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Lst>
  <p:notesMasterIdLst>
    <p:notesMasterId r:id="rId80"/>
  </p:notesMasterIdLst>
  <p:sldIdLst>
    <p:sldId id="256" r:id="rId3"/>
    <p:sldId id="257" r:id="rId4"/>
    <p:sldId id="393" r:id="rId5"/>
    <p:sldId id="285" r:id="rId6"/>
    <p:sldId id="290" r:id="rId7"/>
    <p:sldId id="291" r:id="rId8"/>
    <p:sldId id="292" r:id="rId9"/>
    <p:sldId id="293" r:id="rId10"/>
    <p:sldId id="294" r:id="rId11"/>
    <p:sldId id="295" r:id="rId12"/>
    <p:sldId id="296" r:id="rId13"/>
    <p:sldId id="297" r:id="rId14"/>
    <p:sldId id="298" r:id="rId15"/>
    <p:sldId id="299" r:id="rId16"/>
    <p:sldId id="300" r:id="rId17"/>
    <p:sldId id="301" r:id="rId18"/>
    <p:sldId id="302" r:id="rId19"/>
    <p:sldId id="303" r:id="rId20"/>
    <p:sldId id="304" r:id="rId21"/>
    <p:sldId id="305" r:id="rId22"/>
    <p:sldId id="306" r:id="rId23"/>
    <p:sldId id="307" r:id="rId24"/>
    <p:sldId id="308" r:id="rId25"/>
    <p:sldId id="309" r:id="rId26"/>
    <p:sldId id="310" r:id="rId27"/>
    <p:sldId id="318" r:id="rId28"/>
    <p:sldId id="319" r:id="rId29"/>
    <p:sldId id="320" r:id="rId30"/>
    <p:sldId id="321" r:id="rId31"/>
    <p:sldId id="398" r:id="rId32"/>
    <p:sldId id="322" r:id="rId33"/>
    <p:sldId id="323" r:id="rId34"/>
    <p:sldId id="330" r:id="rId35"/>
    <p:sldId id="331" r:id="rId36"/>
    <p:sldId id="332" r:id="rId37"/>
    <p:sldId id="399" r:id="rId38"/>
    <p:sldId id="400" r:id="rId39"/>
    <p:sldId id="401" r:id="rId40"/>
    <p:sldId id="402" r:id="rId41"/>
    <p:sldId id="403" r:id="rId42"/>
    <p:sldId id="404" r:id="rId43"/>
    <p:sldId id="405" r:id="rId44"/>
    <p:sldId id="312" r:id="rId45"/>
    <p:sldId id="313" r:id="rId46"/>
    <p:sldId id="286" r:id="rId47"/>
    <p:sldId id="287" r:id="rId48"/>
    <p:sldId id="288" r:id="rId49"/>
    <p:sldId id="289" r:id="rId50"/>
    <p:sldId id="406" r:id="rId51"/>
    <p:sldId id="407" r:id="rId52"/>
    <p:sldId id="409" r:id="rId53"/>
    <p:sldId id="430" r:id="rId54"/>
    <p:sldId id="410" r:id="rId55"/>
    <p:sldId id="411" r:id="rId56"/>
    <p:sldId id="433" r:id="rId57"/>
    <p:sldId id="432" r:id="rId58"/>
    <p:sldId id="434" r:id="rId59"/>
    <p:sldId id="435" r:id="rId60"/>
    <p:sldId id="416" r:id="rId61"/>
    <p:sldId id="436" r:id="rId62"/>
    <p:sldId id="437" r:id="rId63"/>
    <p:sldId id="419" r:id="rId64"/>
    <p:sldId id="438" r:id="rId65"/>
    <p:sldId id="439" r:id="rId66"/>
    <p:sldId id="422" r:id="rId67"/>
    <p:sldId id="423" r:id="rId68"/>
    <p:sldId id="424" r:id="rId69"/>
    <p:sldId id="425" r:id="rId70"/>
    <p:sldId id="440" r:id="rId71"/>
    <p:sldId id="441" r:id="rId72"/>
    <p:sldId id="442" r:id="rId73"/>
    <p:sldId id="428" r:id="rId74"/>
    <p:sldId id="314" r:id="rId75"/>
    <p:sldId id="315" r:id="rId76"/>
    <p:sldId id="443" r:id="rId77"/>
    <p:sldId id="276" r:id="rId78"/>
    <p:sldId id="282" r:id="rId79"/>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8752"/>
    <a:srgbClr val="587D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438" y="165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tableStyles" Target="tableStyle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2A1F1E34-720B-4110-B40E-A4172CC4DD2A}" type="datetimeFigureOut">
              <a:rPr lang="en-US" smtClean="0"/>
              <a:t>8/9/2026</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A1643C65-9615-45CB-89FC-774C3A7D248D}" type="slidenum">
              <a:rPr lang="en-US" smtClean="0"/>
              <a:t>‹#›</a:t>
            </a:fld>
            <a:endParaRPr lang="en-US"/>
          </a:p>
        </p:txBody>
      </p:sp>
    </p:spTree>
    <p:extLst>
      <p:ext uri="{BB962C8B-B14F-4D97-AF65-F5344CB8AC3E}">
        <p14:creationId xmlns:p14="http://schemas.microsoft.com/office/powerpoint/2010/main" val="2275164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E3152-4512-29E8-5F30-92BFC2C6F8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461182-6D26-D236-5F7E-712EB1FFA5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E33862-368F-E87E-3EE5-E22AD8C244C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8C2340-1C4B-50A3-4E90-5A8CB479C320}"/>
              </a:ext>
            </a:extLst>
          </p:cNvPr>
          <p:cNvSpPr>
            <a:spLocks noGrp="1"/>
          </p:cNvSpPr>
          <p:nvPr>
            <p:ph type="sldNum" sz="quarter" idx="5"/>
          </p:nvPr>
        </p:nvSpPr>
        <p:spPr/>
        <p:txBody>
          <a:bodyPr/>
          <a:lstStyle/>
          <a:p>
            <a:fld id="{C61EA092-5A1C-405F-8CCA-198B608C04C8}" type="slidenum">
              <a:rPr lang="en-US" smtClean="0"/>
              <a:t>3</a:t>
            </a:fld>
            <a:endParaRPr lang="en-US"/>
          </a:p>
        </p:txBody>
      </p:sp>
    </p:spTree>
    <p:extLst>
      <p:ext uri="{BB962C8B-B14F-4D97-AF65-F5344CB8AC3E}">
        <p14:creationId xmlns:p14="http://schemas.microsoft.com/office/powerpoint/2010/main" val="2315345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Largest absolute increase is between .15 and .2, happens at P(C)approx. .4. Plot x-x/(.5(1-x)+.5)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B5DD81-9A02-4705-8BB0-A0D66B07475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06700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actually dubious logic. We’ve found *an* unbiased estimator, but we should really use a more justified method. Tune in next week for MLEs, this is actually also the MLE.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B5DD81-9A02-4705-8BB0-A0D66B07475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6403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actually dubious logic. We’ve found *an* unbiased estimator, but we should really use a more justified method. Tune in next week for MLEs, this is actually also the MLE.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B5DD81-9A02-4705-8BB0-A0D66B07475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78411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643C65-9615-45CB-89FC-774C3A7D248D}" type="slidenum">
              <a:rPr lang="en-US" smtClean="0"/>
              <a:t>54</a:t>
            </a:fld>
            <a:endParaRPr lang="en-US"/>
          </a:p>
        </p:txBody>
      </p:sp>
    </p:spTree>
    <p:extLst>
      <p:ext uri="{BB962C8B-B14F-4D97-AF65-F5344CB8AC3E}">
        <p14:creationId xmlns:p14="http://schemas.microsoft.com/office/powerpoint/2010/main" val="496742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4400" b="0" i="0">
                <a:solidFill>
                  <a:srgbClr val="0D0D0D"/>
                </a:solidFill>
                <a:latin typeface="Segoe UI"/>
                <a:cs typeface="Segoe U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3200" b="1" i="0">
                <a:solidFill>
                  <a:schemeClr val="bg1"/>
                </a:solidFill>
                <a:latin typeface="Segoe UI Semibold"/>
                <a:cs typeface="Segoe UI Semibold"/>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D7B6BB5-C630-4DED-B68F-E72AEF0208BE}" type="datetimeFigureOut">
              <a:rPr lang="en-US" smtClean="0"/>
              <a:t>8/9/2026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1665FD-5C0E-4A79-A073-0A2CADD23A08}" type="slidenum">
              <a:rPr lang="en-US" smtClean="0"/>
              <a:t>‹#›</a:t>
            </a:fld>
            <a:endParaRPr lang="en-US"/>
          </a:p>
        </p:txBody>
      </p:sp>
    </p:spTree>
    <p:extLst>
      <p:ext uri="{BB962C8B-B14F-4D97-AF65-F5344CB8AC3E}">
        <p14:creationId xmlns:p14="http://schemas.microsoft.com/office/powerpoint/2010/main" val="2333072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634620" y="1512985"/>
            <a:ext cx="5397689" cy="4796375"/>
          </a:xfrm>
        </p:spPr>
        <p:txBody>
          <a:bodyPr/>
          <a:lstStyle>
            <a:lvl1pPr marL="91440" indent="-91440">
              <a:buFontTx/>
              <a:buChar char=" "/>
              <a:defRPr sz="2800"/>
            </a:lvl1pPr>
            <a:lvl2pPr marL="128016" indent="0">
              <a:buNone/>
              <a:defRPr sz="2400"/>
            </a:lvl2pPr>
            <a:lvl3pPr>
              <a:defRPr sz="2400"/>
            </a:lvl3pPr>
            <a:lvl4pPr>
              <a:defRPr sz="2400"/>
            </a:lvl4pPr>
            <a:lvl5pPr>
              <a:defRPr sz="2400"/>
            </a:lvl5pPr>
          </a:lstStyle>
          <a:p>
            <a:pPr lvl="0"/>
            <a:r>
              <a:rPr lang="en-US" dirty="0"/>
              <a:t>Edit Master text styles</a:t>
            </a:r>
          </a:p>
          <a:p>
            <a:pPr lvl="0"/>
            <a:r>
              <a:rPr lang="en-US" dirty="0"/>
              <a:t>  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64809" y="1512984"/>
            <a:ext cx="5397689" cy="4796375"/>
          </a:xfrm>
        </p:spPr>
        <p:txBody>
          <a:bodyPr/>
          <a:lstStyle>
            <a:lvl1pPr>
              <a:defRPr sz="2800"/>
            </a:lvl1pPr>
            <a:lvl2pPr marL="128016" indent="0">
              <a:buNone/>
              <a:defRPr sz="2400"/>
            </a:lvl2pPr>
            <a:lvl3pPr>
              <a:defRPr sz="2400"/>
            </a:lvl3pPr>
            <a:lvl4pPr>
              <a:defRPr sz="2400"/>
            </a:lvl4pPr>
            <a:lvl5pPr>
              <a:defRPr sz="2400"/>
            </a:lvl5pPr>
          </a:lstStyle>
          <a:p>
            <a:pPr lvl="0"/>
            <a:r>
              <a:rPr lang="en-US" dirty="0"/>
              <a:t>Edit Master text styles</a:t>
            </a:r>
          </a:p>
          <a:p>
            <a:pPr lvl="0"/>
            <a:r>
              <a:rPr lang="en-US" dirty="0"/>
              <a:t>  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FD7B6BB5-C630-4DED-B68F-E72AEF0208BE}" type="datetimeFigureOut">
              <a:rPr lang="en-US" smtClean="0"/>
              <a:t>8/9/2026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1665FD-5C0E-4A79-A073-0A2CADD23A08}" type="slidenum">
              <a:rPr lang="en-US" smtClean="0"/>
              <a:t>‹#›</a:t>
            </a:fld>
            <a:endParaRPr lang="en-US"/>
          </a:p>
        </p:txBody>
      </p:sp>
      <p:sp>
        <p:nvSpPr>
          <p:cNvPr id="8" name="Title Placeholder 1">
            <a:extLst>
              <a:ext uri="{FF2B5EF4-FFF2-40B4-BE49-F238E27FC236}">
                <a16:creationId xmlns:a16="http://schemas.microsoft.com/office/drawing/2014/main" id="{F45E9297-2ED3-49ED-918C-68275E6EDE6A}"/>
              </a:ext>
            </a:extLst>
          </p:cNvPr>
          <p:cNvSpPr>
            <a:spLocks noGrp="1"/>
          </p:cNvSpPr>
          <p:nvPr>
            <p:ph type="title"/>
          </p:nvPr>
        </p:nvSpPr>
        <p:spPr>
          <a:xfrm>
            <a:off x="575239" y="263276"/>
            <a:ext cx="11187259" cy="1014667"/>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463399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D7B6BB5-C630-4DED-B68F-E72AEF0208BE}"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1665FD-5C0E-4A79-A073-0A2CADD23A08}"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pic>
        <p:nvPicPr>
          <p:cNvPr id="2050" name="Picture 2" descr="UW building">
            <a:extLst>
              <a:ext uri="{FF2B5EF4-FFF2-40B4-BE49-F238E27FC236}">
                <a16:creationId xmlns:a16="http://schemas.microsoft.com/office/drawing/2014/main" id="{8DB080C4-5F0D-47C3-B99E-D2AD3B91FD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185" b="5565"/>
          <a:stretch/>
        </p:blipFill>
        <p:spPr bwMode="auto">
          <a:xfrm>
            <a:off x="3" y="0"/>
            <a:ext cx="12191997" cy="4572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23428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7B6BB5-C630-4DED-B68F-E72AEF0208BE}" type="datetimeFigureOut">
              <a:rPr lang="en-US" smtClean="0"/>
              <a:t>8/9/2026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1665FD-5C0E-4A79-A073-0A2CADD23A08}" type="slidenum">
              <a:rPr lang="en-US" smtClean="0"/>
              <a:t>‹#›</a:t>
            </a:fld>
            <a:endParaRPr lang="en-US"/>
          </a:p>
        </p:txBody>
      </p:sp>
    </p:spTree>
    <p:extLst>
      <p:ext uri="{BB962C8B-B14F-4D97-AF65-F5344CB8AC3E}">
        <p14:creationId xmlns:p14="http://schemas.microsoft.com/office/powerpoint/2010/main" val="27116146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D7B6BB5-C630-4DED-B68F-E72AEF0208BE}" type="datetimeFigureOut">
              <a:rPr lang="en-US" smtClean="0"/>
              <a:t>8/9/2026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1665FD-5C0E-4A79-A073-0A2CADD23A08}"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2086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CB2A4-11AD-445D-9449-ECE97BF7265C}"/>
              </a:ext>
            </a:extLst>
          </p:cNvPr>
          <p:cNvSpPr>
            <a:spLocks noGrp="1"/>
          </p:cNvSpPr>
          <p:nvPr>
            <p:ph type="title" hasCustomPrompt="1"/>
          </p:nvPr>
        </p:nvSpPr>
        <p:spPr>
          <a:xfrm>
            <a:off x="3315881" y="3446573"/>
            <a:ext cx="5590283" cy="1014667"/>
          </a:xfrm>
        </p:spPr>
        <p:txBody>
          <a:bodyPr/>
          <a:lstStyle>
            <a:lvl1pPr algn="ctr">
              <a:defRPr cap="none" baseline="0"/>
            </a:lvl1pPr>
          </a:lstStyle>
          <a:p>
            <a:r>
              <a:rPr lang="en-US" dirty="0"/>
              <a:t>Big Concept</a:t>
            </a:r>
          </a:p>
        </p:txBody>
      </p:sp>
      <p:sp>
        <p:nvSpPr>
          <p:cNvPr id="3" name="Date Placeholder 2">
            <a:extLst>
              <a:ext uri="{FF2B5EF4-FFF2-40B4-BE49-F238E27FC236}">
                <a16:creationId xmlns:a16="http://schemas.microsoft.com/office/drawing/2014/main" id="{E45E7B94-0CB0-48FD-9BA2-0BCEF75A76A1}"/>
              </a:ext>
            </a:extLst>
          </p:cNvPr>
          <p:cNvSpPr>
            <a:spLocks noGrp="1"/>
          </p:cNvSpPr>
          <p:nvPr>
            <p:ph type="dt" sz="half" idx="10"/>
          </p:nvPr>
        </p:nvSpPr>
        <p:spPr/>
        <p:txBody>
          <a:bodyPr/>
          <a:lstStyle/>
          <a:p>
            <a:fld id="{FD7B6BB5-C630-4DED-B68F-E72AEF0208BE}" type="datetimeFigureOut">
              <a:rPr lang="en-US" smtClean="0"/>
              <a:t>8/9/2026</a:t>
            </a:fld>
            <a:endParaRPr lang="en-US"/>
          </a:p>
        </p:txBody>
      </p:sp>
      <p:sp>
        <p:nvSpPr>
          <p:cNvPr id="4" name="Footer Placeholder 3">
            <a:extLst>
              <a:ext uri="{FF2B5EF4-FFF2-40B4-BE49-F238E27FC236}">
                <a16:creationId xmlns:a16="http://schemas.microsoft.com/office/drawing/2014/main" id="{F7BA529F-BA16-4C50-8761-34379098BF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E838C27-C210-4D9C-AB83-9BF54E32912E}"/>
              </a:ext>
            </a:extLst>
          </p:cNvPr>
          <p:cNvSpPr>
            <a:spLocks noGrp="1"/>
          </p:cNvSpPr>
          <p:nvPr>
            <p:ph type="sldNum" sz="quarter" idx="12"/>
          </p:nvPr>
        </p:nvSpPr>
        <p:spPr/>
        <p:txBody>
          <a:bodyPr/>
          <a:lstStyle/>
          <a:p>
            <a:fld id="{691665FD-5C0E-4A79-A073-0A2CADD23A08}" type="slidenum">
              <a:rPr lang="en-US" smtClean="0"/>
              <a:t>‹#›</a:t>
            </a:fld>
            <a:endParaRPr lang="en-US"/>
          </a:p>
        </p:txBody>
      </p:sp>
      <p:cxnSp>
        <p:nvCxnSpPr>
          <p:cNvPr id="21" name="Straight Connector 20">
            <a:extLst>
              <a:ext uri="{FF2B5EF4-FFF2-40B4-BE49-F238E27FC236}">
                <a16:creationId xmlns:a16="http://schemas.microsoft.com/office/drawing/2014/main" id="{C067791F-5EAB-433C-8512-E3D8B5FEA33C}"/>
              </a:ext>
            </a:extLst>
          </p:cNvPr>
          <p:cNvCxnSpPr/>
          <p:nvPr/>
        </p:nvCxnSpPr>
        <p:spPr>
          <a:xfrm>
            <a:off x="138752" y="1917510"/>
            <a:ext cx="11914495" cy="0"/>
          </a:xfrm>
          <a:prstGeom prst="line">
            <a:avLst/>
          </a:prstGeom>
          <a:ln w="19050">
            <a:solidFill>
              <a:srgbClr val="D8D8D8"/>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19FC5ADD-7CD5-4855-8137-142378EFA26D}"/>
              </a:ext>
            </a:extLst>
          </p:cNvPr>
          <p:cNvGrpSpPr/>
          <p:nvPr/>
        </p:nvGrpSpPr>
        <p:grpSpPr>
          <a:xfrm>
            <a:off x="4736398" y="555634"/>
            <a:ext cx="2723751" cy="2723751"/>
            <a:chOff x="4360460" y="449353"/>
            <a:chExt cx="3282287" cy="3282287"/>
          </a:xfrm>
        </p:grpSpPr>
        <p:sp>
          <p:nvSpPr>
            <p:cNvPr id="6" name="Oval 5">
              <a:extLst>
                <a:ext uri="{FF2B5EF4-FFF2-40B4-BE49-F238E27FC236}">
                  <a16:creationId xmlns:a16="http://schemas.microsoft.com/office/drawing/2014/main" id="{161030CC-581E-4D1E-9ACA-A92F5BB6C0CB}"/>
                </a:ext>
              </a:extLst>
            </p:cNvPr>
            <p:cNvSpPr/>
            <p:nvPr userDrawn="1"/>
          </p:nvSpPr>
          <p:spPr>
            <a:xfrm>
              <a:off x="4360460" y="449353"/>
              <a:ext cx="3282287" cy="3282287"/>
            </a:xfrm>
            <a:prstGeom prst="ellipse">
              <a:avLst/>
            </a:prstGeom>
            <a:solidFill>
              <a:srgbClr val="B6A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Shape 822">
              <a:extLst>
                <a:ext uri="{FF2B5EF4-FFF2-40B4-BE49-F238E27FC236}">
                  <a16:creationId xmlns:a16="http://schemas.microsoft.com/office/drawing/2014/main" id="{9662AC8F-8502-4CF6-87AC-2CB7EFEBC5CD}"/>
                </a:ext>
              </a:extLst>
            </p:cNvPr>
            <p:cNvGrpSpPr/>
            <p:nvPr userDrawn="1"/>
          </p:nvGrpSpPr>
          <p:grpSpPr>
            <a:xfrm>
              <a:off x="4868910" y="1003939"/>
              <a:ext cx="2265387" cy="2173113"/>
              <a:chOff x="5233525" y="4954450"/>
              <a:chExt cx="538275" cy="516350"/>
            </a:xfrm>
          </p:grpSpPr>
          <p:sp>
            <p:nvSpPr>
              <p:cNvPr id="8" name="Shape 823">
                <a:extLst>
                  <a:ext uri="{FF2B5EF4-FFF2-40B4-BE49-F238E27FC236}">
                    <a16:creationId xmlns:a16="http://schemas.microsoft.com/office/drawing/2014/main" id="{915C32CE-F54C-4A91-A795-5F6EE0E2C310}"/>
                  </a:ext>
                </a:extLst>
              </p:cNvPr>
              <p:cNvSpPr/>
              <p:nvPr/>
            </p:nvSpPr>
            <p:spPr>
              <a:xfrm>
                <a:off x="5637825" y="4954450"/>
                <a:ext cx="89525" cy="89525"/>
              </a:xfrm>
              <a:custGeom>
                <a:avLst/>
                <a:gdLst/>
                <a:ahLst/>
                <a:cxnLst/>
                <a:rect l="0" t="0" r="0" b="0"/>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 name="Shape 824">
                <a:extLst>
                  <a:ext uri="{FF2B5EF4-FFF2-40B4-BE49-F238E27FC236}">
                    <a16:creationId xmlns:a16="http://schemas.microsoft.com/office/drawing/2014/main" id="{25663F7D-C889-439B-A68E-97D8B29147A8}"/>
                  </a:ext>
                </a:extLst>
              </p:cNvPr>
              <p:cNvSpPr/>
              <p:nvPr/>
            </p:nvSpPr>
            <p:spPr>
              <a:xfrm>
                <a:off x="5323025" y="4980625"/>
                <a:ext cx="88925" cy="88925"/>
              </a:xfrm>
              <a:custGeom>
                <a:avLst/>
                <a:gdLst/>
                <a:ahLst/>
                <a:cxnLst/>
                <a:rect l="0" t="0" r="0" b="0"/>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825">
                <a:extLst>
                  <a:ext uri="{FF2B5EF4-FFF2-40B4-BE49-F238E27FC236}">
                    <a16:creationId xmlns:a16="http://schemas.microsoft.com/office/drawing/2014/main" id="{5C225417-5386-4CF0-A050-D547324972FC}"/>
                  </a:ext>
                </a:extLst>
              </p:cNvPr>
              <p:cNvSpPr/>
              <p:nvPr/>
            </p:nvSpPr>
            <p:spPr>
              <a:xfrm>
                <a:off x="5233525" y="5255225"/>
                <a:ext cx="89525" cy="89525"/>
              </a:xfrm>
              <a:custGeom>
                <a:avLst/>
                <a:gdLst/>
                <a:ahLst/>
                <a:cxnLst/>
                <a:rect l="0" t="0" r="0" b="0"/>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 name="Shape 826">
                <a:extLst>
                  <a:ext uri="{FF2B5EF4-FFF2-40B4-BE49-F238E27FC236}">
                    <a16:creationId xmlns:a16="http://schemas.microsoft.com/office/drawing/2014/main" id="{F2B2177A-3C1C-4737-A983-B5086B44BAC9}"/>
                  </a:ext>
                </a:extLst>
              </p:cNvPr>
              <p:cNvSpPr/>
              <p:nvPr/>
            </p:nvSpPr>
            <p:spPr>
              <a:xfrm>
                <a:off x="5453325" y="5382475"/>
                <a:ext cx="88925" cy="88325"/>
              </a:xfrm>
              <a:custGeom>
                <a:avLst/>
                <a:gdLst/>
                <a:ahLst/>
                <a:cxnLst/>
                <a:rect l="0" t="0" r="0" b="0"/>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827">
                <a:extLst>
                  <a:ext uri="{FF2B5EF4-FFF2-40B4-BE49-F238E27FC236}">
                    <a16:creationId xmlns:a16="http://schemas.microsoft.com/office/drawing/2014/main" id="{065E0883-FD56-4990-A3BA-7394FB6E3D9D}"/>
                  </a:ext>
                </a:extLst>
              </p:cNvPr>
              <p:cNvSpPr/>
              <p:nvPr/>
            </p:nvSpPr>
            <p:spPr>
              <a:xfrm>
                <a:off x="5682875" y="5188875"/>
                <a:ext cx="88925" cy="89525"/>
              </a:xfrm>
              <a:custGeom>
                <a:avLst/>
                <a:gdLst/>
                <a:ahLst/>
                <a:cxnLst/>
                <a:rect l="0" t="0" r="0" b="0"/>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 name="Shape 828">
                <a:extLst>
                  <a:ext uri="{FF2B5EF4-FFF2-40B4-BE49-F238E27FC236}">
                    <a16:creationId xmlns:a16="http://schemas.microsoft.com/office/drawing/2014/main" id="{C497A5ED-CCEE-4F09-A7B4-7079C57F1DC1}"/>
                  </a:ext>
                </a:extLst>
              </p:cNvPr>
              <p:cNvSpPr/>
              <p:nvPr/>
            </p:nvSpPr>
            <p:spPr>
              <a:xfrm>
                <a:off x="5411925" y="5110925"/>
                <a:ext cx="188775" cy="189400"/>
              </a:xfrm>
              <a:custGeom>
                <a:avLst/>
                <a:gdLst/>
                <a:ahLst/>
                <a:cxnLst/>
                <a:rect l="0" t="0" r="0" b="0"/>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4" name="Shape 829">
                <a:extLst>
                  <a:ext uri="{FF2B5EF4-FFF2-40B4-BE49-F238E27FC236}">
                    <a16:creationId xmlns:a16="http://schemas.microsoft.com/office/drawing/2014/main" id="{D8CBE5C1-1916-4EF1-B9E9-DC5E58DE62C4}"/>
                  </a:ext>
                </a:extLst>
              </p:cNvPr>
              <p:cNvSpPr/>
              <p:nvPr/>
            </p:nvSpPr>
            <p:spPr>
              <a:xfrm>
                <a:off x="5367475" y="5025075"/>
                <a:ext cx="81600" cy="105975"/>
              </a:xfrm>
              <a:custGeom>
                <a:avLst/>
                <a:gdLst/>
                <a:ahLst/>
                <a:cxnLst/>
                <a:rect l="0" t="0" r="0" b="0"/>
                <a:pathLst>
                  <a:path w="3264" h="4239" fill="none" extrusionOk="0">
                    <a:moveTo>
                      <a:pt x="0" y="1"/>
                    </a:moveTo>
                    <a:lnTo>
                      <a:pt x="3264" y="4238"/>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 name="Shape 830">
                <a:extLst>
                  <a:ext uri="{FF2B5EF4-FFF2-40B4-BE49-F238E27FC236}">
                    <a16:creationId xmlns:a16="http://schemas.microsoft.com/office/drawing/2014/main" id="{BB37530B-08B3-4205-8A08-E876EE3F9FBE}"/>
                  </a:ext>
                </a:extLst>
              </p:cNvPr>
              <p:cNvSpPr/>
              <p:nvPr/>
            </p:nvSpPr>
            <p:spPr>
              <a:xfrm>
                <a:off x="5567800" y="4999500"/>
                <a:ext cx="115100" cy="133975"/>
              </a:xfrm>
              <a:custGeom>
                <a:avLst/>
                <a:gdLst/>
                <a:ahLst/>
                <a:cxnLst/>
                <a:rect l="0" t="0" r="0" b="0"/>
                <a:pathLst>
                  <a:path w="4604" h="5359" fill="none" extrusionOk="0">
                    <a:moveTo>
                      <a:pt x="0" y="5359"/>
                    </a:moveTo>
                    <a:lnTo>
                      <a:pt x="4603"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 name="Shape 831">
                <a:extLst>
                  <a:ext uri="{FF2B5EF4-FFF2-40B4-BE49-F238E27FC236}">
                    <a16:creationId xmlns:a16="http://schemas.microsoft.com/office/drawing/2014/main" id="{14DEB002-C856-4D51-9E3F-42951B8C7A10}"/>
                  </a:ext>
                </a:extLst>
              </p:cNvPr>
              <p:cNvSpPr/>
              <p:nvPr/>
            </p:nvSpPr>
            <p:spPr>
              <a:xfrm>
                <a:off x="5600075" y="5217475"/>
                <a:ext cx="127275" cy="16475"/>
              </a:xfrm>
              <a:custGeom>
                <a:avLst/>
                <a:gdLst/>
                <a:ahLst/>
                <a:cxnLst/>
                <a:rect l="0" t="0" r="0" b="0"/>
                <a:pathLst>
                  <a:path w="5091" h="659" fill="none" extrusionOk="0">
                    <a:moveTo>
                      <a:pt x="5090" y="658"/>
                    </a:moveTo>
                    <a:lnTo>
                      <a:pt x="0"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 name="Shape 832">
                <a:extLst>
                  <a:ext uri="{FF2B5EF4-FFF2-40B4-BE49-F238E27FC236}">
                    <a16:creationId xmlns:a16="http://schemas.microsoft.com/office/drawing/2014/main" id="{5B5D5E96-C594-4AB6-9DF5-2ED8F56CCF52}"/>
                  </a:ext>
                </a:extLst>
              </p:cNvPr>
              <p:cNvSpPr/>
              <p:nvPr/>
            </p:nvSpPr>
            <p:spPr>
              <a:xfrm>
                <a:off x="5497775" y="5299675"/>
                <a:ext cx="4900" cy="126675"/>
              </a:xfrm>
              <a:custGeom>
                <a:avLst/>
                <a:gdLst/>
                <a:ahLst/>
                <a:cxnLst/>
                <a:rect l="0" t="0" r="0" b="0"/>
                <a:pathLst>
                  <a:path w="196" h="5067" fill="none" extrusionOk="0">
                    <a:moveTo>
                      <a:pt x="0" y="5067"/>
                    </a:moveTo>
                    <a:lnTo>
                      <a:pt x="195"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 name="Shape 833">
                <a:extLst>
                  <a:ext uri="{FF2B5EF4-FFF2-40B4-BE49-F238E27FC236}">
                    <a16:creationId xmlns:a16="http://schemas.microsoft.com/office/drawing/2014/main" id="{3FC3F998-CA08-40F4-81A5-CEC994EBBF42}"/>
                  </a:ext>
                </a:extLst>
              </p:cNvPr>
              <p:cNvSpPr/>
              <p:nvPr/>
            </p:nvSpPr>
            <p:spPr>
              <a:xfrm>
                <a:off x="5277975" y="5241825"/>
                <a:ext cx="141275" cy="58500"/>
              </a:xfrm>
              <a:custGeom>
                <a:avLst/>
                <a:gdLst/>
                <a:ahLst/>
                <a:cxnLst/>
                <a:rect l="0" t="0" r="0" b="0"/>
                <a:pathLst>
                  <a:path w="5651" h="2340" fill="none" extrusionOk="0">
                    <a:moveTo>
                      <a:pt x="0" y="2339"/>
                    </a:moveTo>
                    <a:lnTo>
                      <a:pt x="5651"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sp>
        <p:nvSpPr>
          <p:cNvPr id="23" name="Text Placeholder 2">
            <a:extLst>
              <a:ext uri="{FF2B5EF4-FFF2-40B4-BE49-F238E27FC236}">
                <a16:creationId xmlns:a16="http://schemas.microsoft.com/office/drawing/2014/main" id="{9C05CDBC-229D-45E2-B2F9-9037D7DF9793}"/>
              </a:ext>
            </a:extLst>
          </p:cNvPr>
          <p:cNvSpPr>
            <a:spLocks noGrp="1"/>
          </p:cNvSpPr>
          <p:nvPr>
            <p:ph type="body" idx="1"/>
          </p:nvPr>
        </p:nvSpPr>
        <p:spPr>
          <a:xfrm>
            <a:off x="3315880" y="4628428"/>
            <a:ext cx="5590283" cy="1463040"/>
          </a:xfrm>
        </p:spPr>
        <p:txBody>
          <a:bodyPr lIns="91440" rIns="91440" anchor="t">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24" name="Rectangle 23">
            <a:extLst>
              <a:ext uri="{FF2B5EF4-FFF2-40B4-BE49-F238E27FC236}">
                <a16:creationId xmlns:a16="http://schemas.microsoft.com/office/drawing/2014/main" id="{4D812236-1A32-4FE2-AB5A-F8F998D835F3}"/>
              </a:ext>
            </a:extLst>
          </p:cNvPr>
          <p:cNvSpPr/>
          <p:nvPr/>
        </p:nvSpPr>
        <p:spPr>
          <a:xfrm>
            <a:off x="272955" y="0"/>
            <a:ext cx="423081" cy="15623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242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01CC624-0437-43EF-99D3-4B5E545BF210}"/>
              </a:ext>
            </a:extLst>
          </p:cNvPr>
          <p:cNvSpPr/>
          <p:nvPr/>
        </p:nvSpPr>
        <p:spPr>
          <a:xfrm>
            <a:off x="272955" y="0"/>
            <a:ext cx="423081" cy="15623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05FEBE18-A94F-4CF8-8975-BC720F0701B8}"/>
              </a:ext>
            </a:extLst>
          </p:cNvPr>
          <p:cNvSpPr>
            <a:spLocks noGrp="1"/>
          </p:cNvSpPr>
          <p:nvPr>
            <p:ph type="dt" sz="half" idx="10"/>
          </p:nvPr>
        </p:nvSpPr>
        <p:spPr/>
        <p:txBody>
          <a:bodyPr/>
          <a:lstStyle/>
          <a:p>
            <a:fld id="{FD7B6BB5-C630-4DED-B68F-E72AEF0208BE}" type="datetimeFigureOut">
              <a:rPr lang="en-US" smtClean="0"/>
              <a:t>8/9/2026</a:t>
            </a:fld>
            <a:endParaRPr lang="en-US"/>
          </a:p>
        </p:txBody>
      </p:sp>
      <p:sp>
        <p:nvSpPr>
          <p:cNvPr id="4" name="Footer Placeholder 3">
            <a:extLst>
              <a:ext uri="{FF2B5EF4-FFF2-40B4-BE49-F238E27FC236}">
                <a16:creationId xmlns:a16="http://schemas.microsoft.com/office/drawing/2014/main" id="{79FEFF45-D87C-45A5-8A43-AA51E8326F0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4B072C5-2DDD-45C4-966C-970A137A42B6}"/>
              </a:ext>
            </a:extLst>
          </p:cNvPr>
          <p:cNvSpPr>
            <a:spLocks noGrp="1"/>
          </p:cNvSpPr>
          <p:nvPr>
            <p:ph type="sldNum" sz="quarter" idx="12"/>
          </p:nvPr>
        </p:nvSpPr>
        <p:spPr/>
        <p:txBody>
          <a:bodyPr/>
          <a:lstStyle/>
          <a:p>
            <a:fld id="{691665FD-5C0E-4A79-A073-0A2CADD23A08}" type="slidenum">
              <a:rPr lang="en-US" smtClean="0"/>
              <a:t>‹#›</a:t>
            </a:fld>
            <a:endParaRPr lang="en-US"/>
          </a:p>
        </p:txBody>
      </p:sp>
      <p:cxnSp>
        <p:nvCxnSpPr>
          <p:cNvPr id="16" name="Straight Connector 15">
            <a:extLst>
              <a:ext uri="{FF2B5EF4-FFF2-40B4-BE49-F238E27FC236}">
                <a16:creationId xmlns:a16="http://schemas.microsoft.com/office/drawing/2014/main" id="{537B5817-8D3A-4DD3-92FF-32BBC5F91560}"/>
              </a:ext>
            </a:extLst>
          </p:cNvPr>
          <p:cNvCxnSpPr/>
          <p:nvPr/>
        </p:nvCxnSpPr>
        <p:spPr>
          <a:xfrm>
            <a:off x="61415" y="753975"/>
            <a:ext cx="12008609" cy="0"/>
          </a:xfrm>
          <a:prstGeom prst="line">
            <a:avLst/>
          </a:prstGeom>
          <a:ln>
            <a:solidFill>
              <a:srgbClr val="D8D8D8"/>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32B1C59-33FF-4FB4-BDD7-F61C64008581}"/>
              </a:ext>
            </a:extLst>
          </p:cNvPr>
          <p:cNvSpPr>
            <a:spLocks noGrp="1"/>
          </p:cNvSpPr>
          <p:nvPr>
            <p:ph type="title"/>
          </p:nvPr>
        </p:nvSpPr>
        <p:spPr>
          <a:xfrm>
            <a:off x="1428134" y="263276"/>
            <a:ext cx="10334364" cy="1014667"/>
          </a:xfrm>
          <a:solidFill>
            <a:schemeClr val="bg1"/>
          </a:solidFill>
        </p:spPr>
        <p:txBody>
          <a:bodyPr/>
          <a:lstStyle/>
          <a:p>
            <a:r>
              <a:rPr lang="en-US"/>
              <a:t>Click to edit Master title style</a:t>
            </a:r>
            <a:endParaRPr lang="en-US" dirty="0"/>
          </a:p>
        </p:txBody>
      </p:sp>
      <p:grpSp>
        <p:nvGrpSpPr>
          <p:cNvPr id="13" name="Group 12">
            <a:extLst>
              <a:ext uri="{FF2B5EF4-FFF2-40B4-BE49-F238E27FC236}">
                <a16:creationId xmlns:a16="http://schemas.microsoft.com/office/drawing/2014/main" id="{FB754F48-B758-43EB-980F-1E2884C8E2A7}"/>
              </a:ext>
            </a:extLst>
          </p:cNvPr>
          <p:cNvGrpSpPr/>
          <p:nvPr/>
        </p:nvGrpSpPr>
        <p:grpSpPr>
          <a:xfrm>
            <a:off x="575239" y="475151"/>
            <a:ext cx="631298" cy="631298"/>
            <a:chOff x="1530939" y="2405329"/>
            <a:chExt cx="631298" cy="631298"/>
          </a:xfrm>
        </p:grpSpPr>
        <p:sp>
          <p:nvSpPr>
            <p:cNvPr id="7" name="Oval 6">
              <a:extLst>
                <a:ext uri="{FF2B5EF4-FFF2-40B4-BE49-F238E27FC236}">
                  <a16:creationId xmlns:a16="http://schemas.microsoft.com/office/drawing/2014/main" id="{99BADBD9-302C-40D9-A763-C65CCFE16FDE}"/>
                </a:ext>
              </a:extLst>
            </p:cNvPr>
            <p:cNvSpPr/>
            <p:nvPr userDrawn="1"/>
          </p:nvSpPr>
          <p:spPr>
            <a:xfrm>
              <a:off x="1530939" y="2405329"/>
              <a:ext cx="631298" cy="631298"/>
            </a:xfrm>
            <a:prstGeom prst="ellipse">
              <a:avLst/>
            </a:prstGeom>
            <a:solidFill>
              <a:srgbClr val="B6A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Shape 490">
              <a:extLst>
                <a:ext uri="{FF2B5EF4-FFF2-40B4-BE49-F238E27FC236}">
                  <a16:creationId xmlns:a16="http://schemas.microsoft.com/office/drawing/2014/main" id="{ABC713E7-D704-4682-B292-907313F269C9}"/>
                </a:ext>
              </a:extLst>
            </p:cNvPr>
            <p:cNvGrpSpPr/>
            <p:nvPr userDrawn="1"/>
          </p:nvGrpSpPr>
          <p:grpSpPr>
            <a:xfrm>
              <a:off x="1661835" y="2536225"/>
              <a:ext cx="369505" cy="369505"/>
              <a:chOff x="2594050" y="1631825"/>
              <a:chExt cx="439625" cy="439625"/>
            </a:xfrm>
          </p:grpSpPr>
          <p:sp>
            <p:nvSpPr>
              <p:cNvPr id="9" name="Shape 491">
                <a:extLst>
                  <a:ext uri="{FF2B5EF4-FFF2-40B4-BE49-F238E27FC236}">
                    <a16:creationId xmlns:a16="http://schemas.microsoft.com/office/drawing/2014/main" id="{5701E159-D011-460A-BF32-22B3BFF6328B}"/>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492">
                <a:extLst>
                  <a:ext uri="{FF2B5EF4-FFF2-40B4-BE49-F238E27FC236}">
                    <a16:creationId xmlns:a16="http://schemas.microsoft.com/office/drawing/2014/main" id="{CA3D8659-8AB7-48FB-9131-98E6A18A0B20}"/>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 name="Shape 493">
                <a:extLst>
                  <a:ext uri="{FF2B5EF4-FFF2-40B4-BE49-F238E27FC236}">
                    <a16:creationId xmlns:a16="http://schemas.microsoft.com/office/drawing/2014/main" id="{A811AE90-64AA-41C3-9DE9-62A86028AA6C}"/>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494">
                <a:extLst>
                  <a:ext uri="{FF2B5EF4-FFF2-40B4-BE49-F238E27FC236}">
                    <a16:creationId xmlns:a16="http://schemas.microsoft.com/office/drawing/2014/main" id="{0551D70B-4457-48F5-81B9-3A38F6B661D9}"/>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sp>
        <p:nvSpPr>
          <p:cNvPr id="17" name="Content Placeholder 2">
            <a:extLst>
              <a:ext uri="{FF2B5EF4-FFF2-40B4-BE49-F238E27FC236}">
                <a16:creationId xmlns:a16="http://schemas.microsoft.com/office/drawing/2014/main" id="{572BD7EC-0D21-433C-A8B8-B34982C0240B}"/>
              </a:ext>
            </a:extLst>
          </p:cNvPr>
          <p:cNvSpPr>
            <a:spLocks noGrp="1"/>
          </p:cNvSpPr>
          <p:nvPr>
            <p:ph idx="1"/>
          </p:nvPr>
        </p:nvSpPr>
        <p:spPr>
          <a:xfrm>
            <a:off x="1428134" y="1463857"/>
            <a:ext cx="10334364" cy="4845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202370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letely blank">
  <p:cSld name="Completely blank">
    <p:spTree>
      <p:nvGrpSpPr>
        <p:cNvPr id="1" name="Shape 56"/>
        <p:cNvGrpSpPr/>
        <p:nvPr/>
      </p:nvGrpSpPr>
      <p:grpSpPr>
        <a:xfrm>
          <a:off x="0" y="0"/>
          <a:ext cx="0" cy="0"/>
          <a:chOff x="0" y="0"/>
          <a:chExt cx="0" cy="0"/>
        </a:xfrm>
      </p:grpSpPr>
    </p:spTree>
    <p:extLst>
      <p:ext uri="{BB962C8B-B14F-4D97-AF65-F5344CB8AC3E}">
        <p14:creationId xmlns:p14="http://schemas.microsoft.com/office/powerpoint/2010/main" val="3632752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rgbClr val="0D0D0D"/>
                </a:solidFill>
                <a:latin typeface="Segoe UI"/>
                <a:cs typeface="Segoe UI"/>
              </a:defRPr>
            </a:lvl1pPr>
          </a:lstStyle>
          <a:p>
            <a:endParaRPr/>
          </a:p>
        </p:txBody>
      </p:sp>
      <p:sp>
        <p:nvSpPr>
          <p:cNvPr id="3" name="Holder 3"/>
          <p:cNvSpPr>
            <a:spLocks noGrp="1"/>
          </p:cNvSpPr>
          <p:nvPr>
            <p:ph type="body" idx="1"/>
          </p:nvPr>
        </p:nvSpPr>
        <p:spPr/>
        <p:txBody>
          <a:bodyPr lIns="0" tIns="0" rIns="0" bIns="0"/>
          <a:lstStyle>
            <a:lvl1pPr>
              <a:defRPr sz="3200" b="1" i="0">
                <a:solidFill>
                  <a:schemeClr val="bg1"/>
                </a:solidFill>
                <a:latin typeface="Segoe UI Semibold"/>
                <a:cs typeface="Segoe UI Semibold"/>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rgbClr val="0D0D0D"/>
                </a:solidFill>
                <a:latin typeface="Segoe UI"/>
                <a:cs typeface="Segoe U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8/9/2026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28778" y="3559302"/>
            <a:ext cx="1774825" cy="0"/>
          </a:xfrm>
          <a:custGeom>
            <a:avLst/>
            <a:gdLst/>
            <a:ahLst/>
            <a:cxnLst/>
            <a:rect l="l" t="t" r="r" b="b"/>
            <a:pathLst>
              <a:path w="1774825">
                <a:moveTo>
                  <a:pt x="0" y="0"/>
                </a:moveTo>
                <a:lnTo>
                  <a:pt x="1774698" y="0"/>
                </a:lnTo>
              </a:path>
            </a:pathLst>
          </a:custGeom>
          <a:ln w="19050">
            <a:solidFill>
              <a:srgbClr val="D7D7D7"/>
            </a:solidFill>
          </a:ln>
        </p:spPr>
        <p:txBody>
          <a:bodyPr wrap="square" lIns="0" tIns="0" rIns="0" bIns="0" rtlCol="0"/>
          <a:lstStyle/>
          <a:p>
            <a:endParaRPr/>
          </a:p>
        </p:txBody>
      </p:sp>
      <p:sp>
        <p:nvSpPr>
          <p:cNvPr id="17" name="bg object 17"/>
          <p:cNvSpPr/>
          <p:nvPr/>
        </p:nvSpPr>
        <p:spPr>
          <a:xfrm>
            <a:off x="8534400" y="3559302"/>
            <a:ext cx="3509010" cy="0"/>
          </a:xfrm>
          <a:custGeom>
            <a:avLst/>
            <a:gdLst/>
            <a:ahLst/>
            <a:cxnLst/>
            <a:rect l="l" t="t" r="r" b="b"/>
            <a:pathLst>
              <a:path w="3509009">
                <a:moveTo>
                  <a:pt x="0" y="0"/>
                </a:moveTo>
                <a:lnTo>
                  <a:pt x="3508882" y="0"/>
                </a:lnTo>
              </a:path>
            </a:pathLst>
          </a:custGeom>
          <a:ln w="19050">
            <a:solidFill>
              <a:srgbClr val="D7D7D7"/>
            </a:solidFill>
          </a:ln>
        </p:spPr>
        <p:txBody>
          <a:bodyPr wrap="square" lIns="0" tIns="0" rIns="0" bIns="0" rtlCol="0"/>
          <a:lstStyle/>
          <a:p>
            <a:endParaRPr/>
          </a:p>
        </p:txBody>
      </p:sp>
      <p:sp>
        <p:nvSpPr>
          <p:cNvPr id="18" name="bg object 18"/>
          <p:cNvSpPr/>
          <p:nvPr/>
        </p:nvSpPr>
        <p:spPr>
          <a:xfrm>
            <a:off x="743712" y="3051048"/>
            <a:ext cx="897890" cy="897890"/>
          </a:xfrm>
          <a:custGeom>
            <a:avLst/>
            <a:gdLst/>
            <a:ahLst/>
            <a:cxnLst/>
            <a:rect l="l" t="t" r="r" b="b"/>
            <a:pathLst>
              <a:path w="897889" h="897889">
                <a:moveTo>
                  <a:pt x="448818" y="0"/>
                </a:moveTo>
                <a:lnTo>
                  <a:pt x="399913" y="2633"/>
                </a:lnTo>
                <a:lnTo>
                  <a:pt x="352535" y="10350"/>
                </a:lnTo>
                <a:lnTo>
                  <a:pt x="306955" y="22878"/>
                </a:lnTo>
                <a:lnTo>
                  <a:pt x="263449" y="39942"/>
                </a:lnTo>
                <a:lnTo>
                  <a:pt x="222289" y="61270"/>
                </a:lnTo>
                <a:lnTo>
                  <a:pt x="183750" y="86587"/>
                </a:lnTo>
                <a:lnTo>
                  <a:pt x="148105" y="115620"/>
                </a:lnTo>
                <a:lnTo>
                  <a:pt x="115629" y="148095"/>
                </a:lnTo>
                <a:lnTo>
                  <a:pt x="86594" y="183739"/>
                </a:lnTo>
                <a:lnTo>
                  <a:pt x="61276" y="222278"/>
                </a:lnTo>
                <a:lnTo>
                  <a:pt x="39946" y="263438"/>
                </a:lnTo>
                <a:lnTo>
                  <a:pt x="22880" y="306945"/>
                </a:lnTo>
                <a:lnTo>
                  <a:pt x="10351" y="352527"/>
                </a:lnTo>
                <a:lnTo>
                  <a:pt x="2633" y="399909"/>
                </a:lnTo>
                <a:lnTo>
                  <a:pt x="0" y="448817"/>
                </a:lnTo>
                <a:lnTo>
                  <a:pt x="2633" y="497726"/>
                </a:lnTo>
                <a:lnTo>
                  <a:pt x="10351" y="545108"/>
                </a:lnTo>
                <a:lnTo>
                  <a:pt x="22880" y="590690"/>
                </a:lnTo>
                <a:lnTo>
                  <a:pt x="39946" y="634197"/>
                </a:lnTo>
                <a:lnTo>
                  <a:pt x="61276" y="675357"/>
                </a:lnTo>
                <a:lnTo>
                  <a:pt x="86594" y="713896"/>
                </a:lnTo>
                <a:lnTo>
                  <a:pt x="115629" y="749540"/>
                </a:lnTo>
                <a:lnTo>
                  <a:pt x="148105" y="782015"/>
                </a:lnTo>
                <a:lnTo>
                  <a:pt x="183750" y="811048"/>
                </a:lnTo>
                <a:lnTo>
                  <a:pt x="222289" y="836365"/>
                </a:lnTo>
                <a:lnTo>
                  <a:pt x="263449" y="857693"/>
                </a:lnTo>
                <a:lnTo>
                  <a:pt x="306955" y="874757"/>
                </a:lnTo>
                <a:lnTo>
                  <a:pt x="352535" y="887285"/>
                </a:lnTo>
                <a:lnTo>
                  <a:pt x="399913" y="895002"/>
                </a:lnTo>
                <a:lnTo>
                  <a:pt x="448818" y="897635"/>
                </a:lnTo>
                <a:lnTo>
                  <a:pt x="497726" y="895002"/>
                </a:lnTo>
                <a:lnTo>
                  <a:pt x="545108" y="887285"/>
                </a:lnTo>
                <a:lnTo>
                  <a:pt x="590690" y="874757"/>
                </a:lnTo>
                <a:lnTo>
                  <a:pt x="634197" y="857693"/>
                </a:lnTo>
                <a:lnTo>
                  <a:pt x="675357" y="836365"/>
                </a:lnTo>
                <a:lnTo>
                  <a:pt x="713896" y="811048"/>
                </a:lnTo>
                <a:lnTo>
                  <a:pt x="749540" y="782015"/>
                </a:lnTo>
                <a:lnTo>
                  <a:pt x="782015" y="749540"/>
                </a:lnTo>
                <a:lnTo>
                  <a:pt x="811048" y="713896"/>
                </a:lnTo>
                <a:lnTo>
                  <a:pt x="836365" y="675357"/>
                </a:lnTo>
                <a:lnTo>
                  <a:pt x="857693" y="634197"/>
                </a:lnTo>
                <a:lnTo>
                  <a:pt x="874757" y="590690"/>
                </a:lnTo>
                <a:lnTo>
                  <a:pt x="887285" y="545108"/>
                </a:lnTo>
                <a:lnTo>
                  <a:pt x="895002" y="497726"/>
                </a:lnTo>
                <a:lnTo>
                  <a:pt x="897636" y="448817"/>
                </a:lnTo>
                <a:lnTo>
                  <a:pt x="895002" y="399909"/>
                </a:lnTo>
                <a:lnTo>
                  <a:pt x="887285" y="352527"/>
                </a:lnTo>
                <a:lnTo>
                  <a:pt x="874757" y="306945"/>
                </a:lnTo>
                <a:lnTo>
                  <a:pt x="857693" y="263438"/>
                </a:lnTo>
                <a:lnTo>
                  <a:pt x="836365" y="222278"/>
                </a:lnTo>
                <a:lnTo>
                  <a:pt x="811048" y="183739"/>
                </a:lnTo>
                <a:lnTo>
                  <a:pt x="782015" y="148095"/>
                </a:lnTo>
                <a:lnTo>
                  <a:pt x="749540" y="115620"/>
                </a:lnTo>
                <a:lnTo>
                  <a:pt x="713896" y="86587"/>
                </a:lnTo>
                <a:lnTo>
                  <a:pt x="675357" y="61270"/>
                </a:lnTo>
                <a:lnTo>
                  <a:pt x="634197" y="39942"/>
                </a:lnTo>
                <a:lnTo>
                  <a:pt x="590690" y="22878"/>
                </a:lnTo>
                <a:lnTo>
                  <a:pt x="545108" y="10350"/>
                </a:lnTo>
                <a:lnTo>
                  <a:pt x="497726" y="2633"/>
                </a:lnTo>
                <a:lnTo>
                  <a:pt x="448818" y="0"/>
                </a:lnTo>
                <a:close/>
              </a:path>
            </a:pathLst>
          </a:custGeom>
          <a:solidFill>
            <a:srgbClr val="B6A379"/>
          </a:solidFill>
        </p:spPr>
        <p:txBody>
          <a:bodyPr wrap="square" lIns="0" tIns="0" rIns="0" bIns="0" rtlCol="0"/>
          <a:lstStyle/>
          <a:p>
            <a:endParaRPr/>
          </a:p>
        </p:txBody>
      </p:sp>
      <p:sp>
        <p:nvSpPr>
          <p:cNvPr id="19" name="bg object 19"/>
          <p:cNvSpPr/>
          <p:nvPr/>
        </p:nvSpPr>
        <p:spPr>
          <a:xfrm>
            <a:off x="1042441" y="3287268"/>
            <a:ext cx="300355" cy="425450"/>
          </a:xfrm>
          <a:custGeom>
            <a:avLst/>
            <a:gdLst/>
            <a:ahLst/>
            <a:cxnLst/>
            <a:rect l="l" t="t" r="r" b="b"/>
            <a:pathLst>
              <a:path w="300355" h="425450">
                <a:moveTo>
                  <a:pt x="38049" y="425196"/>
                </a:moveTo>
                <a:lnTo>
                  <a:pt x="38049" y="13335"/>
                </a:lnTo>
                <a:lnTo>
                  <a:pt x="38049" y="11303"/>
                </a:lnTo>
                <a:lnTo>
                  <a:pt x="37020" y="9271"/>
                </a:lnTo>
                <a:lnTo>
                  <a:pt x="36487" y="7620"/>
                </a:lnTo>
                <a:lnTo>
                  <a:pt x="34925" y="6096"/>
                </a:lnTo>
                <a:lnTo>
                  <a:pt x="33362" y="4572"/>
                </a:lnTo>
                <a:lnTo>
                  <a:pt x="31800" y="3556"/>
                </a:lnTo>
                <a:lnTo>
                  <a:pt x="29718" y="3048"/>
                </a:lnTo>
                <a:lnTo>
                  <a:pt x="27622" y="3048"/>
                </a:lnTo>
                <a:lnTo>
                  <a:pt x="10426" y="3048"/>
                </a:lnTo>
                <a:lnTo>
                  <a:pt x="8331" y="3048"/>
                </a:lnTo>
                <a:lnTo>
                  <a:pt x="6248" y="3556"/>
                </a:lnTo>
                <a:lnTo>
                  <a:pt x="0" y="13335"/>
                </a:lnTo>
                <a:lnTo>
                  <a:pt x="0" y="425196"/>
                </a:lnTo>
                <a:lnTo>
                  <a:pt x="38049" y="425196"/>
                </a:lnTo>
                <a:close/>
              </a:path>
              <a:path w="300355" h="425450">
                <a:moveTo>
                  <a:pt x="48768" y="176149"/>
                </a:moveTo>
                <a:lnTo>
                  <a:pt x="56426" y="171577"/>
                </a:lnTo>
                <a:lnTo>
                  <a:pt x="64096" y="168021"/>
                </a:lnTo>
                <a:lnTo>
                  <a:pt x="101917" y="160401"/>
                </a:lnTo>
                <a:lnTo>
                  <a:pt x="109067" y="160909"/>
                </a:lnTo>
                <a:lnTo>
                  <a:pt x="116725" y="161417"/>
                </a:lnTo>
                <a:lnTo>
                  <a:pt x="154533" y="170053"/>
                </a:lnTo>
                <a:lnTo>
                  <a:pt x="169379" y="174625"/>
                </a:lnTo>
                <a:lnTo>
                  <a:pt x="184696" y="179197"/>
                </a:lnTo>
                <a:lnTo>
                  <a:pt x="222529" y="189484"/>
                </a:lnTo>
                <a:lnTo>
                  <a:pt x="244957" y="192024"/>
                </a:lnTo>
                <a:lnTo>
                  <a:pt x="252704" y="191516"/>
                </a:lnTo>
                <a:lnTo>
                  <a:pt x="289915" y="181864"/>
                </a:lnTo>
                <a:lnTo>
                  <a:pt x="293598" y="179705"/>
                </a:lnTo>
                <a:lnTo>
                  <a:pt x="296138" y="177673"/>
                </a:lnTo>
                <a:lnTo>
                  <a:pt x="297662" y="175133"/>
                </a:lnTo>
                <a:lnTo>
                  <a:pt x="299186" y="172593"/>
                </a:lnTo>
                <a:lnTo>
                  <a:pt x="300202" y="170053"/>
                </a:lnTo>
                <a:lnTo>
                  <a:pt x="300202" y="167512"/>
                </a:lnTo>
                <a:lnTo>
                  <a:pt x="299186" y="165481"/>
                </a:lnTo>
                <a:lnTo>
                  <a:pt x="298170" y="163449"/>
                </a:lnTo>
                <a:lnTo>
                  <a:pt x="289915" y="155194"/>
                </a:lnTo>
                <a:lnTo>
                  <a:pt x="281787" y="145542"/>
                </a:lnTo>
                <a:lnTo>
                  <a:pt x="274167" y="135382"/>
                </a:lnTo>
                <a:lnTo>
                  <a:pt x="265912" y="124587"/>
                </a:lnTo>
                <a:lnTo>
                  <a:pt x="264388" y="121539"/>
                </a:lnTo>
                <a:lnTo>
                  <a:pt x="263372" y="118491"/>
                </a:lnTo>
                <a:lnTo>
                  <a:pt x="262864" y="114935"/>
                </a:lnTo>
                <a:lnTo>
                  <a:pt x="262356" y="110871"/>
                </a:lnTo>
                <a:lnTo>
                  <a:pt x="262864" y="107187"/>
                </a:lnTo>
                <a:lnTo>
                  <a:pt x="263372" y="103632"/>
                </a:lnTo>
                <a:lnTo>
                  <a:pt x="264388" y="100076"/>
                </a:lnTo>
                <a:lnTo>
                  <a:pt x="265912" y="96520"/>
                </a:lnTo>
                <a:lnTo>
                  <a:pt x="274167" y="81153"/>
                </a:lnTo>
                <a:lnTo>
                  <a:pt x="281787" y="65405"/>
                </a:lnTo>
                <a:lnTo>
                  <a:pt x="289915" y="49022"/>
                </a:lnTo>
                <a:lnTo>
                  <a:pt x="298170" y="31115"/>
                </a:lnTo>
                <a:lnTo>
                  <a:pt x="299694" y="27559"/>
                </a:lnTo>
                <a:lnTo>
                  <a:pt x="300202" y="24511"/>
                </a:lnTo>
                <a:lnTo>
                  <a:pt x="300202" y="21971"/>
                </a:lnTo>
                <a:lnTo>
                  <a:pt x="299186" y="20447"/>
                </a:lnTo>
                <a:lnTo>
                  <a:pt x="297662" y="19939"/>
                </a:lnTo>
                <a:lnTo>
                  <a:pt x="296138" y="19431"/>
                </a:lnTo>
                <a:lnTo>
                  <a:pt x="293598" y="20447"/>
                </a:lnTo>
                <a:lnTo>
                  <a:pt x="289915" y="21462"/>
                </a:lnTo>
                <a:lnTo>
                  <a:pt x="282803" y="25019"/>
                </a:lnTo>
                <a:lnTo>
                  <a:pt x="275183" y="27559"/>
                </a:lnTo>
                <a:lnTo>
                  <a:pt x="267436" y="29591"/>
                </a:lnTo>
                <a:lnTo>
                  <a:pt x="259816" y="30607"/>
                </a:lnTo>
                <a:lnTo>
                  <a:pt x="252704" y="31623"/>
                </a:lnTo>
                <a:lnTo>
                  <a:pt x="244957" y="31623"/>
                </a:lnTo>
                <a:lnTo>
                  <a:pt x="237337" y="31115"/>
                </a:lnTo>
                <a:lnTo>
                  <a:pt x="229717" y="30607"/>
                </a:lnTo>
                <a:lnTo>
                  <a:pt x="222529" y="29083"/>
                </a:lnTo>
                <a:lnTo>
                  <a:pt x="214845" y="27559"/>
                </a:lnTo>
                <a:lnTo>
                  <a:pt x="199529" y="24003"/>
                </a:lnTo>
                <a:lnTo>
                  <a:pt x="184696" y="19431"/>
                </a:lnTo>
                <a:lnTo>
                  <a:pt x="169379" y="14351"/>
                </a:lnTo>
                <a:lnTo>
                  <a:pt x="154533" y="9652"/>
                </a:lnTo>
                <a:lnTo>
                  <a:pt x="139217" y="5587"/>
                </a:lnTo>
                <a:lnTo>
                  <a:pt x="132067" y="3556"/>
                </a:lnTo>
                <a:lnTo>
                  <a:pt x="124383" y="2032"/>
                </a:lnTo>
                <a:lnTo>
                  <a:pt x="116725" y="1016"/>
                </a:lnTo>
                <a:lnTo>
                  <a:pt x="109067" y="508"/>
                </a:lnTo>
                <a:lnTo>
                  <a:pt x="101917" y="0"/>
                </a:lnTo>
                <a:lnTo>
                  <a:pt x="94234" y="508"/>
                </a:lnTo>
                <a:lnTo>
                  <a:pt x="86575" y="1524"/>
                </a:lnTo>
                <a:lnTo>
                  <a:pt x="78917" y="2540"/>
                </a:lnTo>
                <a:lnTo>
                  <a:pt x="71755" y="5080"/>
                </a:lnTo>
                <a:lnTo>
                  <a:pt x="64096" y="7620"/>
                </a:lnTo>
                <a:lnTo>
                  <a:pt x="56426" y="11176"/>
                </a:lnTo>
                <a:lnTo>
                  <a:pt x="48768" y="15875"/>
                </a:lnTo>
              </a:path>
            </a:pathLst>
          </a:custGeom>
          <a:ln w="9525">
            <a:solidFill>
              <a:srgbClr val="000000"/>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400" b="0" i="0">
                <a:solidFill>
                  <a:srgbClr val="0D0D0D"/>
                </a:solidFill>
                <a:latin typeface="Segoe UI"/>
                <a:cs typeface="Segoe U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8/9/2026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8/9/2026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FD7B6BB5-C630-4DED-B68F-E72AEF0208BE}"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1665FD-5C0E-4A79-A073-0A2CADD23A08}"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7611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hasCustomPrompt="1"/>
          </p:nvPr>
        </p:nvSpPr>
        <p:spPr/>
        <p:txBody>
          <a:bodyPr/>
          <a:lstStyle>
            <a:lvl1pPr>
              <a:defRPr sz="2800"/>
            </a:lvl1pPr>
            <a:lvl2pPr marL="128016" indent="0">
              <a:buNone/>
              <a:defRPr sz="2400" baseline="0"/>
            </a:lvl2pPr>
            <a:lvl3pPr>
              <a:defRPr sz="2400"/>
            </a:lvl3pPr>
            <a:lvl4pPr>
              <a:defRPr sz="2400"/>
            </a:lvl4pPr>
            <a:lvl5pPr>
              <a:defRPr sz="2400"/>
            </a:lvl5pPr>
          </a:lstStyle>
          <a:p>
            <a:pPr lvl="0"/>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FD7B6BB5-C630-4DED-B68F-E72AEF0208BE}"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1665FD-5C0E-4A79-A073-0A2CADD23A08}" type="slidenum">
              <a:rPr lang="en-US" smtClean="0"/>
              <a:t>‹#›</a:t>
            </a:fld>
            <a:endParaRPr lang="en-US"/>
          </a:p>
        </p:txBody>
      </p:sp>
    </p:spTree>
    <p:extLst>
      <p:ext uri="{BB962C8B-B14F-4D97-AF65-F5344CB8AC3E}">
        <p14:creationId xmlns:p14="http://schemas.microsoft.com/office/powerpoint/2010/main" val="261296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2_Custom Layou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356FD08-8E43-4554-8ACC-11234BCBCF4E}"/>
              </a:ext>
            </a:extLst>
          </p:cNvPr>
          <p:cNvCxnSpPr/>
          <p:nvPr/>
        </p:nvCxnSpPr>
        <p:spPr>
          <a:xfrm>
            <a:off x="127669" y="3557888"/>
            <a:ext cx="11914495" cy="0"/>
          </a:xfrm>
          <a:prstGeom prst="line">
            <a:avLst/>
          </a:prstGeom>
          <a:ln w="19050">
            <a:solidFill>
              <a:srgbClr val="D8D8D8"/>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777F25E-8269-472E-9791-7EB74F793C8D}"/>
              </a:ext>
            </a:extLst>
          </p:cNvPr>
          <p:cNvSpPr>
            <a:spLocks noGrp="1"/>
          </p:cNvSpPr>
          <p:nvPr>
            <p:ph type="title"/>
          </p:nvPr>
        </p:nvSpPr>
        <p:spPr>
          <a:xfrm>
            <a:off x="1902775" y="3262680"/>
            <a:ext cx="6504161" cy="590415"/>
          </a:xfrm>
          <a:solidFill>
            <a:schemeClr val="bg1"/>
          </a:solidFill>
        </p:spPr>
        <p:txBody>
          <a:bodyPr>
            <a:noAutofit/>
          </a:bodyPr>
          <a:lstStyle>
            <a:lvl1pPr>
              <a:defRPr sz="3200">
                <a:latin typeface="Segoe UI Semibold" panose="020B0702040204020203" pitchFamily="34" charset="0"/>
                <a:cs typeface="Segoe UI Semibold" panose="020B0702040204020203" pitchFamily="34" charset="0"/>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A7D8F82-27EF-4582-903A-FAC779261E7E}"/>
              </a:ext>
            </a:extLst>
          </p:cNvPr>
          <p:cNvSpPr>
            <a:spLocks noGrp="1"/>
          </p:cNvSpPr>
          <p:nvPr>
            <p:ph type="dt" sz="half" idx="10"/>
          </p:nvPr>
        </p:nvSpPr>
        <p:spPr/>
        <p:txBody>
          <a:bodyPr/>
          <a:lstStyle/>
          <a:p>
            <a:fld id="{FD7B6BB5-C630-4DED-B68F-E72AEF0208BE}" type="datetimeFigureOut">
              <a:rPr lang="en-US" smtClean="0"/>
              <a:t>8/9/2026</a:t>
            </a:fld>
            <a:endParaRPr lang="en-US"/>
          </a:p>
        </p:txBody>
      </p:sp>
      <p:sp>
        <p:nvSpPr>
          <p:cNvPr id="4" name="Footer Placeholder 3">
            <a:extLst>
              <a:ext uri="{FF2B5EF4-FFF2-40B4-BE49-F238E27FC236}">
                <a16:creationId xmlns:a16="http://schemas.microsoft.com/office/drawing/2014/main" id="{E706C1EE-E506-47FA-A188-0DF16D497E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980F48F-87DE-4815-AD70-D0F2CA558E7D}"/>
              </a:ext>
            </a:extLst>
          </p:cNvPr>
          <p:cNvSpPr>
            <a:spLocks noGrp="1"/>
          </p:cNvSpPr>
          <p:nvPr>
            <p:ph type="sldNum" sz="quarter" idx="12"/>
          </p:nvPr>
        </p:nvSpPr>
        <p:spPr/>
        <p:txBody>
          <a:bodyPr/>
          <a:lstStyle/>
          <a:p>
            <a:fld id="{691665FD-5C0E-4A79-A073-0A2CADD23A08}" type="slidenum">
              <a:rPr lang="en-US" smtClean="0"/>
              <a:t>‹#›</a:t>
            </a:fld>
            <a:endParaRPr lang="en-US"/>
          </a:p>
        </p:txBody>
      </p:sp>
      <p:sp>
        <p:nvSpPr>
          <p:cNvPr id="7" name="Oval 6">
            <a:extLst>
              <a:ext uri="{FF2B5EF4-FFF2-40B4-BE49-F238E27FC236}">
                <a16:creationId xmlns:a16="http://schemas.microsoft.com/office/drawing/2014/main" id="{886714E5-EBF9-4569-A5F7-79EC8ADBC566}"/>
              </a:ext>
            </a:extLst>
          </p:cNvPr>
          <p:cNvSpPr/>
          <p:nvPr/>
        </p:nvSpPr>
        <p:spPr>
          <a:xfrm>
            <a:off x="743453" y="3050554"/>
            <a:ext cx="897775" cy="897775"/>
          </a:xfrm>
          <a:prstGeom prst="ellipse">
            <a:avLst/>
          </a:prstGeom>
          <a:solidFill>
            <a:srgbClr val="B6A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48A67AF-FC3C-498E-9019-5526D4E35E56}"/>
              </a:ext>
            </a:extLst>
          </p:cNvPr>
          <p:cNvSpPr/>
          <p:nvPr/>
        </p:nvSpPr>
        <p:spPr>
          <a:xfrm>
            <a:off x="321425" y="60960"/>
            <a:ext cx="171797" cy="14741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Shape 496">
            <a:extLst>
              <a:ext uri="{FF2B5EF4-FFF2-40B4-BE49-F238E27FC236}">
                <a16:creationId xmlns:a16="http://schemas.microsoft.com/office/drawing/2014/main" id="{A9D83950-EFA8-45B6-9842-F0E75D62D1E4}"/>
              </a:ext>
            </a:extLst>
          </p:cNvPr>
          <p:cNvGrpSpPr/>
          <p:nvPr/>
        </p:nvGrpSpPr>
        <p:grpSpPr>
          <a:xfrm>
            <a:off x="1042384" y="3287057"/>
            <a:ext cx="299911" cy="424768"/>
            <a:chOff x="3979850" y="1598950"/>
            <a:chExt cx="356825" cy="505375"/>
          </a:xfrm>
        </p:grpSpPr>
        <p:sp>
          <p:nvSpPr>
            <p:cNvPr id="11" name="Shape 497">
              <a:extLst>
                <a:ext uri="{FF2B5EF4-FFF2-40B4-BE49-F238E27FC236}">
                  <a16:creationId xmlns:a16="http://schemas.microsoft.com/office/drawing/2014/main" id="{5AC1FC31-D74E-4136-9F49-9396640AE6A7}"/>
                </a:ext>
              </a:extLst>
            </p:cNvPr>
            <p:cNvSpPr/>
            <p:nvPr/>
          </p:nvSpPr>
          <p:spPr>
            <a:xfrm>
              <a:off x="3979850" y="1602600"/>
              <a:ext cx="44475" cy="501725"/>
            </a:xfrm>
            <a:custGeom>
              <a:avLst/>
              <a:gdLst/>
              <a:ahLst/>
              <a:cxnLst/>
              <a:rect l="0" t="0" r="0" b="0"/>
              <a:pathLst>
                <a:path w="1779" h="20069" fill="none" extrusionOk="0">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498">
              <a:extLst>
                <a:ext uri="{FF2B5EF4-FFF2-40B4-BE49-F238E27FC236}">
                  <a16:creationId xmlns:a16="http://schemas.microsoft.com/office/drawing/2014/main" id="{55224696-5DAC-453B-AD17-A914F23CD917}"/>
                </a:ext>
              </a:extLst>
            </p:cNvPr>
            <p:cNvSpPr/>
            <p:nvPr/>
          </p:nvSpPr>
          <p:spPr>
            <a:xfrm>
              <a:off x="4037075" y="1598950"/>
              <a:ext cx="299600" cy="228950"/>
            </a:xfrm>
            <a:custGeom>
              <a:avLst/>
              <a:gdLst/>
              <a:ahLst/>
              <a:cxnLst/>
              <a:rect l="0" t="0" r="0" b="0"/>
              <a:pathLst>
                <a:path w="11984" h="9158" fill="none" extrusionOk="0">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4" name="Text Placeholder 2">
            <a:extLst>
              <a:ext uri="{FF2B5EF4-FFF2-40B4-BE49-F238E27FC236}">
                <a16:creationId xmlns:a16="http://schemas.microsoft.com/office/drawing/2014/main" id="{75FA472A-7AFD-46BC-8C3E-7439952E8F2E}"/>
              </a:ext>
            </a:extLst>
          </p:cNvPr>
          <p:cNvSpPr>
            <a:spLocks noGrp="1"/>
          </p:cNvSpPr>
          <p:nvPr>
            <p:ph type="body" idx="1"/>
          </p:nvPr>
        </p:nvSpPr>
        <p:spPr>
          <a:xfrm>
            <a:off x="1902775" y="3931493"/>
            <a:ext cx="6504161" cy="506283"/>
          </a:xfrm>
        </p:spPr>
        <p:txBody>
          <a:bodyPr lIns="91440" rIns="91440" anchor="t">
            <a:normAutofit/>
          </a:bodyPr>
          <a:lstStyle>
            <a:lvl1pPr marL="0" indent="0">
              <a:lnSpc>
                <a:spcPct val="100000"/>
              </a:lnSpc>
              <a:spcBef>
                <a:spcPts val="0"/>
              </a:spcBef>
              <a:buNone/>
              <a:defRPr sz="1800">
                <a:solidFill>
                  <a:schemeClr val="tx1">
                    <a:lumMod val="95000"/>
                    <a:lumOff val="5000"/>
                  </a:schemeClr>
                </a:solidFill>
                <a:latin typeface="Segoe UI Light" panose="020B0502040204020203" pitchFamily="34" charset="0"/>
                <a:cs typeface="Segoe UI Light" panose="020B0502040204020203"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4262661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575239" y="1531279"/>
            <a:ext cx="5397688" cy="447646"/>
          </a:xfrm>
        </p:spPr>
        <p:txBody>
          <a:bodyPr lIns="137160" rIns="137160" anchor="ctr">
            <a:noAutofit/>
          </a:bodyPr>
          <a:lstStyle>
            <a:lvl1pPr marL="0" indent="0">
              <a:spcBef>
                <a:spcPts val="0"/>
              </a:spcBef>
              <a:spcAft>
                <a:spcPts val="0"/>
              </a:spcAft>
              <a:buNone/>
              <a:defRPr lang="en-US" sz="2800" b="0" kern="1200" cap="all" baseline="0" dirty="0" smtClean="0">
                <a:solidFill>
                  <a:srgbClr val="4C3282"/>
                </a:solidFill>
                <a:latin typeface="Segoe UI" panose="020B0502040204020203" pitchFamily="34" charset="0"/>
                <a:ea typeface="+mn-ea"/>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spcAft>
                <a:spcPts val="0"/>
              </a:spcAft>
              <a:buClr>
                <a:schemeClr val="accent1"/>
              </a:buClr>
              <a:buSzPct val="100000"/>
              <a:buFont typeface="Tw Cen MT" panose="020B0602020104020603" pitchFamily="34" charset="0"/>
              <a:buNone/>
            </a:pPr>
            <a:r>
              <a:rPr lang="en-US"/>
              <a:t>Edit Master text styles</a:t>
            </a:r>
          </a:p>
        </p:txBody>
      </p:sp>
      <p:sp>
        <p:nvSpPr>
          <p:cNvPr id="7" name="Date Placeholder 6"/>
          <p:cNvSpPr>
            <a:spLocks noGrp="1"/>
          </p:cNvSpPr>
          <p:nvPr>
            <p:ph type="dt" sz="half" idx="10"/>
          </p:nvPr>
        </p:nvSpPr>
        <p:spPr/>
        <p:txBody>
          <a:bodyPr/>
          <a:lstStyle/>
          <a:p>
            <a:fld id="{FD7B6BB5-C630-4DED-B68F-E72AEF0208BE}" type="datetimeFigureOut">
              <a:rPr lang="en-US" smtClean="0"/>
              <a:t>8/9/2026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1665FD-5C0E-4A79-A073-0A2CADD23A08}" type="slidenum">
              <a:rPr lang="en-US" smtClean="0"/>
              <a:t>‹#›</a:t>
            </a:fld>
            <a:endParaRPr lang="en-US"/>
          </a:p>
        </p:txBody>
      </p:sp>
      <p:sp>
        <p:nvSpPr>
          <p:cNvPr id="11" name="Content Placeholder 2">
            <a:extLst>
              <a:ext uri="{FF2B5EF4-FFF2-40B4-BE49-F238E27FC236}">
                <a16:creationId xmlns:a16="http://schemas.microsoft.com/office/drawing/2014/main" id="{57CD2F29-FDCB-4CD4-A706-8477E063ED40}"/>
              </a:ext>
            </a:extLst>
          </p:cNvPr>
          <p:cNvSpPr>
            <a:spLocks noGrp="1"/>
          </p:cNvSpPr>
          <p:nvPr>
            <p:ph sz="half" idx="13" hasCustomPrompt="1"/>
          </p:nvPr>
        </p:nvSpPr>
        <p:spPr>
          <a:xfrm>
            <a:off x="584218" y="2096446"/>
            <a:ext cx="5397689" cy="4330435"/>
          </a:xfrm>
        </p:spPr>
        <p:txBody>
          <a:bodyPr/>
          <a:lstStyle>
            <a:lvl1pPr>
              <a:defRPr sz="2800"/>
            </a:lvl1pPr>
            <a:lvl2pPr marL="128016" indent="0">
              <a:buNone/>
              <a:defRPr sz="2400"/>
            </a:lvl2pPr>
            <a:lvl3pPr>
              <a:defRPr sz="2400"/>
            </a:lvl3pPr>
            <a:lvl4pPr>
              <a:defRPr sz="2400"/>
            </a:lvl4pPr>
            <a:lvl5pPr>
              <a:defRPr sz="2400"/>
            </a:lvl5pPr>
          </a:lstStyle>
          <a:p>
            <a:pPr lvl="0"/>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a:extLst>
              <a:ext uri="{FF2B5EF4-FFF2-40B4-BE49-F238E27FC236}">
                <a16:creationId xmlns:a16="http://schemas.microsoft.com/office/drawing/2014/main" id="{F6C8EDAC-3655-4870-AA43-44830ED94DF0}"/>
              </a:ext>
            </a:extLst>
          </p:cNvPr>
          <p:cNvSpPr>
            <a:spLocks noGrp="1"/>
          </p:cNvSpPr>
          <p:nvPr>
            <p:ph type="body" idx="14"/>
          </p:nvPr>
        </p:nvSpPr>
        <p:spPr>
          <a:xfrm>
            <a:off x="6355830" y="1531279"/>
            <a:ext cx="5397688" cy="447646"/>
          </a:xfrm>
        </p:spPr>
        <p:txBody>
          <a:bodyPr lIns="137160" rIns="137160" anchor="ctr">
            <a:noAutofit/>
          </a:bodyPr>
          <a:lstStyle>
            <a:lvl1pPr marL="0" indent="0">
              <a:spcBef>
                <a:spcPts val="0"/>
              </a:spcBef>
              <a:spcAft>
                <a:spcPts val="0"/>
              </a:spcAft>
              <a:buNone/>
              <a:defRPr lang="en-US" sz="2800" b="0" kern="1200" cap="all" baseline="0" dirty="0" smtClean="0">
                <a:solidFill>
                  <a:srgbClr val="4C3282"/>
                </a:solidFill>
                <a:latin typeface="Segoe UI" panose="020B0502040204020203" pitchFamily="34" charset="0"/>
                <a:ea typeface="+mn-ea"/>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spcAft>
                <a:spcPts val="0"/>
              </a:spcAft>
              <a:buClr>
                <a:schemeClr val="accent1"/>
              </a:buClr>
              <a:buSzPct val="100000"/>
              <a:buFont typeface="Tw Cen MT" panose="020B0602020104020603" pitchFamily="34" charset="0"/>
              <a:buNone/>
            </a:pPr>
            <a:r>
              <a:rPr lang="en-US"/>
              <a:t>Edit Master text styles</a:t>
            </a:r>
          </a:p>
        </p:txBody>
      </p:sp>
      <p:sp>
        <p:nvSpPr>
          <p:cNvPr id="13" name="Content Placeholder 2">
            <a:extLst>
              <a:ext uri="{FF2B5EF4-FFF2-40B4-BE49-F238E27FC236}">
                <a16:creationId xmlns:a16="http://schemas.microsoft.com/office/drawing/2014/main" id="{C6DFFB8E-9225-4B12-B4C6-960DAE3BDB96}"/>
              </a:ext>
            </a:extLst>
          </p:cNvPr>
          <p:cNvSpPr>
            <a:spLocks noGrp="1"/>
          </p:cNvSpPr>
          <p:nvPr>
            <p:ph sz="half" idx="15" hasCustomPrompt="1"/>
          </p:nvPr>
        </p:nvSpPr>
        <p:spPr>
          <a:xfrm>
            <a:off x="6364809" y="2096446"/>
            <a:ext cx="5397689" cy="4330435"/>
          </a:xfrm>
        </p:spPr>
        <p:txBody>
          <a:bodyPr/>
          <a:lstStyle>
            <a:lvl1pPr>
              <a:defRPr sz="2800"/>
            </a:lvl1pPr>
            <a:lvl2pPr marL="128016" indent="0">
              <a:buNone/>
              <a:defRPr sz="2400"/>
            </a:lvl2pPr>
            <a:lvl3pPr>
              <a:defRPr sz="2400"/>
            </a:lvl3pPr>
            <a:lvl4pPr>
              <a:defRPr sz="2400"/>
            </a:lvl4pPr>
            <a:lvl5pPr>
              <a:defRPr sz="2400"/>
            </a:lvl5pPr>
          </a:lstStyle>
          <a:p>
            <a:pPr lvl="0"/>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62749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30530" y="172973"/>
            <a:ext cx="0" cy="1196975"/>
          </a:xfrm>
          <a:custGeom>
            <a:avLst/>
            <a:gdLst/>
            <a:ahLst/>
            <a:cxnLst/>
            <a:rect l="l" t="t" r="r" b="b"/>
            <a:pathLst>
              <a:path h="1196975">
                <a:moveTo>
                  <a:pt x="0" y="1196466"/>
                </a:moveTo>
                <a:lnTo>
                  <a:pt x="0" y="0"/>
                </a:lnTo>
              </a:path>
            </a:pathLst>
          </a:custGeom>
          <a:ln w="19050">
            <a:solidFill>
              <a:srgbClr val="4B3182"/>
            </a:solidFill>
          </a:ln>
        </p:spPr>
        <p:txBody>
          <a:bodyPr wrap="square" lIns="0" tIns="0" rIns="0" bIns="0" rtlCol="0"/>
          <a:lstStyle/>
          <a:p>
            <a:endParaRPr/>
          </a:p>
        </p:txBody>
      </p:sp>
      <p:sp>
        <p:nvSpPr>
          <p:cNvPr id="2" name="Holder 2"/>
          <p:cNvSpPr>
            <a:spLocks noGrp="1"/>
          </p:cNvSpPr>
          <p:nvPr>
            <p:ph type="title"/>
          </p:nvPr>
        </p:nvSpPr>
        <p:spPr>
          <a:xfrm>
            <a:off x="654202" y="340613"/>
            <a:ext cx="11283950" cy="696594"/>
          </a:xfrm>
          <a:prstGeom prst="rect">
            <a:avLst/>
          </a:prstGeom>
        </p:spPr>
        <p:txBody>
          <a:bodyPr wrap="square" lIns="0" tIns="0" rIns="0" bIns="0">
            <a:spAutoFit/>
          </a:bodyPr>
          <a:lstStyle>
            <a:lvl1pPr>
              <a:defRPr sz="4400" b="0" i="0">
                <a:solidFill>
                  <a:srgbClr val="0D0D0D"/>
                </a:solidFill>
                <a:latin typeface="Segoe UI"/>
                <a:cs typeface="Segoe UI"/>
              </a:defRPr>
            </a:lvl1pPr>
          </a:lstStyle>
          <a:p>
            <a:endParaRPr/>
          </a:p>
        </p:txBody>
      </p:sp>
      <p:sp>
        <p:nvSpPr>
          <p:cNvPr id="3" name="Holder 3"/>
          <p:cNvSpPr>
            <a:spLocks noGrp="1"/>
          </p:cNvSpPr>
          <p:nvPr>
            <p:ph type="body" idx="1"/>
          </p:nvPr>
        </p:nvSpPr>
        <p:spPr>
          <a:xfrm>
            <a:off x="489407" y="1463341"/>
            <a:ext cx="10434320" cy="1714500"/>
          </a:xfrm>
          <a:prstGeom prst="rect">
            <a:avLst/>
          </a:prstGeom>
        </p:spPr>
        <p:txBody>
          <a:bodyPr wrap="square" lIns="0" tIns="0" rIns="0" bIns="0">
            <a:spAutoFit/>
          </a:bodyPr>
          <a:lstStyle>
            <a:lvl1pPr>
              <a:defRPr sz="3200" b="1" i="0">
                <a:solidFill>
                  <a:schemeClr val="bg1"/>
                </a:solidFill>
                <a:latin typeface="Segoe UI Semibold"/>
                <a:cs typeface="Segoe UI Semibold"/>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8/9/2026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5239" y="263276"/>
            <a:ext cx="11187259" cy="101466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75240" y="1463857"/>
            <a:ext cx="11187258" cy="4845504"/>
          </a:xfrm>
          <a:prstGeom prst="rect">
            <a:avLst/>
          </a:prstGeom>
        </p:spPr>
        <p:txBody>
          <a:bodyPr vert="horz" lIns="45720" tIns="45720" rIns="45720" bIns="45720" rtlCol="0">
            <a:normAutofit/>
          </a:body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75240" y="6544402"/>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Segoe UI Light" panose="020B0502040204020203" pitchFamily="34" charset="0"/>
                <a:cs typeface="Segoe UI Light" panose="020B0502040204020203" pitchFamily="34" charset="0"/>
              </a:defRPr>
            </a:lvl1pPr>
          </a:lstStyle>
          <a:p>
            <a:fld id="{FD7B6BB5-C630-4DED-B68F-E72AEF0208BE}" type="datetimeFigureOut">
              <a:rPr lang="en-US" smtClean="0"/>
              <a:t>8/9/2026</a:t>
            </a:fld>
            <a:endParaRPr lang="en-US"/>
          </a:p>
        </p:txBody>
      </p:sp>
      <p:sp>
        <p:nvSpPr>
          <p:cNvPr id="5" name="Footer Placeholder 4"/>
          <p:cNvSpPr>
            <a:spLocks noGrp="1"/>
          </p:cNvSpPr>
          <p:nvPr>
            <p:ph type="ftr" sz="quarter" idx="3"/>
          </p:nvPr>
        </p:nvSpPr>
        <p:spPr>
          <a:xfrm>
            <a:off x="4842742" y="6544402"/>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Segoe UI Light" panose="020B0502040204020203" pitchFamily="34" charset="0"/>
                <a:cs typeface="Segoe UI Light" panose="020B0502040204020203" pitchFamily="34" charset="0"/>
              </a:defRPr>
            </a:lvl1pPr>
          </a:lstStyle>
          <a:p>
            <a:endParaRPr lang="en-US"/>
          </a:p>
        </p:txBody>
      </p:sp>
      <p:sp>
        <p:nvSpPr>
          <p:cNvPr id="6" name="Slide Number Placeholder 5"/>
          <p:cNvSpPr>
            <a:spLocks noGrp="1"/>
          </p:cNvSpPr>
          <p:nvPr>
            <p:ph type="sldNum" sz="quarter" idx="4"/>
          </p:nvPr>
        </p:nvSpPr>
        <p:spPr>
          <a:xfrm>
            <a:off x="10837333" y="6544402"/>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Segoe UI Light" panose="020B0502040204020203" pitchFamily="34" charset="0"/>
                <a:cs typeface="Segoe UI Light" panose="020B0502040204020203" pitchFamily="34" charset="0"/>
              </a:defRPr>
            </a:lvl1pPr>
          </a:lstStyle>
          <a:p>
            <a:fld id="{691665FD-5C0E-4A79-A073-0A2CADD23A08}" type="slidenum">
              <a:rPr lang="en-US" smtClean="0"/>
              <a:t>‹#›</a:t>
            </a:fld>
            <a:endParaRPr lang="en-US"/>
          </a:p>
        </p:txBody>
      </p:sp>
      <p:cxnSp>
        <p:nvCxnSpPr>
          <p:cNvPr id="7" name="Straight Connector 6"/>
          <p:cNvCxnSpPr>
            <a:cxnSpLocks/>
          </p:cNvCxnSpPr>
          <p:nvPr/>
        </p:nvCxnSpPr>
        <p:spPr>
          <a:xfrm flipV="1">
            <a:off x="429491" y="172390"/>
            <a:ext cx="0" cy="1196439"/>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3676563"/>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Lst>
  <p:txStyles>
    <p:titleStyle>
      <a:lvl1pPr algn="l" defTabSz="914400" rtl="0" eaLnBrk="1" latinLnBrk="0" hangingPunct="1">
        <a:lnSpc>
          <a:spcPct val="80000"/>
        </a:lnSpc>
        <a:spcBef>
          <a:spcPct val="0"/>
        </a:spcBef>
        <a:buNone/>
        <a:defRPr sz="4400" kern="1200" cap="none" spc="100" baseline="0">
          <a:solidFill>
            <a:schemeClr val="tx1">
              <a:lumMod val="95000"/>
              <a:lumOff val="5000"/>
            </a:schemeClr>
          </a:solidFill>
          <a:latin typeface="Segoe UI" panose="020B0502040204020203" pitchFamily="34" charset="0"/>
          <a:ea typeface="+mj-ea"/>
          <a:cs typeface="Segoe UI" panose="020B0502040204020203" pitchFamily="34"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800" kern="120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en.wikipedia.org/wiki/Chernoff_bound#Additive_form_(absolute_error)" TargetMode="External"/><Relationship Id="rId2" Type="http://schemas.openxmlformats.org/officeDocument/2006/relationships/hyperlink" Target="https://en.wikipedia.org/wiki/Cantelli%27s_inequality" TargetMode="External"/><Relationship Id="rId1" Type="http://schemas.openxmlformats.org/officeDocument/2006/relationships/slideLayout" Target="../slideLayouts/slideLayout2.xml"/><Relationship Id="rId6" Type="http://schemas.openxmlformats.org/officeDocument/2006/relationships/hyperlink" Target="https://orbiscascade-washington.primo.exlibrisgroup.com/permalink/01ALLIANCE_UW/1juclfo/alma991618178901452" TargetMode="External"/><Relationship Id="rId5" Type="http://schemas.openxmlformats.org/officeDocument/2006/relationships/hyperlink" Target="https://en.wikipedia.org/wiki/Matrix_Chernoff_bound" TargetMode="External"/><Relationship Id="rId4" Type="http://schemas.openxmlformats.org/officeDocument/2006/relationships/hyperlink" Target="https://en.wikipedia.org/wiki/Hoeffding%27s_inequality#General_case_of_bounded_random_variable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1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2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hyperlink" Target="https://www.youtube.com/watch?v=pT19VwBAqKA" TargetMode="Externa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hyperlink" Target="https://xkcd.com/2582" TargetMode="External"/><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xkcd.com/2582" TargetMode="External"/><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5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6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181100" y="2789896"/>
            <a:ext cx="9829800" cy="782907"/>
          </a:xfrm>
          <a:prstGeom prst="rect">
            <a:avLst/>
          </a:prstGeom>
        </p:spPr>
        <p:txBody>
          <a:bodyPr vert="horz" wrap="square" lIns="0" tIns="13335" rIns="0" bIns="0" rtlCol="0">
            <a:spAutoFit/>
          </a:bodyPr>
          <a:lstStyle/>
          <a:p>
            <a:pPr marL="12700">
              <a:lnSpc>
                <a:spcPct val="100000"/>
              </a:lnSpc>
              <a:spcBef>
                <a:spcPts val="105"/>
              </a:spcBef>
            </a:pPr>
            <a:r>
              <a:rPr lang="en-US" sz="5000" b="1" dirty="0">
                <a:latin typeface="Segoe UI"/>
                <a:cs typeface="Segoe UI"/>
              </a:rPr>
              <a:t>Maximum Likelihood Estimation</a:t>
            </a:r>
            <a:endParaRPr sz="5000" dirty="0">
              <a:latin typeface="Segoe UI"/>
              <a:cs typeface="Segoe UI"/>
            </a:endParaRPr>
          </a:p>
        </p:txBody>
      </p:sp>
      <p:sp>
        <p:nvSpPr>
          <p:cNvPr id="3" name="object 3"/>
          <p:cNvSpPr txBox="1"/>
          <p:nvPr/>
        </p:nvSpPr>
        <p:spPr>
          <a:xfrm>
            <a:off x="4622419" y="3676650"/>
            <a:ext cx="2950210" cy="1195070"/>
          </a:xfrm>
          <a:prstGeom prst="rect">
            <a:avLst/>
          </a:prstGeom>
        </p:spPr>
        <p:txBody>
          <a:bodyPr vert="horz" wrap="square" lIns="0" tIns="12065" rIns="0" bIns="0" rtlCol="0">
            <a:spAutoFit/>
          </a:bodyPr>
          <a:lstStyle/>
          <a:p>
            <a:pPr algn="ctr">
              <a:lnSpc>
                <a:spcPct val="100000"/>
              </a:lnSpc>
              <a:spcBef>
                <a:spcPts val="95"/>
              </a:spcBef>
            </a:pPr>
            <a:r>
              <a:rPr sz="4000" b="0" dirty="0">
                <a:solidFill>
                  <a:srgbClr val="0D0D0D"/>
                </a:solidFill>
                <a:latin typeface="Segoe UI Semilight"/>
                <a:cs typeface="Segoe UI Semilight"/>
              </a:rPr>
              <a:t>CSE</a:t>
            </a:r>
            <a:r>
              <a:rPr sz="4000" b="0" spc="-65" dirty="0">
                <a:solidFill>
                  <a:srgbClr val="0D0D0D"/>
                </a:solidFill>
                <a:latin typeface="Segoe UI Semilight"/>
                <a:cs typeface="Segoe UI Semilight"/>
              </a:rPr>
              <a:t> </a:t>
            </a:r>
            <a:r>
              <a:rPr sz="4000" b="0" dirty="0">
                <a:solidFill>
                  <a:srgbClr val="0D0D0D"/>
                </a:solidFill>
                <a:latin typeface="Segoe UI Semilight"/>
                <a:cs typeface="Segoe UI Semilight"/>
              </a:rPr>
              <a:t>312</a:t>
            </a:r>
            <a:r>
              <a:rPr sz="4000" b="0" spc="-45" dirty="0">
                <a:solidFill>
                  <a:srgbClr val="0D0D0D"/>
                </a:solidFill>
                <a:latin typeface="Segoe UI Semilight"/>
                <a:cs typeface="Segoe UI Semilight"/>
              </a:rPr>
              <a:t> </a:t>
            </a:r>
            <a:r>
              <a:rPr sz="4000" b="0" spc="-20" dirty="0">
                <a:solidFill>
                  <a:srgbClr val="0D0D0D"/>
                </a:solidFill>
                <a:latin typeface="Segoe UI Semilight"/>
                <a:cs typeface="Segoe UI Semilight"/>
              </a:rPr>
              <a:t>2</a:t>
            </a:r>
            <a:r>
              <a:rPr lang="en-US" sz="4000" b="0" spc="-20" dirty="0">
                <a:solidFill>
                  <a:srgbClr val="0D0D0D"/>
                </a:solidFill>
                <a:latin typeface="Segoe UI Semilight"/>
                <a:cs typeface="Segoe UI Semilight"/>
              </a:rPr>
              <a:t>6</a:t>
            </a:r>
            <a:r>
              <a:rPr sz="4000" b="0" spc="-20" dirty="0">
                <a:solidFill>
                  <a:srgbClr val="0D0D0D"/>
                </a:solidFill>
                <a:latin typeface="Segoe UI Semilight"/>
                <a:cs typeface="Segoe UI Semilight"/>
              </a:rPr>
              <a:t>Su</a:t>
            </a:r>
            <a:endParaRPr sz="4000" dirty="0">
              <a:latin typeface="Segoe UI Semilight"/>
              <a:cs typeface="Segoe UI Semilight"/>
            </a:endParaRPr>
          </a:p>
          <a:p>
            <a:pPr algn="ctr">
              <a:lnSpc>
                <a:spcPct val="100000"/>
              </a:lnSpc>
              <a:spcBef>
                <a:spcPts val="210"/>
              </a:spcBef>
            </a:pPr>
            <a:r>
              <a:rPr sz="3500" b="0" dirty="0">
                <a:solidFill>
                  <a:srgbClr val="0D0D0D"/>
                </a:solidFill>
                <a:latin typeface="Segoe UI Semilight"/>
                <a:cs typeface="Segoe UI Semilight"/>
              </a:rPr>
              <a:t>Lecture</a:t>
            </a:r>
            <a:r>
              <a:rPr sz="3500" b="0" spc="-65" dirty="0">
                <a:solidFill>
                  <a:srgbClr val="0D0D0D"/>
                </a:solidFill>
                <a:latin typeface="Segoe UI Semilight"/>
                <a:cs typeface="Segoe UI Semilight"/>
              </a:rPr>
              <a:t> </a:t>
            </a:r>
            <a:r>
              <a:rPr lang="en-US" sz="3500" spc="-25" dirty="0">
                <a:solidFill>
                  <a:srgbClr val="0D0D0D"/>
                </a:solidFill>
                <a:latin typeface="Segoe UI Semilight"/>
                <a:cs typeface="Segoe UI Semilight"/>
              </a:rPr>
              <a:t>20</a:t>
            </a:r>
            <a:endParaRPr sz="3500" dirty="0">
              <a:latin typeface="Segoe UI Semilight"/>
              <a:cs typeface="Segoe UI Semi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654202" y="340613"/>
            <a:ext cx="10346055" cy="696595"/>
          </a:xfrm>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Example:</a:t>
            </a:r>
            <a:r>
              <a:rPr i="1" spc="254" dirty="0">
                <a:latin typeface="Segoe UI"/>
                <a:cs typeface="Segoe UI"/>
              </a:rPr>
              <a:t> </a:t>
            </a:r>
            <a:r>
              <a:rPr spc="55" dirty="0"/>
              <a:t>Polling</a:t>
            </a:r>
            <a:r>
              <a:rPr spc="175" dirty="0"/>
              <a:t> </a:t>
            </a:r>
            <a:r>
              <a:rPr spc="50" dirty="0"/>
              <a:t>(2.</a:t>
            </a:r>
            <a:r>
              <a:rPr spc="185" dirty="0"/>
              <a:t> </a:t>
            </a:r>
            <a:r>
              <a:rPr spc="70" dirty="0"/>
              <a:t>bound</a:t>
            </a:r>
            <a:r>
              <a:rPr spc="180" dirty="0"/>
              <a:t> </a:t>
            </a:r>
            <a:r>
              <a:rPr spc="60" dirty="0"/>
              <a:t>the</a:t>
            </a:r>
            <a:r>
              <a:rPr spc="180" dirty="0"/>
              <a:t> </a:t>
            </a:r>
            <a:r>
              <a:rPr spc="70" dirty="0"/>
              <a:t>right</a:t>
            </a:r>
            <a:r>
              <a:rPr spc="175" dirty="0"/>
              <a:t> </a:t>
            </a:r>
            <a:r>
              <a:rPr spc="60" dirty="0"/>
              <a:t>tail)</a:t>
            </a:r>
          </a:p>
        </p:txBody>
      </p:sp>
      <p:sp>
        <p:nvSpPr>
          <p:cNvPr id="3" name="object 3"/>
          <p:cNvSpPr txBox="1"/>
          <p:nvPr/>
        </p:nvSpPr>
        <p:spPr>
          <a:xfrm>
            <a:off x="699922" y="1445513"/>
            <a:ext cx="10414635" cy="1219835"/>
          </a:xfrm>
          <a:prstGeom prst="rect">
            <a:avLst/>
          </a:prstGeom>
        </p:spPr>
        <p:txBody>
          <a:bodyPr vert="horz" wrap="square" lIns="0" tIns="60960" rIns="0" bIns="0" rtlCol="0">
            <a:spAutoFit/>
          </a:bodyPr>
          <a:lstStyle/>
          <a:p>
            <a:pPr marL="12700" marR="5080" indent="5715" algn="just">
              <a:lnSpc>
                <a:spcPts val="3020"/>
              </a:lnSpc>
              <a:spcBef>
                <a:spcPts val="480"/>
              </a:spcBef>
            </a:pPr>
            <a:r>
              <a:rPr sz="2800" b="0" dirty="0">
                <a:latin typeface="Segoe UI Semilight"/>
                <a:cs typeface="Segoe UI Semilight"/>
              </a:rPr>
              <a:t>Suppose</a:t>
            </a:r>
            <a:r>
              <a:rPr sz="2800" b="0" spc="-45" dirty="0">
                <a:latin typeface="Segoe UI Semilight"/>
                <a:cs typeface="Segoe UI Semilight"/>
              </a:rPr>
              <a:t> </a:t>
            </a:r>
            <a:r>
              <a:rPr sz="2800" b="0" dirty="0">
                <a:latin typeface="Segoe UI Semilight"/>
                <a:cs typeface="Segoe UI Semilight"/>
              </a:rPr>
              <a:t>you</a:t>
            </a:r>
            <a:r>
              <a:rPr sz="2800" b="0" spc="-55" dirty="0">
                <a:latin typeface="Segoe UI Semilight"/>
                <a:cs typeface="Segoe UI Semilight"/>
              </a:rPr>
              <a:t> </a:t>
            </a:r>
            <a:r>
              <a:rPr sz="2800" b="0" dirty="0">
                <a:latin typeface="Segoe UI Semilight"/>
                <a:cs typeface="Segoe UI Semilight"/>
              </a:rPr>
              <a:t>run</a:t>
            </a:r>
            <a:r>
              <a:rPr sz="2800" b="0" spc="-50" dirty="0">
                <a:latin typeface="Segoe UI Semilight"/>
                <a:cs typeface="Segoe UI Semilight"/>
              </a:rPr>
              <a:t> </a:t>
            </a:r>
            <a:r>
              <a:rPr sz="2800" b="0" dirty="0">
                <a:latin typeface="Segoe UI Semilight"/>
                <a:cs typeface="Segoe UI Semilight"/>
              </a:rPr>
              <a:t>a</a:t>
            </a:r>
            <a:r>
              <a:rPr sz="2800" b="0" spc="-50" dirty="0">
                <a:latin typeface="Segoe UI Semilight"/>
                <a:cs typeface="Segoe UI Semilight"/>
              </a:rPr>
              <a:t> </a:t>
            </a:r>
            <a:r>
              <a:rPr sz="2800" b="0" dirty="0">
                <a:latin typeface="Segoe UI Semilight"/>
                <a:cs typeface="Segoe UI Semilight"/>
              </a:rPr>
              <a:t>poll</a:t>
            </a:r>
            <a:r>
              <a:rPr sz="2800" b="0" spc="-60" dirty="0">
                <a:latin typeface="Segoe UI Semilight"/>
                <a:cs typeface="Segoe UI Semilight"/>
              </a:rPr>
              <a:t> </a:t>
            </a:r>
            <a:r>
              <a:rPr sz="2800" b="0" dirty="0">
                <a:latin typeface="Segoe UI Semilight"/>
                <a:cs typeface="Segoe UI Semilight"/>
              </a:rPr>
              <a:t>of</a:t>
            </a:r>
            <a:r>
              <a:rPr sz="2800" b="0" spc="-50" dirty="0">
                <a:latin typeface="Segoe UI Semilight"/>
                <a:cs typeface="Segoe UI Semilight"/>
              </a:rPr>
              <a:t> </a:t>
            </a:r>
            <a:r>
              <a:rPr sz="2800" dirty="0">
                <a:latin typeface="Cambria Math"/>
                <a:cs typeface="Cambria Math"/>
              </a:rPr>
              <a:t>1000</a:t>
            </a:r>
            <a:r>
              <a:rPr sz="2800" spc="-35" dirty="0">
                <a:latin typeface="Cambria Math"/>
                <a:cs typeface="Cambria Math"/>
              </a:rPr>
              <a:t> </a:t>
            </a:r>
            <a:r>
              <a:rPr sz="2800" b="0" dirty="0">
                <a:latin typeface="Segoe UI Semilight"/>
                <a:cs typeface="Segoe UI Semilight"/>
              </a:rPr>
              <a:t>people</a:t>
            </a:r>
            <a:r>
              <a:rPr sz="2800" b="0" spc="-40" dirty="0">
                <a:latin typeface="Segoe UI Semilight"/>
                <a:cs typeface="Segoe UI Semilight"/>
              </a:rPr>
              <a:t> </a:t>
            </a:r>
            <a:r>
              <a:rPr sz="2800" b="0" dirty="0">
                <a:latin typeface="Segoe UI Semilight"/>
                <a:cs typeface="Segoe UI Semilight"/>
              </a:rPr>
              <a:t>where</a:t>
            </a:r>
            <a:r>
              <a:rPr sz="2800" b="0" spc="-45" dirty="0">
                <a:latin typeface="Segoe UI Semilight"/>
                <a:cs typeface="Segoe UI Semilight"/>
              </a:rPr>
              <a:t> </a:t>
            </a:r>
            <a:r>
              <a:rPr sz="2800" b="0" dirty="0">
                <a:latin typeface="Segoe UI Semilight"/>
                <a:cs typeface="Segoe UI Semilight"/>
              </a:rPr>
              <a:t>in</a:t>
            </a:r>
            <a:r>
              <a:rPr sz="2800" b="0" spc="-60"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true</a:t>
            </a:r>
            <a:r>
              <a:rPr sz="2800" b="0" spc="-60" dirty="0">
                <a:latin typeface="Segoe UI Semilight"/>
                <a:cs typeface="Segoe UI Semilight"/>
              </a:rPr>
              <a:t> </a:t>
            </a:r>
            <a:r>
              <a:rPr sz="2800" b="0" spc="-10" dirty="0">
                <a:latin typeface="Segoe UI Semilight"/>
                <a:cs typeface="Segoe UI Semilight"/>
              </a:rPr>
              <a:t>population </a:t>
            </a:r>
            <a:r>
              <a:rPr sz="2800" b="0" dirty="0">
                <a:latin typeface="Segoe UI Semilight"/>
                <a:cs typeface="Segoe UI Semilight"/>
              </a:rPr>
              <a:t>60%</a:t>
            </a:r>
            <a:r>
              <a:rPr sz="2800" b="0" spc="-60" dirty="0">
                <a:latin typeface="Segoe UI Semilight"/>
                <a:cs typeface="Segoe UI Semilight"/>
              </a:rPr>
              <a:t> </a:t>
            </a:r>
            <a:r>
              <a:rPr sz="2800" b="0" dirty="0">
                <a:latin typeface="Segoe UI Semilight"/>
                <a:cs typeface="Segoe UI Semilight"/>
              </a:rPr>
              <a:t>of</a:t>
            </a:r>
            <a:r>
              <a:rPr sz="2800" b="0" spc="-65"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population</a:t>
            </a:r>
            <a:r>
              <a:rPr sz="2800" b="0" spc="-65" dirty="0">
                <a:latin typeface="Segoe UI Semilight"/>
                <a:cs typeface="Segoe UI Semilight"/>
              </a:rPr>
              <a:t> </a:t>
            </a:r>
            <a:r>
              <a:rPr sz="2800" b="0" dirty="0">
                <a:latin typeface="Segoe UI Semilight"/>
                <a:cs typeface="Segoe UI Semilight"/>
              </a:rPr>
              <a:t>supports</a:t>
            </a:r>
            <a:r>
              <a:rPr sz="2800" b="0" spc="-50" dirty="0">
                <a:latin typeface="Segoe UI Semilight"/>
                <a:cs typeface="Segoe UI Semilight"/>
              </a:rPr>
              <a:t> </a:t>
            </a:r>
            <a:r>
              <a:rPr sz="2800" b="0" dirty="0">
                <a:latin typeface="Segoe UI Semilight"/>
                <a:cs typeface="Segoe UI Semilight"/>
              </a:rPr>
              <a:t>you.</a:t>
            </a:r>
            <a:r>
              <a:rPr sz="2800" b="0" spc="-55" dirty="0">
                <a:latin typeface="Segoe UI Semilight"/>
                <a:cs typeface="Segoe UI Semilight"/>
              </a:rPr>
              <a:t> </a:t>
            </a:r>
            <a:r>
              <a:rPr sz="2800" b="0" dirty="0">
                <a:latin typeface="Segoe UI Semilight"/>
                <a:cs typeface="Segoe UI Semilight"/>
              </a:rPr>
              <a:t>What</a:t>
            </a:r>
            <a:r>
              <a:rPr sz="2800" b="0" spc="-55" dirty="0">
                <a:latin typeface="Segoe UI Semilight"/>
                <a:cs typeface="Segoe UI Semilight"/>
              </a:rPr>
              <a:t> </a:t>
            </a:r>
            <a:r>
              <a:rPr sz="2800" b="0" dirty="0">
                <a:latin typeface="Segoe UI Semilight"/>
                <a:cs typeface="Segoe UI Semilight"/>
              </a:rPr>
              <a:t>is</a:t>
            </a:r>
            <a:r>
              <a:rPr sz="2800" b="0" spc="-50" dirty="0">
                <a:latin typeface="Segoe UI Semilight"/>
                <a:cs typeface="Segoe UI Semilight"/>
              </a:rPr>
              <a:t> </a:t>
            </a:r>
            <a:r>
              <a:rPr sz="2800" b="0" dirty="0">
                <a:latin typeface="Segoe UI Semilight"/>
                <a:cs typeface="Segoe UI Semilight"/>
              </a:rPr>
              <a:t>the</a:t>
            </a:r>
            <a:r>
              <a:rPr sz="2800" b="0" spc="-55" dirty="0">
                <a:latin typeface="Segoe UI Semilight"/>
                <a:cs typeface="Segoe UI Semilight"/>
              </a:rPr>
              <a:t> </a:t>
            </a:r>
            <a:r>
              <a:rPr sz="2800" b="0" spc="-10" dirty="0">
                <a:latin typeface="Segoe UI Semilight"/>
                <a:cs typeface="Segoe UI Semilight"/>
              </a:rPr>
              <a:t>probability</a:t>
            </a:r>
            <a:r>
              <a:rPr sz="2800" b="0" spc="-55" dirty="0">
                <a:latin typeface="Segoe UI Semilight"/>
                <a:cs typeface="Segoe UI Semilight"/>
              </a:rPr>
              <a:t> </a:t>
            </a:r>
            <a:r>
              <a:rPr sz="2800" b="0" dirty="0">
                <a:latin typeface="Segoe UI Semilight"/>
                <a:cs typeface="Segoe UI Semilight"/>
              </a:rPr>
              <a:t>that</a:t>
            </a:r>
            <a:r>
              <a:rPr sz="2800" b="0" spc="-60" dirty="0">
                <a:latin typeface="Segoe UI Semilight"/>
                <a:cs typeface="Segoe UI Semilight"/>
              </a:rPr>
              <a:t> </a:t>
            </a:r>
            <a:r>
              <a:rPr sz="2800" b="0" spc="-25" dirty="0">
                <a:latin typeface="Segoe UI Semilight"/>
                <a:cs typeface="Segoe UI Semilight"/>
              </a:rPr>
              <a:t>the </a:t>
            </a:r>
            <a:r>
              <a:rPr sz="2800" b="0" dirty="0">
                <a:latin typeface="Segoe UI Semilight"/>
                <a:cs typeface="Segoe UI Semilight"/>
              </a:rPr>
              <a:t>poll</a:t>
            </a:r>
            <a:r>
              <a:rPr sz="2800" b="0" spc="-35" dirty="0">
                <a:latin typeface="Segoe UI Semilight"/>
                <a:cs typeface="Segoe UI Semilight"/>
              </a:rPr>
              <a:t> </a:t>
            </a:r>
            <a:r>
              <a:rPr sz="2800" b="0" dirty="0">
                <a:latin typeface="Segoe UI Semilight"/>
                <a:cs typeface="Segoe UI Semilight"/>
              </a:rPr>
              <a:t>is</a:t>
            </a:r>
            <a:r>
              <a:rPr sz="2800" b="0" spc="-20" dirty="0">
                <a:latin typeface="Segoe UI Semilight"/>
                <a:cs typeface="Segoe UI Semilight"/>
              </a:rPr>
              <a:t> </a:t>
            </a:r>
            <a:r>
              <a:rPr sz="2800" b="0" dirty="0">
                <a:latin typeface="Segoe UI Semilight"/>
                <a:cs typeface="Segoe UI Semilight"/>
              </a:rPr>
              <a:t>not</a:t>
            </a:r>
            <a:r>
              <a:rPr sz="2800" b="0" spc="-25" dirty="0">
                <a:latin typeface="Segoe UI Semilight"/>
                <a:cs typeface="Segoe UI Semilight"/>
              </a:rPr>
              <a:t> </a:t>
            </a:r>
            <a:r>
              <a:rPr sz="2800" b="0" dirty="0">
                <a:latin typeface="Segoe UI Semilight"/>
                <a:cs typeface="Segoe UI Semilight"/>
              </a:rPr>
              <a:t>within</a:t>
            </a:r>
            <a:r>
              <a:rPr sz="2800" b="0" spc="-20" dirty="0">
                <a:latin typeface="Segoe UI Semilight"/>
                <a:cs typeface="Segoe UI Semilight"/>
              </a:rPr>
              <a:t> 10-percentage-</a:t>
            </a:r>
            <a:r>
              <a:rPr sz="2800" b="0" dirty="0">
                <a:latin typeface="Segoe UI Semilight"/>
                <a:cs typeface="Segoe UI Semilight"/>
              </a:rPr>
              <a:t>points</a:t>
            </a:r>
            <a:r>
              <a:rPr sz="2800" b="0" spc="-25" dirty="0">
                <a:latin typeface="Segoe UI Semilight"/>
                <a:cs typeface="Segoe UI Semilight"/>
              </a:rPr>
              <a:t> </a:t>
            </a:r>
            <a:r>
              <a:rPr sz="2800" b="0" dirty="0">
                <a:latin typeface="Segoe UI Semilight"/>
                <a:cs typeface="Segoe UI Semilight"/>
              </a:rPr>
              <a:t>of</a:t>
            </a:r>
            <a:r>
              <a:rPr sz="2800" b="0" spc="-20" dirty="0">
                <a:latin typeface="Segoe UI Semilight"/>
                <a:cs typeface="Segoe UI Semilight"/>
              </a:rPr>
              <a:t> </a:t>
            </a:r>
            <a:r>
              <a:rPr sz="2800" b="0" dirty="0">
                <a:latin typeface="Segoe UI Semilight"/>
                <a:cs typeface="Segoe UI Semilight"/>
              </a:rPr>
              <a:t>the</a:t>
            </a:r>
            <a:r>
              <a:rPr sz="2800" b="0" spc="-35" dirty="0">
                <a:latin typeface="Segoe UI Semilight"/>
                <a:cs typeface="Segoe UI Semilight"/>
              </a:rPr>
              <a:t> </a:t>
            </a:r>
            <a:r>
              <a:rPr sz="2800" b="0" dirty="0">
                <a:latin typeface="Segoe UI Semilight"/>
                <a:cs typeface="Segoe UI Semilight"/>
              </a:rPr>
              <a:t>true</a:t>
            </a:r>
            <a:r>
              <a:rPr sz="2800" b="0" spc="-30" dirty="0">
                <a:latin typeface="Segoe UI Semilight"/>
                <a:cs typeface="Segoe UI Semilight"/>
              </a:rPr>
              <a:t> </a:t>
            </a:r>
            <a:r>
              <a:rPr sz="2800" b="0" spc="-10" dirty="0">
                <a:latin typeface="Segoe UI Semilight"/>
                <a:cs typeface="Segoe UI Semilight"/>
              </a:rPr>
              <a:t>value?</a:t>
            </a:r>
            <a:endParaRPr sz="2800">
              <a:latin typeface="Segoe UI Semilight"/>
              <a:cs typeface="Segoe UI Semilight"/>
            </a:endParaRPr>
          </a:p>
        </p:txBody>
      </p:sp>
      <p:sp>
        <p:nvSpPr>
          <p:cNvPr id="4" name="object 4"/>
          <p:cNvSpPr/>
          <p:nvPr/>
        </p:nvSpPr>
        <p:spPr>
          <a:xfrm>
            <a:off x="6485128" y="2876549"/>
            <a:ext cx="77470" cy="331470"/>
          </a:xfrm>
          <a:custGeom>
            <a:avLst/>
            <a:gdLst/>
            <a:ahLst/>
            <a:cxnLst/>
            <a:rect l="l" t="t" r="r" b="b"/>
            <a:pathLst>
              <a:path w="77470" h="331469">
                <a:moveTo>
                  <a:pt x="77343" y="0"/>
                </a:moveTo>
                <a:lnTo>
                  <a:pt x="0" y="0"/>
                </a:lnTo>
                <a:lnTo>
                  <a:pt x="0" y="13970"/>
                </a:lnTo>
                <a:lnTo>
                  <a:pt x="48514" y="13970"/>
                </a:lnTo>
                <a:lnTo>
                  <a:pt x="48514" y="317500"/>
                </a:lnTo>
                <a:lnTo>
                  <a:pt x="0" y="317500"/>
                </a:lnTo>
                <a:lnTo>
                  <a:pt x="0" y="331470"/>
                </a:lnTo>
                <a:lnTo>
                  <a:pt x="77343" y="331470"/>
                </a:lnTo>
                <a:lnTo>
                  <a:pt x="77343" y="317500"/>
                </a:lnTo>
                <a:lnTo>
                  <a:pt x="77343" y="13970"/>
                </a:lnTo>
                <a:lnTo>
                  <a:pt x="77343" y="0"/>
                </a:lnTo>
                <a:close/>
              </a:path>
            </a:pathLst>
          </a:custGeom>
          <a:solidFill>
            <a:srgbClr val="000000"/>
          </a:solidFill>
        </p:spPr>
        <p:txBody>
          <a:bodyPr wrap="square" lIns="0" tIns="0" rIns="0" bIns="0" rtlCol="0"/>
          <a:lstStyle/>
          <a:p>
            <a:endParaRPr/>
          </a:p>
        </p:txBody>
      </p:sp>
      <p:sp>
        <p:nvSpPr>
          <p:cNvPr id="5" name="object 5"/>
          <p:cNvSpPr/>
          <p:nvPr/>
        </p:nvSpPr>
        <p:spPr>
          <a:xfrm>
            <a:off x="6154547" y="2876549"/>
            <a:ext cx="77470" cy="331470"/>
          </a:xfrm>
          <a:custGeom>
            <a:avLst/>
            <a:gdLst/>
            <a:ahLst/>
            <a:cxnLst/>
            <a:rect l="l" t="t" r="r" b="b"/>
            <a:pathLst>
              <a:path w="77470" h="331469">
                <a:moveTo>
                  <a:pt x="77343" y="0"/>
                </a:moveTo>
                <a:lnTo>
                  <a:pt x="0" y="0"/>
                </a:lnTo>
                <a:lnTo>
                  <a:pt x="0" y="13970"/>
                </a:lnTo>
                <a:lnTo>
                  <a:pt x="0" y="317500"/>
                </a:lnTo>
                <a:lnTo>
                  <a:pt x="0" y="331470"/>
                </a:lnTo>
                <a:lnTo>
                  <a:pt x="77343" y="331470"/>
                </a:lnTo>
                <a:lnTo>
                  <a:pt x="77343" y="317500"/>
                </a:lnTo>
                <a:lnTo>
                  <a:pt x="28702" y="317500"/>
                </a:lnTo>
                <a:lnTo>
                  <a:pt x="28702" y="13970"/>
                </a:lnTo>
                <a:lnTo>
                  <a:pt x="77343" y="13970"/>
                </a:lnTo>
                <a:lnTo>
                  <a:pt x="77343" y="0"/>
                </a:lnTo>
                <a:close/>
              </a:path>
            </a:pathLst>
          </a:custGeom>
          <a:solidFill>
            <a:srgbClr val="000000"/>
          </a:solidFill>
        </p:spPr>
        <p:txBody>
          <a:bodyPr wrap="square" lIns="0" tIns="0" rIns="0" bIns="0" rtlCol="0"/>
          <a:lstStyle/>
          <a:p>
            <a:endParaRPr/>
          </a:p>
        </p:txBody>
      </p:sp>
      <p:sp>
        <p:nvSpPr>
          <p:cNvPr id="6" name="object 6"/>
          <p:cNvSpPr txBox="1"/>
          <p:nvPr/>
        </p:nvSpPr>
        <p:spPr>
          <a:xfrm>
            <a:off x="674522" y="2757015"/>
            <a:ext cx="5833745" cy="474980"/>
          </a:xfrm>
          <a:prstGeom prst="rect">
            <a:avLst/>
          </a:prstGeom>
        </p:spPr>
        <p:txBody>
          <a:bodyPr vert="horz" wrap="square" lIns="0" tIns="12065" rIns="0" bIns="0" rtlCol="0">
            <a:spAutoFit/>
          </a:bodyPr>
          <a:lstStyle/>
          <a:p>
            <a:pPr marL="38100">
              <a:lnSpc>
                <a:spcPct val="100000"/>
              </a:lnSpc>
              <a:spcBef>
                <a:spcPts val="95"/>
              </a:spcBef>
            </a:pPr>
            <a:r>
              <a:rPr sz="2800" dirty="0">
                <a:latin typeface="Cambria Math"/>
                <a:cs typeface="Cambria Math"/>
              </a:rPr>
              <a:t>𝑋</a:t>
            </a:r>
            <a:r>
              <a:rPr sz="2800" spc="220" dirty="0">
                <a:latin typeface="Cambria Math"/>
                <a:cs typeface="Cambria Math"/>
              </a:rPr>
              <a:t> </a:t>
            </a:r>
            <a:r>
              <a:rPr sz="2800" dirty="0">
                <a:latin typeface="Cambria Math"/>
                <a:cs typeface="Cambria Math"/>
              </a:rPr>
              <a:t>=</a:t>
            </a:r>
            <a:r>
              <a:rPr sz="2800" spc="140" dirty="0">
                <a:latin typeface="Cambria Math"/>
                <a:cs typeface="Cambria Math"/>
              </a:rPr>
              <a:t> </a:t>
            </a:r>
            <a:r>
              <a:rPr sz="2800" dirty="0">
                <a:latin typeface="Cambria Math"/>
                <a:cs typeface="Cambria Math"/>
              </a:rPr>
              <a:t>∑𝑋</a:t>
            </a:r>
            <a:r>
              <a:rPr sz="3075" baseline="-16260" dirty="0">
                <a:latin typeface="Cambria Math"/>
                <a:cs typeface="Cambria Math"/>
              </a:rPr>
              <a:t>𝑖</a:t>
            </a:r>
            <a:r>
              <a:rPr sz="2800" b="0" dirty="0">
                <a:latin typeface="Segoe UI Semilight"/>
                <a:cs typeface="Segoe UI Semilight"/>
              </a:rPr>
              <a:t>,</a:t>
            </a:r>
            <a:r>
              <a:rPr sz="2800" b="0" spc="-10" dirty="0">
                <a:latin typeface="Segoe UI Semilight"/>
                <a:cs typeface="Segoe UI Semilight"/>
              </a:rPr>
              <a:t> </a:t>
            </a:r>
            <a:r>
              <a:rPr sz="2800" b="0" dirty="0">
                <a:latin typeface="Segoe UI Semilight"/>
                <a:cs typeface="Segoe UI Semilight"/>
              </a:rPr>
              <a:t>where</a:t>
            </a:r>
            <a:r>
              <a:rPr sz="2800" b="0" spc="-20" dirty="0">
                <a:latin typeface="Segoe UI Semilight"/>
                <a:cs typeface="Segoe UI Semilight"/>
              </a:rPr>
              <a:t> </a:t>
            </a:r>
            <a:r>
              <a:rPr sz="2800" dirty="0">
                <a:latin typeface="Cambria Math"/>
                <a:cs typeface="Cambria Math"/>
              </a:rPr>
              <a:t>𝑋</a:t>
            </a:r>
            <a:r>
              <a:rPr sz="3075" baseline="-16260" dirty="0">
                <a:latin typeface="Cambria Math"/>
                <a:cs typeface="Cambria Math"/>
              </a:rPr>
              <a:t>𝑖</a:t>
            </a:r>
            <a:r>
              <a:rPr sz="2800" dirty="0">
                <a:latin typeface="Cambria Math"/>
                <a:cs typeface="Cambria Math"/>
              </a:rPr>
              <a:t>~Ber(0.6)</a:t>
            </a:r>
            <a:r>
              <a:rPr sz="2950" i="1" dirty="0">
                <a:latin typeface="Cambria Math"/>
                <a:cs typeface="Cambria Math"/>
              </a:rPr>
              <a:t>,</a:t>
            </a:r>
            <a:r>
              <a:rPr sz="2950" i="1" spc="-40" dirty="0">
                <a:latin typeface="Cambria Math"/>
                <a:cs typeface="Cambria Math"/>
              </a:rPr>
              <a:t> </a:t>
            </a:r>
            <a:r>
              <a:rPr sz="2800" dirty="0">
                <a:latin typeface="Cambria Math"/>
                <a:cs typeface="Cambria Math"/>
              </a:rPr>
              <a:t>𝜇</a:t>
            </a:r>
            <a:r>
              <a:rPr sz="2800" spc="240" dirty="0">
                <a:latin typeface="Cambria Math"/>
                <a:cs typeface="Cambria Math"/>
              </a:rPr>
              <a:t> </a:t>
            </a:r>
            <a:r>
              <a:rPr sz="2800" dirty="0">
                <a:latin typeface="Cambria Math"/>
                <a:cs typeface="Cambria Math"/>
              </a:rPr>
              <a:t>=</a:t>
            </a:r>
            <a:r>
              <a:rPr sz="2800" spc="145" dirty="0">
                <a:latin typeface="Cambria Math"/>
                <a:cs typeface="Cambria Math"/>
              </a:rPr>
              <a:t> </a:t>
            </a:r>
            <a:r>
              <a:rPr sz="2800" dirty="0">
                <a:latin typeface="Cambria Math"/>
                <a:cs typeface="Cambria Math"/>
              </a:rPr>
              <a:t>𝔼</a:t>
            </a:r>
            <a:r>
              <a:rPr sz="2800" spc="355" dirty="0">
                <a:latin typeface="Cambria Math"/>
                <a:cs typeface="Cambria Math"/>
              </a:rPr>
              <a:t> </a:t>
            </a:r>
            <a:r>
              <a:rPr sz="2800" spc="-50" dirty="0">
                <a:latin typeface="Cambria Math"/>
                <a:cs typeface="Cambria Math"/>
              </a:rPr>
              <a:t>𝑋</a:t>
            </a:r>
            <a:endParaRPr sz="2800">
              <a:latin typeface="Cambria Math"/>
              <a:cs typeface="Cambria Math"/>
            </a:endParaRPr>
          </a:p>
        </p:txBody>
      </p:sp>
      <p:sp>
        <p:nvSpPr>
          <p:cNvPr id="7" name="object 7"/>
          <p:cNvSpPr txBox="1"/>
          <p:nvPr/>
        </p:nvSpPr>
        <p:spPr>
          <a:xfrm>
            <a:off x="6688328" y="2776219"/>
            <a:ext cx="2955290" cy="452120"/>
          </a:xfrm>
          <a:prstGeom prst="rect">
            <a:avLst/>
          </a:prstGeom>
        </p:spPr>
        <p:txBody>
          <a:bodyPr vert="horz" wrap="square" lIns="0" tIns="12065" rIns="0" bIns="0" rtlCol="0">
            <a:spAutoFit/>
          </a:bodyPr>
          <a:lstStyle/>
          <a:p>
            <a:pPr marL="12700">
              <a:lnSpc>
                <a:spcPct val="100000"/>
              </a:lnSpc>
              <a:spcBef>
                <a:spcPts val="95"/>
              </a:spcBef>
            </a:pPr>
            <a:r>
              <a:rPr sz="2800" dirty="0">
                <a:latin typeface="Cambria Math"/>
                <a:cs typeface="Cambria Math"/>
              </a:rPr>
              <a:t>=</a:t>
            </a:r>
            <a:r>
              <a:rPr sz="2800" spc="130" dirty="0">
                <a:latin typeface="Cambria Math"/>
                <a:cs typeface="Cambria Math"/>
              </a:rPr>
              <a:t> </a:t>
            </a:r>
            <a:r>
              <a:rPr sz="2800" dirty="0">
                <a:latin typeface="Cambria Math"/>
                <a:cs typeface="Cambria Math"/>
              </a:rPr>
              <a:t>1000 ⋅</a:t>
            </a:r>
            <a:r>
              <a:rPr sz="2800" spc="-25" dirty="0">
                <a:latin typeface="Cambria Math"/>
                <a:cs typeface="Cambria Math"/>
              </a:rPr>
              <a:t> </a:t>
            </a:r>
            <a:r>
              <a:rPr sz="2800" dirty="0">
                <a:latin typeface="Cambria Math"/>
                <a:cs typeface="Cambria Math"/>
              </a:rPr>
              <a:t>0.6</a:t>
            </a:r>
            <a:r>
              <a:rPr sz="2800" spc="135" dirty="0">
                <a:latin typeface="Cambria Math"/>
                <a:cs typeface="Cambria Math"/>
              </a:rPr>
              <a:t> </a:t>
            </a:r>
            <a:r>
              <a:rPr sz="2800" dirty="0">
                <a:latin typeface="Cambria Math"/>
                <a:cs typeface="Cambria Math"/>
              </a:rPr>
              <a:t>=</a:t>
            </a:r>
            <a:r>
              <a:rPr sz="2800" spc="135" dirty="0">
                <a:latin typeface="Cambria Math"/>
                <a:cs typeface="Cambria Math"/>
              </a:rPr>
              <a:t> </a:t>
            </a:r>
            <a:r>
              <a:rPr sz="2800" spc="-25" dirty="0">
                <a:latin typeface="Cambria Math"/>
                <a:cs typeface="Cambria Math"/>
              </a:rPr>
              <a:t>600</a:t>
            </a:r>
            <a:endParaRPr sz="2800">
              <a:latin typeface="Cambria Math"/>
              <a:cs typeface="Cambria Math"/>
            </a:endParaRPr>
          </a:p>
        </p:txBody>
      </p:sp>
      <p:sp>
        <p:nvSpPr>
          <p:cNvPr id="8" name="object 8"/>
          <p:cNvSpPr txBox="1"/>
          <p:nvPr/>
        </p:nvSpPr>
        <p:spPr>
          <a:xfrm>
            <a:off x="699922" y="3748227"/>
            <a:ext cx="271145" cy="452120"/>
          </a:xfrm>
          <a:prstGeom prst="rect">
            <a:avLst/>
          </a:prstGeom>
        </p:spPr>
        <p:txBody>
          <a:bodyPr vert="horz" wrap="square" lIns="0" tIns="12065" rIns="0" bIns="0" rtlCol="0">
            <a:spAutoFit/>
          </a:bodyPr>
          <a:lstStyle/>
          <a:p>
            <a:pPr marL="12700">
              <a:lnSpc>
                <a:spcPct val="100000"/>
              </a:lnSpc>
              <a:spcBef>
                <a:spcPts val="95"/>
              </a:spcBef>
            </a:pPr>
            <a:r>
              <a:rPr sz="2800" spc="-50" dirty="0">
                <a:latin typeface="Cambria Math"/>
                <a:cs typeface="Cambria Math"/>
              </a:rPr>
              <a:t>ℙ</a:t>
            </a:r>
            <a:endParaRPr sz="2800">
              <a:latin typeface="Cambria Math"/>
              <a:cs typeface="Cambria Math"/>
            </a:endParaRPr>
          </a:p>
        </p:txBody>
      </p:sp>
      <p:sp>
        <p:nvSpPr>
          <p:cNvPr id="9" name="object 9"/>
          <p:cNvSpPr/>
          <p:nvPr/>
        </p:nvSpPr>
        <p:spPr>
          <a:xfrm>
            <a:off x="1047711" y="3721226"/>
            <a:ext cx="1821814" cy="586105"/>
          </a:xfrm>
          <a:custGeom>
            <a:avLst/>
            <a:gdLst/>
            <a:ahLst/>
            <a:cxnLst/>
            <a:rect l="l" t="t" r="r" b="b"/>
            <a:pathLst>
              <a:path w="1821814" h="586104">
                <a:moveTo>
                  <a:pt x="132118" y="13843"/>
                </a:moveTo>
                <a:lnTo>
                  <a:pt x="74396" y="41706"/>
                </a:lnTo>
                <a:lnTo>
                  <a:pt x="34251" y="108077"/>
                </a:lnTo>
                <a:lnTo>
                  <a:pt x="19265" y="149186"/>
                </a:lnTo>
                <a:lnTo>
                  <a:pt x="8559" y="193636"/>
                </a:lnTo>
                <a:lnTo>
                  <a:pt x="2133" y="241439"/>
                </a:lnTo>
                <a:lnTo>
                  <a:pt x="0" y="292608"/>
                </a:lnTo>
                <a:lnTo>
                  <a:pt x="2070" y="342023"/>
                </a:lnTo>
                <a:lnTo>
                  <a:pt x="2133" y="343573"/>
                </a:lnTo>
                <a:lnTo>
                  <a:pt x="8559" y="391312"/>
                </a:lnTo>
                <a:lnTo>
                  <a:pt x="19265" y="435825"/>
                </a:lnTo>
                <a:lnTo>
                  <a:pt x="34251" y="477139"/>
                </a:lnTo>
                <a:lnTo>
                  <a:pt x="52844" y="513651"/>
                </a:lnTo>
                <a:lnTo>
                  <a:pt x="98920" y="567893"/>
                </a:lnTo>
                <a:lnTo>
                  <a:pt x="126403" y="585597"/>
                </a:lnTo>
                <a:lnTo>
                  <a:pt x="132118" y="571754"/>
                </a:lnTo>
                <a:lnTo>
                  <a:pt x="110070" y="553999"/>
                </a:lnTo>
                <a:lnTo>
                  <a:pt x="90589" y="530796"/>
                </a:lnTo>
                <a:lnTo>
                  <a:pt x="59296" y="468122"/>
                </a:lnTo>
                <a:lnTo>
                  <a:pt x="47840" y="429602"/>
                </a:lnTo>
                <a:lnTo>
                  <a:pt x="39662" y="387565"/>
                </a:lnTo>
                <a:lnTo>
                  <a:pt x="34747" y="342023"/>
                </a:lnTo>
                <a:lnTo>
                  <a:pt x="33121" y="292989"/>
                </a:lnTo>
                <a:lnTo>
                  <a:pt x="34772" y="243128"/>
                </a:lnTo>
                <a:lnTo>
                  <a:pt x="39725" y="197142"/>
                </a:lnTo>
                <a:lnTo>
                  <a:pt x="47993" y="155016"/>
                </a:lnTo>
                <a:lnTo>
                  <a:pt x="59563" y="116713"/>
                </a:lnTo>
                <a:lnTo>
                  <a:pt x="90919" y="54610"/>
                </a:lnTo>
                <a:lnTo>
                  <a:pt x="110286" y="31559"/>
                </a:lnTo>
                <a:lnTo>
                  <a:pt x="132118" y="13843"/>
                </a:lnTo>
                <a:close/>
              </a:path>
              <a:path w="1821814" h="586104">
                <a:moveTo>
                  <a:pt x="748245" y="281559"/>
                </a:moveTo>
                <a:lnTo>
                  <a:pt x="144741" y="281559"/>
                </a:lnTo>
                <a:lnTo>
                  <a:pt x="144741" y="304419"/>
                </a:lnTo>
                <a:lnTo>
                  <a:pt x="748245" y="304419"/>
                </a:lnTo>
                <a:lnTo>
                  <a:pt x="748245" y="281559"/>
                </a:lnTo>
                <a:close/>
              </a:path>
              <a:path w="1821814" h="586104">
                <a:moveTo>
                  <a:pt x="1821472" y="292608"/>
                </a:moveTo>
                <a:lnTo>
                  <a:pt x="1819389" y="243128"/>
                </a:lnTo>
                <a:lnTo>
                  <a:pt x="1819325" y="241439"/>
                </a:lnTo>
                <a:lnTo>
                  <a:pt x="1812899" y="193636"/>
                </a:lnTo>
                <a:lnTo>
                  <a:pt x="1802180" y="149186"/>
                </a:lnTo>
                <a:lnTo>
                  <a:pt x="1787182" y="108077"/>
                </a:lnTo>
                <a:lnTo>
                  <a:pt x="1768551" y="71818"/>
                </a:lnTo>
                <a:lnTo>
                  <a:pt x="1722399" y="17767"/>
                </a:lnTo>
                <a:lnTo>
                  <a:pt x="1694853" y="0"/>
                </a:lnTo>
                <a:lnTo>
                  <a:pt x="1689392" y="13843"/>
                </a:lnTo>
                <a:lnTo>
                  <a:pt x="1711198" y="31559"/>
                </a:lnTo>
                <a:lnTo>
                  <a:pt x="1730552" y="54610"/>
                </a:lnTo>
                <a:lnTo>
                  <a:pt x="1761909" y="116713"/>
                </a:lnTo>
                <a:lnTo>
                  <a:pt x="1773478" y="155016"/>
                </a:lnTo>
                <a:lnTo>
                  <a:pt x="1781733" y="197142"/>
                </a:lnTo>
                <a:lnTo>
                  <a:pt x="1786674" y="243128"/>
                </a:lnTo>
                <a:lnTo>
                  <a:pt x="1788312" y="292608"/>
                </a:lnTo>
                <a:lnTo>
                  <a:pt x="1788325" y="292989"/>
                </a:lnTo>
                <a:lnTo>
                  <a:pt x="1786674" y="342023"/>
                </a:lnTo>
                <a:lnTo>
                  <a:pt x="1781746" y="387565"/>
                </a:lnTo>
                <a:lnTo>
                  <a:pt x="1773529" y="429602"/>
                </a:lnTo>
                <a:lnTo>
                  <a:pt x="1762036" y="468122"/>
                </a:lnTo>
                <a:lnTo>
                  <a:pt x="1730705" y="530796"/>
                </a:lnTo>
                <a:lnTo>
                  <a:pt x="1689392" y="571754"/>
                </a:lnTo>
                <a:lnTo>
                  <a:pt x="1694853" y="585597"/>
                </a:lnTo>
                <a:lnTo>
                  <a:pt x="1746961" y="543902"/>
                </a:lnTo>
                <a:lnTo>
                  <a:pt x="1787182" y="477139"/>
                </a:lnTo>
                <a:lnTo>
                  <a:pt x="1802180" y="435825"/>
                </a:lnTo>
                <a:lnTo>
                  <a:pt x="1812899" y="391312"/>
                </a:lnTo>
                <a:lnTo>
                  <a:pt x="1819325" y="343573"/>
                </a:lnTo>
                <a:lnTo>
                  <a:pt x="1821446" y="292989"/>
                </a:lnTo>
                <a:lnTo>
                  <a:pt x="1821472" y="292608"/>
                </a:lnTo>
                <a:close/>
              </a:path>
            </a:pathLst>
          </a:custGeom>
          <a:solidFill>
            <a:srgbClr val="000000"/>
          </a:solidFill>
        </p:spPr>
        <p:txBody>
          <a:bodyPr wrap="square" lIns="0" tIns="0" rIns="0" bIns="0" rtlCol="0"/>
          <a:lstStyle/>
          <a:p>
            <a:endParaRPr/>
          </a:p>
        </p:txBody>
      </p:sp>
      <p:sp>
        <p:nvSpPr>
          <p:cNvPr id="10" name="object 10"/>
          <p:cNvSpPr txBox="1"/>
          <p:nvPr/>
        </p:nvSpPr>
        <p:spPr>
          <a:xfrm>
            <a:off x="1390269" y="3635755"/>
            <a:ext cx="203835" cy="336550"/>
          </a:xfrm>
          <a:prstGeom prst="rect">
            <a:avLst/>
          </a:prstGeom>
        </p:spPr>
        <p:txBody>
          <a:bodyPr vert="horz" wrap="square" lIns="0" tIns="11430" rIns="0" bIns="0" rtlCol="0">
            <a:spAutoFit/>
          </a:bodyPr>
          <a:lstStyle/>
          <a:p>
            <a:pPr marL="12700">
              <a:lnSpc>
                <a:spcPct val="100000"/>
              </a:lnSpc>
              <a:spcBef>
                <a:spcPts val="90"/>
              </a:spcBef>
            </a:pPr>
            <a:r>
              <a:rPr sz="2050" spc="15" dirty="0">
                <a:latin typeface="Cambria Math"/>
                <a:cs typeface="Cambria Math"/>
              </a:rPr>
              <a:t>𝑋</a:t>
            </a:r>
            <a:endParaRPr sz="2050">
              <a:latin typeface="Cambria Math"/>
              <a:cs typeface="Cambria Math"/>
            </a:endParaRPr>
          </a:p>
        </p:txBody>
      </p:sp>
      <p:sp>
        <p:nvSpPr>
          <p:cNvPr id="11" name="object 11"/>
          <p:cNvSpPr txBox="1"/>
          <p:nvPr/>
        </p:nvSpPr>
        <p:spPr>
          <a:xfrm>
            <a:off x="1179982" y="4022547"/>
            <a:ext cx="626745" cy="337185"/>
          </a:xfrm>
          <a:prstGeom prst="rect">
            <a:avLst/>
          </a:prstGeom>
        </p:spPr>
        <p:txBody>
          <a:bodyPr vert="horz" wrap="square" lIns="0" tIns="11430" rIns="0" bIns="0" rtlCol="0">
            <a:spAutoFit/>
          </a:bodyPr>
          <a:lstStyle/>
          <a:p>
            <a:pPr marL="12700">
              <a:lnSpc>
                <a:spcPct val="100000"/>
              </a:lnSpc>
              <a:spcBef>
                <a:spcPts val="90"/>
              </a:spcBef>
            </a:pPr>
            <a:r>
              <a:rPr sz="2050" spc="-20" dirty="0">
                <a:latin typeface="Cambria Math"/>
                <a:cs typeface="Cambria Math"/>
              </a:rPr>
              <a:t>1000</a:t>
            </a:r>
            <a:endParaRPr sz="2050">
              <a:latin typeface="Cambria Math"/>
              <a:cs typeface="Cambria Math"/>
            </a:endParaRPr>
          </a:p>
        </p:txBody>
      </p:sp>
      <p:sp>
        <p:nvSpPr>
          <p:cNvPr id="12" name="object 12"/>
          <p:cNvSpPr txBox="1"/>
          <p:nvPr/>
        </p:nvSpPr>
        <p:spPr>
          <a:xfrm>
            <a:off x="1880997" y="3748227"/>
            <a:ext cx="3329940" cy="452120"/>
          </a:xfrm>
          <a:prstGeom prst="rect">
            <a:avLst/>
          </a:prstGeom>
        </p:spPr>
        <p:txBody>
          <a:bodyPr vert="horz" wrap="square" lIns="0" tIns="12065" rIns="0" bIns="0" rtlCol="0">
            <a:spAutoFit/>
          </a:bodyPr>
          <a:lstStyle/>
          <a:p>
            <a:pPr marL="12700">
              <a:lnSpc>
                <a:spcPct val="100000"/>
              </a:lnSpc>
              <a:spcBef>
                <a:spcPts val="95"/>
              </a:spcBef>
              <a:tabLst>
                <a:tab pos="1118870" algn="l"/>
              </a:tabLst>
            </a:pPr>
            <a:r>
              <a:rPr sz="2800" dirty="0">
                <a:latin typeface="Cambria Math"/>
                <a:cs typeface="Cambria Math"/>
              </a:rPr>
              <a:t>≥</a:t>
            </a:r>
            <a:r>
              <a:rPr sz="2800" spc="140" dirty="0">
                <a:latin typeface="Cambria Math"/>
                <a:cs typeface="Cambria Math"/>
              </a:rPr>
              <a:t> </a:t>
            </a:r>
            <a:r>
              <a:rPr sz="2800" spc="-25" dirty="0">
                <a:latin typeface="Cambria Math"/>
                <a:cs typeface="Cambria Math"/>
              </a:rPr>
              <a:t>0.7</a:t>
            </a:r>
            <a:r>
              <a:rPr sz="2800" dirty="0">
                <a:latin typeface="Cambria Math"/>
                <a:cs typeface="Cambria Math"/>
              </a:rPr>
              <a:t>	=</a:t>
            </a:r>
            <a:r>
              <a:rPr sz="2800" spc="125" dirty="0">
                <a:latin typeface="Cambria Math"/>
                <a:cs typeface="Cambria Math"/>
              </a:rPr>
              <a:t> </a:t>
            </a:r>
            <a:r>
              <a:rPr sz="2800" dirty="0">
                <a:latin typeface="Cambria Math"/>
                <a:cs typeface="Cambria Math"/>
              </a:rPr>
              <a:t>ℙ(𝑋</a:t>
            </a:r>
            <a:r>
              <a:rPr sz="2800" spc="200" dirty="0">
                <a:latin typeface="Cambria Math"/>
                <a:cs typeface="Cambria Math"/>
              </a:rPr>
              <a:t> </a:t>
            </a:r>
            <a:r>
              <a:rPr sz="2800" dirty="0">
                <a:latin typeface="Cambria Math"/>
                <a:cs typeface="Cambria Math"/>
              </a:rPr>
              <a:t>≥</a:t>
            </a:r>
            <a:r>
              <a:rPr sz="2800" spc="150" dirty="0">
                <a:latin typeface="Cambria Math"/>
                <a:cs typeface="Cambria Math"/>
              </a:rPr>
              <a:t> </a:t>
            </a:r>
            <a:r>
              <a:rPr sz="2800" spc="-20" dirty="0">
                <a:latin typeface="Cambria Math"/>
                <a:cs typeface="Cambria Math"/>
              </a:rPr>
              <a:t>700)</a:t>
            </a:r>
            <a:endParaRPr sz="2800">
              <a:latin typeface="Cambria Math"/>
              <a:cs typeface="Cambria Math"/>
            </a:endParaRPr>
          </a:p>
        </p:txBody>
      </p:sp>
      <p:sp>
        <p:nvSpPr>
          <p:cNvPr id="13" name="object 13"/>
          <p:cNvSpPr txBox="1"/>
          <p:nvPr/>
        </p:nvSpPr>
        <p:spPr>
          <a:xfrm>
            <a:off x="699922" y="4480305"/>
            <a:ext cx="979805" cy="452120"/>
          </a:xfrm>
          <a:prstGeom prst="rect">
            <a:avLst/>
          </a:prstGeom>
        </p:spPr>
        <p:txBody>
          <a:bodyPr vert="horz" wrap="square" lIns="0" tIns="12065" rIns="0" bIns="0" rtlCol="0">
            <a:spAutoFit/>
          </a:bodyPr>
          <a:lstStyle/>
          <a:p>
            <a:pPr marL="12700">
              <a:lnSpc>
                <a:spcPct val="100000"/>
              </a:lnSpc>
              <a:spcBef>
                <a:spcPts val="95"/>
              </a:spcBef>
            </a:pPr>
            <a:r>
              <a:rPr sz="2800" dirty="0">
                <a:solidFill>
                  <a:srgbClr val="3D8752"/>
                </a:solidFill>
                <a:latin typeface="Cambria Math"/>
                <a:cs typeface="Cambria Math"/>
              </a:rPr>
              <a:t>700</a:t>
            </a:r>
            <a:r>
              <a:rPr sz="2800" spc="100" dirty="0">
                <a:solidFill>
                  <a:srgbClr val="3D8752"/>
                </a:solidFill>
                <a:latin typeface="Cambria Math"/>
                <a:cs typeface="Cambria Math"/>
              </a:rPr>
              <a:t> </a:t>
            </a:r>
            <a:r>
              <a:rPr sz="2800" spc="-60" dirty="0">
                <a:solidFill>
                  <a:srgbClr val="3D8752"/>
                </a:solidFill>
                <a:latin typeface="Cambria Math"/>
                <a:cs typeface="Cambria Math"/>
              </a:rPr>
              <a:t>=</a:t>
            </a:r>
            <a:endParaRPr sz="2800">
              <a:latin typeface="Cambria Math"/>
              <a:cs typeface="Cambria Math"/>
            </a:endParaRPr>
          </a:p>
        </p:txBody>
      </p:sp>
      <p:sp>
        <p:nvSpPr>
          <p:cNvPr id="14" name="object 14"/>
          <p:cNvSpPr/>
          <p:nvPr/>
        </p:nvSpPr>
        <p:spPr>
          <a:xfrm>
            <a:off x="1796669" y="4581397"/>
            <a:ext cx="1057275" cy="328930"/>
          </a:xfrm>
          <a:custGeom>
            <a:avLst/>
            <a:gdLst/>
            <a:ahLst/>
            <a:cxnLst/>
            <a:rect l="l" t="t" r="r" b="b"/>
            <a:pathLst>
              <a:path w="1057275" h="328929">
                <a:moveTo>
                  <a:pt x="952373" y="0"/>
                </a:moveTo>
                <a:lnTo>
                  <a:pt x="947674" y="13334"/>
                </a:lnTo>
                <a:lnTo>
                  <a:pt x="966724" y="21595"/>
                </a:lnTo>
                <a:lnTo>
                  <a:pt x="983107" y="33035"/>
                </a:lnTo>
                <a:lnTo>
                  <a:pt x="1007872" y="65404"/>
                </a:lnTo>
                <a:lnTo>
                  <a:pt x="1022445" y="109108"/>
                </a:lnTo>
                <a:lnTo>
                  <a:pt x="1026035" y="134346"/>
                </a:lnTo>
                <a:lnTo>
                  <a:pt x="1026088" y="134717"/>
                </a:lnTo>
                <a:lnTo>
                  <a:pt x="1026086" y="191789"/>
                </a:lnTo>
                <a:lnTo>
                  <a:pt x="1016319" y="241788"/>
                </a:lnTo>
                <a:lnTo>
                  <a:pt x="996741" y="280838"/>
                </a:lnTo>
                <a:lnTo>
                  <a:pt x="966972" y="307179"/>
                </a:lnTo>
                <a:lnTo>
                  <a:pt x="948182" y="315468"/>
                </a:lnTo>
                <a:lnTo>
                  <a:pt x="952373" y="328929"/>
                </a:lnTo>
                <a:lnTo>
                  <a:pt x="997251" y="307832"/>
                </a:lnTo>
                <a:lnTo>
                  <a:pt x="1030224" y="271399"/>
                </a:lnTo>
                <a:lnTo>
                  <a:pt x="1050512" y="222599"/>
                </a:lnTo>
                <a:lnTo>
                  <a:pt x="1057275" y="164464"/>
                </a:lnTo>
                <a:lnTo>
                  <a:pt x="1055603" y="134717"/>
                </a:lnTo>
                <a:lnTo>
                  <a:pt x="1042005" y="80918"/>
                </a:lnTo>
                <a:lnTo>
                  <a:pt x="1015095" y="37415"/>
                </a:lnTo>
                <a:lnTo>
                  <a:pt x="976233" y="8598"/>
                </a:lnTo>
                <a:lnTo>
                  <a:pt x="952373" y="0"/>
                </a:lnTo>
                <a:close/>
              </a:path>
              <a:path w="1057275" h="328929">
                <a:moveTo>
                  <a:pt x="104901" y="0"/>
                </a:moveTo>
                <a:lnTo>
                  <a:pt x="60134" y="21066"/>
                </a:lnTo>
                <a:lnTo>
                  <a:pt x="27178" y="57657"/>
                </a:lnTo>
                <a:lnTo>
                  <a:pt x="6778" y="106489"/>
                </a:lnTo>
                <a:lnTo>
                  <a:pt x="92" y="162813"/>
                </a:lnTo>
                <a:lnTo>
                  <a:pt x="0" y="164464"/>
                </a:lnTo>
                <a:lnTo>
                  <a:pt x="1690" y="194710"/>
                </a:lnTo>
                <a:lnTo>
                  <a:pt x="15216" y="248154"/>
                </a:lnTo>
                <a:lnTo>
                  <a:pt x="42054" y="291550"/>
                </a:lnTo>
                <a:lnTo>
                  <a:pt x="80968" y="320280"/>
                </a:lnTo>
                <a:lnTo>
                  <a:pt x="104901" y="328929"/>
                </a:lnTo>
                <a:lnTo>
                  <a:pt x="109093" y="315468"/>
                </a:lnTo>
                <a:lnTo>
                  <a:pt x="90356" y="307179"/>
                </a:lnTo>
                <a:lnTo>
                  <a:pt x="74168" y="295640"/>
                </a:lnTo>
                <a:lnTo>
                  <a:pt x="49530" y="262763"/>
                </a:lnTo>
                <a:lnTo>
                  <a:pt x="34893" y="218122"/>
                </a:lnTo>
                <a:lnTo>
                  <a:pt x="30042" y="164464"/>
                </a:lnTo>
                <a:lnTo>
                  <a:pt x="29972" y="162813"/>
                </a:lnTo>
                <a:lnTo>
                  <a:pt x="34893" y="109108"/>
                </a:lnTo>
                <a:lnTo>
                  <a:pt x="49530" y="65404"/>
                </a:lnTo>
                <a:lnTo>
                  <a:pt x="74279" y="33035"/>
                </a:lnTo>
                <a:lnTo>
                  <a:pt x="109600" y="13334"/>
                </a:lnTo>
                <a:lnTo>
                  <a:pt x="104901" y="0"/>
                </a:lnTo>
                <a:close/>
              </a:path>
            </a:pathLst>
          </a:custGeom>
          <a:solidFill>
            <a:srgbClr val="3D8752"/>
          </a:solidFill>
        </p:spPr>
        <p:txBody>
          <a:bodyPr wrap="square" lIns="0" tIns="0" rIns="0" bIns="0" rtlCol="0"/>
          <a:lstStyle/>
          <a:p>
            <a:endParaRPr/>
          </a:p>
        </p:txBody>
      </p:sp>
      <p:sp>
        <p:nvSpPr>
          <p:cNvPr id="15" name="object 15"/>
          <p:cNvSpPr/>
          <p:nvPr/>
        </p:nvSpPr>
        <p:spPr>
          <a:xfrm>
            <a:off x="4717415" y="4734305"/>
            <a:ext cx="151130" cy="22860"/>
          </a:xfrm>
          <a:custGeom>
            <a:avLst/>
            <a:gdLst/>
            <a:ahLst/>
            <a:cxnLst/>
            <a:rect l="l" t="t" r="r" b="b"/>
            <a:pathLst>
              <a:path w="151129" h="22860">
                <a:moveTo>
                  <a:pt x="150875" y="0"/>
                </a:moveTo>
                <a:lnTo>
                  <a:pt x="0" y="0"/>
                </a:lnTo>
                <a:lnTo>
                  <a:pt x="0" y="22860"/>
                </a:lnTo>
                <a:lnTo>
                  <a:pt x="150875" y="22860"/>
                </a:lnTo>
                <a:lnTo>
                  <a:pt x="150875" y="0"/>
                </a:lnTo>
                <a:close/>
              </a:path>
            </a:pathLst>
          </a:custGeom>
          <a:solidFill>
            <a:srgbClr val="3D8752"/>
          </a:solidFill>
        </p:spPr>
        <p:txBody>
          <a:bodyPr wrap="square" lIns="0" tIns="0" rIns="0" bIns="0" rtlCol="0"/>
          <a:lstStyle/>
          <a:p>
            <a:endParaRPr/>
          </a:p>
        </p:txBody>
      </p:sp>
      <p:sp>
        <p:nvSpPr>
          <p:cNvPr id="16" name="object 16"/>
          <p:cNvSpPr txBox="1"/>
          <p:nvPr/>
        </p:nvSpPr>
        <p:spPr>
          <a:xfrm>
            <a:off x="1875408" y="4480305"/>
            <a:ext cx="3030855" cy="452120"/>
          </a:xfrm>
          <a:prstGeom prst="rect">
            <a:avLst/>
          </a:prstGeom>
        </p:spPr>
        <p:txBody>
          <a:bodyPr vert="horz" wrap="square" lIns="0" tIns="12065" rIns="0" bIns="0" rtlCol="0">
            <a:spAutoFit/>
          </a:bodyPr>
          <a:lstStyle/>
          <a:p>
            <a:pPr marL="38100">
              <a:lnSpc>
                <a:spcPct val="100000"/>
              </a:lnSpc>
              <a:spcBef>
                <a:spcPts val="95"/>
              </a:spcBef>
              <a:tabLst>
                <a:tab pos="1010285" algn="l"/>
              </a:tabLst>
            </a:pPr>
            <a:r>
              <a:rPr sz="2800" dirty="0">
                <a:solidFill>
                  <a:srgbClr val="3D8752"/>
                </a:solidFill>
                <a:latin typeface="Cambria Math"/>
                <a:cs typeface="Cambria Math"/>
              </a:rPr>
              <a:t>1</a:t>
            </a:r>
            <a:r>
              <a:rPr sz="2800" spc="-5" dirty="0">
                <a:solidFill>
                  <a:srgbClr val="3D8752"/>
                </a:solidFill>
                <a:latin typeface="Cambria Math"/>
                <a:cs typeface="Cambria Math"/>
              </a:rPr>
              <a:t> </a:t>
            </a:r>
            <a:r>
              <a:rPr sz="2800" dirty="0">
                <a:solidFill>
                  <a:srgbClr val="3D8752"/>
                </a:solidFill>
                <a:latin typeface="Cambria Math"/>
                <a:cs typeface="Cambria Math"/>
              </a:rPr>
              <a:t>+</a:t>
            </a:r>
            <a:r>
              <a:rPr sz="2800" spc="-5" dirty="0">
                <a:solidFill>
                  <a:srgbClr val="3D8752"/>
                </a:solidFill>
                <a:latin typeface="Cambria Math"/>
                <a:cs typeface="Cambria Math"/>
              </a:rPr>
              <a:t> </a:t>
            </a:r>
            <a:r>
              <a:rPr sz="2800" spc="-50" dirty="0">
                <a:solidFill>
                  <a:srgbClr val="3D8752"/>
                </a:solidFill>
                <a:latin typeface="Cambria Math"/>
                <a:cs typeface="Cambria Math"/>
              </a:rPr>
              <a:t>𝛿</a:t>
            </a:r>
            <a:r>
              <a:rPr sz="2800" dirty="0">
                <a:solidFill>
                  <a:srgbClr val="3D8752"/>
                </a:solidFill>
                <a:latin typeface="Cambria Math"/>
                <a:cs typeface="Cambria Math"/>
              </a:rPr>
              <a:t>	600</a:t>
            </a:r>
            <a:r>
              <a:rPr sz="2800" spc="130" dirty="0">
                <a:solidFill>
                  <a:srgbClr val="3D8752"/>
                </a:solidFill>
                <a:latin typeface="Cambria Math"/>
                <a:cs typeface="Cambria Math"/>
              </a:rPr>
              <a:t> </a:t>
            </a:r>
            <a:r>
              <a:rPr sz="2800" b="0" i="1" dirty="0">
                <a:solidFill>
                  <a:srgbClr val="3D8752"/>
                </a:solidFill>
                <a:latin typeface="Segoe UI Semilight"/>
                <a:cs typeface="Segoe UI Semilight"/>
              </a:rPr>
              <a:t>-&gt;</a:t>
            </a:r>
            <a:r>
              <a:rPr sz="2800" b="0" i="1" spc="-15" dirty="0">
                <a:solidFill>
                  <a:srgbClr val="3D8752"/>
                </a:solidFill>
                <a:latin typeface="Segoe UI Semilight"/>
                <a:cs typeface="Segoe UI Semilight"/>
              </a:rPr>
              <a:t> </a:t>
            </a:r>
            <a:r>
              <a:rPr sz="2800" dirty="0">
                <a:solidFill>
                  <a:srgbClr val="3D8752"/>
                </a:solidFill>
                <a:latin typeface="Cambria Math"/>
                <a:cs typeface="Cambria Math"/>
              </a:rPr>
              <a:t>𝛿</a:t>
            </a:r>
            <a:r>
              <a:rPr sz="2800" spc="245" dirty="0">
                <a:solidFill>
                  <a:srgbClr val="3D8752"/>
                </a:solidFill>
                <a:latin typeface="Cambria Math"/>
                <a:cs typeface="Cambria Math"/>
              </a:rPr>
              <a:t> </a:t>
            </a:r>
            <a:r>
              <a:rPr sz="2800" dirty="0">
                <a:solidFill>
                  <a:srgbClr val="3D8752"/>
                </a:solidFill>
                <a:latin typeface="Cambria Math"/>
                <a:cs typeface="Cambria Math"/>
              </a:rPr>
              <a:t>=</a:t>
            </a:r>
            <a:r>
              <a:rPr sz="2800" spc="140" dirty="0">
                <a:solidFill>
                  <a:srgbClr val="3D8752"/>
                </a:solidFill>
                <a:latin typeface="Cambria Math"/>
                <a:cs typeface="Cambria Math"/>
              </a:rPr>
              <a:t> </a:t>
            </a:r>
            <a:r>
              <a:rPr sz="3075" spc="-75" baseline="44715" dirty="0">
                <a:solidFill>
                  <a:srgbClr val="3D8752"/>
                </a:solidFill>
                <a:latin typeface="Cambria Math"/>
                <a:cs typeface="Cambria Math"/>
              </a:rPr>
              <a:t>1</a:t>
            </a:r>
            <a:endParaRPr sz="3075" baseline="44715">
              <a:latin typeface="Cambria Math"/>
              <a:cs typeface="Cambria Math"/>
            </a:endParaRPr>
          </a:p>
        </p:txBody>
      </p:sp>
      <p:sp>
        <p:nvSpPr>
          <p:cNvPr id="17" name="object 17"/>
          <p:cNvSpPr txBox="1"/>
          <p:nvPr/>
        </p:nvSpPr>
        <p:spPr>
          <a:xfrm>
            <a:off x="4705350" y="4754626"/>
            <a:ext cx="175895" cy="336550"/>
          </a:xfrm>
          <a:prstGeom prst="rect">
            <a:avLst/>
          </a:prstGeom>
        </p:spPr>
        <p:txBody>
          <a:bodyPr vert="horz" wrap="square" lIns="0" tIns="11430" rIns="0" bIns="0" rtlCol="0">
            <a:spAutoFit/>
          </a:bodyPr>
          <a:lstStyle/>
          <a:p>
            <a:pPr marL="12700">
              <a:lnSpc>
                <a:spcPct val="100000"/>
              </a:lnSpc>
              <a:spcBef>
                <a:spcPts val="90"/>
              </a:spcBef>
            </a:pPr>
            <a:r>
              <a:rPr sz="2050" spc="-50" dirty="0">
                <a:solidFill>
                  <a:srgbClr val="3D8752"/>
                </a:solidFill>
                <a:latin typeface="Cambria Math"/>
                <a:cs typeface="Cambria Math"/>
              </a:rPr>
              <a:t>6</a:t>
            </a:r>
            <a:endParaRPr sz="2050">
              <a:latin typeface="Cambria Math"/>
              <a:cs typeface="Cambria Math"/>
            </a:endParaRPr>
          </a:p>
        </p:txBody>
      </p:sp>
      <p:sp>
        <p:nvSpPr>
          <p:cNvPr id="18" name="object 18"/>
          <p:cNvSpPr/>
          <p:nvPr/>
        </p:nvSpPr>
        <p:spPr>
          <a:xfrm>
            <a:off x="1777746" y="5437251"/>
            <a:ext cx="2371725" cy="586105"/>
          </a:xfrm>
          <a:custGeom>
            <a:avLst/>
            <a:gdLst/>
            <a:ahLst/>
            <a:cxnLst/>
            <a:rect l="l" t="t" r="r" b="b"/>
            <a:pathLst>
              <a:path w="2371725" h="586104">
                <a:moveTo>
                  <a:pt x="132080" y="13843"/>
                </a:moveTo>
                <a:lnTo>
                  <a:pt x="74345" y="41706"/>
                </a:lnTo>
                <a:lnTo>
                  <a:pt x="34163" y="108077"/>
                </a:lnTo>
                <a:lnTo>
                  <a:pt x="19227" y="149161"/>
                </a:lnTo>
                <a:lnTo>
                  <a:pt x="8547" y="193598"/>
                </a:lnTo>
                <a:lnTo>
                  <a:pt x="2133" y="241427"/>
                </a:lnTo>
                <a:lnTo>
                  <a:pt x="0" y="292608"/>
                </a:lnTo>
                <a:lnTo>
                  <a:pt x="2070" y="342011"/>
                </a:lnTo>
                <a:lnTo>
                  <a:pt x="2133" y="343547"/>
                </a:lnTo>
                <a:lnTo>
                  <a:pt x="8547" y="391274"/>
                </a:lnTo>
                <a:lnTo>
                  <a:pt x="19227" y="435787"/>
                </a:lnTo>
                <a:lnTo>
                  <a:pt x="34163" y="477088"/>
                </a:lnTo>
                <a:lnTo>
                  <a:pt x="52781" y="513664"/>
                </a:lnTo>
                <a:lnTo>
                  <a:pt x="98882" y="567931"/>
                </a:lnTo>
                <a:lnTo>
                  <a:pt x="126365" y="585635"/>
                </a:lnTo>
                <a:lnTo>
                  <a:pt x="132080" y="571766"/>
                </a:lnTo>
                <a:lnTo>
                  <a:pt x="110020" y="553974"/>
                </a:lnTo>
                <a:lnTo>
                  <a:pt x="90551" y="530758"/>
                </a:lnTo>
                <a:lnTo>
                  <a:pt x="59309" y="468071"/>
                </a:lnTo>
                <a:lnTo>
                  <a:pt x="47802" y="429564"/>
                </a:lnTo>
                <a:lnTo>
                  <a:pt x="39585" y="387540"/>
                </a:lnTo>
                <a:lnTo>
                  <a:pt x="34658" y="342011"/>
                </a:lnTo>
                <a:lnTo>
                  <a:pt x="33020" y="292963"/>
                </a:lnTo>
                <a:lnTo>
                  <a:pt x="34683" y="243128"/>
                </a:lnTo>
                <a:lnTo>
                  <a:pt x="39662" y="197142"/>
                </a:lnTo>
                <a:lnTo>
                  <a:pt x="47967" y="155003"/>
                </a:lnTo>
                <a:lnTo>
                  <a:pt x="59563" y="116713"/>
                </a:lnTo>
                <a:lnTo>
                  <a:pt x="90868" y="54610"/>
                </a:lnTo>
                <a:lnTo>
                  <a:pt x="110236" y="31559"/>
                </a:lnTo>
                <a:lnTo>
                  <a:pt x="132080" y="13843"/>
                </a:lnTo>
                <a:close/>
              </a:path>
              <a:path w="2371725" h="586104">
                <a:moveTo>
                  <a:pt x="1008380" y="13843"/>
                </a:moveTo>
                <a:lnTo>
                  <a:pt x="950645" y="41706"/>
                </a:lnTo>
                <a:lnTo>
                  <a:pt x="910463" y="108077"/>
                </a:lnTo>
                <a:lnTo>
                  <a:pt x="895527" y="149161"/>
                </a:lnTo>
                <a:lnTo>
                  <a:pt x="884847" y="193598"/>
                </a:lnTo>
                <a:lnTo>
                  <a:pt x="878433" y="241427"/>
                </a:lnTo>
                <a:lnTo>
                  <a:pt x="876300" y="292608"/>
                </a:lnTo>
                <a:lnTo>
                  <a:pt x="878370" y="342011"/>
                </a:lnTo>
                <a:lnTo>
                  <a:pt x="878433" y="343547"/>
                </a:lnTo>
                <a:lnTo>
                  <a:pt x="884847" y="391274"/>
                </a:lnTo>
                <a:lnTo>
                  <a:pt x="895527" y="435787"/>
                </a:lnTo>
                <a:lnTo>
                  <a:pt x="910463" y="477088"/>
                </a:lnTo>
                <a:lnTo>
                  <a:pt x="929081" y="513664"/>
                </a:lnTo>
                <a:lnTo>
                  <a:pt x="975182" y="567931"/>
                </a:lnTo>
                <a:lnTo>
                  <a:pt x="1002665" y="585635"/>
                </a:lnTo>
                <a:lnTo>
                  <a:pt x="1008380" y="571766"/>
                </a:lnTo>
                <a:lnTo>
                  <a:pt x="986320" y="553974"/>
                </a:lnTo>
                <a:lnTo>
                  <a:pt x="966851" y="530758"/>
                </a:lnTo>
                <a:lnTo>
                  <a:pt x="935609" y="468071"/>
                </a:lnTo>
                <a:lnTo>
                  <a:pt x="924102" y="429564"/>
                </a:lnTo>
                <a:lnTo>
                  <a:pt x="915885" y="387540"/>
                </a:lnTo>
                <a:lnTo>
                  <a:pt x="910958" y="342011"/>
                </a:lnTo>
                <a:lnTo>
                  <a:pt x="909320" y="292963"/>
                </a:lnTo>
                <a:lnTo>
                  <a:pt x="910983" y="243128"/>
                </a:lnTo>
                <a:lnTo>
                  <a:pt x="915962" y="197142"/>
                </a:lnTo>
                <a:lnTo>
                  <a:pt x="924267" y="155003"/>
                </a:lnTo>
                <a:lnTo>
                  <a:pt x="935863" y="116713"/>
                </a:lnTo>
                <a:lnTo>
                  <a:pt x="967168" y="54610"/>
                </a:lnTo>
                <a:lnTo>
                  <a:pt x="986536" y="31559"/>
                </a:lnTo>
                <a:lnTo>
                  <a:pt x="1008380" y="13843"/>
                </a:lnTo>
                <a:close/>
              </a:path>
              <a:path w="2371725" h="586104">
                <a:moveTo>
                  <a:pt x="1790560" y="281609"/>
                </a:moveTo>
                <a:lnTo>
                  <a:pt x="1639697" y="281609"/>
                </a:lnTo>
                <a:lnTo>
                  <a:pt x="1639697" y="304469"/>
                </a:lnTo>
                <a:lnTo>
                  <a:pt x="1790560" y="304469"/>
                </a:lnTo>
                <a:lnTo>
                  <a:pt x="1790560" y="281609"/>
                </a:lnTo>
                <a:close/>
              </a:path>
              <a:path w="2371725" h="586104">
                <a:moveTo>
                  <a:pt x="1934210" y="292608"/>
                </a:moveTo>
                <a:lnTo>
                  <a:pt x="1932127" y="243128"/>
                </a:lnTo>
                <a:lnTo>
                  <a:pt x="1932063" y="241427"/>
                </a:lnTo>
                <a:lnTo>
                  <a:pt x="1925624" y="193598"/>
                </a:lnTo>
                <a:lnTo>
                  <a:pt x="1914918" y="149161"/>
                </a:lnTo>
                <a:lnTo>
                  <a:pt x="1899920" y="108077"/>
                </a:lnTo>
                <a:lnTo>
                  <a:pt x="1881289" y="71818"/>
                </a:lnTo>
                <a:lnTo>
                  <a:pt x="1835137" y="17767"/>
                </a:lnTo>
                <a:lnTo>
                  <a:pt x="1807591" y="0"/>
                </a:lnTo>
                <a:lnTo>
                  <a:pt x="1802130" y="13843"/>
                </a:lnTo>
                <a:lnTo>
                  <a:pt x="1823935" y="31559"/>
                </a:lnTo>
                <a:lnTo>
                  <a:pt x="1843290" y="54610"/>
                </a:lnTo>
                <a:lnTo>
                  <a:pt x="1874647" y="116713"/>
                </a:lnTo>
                <a:lnTo>
                  <a:pt x="1886216" y="155016"/>
                </a:lnTo>
                <a:lnTo>
                  <a:pt x="1894471" y="197142"/>
                </a:lnTo>
                <a:lnTo>
                  <a:pt x="1899412" y="243128"/>
                </a:lnTo>
                <a:lnTo>
                  <a:pt x="1901050" y="292608"/>
                </a:lnTo>
                <a:lnTo>
                  <a:pt x="1901063" y="292963"/>
                </a:lnTo>
                <a:lnTo>
                  <a:pt x="1899412" y="342011"/>
                </a:lnTo>
                <a:lnTo>
                  <a:pt x="1894484" y="387540"/>
                </a:lnTo>
                <a:lnTo>
                  <a:pt x="1886267" y="429564"/>
                </a:lnTo>
                <a:lnTo>
                  <a:pt x="1874774" y="468071"/>
                </a:lnTo>
                <a:lnTo>
                  <a:pt x="1843443" y="530758"/>
                </a:lnTo>
                <a:lnTo>
                  <a:pt x="1802130" y="571766"/>
                </a:lnTo>
                <a:lnTo>
                  <a:pt x="1807591" y="585635"/>
                </a:lnTo>
                <a:lnTo>
                  <a:pt x="1859699" y="543941"/>
                </a:lnTo>
                <a:lnTo>
                  <a:pt x="1899920" y="477088"/>
                </a:lnTo>
                <a:lnTo>
                  <a:pt x="1914918" y="435787"/>
                </a:lnTo>
                <a:lnTo>
                  <a:pt x="1925637" y="391274"/>
                </a:lnTo>
                <a:lnTo>
                  <a:pt x="1932063" y="343547"/>
                </a:lnTo>
                <a:lnTo>
                  <a:pt x="1934184" y="292963"/>
                </a:lnTo>
                <a:lnTo>
                  <a:pt x="1934210" y="292608"/>
                </a:lnTo>
                <a:close/>
              </a:path>
              <a:path w="2371725" h="586104">
                <a:moveTo>
                  <a:pt x="2371598" y="292608"/>
                </a:moveTo>
                <a:lnTo>
                  <a:pt x="2369515" y="243128"/>
                </a:lnTo>
                <a:lnTo>
                  <a:pt x="2369451" y="241427"/>
                </a:lnTo>
                <a:lnTo>
                  <a:pt x="2363025" y="193598"/>
                </a:lnTo>
                <a:lnTo>
                  <a:pt x="2352306" y="149161"/>
                </a:lnTo>
                <a:lnTo>
                  <a:pt x="2337308" y="108077"/>
                </a:lnTo>
                <a:lnTo>
                  <a:pt x="2318677" y="71818"/>
                </a:lnTo>
                <a:lnTo>
                  <a:pt x="2272525" y="17767"/>
                </a:lnTo>
                <a:lnTo>
                  <a:pt x="2244979" y="0"/>
                </a:lnTo>
                <a:lnTo>
                  <a:pt x="2239518" y="13843"/>
                </a:lnTo>
                <a:lnTo>
                  <a:pt x="2261324" y="31559"/>
                </a:lnTo>
                <a:lnTo>
                  <a:pt x="2280678" y="54610"/>
                </a:lnTo>
                <a:lnTo>
                  <a:pt x="2312035" y="116713"/>
                </a:lnTo>
                <a:lnTo>
                  <a:pt x="2323604" y="155016"/>
                </a:lnTo>
                <a:lnTo>
                  <a:pt x="2331859" y="197142"/>
                </a:lnTo>
                <a:lnTo>
                  <a:pt x="2336800" y="243128"/>
                </a:lnTo>
                <a:lnTo>
                  <a:pt x="2338438" y="292608"/>
                </a:lnTo>
                <a:lnTo>
                  <a:pt x="2338451" y="292963"/>
                </a:lnTo>
                <a:lnTo>
                  <a:pt x="2336800" y="342011"/>
                </a:lnTo>
                <a:lnTo>
                  <a:pt x="2331872" y="387540"/>
                </a:lnTo>
                <a:lnTo>
                  <a:pt x="2323655" y="429564"/>
                </a:lnTo>
                <a:lnTo>
                  <a:pt x="2312162" y="468071"/>
                </a:lnTo>
                <a:lnTo>
                  <a:pt x="2280831" y="530758"/>
                </a:lnTo>
                <a:lnTo>
                  <a:pt x="2239518" y="571766"/>
                </a:lnTo>
                <a:lnTo>
                  <a:pt x="2244979" y="585635"/>
                </a:lnTo>
                <a:lnTo>
                  <a:pt x="2297087" y="543941"/>
                </a:lnTo>
                <a:lnTo>
                  <a:pt x="2337308" y="477088"/>
                </a:lnTo>
                <a:lnTo>
                  <a:pt x="2352306" y="435787"/>
                </a:lnTo>
                <a:lnTo>
                  <a:pt x="2363025" y="391274"/>
                </a:lnTo>
                <a:lnTo>
                  <a:pt x="2369451" y="343547"/>
                </a:lnTo>
                <a:lnTo>
                  <a:pt x="2371572" y="292963"/>
                </a:lnTo>
                <a:lnTo>
                  <a:pt x="2371598" y="292608"/>
                </a:lnTo>
                <a:close/>
              </a:path>
            </a:pathLst>
          </a:custGeom>
          <a:solidFill>
            <a:srgbClr val="000000"/>
          </a:solidFill>
        </p:spPr>
        <p:txBody>
          <a:bodyPr wrap="square" lIns="0" tIns="0" rIns="0" bIns="0" rtlCol="0"/>
          <a:lstStyle/>
          <a:p>
            <a:endParaRPr/>
          </a:p>
        </p:txBody>
      </p:sp>
      <p:sp>
        <p:nvSpPr>
          <p:cNvPr id="19" name="object 19"/>
          <p:cNvSpPr txBox="1"/>
          <p:nvPr/>
        </p:nvSpPr>
        <p:spPr>
          <a:xfrm>
            <a:off x="3405378" y="5275246"/>
            <a:ext cx="175895" cy="800735"/>
          </a:xfrm>
          <a:prstGeom prst="rect">
            <a:avLst/>
          </a:prstGeom>
        </p:spPr>
        <p:txBody>
          <a:bodyPr vert="horz" wrap="square" lIns="0" tIns="88265" rIns="0" bIns="0" rtlCol="0">
            <a:spAutoFit/>
          </a:bodyPr>
          <a:lstStyle/>
          <a:p>
            <a:pPr marL="12700">
              <a:lnSpc>
                <a:spcPct val="100000"/>
              </a:lnSpc>
              <a:spcBef>
                <a:spcPts val="695"/>
              </a:spcBef>
            </a:pPr>
            <a:r>
              <a:rPr sz="2050" spc="-50" dirty="0">
                <a:latin typeface="Cambria Math"/>
                <a:cs typeface="Cambria Math"/>
              </a:rPr>
              <a:t>1</a:t>
            </a:r>
            <a:endParaRPr sz="2050">
              <a:latin typeface="Cambria Math"/>
              <a:cs typeface="Cambria Math"/>
            </a:endParaRPr>
          </a:p>
          <a:p>
            <a:pPr marL="12700">
              <a:lnSpc>
                <a:spcPct val="100000"/>
              </a:lnSpc>
              <a:spcBef>
                <a:spcPts val="590"/>
              </a:spcBef>
            </a:pPr>
            <a:r>
              <a:rPr sz="2050" spc="-50" dirty="0">
                <a:latin typeface="Cambria Math"/>
                <a:cs typeface="Cambria Math"/>
              </a:rPr>
              <a:t>6</a:t>
            </a:r>
            <a:endParaRPr sz="2050">
              <a:latin typeface="Cambria Math"/>
              <a:cs typeface="Cambria Math"/>
            </a:endParaRPr>
          </a:p>
        </p:txBody>
      </p:sp>
      <p:sp>
        <p:nvSpPr>
          <p:cNvPr id="20" name="object 20"/>
          <p:cNvSpPr txBox="1"/>
          <p:nvPr/>
        </p:nvSpPr>
        <p:spPr>
          <a:xfrm>
            <a:off x="3789426" y="5464555"/>
            <a:ext cx="1046480" cy="452120"/>
          </a:xfrm>
          <a:prstGeom prst="rect">
            <a:avLst/>
          </a:prstGeom>
        </p:spPr>
        <p:txBody>
          <a:bodyPr vert="horz" wrap="square" lIns="0" tIns="12065" rIns="0" bIns="0" rtlCol="0">
            <a:spAutoFit/>
          </a:bodyPr>
          <a:lstStyle/>
          <a:p>
            <a:pPr marL="12700">
              <a:lnSpc>
                <a:spcPct val="100000"/>
              </a:lnSpc>
              <a:spcBef>
                <a:spcPts val="95"/>
              </a:spcBef>
              <a:tabLst>
                <a:tab pos="490855" algn="l"/>
              </a:tabLst>
            </a:pPr>
            <a:r>
              <a:rPr sz="2800" spc="-50" dirty="0">
                <a:latin typeface="Cambria Math"/>
                <a:cs typeface="Cambria Math"/>
              </a:rPr>
              <a:t>𝜇</a:t>
            </a:r>
            <a:r>
              <a:rPr sz="2800" dirty="0">
                <a:latin typeface="Cambria Math"/>
                <a:cs typeface="Cambria Math"/>
              </a:rPr>
              <a:t>	≤</a:t>
            </a:r>
            <a:r>
              <a:rPr sz="2800" spc="140" dirty="0">
                <a:latin typeface="Cambria Math"/>
                <a:cs typeface="Cambria Math"/>
              </a:rPr>
              <a:t> </a:t>
            </a:r>
            <a:r>
              <a:rPr sz="2800" spc="-50" dirty="0">
                <a:latin typeface="Cambria Math"/>
                <a:cs typeface="Cambria Math"/>
              </a:rPr>
              <a:t>𝑒</a:t>
            </a:r>
            <a:endParaRPr sz="2800">
              <a:latin typeface="Cambria Math"/>
              <a:cs typeface="Cambria Math"/>
            </a:endParaRPr>
          </a:p>
        </p:txBody>
      </p:sp>
      <p:sp>
        <p:nvSpPr>
          <p:cNvPr id="21" name="object 21"/>
          <p:cNvSpPr txBox="1"/>
          <p:nvPr/>
        </p:nvSpPr>
        <p:spPr>
          <a:xfrm>
            <a:off x="4803394" y="5222189"/>
            <a:ext cx="518795" cy="337185"/>
          </a:xfrm>
          <a:prstGeom prst="rect">
            <a:avLst/>
          </a:prstGeom>
        </p:spPr>
        <p:txBody>
          <a:bodyPr vert="horz" wrap="square" lIns="0" tIns="11430" rIns="0" bIns="0" rtlCol="0">
            <a:spAutoFit/>
          </a:bodyPr>
          <a:lstStyle/>
          <a:p>
            <a:pPr marL="38100">
              <a:lnSpc>
                <a:spcPct val="100000"/>
              </a:lnSpc>
              <a:spcBef>
                <a:spcPts val="90"/>
              </a:spcBef>
            </a:pPr>
            <a:r>
              <a:rPr sz="3075" spc="-37" baseline="-35230" dirty="0">
                <a:latin typeface="Cambria Math"/>
                <a:cs typeface="Cambria Math"/>
              </a:rPr>
              <a:t>−</a:t>
            </a:r>
            <a:r>
              <a:rPr sz="2475" spc="-37" baseline="-16835" dirty="0">
                <a:latin typeface="Cambria Math"/>
                <a:cs typeface="Cambria Math"/>
              </a:rPr>
              <a:t>6</a:t>
            </a:r>
            <a:r>
              <a:rPr sz="1650" spc="-25" dirty="0">
                <a:latin typeface="Cambria Math"/>
                <a:cs typeface="Cambria Math"/>
              </a:rPr>
              <a:t>2</a:t>
            </a:r>
            <a:endParaRPr sz="1650">
              <a:latin typeface="Cambria Math"/>
              <a:cs typeface="Cambria Math"/>
            </a:endParaRPr>
          </a:p>
        </p:txBody>
      </p:sp>
      <p:sp>
        <p:nvSpPr>
          <p:cNvPr id="22" name="object 22"/>
          <p:cNvSpPr/>
          <p:nvPr/>
        </p:nvSpPr>
        <p:spPr>
          <a:xfrm>
            <a:off x="5029834" y="5575604"/>
            <a:ext cx="704215" cy="17145"/>
          </a:xfrm>
          <a:custGeom>
            <a:avLst/>
            <a:gdLst/>
            <a:ahLst/>
            <a:cxnLst/>
            <a:rect l="l" t="t" r="r" b="b"/>
            <a:pathLst>
              <a:path w="704214" h="17145">
                <a:moveTo>
                  <a:pt x="704088" y="0"/>
                </a:moveTo>
                <a:lnTo>
                  <a:pt x="0" y="0"/>
                </a:lnTo>
                <a:lnTo>
                  <a:pt x="0" y="16763"/>
                </a:lnTo>
                <a:lnTo>
                  <a:pt x="704088" y="16763"/>
                </a:lnTo>
                <a:lnTo>
                  <a:pt x="704088" y="0"/>
                </a:lnTo>
                <a:close/>
              </a:path>
            </a:pathLst>
          </a:custGeom>
          <a:solidFill>
            <a:srgbClr val="000000"/>
          </a:solidFill>
        </p:spPr>
        <p:txBody>
          <a:bodyPr wrap="square" lIns="0" tIns="0" rIns="0" bIns="0" rtlCol="0"/>
          <a:lstStyle/>
          <a:p>
            <a:endParaRPr/>
          </a:p>
        </p:txBody>
      </p:sp>
      <p:sp>
        <p:nvSpPr>
          <p:cNvPr id="23" name="object 23"/>
          <p:cNvSpPr txBox="1"/>
          <p:nvPr/>
        </p:nvSpPr>
        <p:spPr>
          <a:xfrm>
            <a:off x="4991734" y="5178297"/>
            <a:ext cx="779780" cy="281940"/>
          </a:xfrm>
          <a:prstGeom prst="rect">
            <a:avLst/>
          </a:prstGeom>
        </p:spPr>
        <p:txBody>
          <a:bodyPr vert="horz" wrap="square" lIns="0" tIns="16510" rIns="0" bIns="0" rtlCol="0">
            <a:spAutoFit/>
          </a:bodyPr>
          <a:lstStyle/>
          <a:p>
            <a:pPr marL="38100">
              <a:lnSpc>
                <a:spcPct val="100000"/>
              </a:lnSpc>
              <a:spcBef>
                <a:spcPts val="130"/>
              </a:spcBef>
            </a:pPr>
            <a:r>
              <a:rPr sz="2475" u="sng" spc="209" baseline="33670" dirty="0">
                <a:uFill>
                  <a:solidFill>
                    <a:srgbClr val="000000"/>
                  </a:solidFill>
                </a:uFill>
                <a:latin typeface="Cambria Math"/>
                <a:cs typeface="Cambria Math"/>
              </a:rPr>
              <a:t> </a:t>
            </a:r>
            <a:r>
              <a:rPr sz="2475" u="sng" spc="120" baseline="33670" dirty="0">
                <a:uFill>
                  <a:solidFill>
                    <a:srgbClr val="000000"/>
                  </a:solidFill>
                </a:uFill>
                <a:latin typeface="Cambria Math"/>
                <a:cs typeface="Cambria Math"/>
              </a:rPr>
              <a:t>1</a:t>
            </a:r>
            <a:r>
              <a:rPr sz="2475" u="sng" spc="247" baseline="33670" dirty="0">
                <a:uFill>
                  <a:solidFill>
                    <a:srgbClr val="000000"/>
                  </a:solidFill>
                </a:uFill>
                <a:latin typeface="Cambria Math"/>
                <a:cs typeface="Cambria Math"/>
              </a:rPr>
              <a:t> </a:t>
            </a:r>
            <a:r>
              <a:rPr sz="1650" u="none" spc="40" dirty="0">
                <a:latin typeface="Cambria Math"/>
                <a:cs typeface="Cambria Math"/>
              </a:rPr>
              <a:t>⋅600</a:t>
            </a:r>
            <a:endParaRPr sz="1650">
              <a:latin typeface="Cambria Math"/>
              <a:cs typeface="Cambria Math"/>
            </a:endParaRPr>
          </a:p>
        </p:txBody>
      </p:sp>
      <p:sp>
        <p:nvSpPr>
          <p:cNvPr id="24" name="object 24"/>
          <p:cNvSpPr txBox="1"/>
          <p:nvPr/>
        </p:nvSpPr>
        <p:spPr>
          <a:xfrm>
            <a:off x="699922" y="5395062"/>
            <a:ext cx="2652395" cy="1017269"/>
          </a:xfrm>
          <a:prstGeom prst="rect">
            <a:avLst/>
          </a:prstGeom>
        </p:spPr>
        <p:txBody>
          <a:bodyPr vert="horz" wrap="square" lIns="0" tIns="81915" rIns="0" bIns="0" rtlCol="0">
            <a:spAutoFit/>
          </a:bodyPr>
          <a:lstStyle/>
          <a:p>
            <a:pPr marL="12700">
              <a:lnSpc>
                <a:spcPct val="100000"/>
              </a:lnSpc>
              <a:spcBef>
                <a:spcPts val="645"/>
              </a:spcBef>
              <a:tabLst>
                <a:tab pos="1221105" algn="l"/>
                <a:tab pos="2097405" algn="l"/>
              </a:tabLst>
            </a:pPr>
            <a:r>
              <a:rPr sz="2800" dirty="0">
                <a:latin typeface="Cambria Math"/>
                <a:cs typeface="Cambria Math"/>
              </a:rPr>
              <a:t>…</a:t>
            </a:r>
            <a:r>
              <a:rPr sz="2800" spc="145" dirty="0">
                <a:latin typeface="Cambria Math"/>
                <a:cs typeface="Cambria Math"/>
              </a:rPr>
              <a:t> </a:t>
            </a:r>
            <a:r>
              <a:rPr sz="2800" dirty="0">
                <a:latin typeface="Cambria Math"/>
                <a:cs typeface="Cambria Math"/>
              </a:rPr>
              <a:t>=</a:t>
            </a:r>
            <a:r>
              <a:rPr sz="2800" spc="160" dirty="0">
                <a:latin typeface="Cambria Math"/>
                <a:cs typeface="Cambria Math"/>
              </a:rPr>
              <a:t> </a:t>
            </a:r>
            <a:r>
              <a:rPr sz="2800" spc="-50" dirty="0">
                <a:latin typeface="Cambria Math"/>
                <a:cs typeface="Cambria Math"/>
              </a:rPr>
              <a:t>ℙ</a:t>
            </a:r>
            <a:r>
              <a:rPr sz="2800" dirty="0">
                <a:latin typeface="Cambria Math"/>
                <a:cs typeface="Cambria Math"/>
              </a:rPr>
              <a:t>	𝑋</a:t>
            </a:r>
            <a:r>
              <a:rPr sz="2800" spc="220" dirty="0">
                <a:latin typeface="Cambria Math"/>
                <a:cs typeface="Cambria Math"/>
              </a:rPr>
              <a:t> </a:t>
            </a:r>
            <a:r>
              <a:rPr sz="2800" spc="-50" dirty="0">
                <a:latin typeface="Cambria Math"/>
                <a:cs typeface="Cambria Math"/>
              </a:rPr>
              <a:t>≥</a:t>
            </a:r>
            <a:r>
              <a:rPr sz="2800" dirty="0">
                <a:latin typeface="Cambria Math"/>
                <a:cs typeface="Cambria Math"/>
              </a:rPr>
              <a:t>	1</a:t>
            </a:r>
            <a:r>
              <a:rPr sz="2800" spc="-15" dirty="0">
                <a:latin typeface="Cambria Math"/>
                <a:cs typeface="Cambria Math"/>
              </a:rPr>
              <a:t> </a:t>
            </a:r>
            <a:r>
              <a:rPr sz="2800" spc="-50" dirty="0">
                <a:latin typeface="Cambria Math"/>
                <a:cs typeface="Cambria Math"/>
              </a:rPr>
              <a:t>+</a:t>
            </a:r>
            <a:endParaRPr sz="2800">
              <a:latin typeface="Cambria Math"/>
              <a:cs typeface="Cambria Math"/>
            </a:endParaRPr>
          </a:p>
          <a:p>
            <a:pPr marL="12700">
              <a:lnSpc>
                <a:spcPct val="100000"/>
              </a:lnSpc>
              <a:spcBef>
                <a:spcPts val="540"/>
              </a:spcBef>
            </a:pPr>
            <a:r>
              <a:rPr sz="2800" dirty="0">
                <a:latin typeface="Cambria Math"/>
                <a:cs typeface="Cambria Math"/>
              </a:rPr>
              <a:t>≈</a:t>
            </a:r>
            <a:r>
              <a:rPr sz="2800" spc="145" dirty="0">
                <a:latin typeface="Cambria Math"/>
                <a:cs typeface="Cambria Math"/>
              </a:rPr>
              <a:t> </a:t>
            </a:r>
            <a:r>
              <a:rPr sz="2800" spc="-10" dirty="0">
                <a:latin typeface="Cambria Math"/>
                <a:cs typeface="Cambria Math"/>
              </a:rPr>
              <a:t>0.0039</a:t>
            </a:r>
            <a:endParaRPr sz="2800">
              <a:latin typeface="Cambria Math"/>
              <a:cs typeface="Cambria Math"/>
            </a:endParaRPr>
          </a:p>
        </p:txBody>
      </p:sp>
      <p:sp>
        <p:nvSpPr>
          <p:cNvPr id="25" name="object 25"/>
          <p:cNvSpPr txBox="1"/>
          <p:nvPr/>
        </p:nvSpPr>
        <p:spPr>
          <a:xfrm>
            <a:off x="5306059" y="5562091"/>
            <a:ext cx="153035" cy="281940"/>
          </a:xfrm>
          <a:prstGeom prst="rect">
            <a:avLst/>
          </a:prstGeom>
        </p:spPr>
        <p:txBody>
          <a:bodyPr vert="horz" wrap="square" lIns="0" tIns="16510" rIns="0" bIns="0" rtlCol="0">
            <a:spAutoFit/>
          </a:bodyPr>
          <a:lstStyle/>
          <a:p>
            <a:pPr marL="12700">
              <a:lnSpc>
                <a:spcPct val="100000"/>
              </a:lnSpc>
              <a:spcBef>
                <a:spcPts val="130"/>
              </a:spcBef>
            </a:pPr>
            <a:r>
              <a:rPr sz="1650" spc="30" dirty="0">
                <a:latin typeface="Cambria Math"/>
                <a:cs typeface="Cambria Math"/>
              </a:rPr>
              <a:t>3</a:t>
            </a:r>
            <a:endParaRPr sz="1650">
              <a:latin typeface="Cambria Math"/>
              <a:cs typeface="Cambria Math"/>
            </a:endParaRPr>
          </a:p>
        </p:txBody>
      </p:sp>
      <p:grpSp>
        <p:nvGrpSpPr>
          <p:cNvPr id="31" name="object 31"/>
          <p:cNvGrpSpPr/>
          <p:nvPr/>
        </p:nvGrpSpPr>
        <p:grpSpPr>
          <a:xfrm>
            <a:off x="6534911" y="4126991"/>
            <a:ext cx="5593080" cy="2719070"/>
            <a:chOff x="6534911" y="4126991"/>
            <a:chExt cx="5593080" cy="2719070"/>
          </a:xfrm>
        </p:grpSpPr>
        <p:sp>
          <p:nvSpPr>
            <p:cNvPr id="32" name="object 32"/>
            <p:cNvSpPr/>
            <p:nvPr/>
          </p:nvSpPr>
          <p:spPr>
            <a:xfrm>
              <a:off x="6534911" y="4126991"/>
              <a:ext cx="5593080" cy="2665730"/>
            </a:xfrm>
            <a:custGeom>
              <a:avLst/>
              <a:gdLst/>
              <a:ahLst/>
              <a:cxnLst/>
              <a:rect l="l" t="t" r="r" b="b"/>
              <a:pathLst>
                <a:path w="5593080" h="2665729">
                  <a:moveTo>
                    <a:pt x="5593080" y="0"/>
                  </a:moveTo>
                  <a:lnTo>
                    <a:pt x="0" y="0"/>
                  </a:lnTo>
                  <a:lnTo>
                    <a:pt x="0" y="2665475"/>
                  </a:lnTo>
                  <a:lnTo>
                    <a:pt x="5593080" y="2665475"/>
                  </a:lnTo>
                  <a:lnTo>
                    <a:pt x="5593080" y="0"/>
                  </a:lnTo>
                  <a:close/>
                </a:path>
              </a:pathLst>
            </a:custGeom>
            <a:solidFill>
              <a:srgbClr val="A38DD2"/>
            </a:solidFill>
          </p:spPr>
          <p:txBody>
            <a:bodyPr wrap="square" lIns="0" tIns="0" rIns="0" bIns="0" rtlCol="0"/>
            <a:lstStyle/>
            <a:p>
              <a:endParaRPr/>
            </a:p>
          </p:txBody>
        </p:sp>
        <p:sp>
          <p:nvSpPr>
            <p:cNvPr id="33" name="object 33"/>
            <p:cNvSpPr/>
            <p:nvPr/>
          </p:nvSpPr>
          <p:spPr>
            <a:xfrm>
              <a:off x="7134733" y="5105399"/>
              <a:ext cx="4641215" cy="1740535"/>
            </a:xfrm>
            <a:custGeom>
              <a:avLst/>
              <a:gdLst/>
              <a:ahLst/>
              <a:cxnLst/>
              <a:rect l="l" t="t" r="r" b="b"/>
              <a:pathLst>
                <a:path w="4641215" h="1740534">
                  <a:moveTo>
                    <a:pt x="109474" y="1136967"/>
                  </a:moveTo>
                  <a:lnTo>
                    <a:pt x="104902" y="1123619"/>
                  </a:lnTo>
                  <a:lnTo>
                    <a:pt x="81038" y="1132230"/>
                  </a:lnTo>
                  <a:lnTo>
                    <a:pt x="60109" y="1144714"/>
                  </a:lnTo>
                  <a:lnTo>
                    <a:pt x="27051" y="1181265"/>
                  </a:lnTo>
                  <a:lnTo>
                    <a:pt x="6756" y="1230147"/>
                  </a:lnTo>
                  <a:lnTo>
                    <a:pt x="88" y="1286421"/>
                  </a:lnTo>
                  <a:lnTo>
                    <a:pt x="0" y="1288161"/>
                  </a:lnTo>
                  <a:lnTo>
                    <a:pt x="1689" y="1318387"/>
                  </a:lnTo>
                  <a:lnTo>
                    <a:pt x="15214" y="1371828"/>
                  </a:lnTo>
                  <a:lnTo>
                    <a:pt x="42049" y="1415199"/>
                  </a:lnTo>
                  <a:lnTo>
                    <a:pt x="80962" y="1443939"/>
                  </a:lnTo>
                  <a:lnTo>
                    <a:pt x="104902" y="1452524"/>
                  </a:lnTo>
                  <a:lnTo>
                    <a:pt x="108966" y="1439176"/>
                  </a:lnTo>
                  <a:lnTo>
                    <a:pt x="90246" y="1430883"/>
                  </a:lnTo>
                  <a:lnTo>
                    <a:pt x="74079" y="1419326"/>
                  </a:lnTo>
                  <a:lnTo>
                    <a:pt x="49403" y="1386471"/>
                  </a:lnTo>
                  <a:lnTo>
                    <a:pt x="34823" y="1341780"/>
                  </a:lnTo>
                  <a:lnTo>
                    <a:pt x="30035" y="1288161"/>
                  </a:lnTo>
                  <a:lnTo>
                    <a:pt x="29972" y="1286421"/>
                  </a:lnTo>
                  <a:lnTo>
                    <a:pt x="31178" y="1258366"/>
                  </a:lnTo>
                  <a:lnTo>
                    <a:pt x="40894" y="1209700"/>
                  </a:lnTo>
                  <a:lnTo>
                    <a:pt x="60502" y="1171282"/>
                  </a:lnTo>
                  <a:lnTo>
                    <a:pt x="90512" y="1145235"/>
                  </a:lnTo>
                  <a:lnTo>
                    <a:pt x="109474" y="1136967"/>
                  </a:lnTo>
                  <a:close/>
                </a:path>
                <a:path w="4641215" h="1740534">
                  <a:moveTo>
                    <a:pt x="958342" y="1136967"/>
                  </a:moveTo>
                  <a:lnTo>
                    <a:pt x="953770" y="1123619"/>
                  </a:lnTo>
                  <a:lnTo>
                    <a:pt x="929906" y="1132230"/>
                  </a:lnTo>
                  <a:lnTo>
                    <a:pt x="908977" y="1144714"/>
                  </a:lnTo>
                  <a:lnTo>
                    <a:pt x="875919" y="1181265"/>
                  </a:lnTo>
                  <a:lnTo>
                    <a:pt x="855624" y="1230147"/>
                  </a:lnTo>
                  <a:lnTo>
                    <a:pt x="848956" y="1286421"/>
                  </a:lnTo>
                  <a:lnTo>
                    <a:pt x="848868" y="1288161"/>
                  </a:lnTo>
                  <a:lnTo>
                    <a:pt x="850557" y="1318387"/>
                  </a:lnTo>
                  <a:lnTo>
                    <a:pt x="864082" y="1371828"/>
                  </a:lnTo>
                  <a:lnTo>
                    <a:pt x="890917" y="1415199"/>
                  </a:lnTo>
                  <a:lnTo>
                    <a:pt x="929830" y="1443939"/>
                  </a:lnTo>
                  <a:lnTo>
                    <a:pt x="953770" y="1452524"/>
                  </a:lnTo>
                  <a:lnTo>
                    <a:pt x="957834" y="1439176"/>
                  </a:lnTo>
                  <a:lnTo>
                    <a:pt x="939114" y="1430883"/>
                  </a:lnTo>
                  <a:lnTo>
                    <a:pt x="922947" y="1419326"/>
                  </a:lnTo>
                  <a:lnTo>
                    <a:pt x="898271" y="1386471"/>
                  </a:lnTo>
                  <a:lnTo>
                    <a:pt x="883691" y="1341780"/>
                  </a:lnTo>
                  <a:lnTo>
                    <a:pt x="878903" y="1288161"/>
                  </a:lnTo>
                  <a:lnTo>
                    <a:pt x="878840" y="1286421"/>
                  </a:lnTo>
                  <a:lnTo>
                    <a:pt x="880046" y="1258366"/>
                  </a:lnTo>
                  <a:lnTo>
                    <a:pt x="889762" y="1209700"/>
                  </a:lnTo>
                  <a:lnTo>
                    <a:pt x="909370" y="1171282"/>
                  </a:lnTo>
                  <a:lnTo>
                    <a:pt x="939380" y="1145235"/>
                  </a:lnTo>
                  <a:lnTo>
                    <a:pt x="958342" y="1136967"/>
                  </a:lnTo>
                  <a:close/>
                </a:path>
                <a:path w="4641215" h="1740534">
                  <a:moveTo>
                    <a:pt x="1906143" y="1288161"/>
                  </a:moveTo>
                  <a:lnTo>
                    <a:pt x="1904441" y="1258366"/>
                  </a:lnTo>
                  <a:lnTo>
                    <a:pt x="1904428" y="1258011"/>
                  </a:lnTo>
                  <a:lnTo>
                    <a:pt x="1899310" y="1230147"/>
                  </a:lnTo>
                  <a:lnTo>
                    <a:pt x="1878965" y="1181265"/>
                  </a:lnTo>
                  <a:lnTo>
                    <a:pt x="1845906" y="1144714"/>
                  </a:lnTo>
                  <a:lnTo>
                    <a:pt x="1801241" y="1123619"/>
                  </a:lnTo>
                  <a:lnTo>
                    <a:pt x="1796542" y="1136967"/>
                  </a:lnTo>
                  <a:lnTo>
                    <a:pt x="1815579" y="1145235"/>
                  </a:lnTo>
                  <a:lnTo>
                    <a:pt x="1831949" y="1156677"/>
                  </a:lnTo>
                  <a:lnTo>
                    <a:pt x="1856613" y="1189075"/>
                  </a:lnTo>
                  <a:lnTo>
                    <a:pt x="1871179" y="1232789"/>
                  </a:lnTo>
                  <a:lnTo>
                    <a:pt x="1874774" y="1258011"/>
                  </a:lnTo>
                  <a:lnTo>
                    <a:pt x="1874824" y="1258366"/>
                  </a:lnTo>
                  <a:lnTo>
                    <a:pt x="1876044" y="1286421"/>
                  </a:lnTo>
                  <a:lnTo>
                    <a:pt x="1874824" y="1315440"/>
                  </a:lnTo>
                  <a:lnTo>
                    <a:pt x="1871179" y="1341780"/>
                  </a:lnTo>
                  <a:lnTo>
                    <a:pt x="1856613" y="1386471"/>
                  </a:lnTo>
                  <a:lnTo>
                    <a:pt x="1831924" y="1419326"/>
                  </a:lnTo>
                  <a:lnTo>
                    <a:pt x="1797050" y="1439176"/>
                  </a:lnTo>
                  <a:lnTo>
                    <a:pt x="1801241" y="1452524"/>
                  </a:lnTo>
                  <a:lnTo>
                    <a:pt x="1846072" y="1431493"/>
                  </a:lnTo>
                  <a:lnTo>
                    <a:pt x="1879092" y="1395056"/>
                  </a:lnTo>
                  <a:lnTo>
                    <a:pt x="1899373" y="1346276"/>
                  </a:lnTo>
                  <a:lnTo>
                    <a:pt x="1904441" y="1318387"/>
                  </a:lnTo>
                  <a:lnTo>
                    <a:pt x="1906143" y="1288161"/>
                  </a:lnTo>
                  <a:close/>
                </a:path>
                <a:path w="4641215" h="1740534">
                  <a:moveTo>
                    <a:pt x="2258187" y="1288161"/>
                  </a:moveTo>
                  <a:lnTo>
                    <a:pt x="2256485" y="1258366"/>
                  </a:lnTo>
                  <a:lnTo>
                    <a:pt x="2256472" y="1258011"/>
                  </a:lnTo>
                  <a:lnTo>
                    <a:pt x="2251354" y="1230147"/>
                  </a:lnTo>
                  <a:lnTo>
                    <a:pt x="2231009" y="1181265"/>
                  </a:lnTo>
                  <a:lnTo>
                    <a:pt x="2197951" y="1144714"/>
                  </a:lnTo>
                  <a:lnTo>
                    <a:pt x="2153285" y="1123619"/>
                  </a:lnTo>
                  <a:lnTo>
                    <a:pt x="2148586" y="1136967"/>
                  </a:lnTo>
                  <a:lnTo>
                    <a:pt x="2167623" y="1145235"/>
                  </a:lnTo>
                  <a:lnTo>
                    <a:pt x="2183993" y="1156677"/>
                  </a:lnTo>
                  <a:lnTo>
                    <a:pt x="2208657" y="1189075"/>
                  </a:lnTo>
                  <a:lnTo>
                    <a:pt x="2223224" y="1232789"/>
                  </a:lnTo>
                  <a:lnTo>
                    <a:pt x="2226818" y="1258011"/>
                  </a:lnTo>
                  <a:lnTo>
                    <a:pt x="2226868" y="1258366"/>
                  </a:lnTo>
                  <a:lnTo>
                    <a:pt x="2228088" y="1286421"/>
                  </a:lnTo>
                  <a:lnTo>
                    <a:pt x="2226868" y="1315440"/>
                  </a:lnTo>
                  <a:lnTo>
                    <a:pt x="2223224" y="1341780"/>
                  </a:lnTo>
                  <a:lnTo>
                    <a:pt x="2208657" y="1386471"/>
                  </a:lnTo>
                  <a:lnTo>
                    <a:pt x="2183968" y="1419326"/>
                  </a:lnTo>
                  <a:lnTo>
                    <a:pt x="2149094" y="1439176"/>
                  </a:lnTo>
                  <a:lnTo>
                    <a:pt x="2153285" y="1452524"/>
                  </a:lnTo>
                  <a:lnTo>
                    <a:pt x="2198116" y="1431493"/>
                  </a:lnTo>
                  <a:lnTo>
                    <a:pt x="2231136" y="1395056"/>
                  </a:lnTo>
                  <a:lnTo>
                    <a:pt x="2251418" y="1346276"/>
                  </a:lnTo>
                  <a:lnTo>
                    <a:pt x="2256485" y="1318387"/>
                  </a:lnTo>
                  <a:lnTo>
                    <a:pt x="2258187" y="1288161"/>
                  </a:lnTo>
                  <a:close/>
                </a:path>
                <a:path w="4641215" h="1740534">
                  <a:moveTo>
                    <a:pt x="3547364" y="848093"/>
                  </a:moveTo>
                  <a:lnTo>
                    <a:pt x="3505441" y="869365"/>
                  </a:lnTo>
                  <a:lnTo>
                    <a:pt x="3475317" y="911123"/>
                  </a:lnTo>
                  <a:lnTo>
                    <a:pt x="3448862" y="960386"/>
                  </a:lnTo>
                  <a:lnTo>
                    <a:pt x="3426079" y="1017143"/>
                  </a:lnTo>
                  <a:lnTo>
                    <a:pt x="3410978" y="1066685"/>
                  </a:lnTo>
                  <a:lnTo>
                    <a:pt x="3399244" y="1118463"/>
                  </a:lnTo>
                  <a:lnTo>
                    <a:pt x="3390862" y="1172489"/>
                  </a:lnTo>
                  <a:lnTo>
                    <a:pt x="3385832" y="1228763"/>
                  </a:lnTo>
                  <a:lnTo>
                    <a:pt x="3384169" y="1287272"/>
                  </a:lnTo>
                  <a:lnTo>
                    <a:pt x="3385769" y="1342758"/>
                  </a:lnTo>
                  <a:lnTo>
                    <a:pt x="3390874" y="1400924"/>
                  </a:lnTo>
                  <a:lnTo>
                    <a:pt x="3399256" y="1454861"/>
                  </a:lnTo>
                  <a:lnTo>
                    <a:pt x="3410991" y="1506880"/>
                  </a:lnTo>
                  <a:lnTo>
                    <a:pt x="3426079" y="1556981"/>
                  </a:lnTo>
                  <a:lnTo>
                    <a:pt x="3448862" y="1614525"/>
                  </a:lnTo>
                  <a:lnTo>
                    <a:pt x="3475317" y="1664284"/>
                  </a:lnTo>
                  <a:lnTo>
                    <a:pt x="3505441" y="1706283"/>
                  </a:lnTo>
                  <a:lnTo>
                    <a:pt x="3539236" y="1740509"/>
                  </a:lnTo>
                  <a:lnTo>
                    <a:pt x="3547364" y="1727682"/>
                  </a:lnTo>
                  <a:lnTo>
                    <a:pt x="3518357" y="1692884"/>
                  </a:lnTo>
                  <a:lnTo>
                    <a:pt x="3492868" y="1651088"/>
                  </a:lnTo>
                  <a:lnTo>
                    <a:pt x="3470922" y="1602295"/>
                  </a:lnTo>
                  <a:lnTo>
                    <a:pt x="3452495" y="1546491"/>
                  </a:lnTo>
                  <a:lnTo>
                    <a:pt x="3440493" y="1498180"/>
                  </a:lnTo>
                  <a:lnTo>
                    <a:pt x="3431171" y="1448117"/>
                  </a:lnTo>
                  <a:lnTo>
                    <a:pt x="3424529" y="1396314"/>
                  </a:lnTo>
                  <a:lnTo>
                    <a:pt x="3420541" y="1342758"/>
                  </a:lnTo>
                  <a:lnTo>
                    <a:pt x="3419221" y="1287449"/>
                  </a:lnTo>
                  <a:lnTo>
                    <a:pt x="3420554" y="1231049"/>
                  </a:lnTo>
                  <a:lnTo>
                    <a:pt x="3424567" y="1176820"/>
                  </a:lnTo>
                  <a:lnTo>
                    <a:pt x="3431260" y="1124775"/>
                  </a:lnTo>
                  <a:lnTo>
                    <a:pt x="3440607" y="1074902"/>
                  </a:lnTo>
                  <a:lnTo>
                    <a:pt x="3452622" y="1027201"/>
                  </a:lnTo>
                  <a:lnTo>
                    <a:pt x="3471049" y="972324"/>
                  </a:lnTo>
                  <a:lnTo>
                    <a:pt x="3492982" y="924179"/>
                  </a:lnTo>
                  <a:lnTo>
                    <a:pt x="3518433" y="882764"/>
                  </a:lnTo>
                  <a:lnTo>
                    <a:pt x="3547364" y="848093"/>
                  </a:lnTo>
                  <a:close/>
                </a:path>
                <a:path w="4641215" h="1740534">
                  <a:moveTo>
                    <a:pt x="3581654" y="0"/>
                  </a:moveTo>
                  <a:lnTo>
                    <a:pt x="3504311" y="0"/>
                  </a:lnTo>
                  <a:lnTo>
                    <a:pt x="3504311" y="12700"/>
                  </a:lnTo>
                  <a:lnTo>
                    <a:pt x="3504311" y="317500"/>
                  </a:lnTo>
                  <a:lnTo>
                    <a:pt x="3504311" y="330200"/>
                  </a:lnTo>
                  <a:lnTo>
                    <a:pt x="3581654" y="330200"/>
                  </a:lnTo>
                  <a:lnTo>
                    <a:pt x="3581654" y="317500"/>
                  </a:lnTo>
                  <a:lnTo>
                    <a:pt x="3533140" y="317500"/>
                  </a:lnTo>
                  <a:lnTo>
                    <a:pt x="3533140" y="12700"/>
                  </a:lnTo>
                  <a:lnTo>
                    <a:pt x="3581654" y="12700"/>
                  </a:lnTo>
                  <a:lnTo>
                    <a:pt x="3581654" y="0"/>
                  </a:lnTo>
                  <a:close/>
                </a:path>
                <a:path w="4641215" h="1740534">
                  <a:moveTo>
                    <a:pt x="3912235" y="0"/>
                  </a:moveTo>
                  <a:lnTo>
                    <a:pt x="3835019" y="0"/>
                  </a:lnTo>
                  <a:lnTo>
                    <a:pt x="3835019" y="12700"/>
                  </a:lnTo>
                  <a:lnTo>
                    <a:pt x="3883533" y="12700"/>
                  </a:lnTo>
                  <a:lnTo>
                    <a:pt x="3883533" y="317500"/>
                  </a:lnTo>
                  <a:lnTo>
                    <a:pt x="3835019" y="317500"/>
                  </a:lnTo>
                  <a:lnTo>
                    <a:pt x="3835019" y="330200"/>
                  </a:lnTo>
                  <a:lnTo>
                    <a:pt x="3912235" y="330200"/>
                  </a:lnTo>
                  <a:lnTo>
                    <a:pt x="3912235" y="317500"/>
                  </a:lnTo>
                  <a:lnTo>
                    <a:pt x="3912235" y="12700"/>
                  </a:lnTo>
                  <a:lnTo>
                    <a:pt x="3912235" y="0"/>
                  </a:lnTo>
                  <a:close/>
                </a:path>
                <a:path w="4641215" h="1740534">
                  <a:moveTo>
                    <a:pt x="4640694" y="1287449"/>
                  </a:moveTo>
                  <a:lnTo>
                    <a:pt x="4639094" y="1231049"/>
                  </a:lnTo>
                  <a:lnTo>
                    <a:pt x="4633988" y="1172489"/>
                  </a:lnTo>
                  <a:lnTo>
                    <a:pt x="4625619" y="1118463"/>
                  </a:lnTo>
                  <a:lnTo>
                    <a:pt x="4613884" y="1066685"/>
                  </a:lnTo>
                  <a:lnTo>
                    <a:pt x="4598797" y="1017143"/>
                  </a:lnTo>
                  <a:lnTo>
                    <a:pt x="4576000" y="960386"/>
                  </a:lnTo>
                  <a:lnTo>
                    <a:pt x="4549546" y="911123"/>
                  </a:lnTo>
                  <a:lnTo>
                    <a:pt x="4519422" y="869365"/>
                  </a:lnTo>
                  <a:lnTo>
                    <a:pt x="4485640" y="835088"/>
                  </a:lnTo>
                  <a:lnTo>
                    <a:pt x="4477512" y="848093"/>
                  </a:lnTo>
                  <a:lnTo>
                    <a:pt x="4506366" y="882764"/>
                  </a:lnTo>
                  <a:lnTo>
                    <a:pt x="4531766" y="924179"/>
                  </a:lnTo>
                  <a:lnTo>
                    <a:pt x="4553699" y="972324"/>
                  </a:lnTo>
                  <a:lnTo>
                    <a:pt x="4572127" y="1027201"/>
                  </a:lnTo>
                  <a:lnTo>
                    <a:pt x="4584192" y="1074902"/>
                  </a:lnTo>
                  <a:lnTo>
                    <a:pt x="4593577" y="1124775"/>
                  </a:lnTo>
                  <a:lnTo>
                    <a:pt x="4600283" y="1176820"/>
                  </a:lnTo>
                  <a:lnTo>
                    <a:pt x="4604309" y="1231049"/>
                  </a:lnTo>
                  <a:lnTo>
                    <a:pt x="4605642" y="1287272"/>
                  </a:lnTo>
                  <a:lnTo>
                    <a:pt x="4604309" y="1342758"/>
                  </a:lnTo>
                  <a:lnTo>
                    <a:pt x="4600295" y="1396314"/>
                  </a:lnTo>
                  <a:lnTo>
                    <a:pt x="4593628" y="1448117"/>
                  </a:lnTo>
                  <a:lnTo>
                    <a:pt x="4584319" y="1498180"/>
                  </a:lnTo>
                  <a:lnTo>
                    <a:pt x="4572381" y="1546491"/>
                  </a:lnTo>
                  <a:lnTo>
                    <a:pt x="4553940" y="1602295"/>
                  </a:lnTo>
                  <a:lnTo>
                    <a:pt x="4531995" y="1651088"/>
                  </a:lnTo>
                  <a:lnTo>
                    <a:pt x="4506506" y="1692884"/>
                  </a:lnTo>
                  <a:lnTo>
                    <a:pt x="4477512" y="1727682"/>
                  </a:lnTo>
                  <a:lnTo>
                    <a:pt x="4485640" y="1740509"/>
                  </a:lnTo>
                  <a:lnTo>
                    <a:pt x="4519422" y="1706283"/>
                  </a:lnTo>
                  <a:lnTo>
                    <a:pt x="4549546" y="1664284"/>
                  </a:lnTo>
                  <a:lnTo>
                    <a:pt x="4576000" y="1614525"/>
                  </a:lnTo>
                  <a:lnTo>
                    <a:pt x="4598797" y="1556981"/>
                  </a:lnTo>
                  <a:lnTo>
                    <a:pt x="4613884" y="1506893"/>
                  </a:lnTo>
                  <a:lnTo>
                    <a:pt x="4625619" y="1454861"/>
                  </a:lnTo>
                  <a:lnTo>
                    <a:pt x="4634001" y="1400924"/>
                  </a:lnTo>
                  <a:lnTo>
                    <a:pt x="4639030" y="1345057"/>
                  </a:lnTo>
                  <a:lnTo>
                    <a:pt x="4640694" y="1287449"/>
                  </a:lnTo>
                  <a:close/>
                </a:path>
              </a:pathLst>
            </a:custGeom>
            <a:solidFill>
              <a:srgbClr val="FFFFFF"/>
            </a:solidFill>
          </p:spPr>
          <p:txBody>
            <a:bodyPr wrap="square" lIns="0" tIns="0" rIns="0" bIns="0" rtlCol="0"/>
            <a:lstStyle/>
            <a:p>
              <a:endParaRPr/>
            </a:p>
          </p:txBody>
        </p:sp>
      </p:grpSp>
      <p:sp>
        <p:nvSpPr>
          <p:cNvPr id="34" name="object 34"/>
          <p:cNvSpPr txBox="1"/>
          <p:nvPr/>
        </p:nvSpPr>
        <p:spPr>
          <a:xfrm>
            <a:off x="6857365" y="6128410"/>
            <a:ext cx="4116070" cy="452120"/>
          </a:xfrm>
          <a:prstGeom prst="rect">
            <a:avLst/>
          </a:prstGeom>
        </p:spPr>
        <p:txBody>
          <a:bodyPr vert="horz" wrap="square" lIns="0" tIns="12065" rIns="0" bIns="0" rtlCol="0">
            <a:spAutoFit/>
          </a:bodyPr>
          <a:lstStyle/>
          <a:p>
            <a:pPr>
              <a:lnSpc>
                <a:spcPct val="100000"/>
              </a:lnSpc>
              <a:spcBef>
                <a:spcPts val="95"/>
              </a:spcBef>
              <a:tabLst>
                <a:tab pos="394335" algn="l"/>
                <a:tab pos="1243330" algn="l"/>
                <a:tab pos="2216150" algn="l"/>
                <a:tab pos="2667000" algn="l"/>
                <a:tab pos="3837940" algn="l"/>
              </a:tabLst>
            </a:pPr>
            <a:r>
              <a:rPr sz="2800" spc="-50" dirty="0">
                <a:solidFill>
                  <a:srgbClr val="FFFFFF"/>
                </a:solidFill>
                <a:latin typeface="Cambria Math"/>
                <a:cs typeface="Cambria Math"/>
              </a:rPr>
              <a:t>ℙ</a:t>
            </a:r>
            <a:r>
              <a:rPr sz="2800" dirty="0">
                <a:solidFill>
                  <a:srgbClr val="FFFFFF"/>
                </a:solidFill>
                <a:latin typeface="Cambria Math"/>
                <a:cs typeface="Cambria Math"/>
              </a:rPr>
              <a:t>	𝑋</a:t>
            </a:r>
            <a:r>
              <a:rPr sz="2800" spc="220" dirty="0">
                <a:solidFill>
                  <a:srgbClr val="FFFFFF"/>
                </a:solidFill>
                <a:latin typeface="Cambria Math"/>
                <a:cs typeface="Cambria Math"/>
              </a:rPr>
              <a:t> </a:t>
            </a:r>
            <a:r>
              <a:rPr sz="2800" spc="-50" dirty="0">
                <a:solidFill>
                  <a:srgbClr val="FFFFFF"/>
                </a:solidFill>
                <a:latin typeface="Cambria Math"/>
                <a:cs typeface="Cambria Math"/>
              </a:rPr>
              <a:t>≥</a:t>
            </a:r>
            <a:r>
              <a:rPr sz="2800" dirty="0">
                <a:solidFill>
                  <a:srgbClr val="FFFFFF"/>
                </a:solidFill>
                <a:latin typeface="Cambria Math"/>
                <a:cs typeface="Cambria Math"/>
              </a:rPr>
              <a:t>	1</a:t>
            </a:r>
            <a:r>
              <a:rPr sz="2800" spc="-5" dirty="0">
                <a:solidFill>
                  <a:srgbClr val="FFFFFF"/>
                </a:solidFill>
                <a:latin typeface="Cambria Math"/>
                <a:cs typeface="Cambria Math"/>
              </a:rPr>
              <a:t> </a:t>
            </a:r>
            <a:r>
              <a:rPr sz="2800" dirty="0">
                <a:solidFill>
                  <a:srgbClr val="FFFFFF"/>
                </a:solidFill>
                <a:latin typeface="Cambria Math"/>
                <a:cs typeface="Cambria Math"/>
              </a:rPr>
              <a:t>+</a:t>
            </a:r>
            <a:r>
              <a:rPr sz="2800" spc="-5" dirty="0">
                <a:solidFill>
                  <a:srgbClr val="FFFFFF"/>
                </a:solidFill>
                <a:latin typeface="Cambria Math"/>
                <a:cs typeface="Cambria Math"/>
              </a:rPr>
              <a:t> </a:t>
            </a:r>
            <a:r>
              <a:rPr sz="2800" spc="-50" dirty="0">
                <a:solidFill>
                  <a:srgbClr val="FFFFFF"/>
                </a:solidFill>
                <a:latin typeface="Cambria Math"/>
                <a:cs typeface="Cambria Math"/>
              </a:rPr>
              <a:t>𝛿</a:t>
            </a:r>
            <a:r>
              <a:rPr sz="2800" dirty="0">
                <a:solidFill>
                  <a:srgbClr val="FFFFFF"/>
                </a:solidFill>
                <a:latin typeface="Cambria Math"/>
                <a:cs typeface="Cambria Math"/>
              </a:rPr>
              <a:t>	</a:t>
            </a:r>
            <a:r>
              <a:rPr sz="2800" spc="-50" dirty="0">
                <a:solidFill>
                  <a:srgbClr val="FFFFFF"/>
                </a:solidFill>
                <a:latin typeface="Cambria Math"/>
                <a:cs typeface="Cambria Math"/>
              </a:rPr>
              <a:t>𝜇</a:t>
            </a:r>
            <a:r>
              <a:rPr sz="2800" dirty="0">
                <a:solidFill>
                  <a:srgbClr val="FFFFFF"/>
                </a:solidFill>
                <a:latin typeface="Cambria Math"/>
                <a:cs typeface="Cambria Math"/>
              </a:rPr>
              <a:t>	≤</a:t>
            </a:r>
            <a:r>
              <a:rPr sz="2800" spc="130" dirty="0">
                <a:solidFill>
                  <a:srgbClr val="FFFFFF"/>
                </a:solidFill>
                <a:latin typeface="Cambria Math"/>
                <a:cs typeface="Cambria Math"/>
              </a:rPr>
              <a:t> </a:t>
            </a:r>
            <a:r>
              <a:rPr sz="2800" spc="-25" dirty="0">
                <a:solidFill>
                  <a:srgbClr val="FFFFFF"/>
                </a:solidFill>
                <a:latin typeface="Cambria Math"/>
                <a:cs typeface="Cambria Math"/>
              </a:rPr>
              <a:t>exp</a:t>
            </a:r>
            <a:r>
              <a:rPr sz="2800" dirty="0">
                <a:solidFill>
                  <a:srgbClr val="FFFFFF"/>
                </a:solidFill>
                <a:latin typeface="Cambria Math"/>
                <a:cs typeface="Cambria Math"/>
              </a:rPr>
              <a:t>	</a:t>
            </a:r>
            <a:r>
              <a:rPr sz="2800" spc="-50" dirty="0">
                <a:solidFill>
                  <a:srgbClr val="FFFFFF"/>
                </a:solidFill>
                <a:latin typeface="Cambria Math"/>
                <a:cs typeface="Cambria Math"/>
              </a:rPr>
              <a:t>−</a:t>
            </a:r>
            <a:endParaRPr sz="2800">
              <a:latin typeface="Cambria Math"/>
              <a:cs typeface="Cambria Math"/>
            </a:endParaRPr>
          </a:p>
        </p:txBody>
      </p:sp>
      <p:sp>
        <p:nvSpPr>
          <p:cNvPr id="35" name="object 35"/>
          <p:cNvSpPr/>
          <p:nvPr/>
        </p:nvSpPr>
        <p:spPr>
          <a:xfrm>
            <a:off x="11018646" y="6382029"/>
            <a:ext cx="582295" cy="22860"/>
          </a:xfrm>
          <a:custGeom>
            <a:avLst/>
            <a:gdLst/>
            <a:ahLst/>
            <a:cxnLst/>
            <a:rect l="l" t="t" r="r" b="b"/>
            <a:pathLst>
              <a:path w="582295" h="22860">
                <a:moveTo>
                  <a:pt x="582168" y="0"/>
                </a:moveTo>
                <a:lnTo>
                  <a:pt x="0" y="0"/>
                </a:lnTo>
                <a:lnTo>
                  <a:pt x="0" y="22860"/>
                </a:lnTo>
                <a:lnTo>
                  <a:pt x="582168" y="22860"/>
                </a:lnTo>
                <a:lnTo>
                  <a:pt x="582168" y="0"/>
                </a:lnTo>
                <a:close/>
              </a:path>
            </a:pathLst>
          </a:custGeom>
          <a:solidFill>
            <a:srgbClr val="FFFFFF"/>
          </a:solidFill>
        </p:spPr>
        <p:txBody>
          <a:bodyPr wrap="square" lIns="0" tIns="0" rIns="0" bIns="0" rtlCol="0"/>
          <a:lstStyle/>
          <a:p>
            <a:endParaRPr/>
          </a:p>
        </p:txBody>
      </p:sp>
      <p:sp>
        <p:nvSpPr>
          <p:cNvPr id="36" name="object 36"/>
          <p:cNvSpPr txBox="1"/>
          <p:nvPr/>
        </p:nvSpPr>
        <p:spPr>
          <a:xfrm>
            <a:off x="6784720" y="4131596"/>
            <a:ext cx="5110480" cy="2179955"/>
          </a:xfrm>
          <a:prstGeom prst="rect">
            <a:avLst/>
          </a:prstGeom>
        </p:spPr>
        <p:txBody>
          <a:bodyPr vert="horz" wrap="square" lIns="0" tIns="12700" rIns="0" bIns="0" rtlCol="0">
            <a:spAutoFit/>
          </a:bodyPr>
          <a:lstStyle/>
          <a:p>
            <a:pPr marR="5080" algn="ctr">
              <a:lnSpc>
                <a:spcPts val="3525"/>
              </a:lnSpc>
              <a:spcBef>
                <a:spcPts val="100"/>
              </a:spcBef>
            </a:pPr>
            <a:r>
              <a:rPr sz="2800" b="1" dirty="0">
                <a:solidFill>
                  <a:srgbClr val="FFFFFF"/>
                </a:solidFill>
                <a:latin typeface="Segoe UI Semibold"/>
                <a:cs typeface="Segoe UI Semibold"/>
              </a:rPr>
              <a:t>Let </a:t>
            </a:r>
            <a:r>
              <a:rPr sz="2800" spc="-20" dirty="0">
                <a:solidFill>
                  <a:srgbClr val="FFFFFF"/>
                </a:solidFill>
                <a:latin typeface="Cambria Math"/>
                <a:cs typeface="Cambria Math"/>
              </a:rPr>
              <a:t>𝑋</a:t>
            </a:r>
            <a:r>
              <a:rPr sz="3075" spc="-30" baseline="-16260" dirty="0">
                <a:solidFill>
                  <a:srgbClr val="FFFFFF"/>
                </a:solidFill>
                <a:latin typeface="Cambria Math"/>
                <a:cs typeface="Cambria Math"/>
              </a:rPr>
              <a:t>1</a:t>
            </a:r>
            <a:r>
              <a:rPr sz="2800" spc="-20" dirty="0">
                <a:solidFill>
                  <a:srgbClr val="FFFFFF"/>
                </a:solidFill>
                <a:latin typeface="Cambria Math"/>
                <a:cs typeface="Cambria Math"/>
              </a:rPr>
              <a:t>,</a:t>
            </a:r>
            <a:r>
              <a:rPr sz="2800" spc="-150" dirty="0">
                <a:solidFill>
                  <a:srgbClr val="FFFFFF"/>
                </a:solidFill>
                <a:latin typeface="Cambria Math"/>
                <a:cs typeface="Cambria Math"/>
              </a:rPr>
              <a:t> </a:t>
            </a:r>
            <a:r>
              <a:rPr sz="2800" dirty="0">
                <a:solidFill>
                  <a:srgbClr val="FFFFFF"/>
                </a:solidFill>
                <a:latin typeface="Cambria Math"/>
                <a:cs typeface="Cambria Math"/>
              </a:rPr>
              <a:t>𝑋</a:t>
            </a:r>
            <a:r>
              <a:rPr sz="3075" baseline="-16260" dirty="0">
                <a:solidFill>
                  <a:srgbClr val="FFFFFF"/>
                </a:solidFill>
                <a:latin typeface="Cambria Math"/>
                <a:cs typeface="Cambria Math"/>
              </a:rPr>
              <a:t>2</a:t>
            </a:r>
            <a:r>
              <a:rPr sz="2800" dirty="0">
                <a:solidFill>
                  <a:srgbClr val="FFFFFF"/>
                </a:solidFill>
                <a:latin typeface="Cambria Math"/>
                <a:cs typeface="Cambria Math"/>
              </a:rPr>
              <a:t>,</a:t>
            </a:r>
            <a:r>
              <a:rPr sz="2800" spc="-155" dirty="0">
                <a:solidFill>
                  <a:srgbClr val="FFFFFF"/>
                </a:solidFill>
                <a:latin typeface="Cambria Math"/>
                <a:cs typeface="Cambria Math"/>
              </a:rPr>
              <a:t> </a:t>
            </a:r>
            <a:r>
              <a:rPr sz="2800" dirty="0">
                <a:solidFill>
                  <a:srgbClr val="FFFFFF"/>
                </a:solidFill>
                <a:latin typeface="Cambria Math"/>
                <a:cs typeface="Cambria Math"/>
              </a:rPr>
              <a:t>…</a:t>
            </a:r>
            <a:r>
              <a:rPr sz="2800" spc="-155" dirty="0">
                <a:solidFill>
                  <a:srgbClr val="FFFFFF"/>
                </a:solidFill>
                <a:latin typeface="Cambria Math"/>
                <a:cs typeface="Cambria Math"/>
              </a:rPr>
              <a:t> </a:t>
            </a:r>
            <a:r>
              <a:rPr sz="2800" spc="-10" dirty="0">
                <a:solidFill>
                  <a:srgbClr val="FFFFFF"/>
                </a:solidFill>
                <a:latin typeface="Cambria Math"/>
                <a:cs typeface="Cambria Math"/>
              </a:rPr>
              <a:t>,</a:t>
            </a:r>
            <a:r>
              <a:rPr sz="2800" spc="-150" dirty="0">
                <a:solidFill>
                  <a:srgbClr val="FFFFFF"/>
                </a:solidFill>
                <a:latin typeface="Cambria Math"/>
                <a:cs typeface="Cambria Math"/>
              </a:rPr>
              <a:t> </a:t>
            </a:r>
            <a:r>
              <a:rPr sz="2800" dirty="0">
                <a:solidFill>
                  <a:srgbClr val="FFFFFF"/>
                </a:solidFill>
                <a:latin typeface="Cambria Math"/>
                <a:cs typeface="Cambria Math"/>
              </a:rPr>
              <a:t>𝑋</a:t>
            </a:r>
            <a:r>
              <a:rPr sz="3075" baseline="-16260" dirty="0">
                <a:solidFill>
                  <a:srgbClr val="FFFFFF"/>
                </a:solidFill>
                <a:latin typeface="Cambria Math"/>
                <a:cs typeface="Cambria Math"/>
              </a:rPr>
              <a:t>𝑛</a:t>
            </a:r>
            <a:r>
              <a:rPr sz="3075" spc="705" baseline="-16260" dirty="0">
                <a:solidFill>
                  <a:srgbClr val="FFFFFF"/>
                </a:solidFill>
                <a:latin typeface="Cambria Math"/>
                <a:cs typeface="Cambria Math"/>
              </a:rPr>
              <a:t> </a:t>
            </a:r>
            <a:r>
              <a:rPr sz="2800" b="1" dirty="0">
                <a:solidFill>
                  <a:srgbClr val="FFFFFF"/>
                </a:solidFill>
                <a:latin typeface="Segoe UI Semibold"/>
                <a:cs typeface="Segoe UI Semibold"/>
              </a:rPr>
              <a:t>be</a:t>
            </a:r>
            <a:r>
              <a:rPr sz="2800" b="1" spc="5" dirty="0">
                <a:solidFill>
                  <a:srgbClr val="FFFFFF"/>
                </a:solidFill>
                <a:latin typeface="Segoe UI Semibold"/>
                <a:cs typeface="Segoe UI Semibold"/>
              </a:rPr>
              <a:t> </a:t>
            </a:r>
            <a:r>
              <a:rPr sz="2950" b="1" i="1" spc="-40" dirty="0">
                <a:solidFill>
                  <a:srgbClr val="FFFFFF"/>
                </a:solidFill>
                <a:latin typeface="Segoe UI Semibold"/>
                <a:cs typeface="Segoe UI Semibold"/>
              </a:rPr>
              <a:t>independent</a:t>
            </a:r>
            <a:endParaRPr sz="2950">
              <a:latin typeface="Segoe UI Semibold"/>
              <a:cs typeface="Segoe UI Semibold"/>
            </a:endParaRPr>
          </a:p>
          <a:p>
            <a:pPr marR="10160" algn="ctr">
              <a:lnSpc>
                <a:spcPts val="3270"/>
              </a:lnSpc>
            </a:pPr>
            <a:r>
              <a:rPr sz="2800" b="1" dirty="0">
                <a:solidFill>
                  <a:srgbClr val="FFFFFF"/>
                </a:solidFill>
                <a:latin typeface="Segoe UI Semibold"/>
                <a:cs typeface="Segoe UI Semibold"/>
              </a:rPr>
              <a:t>Bernoulli</a:t>
            </a:r>
            <a:r>
              <a:rPr sz="2800" b="1" spc="-95" dirty="0">
                <a:solidFill>
                  <a:srgbClr val="FFFFFF"/>
                </a:solidFill>
                <a:latin typeface="Segoe UI Semibold"/>
                <a:cs typeface="Segoe UI Semibold"/>
              </a:rPr>
              <a:t> </a:t>
            </a:r>
            <a:r>
              <a:rPr sz="2800" b="1" dirty="0">
                <a:solidFill>
                  <a:srgbClr val="FFFFFF"/>
                </a:solidFill>
                <a:latin typeface="Segoe UI Semibold"/>
                <a:cs typeface="Segoe UI Semibold"/>
              </a:rPr>
              <a:t>random</a:t>
            </a:r>
            <a:r>
              <a:rPr sz="2800" b="1" spc="-100" dirty="0">
                <a:solidFill>
                  <a:srgbClr val="FFFFFF"/>
                </a:solidFill>
                <a:latin typeface="Segoe UI Semibold"/>
                <a:cs typeface="Segoe UI Semibold"/>
              </a:rPr>
              <a:t> </a:t>
            </a:r>
            <a:r>
              <a:rPr sz="2800" b="1" spc="-10" dirty="0">
                <a:solidFill>
                  <a:srgbClr val="FFFFFF"/>
                </a:solidFill>
                <a:latin typeface="Segoe UI Semibold"/>
                <a:cs typeface="Segoe UI Semibold"/>
              </a:rPr>
              <a:t>variables.</a:t>
            </a:r>
            <a:endParaRPr sz="2800">
              <a:latin typeface="Segoe UI Semibold"/>
              <a:cs typeface="Segoe UI Semibold"/>
            </a:endParaRPr>
          </a:p>
          <a:p>
            <a:pPr marL="83185" marR="92710" algn="ctr">
              <a:lnSpc>
                <a:spcPts val="3360"/>
              </a:lnSpc>
              <a:spcBef>
                <a:spcPts val="185"/>
              </a:spcBef>
              <a:tabLst>
                <a:tab pos="2215515" algn="l"/>
                <a:tab pos="4302125" algn="l"/>
              </a:tabLst>
            </a:pPr>
            <a:r>
              <a:rPr sz="2950" b="1" i="1" spc="-60" dirty="0">
                <a:solidFill>
                  <a:srgbClr val="FFFFFF"/>
                </a:solidFill>
                <a:latin typeface="Segoe UI Semibold"/>
                <a:cs typeface="Segoe UI Semibold"/>
              </a:rPr>
              <a:t>Let</a:t>
            </a:r>
            <a:r>
              <a:rPr sz="2950" b="1" i="1" spc="-95" dirty="0">
                <a:solidFill>
                  <a:srgbClr val="FFFFFF"/>
                </a:solidFill>
                <a:latin typeface="Segoe UI Semibold"/>
                <a:cs typeface="Segoe UI Semibold"/>
              </a:rPr>
              <a:t> </a:t>
            </a:r>
            <a:r>
              <a:rPr sz="2800" dirty="0">
                <a:solidFill>
                  <a:srgbClr val="FFFFFF"/>
                </a:solidFill>
                <a:latin typeface="Cambria Math"/>
                <a:cs typeface="Cambria Math"/>
              </a:rPr>
              <a:t>𝑋</a:t>
            </a:r>
            <a:r>
              <a:rPr sz="2800" spc="204" dirty="0">
                <a:solidFill>
                  <a:srgbClr val="FFFFFF"/>
                </a:solidFill>
                <a:latin typeface="Cambria Math"/>
                <a:cs typeface="Cambria Math"/>
              </a:rPr>
              <a:t> </a:t>
            </a:r>
            <a:r>
              <a:rPr sz="2800" dirty="0">
                <a:solidFill>
                  <a:srgbClr val="FFFFFF"/>
                </a:solidFill>
                <a:latin typeface="Cambria Math"/>
                <a:cs typeface="Cambria Math"/>
              </a:rPr>
              <a:t>=</a:t>
            </a:r>
            <a:r>
              <a:rPr sz="2800" spc="135" dirty="0">
                <a:solidFill>
                  <a:srgbClr val="FFFFFF"/>
                </a:solidFill>
                <a:latin typeface="Cambria Math"/>
                <a:cs typeface="Cambria Math"/>
              </a:rPr>
              <a:t> </a:t>
            </a:r>
            <a:r>
              <a:rPr sz="2800" spc="-20" dirty="0">
                <a:solidFill>
                  <a:srgbClr val="FFFFFF"/>
                </a:solidFill>
                <a:latin typeface="Cambria Math"/>
                <a:cs typeface="Cambria Math"/>
              </a:rPr>
              <a:t>∑𝑋</a:t>
            </a:r>
            <a:r>
              <a:rPr sz="3075" spc="-30" baseline="-16260" dirty="0">
                <a:solidFill>
                  <a:srgbClr val="FFFFFF"/>
                </a:solidFill>
                <a:latin typeface="Cambria Math"/>
                <a:cs typeface="Cambria Math"/>
              </a:rPr>
              <a:t>𝑖</a:t>
            </a:r>
            <a:r>
              <a:rPr sz="2950" b="1" i="1" spc="-20" dirty="0">
                <a:solidFill>
                  <a:srgbClr val="FFFFFF"/>
                </a:solidFill>
                <a:latin typeface="Segoe UI Semibold"/>
                <a:cs typeface="Segoe UI Semibold"/>
              </a:rPr>
              <a:t>,</a:t>
            </a:r>
            <a:r>
              <a:rPr sz="2950" b="1" i="1" dirty="0">
                <a:solidFill>
                  <a:srgbClr val="FFFFFF"/>
                </a:solidFill>
                <a:latin typeface="Segoe UI Semibold"/>
                <a:cs typeface="Segoe UI Semibold"/>
              </a:rPr>
              <a:t>	</a:t>
            </a:r>
            <a:r>
              <a:rPr sz="2800" b="1" dirty="0">
                <a:solidFill>
                  <a:srgbClr val="FFFFFF"/>
                </a:solidFill>
                <a:latin typeface="Segoe UI Semibold"/>
                <a:cs typeface="Segoe UI Semibold"/>
              </a:rPr>
              <a:t>and</a:t>
            </a:r>
            <a:r>
              <a:rPr sz="2800" b="1" spc="-15" dirty="0">
                <a:solidFill>
                  <a:srgbClr val="FFFFFF"/>
                </a:solidFill>
                <a:latin typeface="Segoe UI Semibold"/>
                <a:cs typeface="Segoe UI Semibold"/>
              </a:rPr>
              <a:t> </a:t>
            </a:r>
            <a:r>
              <a:rPr sz="2800" dirty="0">
                <a:solidFill>
                  <a:srgbClr val="FFFFFF"/>
                </a:solidFill>
                <a:latin typeface="Cambria Math"/>
                <a:cs typeface="Cambria Math"/>
              </a:rPr>
              <a:t>𝜇</a:t>
            </a:r>
            <a:r>
              <a:rPr sz="2800" spc="220" dirty="0">
                <a:solidFill>
                  <a:srgbClr val="FFFFFF"/>
                </a:solidFill>
                <a:latin typeface="Cambria Math"/>
                <a:cs typeface="Cambria Math"/>
              </a:rPr>
              <a:t> </a:t>
            </a:r>
            <a:r>
              <a:rPr sz="2800" dirty="0">
                <a:solidFill>
                  <a:srgbClr val="FFFFFF"/>
                </a:solidFill>
                <a:latin typeface="Cambria Math"/>
                <a:cs typeface="Cambria Math"/>
              </a:rPr>
              <a:t>=</a:t>
            </a:r>
            <a:r>
              <a:rPr sz="2800" spc="140" dirty="0">
                <a:solidFill>
                  <a:srgbClr val="FFFFFF"/>
                </a:solidFill>
                <a:latin typeface="Cambria Math"/>
                <a:cs typeface="Cambria Math"/>
              </a:rPr>
              <a:t> </a:t>
            </a:r>
            <a:r>
              <a:rPr sz="2800" dirty="0">
                <a:solidFill>
                  <a:srgbClr val="FFFFFF"/>
                </a:solidFill>
                <a:latin typeface="Cambria Math"/>
                <a:cs typeface="Cambria Math"/>
              </a:rPr>
              <a:t>𝔼</a:t>
            </a:r>
            <a:r>
              <a:rPr sz="2800" spc="340" dirty="0">
                <a:solidFill>
                  <a:srgbClr val="FFFFFF"/>
                </a:solidFill>
                <a:latin typeface="Cambria Math"/>
                <a:cs typeface="Cambria Math"/>
              </a:rPr>
              <a:t> </a:t>
            </a:r>
            <a:r>
              <a:rPr sz="2800" spc="-50" dirty="0">
                <a:solidFill>
                  <a:srgbClr val="FFFFFF"/>
                </a:solidFill>
                <a:latin typeface="Cambria Math"/>
                <a:cs typeface="Cambria Math"/>
              </a:rPr>
              <a:t>𝑋</a:t>
            </a:r>
            <a:r>
              <a:rPr sz="2800" dirty="0">
                <a:solidFill>
                  <a:srgbClr val="FFFFFF"/>
                </a:solidFill>
                <a:latin typeface="Cambria Math"/>
                <a:cs typeface="Cambria Math"/>
              </a:rPr>
              <a:t>	</a:t>
            </a:r>
            <a:r>
              <a:rPr sz="2950" b="1" i="1" dirty="0">
                <a:solidFill>
                  <a:srgbClr val="FFFFFF"/>
                </a:solidFill>
                <a:latin typeface="Segoe UI Semibold"/>
                <a:cs typeface="Segoe UI Semibold"/>
              </a:rPr>
              <a:t>.</a:t>
            </a:r>
            <a:r>
              <a:rPr sz="2950" b="1" i="1" spc="-80" dirty="0">
                <a:solidFill>
                  <a:srgbClr val="FFFFFF"/>
                </a:solidFill>
                <a:latin typeface="Segoe UI Semibold"/>
                <a:cs typeface="Segoe UI Semibold"/>
              </a:rPr>
              <a:t> </a:t>
            </a:r>
            <a:r>
              <a:rPr sz="2800" b="1" spc="-25" dirty="0">
                <a:solidFill>
                  <a:srgbClr val="FFFFFF"/>
                </a:solidFill>
                <a:latin typeface="Segoe UI Semibold"/>
                <a:cs typeface="Segoe UI Semibold"/>
              </a:rPr>
              <a:t>For </a:t>
            </a:r>
            <a:r>
              <a:rPr sz="2800" b="1" dirty="0">
                <a:solidFill>
                  <a:srgbClr val="FFFFFF"/>
                </a:solidFill>
                <a:latin typeface="Segoe UI Semibold"/>
                <a:cs typeface="Segoe UI Semibold"/>
              </a:rPr>
              <a:t>any</a:t>
            </a:r>
            <a:r>
              <a:rPr sz="2800" b="1" spc="-5" dirty="0">
                <a:solidFill>
                  <a:srgbClr val="FFFFFF"/>
                </a:solidFill>
                <a:latin typeface="Segoe UI Semibold"/>
                <a:cs typeface="Segoe UI Semibold"/>
              </a:rPr>
              <a:t> </a:t>
            </a:r>
            <a:r>
              <a:rPr sz="2800" dirty="0">
                <a:solidFill>
                  <a:srgbClr val="FFFFFF"/>
                </a:solidFill>
                <a:latin typeface="Cambria Math"/>
                <a:cs typeface="Cambria Math"/>
              </a:rPr>
              <a:t>0</a:t>
            </a:r>
            <a:r>
              <a:rPr sz="2800" spc="140" dirty="0">
                <a:solidFill>
                  <a:srgbClr val="FFFFFF"/>
                </a:solidFill>
                <a:latin typeface="Cambria Math"/>
                <a:cs typeface="Cambria Math"/>
              </a:rPr>
              <a:t> </a:t>
            </a:r>
            <a:r>
              <a:rPr sz="2800" dirty="0">
                <a:solidFill>
                  <a:srgbClr val="FFFFFF"/>
                </a:solidFill>
                <a:latin typeface="Cambria Math"/>
                <a:cs typeface="Cambria Math"/>
              </a:rPr>
              <a:t>≤</a:t>
            </a:r>
            <a:r>
              <a:rPr sz="2800" spc="140" dirty="0">
                <a:solidFill>
                  <a:srgbClr val="FFFFFF"/>
                </a:solidFill>
                <a:latin typeface="Cambria Math"/>
                <a:cs typeface="Cambria Math"/>
              </a:rPr>
              <a:t> </a:t>
            </a:r>
            <a:r>
              <a:rPr sz="2800" dirty="0">
                <a:solidFill>
                  <a:srgbClr val="FFFFFF"/>
                </a:solidFill>
                <a:latin typeface="Cambria Math"/>
                <a:cs typeface="Cambria Math"/>
              </a:rPr>
              <a:t>𝛿</a:t>
            </a:r>
            <a:r>
              <a:rPr sz="2800" spc="229" dirty="0">
                <a:solidFill>
                  <a:srgbClr val="FFFFFF"/>
                </a:solidFill>
                <a:latin typeface="Cambria Math"/>
                <a:cs typeface="Cambria Math"/>
              </a:rPr>
              <a:t> </a:t>
            </a:r>
            <a:r>
              <a:rPr sz="2800" dirty="0">
                <a:solidFill>
                  <a:srgbClr val="FFFFFF"/>
                </a:solidFill>
                <a:latin typeface="Cambria Math"/>
                <a:cs typeface="Cambria Math"/>
              </a:rPr>
              <a:t>≤</a:t>
            </a:r>
            <a:r>
              <a:rPr sz="2800" spc="145" dirty="0">
                <a:solidFill>
                  <a:srgbClr val="FFFFFF"/>
                </a:solidFill>
                <a:latin typeface="Cambria Math"/>
                <a:cs typeface="Cambria Math"/>
              </a:rPr>
              <a:t> </a:t>
            </a:r>
            <a:r>
              <a:rPr sz="2800" spc="-50" dirty="0">
                <a:solidFill>
                  <a:srgbClr val="FFFFFF"/>
                </a:solidFill>
                <a:latin typeface="Cambria Math"/>
                <a:cs typeface="Cambria Math"/>
              </a:rPr>
              <a:t>1</a:t>
            </a:r>
            <a:endParaRPr sz="2800">
              <a:latin typeface="Cambria Math"/>
              <a:cs typeface="Cambria Math"/>
            </a:endParaRPr>
          </a:p>
          <a:p>
            <a:pPr marR="295910" algn="r">
              <a:lnSpc>
                <a:spcPts val="3260"/>
              </a:lnSpc>
            </a:pPr>
            <a:r>
              <a:rPr sz="2800" spc="70" dirty="0">
                <a:solidFill>
                  <a:srgbClr val="FFFFFF"/>
                </a:solidFill>
                <a:latin typeface="Cambria Math"/>
                <a:cs typeface="Cambria Math"/>
              </a:rPr>
              <a:t>𝛿</a:t>
            </a:r>
            <a:r>
              <a:rPr sz="3075" spc="104" baseline="27100" dirty="0">
                <a:solidFill>
                  <a:srgbClr val="FFFFFF"/>
                </a:solidFill>
                <a:latin typeface="Cambria Math"/>
                <a:cs typeface="Cambria Math"/>
              </a:rPr>
              <a:t>2</a:t>
            </a:r>
            <a:r>
              <a:rPr sz="2800" spc="70" dirty="0">
                <a:solidFill>
                  <a:srgbClr val="FFFFFF"/>
                </a:solidFill>
                <a:latin typeface="Cambria Math"/>
                <a:cs typeface="Cambria Math"/>
              </a:rPr>
              <a:t>𝜇</a:t>
            </a:r>
            <a:endParaRPr sz="2800">
              <a:latin typeface="Cambria Math"/>
              <a:cs typeface="Cambria Math"/>
            </a:endParaRPr>
          </a:p>
        </p:txBody>
      </p:sp>
      <p:sp>
        <p:nvSpPr>
          <p:cNvPr id="37" name="object 37"/>
          <p:cNvSpPr txBox="1"/>
          <p:nvPr/>
        </p:nvSpPr>
        <p:spPr>
          <a:xfrm>
            <a:off x="11212068" y="6366154"/>
            <a:ext cx="209550" cy="452120"/>
          </a:xfrm>
          <a:prstGeom prst="rect">
            <a:avLst/>
          </a:prstGeom>
        </p:spPr>
        <p:txBody>
          <a:bodyPr vert="horz" wrap="square" lIns="0" tIns="12065" rIns="0" bIns="0" rtlCol="0">
            <a:spAutoFit/>
          </a:bodyPr>
          <a:lstStyle/>
          <a:p>
            <a:pPr>
              <a:lnSpc>
                <a:spcPct val="100000"/>
              </a:lnSpc>
              <a:spcBef>
                <a:spcPts val="95"/>
              </a:spcBef>
            </a:pPr>
            <a:r>
              <a:rPr sz="2800" spc="-50" dirty="0">
                <a:solidFill>
                  <a:srgbClr val="FFFFFF"/>
                </a:solidFill>
                <a:latin typeface="Cambria Math"/>
                <a:cs typeface="Cambria Math"/>
              </a:rPr>
              <a:t>3</a:t>
            </a:r>
            <a:endParaRPr sz="2800">
              <a:latin typeface="Cambria Math"/>
              <a:cs typeface="Cambria Math"/>
            </a:endParaRPr>
          </a:p>
        </p:txBody>
      </p:sp>
      <p:sp>
        <p:nvSpPr>
          <p:cNvPr id="38" name="object 38"/>
          <p:cNvSpPr txBox="1"/>
          <p:nvPr/>
        </p:nvSpPr>
        <p:spPr>
          <a:xfrm>
            <a:off x="6534911" y="3502152"/>
            <a:ext cx="5593080" cy="624840"/>
          </a:xfrm>
          <a:prstGeom prst="rect">
            <a:avLst/>
          </a:prstGeom>
          <a:solidFill>
            <a:srgbClr val="4B3182"/>
          </a:solidFill>
        </p:spPr>
        <p:txBody>
          <a:bodyPr vert="horz" wrap="square" lIns="0" tIns="58419" rIns="0" bIns="0" rtlCol="0">
            <a:spAutoFit/>
          </a:bodyPr>
          <a:lstStyle/>
          <a:p>
            <a:pPr marL="92075">
              <a:lnSpc>
                <a:spcPct val="100000"/>
              </a:lnSpc>
              <a:spcBef>
                <a:spcPts val="459"/>
              </a:spcBef>
            </a:pPr>
            <a:r>
              <a:rPr sz="3200" b="1" dirty="0">
                <a:solidFill>
                  <a:srgbClr val="FFFFFF"/>
                </a:solidFill>
                <a:latin typeface="Segoe UI Semibold"/>
                <a:cs typeface="Segoe UI Semibold"/>
              </a:rPr>
              <a:t>Chernoff</a:t>
            </a:r>
            <a:r>
              <a:rPr sz="3200" b="1" spc="-85" dirty="0">
                <a:solidFill>
                  <a:srgbClr val="FFFFFF"/>
                </a:solidFill>
                <a:latin typeface="Segoe UI Semibold"/>
                <a:cs typeface="Segoe UI Semibold"/>
              </a:rPr>
              <a:t> </a:t>
            </a:r>
            <a:r>
              <a:rPr sz="3200" b="1" dirty="0">
                <a:solidFill>
                  <a:srgbClr val="FFFFFF"/>
                </a:solidFill>
                <a:latin typeface="Segoe UI Semibold"/>
                <a:cs typeface="Segoe UI Semibold"/>
              </a:rPr>
              <a:t>Bound</a:t>
            </a:r>
            <a:r>
              <a:rPr sz="3200" b="1" spc="-65" dirty="0">
                <a:solidFill>
                  <a:srgbClr val="FFFFFF"/>
                </a:solidFill>
                <a:latin typeface="Segoe UI Semibold"/>
                <a:cs typeface="Segoe UI Semibold"/>
              </a:rPr>
              <a:t> </a:t>
            </a:r>
            <a:r>
              <a:rPr sz="3200" b="1" dirty="0">
                <a:solidFill>
                  <a:srgbClr val="FFFFFF"/>
                </a:solidFill>
                <a:latin typeface="Segoe UI Semibold"/>
                <a:cs typeface="Segoe UI Semibold"/>
              </a:rPr>
              <a:t>(right</a:t>
            </a:r>
            <a:r>
              <a:rPr sz="3200" b="1" spc="-45" dirty="0">
                <a:solidFill>
                  <a:srgbClr val="FFFFFF"/>
                </a:solidFill>
                <a:latin typeface="Segoe UI Semibold"/>
                <a:cs typeface="Segoe UI Semibold"/>
              </a:rPr>
              <a:t> </a:t>
            </a:r>
            <a:r>
              <a:rPr sz="3200" b="1" spc="-10" dirty="0">
                <a:solidFill>
                  <a:srgbClr val="FFFFFF"/>
                </a:solidFill>
                <a:latin typeface="Segoe UI Semibold"/>
                <a:cs typeface="Segoe UI Semibold"/>
              </a:rPr>
              <a:t>tail)</a:t>
            </a:r>
            <a:endParaRPr sz="3200">
              <a:latin typeface="Segoe UI Semibold"/>
              <a:cs typeface="Segoe UI Semibold"/>
            </a:endParaRPr>
          </a:p>
        </p:txBody>
      </p:sp>
      <mc:AlternateContent xmlns:mc="http://schemas.openxmlformats.org/markup-compatibility/2006" xmlns:a14="http://schemas.microsoft.com/office/drawing/2010/main">
        <mc:Choice Requires="a14">
          <p:sp>
            <p:nvSpPr>
              <p:cNvPr id="40" name="object 25">
                <a:extLst>
                  <a:ext uri="{FF2B5EF4-FFF2-40B4-BE49-F238E27FC236}">
                    <a16:creationId xmlns:a16="http://schemas.microsoft.com/office/drawing/2014/main" id="{C79B2706-36CB-B17C-E485-2B7FBFAF455D}"/>
                  </a:ext>
                </a:extLst>
              </p:cNvPr>
              <p:cNvSpPr/>
              <p:nvPr/>
            </p:nvSpPr>
            <p:spPr>
              <a:xfrm>
                <a:off x="5786628" y="65531"/>
                <a:ext cx="6341745" cy="390525"/>
              </a:xfrm>
              <a:custGeom>
                <a:avLst/>
                <a:gdLst/>
                <a:ahLst/>
                <a:cxnLst/>
                <a:rect l="l" t="t" r="r" b="b"/>
                <a:pathLst>
                  <a:path w="6341745" h="390525">
                    <a:moveTo>
                      <a:pt x="6303899" y="0"/>
                    </a:moveTo>
                    <a:lnTo>
                      <a:pt x="37464" y="0"/>
                    </a:lnTo>
                    <a:lnTo>
                      <a:pt x="22877" y="2942"/>
                    </a:lnTo>
                    <a:lnTo>
                      <a:pt x="10969" y="10969"/>
                    </a:lnTo>
                    <a:lnTo>
                      <a:pt x="2942" y="22877"/>
                    </a:lnTo>
                    <a:lnTo>
                      <a:pt x="0" y="37465"/>
                    </a:lnTo>
                    <a:lnTo>
                      <a:pt x="0" y="352679"/>
                    </a:lnTo>
                    <a:lnTo>
                      <a:pt x="2942" y="367266"/>
                    </a:lnTo>
                    <a:lnTo>
                      <a:pt x="10969" y="379174"/>
                    </a:lnTo>
                    <a:lnTo>
                      <a:pt x="22877" y="387201"/>
                    </a:lnTo>
                    <a:lnTo>
                      <a:pt x="37464" y="390144"/>
                    </a:lnTo>
                    <a:lnTo>
                      <a:pt x="6303899" y="390144"/>
                    </a:lnTo>
                    <a:lnTo>
                      <a:pt x="6318486" y="387201"/>
                    </a:lnTo>
                    <a:lnTo>
                      <a:pt x="6330394" y="379174"/>
                    </a:lnTo>
                    <a:lnTo>
                      <a:pt x="6338421" y="367266"/>
                    </a:lnTo>
                    <a:lnTo>
                      <a:pt x="6341364" y="352679"/>
                    </a:lnTo>
                    <a:lnTo>
                      <a:pt x="6341364" y="37465"/>
                    </a:lnTo>
                    <a:lnTo>
                      <a:pt x="6338421" y="22877"/>
                    </a:lnTo>
                    <a:lnTo>
                      <a:pt x="6330394" y="10969"/>
                    </a:lnTo>
                    <a:lnTo>
                      <a:pt x="6318486" y="2942"/>
                    </a:lnTo>
                    <a:lnTo>
                      <a:pt x="6303899" y="0"/>
                    </a:lnTo>
                    <a:close/>
                  </a:path>
                </a:pathLst>
              </a:custGeom>
              <a:solidFill>
                <a:srgbClr val="F6EDF5"/>
              </a:solidFill>
            </p:spPr>
            <p:txBody>
              <a:bodyPr wrap="square" lIns="0" tIns="0" rIns="0" bIns="0" rtlCol="0"/>
              <a:lstStyle/>
              <a:p>
                <a:pPr marL="38100" algn="just">
                  <a:spcBef>
                    <a:spcPts val="105"/>
                  </a:spcBef>
                  <a:tabLst>
                    <a:tab pos="1744980" algn="l"/>
                    <a:tab pos="2609215" algn="l"/>
                    <a:tab pos="3303904" algn="l"/>
                    <a:tab pos="4753610" algn="l"/>
                  </a:tabLst>
                </a:pPr>
                <a:r>
                  <a:rPr lang="en-US" sz="2000" b="0" i="1" dirty="0">
                    <a:latin typeface="Segoe UI Semilight"/>
                    <a:cs typeface="Segoe UI Semilight"/>
                  </a:rPr>
                  <a:t>Goal:</a:t>
                </a:r>
                <a:r>
                  <a:rPr lang="en-US" sz="2000" b="0" i="1" spc="-45" dirty="0">
                    <a:latin typeface="Segoe UI Semilight"/>
                    <a:cs typeface="Segoe UI Semilight"/>
                  </a:rPr>
                  <a:t> </a:t>
                </a:r>
                <a:r>
                  <a:rPr lang="en-US" sz="2000" b="0" i="1" dirty="0">
                    <a:latin typeface="Segoe UI Semilight"/>
                    <a:cs typeface="Segoe UI Semilight"/>
                  </a:rPr>
                  <a:t>bound </a:t>
                </a:r>
                <a:r>
                  <a:rPr lang="en-US" sz="1800" dirty="0">
                    <a:latin typeface="Cambria Math"/>
                    <a:cs typeface="Cambria Math"/>
                  </a:rPr>
                  <a:t>ℙ</a:t>
                </a:r>
                <a14:m>
                  <m:oMath xmlns:m="http://schemas.openxmlformats.org/officeDocument/2006/math">
                    <m:d>
                      <m:dPr>
                        <m:endChr m:val="|"/>
                        <m:ctrlPr>
                          <a:rPr lang="ar-AE" sz="1800" b="0" i="1" smtClean="0">
                            <a:latin typeface="Cambria Math" panose="02040503050406030204" pitchFamily="18" charset="0"/>
                            <a:cs typeface="Cambria Math"/>
                          </a:rPr>
                        </m:ctrlPr>
                      </m:dPr>
                      <m:e>
                        <m:r>
                          <a:rPr lang="ar-AE" sz="1800" b="0" i="1" smtClean="0">
                            <a:latin typeface="Cambria Math" panose="02040503050406030204" pitchFamily="18" charset="0"/>
                            <a:cs typeface="Cambria Math"/>
                          </a:rPr>
                          <m:t>|</m:t>
                        </m:r>
                        <m:acc>
                          <m:accPr>
                            <m:chr m:val="̅"/>
                            <m:ctrlPr>
                              <a:rPr lang="ar-AE" sz="1800" b="0" i="1" smtClean="0">
                                <a:latin typeface="Cambria Math" panose="02040503050406030204" pitchFamily="18" charset="0"/>
                                <a:cs typeface="Cambria Math"/>
                              </a:rPr>
                            </m:ctrlPr>
                          </m:accPr>
                          <m:e>
                            <m:r>
                              <a:rPr lang="ar-AE" sz="1800" b="0" i="1" smtClean="0">
                                <a:latin typeface="Cambria Math" panose="02040503050406030204" pitchFamily="18" charset="0"/>
                                <a:cs typeface="Cambria Math"/>
                              </a:rPr>
                              <m:t>𝑋</m:t>
                            </m:r>
                          </m:e>
                        </m:acc>
                        <m:r>
                          <a:rPr lang="ar-AE" sz="1800" b="0" i="1" smtClean="0">
                            <a:latin typeface="Cambria Math" panose="02040503050406030204" pitchFamily="18" charset="0"/>
                            <a:cs typeface="Cambria Math"/>
                          </a:rPr>
                          <m:t>−0.6</m:t>
                        </m:r>
                      </m:e>
                    </m:d>
                    <m:r>
                      <a:rPr lang="ar-AE" sz="1800" b="0" i="1" smtClean="0">
                        <a:latin typeface="Cambria Math" panose="02040503050406030204" pitchFamily="18" charset="0"/>
                        <a:cs typeface="Cambria Math"/>
                      </a:rPr>
                      <m:t>≥0.1)=</m:t>
                    </m:r>
                    <m:r>
                      <m:rPr>
                        <m:nor/>
                      </m:rPr>
                      <a:rPr lang="ar-AE" sz="1800" i="0" dirty="0">
                        <a:latin typeface="Cambria Math"/>
                        <a:ea typeface="Cambria Math" panose="02040503050406030204" pitchFamily="18" charset="0"/>
                        <a:cs typeface="Cambria Math"/>
                      </a:rPr>
                      <m:t>ℙ</m:t>
                    </m:r>
                    <m:r>
                      <m:rPr>
                        <m:nor/>
                      </m:rPr>
                      <a:rPr lang="ar-AE" sz="1800" b="0" i="0" dirty="0" smtClean="0">
                        <a:latin typeface="Cambria Math"/>
                        <a:ea typeface="Cambria Math" panose="02040503050406030204" pitchFamily="18" charset="0"/>
                        <a:cs typeface="Cambria Math"/>
                      </a:rPr>
                      <m:t>(</m:t>
                    </m:r>
                    <m:acc>
                      <m:accPr>
                        <m:chr m:val="̅"/>
                        <m:ctrlPr>
                          <a:rPr lang="ar-AE" sz="1800" b="0" i="1" smtClean="0">
                            <a:latin typeface="Cambria Math" panose="02040503050406030204" pitchFamily="18" charset="0"/>
                            <a:cs typeface="Cambria Math"/>
                          </a:rPr>
                        </m:ctrlPr>
                      </m:accPr>
                      <m:e>
                        <m:r>
                          <a:rPr lang="ar-AE" sz="1800" b="0" i="1" smtClean="0">
                            <a:latin typeface="Cambria Math" panose="02040503050406030204" pitchFamily="18" charset="0"/>
                            <a:cs typeface="Cambria Math"/>
                          </a:rPr>
                          <m:t>𝑋</m:t>
                        </m:r>
                      </m:e>
                    </m:acc>
                    <m:r>
                      <a:rPr lang="ar-AE" sz="1800" b="0" i="1" smtClean="0">
                        <a:latin typeface="Cambria Math" panose="02040503050406030204" pitchFamily="18" charset="0"/>
                        <a:cs typeface="Cambria Math"/>
                      </a:rPr>
                      <m:t>≤0.5)+</m:t>
                    </m:r>
                    <m:r>
                      <m:rPr>
                        <m:nor/>
                      </m:rPr>
                      <a:rPr lang="ar-AE" sz="1800" i="0" dirty="0" smtClean="0">
                        <a:latin typeface="Cambria Math"/>
                        <a:ea typeface="Cambria Math" panose="02040503050406030204" pitchFamily="18" charset="0"/>
                        <a:cs typeface="Cambria Math"/>
                      </a:rPr>
                      <m:t>ℙ</m:t>
                    </m:r>
                    <m:r>
                      <m:rPr>
                        <m:nor/>
                      </m:rPr>
                      <a:rPr lang="ar-AE" sz="1800" b="0" i="0" dirty="0" smtClean="0">
                        <a:latin typeface="Cambria Math"/>
                        <a:ea typeface="Cambria Math" panose="02040503050406030204" pitchFamily="18" charset="0"/>
                        <a:cs typeface="Cambria Math"/>
                      </a:rPr>
                      <m:t>(</m:t>
                    </m:r>
                    <m:acc>
                      <m:accPr>
                        <m:chr m:val="̅"/>
                        <m:ctrlPr>
                          <a:rPr lang="ar-AE" sz="1800" b="0" i="1" smtClean="0">
                            <a:latin typeface="Cambria Math" panose="02040503050406030204" pitchFamily="18" charset="0"/>
                            <a:cs typeface="Cambria Math"/>
                          </a:rPr>
                        </m:ctrlPr>
                      </m:accPr>
                      <m:e>
                        <m:r>
                          <a:rPr lang="ar-AE" sz="1800" b="0" i="1" smtClean="0">
                            <a:latin typeface="Cambria Math" panose="02040503050406030204" pitchFamily="18" charset="0"/>
                            <a:cs typeface="Cambria Math"/>
                          </a:rPr>
                          <m:t>𝑋</m:t>
                        </m:r>
                      </m:e>
                    </m:acc>
                    <m:r>
                      <a:rPr lang="ar-AE" sz="1800" b="0" i="1" smtClean="0">
                        <a:latin typeface="Cambria Math" panose="02040503050406030204" pitchFamily="18" charset="0"/>
                        <a:cs typeface="Cambria Math"/>
                      </a:rPr>
                      <m:t>≥0.7)</m:t>
                    </m:r>
                  </m:oMath>
                </a14:m>
                <a:endParaRPr lang="ar-AE" sz="1800" dirty="0">
                  <a:latin typeface="Cambria Math"/>
                  <a:cs typeface="Cambria Math"/>
                </a:endParaRPr>
              </a:p>
            </p:txBody>
          </p:sp>
        </mc:Choice>
        <mc:Fallback xmlns="">
          <p:sp>
            <p:nvSpPr>
              <p:cNvPr id="40" name="object 25">
                <a:extLst>
                  <a:ext uri="{FF2B5EF4-FFF2-40B4-BE49-F238E27FC236}">
                    <a16:creationId xmlns:a16="http://schemas.microsoft.com/office/drawing/2014/main" id="{C79B2706-36CB-B17C-E485-2B7FBFAF455D}"/>
                  </a:ext>
                </a:extLst>
              </p:cNvPr>
              <p:cNvSpPr>
                <a:spLocks noRot="1" noChangeAspect="1" noMove="1" noResize="1" noEditPoints="1" noAdjustHandles="1" noChangeArrowheads="1" noChangeShapeType="1" noTextEdit="1"/>
              </p:cNvSpPr>
              <p:nvPr/>
            </p:nvSpPr>
            <p:spPr>
              <a:xfrm>
                <a:off x="5786628" y="65531"/>
                <a:ext cx="6341745" cy="390525"/>
              </a:xfrm>
              <a:custGeom>
                <a:avLst/>
                <a:gdLst/>
                <a:ahLst/>
                <a:cxnLst/>
                <a:rect l="l" t="t" r="r" b="b"/>
                <a:pathLst>
                  <a:path w="6341745" h="390525">
                    <a:moveTo>
                      <a:pt x="6303899" y="0"/>
                    </a:moveTo>
                    <a:lnTo>
                      <a:pt x="37464" y="0"/>
                    </a:lnTo>
                    <a:lnTo>
                      <a:pt x="22877" y="2942"/>
                    </a:lnTo>
                    <a:lnTo>
                      <a:pt x="10969" y="10969"/>
                    </a:lnTo>
                    <a:lnTo>
                      <a:pt x="2942" y="22877"/>
                    </a:lnTo>
                    <a:lnTo>
                      <a:pt x="0" y="37465"/>
                    </a:lnTo>
                    <a:lnTo>
                      <a:pt x="0" y="352679"/>
                    </a:lnTo>
                    <a:lnTo>
                      <a:pt x="2942" y="367266"/>
                    </a:lnTo>
                    <a:lnTo>
                      <a:pt x="10969" y="379174"/>
                    </a:lnTo>
                    <a:lnTo>
                      <a:pt x="22877" y="387201"/>
                    </a:lnTo>
                    <a:lnTo>
                      <a:pt x="37464" y="390144"/>
                    </a:lnTo>
                    <a:lnTo>
                      <a:pt x="6303899" y="390144"/>
                    </a:lnTo>
                    <a:lnTo>
                      <a:pt x="6318486" y="387201"/>
                    </a:lnTo>
                    <a:lnTo>
                      <a:pt x="6330394" y="379174"/>
                    </a:lnTo>
                    <a:lnTo>
                      <a:pt x="6338421" y="367266"/>
                    </a:lnTo>
                    <a:lnTo>
                      <a:pt x="6341364" y="352679"/>
                    </a:lnTo>
                    <a:lnTo>
                      <a:pt x="6341364" y="37465"/>
                    </a:lnTo>
                    <a:lnTo>
                      <a:pt x="6338421" y="22877"/>
                    </a:lnTo>
                    <a:lnTo>
                      <a:pt x="6330394" y="10969"/>
                    </a:lnTo>
                    <a:lnTo>
                      <a:pt x="6318486" y="2942"/>
                    </a:lnTo>
                    <a:lnTo>
                      <a:pt x="6303899" y="0"/>
                    </a:lnTo>
                    <a:close/>
                  </a:path>
                </a:pathLst>
              </a:custGeom>
              <a:blipFill>
                <a:blip r:embed="rId2"/>
                <a:stretch>
                  <a:fillRect l="-1825" t="-18750" b="-18750"/>
                </a:stretch>
              </a:blipFill>
            </p:spPr>
            <p:txBody>
              <a:bodyPr/>
              <a:lstStyle/>
              <a:p>
                <a:r>
                  <a:rPr lang="en-US">
                    <a:noFill/>
                  </a:rPr>
                  <a:t> </a:t>
                </a:r>
              </a:p>
            </p:txBody>
          </p:sp>
        </mc:Fallback>
      </mc:AlternateContent>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Example:</a:t>
            </a:r>
            <a:r>
              <a:rPr i="1" spc="270" dirty="0">
                <a:latin typeface="Segoe UI"/>
                <a:cs typeface="Segoe UI"/>
              </a:rPr>
              <a:t> </a:t>
            </a:r>
            <a:r>
              <a:rPr spc="55" dirty="0"/>
              <a:t>Polling</a:t>
            </a:r>
            <a:r>
              <a:rPr spc="185" dirty="0"/>
              <a:t> </a:t>
            </a:r>
            <a:r>
              <a:rPr spc="50" dirty="0"/>
              <a:t>(3.</a:t>
            </a:r>
            <a:r>
              <a:rPr spc="200" dirty="0"/>
              <a:t> </a:t>
            </a:r>
            <a:r>
              <a:rPr spc="75" dirty="0"/>
              <a:t>Putting</a:t>
            </a:r>
            <a:r>
              <a:rPr spc="190" dirty="0"/>
              <a:t> </a:t>
            </a:r>
            <a:r>
              <a:rPr dirty="0"/>
              <a:t>it</a:t>
            </a:r>
            <a:r>
              <a:rPr spc="190" dirty="0"/>
              <a:t> </a:t>
            </a:r>
            <a:r>
              <a:rPr spc="60" dirty="0"/>
              <a:t>all</a:t>
            </a:r>
            <a:r>
              <a:rPr spc="195" dirty="0"/>
              <a:t> </a:t>
            </a:r>
            <a:r>
              <a:rPr spc="65" dirty="0"/>
              <a:t>together)</a:t>
            </a:r>
          </a:p>
        </p:txBody>
      </p:sp>
      <mc:AlternateContent xmlns:mc="http://schemas.openxmlformats.org/markup-compatibility/2006" xmlns:a14="http://schemas.microsoft.com/office/drawing/2010/main">
        <mc:Choice Requires="a14">
          <p:sp>
            <p:nvSpPr>
              <p:cNvPr id="6" name="object 6"/>
              <p:cNvSpPr txBox="1"/>
              <p:nvPr/>
            </p:nvSpPr>
            <p:spPr>
              <a:xfrm>
                <a:off x="687222" y="1445513"/>
                <a:ext cx="10440035" cy="2680221"/>
              </a:xfrm>
              <a:prstGeom prst="rect">
                <a:avLst/>
              </a:prstGeom>
            </p:spPr>
            <p:txBody>
              <a:bodyPr vert="horz" wrap="square" lIns="0" tIns="60960" rIns="0" bIns="0" rtlCol="0">
                <a:spAutoFit/>
              </a:bodyPr>
              <a:lstStyle/>
              <a:p>
                <a:pPr marL="25400" marR="17780" indent="5715" algn="just">
                  <a:lnSpc>
                    <a:spcPts val="3020"/>
                  </a:lnSpc>
                  <a:spcBef>
                    <a:spcPts val="480"/>
                  </a:spcBef>
                </a:pPr>
                <a:r>
                  <a:rPr sz="2800" b="0" dirty="0">
                    <a:latin typeface="Segoe UI Semilight"/>
                    <a:cs typeface="Segoe UI Semilight"/>
                  </a:rPr>
                  <a:t>Suppose</a:t>
                </a:r>
                <a:r>
                  <a:rPr sz="2800" b="0" spc="-45" dirty="0">
                    <a:latin typeface="Segoe UI Semilight"/>
                    <a:cs typeface="Segoe UI Semilight"/>
                  </a:rPr>
                  <a:t> </a:t>
                </a:r>
                <a:r>
                  <a:rPr sz="2800" b="0" dirty="0">
                    <a:latin typeface="Segoe UI Semilight"/>
                    <a:cs typeface="Segoe UI Semilight"/>
                  </a:rPr>
                  <a:t>you</a:t>
                </a:r>
                <a:r>
                  <a:rPr sz="2800" b="0" spc="-55" dirty="0">
                    <a:latin typeface="Segoe UI Semilight"/>
                    <a:cs typeface="Segoe UI Semilight"/>
                  </a:rPr>
                  <a:t> </a:t>
                </a:r>
                <a:r>
                  <a:rPr sz="2800" b="0" dirty="0">
                    <a:latin typeface="Segoe UI Semilight"/>
                    <a:cs typeface="Segoe UI Semilight"/>
                  </a:rPr>
                  <a:t>run</a:t>
                </a:r>
                <a:r>
                  <a:rPr sz="2800" b="0" spc="-50" dirty="0">
                    <a:latin typeface="Segoe UI Semilight"/>
                    <a:cs typeface="Segoe UI Semilight"/>
                  </a:rPr>
                  <a:t> </a:t>
                </a:r>
                <a:r>
                  <a:rPr sz="2800" b="0" dirty="0">
                    <a:latin typeface="Segoe UI Semilight"/>
                    <a:cs typeface="Segoe UI Semilight"/>
                  </a:rPr>
                  <a:t>a</a:t>
                </a:r>
                <a:r>
                  <a:rPr sz="2800" b="0" spc="-50" dirty="0">
                    <a:latin typeface="Segoe UI Semilight"/>
                    <a:cs typeface="Segoe UI Semilight"/>
                  </a:rPr>
                  <a:t> </a:t>
                </a:r>
                <a:r>
                  <a:rPr sz="2800" b="0" dirty="0">
                    <a:latin typeface="Segoe UI Semilight"/>
                    <a:cs typeface="Segoe UI Semilight"/>
                  </a:rPr>
                  <a:t>poll</a:t>
                </a:r>
                <a:r>
                  <a:rPr sz="2800" b="0" spc="-60" dirty="0">
                    <a:latin typeface="Segoe UI Semilight"/>
                    <a:cs typeface="Segoe UI Semilight"/>
                  </a:rPr>
                  <a:t> </a:t>
                </a:r>
                <a:r>
                  <a:rPr sz="2800" b="0" dirty="0">
                    <a:latin typeface="Segoe UI Semilight"/>
                    <a:cs typeface="Segoe UI Semilight"/>
                  </a:rPr>
                  <a:t>of</a:t>
                </a:r>
                <a:r>
                  <a:rPr sz="2800" b="0" spc="-50" dirty="0">
                    <a:latin typeface="Segoe UI Semilight"/>
                    <a:cs typeface="Segoe UI Semilight"/>
                  </a:rPr>
                  <a:t> </a:t>
                </a:r>
                <a:r>
                  <a:rPr sz="2800" dirty="0">
                    <a:latin typeface="Cambria Math"/>
                    <a:cs typeface="Cambria Math"/>
                  </a:rPr>
                  <a:t>1000</a:t>
                </a:r>
                <a:r>
                  <a:rPr sz="2800" spc="-35" dirty="0">
                    <a:latin typeface="Cambria Math"/>
                    <a:cs typeface="Cambria Math"/>
                  </a:rPr>
                  <a:t> </a:t>
                </a:r>
                <a:r>
                  <a:rPr sz="2800" b="0" dirty="0">
                    <a:latin typeface="Segoe UI Semilight"/>
                    <a:cs typeface="Segoe UI Semilight"/>
                  </a:rPr>
                  <a:t>people</a:t>
                </a:r>
                <a:r>
                  <a:rPr sz="2800" b="0" spc="-40" dirty="0">
                    <a:latin typeface="Segoe UI Semilight"/>
                    <a:cs typeface="Segoe UI Semilight"/>
                  </a:rPr>
                  <a:t> </a:t>
                </a:r>
                <a:r>
                  <a:rPr sz="2800" b="0" dirty="0">
                    <a:latin typeface="Segoe UI Semilight"/>
                    <a:cs typeface="Segoe UI Semilight"/>
                  </a:rPr>
                  <a:t>where</a:t>
                </a:r>
                <a:r>
                  <a:rPr sz="2800" b="0" spc="-45" dirty="0">
                    <a:latin typeface="Segoe UI Semilight"/>
                    <a:cs typeface="Segoe UI Semilight"/>
                  </a:rPr>
                  <a:t> </a:t>
                </a:r>
                <a:r>
                  <a:rPr sz="2800" b="0" dirty="0">
                    <a:latin typeface="Segoe UI Semilight"/>
                    <a:cs typeface="Segoe UI Semilight"/>
                  </a:rPr>
                  <a:t>in</a:t>
                </a:r>
                <a:r>
                  <a:rPr sz="2800" b="0" spc="-60"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true</a:t>
                </a:r>
                <a:r>
                  <a:rPr sz="2800" b="0" spc="-60" dirty="0">
                    <a:latin typeface="Segoe UI Semilight"/>
                    <a:cs typeface="Segoe UI Semilight"/>
                  </a:rPr>
                  <a:t> </a:t>
                </a:r>
                <a:r>
                  <a:rPr sz="2800" b="0" spc="-10" dirty="0">
                    <a:latin typeface="Segoe UI Semilight"/>
                    <a:cs typeface="Segoe UI Semilight"/>
                  </a:rPr>
                  <a:t>population </a:t>
                </a:r>
                <a:r>
                  <a:rPr sz="2800" b="0" dirty="0">
                    <a:latin typeface="Segoe UI Semilight"/>
                    <a:cs typeface="Segoe UI Semilight"/>
                  </a:rPr>
                  <a:t>60%</a:t>
                </a:r>
                <a:r>
                  <a:rPr sz="2800" b="0" spc="-60" dirty="0">
                    <a:latin typeface="Segoe UI Semilight"/>
                    <a:cs typeface="Segoe UI Semilight"/>
                  </a:rPr>
                  <a:t> </a:t>
                </a:r>
                <a:r>
                  <a:rPr sz="2800" b="0" dirty="0">
                    <a:latin typeface="Segoe UI Semilight"/>
                    <a:cs typeface="Segoe UI Semilight"/>
                  </a:rPr>
                  <a:t>of</a:t>
                </a:r>
                <a:r>
                  <a:rPr sz="2800" b="0" spc="-65"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population</a:t>
                </a:r>
                <a:r>
                  <a:rPr sz="2800" b="0" spc="-65" dirty="0">
                    <a:latin typeface="Segoe UI Semilight"/>
                    <a:cs typeface="Segoe UI Semilight"/>
                  </a:rPr>
                  <a:t> </a:t>
                </a:r>
                <a:r>
                  <a:rPr sz="2800" b="0" dirty="0">
                    <a:latin typeface="Segoe UI Semilight"/>
                    <a:cs typeface="Segoe UI Semilight"/>
                  </a:rPr>
                  <a:t>supports</a:t>
                </a:r>
                <a:r>
                  <a:rPr sz="2800" b="0" spc="-50" dirty="0">
                    <a:latin typeface="Segoe UI Semilight"/>
                    <a:cs typeface="Segoe UI Semilight"/>
                  </a:rPr>
                  <a:t> </a:t>
                </a:r>
                <a:r>
                  <a:rPr sz="2800" b="0" dirty="0">
                    <a:latin typeface="Segoe UI Semilight"/>
                    <a:cs typeface="Segoe UI Semilight"/>
                  </a:rPr>
                  <a:t>you.</a:t>
                </a:r>
                <a:r>
                  <a:rPr sz="2800" b="0" spc="-55" dirty="0">
                    <a:latin typeface="Segoe UI Semilight"/>
                    <a:cs typeface="Segoe UI Semilight"/>
                  </a:rPr>
                  <a:t> </a:t>
                </a:r>
                <a:r>
                  <a:rPr sz="2800" b="0" dirty="0">
                    <a:latin typeface="Segoe UI Semilight"/>
                    <a:cs typeface="Segoe UI Semilight"/>
                  </a:rPr>
                  <a:t>What</a:t>
                </a:r>
                <a:r>
                  <a:rPr sz="2800" b="0" spc="-55" dirty="0">
                    <a:latin typeface="Segoe UI Semilight"/>
                    <a:cs typeface="Segoe UI Semilight"/>
                  </a:rPr>
                  <a:t> </a:t>
                </a:r>
                <a:r>
                  <a:rPr sz="2800" b="0" dirty="0">
                    <a:latin typeface="Segoe UI Semilight"/>
                    <a:cs typeface="Segoe UI Semilight"/>
                  </a:rPr>
                  <a:t>is</a:t>
                </a:r>
                <a:r>
                  <a:rPr sz="2800" b="0" spc="-50" dirty="0">
                    <a:latin typeface="Segoe UI Semilight"/>
                    <a:cs typeface="Segoe UI Semilight"/>
                  </a:rPr>
                  <a:t> </a:t>
                </a:r>
                <a:r>
                  <a:rPr sz="2800" b="0" dirty="0">
                    <a:latin typeface="Segoe UI Semilight"/>
                    <a:cs typeface="Segoe UI Semilight"/>
                  </a:rPr>
                  <a:t>the</a:t>
                </a:r>
                <a:r>
                  <a:rPr sz="2800" b="0" spc="-55" dirty="0">
                    <a:latin typeface="Segoe UI Semilight"/>
                    <a:cs typeface="Segoe UI Semilight"/>
                  </a:rPr>
                  <a:t> </a:t>
                </a:r>
                <a:r>
                  <a:rPr sz="2800" b="0" spc="-10" dirty="0">
                    <a:latin typeface="Segoe UI Semilight"/>
                    <a:cs typeface="Segoe UI Semilight"/>
                  </a:rPr>
                  <a:t>probability</a:t>
                </a:r>
                <a:r>
                  <a:rPr sz="2800" b="0" spc="-55" dirty="0">
                    <a:latin typeface="Segoe UI Semilight"/>
                    <a:cs typeface="Segoe UI Semilight"/>
                  </a:rPr>
                  <a:t> </a:t>
                </a:r>
                <a:r>
                  <a:rPr sz="2800" b="0" dirty="0">
                    <a:latin typeface="Segoe UI Semilight"/>
                    <a:cs typeface="Segoe UI Semilight"/>
                  </a:rPr>
                  <a:t>that</a:t>
                </a:r>
                <a:r>
                  <a:rPr sz="2800" b="0" spc="-60" dirty="0">
                    <a:latin typeface="Segoe UI Semilight"/>
                    <a:cs typeface="Segoe UI Semilight"/>
                  </a:rPr>
                  <a:t> </a:t>
                </a:r>
                <a:r>
                  <a:rPr sz="2800" b="0" spc="-25" dirty="0">
                    <a:latin typeface="Segoe UI Semilight"/>
                    <a:cs typeface="Segoe UI Semilight"/>
                  </a:rPr>
                  <a:t>the </a:t>
                </a:r>
                <a:r>
                  <a:rPr sz="2800" b="0" dirty="0">
                    <a:latin typeface="Segoe UI Semilight"/>
                    <a:cs typeface="Segoe UI Semilight"/>
                  </a:rPr>
                  <a:t>poll</a:t>
                </a:r>
                <a:r>
                  <a:rPr sz="2800" b="0" spc="-35" dirty="0">
                    <a:latin typeface="Segoe UI Semilight"/>
                    <a:cs typeface="Segoe UI Semilight"/>
                  </a:rPr>
                  <a:t> </a:t>
                </a:r>
                <a:r>
                  <a:rPr sz="2800" b="0" dirty="0">
                    <a:latin typeface="Segoe UI Semilight"/>
                    <a:cs typeface="Segoe UI Semilight"/>
                  </a:rPr>
                  <a:t>is</a:t>
                </a:r>
                <a:r>
                  <a:rPr sz="2800" b="0" spc="-20" dirty="0">
                    <a:latin typeface="Segoe UI Semilight"/>
                    <a:cs typeface="Segoe UI Semilight"/>
                  </a:rPr>
                  <a:t> </a:t>
                </a:r>
                <a:r>
                  <a:rPr sz="2800" b="0" dirty="0">
                    <a:latin typeface="Segoe UI Semilight"/>
                    <a:cs typeface="Segoe UI Semilight"/>
                  </a:rPr>
                  <a:t>not</a:t>
                </a:r>
                <a:r>
                  <a:rPr sz="2800" b="0" spc="-25" dirty="0">
                    <a:latin typeface="Segoe UI Semilight"/>
                    <a:cs typeface="Segoe UI Semilight"/>
                  </a:rPr>
                  <a:t> </a:t>
                </a:r>
                <a:r>
                  <a:rPr sz="2800" b="0" dirty="0">
                    <a:latin typeface="Segoe UI Semilight"/>
                    <a:cs typeface="Segoe UI Semilight"/>
                  </a:rPr>
                  <a:t>within</a:t>
                </a:r>
                <a:r>
                  <a:rPr sz="2800" b="0" spc="-20" dirty="0">
                    <a:latin typeface="Segoe UI Semilight"/>
                    <a:cs typeface="Segoe UI Semilight"/>
                  </a:rPr>
                  <a:t> 10-percentage-</a:t>
                </a:r>
                <a:r>
                  <a:rPr sz="2800" b="0" dirty="0">
                    <a:latin typeface="Segoe UI Semilight"/>
                    <a:cs typeface="Segoe UI Semilight"/>
                  </a:rPr>
                  <a:t>points</a:t>
                </a:r>
                <a:r>
                  <a:rPr sz="2800" b="0" spc="-25" dirty="0">
                    <a:latin typeface="Segoe UI Semilight"/>
                    <a:cs typeface="Segoe UI Semilight"/>
                  </a:rPr>
                  <a:t> </a:t>
                </a:r>
                <a:r>
                  <a:rPr sz="2800" b="0" dirty="0">
                    <a:latin typeface="Segoe UI Semilight"/>
                    <a:cs typeface="Segoe UI Semilight"/>
                  </a:rPr>
                  <a:t>of</a:t>
                </a:r>
                <a:r>
                  <a:rPr sz="2800" b="0" spc="-20" dirty="0">
                    <a:latin typeface="Segoe UI Semilight"/>
                    <a:cs typeface="Segoe UI Semilight"/>
                  </a:rPr>
                  <a:t> </a:t>
                </a:r>
                <a:r>
                  <a:rPr sz="2800" b="0" dirty="0">
                    <a:latin typeface="Segoe UI Semilight"/>
                    <a:cs typeface="Segoe UI Semilight"/>
                  </a:rPr>
                  <a:t>the</a:t>
                </a:r>
                <a:r>
                  <a:rPr sz="2800" b="0" spc="-35" dirty="0">
                    <a:latin typeface="Segoe UI Semilight"/>
                    <a:cs typeface="Segoe UI Semilight"/>
                  </a:rPr>
                  <a:t> </a:t>
                </a:r>
                <a:r>
                  <a:rPr sz="2800" b="0" dirty="0">
                    <a:latin typeface="Segoe UI Semilight"/>
                    <a:cs typeface="Segoe UI Semilight"/>
                  </a:rPr>
                  <a:t>true</a:t>
                </a:r>
                <a:r>
                  <a:rPr sz="2800" b="0" spc="-30" dirty="0">
                    <a:latin typeface="Segoe UI Semilight"/>
                    <a:cs typeface="Segoe UI Semilight"/>
                  </a:rPr>
                  <a:t> </a:t>
                </a:r>
                <a:r>
                  <a:rPr sz="2800" b="0" spc="-10" dirty="0">
                    <a:latin typeface="Segoe UI Semilight"/>
                    <a:cs typeface="Segoe UI Semilight"/>
                  </a:rPr>
                  <a:t>value?</a:t>
                </a:r>
                <a:endParaRPr sz="2800" dirty="0">
                  <a:latin typeface="Segoe UI Semilight"/>
                  <a:cs typeface="Segoe UI Semilight"/>
                </a:endParaRPr>
              </a:p>
              <a:p>
                <a:pPr marL="31115" algn="just">
                  <a:spcBef>
                    <a:spcPts val="3625"/>
                  </a:spcBef>
                </a:pPr>
                <a:r>
                  <a:rPr sz="2800" b="0" dirty="0">
                    <a:latin typeface="Segoe UI Semilight"/>
                    <a:cs typeface="Segoe UI Semilight"/>
                  </a:rPr>
                  <a:t>We</a:t>
                </a:r>
                <a:r>
                  <a:rPr sz="2800" b="0" spc="-75" dirty="0">
                    <a:latin typeface="Segoe UI Semilight"/>
                    <a:cs typeface="Segoe UI Semilight"/>
                  </a:rPr>
                  <a:t> </a:t>
                </a:r>
                <a:r>
                  <a:rPr sz="2800" b="0" dirty="0">
                    <a:latin typeface="Segoe UI Semilight"/>
                    <a:cs typeface="Segoe UI Semilight"/>
                  </a:rPr>
                  <a:t>want</a:t>
                </a:r>
                <a:r>
                  <a:rPr sz="2800" b="0" spc="-15" dirty="0">
                    <a:latin typeface="Segoe UI Semilight"/>
                    <a:cs typeface="Segoe UI Semilight"/>
                  </a:rPr>
                  <a:t> </a:t>
                </a:r>
                <a:r>
                  <a:rPr lang="en-US" sz="2800" dirty="0">
                    <a:latin typeface="Cambria Math"/>
                    <a:cs typeface="Cambria Math"/>
                  </a:rPr>
                  <a:t>ℙ</a:t>
                </a:r>
                <a14:m>
                  <m:oMath xmlns:m="http://schemas.openxmlformats.org/officeDocument/2006/math">
                    <m:d>
                      <m:dPr>
                        <m:endChr m:val="|"/>
                        <m:ctrlPr>
                          <a:rPr lang="en-US" sz="2800" b="0" i="1" smtClean="0">
                            <a:latin typeface="Cambria Math" panose="02040503050406030204" pitchFamily="18" charset="0"/>
                            <a:cs typeface="Cambria Math"/>
                          </a:rPr>
                        </m:ctrlPr>
                      </m:dPr>
                      <m:e>
                        <m:r>
                          <a:rPr lang="en-US" sz="2800" b="0" i="1" smtClean="0">
                            <a:latin typeface="Cambria Math" panose="02040503050406030204" pitchFamily="18" charset="0"/>
                            <a:cs typeface="Cambria Math"/>
                          </a:rPr>
                          <m:t>|</m:t>
                        </m:r>
                        <m:acc>
                          <m:accPr>
                            <m:chr m:val="̅"/>
                            <m:ctrlPr>
                              <a:rPr lang="en-US" sz="2800" b="0" i="1" smtClean="0">
                                <a:latin typeface="Cambria Math" panose="02040503050406030204" pitchFamily="18" charset="0"/>
                                <a:cs typeface="Cambria Math"/>
                              </a:rPr>
                            </m:ctrlPr>
                          </m:accPr>
                          <m:e>
                            <m:r>
                              <a:rPr lang="en-US" sz="2800" b="0" i="1" smtClean="0">
                                <a:latin typeface="Cambria Math" panose="02040503050406030204" pitchFamily="18" charset="0"/>
                                <a:cs typeface="Cambria Math"/>
                              </a:rPr>
                              <m:t>𝑋</m:t>
                            </m:r>
                          </m:e>
                        </m:acc>
                        <m:r>
                          <a:rPr lang="en-US" sz="2800" b="0" i="1" smtClean="0">
                            <a:latin typeface="Cambria Math" panose="02040503050406030204" pitchFamily="18" charset="0"/>
                            <a:cs typeface="Cambria Math"/>
                          </a:rPr>
                          <m:t>−0.6</m:t>
                        </m:r>
                      </m:e>
                    </m:d>
                    <m:r>
                      <a:rPr lang="en-US" sz="2800" b="0" i="1" smtClean="0">
                        <a:latin typeface="Cambria Math" panose="02040503050406030204" pitchFamily="18" charset="0"/>
                        <a:cs typeface="Cambria Math"/>
                      </a:rPr>
                      <m:t>≥0.1)=</m:t>
                    </m:r>
                    <m:r>
                      <m:rPr>
                        <m:nor/>
                      </m:rPr>
                      <a:rPr lang="en-US" sz="2800" i="0" dirty="0">
                        <a:latin typeface="Cambria Math"/>
                        <a:ea typeface="Cambria Math" panose="02040503050406030204" pitchFamily="18" charset="0"/>
                        <a:cs typeface="Cambria Math"/>
                      </a:rPr>
                      <m:t>ℙ</m:t>
                    </m:r>
                    <m:r>
                      <m:rPr>
                        <m:nor/>
                      </m:rPr>
                      <a:rPr lang="en-US" sz="2800" b="0" i="0" dirty="0" smtClean="0">
                        <a:latin typeface="Cambria Math"/>
                        <a:ea typeface="Cambria Math" panose="02040503050406030204" pitchFamily="18" charset="0"/>
                        <a:cs typeface="Cambria Math"/>
                      </a:rPr>
                      <m:t>(</m:t>
                    </m:r>
                    <m:acc>
                      <m:accPr>
                        <m:chr m:val="̅"/>
                        <m:ctrlPr>
                          <a:rPr lang="en-US" sz="2800" b="0" i="1" smtClean="0">
                            <a:latin typeface="Cambria Math" panose="02040503050406030204" pitchFamily="18" charset="0"/>
                            <a:cs typeface="Cambria Math"/>
                          </a:rPr>
                        </m:ctrlPr>
                      </m:accPr>
                      <m:e>
                        <m:r>
                          <a:rPr lang="en-US" sz="2800" b="0" i="1" smtClean="0">
                            <a:latin typeface="Cambria Math" panose="02040503050406030204" pitchFamily="18" charset="0"/>
                            <a:cs typeface="Cambria Math"/>
                          </a:rPr>
                          <m:t>𝑋</m:t>
                        </m:r>
                      </m:e>
                    </m:acc>
                    <m:r>
                      <a:rPr lang="en-US" sz="2800" b="0" i="1" smtClean="0">
                        <a:latin typeface="Cambria Math" panose="02040503050406030204" pitchFamily="18" charset="0"/>
                        <a:cs typeface="Cambria Math"/>
                      </a:rPr>
                      <m:t>≤0.5)+</m:t>
                    </m:r>
                    <m:r>
                      <m:rPr>
                        <m:nor/>
                      </m:rPr>
                      <a:rPr lang="en-US" sz="2800" i="0" dirty="0" smtClean="0">
                        <a:latin typeface="Cambria Math"/>
                        <a:ea typeface="Cambria Math" panose="02040503050406030204" pitchFamily="18" charset="0"/>
                        <a:cs typeface="Cambria Math"/>
                      </a:rPr>
                      <m:t>ℙ</m:t>
                    </m:r>
                    <m:r>
                      <m:rPr>
                        <m:nor/>
                      </m:rPr>
                      <a:rPr lang="en-US" sz="2800" b="0" i="0" dirty="0" smtClean="0">
                        <a:latin typeface="Cambria Math"/>
                        <a:ea typeface="Cambria Math" panose="02040503050406030204" pitchFamily="18" charset="0"/>
                        <a:cs typeface="Cambria Math"/>
                      </a:rPr>
                      <m:t>(</m:t>
                    </m:r>
                    <m:acc>
                      <m:accPr>
                        <m:chr m:val="̅"/>
                        <m:ctrlPr>
                          <a:rPr lang="en-US" sz="2800" b="0" i="1" smtClean="0">
                            <a:latin typeface="Cambria Math" panose="02040503050406030204" pitchFamily="18" charset="0"/>
                            <a:cs typeface="Cambria Math"/>
                          </a:rPr>
                        </m:ctrlPr>
                      </m:accPr>
                      <m:e>
                        <m:r>
                          <a:rPr lang="en-US" sz="2800" b="0" i="1" smtClean="0">
                            <a:latin typeface="Cambria Math" panose="02040503050406030204" pitchFamily="18" charset="0"/>
                            <a:cs typeface="Cambria Math"/>
                          </a:rPr>
                          <m:t>𝑋</m:t>
                        </m:r>
                      </m:e>
                    </m:acc>
                    <m:r>
                      <a:rPr lang="en-US" sz="2800" b="0" i="1" smtClean="0">
                        <a:latin typeface="Cambria Math" panose="02040503050406030204" pitchFamily="18" charset="0"/>
                        <a:cs typeface="Cambria Math"/>
                      </a:rPr>
                      <m:t>≥0.7)</m:t>
                    </m:r>
                  </m:oMath>
                </a14:m>
                <a:endParaRPr lang="ml-IN" sz="2800" dirty="0">
                  <a:latin typeface="Cambria Math"/>
                  <a:cs typeface="Cambria Math"/>
                </a:endParaRPr>
              </a:p>
              <a:p>
                <a:pPr marL="31115" algn="just">
                  <a:lnSpc>
                    <a:spcPct val="100000"/>
                  </a:lnSpc>
                  <a:spcBef>
                    <a:spcPts val="1055"/>
                  </a:spcBef>
                </a:pPr>
                <a:r>
                  <a:rPr lang="en-US" sz="2800" b="0" dirty="0">
                    <a:latin typeface="Segoe UI Semilight"/>
                    <a:cs typeface="Segoe UI Semilight"/>
                  </a:rPr>
                  <a:t>We</a:t>
                </a:r>
                <a:r>
                  <a:rPr lang="en-US" sz="2800" b="0" spc="-125" dirty="0">
                    <a:latin typeface="Segoe UI Semilight"/>
                    <a:cs typeface="Segoe UI Semilight"/>
                  </a:rPr>
                  <a:t> </a:t>
                </a:r>
                <a:r>
                  <a:rPr lang="en-US" sz="2800" b="0" spc="-10" dirty="0">
                    <a:latin typeface="Segoe UI Semilight"/>
                    <a:cs typeface="Segoe UI Semilight"/>
                  </a:rPr>
                  <a:t>know..</a:t>
                </a:r>
                <a:endParaRPr lang="en-US" sz="2800" dirty="0">
                  <a:latin typeface="Segoe UI Semilight"/>
                  <a:cs typeface="Segoe UI Semilight"/>
                </a:endParaRPr>
              </a:p>
            </p:txBody>
          </p:sp>
        </mc:Choice>
        <mc:Fallback xmlns="">
          <p:sp>
            <p:nvSpPr>
              <p:cNvPr id="6" name="object 6"/>
              <p:cNvSpPr txBox="1">
                <a:spLocks noRot="1" noChangeAspect="1" noMove="1" noResize="1" noEditPoints="1" noAdjustHandles="1" noChangeArrowheads="1" noChangeShapeType="1" noTextEdit="1"/>
              </p:cNvSpPr>
              <p:nvPr/>
            </p:nvSpPr>
            <p:spPr>
              <a:xfrm>
                <a:off x="687222" y="1445513"/>
                <a:ext cx="10440035" cy="2680221"/>
              </a:xfrm>
              <a:prstGeom prst="rect">
                <a:avLst/>
              </a:prstGeom>
              <a:blipFill>
                <a:blip r:embed="rId2"/>
                <a:stretch>
                  <a:fillRect l="-1869" t="-3636" r="-1928" b="-7045"/>
                </a:stretch>
              </a:blipFill>
            </p:spPr>
            <p:txBody>
              <a:bodyPr/>
              <a:lstStyle/>
              <a:p>
                <a:r>
                  <a:rPr lang="en-US">
                    <a:noFill/>
                  </a:rPr>
                  <a:t> </a:t>
                </a:r>
              </a:p>
            </p:txBody>
          </p:sp>
        </mc:Fallback>
      </mc:AlternateContent>
      <p:sp>
        <p:nvSpPr>
          <p:cNvPr id="8" name="object 8"/>
          <p:cNvSpPr/>
          <p:nvPr/>
        </p:nvSpPr>
        <p:spPr>
          <a:xfrm>
            <a:off x="3642233" y="4241546"/>
            <a:ext cx="1524000" cy="328930"/>
          </a:xfrm>
          <a:custGeom>
            <a:avLst/>
            <a:gdLst/>
            <a:ahLst/>
            <a:cxnLst/>
            <a:rect l="l" t="t" r="r" b="b"/>
            <a:pathLst>
              <a:path w="1524000" h="328929">
                <a:moveTo>
                  <a:pt x="1418716" y="0"/>
                </a:moveTo>
                <a:lnTo>
                  <a:pt x="1414017" y="13334"/>
                </a:lnTo>
                <a:lnTo>
                  <a:pt x="1433067" y="21595"/>
                </a:lnTo>
                <a:lnTo>
                  <a:pt x="1449451" y="33035"/>
                </a:lnTo>
                <a:lnTo>
                  <a:pt x="1474215" y="65404"/>
                </a:lnTo>
                <a:lnTo>
                  <a:pt x="1488789" y="109108"/>
                </a:lnTo>
                <a:lnTo>
                  <a:pt x="1493646" y="162813"/>
                </a:lnTo>
                <a:lnTo>
                  <a:pt x="1492430" y="191789"/>
                </a:lnTo>
                <a:lnTo>
                  <a:pt x="1482663" y="241788"/>
                </a:lnTo>
                <a:lnTo>
                  <a:pt x="1463085" y="280838"/>
                </a:lnTo>
                <a:lnTo>
                  <a:pt x="1433316" y="307179"/>
                </a:lnTo>
                <a:lnTo>
                  <a:pt x="1414526" y="315467"/>
                </a:lnTo>
                <a:lnTo>
                  <a:pt x="1418716" y="328929"/>
                </a:lnTo>
                <a:lnTo>
                  <a:pt x="1463595" y="307832"/>
                </a:lnTo>
                <a:lnTo>
                  <a:pt x="1496567" y="271398"/>
                </a:lnTo>
                <a:lnTo>
                  <a:pt x="1516856" y="222599"/>
                </a:lnTo>
                <a:lnTo>
                  <a:pt x="1523618" y="164464"/>
                </a:lnTo>
                <a:lnTo>
                  <a:pt x="1521947" y="134717"/>
                </a:lnTo>
                <a:lnTo>
                  <a:pt x="1508349" y="80918"/>
                </a:lnTo>
                <a:lnTo>
                  <a:pt x="1481439" y="37415"/>
                </a:lnTo>
                <a:lnTo>
                  <a:pt x="1442577" y="8598"/>
                </a:lnTo>
                <a:lnTo>
                  <a:pt x="1418716" y="0"/>
                </a:lnTo>
                <a:close/>
              </a:path>
              <a:path w="1524000" h="328929">
                <a:moveTo>
                  <a:pt x="104901" y="0"/>
                </a:moveTo>
                <a:lnTo>
                  <a:pt x="60134" y="21066"/>
                </a:lnTo>
                <a:lnTo>
                  <a:pt x="27177" y="57657"/>
                </a:lnTo>
                <a:lnTo>
                  <a:pt x="6778" y="106489"/>
                </a:lnTo>
                <a:lnTo>
                  <a:pt x="92" y="162813"/>
                </a:lnTo>
                <a:lnTo>
                  <a:pt x="0" y="164464"/>
                </a:lnTo>
                <a:lnTo>
                  <a:pt x="1690" y="194710"/>
                </a:lnTo>
                <a:lnTo>
                  <a:pt x="15216" y="248154"/>
                </a:lnTo>
                <a:lnTo>
                  <a:pt x="42054" y="291550"/>
                </a:lnTo>
                <a:lnTo>
                  <a:pt x="80968" y="320280"/>
                </a:lnTo>
                <a:lnTo>
                  <a:pt x="104901" y="328929"/>
                </a:lnTo>
                <a:lnTo>
                  <a:pt x="109092" y="315467"/>
                </a:lnTo>
                <a:lnTo>
                  <a:pt x="90356" y="307179"/>
                </a:lnTo>
                <a:lnTo>
                  <a:pt x="74167" y="295640"/>
                </a:lnTo>
                <a:lnTo>
                  <a:pt x="49529" y="262762"/>
                </a:lnTo>
                <a:lnTo>
                  <a:pt x="34893" y="218122"/>
                </a:lnTo>
                <a:lnTo>
                  <a:pt x="30042" y="164464"/>
                </a:lnTo>
                <a:lnTo>
                  <a:pt x="29971" y="162813"/>
                </a:lnTo>
                <a:lnTo>
                  <a:pt x="31206" y="134717"/>
                </a:lnTo>
                <a:lnTo>
                  <a:pt x="41009" y="86000"/>
                </a:lnTo>
                <a:lnTo>
                  <a:pt x="60577" y="47642"/>
                </a:lnTo>
                <a:lnTo>
                  <a:pt x="90624" y="21595"/>
                </a:lnTo>
                <a:lnTo>
                  <a:pt x="109600" y="13334"/>
                </a:lnTo>
                <a:lnTo>
                  <a:pt x="104901" y="0"/>
                </a:lnTo>
                <a:close/>
              </a:path>
            </a:pathLst>
          </a:custGeom>
          <a:solidFill>
            <a:srgbClr val="000000"/>
          </a:solidFill>
        </p:spPr>
        <p:txBody>
          <a:bodyPr wrap="square" lIns="0" tIns="0" rIns="0" bIns="0" rtlCol="0"/>
          <a:lstStyle/>
          <a:p>
            <a:endParaRPr/>
          </a:p>
        </p:txBody>
      </p:sp>
      <p:sp>
        <p:nvSpPr>
          <p:cNvPr id="10" name="object 10"/>
          <p:cNvSpPr/>
          <p:nvPr/>
        </p:nvSpPr>
        <p:spPr>
          <a:xfrm>
            <a:off x="3642233" y="4713985"/>
            <a:ext cx="1524000" cy="328930"/>
          </a:xfrm>
          <a:custGeom>
            <a:avLst/>
            <a:gdLst/>
            <a:ahLst/>
            <a:cxnLst/>
            <a:rect l="l" t="t" r="r" b="b"/>
            <a:pathLst>
              <a:path w="1524000" h="328929">
                <a:moveTo>
                  <a:pt x="1418716" y="0"/>
                </a:moveTo>
                <a:lnTo>
                  <a:pt x="1414017" y="13334"/>
                </a:lnTo>
                <a:lnTo>
                  <a:pt x="1433067" y="21595"/>
                </a:lnTo>
                <a:lnTo>
                  <a:pt x="1449451" y="33035"/>
                </a:lnTo>
                <a:lnTo>
                  <a:pt x="1474215" y="65405"/>
                </a:lnTo>
                <a:lnTo>
                  <a:pt x="1488789" y="109108"/>
                </a:lnTo>
                <a:lnTo>
                  <a:pt x="1493646" y="162813"/>
                </a:lnTo>
                <a:lnTo>
                  <a:pt x="1492430" y="191789"/>
                </a:lnTo>
                <a:lnTo>
                  <a:pt x="1482663" y="241788"/>
                </a:lnTo>
                <a:lnTo>
                  <a:pt x="1463085" y="280838"/>
                </a:lnTo>
                <a:lnTo>
                  <a:pt x="1433316" y="307179"/>
                </a:lnTo>
                <a:lnTo>
                  <a:pt x="1414526" y="315468"/>
                </a:lnTo>
                <a:lnTo>
                  <a:pt x="1418716" y="328930"/>
                </a:lnTo>
                <a:lnTo>
                  <a:pt x="1463595" y="307832"/>
                </a:lnTo>
                <a:lnTo>
                  <a:pt x="1496567" y="271399"/>
                </a:lnTo>
                <a:lnTo>
                  <a:pt x="1516856" y="222599"/>
                </a:lnTo>
                <a:lnTo>
                  <a:pt x="1523618" y="164464"/>
                </a:lnTo>
                <a:lnTo>
                  <a:pt x="1521947" y="134717"/>
                </a:lnTo>
                <a:lnTo>
                  <a:pt x="1508349" y="80918"/>
                </a:lnTo>
                <a:lnTo>
                  <a:pt x="1481439" y="37415"/>
                </a:lnTo>
                <a:lnTo>
                  <a:pt x="1442577" y="8598"/>
                </a:lnTo>
                <a:lnTo>
                  <a:pt x="1418716" y="0"/>
                </a:lnTo>
                <a:close/>
              </a:path>
              <a:path w="1524000" h="328929">
                <a:moveTo>
                  <a:pt x="104901" y="0"/>
                </a:moveTo>
                <a:lnTo>
                  <a:pt x="60134" y="21066"/>
                </a:lnTo>
                <a:lnTo>
                  <a:pt x="27177" y="57657"/>
                </a:lnTo>
                <a:lnTo>
                  <a:pt x="6778" y="106489"/>
                </a:lnTo>
                <a:lnTo>
                  <a:pt x="92" y="162813"/>
                </a:lnTo>
                <a:lnTo>
                  <a:pt x="0" y="164464"/>
                </a:lnTo>
                <a:lnTo>
                  <a:pt x="1690" y="194710"/>
                </a:lnTo>
                <a:lnTo>
                  <a:pt x="15216" y="248154"/>
                </a:lnTo>
                <a:lnTo>
                  <a:pt x="42054" y="291550"/>
                </a:lnTo>
                <a:lnTo>
                  <a:pt x="80968" y="320280"/>
                </a:lnTo>
                <a:lnTo>
                  <a:pt x="104901" y="328930"/>
                </a:lnTo>
                <a:lnTo>
                  <a:pt x="109092" y="315468"/>
                </a:lnTo>
                <a:lnTo>
                  <a:pt x="90356" y="307179"/>
                </a:lnTo>
                <a:lnTo>
                  <a:pt x="74167" y="295640"/>
                </a:lnTo>
                <a:lnTo>
                  <a:pt x="49529" y="262763"/>
                </a:lnTo>
                <a:lnTo>
                  <a:pt x="34893" y="218122"/>
                </a:lnTo>
                <a:lnTo>
                  <a:pt x="30042" y="164464"/>
                </a:lnTo>
                <a:lnTo>
                  <a:pt x="29971" y="162813"/>
                </a:lnTo>
                <a:lnTo>
                  <a:pt x="31206" y="134717"/>
                </a:lnTo>
                <a:lnTo>
                  <a:pt x="41009" y="86000"/>
                </a:lnTo>
                <a:lnTo>
                  <a:pt x="60577" y="47642"/>
                </a:lnTo>
                <a:lnTo>
                  <a:pt x="90624" y="21595"/>
                </a:lnTo>
                <a:lnTo>
                  <a:pt x="109600" y="13334"/>
                </a:lnTo>
                <a:lnTo>
                  <a:pt x="104901" y="0"/>
                </a:lnTo>
                <a:close/>
              </a:path>
            </a:pathLst>
          </a:custGeom>
          <a:solidFill>
            <a:srgbClr val="000000"/>
          </a:solidFill>
        </p:spPr>
        <p:txBody>
          <a:bodyPr wrap="square" lIns="0" tIns="0" rIns="0" bIns="0" rtlCol="0"/>
          <a:lstStyle/>
          <a:p>
            <a:endParaRPr/>
          </a:p>
        </p:txBody>
      </p:sp>
      <mc:AlternateContent xmlns:mc="http://schemas.openxmlformats.org/markup-compatibility/2006" xmlns:a14="http://schemas.microsoft.com/office/drawing/2010/main">
        <mc:Choice Requires="a14">
          <p:sp>
            <p:nvSpPr>
              <p:cNvPr id="12" name="object 12"/>
              <p:cNvSpPr txBox="1"/>
              <p:nvPr/>
            </p:nvSpPr>
            <p:spPr>
              <a:xfrm>
                <a:off x="661821" y="4094124"/>
                <a:ext cx="4504411" cy="1582483"/>
              </a:xfrm>
              <a:prstGeom prst="rect">
                <a:avLst/>
              </a:prstGeom>
            </p:spPr>
            <p:txBody>
              <a:bodyPr vert="horz" wrap="square" lIns="0" tIns="58419" rIns="0" bIns="0" rtlCol="0">
                <a:spAutoFit/>
              </a:bodyPr>
              <a:lstStyle/>
              <a:p>
                <a:pPr marL="56515">
                  <a:lnSpc>
                    <a:spcPct val="100000"/>
                  </a:lnSpc>
                  <a:spcBef>
                    <a:spcPts val="459"/>
                  </a:spcBef>
                  <a:tabLst>
                    <a:tab pos="923925" algn="l"/>
                  </a:tabLst>
                </a:pPr>
                <a:r>
                  <a:rPr sz="2800" b="0" dirty="0">
                    <a:latin typeface="Segoe UI Semilight"/>
                    <a:cs typeface="Segoe UI Semilight"/>
                  </a:rPr>
                  <a:t>-&gt;</a:t>
                </a:r>
                <a:r>
                  <a:rPr lang="en-US" sz="2800" b="0" dirty="0">
                    <a:latin typeface="Segoe UI Semilight"/>
                    <a:cs typeface="Segoe UI Semilight"/>
                  </a:rPr>
                  <a:t> </a:t>
                </a:r>
                <a14:m>
                  <m:oMath xmlns:m="http://schemas.openxmlformats.org/officeDocument/2006/math">
                    <m:r>
                      <m:rPr>
                        <m:nor/>
                      </m:rPr>
                      <a:rPr lang="en-US" sz="2800" i="0" dirty="0" smtClean="0">
                        <a:latin typeface="Cambria Math"/>
                        <a:ea typeface="Cambria Math" panose="02040503050406030204" pitchFamily="18" charset="0"/>
                        <a:cs typeface="Cambria Math"/>
                      </a:rPr>
                      <m:t>ℙ</m:t>
                    </m:r>
                    <m:r>
                      <m:rPr>
                        <m:nor/>
                      </m:rPr>
                      <a:rPr lang="en-US" sz="2800" b="0" i="0" dirty="0" smtClean="0">
                        <a:latin typeface="Cambria Math"/>
                        <a:ea typeface="Cambria Math" panose="02040503050406030204" pitchFamily="18" charset="0"/>
                        <a:cs typeface="Cambria Math"/>
                      </a:rPr>
                      <m:t>(</m:t>
                    </m:r>
                    <m:acc>
                      <m:accPr>
                        <m:chr m:val="̅"/>
                        <m:ctrlPr>
                          <a:rPr lang="en-US" sz="2800" b="0" i="1" smtClean="0">
                            <a:latin typeface="Cambria Math" panose="02040503050406030204" pitchFamily="18" charset="0"/>
                            <a:cs typeface="Cambria Math"/>
                          </a:rPr>
                        </m:ctrlPr>
                      </m:accPr>
                      <m:e>
                        <m:r>
                          <a:rPr lang="en-US" sz="2800" b="0" i="1" smtClean="0">
                            <a:latin typeface="Cambria Math" panose="02040503050406030204" pitchFamily="18" charset="0"/>
                            <a:cs typeface="Cambria Math"/>
                          </a:rPr>
                          <m:t>𝑋</m:t>
                        </m:r>
                      </m:e>
                    </m:acc>
                    <m:r>
                      <a:rPr lang="en-US" sz="2800" b="0" i="1" smtClean="0">
                        <a:latin typeface="Cambria Math" panose="02040503050406030204" pitchFamily="18" charset="0"/>
                        <a:cs typeface="Cambria Math"/>
                      </a:rPr>
                      <m:t>≤0.5)</m:t>
                    </m:r>
                  </m:oMath>
                </a14:m>
                <a:endParaRPr sz="2800" dirty="0">
                  <a:latin typeface="Cambria Math"/>
                  <a:cs typeface="Cambria Math"/>
                </a:endParaRPr>
              </a:p>
              <a:p>
                <a:pPr marL="56515" algn="just">
                  <a:spcBef>
                    <a:spcPts val="360"/>
                  </a:spcBef>
                  <a:tabLst>
                    <a:tab pos="923925" algn="l"/>
                  </a:tabLst>
                </a:pPr>
                <a:r>
                  <a:rPr sz="2800" b="0" dirty="0">
                    <a:latin typeface="Segoe UI Semilight"/>
                    <a:cs typeface="Segoe UI Semilight"/>
                  </a:rPr>
                  <a:t>-&gt;</a:t>
                </a:r>
                <a:r>
                  <a:rPr lang="en-US" sz="2800" b="0" dirty="0">
                    <a:latin typeface="Segoe UI Semilight"/>
                    <a:cs typeface="Segoe UI Semilight"/>
                  </a:rPr>
                  <a:t> </a:t>
                </a:r>
                <a14:m>
                  <m:oMath xmlns:m="http://schemas.openxmlformats.org/officeDocument/2006/math">
                    <m:r>
                      <m:rPr>
                        <m:nor/>
                      </m:rPr>
                      <a:rPr lang="en-US" sz="2800" i="0" dirty="0" smtClean="0">
                        <a:latin typeface="Cambria Math"/>
                        <a:ea typeface="Cambria Math" panose="02040503050406030204" pitchFamily="18" charset="0"/>
                        <a:cs typeface="Cambria Math"/>
                      </a:rPr>
                      <m:t>ℙ</m:t>
                    </m:r>
                    <m:r>
                      <m:rPr>
                        <m:nor/>
                      </m:rPr>
                      <a:rPr lang="en-US" sz="2800" b="0" i="0" dirty="0" smtClean="0">
                        <a:latin typeface="Cambria Math"/>
                        <a:ea typeface="Cambria Math" panose="02040503050406030204" pitchFamily="18" charset="0"/>
                        <a:cs typeface="Cambria Math"/>
                      </a:rPr>
                      <m:t>(</m:t>
                    </m:r>
                    <m:acc>
                      <m:accPr>
                        <m:chr m:val="̅"/>
                        <m:ctrlPr>
                          <a:rPr lang="en-US" sz="2800" b="0" i="1" smtClean="0">
                            <a:latin typeface="Cambria Math" panose="02040503050406030204" pitchFamily="18" charset="0"/>
                            <a:cs typeface="Cambria Math"/>
                          </a:rPr>
                        </m:ctrlPr>
                      </m:accPr>
                      <m:e>
                        <m:r>
                          <a:rPr lang="en-US" sz="2800" b="0" i="1" smtClean="0">
                            <a:latin typeface="Cambria Math" panose="02040503050406030204" pitchFamily="18" charset="0"/>
                            <a:cs typeface="Cambria Math"/>
                          </a:rPr>
                          <m:t>𝑋</m:t>
                        </m:r>
                      </m:e>
                    </m:acc>
                    <m:r>
                      <a:rPr lang="en-US" sz="2800" b="0" i="1" smtClean="0">
                        <a:latin typeface="Cambria Math" panose="02040503050406030204" pitchFamily="18" charset="0"/>
                        <a:cs typeface="Cambria Math"/>
                      </a:rPr>
                      <m:t>≥0.7)</m:t>
                    </m:r>
                  </m:oMath>
                </a14:m>
                <a:endParaRPr sz="2800" dirty="0">
                  <a:latin typeface="Cambria Math"/>
                  <a:cs typeface="Cambria Math"/>
                </a:endParaRPr>
              </a:p>
              <a:p>
                <a:pPr marL="50800">
                  <a:lnSpc>
                    <a:spcPct val="100000"/>
                  </a:lnSpc>
                  <a:spcBef>
                    <a:spcPts val="1440"/>
                  </a:spcBef>
                  <a:tabLst>
                    <a:tab pos="1116965" algn="l"/>
                  </a:tabLst>
                </a:pPr>
                <a:r>
                  <a:rPr sz="2800" b="0" dirty="0">
                    <a:latin typeface="Segoe UI Semilight"/>
                    <a:cs typeface="Segoe UI Semilight"/>
                  </a:rPr>
                  <a:t>So,</a:t>
                </a:r>
                <a:r>
                  <a:rPr sz="2800" b="0" spc="-20" dirty="0">
                    <a:latin typeface="Segoe UI Semilight"/>
                    <a:cs typeface="Segoe UI Semilight"/>
                  </a:rPr>
                  <a:t> </a:t>
                </a:r>
                <a:r>
                  <a:rPr lang="en-US" sz="2800" dirty="0">
                    <a:latin typeface="Cambria Math"/>
                    <a:cs typeface="Cambria Math"/>
                  </a:rPr>
                  <a:t>ℙ</a:t>
                </a:r>
                <a14:m>
                  <m:oMath xmlns:m="http://schemas.openxmlformats.org/officeDocument/2006/math">
                    <m:d>
                      <m:dPr>
                        <m:endChr m:val="|"/>
                        <m:ctrlPr>
                          <a:rPr lang="en-US" sz="2800" b="0" i="1" smtClean="0">
                            <a:latin typeface="Cambria Math" panose="02040503050406030204" pitchFamily="18" charset="0"/>
                            <a:cs typeface="Cambria Math"/>
                          </a:rPr>
                        </m:ctrlPr>
                      </m:dPr>
                      <m:e>
                        <m:r>
                          <a:rPr lang="en-US" sz="2800" b="0" i="1" smtClean="0">
                            <a:latin typeface="Cambria Math" panose="02040503050406030204" pitchFamily="18" charset="0"/>
                            <a:cs typeface="Cambria Math"/>
                          </a:rPr>
                          <m:t>|</m:t>
                        </m:r>
                        <m:acc>
                          <m:accPr>
                            <m:chr m:val="̅"/>
                            <m:ctrlPr>
                              <a:rPr lang="en-US" sz="2800" b="0" i="1" smtClean="0">
                                <a:latin typeface="Cambria Math" panose="02040503050406030204" pitchFamily="18" charset="0"/>
                                <a:cs typeface="Cambria Math"/>
                              </a:rPr>
                            </m:ctrlPr>
                          </m:accPr>
                          <m:e>
                            <m:r>
                              <a:rPr lang="en-US" sz="2800" b="0" i="1" smtClean="0">
                                <a:latin typeface="Cambria Math" panose="02040503050406030204" pitchFamily="18" charset="0"/>
                                <a:cs typeface="Cambria Math"/>
                              </a:rPr>
                              <m:t>𝑋</m:t>
                            </m:r>
                          </m:e>
                        </m:acc>
                        <m:r>
                          <a:rPr lang="en-US" sz="2800" b="0" i="1" smtClean="0">
                            <a:latin typeface="Cambria Math" panose="02040503050406030204" pitchFamily="18" charset="0"/>
                            <a:cs typeface="Cambria Math"/>
                          </a:rPr>
                          <m:t>−0.6</m:t>
                        </m:r>
                      </m:e>
                    </m:d>
                    <m:r>
                      <a:rPr lang="en-US" sz="2800" b="0" i="1" smtClean="0">
                        <a:latin typeface="Cambria Math" panose="02040503050406030204" pitchFamily="18" charset="0"/>
                        <a:cs typeface="Cambria Math"/>
                      </a:rPr>
                      <m:t>≥0.1)</m:t>
                    </m:r>
                  </m:oMath>
                </a14:m>
                <a:endParaRPr sz="2800" dirty="0">
                  <a:latin typeface="Cambria Math"/>
                  <a:cs typeface="Cambria Math"/>
                </a:endParaRPr>
              </a:p>
            </p:txBody>
          </p:sp>
        </mc:Choice>
        <mc:Fallback xmlns="">
          <p:sp>
            <p:nvSpPr>
              <p:cNvPr id="12" name="object 12"/>
              <p:cNvSpPr txBox="1">
                <a:spLocks noRot="1" noChangeAspect="1" noMove="1" noResize="1" noEditPoints="1" noAdjustHandles="1" noChangeArrowheads="1" noChangeShapeType="1" noTextEdit="1"/>
              </p:cNvSpPr>
              <p:nvPr/>
            </p:nvSpPr>
            <p:spPr>
              <a:xfrm>
                <a:off x="661821" y="4094124"/>
                <a:ext cx="4504411" cy="1582483"/>
              </a:xfrm>
              <a:prstGeom prst="rect">
                <a:avLst/>
              </a:prstGeom>
              <a:blipFill>
                <a:blip r:embed="rId3"/>
                <a:stretch>
                  <a:fillRect l="-3794" t="-3475" b="-12741"/>
                </a:stretch>
              </a:blipFill>
            </p:spPr>
            <p:txBody>
              <a:bodyPr/>
              <a:lstStyle/>
              <a:p>
                <a:r>
                  <a:rPr lang="en-US">
                    <a:noFill/>
                  </a:rPr>
                  <a:t> </a:t>
                </a:r>
              </a:p>
            </p:txBody>
          </p:sp>
        </mc:Fallback>
      </mc:AlternateContent>
      <p:sp>
        <p:nvSpPr>
          <p:cNvPr id="13" name="object 13"/>
          <p:cNvSpPr txBox="1"/>
          <p:nvPr/>
        </p:nvSpPr>
        <p:spPr>
          <a:xfrm>
            <a:off x="2989326" y="4094124"/>
            <a:ext cx="8722360" cy="1580515"/>
          </a:xfrm>
          <a:prstGeom prst="rect">
            <a:avLst/>
          </a:prstGeom>
        </p:spPr>
        <p:txBody>
          <a:bodyPr vert="horz" wrap="square" lIns="0" tIns="58419" rIns="0" bIns="0" rtlCol="0">
            <a:spAutoFit/>
          </a:bodyPr>
          <a:lstStyle/>
          <a:p>
            <a:pPr marL="12700">
              <a:lnSpc>
                <a:spcPct val="100000"/>
              </a:lnSpc>
              <a:spcBef>
                <a:spcPts val="459"/>
              </a:spcBef>
              <a:tabLst>
                <a:tab pos="769620" algn="l"/>
                <a:tab pos="2307590" algn="l"/>
              </a:tabLst>
            </a:pPr>
            <a:r>
              <a:rPr sz="2800" dirty="0">
                <a:latin typeface="Cambria Math"/>
                <a:cs typeface="Cambria Math"/>
              </a:rPr>
              <a:t>=</a:t>
            </a:r>
            <a:r>
              <a:rPr sz="2800" spc="150" dirty="0">
                <a:latin typeface="Cambria Math"/>
                <a:cs typeface="Cambria Math"/>
              </a:rPr>
              <a:t> </a:t>
            </a:r>
            <a:r>
              <a:rPr sz="2800" spc="-50" dirty="0">
                <a:latin typeface="Cambria Math"/>
                <a:cs typeface="Cambria Math"/>
              </a:rPr>
              <a:t>ℙ</a:t>
            </a:r>
            <a:r>
              <a:rPr sz="2800" dirty="0">
                <a:latin typeface="Cambria Math"/>
                <a:cs typeface="Cambria Math"/>
              </a:rPr>
              <a:t>	𝑋</a:t>
            </a:r>
            <a:r>
              <a:rPr sz="2800" spc="200" dirty="0">
                <a:latin typeface="Cambria Math"/>
                <a:cs typeface="Cambria Math"/>
              </a:rPr>
              <a:t> </a:t>
            </a:r>
            <a:r>
              <a:rPr sz="2800" dirty="0">
                <a:latin typeface="Cambria Math"/>
                <a:cs typeface="Cambria Math"/>
              </a:rPr>
              <a:t>≤</a:t>
            </a:r>
            <a:r>
              <a:rPr sz="2800" spc="155" dirty="0">
                <a:latin typeface="Cambria Math"/>
                <a:cs typeface="Cambria Math"/>
              </a:rPr>
              <a:t> </a:t>
            </a:r>
            <a:r>
              <a:rPr sz="2800" spc="-25" dirty="0">
                <a:latin typeface="Cambria Math"/>
                <a:cs typeface="Cambria Math"/>
              </a:rPr>
              <a:t>500</a:t>
            </a:r>
            <a:r>
              <a:rPr sz="2800" dirty="0">
                <a:latin typeface="Cambria Math"/>
                <a:cs typeface="Cambria Math"/>
              </a:rPr>
              <a:t>	≤</a:t>
            </a:r>
            <a:r>
              <a:rPr sz="2800" spc="80" dirty="0">
                <a:latin typeface="Cambria Math"/>
                <a:cs typeface="Cambria Math"/>
              </a:rPr>
              <a:t> </a:t>
            </a:r>
            <a:r>
              <a:rPr sz="2800" dirty="0">
                <a:latin typeface="Cambria Math"/>
                <a:cs typeface="Cambria Math"/>
              </a:rPr>
              <a:t>0.0003</a:t>
            </a:r>
            <a:r>
              <a:rPr sz="2800" spc="80" dirty="0">
                <a:latin typeface="Cambria Math"/>
                <a:cs typeface="Cambria Math"/>
              </a:rPr>
              <a:t> </a:t>
            </a:r>
            <a:r>
              <a:rPr sz="2800" b="0" dirty="0">
                <a:latin typeface="Segoe UI Semilight"/>
                <a:cs typeface="Segoe UI Semilight"/>
              </a:rPr>
              <a:t>(from</a:t>
            </a:r>
            <a:r>
              <a:rPr sz="2800" b="0" spc="-95" dirty="0">
                <a:latin typeface="Segoe UI Semilight"/>
                <a:cs typeface="Segoe UI Semilight"/>
              </a:rPr>
              <a:t> </a:t>
            </a:r>
            <a:r>
              <a:rPr sz="2800" b="0" dirty="0">
                <a:latin typeface="Segoe UI Semilight"/>
                <a:cs typeface="Segoe UI Semilight"/>
              </a:rPr>
              <a:t>Chernoff</a:t>
            </a:r>
            <a:r>
              <a:rPr sz="2800" b="0" spc="-85" dirty="0">
                <a:latin typeface="Segoe UI Semilight"/>
                <a:cs typeface="Segoe UI Semilight"/>
              </a:rPr>
              <a:t> </a:t>
            </a:r>
            <a:r>
              <a:rPr sz="2800" b="0" dirty="0">
                <a:latin typeface="Segoe UI Semilight"/>
                <a:cs typeface="Segoe UI Semilight"/>
              </a:rPr>
              <a:t>bound,</a:t>
            </a:r>
            <a:r>
              <a:rPr sz="2800" b="0" spc="-85" dirty="0">
                <a:latin typeface="Segoe UI Semilight"/>
                <a:cs typeface="Segoe UI Semilight"/>
              </a:rPr>
              <a:t> </a:t>
            </a:r>
            <a:r>
              <a:rPr sz="2800" b="0" dirty="0">
                <a:latin typeface="Segoe UI Semilight"/>
                <a:cs typeface="Segoe UI Semilight"/>
              </a:rPr>
              <a:t>left</a:t>
            </a:r>
            <a:r>
              <a:rPr sz="2800" b="0" spc="-90" dirty="0">
                <a:latin typeface="Segoe UI Semilight"/>
                <a:cs typeface="Segoe UI Semilight"/>
              </a:rPr>
              <a:t> </a:t>
            </a:r>
            <a:r>
              <a:rPr sz="2800" b="0" spc="-10" dirty="0">
                <a:latin typeface="Segoe UI Semilight"/>
                <a:cs typeface="Segoe UI Semilight"/>
              </a:rPr>
              <a:t>tail)</a:t>
            </a:r>
            <a:endParaRPr sz="2800" dirty="0">
              <a:latin typeface="Segoe UI Semilight"/>
              <a:cs typeface="Segoe UI Semilight"/>
            </a:endParaRPr>
          </a:p>
          <a:p>
            <a:pPr marL="12700">
              <a:lnSpc>
                <a:spcPct val="100000"/>
              </a:lnSpc>
              <a:spcBef>
                <a:spcPts val="360"/>
              </a:spcBef>
              <a:tabLst>
                <a:tab pos="769620" algn="l"/>
                <a:tab pos="2307590" algn="l"/>
              </a:tabLst>
            </a:pPr>
            <a:r>
              <a:rPr sz="2800" dirty="0">
                <a:latin typeface="Cambria Math"/>
                <a:cs typeface="Cambria Math"/>
              </a:rPr>
              <a:t>=</a:t>
            </a:r>
            <a:r>
              <a:rPr sz="2800" spc="150" dirty="0">
                <a:latin typeface="Cambria Math"/>
                <a:cs typeface="Cambria Math"/>
              </a:rPr>
              <a:t> </a:t>
            </a:r>
            <a:r>
              <a:rPr sz="2800" spc="-50" dirty="0">
                <a:latin typeface="Cambria Math"/>
                <a:cs typeface="Cambria Math"/>
              </a:rPr>
              <a:t>ℙ</a:t>
            </a:r>
            <a:r>
              <a:rPr sz="2800" dirty="0">
                <a:latin typeface="Cambria Math"/>
                <a:cs typeface="Cambria Math"/>
              </a:rPr>
              <a:t>	𝑋</a:t>
            </a:r>
            <a:r>
              <a:rPr sz="2800" spc="200" dirty="0">
                <a:latin typeface="Cambria Math"/>
                <a:cs typeface="Cambria Math"/>
              </a:rPr>
              <a:t> </a:t>
            </a:r>
            <a:r>
              <a:rPr sz="2800" dirty="0">
                <a:latin typeface="Cambria Math"/>
                <a:cs typeface="Cambria Math"/>
              </a:rPr>
              <a:t>≥</a:t>
            </a:r>
            <a:r>
              <a:rPr sz="2800" spc="155" dirty="0">
                <a:latin typeface="Cambria Math"/>
                <a:cs typeface="Cambria Math"/>
              </a:rPr>
              <a:t> </a:t>
            </a:r>
            <a:r>
              <a:rPr sz="2800" spc="-25" dirty="0">
                <a:latin typeface="Cambria Math"/>
                <a:cs typeface="Cambria Math"/>
              </a:rPr>
              <a:t>700</a:t>
            </a:r>
            <a:r>
              <a:rPr sz="2800" dirty="0">
                <a:latin typeface="Cambria Math"/>
                <a:cs typeface="Cambria Math"/>
              </a:rPr>
              <a:t>	≤</a:t>
            </a:r>
            <a:r>
              <a:rPr sz="2800" spc="70" dirty="0">
                <a:latin typeface="Cambria Math"/>
                <a:cs typeface="Cambria Math"/>
              </a:rPr>
              <a:t> </a:t>
            </a:r>
            <a:r>
              <a:rPr sz="2800" dirty="0">
                <a:latin typeface="Cambria Math"/>
                <a:cs typeface="Cambria Math"/>
              </a:rPr>
              <a:t>0.0039</a:t>
            </a:r>
            <a:r>
              <a:rPr sz="2800" spc="70" dirty="0">
                <a:latin typeface="Cambria Math"/>
                <a:cs typeface="Cambria Math"/>
              </a:rPr>
              <a:t> </a:t>
            </a:r>
            <a:r>
              <a:rPr sz="2800" b="0" dirty="0">
                <a:latin typeface="Segoe UI Semilight"/>
                <a:cs typeface="Segoe UI Semilight"/>
              </a:rPr>
              <a:t>(from</a:t>
            </a:r>
            <a:r>
              <a:rPr sz="2800" b="0" spc="-105" dirty="0">
                <a:latin typeface="Segoe UI Semilight"/>
                <a:cs typeface="Segoe UI Semilight"/>
              </a:rPr>
              <a:t> </a:t>
            </a:r>
            <a:r>
              <a:rPr sz="2800" b="0" dirty="0">
                <a:latin typeface="Segoe UI Semilight"/>
                <a:cs typeface="Segoe UI Semilight"/>
              </a:rPr>
              <a:t>Chernoff</a:t>
            </a:r>
            <a:r>
              <a:rPr sz="2800" b="0" spc="-95" dirty="0">
                <a:latin typeface="Segoe UI Semilight"/>
                <a:cs typeface="Segoe UI Semilight"/>
              </a:rPr>
              <a:t> </a:t>
            </a:r>
            <a:r>
              <a:rPr sz="2800" b="0" dirty="0">
                <a:latin typeface="Segoe UI Semilight"/>
                <a:cs typeface="Segoe UI Semilight"/>
              </a:rPr>
              <a:t>bound,</a:t>
            </a:r>
            <a:r>
              <a:rPr sz="2800" b="0" spc="-80" dirty="0">
                <a:latin typeface="Segoe UI Semilight"/>
                <a:cs typeface="Segoe UI Semilight"/>
              </a:rPr>
              <a:t> </a:t>
            </a:r>
            <a:r>
              <a:rPr sz="2800" b="0" dirty="0">
                <a:latin typeface="Segoe UI Semilight"/>
                <a:cs typeface="Segoe UI Semilight"/>
              </a:rPr>
              <a:t>right</a:t>
            </a:r>
            <a:r>
              <a:rPr sz="2800" b="0" spc="-95" dirty="0">
                <a:latin typeface="Segoe UI Semilight"/>
                <a:cs typeface="Segoe UI Semilight"/>
              </a:rPr>
              <a:t> </a:t>
            </a:r>
            <a:r>
              <a:rPr sz="2800" b="0" spc="-10" dirty="0">
                <a:latin typeface="Segoe UI Semilight"/>
                <a:cs typeface="Segoe UI Semilight"/>
              </a:rPr>
              <a:t>tail)</a:t>
            </a:r>
            <a:endParaRPr sz="2800" dirty="0">
              <a:latin typeface="Segoe UI Semilight"/>
              <a:cs typeface="Segoe UI Semilight"/>
            </a:endParaRPr>
          </a:p>
          <a:p>
            <a:pPr marL="128270">
              <a:lnSpc>
                <a:spcPct val="100000"/>
              </a:lnSpc>
              <a:spcBef>
                <a:spcPts val="1440"/>
              </a:spcBef>
              <a:tabLst>
                <a:tab pos="1207135" algn="l"/>
              </a:tabLst>
            </a:pPr>
            <a:r>
              <a:rPr sz="2800" dirty="0">
                <a:latin typeface="Cambria Math"/>
                <a:cs typeface="Cambria Math"/>
              </a:rPr>
              <a:t>	</a:t>
            </a:r>
            <a:r>
              <a:rPr lang="en-US" sz="2800" dirty="0">
                <a:latin typeface="Cambria Math"/>
                <a:cs typeface="Cambria Math"/>
              </a:rPr>
              <a:t>≤</a:t>
            </a:r>
            <a:r>
              <a:rPr sz="2800" spc="114" dirty="0">
                <a:latin typeface="Cambria Math"/>
                <a:cs typeface="Cambria Math"/>
              </a:rPr>
              <a:t> </a:t>
            </a:r>
            <a:r>
              <a:rPr sz="2800" dirty="0">
                <a:latin typeface="Cambria Math"/>
                <a:cs typeface="Cambria Math"/>
              </a:rPr>
              <a:t>0.0003</a:t>
            </a:r>
            <a:r>
              <a:rPr sz="2800" spc="-35" dirty="0">
                <a:latin typeface="Cambria Math"/>
                <a:cs typeface="Cambria Math"/>
              </a:rPr>
              <a:t> </a:t>
            </a:r>
            <a:r>
              <a:rPr sz="2800" dirty="0">
                <a:latin typeface="Cambria Math"/>
                <a:cs typeface="Cambria Math"/>
              </a:rPr>
              <a:t>+</a:t>
            </a:r>
            <a:r>
              <a:rPr sz="2800" spc="-40" dirty="0">
                <a:latin typeface="Cambria Math"/>
                <a:cs typeface="Cambria Math"/>
              </a:rPr>
              <a:t> </a:t>
            </a:r>
            <a:r>
              <a:rPr sz="2800" dirty="0">
                <a:latin typeface="Cambria Math"/>
                <a:cs typeface="Cambria Math"/>
              </a:rPr>
              <a:t>0.0039</a:t>
            </a:r>
            <a:r>
              <a:rPr sz="2800" spc="120" dirty="0">
                <a:latin typeface="Cambria Math"/>
                <a:cs typeface="Cambria Math"/>
              </a:rPr>
              <a:t> </a:t>
            </a:r>
            <a:r>
              <a:rPr sz="2800" dirty="0">
                <a:latin typeface="Cambria Math"/>
                <a:cs typeface="Cambria Math"/>
              </a:rPr>
              <a:t>=</a:t>
            </a:r>
            <a:r>
              <a:rPr sz="2800" spc="95" dirty="0">
                <a:latin typeface="Cambria Math"/>
                <a:cs typeface="Cambria Math"/>
              </a:rPr>
              <a:t> </a:t>
            </a:r>
            <a:r>
              <a:rPr sz="2800" spc="-10" dirty="0">
                <a:latin typeface="Cambria Math"/>
                <a:cs typeface="Cambria Math"/>
              </a:rPr>
              <a:t>0.0042</a:t>
            </a:r>
            <a:endParaRPr sz="2800" dirty="0">
              <a:latin typeface="Cambria Math"/>
              <a:cs typeface="Cambria Math"/>
            </a:endParaRPr>
          </a:p>
        </p:txBody>
      </p:sp>
      <p:sp>
        <p:nvSpPr>
          <p:cNvPr id="14" name="object 14"/>
          <p:cNvSpPr txBox="1"/>
          <p:nvPr/>
        </p:nvSpPr>
        <p:spPr>
          <a:xfrm>
            <a:off x="706018" y="6010757"/>
            <a:ext cx="8949690" cy="452120"/>
          </a:xfrm>
          <a:prstGeom prst="rect">
            <a:avLst/>
          </a:prstGeom>
        </p:spPr>
        <p:txBody>
          <a:bodyPr vert="horz" wrap="square" lIns="0" tIns="12065" rIns="0" bIns="0" rtlCol="0">
            <a:spAutoFit/>
          </a:bodyPr>
          <a:lstStyle/>
          <a:p>
            <a:pPr marL="12700">
              <a:lnSpc>
                <a:spcPct val="100000"/>
              </a:lnSpc>
              <a:spcBef>
                <a:spcPts val="95"/>
              </a:spcBef>
            </a:pPr>
            <a:r>
              <a:rPr sz="2800" b="0" dirty="0">
                <a:latin typeface="Segoe UI Semilight"/>
                <a:cs typeface="Segoe UI Semilight"/>
              </a:rPr>
              <a:t>Less</a:t>
            </a:r>
            <a:r>
              <a:rPr sz="2800" b="0" spc="-70" dirty="0">
                <a:latin typeface="Segoe UI Semilight"/>
                <a:cs typeface="Segoe UI Semilight"/>
              </a:rPr>
              <a:t> </a:t>
            </a:r>
            <a:r>
              <a:rPr sz="2800" b="0" dirty="0">
                <a:latin typeface="Segoe UI Semilight"/>
                <a:cs typeface="Segoe UI Semilight"/>
              </a:rPr>
              <a:t>than</a:t>
            </a:r>
            <a:r>
              <a:rPr sz="2800" b="0" spc="-55" dirty="0">
                <a:latin typeface="Segoe UI Semilight"/>
                <a:cs typeface="Segoe UI Semilight"/>
              </a:rPr>
              <a:t> </a:t>
            </a:r>
            <a:r>
              <a:rPr sz="2800" dirty="0">
                <a:latin typeface="Cambria Math"/>
                <a:cs typeface="Cambria Math"/>
              </a:rPr>
              <a:t>1%</a:t>
            </a:r>
            <a:r>
              <a:rPr sz="2800" b="0" dirty="0">
                <a:latin typeface="Segoe UI Semilight"/>
                <a:cs typeface="Segoe UI Semilight"/>
              </a:rPr>
              <a:t>.</a:t>
            </a:r>
            <a:r>
              <a:rPr sz="2800" b="0" spc="-65" dirty="0">
                <a:latin typeface="Segoe UI Semilight"/>
                <a:cs typeface="Segoe UI Semilight"/>
              </a:rPr>
              <a:t> </a:t>
            </a:r>
            <a:r>
              <a:rPr sz="2800" b="0" spc="-10" dirty="0">
                <a:latin typeface="Segoe UI Semilight"/>
                <a:cs typeface="Segoe UI Semilight"/>
              </a:rPr>
              <a:t>That’s</a:t>
            </a:r>
            <a:r>
              <a:rPr sz="2800" b="0" spc="-70" dirty="0">
                <a:latin typeface="Segoe UI Semilight"/>
                <a:cs typeface="Segoe UI Semilight"/>
              </a:rPr>
              <a:t> </a:t>
            </a:r>
            <a:r>
              <a:rPr sz="2800" b="0" dirty="0">
                <a:latin typeface="Segoe UI Semilight"/>
                <a:cs typeface="Segoe UI Semilight"/>
              </a:rPr>
              <a:t>a</a:t>
            </a:r>
            <a:r>
              <a:rPr sz="2800" b="0" spc="-65" dirty="0">
                <a:latin typeface="Segoe UI Semilight"/>
                <a:cs typeface="Segoe UI Semilight"/>
              </a:rPr>
              <a:t> </a:t>
            </a:r>
            <a:r>
              <a:rPr sz="2800" b="0" dirty="0">
                <a:latin typeface="Segoe UI Semilight"/>
                <a:cs typeface="Segoe UI Semilight"/>
              </a:rPr>
              <a:t>better</a:t>
            </a:r>
            <a:r>
              <a:rPr sz="2800" b="0" spc="-55" dirty="0">
                <a:latin typeface="Segoe UI Semilight"/>
                <a:cs typeface="Segoe UI Semilight"/>
              </a:rPr>
              <a:t> </a:t>
            </a:r>
            <a:r>
              <a:rPr sz="2800" b="0" dirty="0">
                <a:latin typeface="Segoe UI Semilight"/>
                <a:cs typeface="Segoe UI Semilight"/>
              </a:rPr>
              <a:t>bound</a:t>
            </a:r>
            <a:r>
              <a:rPr sz="2800" b="0" spc="-70" dirty="0">
                <a:latin typeface="Segoe UI Semilight"/>
                <a:cs typeface="Segoe UI Semilight"/>
              </a:rPr>
              <a:t> </a:t>
            </a:r>
            <a:r>
              <a:rPr sz="2800" b="0" dirty="0">
                <a:latin typeface="Segoe UI Semilight"/>
                <a:cs typeface="Segoe UI Semilight"/>
              </a:rPr>
              <a:t>than</a:t>
            </a:r>
            <a:r>
              <a:rPr sz="2800" b="0" spc="-65" dirty="0">
                <a:latin typeface="Segoe UI Semilight"/>
                <a:cs typeface="Segoe UI Semilight"/>
              </a:rPr>
              <a:t> </a:t>
            </a:r>
            <a:r>
              <a:rPr sz="2800" b="0" dirty="0">
                <a:latin typeface="Segoe UI Semilight"/>
                <a:cs typeface="Segoe UI Semilight"/>
              </a:rPr>
              <a:t>Chebyshev</a:t>
            </a:r>
            <a:r>
              <a:rPr sz="2800" b="0" spc="-55" dirty="0">
                <a:latin typeface="Segoe UI Semilight"/>
                <a:cs typeface="Segoe UI Semilight"/>
              </a:rPr>
              <a:t> </a:t>
            </a:r>
            <a:r>
              <a:rPr sz="2800" b="0" spc="-10" dirty="0">
                <a:latin typeface="Segoe UI Semilight"/>
                <a:cs typeface="Segoe UI Semilight"/>
              </a:rPr>
              <a:t>gave!</a:t>
            </a:r>
            <a:endParaRPr sz="2800">
              <a:latin typeface="Segoe UI Semilight"/>
              <a:cs typeface="Segoe UI Semilight"/>
            </a:endParaRPr>
          </a:p>
        </p:txBody>
      </p:sp>
      <p:pic>
        <p:nvPicPr>
          <p:cNvPr id="15" name="object 15" descr="A diagram of a function  Description automatically generated"/>
          <p:cNvPicPr/>
          <p:nvPr/>
        </p:nvPicPr>
        <p:blipFill>
          <a:blip r:embed="rId4" cstate="print"/>
          <a:stretch>
            <a:fillRect/>
          </a:stretch>
        </p:blipFill>
        <p:spPr>
          <a:xfrm>
            <a:off x="9273540" y="2720339"/>
            <a:ext cx="2918459" cy="141731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Wait</a:t>
            </a:r>
            <a:r>
              <a:rPr spc="225" dirty="0"/>
              <a:t> </a:t>
            </a:r>
            <a:r>
              <a:rPr dirty="0"/>
              <a:t>a</a:t>
            </a:r>
            <a:r>
              <a:rPr spc="229" dirty="0"/>
              <a:t> </a:t>
            </a:r>
            <a:r>
              <a:rPr spc="60" dirty="0"/>
              <a:t>Minute</a:t>
            </a:r>
          </a:p>
        </p:txBody>
      </p:sp>
      <p:sp>
        <p:nvSpPr>
          <p:cNvPr id="3" name="object 3"/>
          <p:cNvSpPr txBox="1"/>
          <p:nvPr/>
        </p:nvSpPr>
        <p:spPr>
          <a:xfrm>
            <a:off x="667918" y="1445513"/>
            <a:ext cx="10864850" cy="3662045"/>
          </a:xfrm>
          <a:prstGeom prst="rect">
            <a:avLst/>
          </a:prstGeom>
        </p:spPr>
        <p:txBody>
          <a:bodyPr vert="horz" wrap="square" lIns="0" tIns="12065" rIns="0" bIns="0" rtlCol="0">
            <a:spAutoFit/>
          </a:bodyPr>
          <a:lstStyle/>
          <a:p>
            <a:pPr marL="50800">
              <a:lnSpc>
                <a:spcPct val="100000"/>
              </a:lnSpc>
              <a:spcBef>
                <a:spcPts val="95"/>
              </a:spcBef>
            </a:pPr>
            <a:r>
              <a:rPr sz="2800" b="0" dirty="0">
                <a:latin typeface="Segoe UI Semilight"/>
                <a:cs typeface="Segoe UI Semilight"/>
              </a:rPr>
              <a:t>This</a:t>
            </a:r>
            <a:r>
              <a:rPr sz="2800" b="0" spc="-30" dirty="0">
                <a:latin typeface="Segoe UI Semilight"/>
                <a:cs typeface="Segoe UI Semilight"/>
              </a:rPr>
              <a:t> </a:t>
            </a:r>
            <a:r>
              <a:rPr sz="2800" b="0" dirty="0">
                <a:latin typeface="Segoe UI Semilight"/>
                <a:cs typeface="Segoe UI Semilight"/>
              </a:rPr>
              <a:t>is</a:t>
            </a:r>
            <a:r>
              <a:rPr sz="2800" b="0" spc="-25" dirty="0">
                <a:latin typeface="Segoe UI Semilight"/>
                <a:cs typeface="Segoe UI Semilight"/>
              </a:rPr>
              <a:t> </a:t>
            </a:r>
            <a:r>
              <a:rPr sz="2800" b="0" dirty="0">
                <a:latin typeface="Segoe UI Semilight"/>
                <a:cs typeface="Segoe UI Semilight"/>
              </a:rPr>
              <a:t>just</a:t>
            </a:r>
            <a:r>
              <a:rPr sz="2800" b="0" spc="-35" dirty="0">
                <a:latin typeface="Segoe UI Semilight"/>
                <a:cs typeface="Segoe UI Semilight"/>
              </a:rPr>
              <a:t> </a:t>
            </a:r>
            <a:r>
              <a:rPr sz="2800" b="0" dirty="0">
                <a:latin typeface="Segoe UI Semilight"/>
                <a:cs typeface="Segoe UI Semilight"/>
              </a:rPr>
              <a:t>a</a:t>
            </a:r>
            <a:r>
              <a:rPr sz="2800" b="0" spc="-30" dirty="0">
                <a:latin typeface="Segoe UI Semilight"/>
                <a:cs typeface="Segoe UI Semilight"/>
              </a:rPr>
              <a:t> </a:t>
            </a:r>
            <a:r>
              <a:rPr sz="2800" b="0" spc="-10" dirty="0">
                <a:latin typeface="Segoe UI Semilight"/>
                <a:cs typeface="Segoe UI Semilight"/>
              </a:rPr>
              <a:t>binomial!</a:t>
            </a:r>
            <a:endParaRPr sz="2800">
              <a:latin typeface="Segoe UI Semilight"/>
              <a:cs typeface="Segoe UI Semilight"/>
            </a:endParaRPr>
          </a:p>
          <a:p>
            <a:pPr marL="80645" marR="43180">
              <a:lnSpc>
                <a:spcPts val="2590"/>
              </a:lnSpc>
              <a:spcBef>
                <a:spcPts val="450"/>
              </a:spcBef>
            </a:pPr>
            <a:r>
              <a:rPr sz="2400" b="0" dirty="0">
                <a:latin typeface="Segoe UI Semilight"/>
                <a:cs typeface="Segoe UI Semilight"/>
              </a:rPr>
              <a:t>Well</a:t>
            </a:r>
            <a:r>
              <a:rPr sz="2400" b="0" spc="-40" dirty="0">
                <a:latin typeface="Segoe UI Semilight"/>
                <a:cs typeface="Segoe UI Semilight"/>
              </a:rPr>
              <a:t> </a:t>
            </a:r>
            <a:r>
              <a:rPr sz="2400" b="0" dirty="0">
                <a:latin typeface="Segoe UI Semilight"/>
                <a:cs typeface="Segoe UI Semilight"/>
              </a:rPr>
              <a:t>if</a:t>
            </a:r>
            <a:r>
              <a:rPr sz="2400" b="0" spc="-30" dirty="0">
                <a:latin typeface="Segoe UI Semilight"/>
                <a:cs typeface="Segoe UI Semilight"/>
              </a:rPr>
              <a:t> </a:t>
            </a:r>
            <a:r>
              <a:rPr sz="2400" b="0" dirty="0">
                <a:latin typeface="Segoe UI Semilight"/>
                <a:cs typeface="Segoe UI Semilight"/>
              </a:rPr>
              <a:t>all</a:t>
            </a:r>
            <a:r>
              <a:rPr sz="2400" b="0" spc="-45" dirty="0">
                <a:latin typeface="Segoe UI Semilight"/>
                <a:cs typeface="Segoe UI Semilight"/>
              </a:rPr>
              <a:t> </a:t>
            </a:r>
            <a:r>
              <a:rPr sz="2400" b="0" dirty="0">
                <a:latin typeface="Segoe UI Semilight"/>
                <a:cs typeface="Segoe UI Semilight"/>
              </a:rPr>
              <a:t>the</a:t>
            </a:r>
            <a:r>
              <a:rPr sz="2400" b="0" spc="-35" dirty="0">
                <a:latin typeface="Segoe UI Semilight"/>
                <a:cs typeface="Segoe UI Semilight"/>
              </a:rPr>
              <a:t> </a:t>
            </a:r>
            <a:r>
              <a:rPr sz="2400" dirty="0">
                <a:latin typeface="Cambria Math"/>
                <a:cs typeface="Cambria Math"/>
              </a:rPr>
              <a:t>𝑋</a:t>
            </a:r>
            <a:r>
              <a:rPr sz="2625" baseline="-15873" dirty="0">
                <a:latin typeface="Cambria Math"/>
                <a:cs typeface="Cambria Math"/>
              </a:rPr>
              <a:t>𝑖</a:t>
            </a:r>
            <a:r>
              <a:rPr sz="2625" spc="577" baseline="-15873" dirty="0">
                <a:latin typeface="Cambria Math"/>
                <a:cs typeface="Cambria Math"/>
              </a:rPr>
              <a:t> </a:t>
            </a:r>
            <a:r>
              <a:rPr sz="2400" b="0" dirty="0">
                <a:latin typeface="Segoe UI Semilight"/>
                <a:cs typeface="Segoe UI Semilight"/>
              </a:rPr>
              <a:t>have</a:t>
            </a:r>
            <a:r>
              <a:rPr sz="2400" b="0" spc="-45" dirty="0">
                <a:latin typeface="Segoe UI Semilight"/>
                <a:cs typeface="Segoe UI Semilight"/>
              </a:rPr>
              <a:t> </a:t>
            </a:r>
            <a:r>
              <a:rPr sz="2400" b="0" dirty="0">
                <a:latin typeface="Segoe UI Semilight"/>
                <a:cs typeface="Segoe UI Semilight"/>
              </a:rPr>
              <a:t>the</a:t>
            </a:r>
            <a:r>
              <a:rPr sz="2400" b="0" spc="-30" dirty="0">
                <a:latin typeface="Segoe UI Semilight"/>
                <a:cs typeface="Segoe UI Semilight"/>
              </a:rPr>
              <a:t> </a:t>
            </a:r>
            <a:r>
              <a:rPr sz="2400" b="0" dirty="0">
                <a:latin typeface="Segoe UI Semilight"/>
                <a:cs typeface="Segoe UI Semilight"/>
              </a:rPr>
              <a:t>same</a:t>
            </a:r>
            <a:r>
              <a:rPr sz="2400" b="0" spc="-30" dirty="0">
                <a:latin typeface="Segoe UI Semilight"/>
                <a:cs typeface="Segoe UI Semilight"/>
              </a:rPr>
              <a:t> </a:t>
            </a:r>
            <a:r>
              <a:rPr sz="2400" b="0" spc="-10" dirty="0">
                <a:latin typeface="Segoe UI Semilight"/>
                <a:cs typeface="Segoe UI Semilight"/>
              </a:rPr>
              <a:t>probability.</a:t>
            </a:r>
            <a:r>
              <a:rPr sz="2400" b="0" spc="-80" dirty="0">
                <a:latin typeface="Segoe UI Semilight"/>
                <a:cs typeface="Segoe UI Semilight"/>
              </a:rPr>
              <a:t> </a:t>
            </a:r>
            <a:r>
              <a:rPr sz="2400" b="0" dirty="0">
                <a:latin typeface="Segoe UI Semilight"/>
                <a:cs typeface="Segoe UI Semilight"/>
              </a:rPr>
              <a:t>It</a:t>
            </a:r>
            <a:r>
              <a:rPr sz="2400" b="0" spc="-45" dirty="0">
                <a:latin typeface="Segoe UI Semilight"/>
                <a:cs typeface="Segoe UI Semilight"/>
              </a:rPr>
              <a:t> </a:t>
            </a:r>
            <a:r>
              <a:rPr sz="2400" b="0" dirty="0">
                <a:latin typeface="Segoe UI Semilight"/>
                <a:cs typeface="Segoe UI Semilight"/>
              </a:rPr>
              <a:t>does</a:t>
            </a:r>
            <a:r>
              <a:rPr sz="2400" b="0" spc="-45" dirty="0">
                <a:latin typeface="Segoe UI Semilight"/>
                <a:cs typeface="Segoe UI Semilight"/>
              </a:rPr>
              <a:t> </a:t>
            </a:r>
            <a:r>
              <a:rPr sz="2400" b="0" dirty="0">
                <a:latin typeface="Segoe UI Semilight"/>
                <a:cs typeface="Segoe UI Semilight"/>
              </a:rPr>
              <a:t>work</a:t>
            </a:r>
            <a:r>
              <a:rPr sz="2400" b="0" spc="-55" dirty="0">
                <a:latin typeface="Segoe UI Semilight"/>
                <a:cs typeface="Segoe UI Semilight"/>
              </a:rPr>
              <a:t> </a:t>
            </a:r>
            <a:r>
              <a:rPr sz="2400" b="0" dirty="0">
                <a:latin typeface="Segoe UI Semilight"/>
                <a:cs typeface="Segoe UI Semilight"/>
              </a:rPr>
              <a:t>if</a:t>
            </a:r>
            <a:r>
              <a:rPr sz="2400" b="0" spc="-45" dirty="0">
                <a:latin typeface="Segoe UI Semilight"/>
                <a:cs typeface="Segoe UI Semilight"/>
              </a:rPr>
              <a:t> </a:t>
            </a:r>
            <a:r>
              <a:rPr sz="2400" b="0" dirty="0">
                <a:latin typeface="Segoe UI Semilight"/>
                <a:cs typeface="Segoe UI Semilight"/>
              </a:rPr>
              <a:t>they’re</a:t>
            </a:r>
            <a:r>
              <a:rPr sz="2400" b="0" spc="-45" dirty="0">
                <a:latin typeface="Segoe UI Semilight"/>
                <a:cs typeface="Segoe UI Semilight"/>
              </a:rPr>
              <a:t> </a:t>
            </a:r>
            <a:r>
              <a:rPr sz="2400" b="0" dirty="0">
                <a:latin typeface="Segoe UI Semilight"/>
                <a:cs typeface="Segoe UI Semilight"/>
              </a:rPr>
              <a:t>independent</a:t>
            </a:r>
            <a:r>
              <a:rPr sz="2400" b="0" spc="-40" dirty="0">
                <a:latin typeface="Segoe UI Semilight"/>
                <a:cs typeface="Segoe UI Semilight"/>
              </a:rPr>
              <a:t> </a:t>
            </a:r>
            <a:r>
              <a:rPr sz="2400" b="0" spc="-25" dirty="0">
                <a:latin typeface="Segoe UI Semilight"/>
                <a:cs typeface="Segoe UI Semilight"/>
              </a:rPr>
              <a:t>but </a:t>
            </a:r>
            <a:r>
              <a:rPr sz="2400" b="0" dirty="0">
                <a:latin typeface="Segoe UI Semilight"/>
                <a:cs typeface="Segoe UI Semilight"/>
              </a:rPr>
              <a:t>have</a:t>
            </a:r>
            <a:r>
              <a:rPr sz="2400" b="0" spc="-55" dirty="0">
                <a:latin typeface="Segoe UI Semilight"/>
                <a:cs typeface="Segoe UI Semilight"/>
              </a:rPr>
              <a:t> </a:t>
            </a:r>
            <a:r>
              <a:rPr sz="2400" b="0" dirty="0">
                <a:latin typeface="Segoe UI Semilight"/>
                <a:cs typeface="Segoe UI Semilight"/>
              </a:rPr>
              <a:t>different</a:t>
            </a:r>
            <a:r>
              <a:rPr sz="2400" b="0" spc="-40" dirty="0">
                <a:latin typeface="Segoe UI Semilight"/>
                <a:cs typeface="Segoe UI Semilight"/>
              </a:rPr>
              <a:t> </a:t>
            </a:r>
            <a:r>
              <a:rPr sz="2400" b="0" dirty="0">
                <a:latin typeface="Segoe UI Semilight"/>
                <a:cs typeface="Segoe UI Semilight"/>
              </a:rPr>
              <a:t>distributions.</a:t>
            </a:r>
            <a:r>
              <a:rPr sz="2400" b="0" spc="-70" dirty="0">
                <a:latin typeface="Segoe UI Semilight"/>
                <a:cs typeface="Segoe UI Semilight"/>
              </a:rPr>
              <a:t> </a:t>
            </a:r>
            <a:r>
              <a:rPr sz="2400" b="0" dirty="0">
                <a:latin typeface="Segoe UI Semilight"/>
                <a:cs typeface="Segoe UI Semilight"/>
              </a:rPr>
              <a:t>But</a:t>
            </a:r>
            <a:r>
              <a:rPr sz="2400" b="0" spc="-50" dirty="0">
                <a:latin typeface="Segoe UI Semilight"/>
                <a:cs typeface="Segoe UI Semilight"/>
              </a:rPr>
              <a:t> </a:t>
            </a:r>
            <a:r>
              <a:rPr sz="2400" b="0" spc="-10" dirty="0">
                <a:latin typeface="Segoe UI Semilight"/>
                <a:cs typeface="Segoe UI Semilight"/>
              </a:rPr>
              <a:t>there’s</a:t>
            </a:r>
            <a:r>
              <a:rPr sz="2400" b="0" spc="-55" dirty="0">
                <a:latin typeface="Segoe UI Semilight"/>
                <a:cs typeface="Segoe UI Semilight"/>
              </a:rPr>
              <a:t> </a:t>
            </a:r>
            <a:r>
              <a:rPr sz="2400" b="0" dirty="0">
                <a:latin typeface="Segoe UI Semilight"/>
                <a:cs typeface="Segoe UI Semilight"/>
              </a:rPr>
              <a:t>bigger</a:t>
            </a:r>
            <a:r>
              <a:rPr sz="2400" b="0" spc="-70" dirty="0">
                <a:latin typeface="Segoe UI Semilight"/>
                <a:cs typeface="Segoe UI Semilight"/>
              </a:rPr>
              <a:t> </a:t>
            </a:r>
            <a:r>
              <a:rPr sz="2400" b="0" dirty="0">
                <a:latin typeface="Segoe UI Semilight"/>
                <a:cs typeface="Segoe UI Semilight"/>
              </a:rPr>
              <a:t>reasons</a:t>
            </a:r>
            <a:r>
              <a:rPr sz="2400" b="0" spc="-55" dirty="0">
                <a:latin typeface="Segoe UI Semilight"/>
                <a:cs typeface="Segoe UI Semilight"/>
              </a:rPr>
              <a:t> </a:t>
            </a:r>
            <a:r>
              <a:rPr sz="2400" b="0" dirty="0">
                <a:latin typeface="Segoe UI Semilight"/>
                <a:cs typeface="Segoe UI Semilight"/>
              </a:rPr>
              <a:t>to</a:t>
            </a:r>
            <a:r>
              <a:rPr sz="2400" b="0" spc="-50" dirty="0">
                <a:latin typeface="Segoe UI Semilight"/>
                <a:cs typeface="Segoe UI Semilight"/>
              </a:rPr>
              <a:t> </a:t>
            </a:r>
            <a:r>
              <a:rPr sz="2400" b="0" spc="-10" dirty="0">
                <a:latin typeface="Segoe UI Semilight"/>
                <a:cs typeface="Segoe UI Semilight"/>
              </a:rPr>
              <a:t>care…</a:t>
            </a:r>
            <a:endParaRPr sz="2400">
              <a:latin typeface="Segoe UI Semilight"/>
              <a:cs typeface="Segoe UI Semilight"/>
            </a:endParaRPr>
          </a:p>
          <a:p>
            <a:pPr>
              <a:lnSpc>
                <a:spcPct val="100000"/>
              </a:lnSpc>
              <a:spcBef>
                <a:spcPts val="1220"/>
              </a:spcBef>
            </a:pPr>
            <a:endParaRPr sz="2400">
              <a:latin typeface="Segoe UI Semilight"/>
              <a:cs typeface="Segoe UI Semilight"/>
            </a:endParaRPr>
          </a:p>
          <a:p>
            <a:pPr marL="50800">
              <a:lnSpc>
                <a:spcPts val="3190"/>
              </a:lnSpc>
              <a:spcBef>
                <a:spcPts val="5"/>
              </a:spcBef>
            </a:pPr>
            <a:r>
              <a:rPr sz="2800" b="0" dirty="0">
                <a:latin typeface="Segoe UI Semilight"/>
                <a:cs typeface="Segoe UI Semilight"/>
              </a:rPr>
              <a:t>The</a:t>
            </a:r>
            <a:r>
              <a:rPr sz="2800" b="0" spc="-55" dirty="0">
                <a:latin typeface="Segoe UI Semilight"/>
                <a:cs typeface="Segoe UI Semilight"/>
              </a:rPr>
              <a:t> </a:t>
            </a:r>
            <a:r>
              <a:rPr sz="2800" b="0" dirty="0">
                <a:latin typeface="Segoe UI Semilight"/>
                <a:cs typeface="Segoe UI Semilight"/>
              </a:rPr>
              <a:t>concentration</a:t>
            </a:r>
            <a:r>
              <a:rPr sz="2800" b="0" spc="-70" dirty="0">
                <a:latin typeface="Segoe UI Semilight"/>
                <a:cs typeface="Segoe UI Semilight"/>
              </a:rPr>
              <a:t> </a:t>
            </a:r>
            <a:r>
              <a:rPr sz="2800" b="0" dirty="0">
                <a:latin typeface="Segoe UI Semilight"/>
                <a:cs typeface="Segoe UI Semilight"/>
              </a:rPr>
              <a:t>inequality</a:t>
            </a:r>
            <a:r>
              <a:rPr sz="2800" b="0" spc="-60" dirty="0">
                <a:latin typeface="Segoe UI Semilight"/>
                <a:cs typeface="Segoe UI Semilight"/>
              </a:rPr>
              <a:t> </a:t>
            </a:r>
            <a:r>
              <a:rPr sz="2800" b="0" dirty="0">
                <a:latin typeface="Segoe UI Semilight"/>
                <a:cs typeface="Segoe UI Semilight"/>
              </a:rPr>
              <a:t>will</a:t>
            </a:r>
            <a:r>
              <a:rPr sz="2800" b="0" spc="-55" dirty="0">
                <a:latin typeface="Segoe UI Semilight"/>
                <a:cs typeface="Segoe UI Semilight"/>
              </a:rPr>
              <a:t> </a:t>
            </a:r>
            <a:r>
              <a:rPr sz="2800" b="0" dirty="0">
                <a:latin typeface="Segoe UI Semilight"/>
                <a:cs typeface="Segoe UI Semilight"/>
              </a:rPr>
              <a:t>let</a:t>
            </a:r>
            <a:r>
              <a:rPr sz="2800" b="0" spc="-55" dirty="0">
                <a:latin typeface="Segoe UI Semilight"/>
                <a:cs typeface="Segoe UI Semilight"/>
              </a:rPr>
              <a:t> </a:t>
            </a:r>
            <a:r>
              <a:rPr sz="2800" b="0" dirty="0">
                <a:latin typeface="Segoe UI Semilight"/>
                <a:cs typeface="Segoe UI Semilight"/>
              </a:rPr>
              <a:t>you</a:t>
            </a:r>
            <a:r>
              <a:rPr sz="2800" b="0" spc="-65" dirty="0">
                <a:latin typeface="Segoe UI Semilight"/>
                <a:cs typeface="Segoe UI Semilight"/>
              </a:rPr>
              <a:t> </a:t>
            </a:r>
            <a:r>
              <a:rPr sz="2800" b="0" dirty="0">
                <a:latin typeface="Segoe UI Semilight"/>
                <a:cs typeface="Segoe UI Semilight"/>
              </a:rPr>
              <a:t>control</a:t>
            </a:r>
            <a:r>
              <a:rPr sz="2800" b="0" spc="-45" dirty="0">
                <a:latin typeface="Segoe UI Semilight"/>
                <a:cs typeface="Segoe UI Semilight"/>
              </a:rPr>
              <a:t> </a:t>
            </a:r>
            <a:r>
              <a:rPr sz="2800" dirty="0">
                <a:latin typeface="Cambria Math"/>
                <a:cs typeface="Cambria Math"/>
              </a:rPr>
              <a:t>𝑛</a:t>
            </a:r>
            <a:r>
              <a:rPr sz="2800" spc="140" dirty="0">
                <a:latin typeface="Cambria Math"/>
                <a:cs typeface="Cambria Math"/>
              </a:rPr>
              <a:t> </a:t>
            </a:r>
            <a:r>
              <a:rPr sz="2800" b="0" spc="-10" dirty="0">
                <a:latin typeface="Segoe UI Semilight"/>
                <a:cs typeface="Segoe UI Semilight"/>
              </a:rPr>
              <a:t>easily,</a:t>
            </a:r>
            <a:r>
              <a:rPr sz="2800" b="0" spc="-65" dirty="0">
                <a:latin typeface="Segoe UI Semilight"/>
                <a:cs typeface="Segoe UI Semilight"/>
              </a:rPr>
              <a:t> </a:t>
            </a:r>
            <a:r>
              <a:rPr sz="2800" b="0" dirty="0">
                <a:latin typeface="Segoe UI Semilight"/>
                <a:cs typeface="Segoe UI Semilight"/>
              </a:rPr>
              <a:t>even</a:t>
            </a:r>
            <a:r>
              <a:rPr sz="2800" b="0" spc="-85" dirty="0">
                <a:latin typeface="Segoe UI Semilight"/>
                <a:cs typeface="Segoe UI Semilight"/>
              </a:rPr>
              <a:t> </a:t>
            </a:r>
            <a:r>
              <a:rPr sz="2800" b="0" dirty="0">
                <a:latin typeface="Segoe UI Semilight"/>
                <a:cs typeface="Segoe UI Semilight"/>
              </a:rPr>
              <a:t>as</a:t>
            </a:r>
            <a:r>
              <a:rPr sz="2800" b="0" spc="-55" dirty="0">
                <a:latin typeface="Segoe UI Semilight"/>
                <a:cs typeface="Segoe UI Semilight"/>
              </a:rPr>
              <a:t> </a:t>
            </a:r>
            <a:r>
              <a:rPr sz="2800" b="0" spc="-50" dirty="0">
                <a:latin typeface="Segoe UI Semilight"/>
                <a:cs typeface="Segoe UI Semilight"/>
              </a:rPr>
              <a:t>a</a:t>
            </a:r>
            <a:endParaRPr sz="2800">
              <a:latin typeface="Segoe UI Semilight"/>
              <a:cs typeface="Segoe UI Semilight"/>
            </a:endParaRPr>
          </a:p>
          <a:p>
            <a:pPr marL="44450">
              <a:lnSpc>
                <a:spcPts val="3190"/>
              </a:lnSpc>
            </a:pPr>
            <a:r>
              <a:rPr sz="2800" b="0" dirty="0">
                <a:latin typeface="Segoe UI Semilight"/>
                <a:cs typeface="Segoe UI Semilight"/>
              </a:rPr>
              <a:t>variable.</a:t>
            </a:r>
            <a:r>
              <a:rPr sz="2800" b="0" spc="-75" dirty="0">
                <a:latin typeface="Segoe UI Semilight"/>
                <a:cs typeface="Segoe UI Semilight"/>
              </a:rPr>
              <a:t> </a:t>
            </a:r>
            <a:r>
              <a:rPr sz="2800" b="0" spc="-10" dirty="0">
                <a:latin typeface="Segoe UI Semilight"/>
                <a:cs typeface="Segoe UI Semilight"/>
              </a:rPr>
              <a:t>That’s</a:t>
            </a:r>
            <a:r>
              <a:rPr sz="2800" b="0" spc="-90" dirty="0">
                <a:latin typeface="Segoe UI Semilight"/>
                <a:cs typeface="Segoe UI Semilight"/>
              </a:rPr>
              <a:t> </a:t>
            </a:r>
            <a:r>
              <a:rPr sz="2800" b="0" dirty="0">
                <a:latin typeface="Segoe UI Semilight"/>
                <a:cs typeface="Segoe UI Semilight"/>
              </a:rPr>
              <a:t>not</a:t>
            </a:r>
            <a:r>
              <a:rPr sz="2800" b="0" spc="-75" dirty="0">
                <a:latin typeface="Segoe UI Semilight"/>
                <a:cs typeface="Segoe UI Semilight"/>
              </a:rPr>
              <a:t> </a:t>
            </a:r>
            <a:r>
              <a:rPr sz="2800" b="0" dirty="0">
                <a:latin typeface="Segoe UI Semilight"/>
                <a:cs typeface="Segoe UI Semilight"/>
              </a:rPr>
              <a:t>easy</a:t>
            </a:r>
            <a:r>
              <a:rPr sz="2800" b="0" spc="-75" dirty="0">
                <a:latin typeface="Segoe UI Semilight"/>
                <a:cs typeface="Segoe UI Semilight"/>
              </a:rPr>
              <a:t> </a:t>
            </a:r>
            <a:r>
              <a:rPr sz="2800" b="0" dirty="0">
                <a:latin typeface="Segoe UI Semilight"/>
                <a:cs typeface="Segoe UI Semilight"/>
              </a:rPr>
              <a:t>with</a:t>
            </a:r>
            <a:r>
              <a:rPr sz="2800" b="0" spc="-65" dirty="0">
                <a:latin typeface="Segoe UI Semilight"/>
                <a:cs typeface="Segoe UI Semilight"/>
              </a:rPr>
              <a:t> </a:t>
            </a:r>
            <a:r>
              <a:rPr sz="2800" b="0" dirty="0">
                <a:latin typeface="Segoe UI Semilight"/>
                <a:cs typeface="Segoe UI Semilight"/>
              </a:rPr>
              <a:t>the</a:t>
            </a:r>
            <a:r>
              <a:rPr sz="2800" b="0" spc="-80" dirty="0">
                <a:latin typeface="Segoe UI Semilight"/>
                <a:cs typeface="Segoe UI Semilight"/>
              </a:rPr>
              <a:t> </a:t>
            </a:r>
            <a:r>
              <a:rPr sz="2800" b="0" spc="-10" dirty="0">
                <a:latin typeface="Segoe UI Semilight"/>
                <a:cs typeface="Segoe UI Semilight"/>
              </a:rPr>
              <a:t>binomial.</a:t>
            </a:r>
            <a:endParaRPr sz="2800">
              <a:latin typeface="Segoe UI Semilight"/>
              <a:cs typeface="Segoe UI Semilight"/>
            </a:endParaRPr>
          </a:p>
          <a:p>
            <a:pPr>
              <a:lnSpc>
                <a:spcPct val="100000"/>
              </a:lnSpc>
              <a:spcBef>
                <a:spcPts val="1760"/>
              </a:spcBef>
            </a:pPr>
            <a:endParaRPr sz="2800">
              <a:latin typeface="Segoe UI Semilight"/>
              <a:cs typeface="Segoe UI Semilight"/>
            </a:endParaRPr>
          </a:p>
          <a:p>
            <a:pPr marL="50800">
              <a:lnSpc>
                <a:spcPct val="100000"/>
              </a:lnSpc>
            </a:pPr>
            <a:r>
              <a:rPr sz="2800" b="0" dirty="0">
                <a:latin typeface="Segoe UI Semilight"/>
                <a:cs typeface="Segoe UI Semilight"/>
              </a:rPr>
              <a:t>What</a:t>
            </a:r>
            <a:r>
              <a:rPr sz="2800" b="0" spc="-70" dirty="0">
                <a:latin typeface="Segoe UI Semilight"/>
                <a:cs typeface="Segoe UI Semilight"/>
              </a:rPr>
              <a:t> </a:t>
            </a:r>
            <a:r>
              <a:rPr sz="2800" b="0" dirty="0">
                <a:latin typeface="Segoe UI Semilight"/>
                <a:cs typeface="Segoe UI Semilight"/>
              </a:rPr>
              <a:t>happens</a:t>
            </a:r>
            <a:r>
              <a:rPr sz="2800" b="0" spc="-70" dirty="0">
                <a:latin typeface="Segoe UI Semilight"/>
                <a:cs typeface="Segoe UI Semilight"/>
              </a:rPr>
              <a:t> </a:t>
            </a:r>
            <a:r>
              <a:rPr sz="2800" b="0" dirty="0">
                <a:latin typeface="Segoe UI Semilight"/>
                <a:cs typeface="Segoe UI Semilight"/>
              </a:rPr>
              <a:t>when</a:t>
            </a:r>
            <a:r>
              <a:rPr sz="2800" b="0" spc="-60" dirty="0">
                <a:latin typeface="Segoe UI Semilight"/>
                <a:cs typeface="Segoe UI Semilight"/>
              </a:rPr>
              <a:t> </a:t>
            </a:r>
            <a:r>
              <a:rPr sz="2800" dirty="0">
                <a:latin typeface="Cambria Math"/>
                <a:cs typeface="Cambria Math"/>
              </a:rPr>
              <a:t>𝑛</a:t>
            </a:r>
            <a:r>
              <a:rPr sz="2800" spc="120" dirty="0">
                <a:latin typeface="Cambria Math"/>
                <a:cs typeface="Cambria Math"/>
              </a:rPr>
              <a:t> </a:t>
            </a:r>
            <a:r>
              <a:rPr sz="2800" b="0" dirty="0">
                <a:latin typeface="Segoe UI Semilight"/>
                <a:cs typeface="Segoe UI Semilight"/>
              </a:rPr>
              <a:t>gets</a:t>
            </a:r>
            <a:r>
              <a:rPr sz="2800" b="0" spc="-65" dirty="0">
                <a:latin typeface="Segoe UI Semilight"/>
                <a:cs typeface="Segoe UI Semilight"/>
              </a:rPr>
              <a:t> </a:t>
            </a:r>
            <a:r>
              <a:rPr sz="2800" b="0" spc="-20" dirty="0">
                <a:latin typeface="Segoe UI Semilight"/>
                <a:cs typeface="Segoe UI Semilight"/>
              </a:rPr>
              <a:t>big?</a:t>
            </a:r>
            <a:endParaRPr sz="2800">
              <a:latin typeface="Segoe UI Semilight"/>
              <a:cs typeface="Segoe UI Semilight"/>
            </a:endParaRPr>
          </a:p>
        </p:txBody>
      </p:sp>
      <p:sp>
        <p:nvSpPr>
          <p:cNvPr id="4" name="object 4"/>
          <p:cNvSpPr txBox="1"/>
          <p:nvPr/>
        </p:nvSpPr>
        <p:spPr>
          <a:xfrm>
            <a:off x="706018" y="5254244"/>
            <a:ext cx="1586865" cy="452120"/>
          </a:xfrm>
          <a:prstGeom prst="rect">
            <a:avLst/>
          </a:prstGeom>
        </p:spPr>
        <p:txBody>
          <a:bodyPr vert="horz" wrap="square" lIns="0" tIns="12065" rIns="0" bIns="0" rtlCol="0">
            <a:spAutoFit/>
          </a:bodyPr>
          <a:lstStyle/>
          <a:p>
            <a:pPr marL="12700">
              <a:lnSpc>
                <a:spcPct val="100000"/>
              </a:lnSpc>
              <a:spcBef>
                <a:spcPts val="95"/>
              </a:spcBef>
            </a:pPr>
            <a:r>
              <a:rPr sz="2800" b="0" spc="-10" dirty="0">
                <a:latin typeface="Segoe UI Semilight"/>
                <a:cs typeface="Segoe UI Semilight"/>
              </a:rPr>
              <a:t>Evaluating</a:t>
            </a:r>
            <a:endParaRPr sz="2800">
              <a:latin typeface="Segoe UI Semilight"/>
              <a:cs typeface="Segoe UI Semilight"/>
            </a:endParaRPr>
          </a:p>
        </p:txBody>
      </p:sp>
      <p:sp>
        <p:nvSpPr>
          <p:cNvPr id="5" name="object 5"/>
          <p:cNvSpPr/>
          <p:nvPr/>
        </p:nvSpPr>
        <p:spPr>
          <a:xfrm>
            <a:off x="2406269" y="5305425"/>
            <a:ext cx="1011555" cy="429259"/>
          </a:xfrm>
          <a:custGeom>
            <a:avLst/>
            <a:gdLst/>
            <a:ahLst/>
            <a:cxnLst/>
            <a:rect l="l" t="t" r="r" b="b"/>
            <a:pathLst>
              <a:path w="1011554" h="429260">
                <a:moveTo>
                  <a:pt x="898779" y="0"/>
                </a:moveTo>
                <a:lnTo>
                  <a:pt x="894460" y="14224"/>
                </a:lnTo>
                <a:lnTo>
                  <a:pt x="914153" y="24443"/>
                </a:lnTo>
                <a:lnTo>
                  <a:pt x="931322" y="39306"/>
                </a:lnTo>
                <a:lnTo>
                  <a:pt x="958088" y="83058"/>
                </a:lnTo>
                <a:lnTo>
                  <a:pt x="974264" y="142462"/>
                </a:lnTo>
                <a:lnTo>
                  <a:pt x="979673" y="214503"/>
                </a:lnTo>
                <a:lnTo>
                  <a:pt x="978322" y="252261"/>
                </a:lnTo>
                <a:lnTo>
                  <a:pt x="967515" y="317919"/>
                </a:lnTo>
                <a:lnTo>
                  <a:pt x="945967" y="370148"/>
                </a:lnTo>
                <a:lnTo>
                  <a:pt x="914153" y="404520"/>
                </a:lnTo>
                <a:lnTo>
                  <a:pt x="894460" y="414731"/>
                </a:lnTo>
                <a:lnTo>
                  <a:pt x="898779" y="428955"/>
                </a:lnTo>
                <a:lnTo>
                  <a:pt x="946689" y="403417"/>
                </a:lnTo>
                <a:lnTo>
                  <a:pt x="982218" y="355257"/>
                </a:lnTo>
                <a:lnTo>
                  <a:pt x="1004220" y="290352"/>
                </a:lnTo>
                <a:lnTo>
                  <a:pt x="1011549" y="214630"/>
                </a:lnTo>
                <a:lnTo>
                  <a:pt x="1009804" y="176962"/>
                </a:lnTo>
                <a:lnTo>
                  <a:pt x="1004220" y="138604"/>
                </a:lnTo>
                <a:lnTo>
                  <a:pt x="982218" y="73659"/>
                </a:lnTo>
                <a:lnTo>
                  <a:pt x="946689" y="25542"/>
                </a:lnTo>
                <a:lnTo>
                  <a:pt x="924282" y="9955"/>
                </a:lnTo>
                <a:lnTo>
                  <a:pt x="898779" y="0"/>
                </a:lnTo>
                <a:close/>
              </a:path>
              <a:path w="1011554" h="429260">
                <a:moveTo>
                  <a:pt x="112775" y="0"/>
                </a:moveTo>
                <a:lnTo>
                  <a:pt x="64865" y="25542"/>
                </a:lnTo>
                <a:lnTo>
                  <a:pt x="29337" y="73659"/>
                </a:lnTo>
                <a:lnTo>
                  <a:pt x="7334" y="138604"/>
                </a:lnTo>
                <a:lnTo>
                  <a:pt x="0" y="214503"/>
                </a:lnTo>
                <a:lnTo>
                  <a:pt x="1761" y="252261"/>
                </a:lnTo>
                <a:lnTo>
                  <a:pt x="7334" y="290352"/>
                </a:lnTo>
                <a:lnTo>
                  <a:pt x="29337" y="355257"/>
                </a:lnTo>
                <a:lnTo>
                  <a:pt x="64865" y="403417"/>
                </a:lnTo>
                <a:lnTo>
                  <a:pt x="112775" y="428955"/>
                </a:lnTo>
                <a:lnTo>
                  <a:pt x="117093" y="414731"/>
                </a:lnTo>
                <a:lnTo>
                  <a:pt x="97347" y="404520"/>
                </a:lnTo>
                <a:lnTo>
                  <a:pt x="80184" y="389659"/>
                </a:lnTo>
                <a:lnTo>
                  <a:pt x="53467" y="345986"/>
                </a:lnTo>
                <a:lnTo>
                  <a:pt x="37290" y="286685"/>
                </a:lnTo>
                <a:lnTo>
                  <a:pt x="31876" y="214630"/>
                </a:lnTo>
                <a:lnTo>
                  <a:pt x="33232" y="176962"/>
                </a:lnTo>
                <a:lnTo>
                  <a:pt x="44039" y="111152"/>
                </a:lnTo>
                <a:lnTo>
                  <a:pt x="65569" y="58836"/>
                </a:lnTo>
                <a:lnTo>
                  <a:pt x="97347" y="24443"/>
                </a:lnTo>
                <a:lnTo>
                  <a:pt x="117093" y="14224"/>
                </a:lnTo>
                <a:lnTo>
                  <a:pt x="112775" y="0"/>
                </a:lnTo>
                <a:close/>
              </a:path>
            </a:pathLst>
          </a:custGeom>
          <a:solidFill>
            <a:srgbClr val="000000"/>
          </a:solidFill>
        </p:spPr>
        <p:txBody>
          <a:bodyPr wrap="square" lIns="0" tIns="0" rIns="0" bIns="0" rtlCol="0"/>
          <a:lstStyle/>
          <a:p>
            <a:endParaRPr/>
          </a:p>
        </p:txBody>
      </p:sp>
      <p:sp>
        <p:nvSpPr>
          <p:cNvPr id="6" name="object 6"/>
          <p:cNvSpPr txBox="1"/>
          <p:nvPr/>
        </p:nvSpPr>
        <p:spPr>
          <a:xfrm>
            <a:off x="2522601" y="5187441"/>
            <a:ext cx="777240" cy="336550"/>
          </a:xfrm>
          <a:prstGeom prst="rect">
            <a:avLst/>
          </a:prstGeom>
        </p:spPr>
        <p:txBody>
          <a:bodyPr vert="horz" wrap="square" lIns="0" tIns="11430" rIns="0" bIns="0" rtlCol="0">
            <a:spAutoFit/>
          </a:bodyPr>
          <a:lstStyle/>
          <a:p>
            <a:pPr marL="12700">
              <a:lnSpc>
                <a:spcPct val="100000"/>
              </a:lnSpc>
              <a:spcBef>
                <a:spcPts val="90"/>
              </a:spcBef>
            </a:pPr>
            <a:r>
              <a:rPr sz="2050" spc="-10" dirty="0">
                <a:latin typeface="Cambria Math"/>
                <a:cs typeface="Cambria Math"/>
              </a:rPr>
              <a:t>20000</a:t>
            </a:r>
            <a:endParaRPr sz="2050">
              <a:latin typeface="Cambria Math"/>
              <a:cs typeface="Cambria Math"/>
            </a:endParaRPr>
          </a:p>
        </p:txBody>
      </p:sp>
      <p:sp>
        <p:nvSpPr>
          <p:cNvPr id="7" name="object 7"/>
          <p:cNvSpPr txBox="1"/>
          <p:nvPr/>
        </p:nvSpPr>
        <p:spPr>
          <a:xfrm>
            <a:off x="2522601" y="5484367"/>
            <a:ext cx="776605" cy="337185"/>
          </a:xfrm>
          <a:prstGeom prst="rect">
            <a:avLst/>
          </a:prstGeom>
        </p:spPr>
        <p:txBody>
          <a:bodyPr vert="horz" wrap="square" lIns="0" tIns="11430" rIns="0" bIns="0" rtlCol="0">
            <a:spAutoFit/>
          </a:bodyPr>
          <a:lstStyle/>
          <a:p>
            <a:pPr marL="12700">
              <a:lnSpc>
                <a:spcPct val="100000"/>
              </a:lnSpc>
              <a:spcBef>
                <a:spcPts val="90"/>
              </a:spcBef>
            </a:pPr>
            <a:r>
              <a:rPr sz="2050" spc="-10" dirty="0">
                <a:latin typeface="Cambria Math"/>
                <a:cs typeface="Cambria Math"/>
              </a:rPr>
              <a:t>10000</a:t>
            </a:r>
            <a:endParaRPr sz="2050">
              <a:latin typeface="Cambria Math"/>
              <a:cs typeface="Cambria Math"/>
            </a:endParaRPr>
          </a:p>
        </p:txBody>
      </p:sp>
      <p:sp>
        <p:nvSpPr>
          <p:cNvPr id="8" name="object 8"/>
          <p:cNvSpPr txBox="1"/>
          <p:nvPr/>
        </p:nvSpPr>
        <p:spPr>
          <a:xfrm>
            <a:off x="3411982" y="5254244"/>
            <a:ext cx="8101965" cy="452120"/>
          </a:xfrm>
          <a:prstGeom prst="rect">
            <a:avLst/>
          </a:prstGeom>
        </p:spPr>
        <p:txBody>
          <a:bodyPr vert="horz" wrap="square" lIns="0" tIns="12065" rIns="0" bIns="0" rtlCol="0">
            <a:spAutoFit/>
          </a:bodyPr>
          <a:lstStyle/>
          <a:p>
            <a:pPr marL="38100">
              <a:lnSpc>
                <a:spcPct val="100000"/>
              </a:lnSpc>
              <a:spcBef>
                <a:spcPts val="95"/>
              </a:spcBef>
            </a:pPr>
            <a:r>
              <a:rPr sz="2800" spc="-10" dirty="0">
                <a:latin typeface="Cambria Math"/>
                <a:cs typeface="Cambria Math"/>
              </a:rPr>
              <a:t>.</a:t>
            </a:r>
            <a:r>
              <a:rPr sz="2800" spc="-160" dirty="0">
                <a:latin typeface="Cambria Math"/>
                <a:cs typeface="Cambria Math"/>
              </a:rPr>
              <a:t> </a:t>
            </a:r>
            <a:r>
              <a:rPr sz="2800" dirty="0">
                <a:latin typeface="Cambria Math"/>
                <a:cs typeface="Cambria Math"/>
              </a:rPr>
              <a:t>51</a:t>
            </a:r>
            <a:r>
              <a:rPr sz="3075" baseline="27100" dirty="0">
                <a:latin typeface="Cambria Math"/>
                <a:cs typeface="Cambria Math"/>
              </a:rPr>
              <a:t>10000</a:t>
            </a:r>
            <a:r>
              <a:rPr sz="3075" spc="487" baseline="27100" dirty="0">
                <a:latin typeface="Cambria Math"/>
                <a:cs typeface="Cambria Math"/>
              </a:rPr>
              <a:t> </a:t>
            </a:r>
            <a:r>
              <a:rPr sz="2800" dirty="0">
                <a:latin typeface="Cambria Math"/>
                <a:cs typeface="Cambria Math"/>
              </a:rPr>
              <a:t>⋅.49</a:t>
            </a:r>
            <a:r>
              <a:rPr sz="3075" baseline="27100" dirty="0">
                <a:latin typeface="Cambria Math"/>
                <a:cs typeface="Cambria Math"/>
              </a:rPr>
              <a:t>10000</a:t>
            </a:r>
            <a:r>
              <a:rPr sz="3075" spc="442" baseline="27100" dirty="0">
                <a:latin typeface="Cambria Math"/>
                <a:cs typeface="Cambria Math"/>
              </a:rPr>
              <a:t> </a:t>
            </a:r>
            <a:r>
              <a:rPr sz="2800" b="0" dirty="0">
                <a:latin typeface="Segoe UI Semilight"/>
                <a:cs typeface="Segoe UI Semilight"/>
              </a:rPr>
              <a:t>is fraught</a:t>
            </a:r>
            <a:r>
              <a:rPr sz="2800" b="0" spc="-5" dirty="0">
                <a:latin typeface="Segoe UI Semilight"/>
                <a:cs typeface="Segoe UI Semilight"/>
              </a:rPr>
              <a:t> </a:t>
            </a:r>
            <a:r>
              <a:rPr sz="2800" b="0" dirty="0">
                <a:latin typeface="Segoe UI Semilight"/>
                <a:cs typeface="Segoe UI Semilight"/>
              </a:rPr>
              <a:t>with</a:t>
            </a:r>
            <a:r>
              <a:rPr sz="2800" b="0" spc="-5" dirty="0">
                <a:latin typeface="Segoe UI Semilight"/>
                <a:cs typeface="Segoe UI Semilight"/>
              </a:rPr>
              <a:t> </a:t>
            </a:r>
            <a:r>
              <a:rPr sz="2800" b="0" dirty="0">
                <a:latin typeface="Segoe UI Semilight"/>
                <a:cs typeface="Segoe UI Semilight"/>
              </a:rPr>
              <a:t>chances for</a:t>
            </a:r>
            <a:r>
              <a:rPr sz="2800" b="0" spc="10" dirty="0">
                <a:latin typeface="Segoe UI Semilight"/>
                <a:cs typeface="Segoe UI Semilight"/>
              </a:rPr>
              <a:t> </a:t>
            </a:r>
            <a:r>
              <a:rPr sz="2800" b="0" spc="-10" dirty="0">
                <a:latin typeface="Segoe UI Semilight"/>
                <a:cs typeface="Segoe UI Semilight"/>
              </a:rPr>
              <a:t>floating</a:t>
            </a:r>
            <a:endParaRPr sz="2800">
              <a:latin typeface="Segoe UI Semilight"/>
              <a:cs typeface="Segoe UI Semilight"/>
            </a:endParaRPr>
          </a:p>
        </p:txBody>
      </p:sp>
      <p:sp>
        <p:nvSpPr>
          <p:cNvPr id="9" name="object 9"/>
          <p:cNvSpPr txBox="1"/>
          <p:nvPr/>
        </p:nvSpPr>
        <p:spPr>
          <a:xfrm>
            <a:off x="699922" y="5681573"/>
            <a:ext cx="8052434" cy="452120"/>
          </a:xfrm>
          <a:prstGeom prst="rect">
            <a:avLst/>
          </a:prstGeom>
        </p:spPr>
        <p:txBody>
          <a:bodyPr vert="horz" wrap="square" lIns="0" tIns="12065" rIns="0" bIns="0" rtlCol="0">
            <a:spAutoFit/>
          </a:bodyPr>
          <a:lstStyle/>
          <a:p>
            <a:pPr marL="12700">
              <a:lnSpc>
                <a:spcPct val="100000"/>
              </a:lnSpc>
              <a:spcBef>
                <a:spcPts val="95"/>
              </a:spcBef>
            </a:pPr>
            <a:r>
              <a:rPr sz="2800" b="0" dirty="0">
                <a:latin typeface="Segoe UI Semilight"/>
                <a:cs typeface="Segoe UI Semilight"/>
              </a:rPr>
              <a:t>point</a:t>
            </a:r>
            <a:r>
              <a:rPr sz="2800" b="0" spc="-65" dirty="0">
                <a:latin typeface="Segoe UI Semilight"/>
                <a:cs typeface="Segoe UI Semilight"/>
              </a:rPr>
              <a:t> </a:t>
            </a:r>
            <a:r>
              <a:rPr sz="2800" b="0" dirty="0">
                <a:latin typeface="Segoe UI Semilight"/>
                <a:cs typeface="Segoe UI Semilight"/>
              </a:rPr>
              <a:t>error</a:t>
            </a:r>
            <a:r>
              <a:rPr sz="2800" b="0" spc="-55" dirty="0">
                <a:latin typeface="Segoe UI Semilight"/>
                <a:cs typeface="Segoe UI Semilight"/>
              </a:rPr>
              <a:t> </a:t>
            </a:r>
            <a:r>
              <a:rPr sz="2800" b="0" dirty="0">
                <a:latin typeface="Segoe UI Semilight"/>
                <a:cs typeface="Segoe UI Semilight"/>
              </a:rPr>
              <a:t>and</a:t>
            </a:r>
            <a:r>
              <a:rPr sz="2800" b="0" spc="-60" dirty="0">
                <a:latin typeface="Segoe UI Semilight"/>
                <a:cs typeface="Segoe UI Semilight"/>
              </a:rPr>
              <a:t> </a:t>
            </a:r>
            <a:r>
              <a:rPr sz="2800" b="0" dirty="0">
                <a:latin typeface="Segoe UI Semilight"/>
                <a:cs typeface="Segoe UI Semilight"/>
              </a:rPr>
              <a:t>other</a:t>
            </a:r>
            <a:r>
              <a:rPr sz="2800" b="0" spc="-55" dirty="0">
                <a:latin typeface="Segoe UI Semilight"/>
                <a:cs typeface="Segoe UI Semilight"/>
              </a:rPr>
              <a:t> </a:t>
            </a:r>
            <a:r>
              <a:rPr sz="2800" b="0" dirty="0">
                <a:latin typeface="Segoe UI Semilight"/>
                <a:cs typeface="Segoe UI Semilight"/>
              </a:rPr>
              <a:t>issues.</a:t>
            </a:r>
            <a:r>
              <a:rPr sz="2800" b="0" spc="-55" dirty="0">
                <a:latin typeface="Segoe UI Semilight"/>
                <a:cs typeface="Segoe UI Semilight"/>
              </a:rPr>
              <a:t> </a:t>
            </a:r>
            <a:r>
              <a:rPr sz="2800" b="0" dirty="0">
                <a:latin typeface="Segoe UI Semilight"/>
                <a:cs typeface="Segoe UI Semilight"/>
              </a:rPr>
              <a:t>Chernoff</a:t>
            </a:r>
            <a:r>
              <a:rPr sz="2800" b="0" spc="-60" dirty="0">
                <a:latin typeface="Segoe UI Semilight"/>
                <a:cs typeface="Segoe UI Semilight"/>
              </a:rPr>
              <a:t> </a:t>
            </a:r>
            <a:r>
              <a:rPr sz="2800" b="0" dirty="0">
                <a:latin typeface="Segoe UI Semilight"/>
                <a:cs typeface="Segoe UI Semilight"/>
              </a:rPr>
              <a:t>is</a:t>
            </a:r>
            <a:r>
              <a:rPr sz="2800" b="0" spc="-55" dirty="0">
                <a:latin typeface="Segoe UI Semilight"/>
                <a:cs typeface="Segoe UI Semilight"/>
              </a:rPr>
              <a:t> </a:t>
            </a:r>
            <a:r>
              <a:rPr sz="2800" b="0" dirty="0">
                <a:latin typeface="Segoe UI Semilight"/>
                <a:cs typeface="Segoe UI Semilight"/>
              </a:rPr>
              <a:t>much</a:t>
            </a:r>
            <a:r>
              <a:rPr sz="2800" b="0" spc="-60" dirty="0">
                <a:latin typeface="Segoe UI Semilight"/>
                <a:cs typeface="Segoe UI Semilight"/>
              </a:rPr>
              <a:t> </a:t>
            </a:r>
            <a:r>
              <a:rPr sz="2800" b="0" spc="-10" dirty="0">
                <a:latin typeface="Segoe UI Semilight"/>
                <a:cs typeface="Segoe UI Semilight"/>
              </a:rPr>
              <a:t>better.</a:t>
            </a:r>
            <a:endParaRPr sz="2800">
              <a:latin typeface="Segoe UI Semilight"/>
              <a:cs typeface="Segoe UI Semi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Wait</a:t>
            </a:r>
            <a:r>
              <a:rPr spc="225" dirty="0"/>
              <a:t> </a:t>
            </a:r>
            <a:r>
              <a:rPr dirty="0"/>
              <a:t>a</a:t>
            </a:r>
            <a:r>
              <a:rPr spc="229" dirty="0"/>
              <a:t> </a:t>
            </a:r>
            <a:r>
              <a:rPr spc="60" dirty="0"/>
              <a:t>Minute</a:t>
            </a:r>
          </a:p>
        </p:txBody>
      </p:sp>
      <p:sp>
        <p:nvSpPr>
          <p:cNvPr id="3" name="object 3"/>
          <p:cNvSpPr txBox="1"/>
          <p:nvPr/>
        </p:nvSpPr>
        <p:spPr>
          <a:xfrm>
            <a:off x="699922" y="1402842"/>
            <a:ext cx="11029315" cy="4578350"/>
          </a:xfrm>
          <a:prstGeom prst="rect">
            <a:avLst/>
          </a:prstGeom>
        </p:spPr>
        <p:txBody>
          <a:bodyPr vert="horz" wrap="square" lIns="0" tIns="12065" rIns="0" bIns="0" rtlCol="0">
            <a:spAutoFit/>
          </a:bodyPr>
          <a:lstStyle/>
          <a:p>
            <a:pPr marL="18415">
              <a:lnSpc>
                <a:spcPts val="3025"/>
              </a:lnSpc>
              <a:spcBef>
                <a:spcPts val="95"/>
              </a:spcBef>
            </a:pPr>
            <a:r>
              <a:rPr sz="2800" b="0" dirty="0">
                <a:latin typeface="Segoe UI Semilight"/>
                <a:cs typeface="Segoe UI Semilight"/>
              </a:rPr>
              <a:t>I</a:t>
            </a:r>
            <a:r>
              <a:rPr sz="2800" b="0" spc="-65" dirty="0">
                <a:latin typeface="Segoe UI Semilight"/>
                <a:cs typeface="Segoe UI Semilight"/>
              </a:rPr>
              <a:t> </a:t>
            </a:r>
            <a:r>
              <a:rPr sz="2800" b="0" dirty="0">
                <a:latin typeface="Segoe UI Semilight"/>
                <a:cs typeface="Segoe UI Semilight"/>
              </a:rPr>
              <a:t>asked</a:t>
            </a:r>
            <a:r>
              <a:rPr sz="2800" b="0" spc="-60" dirty="0">
                <a:latin typeface="Segoe UI Semilight"/>
                <a:cs typeface="Segoe UI Semilight"/>
              </a:rPr>
              <a:t> </a:t>
            </a:r>
            <a:r>
              <a:rPr sz="2800" b="0" dirty="0">
                <a:latin typeface="Segoe UI Semilight"/>
                <a:cs typeface="Segoe UI Semilight"/>
              </a:rPr>
              <a:t>Wikipedia</a:t>
            </a:r>
            <a:r>
              <a:rPr sz="2800" b="0" spc="-60" dirty="0">
                <a:latin typeface="Segoe UI Semilight"/>
                <a:cs typeface="Segoe UI Semilight"/>
              </a:rPr>
              <a:t> </a:t>
            </a:r>
            <a:r>
              <a:rPr sz="2800" b="0" dirty="0">
                <a:latin typeface="Segoe UI Semilight"/>
                <a:cs typeface="Segoe UI Semilight"/>
              </a:rPr>
              <a:t>about</a:t>
            </a:r>
            <a:r>
              <a:rPr sz="2800" b="0" spc="-75" dirty="0">
                <a:latin typeface="Segoe UI Semilight"/>
                <a:cs typeface="Segoe UI Semilight"/>
              </a:rPr>
              <a:t> </a:t>
            </a:r>
            <a:r>
              <a:rPr sz="2800" b="0" dirty="0">
                <a:latin typeface="Segoe UI Semilight"/>
                <a:cs typeface="Segoe UI Semilight"/>
              </a:rPr>
              <a:t>the</a:t>
            </a:r>
            <a:r>
              <a:rPr sz="2800" b="0" spc="-70" dirty="0">
                <a:latin typeface="Segoe UI Semilight"/>
                <a:cs typeface="Segoe UI Semilight"/>
              </a:rPr>
              <a:t> </a:t>
            </a:r>
            <a:r>
              <a:rPr sz="2800" b="0" spc="-10" dirty="0">
                <a:latin typeface="Segoe UI Semilight"/>
                <a:cs typeface="Segoe UI Semilight"/>
              </a:rPr>
              <a:t>“Chernoff</a:t>
            </a:r>
            <a:r>
              <a:rPr sz="2800" b="0" spc="-60" dirty="0">
                <a:latin typeface="Segoe UI Semilight"/>
                <a:cs typeface="Segoe UI Semilight"/>
              </a:rPr>
              <a:t> </a:t>
            </a:r>
            <a:r>
              <a:rPr sz="2800" b="0" dirty="0">
                <a:latin typeface="Segoe UI Semilight"/>
                <a:cs typeface="Segoe UI Semilight"/>
              </a:rPr>
              <a:t>Bound”</a:t>
            </a:r>
            <a:r>
              <a:rPr sz="2800" b="0" spc="-60" dirty="0">
                <a:latin typeface="Segoe UI Semilight"/>
                <a:cs typeface="Segoe UI Semilight"/>
              </a:rPr>
              <a:t> </a:t>
            </a:r>
            <a:r>
              <a:rPr sz="2800" b="0" dirty="0">
                <a:latin typeface="Segoe UI Semilight"/>
                <a:cs typeface="Segoe UI Semilight"/>
              </a:rPr>
              <a:t>and</a:t>
            </a:r>
            <a:r>
              <a:rPr sz="2800" b="0" spc="-55" dirty="0">
                <a:latin typeface="Segoe UI Semilight"/>
                <a:cs typeface="Segoe UI Semilight"/>
              </a:rPr>
              <a:t> </a:t>
            </a:r>
            <a:r>
              <a:rPr sz="2800" b="0" dirty="0">
                <a:latin typeface="Segoe UI Semilight"/>
                <a:cs typeface="Segoe UI Semilight"/>
              </a:rPr>
              <a:t>I</a:t>
            </a:r>
            <a:r>
              <a:rPr sz="2800" b="0" spc="-60" dirty="0">
                <a:latin typeface="Segoe UI Semilight"/>
                <a:cs typeface="Segoe UI Semilight"/>
              </a:rPr>
              <a:t> </a:t>
            </a:r>
            <a:r>
              <a:rPr sz="2800" b="0" dirty="0">
                <a:latin typeface="Segoe UI Semilight"/>
                <a:cs typeface="Segoe UI Semilight"/>
              </a:rPr>
              <a:t>saw</a:t>
            </a:r>
            <a:r>
              <a:rPr sz="2800" b="0" spc="-55" dirty="0">
                <a:latin typeface="Segoe UI Semilight"/>
                <a:cs typeface="Segoe UI Semilight"/>
              </a:rPr>
              <a:t> </a:t>
            </a:r>
            <a:r>
              <a:rPr sz="2800" b="0" spc="-10" dirty="0">
                <a:latin typeface="Segoe UI Semilight"/>
                <a:cs typeface="Segoe UI Semilight"/>
              </a:rPr>
              <a:t>something</a:t>
            </a:r>
            <a:endParaRPr sz="2800">
              <a:latin typeface="Segoe UI Semilight"/>
              <a:cs typeface="Segoe UI Semilight"/>
            </a:endParaRPr>
          </a:p>
          <a:p>
            <a:pPr marL="12700">
              <a:lnSpc>
                <a:spcPts val="3025"/>
              </a:lnSpc>
            </a:pPr>
            <a:r>
              <a:rPr sz="2800" b="0" spc="-10" dirty="0">
                <a:latin typeface="Segoe UI Semilight"/>
                <a:cs typeface="Segoe UI Semilight"/>
              </a:rPr>
              <a:t>different?</a:t>
            </a:r>
            <a:endParaRPr sz="2800">
              <a:latin typeface="Segoe UI Semilight"/>
              <a:cs typeface="Segoe UI Semilight"/>
            </a:endParaRPr>
          </a:p>
          <a:p>
            <a:pPr marL="18415">
              <a:lnSpc>
                <a:spcPts val="3025"/>
              </a:lnSpc>
              <a:spcBef>
                <a:spcPts val="730"/>
              </a:spcBef>
            </a:pPr>
            <a:r>
              <a:rPr sz="2800" b="0" dirty="0">
                <a:solidFill>
                  <a:srgbClr val="704EB9"/>
                </a:solidFill>
                <a:latin typeface="Segoe UI Semilight"/>
                <a:cs typeface="Segoe UI Semilight"/>
              </a:rPr>
              <a:t>This</a:t>
            </a:r>
            <a:r>
              <a:rPr sz="2800" b="0" spc="-60" dirty="0">
                <a:solidFill>
                  <a:srgbClr val="704EB9"/>
                </a:solidFill>
                <a:latin typeface="Segoe UI Semilight"/>
                <a:cs typeface="Segoe UI Semilight"/>
              </a:rPr>
              <a:t> </a:t>
            </a:r>
            <a:r>
              <a:rPr sz="2800" b="0" dirty="0">
                <a:solidFill>
                  <a:srgbClr val="704EB9"/>
                </a:solidFill>
                <a:latin typeface="Segoe UI Semilight"/>
                <a:cs typeface="Segoe UI Semilight"/>
              </a:rPr>
              <a:t>is</a:t>
            </a:r>
            <a:r>
              <a:rPr sz="2800" b="0" spc="-25" dirty="0">
                <a:solidFill>
                  <a:srgbClr val="704EB9"/>
                </a:solidFill>
                <a:latin typeface="Segoe UI Semilight"/>
                <a:cs typeface="Segoe UI Semilight"/>
              </a:rPr>
              <a:t> </a:t>
            </a:r>
            <a:r>
              <a:rPr sz="2800" b="0" dirty="0">
                <a:solidFill>
                  <a:srgbClr val="704EB9"/>
                </a:solidFill>
                <a:latin typeface="Segoe UI Semilight"/>
                <a:cs typeface="Segoe UI Semilight"/>
              </a:rPr>
              <a:t>the</a:t>
            </a:r>
            <a:r>
              <a:rPr sz="2800" b="0" spc="-65" dirty="0">
                <a:solidFill>
                  <a:srgbClr val="704EB9"/>
                </a:solidFill>
                <a:latin typeface="Segoe UI Semilight"/>
                <a:cs typeface="Segoe UI Semilight"/>
              </a:rPr>
              <a:t> </a:t>
            </a:r>
            <a:r>
              <a:rPr sz="2800" b="0" spc="-10" dirty="0">
                <a:solidFill>
                  <a:srgbClr val="704EB9"/>
                </a:solidFill>
                <a:latin typeface="Segoe UI Semilight"/>
                <a:cs typeface="Segoe UI Semilight"/>
              </a:rPr>
              <a:t>“easiest</a:t>
            </a:r>
            <a:r>
              <a:rPr sz="2800" b="0" spc="-55" dirty="0">
                <a:solidFill>
                  <a:srgbClr val="704EB9"/>
                </a:solidFill>
                <a:latin typeface="Segoe UI Semilight"/>
                <a:cs typeface="Segoe UI Semilight"/>
              </a:rPr>
              <a:t> </a:t>
            </a:r>
            <a:r>
              <a:rPr sz="2800" b="0" dirty="0">
                <a:solidFill>
                  <a:srgbClr val="704EB9"/>
                </a:solidFill>
                <a:latin typeface="Segoe UI Semilight"/>
                <a:cs typeface="Segoe UI Semilight"/>
              </a:rPr>
              <a:t>to</a:t>
            </a:r>
            <a:r>
              <a:rPr sz="2800" b="0" spc="-25" dirty="0">
                <a:solidFill>
                  <a:srgbClr val="704EB9"/>
                </a:solidFill>
                <a:latin typeface="Segoe UI Semilight"/>
                <a:cs typeface="Segoe UI Semilight"/>
              </a:rPr>
              <a:t> </a:t>
            </a:r>
            <a:r>
              <a:rPr sz="2800" b="0" dirty="0">
                <a:solidFill>
                  <a:srgbClr val="704EB9"/>
                </a:solidFill>
                <a:latin typeface="Segoe UI Semilight"/>
                <a:cs typeface="Segoe UI Semilight"/>
              </a:rPr>
              <a:t>use”</a:t>
            </a:r>
            <a:r>
              <a:rPr sz="2800" b="0" spc="-55" dirty="0">
                <a:solidFill>
                  <a:srgbClr val="704EB9"/>
                </a:solidFill>
                <a:latin typeface="Segoe UI Semilight"/>
                <a:cs typeface="Segoe UI Semilight"/>
              </a:rPr>
              <a:t> </a:t>
            </a:r>
            <a:r>
              <a:rPr sz="2800" b="0" dirty="0">
                <a:solidFill>
                  <a:srgbClr val="704EB9"/>
                </a:solidFill>
                <a:latin typeface="Segoe UI Semilight"/>
                <a:cs typeface="Segoe UI Semilight"/>
              </a:rPr>
              <a:t>version</a:t>
            </a:r>
            <a:r>
              <a:rPr sz="2800" b="0" spc="-70" dirty="0">
                <a:solidFill>
                  <a:srgbClr val="704EB9"/>
                </a:solidFill>
                <a:latin typeface="Segoe UI Semilight"/>
                <a:cs typeface="Segoe UI Semilight"/>
              </a:rPr>
              <a:t> </a:t>
            </a:r>
            <a:r>
              <a:rPr sz="2800" b="0" dirty="0">
                <a:solidFill>
                  <a:srgbClr val="704EB9"/>
                </a:solidFill>
                <a:latin typeface="Segoe UI Semilight"/>
                <a:cs typeface="Segoe UI Semilight"/>
              </a:rPr>
              <a:t>of</a:t>
            </a:r>
            <a:r>
              <a:rPr sz="2800" b="0" spc="-25" dirty="0">
                <a:solidFill>
                  <a:srgbClr val="704EB9"/>
                </a:solidFill>
                <a:latin typeface="Segoe UI Semilight"/>
                <a:cs typeface="Segoe UI Semilight"/>
              </a:rPr>
              <a:t> </a:t>
            </a:r>
            <a:r>
              <a:rPr sz="2800" b="0" dirty="0">
                <a:solidFill>
                  <a:srgbClr val="704EB9"/>
                </a:solidFill>
                <a:latin typeface="Segoe UI Semilight"/>
                <a:cs typeface="Segoe UI Semilight"/>
              </a:rPr>
              <a:t>the</a:t>
            </a:r>
            <a:r>
              <a:rPr sz="2800" b="0" spc="-60" dirty="0">
                <a:solidFill>
                  <a:srgbClr val="704EB9"/>
                </a:solidFill>
                <a:latin typeface="Segoe UI Semilight"/>
                <a:cs typeface="Segoe UI Semilight"/>
              </a:rPr>
              <a:t> </a:t>
            </a:r>
            <a:r>
              <a:rPr sz="2800" b="0" dirty="0">
                <a:solidFill>
                  <a:srgbClr val="704EB9"/>
                </a:solidFill>
                <a:latin typeface="Segoe UI Semilight"/>
                <a:cs typeface="Segoe UI Semilight"/>
              </a:rPr>
              <a:t>bound.</a:t>
            </a:r>
            <a:r>
              <a:rPr sz="2800" b="0" spc="-65" dirty="0">
                <a:solidFill>
                  <a:srgbClr val="704EB9"/>
                </a:solidFill>
                <a:latin typeface="Segoe UI Semilight"/>
                <a:cs typeface="Segoe UI Semilight"/>
              </a:rPr>
              <a:t> </a:t>
            </a:r>
            <a:r>
              <a:rPr sz="2800" b="0" dirty="0">
                <a:solidFill>
                  <a:srgbClr val="704EB9"/>
                </a:solidFill>
                <a:latin typeface="Segoe UI Semilight"/>
                <a:cs typeface="Segoe UI Semilight"/>
              </a:rPr>
              <a:t>If</a:t>
            </a:r>
            <a:r>
              <a:rPr sz="2800" b="0" spc="-40" dirty="0">
                <a:solidFill>
                  <a:srgbClr val="704EB9"/>
                </a:solidFill>
                <a:latin typeface="Segoe UI Semilight"/>
                <a:cs typeface="Segoe UI Semilight"/>
              </a:rPr>
              <a:t> </a:t>
            </a:r>
            <a:r>
              <a:rPr sz="2800" b="0" dirty="0">
                <a:solidFill>
                  <a:srgbClr val="704EB9"/>
                </a:solidFill>
                <a:latin typeface="Segoe UI Semilight"/>
                <a:cs typeface="Segoe UI Semilight"/>
              </a:rPr>
              <a:t>you</a:t>
            </a:r>
            <a:r>
              <a:rPr sz="2800" b="0" spc="-40" dirty="0">
                <a:solidFill>
                  <a:srgbClr val="704EB9"/>
                </a:solidFill>
                <a:latin typeface="Segoe UI Semilight"/>
                <a:cs typeface="Segoe UI Semilight"/>
              </a:rPr>
              <a:t> </a:t>
            </a:r>
            <a:r>
              <a:rPr sz="2800" b="0" dirty="0">
                <a:solidFill>
                  <a:srgbClr val="704EB9"/>
                </a:solidFill>
                <a:latin typeface="Segoe UI Semilight"/>
                <a:cs typeface="Segoe UI Semilight"/>
              </a:rPr>
              <a:t>need</a:t>
            </a:r>
            <a:r>
              <a:rPr sz="2800" b="0" spc="-50" dirty="0">
                <a:solidFill>
                  <a:srgbClr val="704EB9"/>
                </a:solidFill>
                <a:latin typeface="Segoe UI Semilight"/>
                <a:cs typeface="Segoe UI Semilight"/>
              </a:rPr>
              <a:t> </a:t>
            </a:r>
            <a:r>
              <a:rPr sz="2800" b="0" spc="-10" dirty="0">
                <a:solidFill>
                  <a:srgbClr val="704EB9"/>
                </a:solidFill>
                <a:latin typeface="Segoe UI Semilight"/>
                <a:cs typeface="Segoe UI Semilight"/>
              </a:rPr>
              <a:t>something</a:t>
            </a:r>
            <a:endParaRPr sz="2800">
              <a:latin typeface="Segoe UI Semilight"/>
              <a:cs typeface="Segoe UI Semilight"/>
            </a:endParaRPr>
          </a:p>
          <a:p>
            <a:pPr marL="12700">
              <a:lnSpc>
                <a:spcPts val="3025"/>
              </a:lnSpc>
            </a:pPr>
            <a:r>
              <a:rPr sz="2800" b="0" dirty="0">
                <a:solidFill>
                  <a:srgbClr val="704EB9"/>
                </a:solidFill>
                <a:latin typeface="Segoe UI Semilight"/>
                <a:cs typeface="Segoe UI Semilight"/>
              </a:rPr>
              <a:t>more</a:t>
            </a:r>
            <a:r>
              <a:rPr sz="2800" b="0" spc="-65" dirty="0">
                <a:solidFill>
                  <a:srgbClr val="704EB9"/>
                </a:solidFill>
                <a:latin typeface="Segoe UI Semilight"/>
                <a:cs typeface="Segoe UI Semilight"/>
              </a:rPr>
              <a:t> </a:t>
            </a:r>
            <a:r>
              <a:rPr sz="2800" b="0" dirty="0">
                <a:solidFill>
                  <a:srgbClr val="704EB9"/>
                </a:solidFill>
                <a:latin typeface="Segoe UI Semilight"/>
                <a:cs typeface="Segoe UI Semilight"/>
              </a:rPr>
              <a:t>precise,</a:t>
            </a:r>
            <a:r>
              <a:rPr sz="2800" b="0" spc="-80" dirty="0">
                <a:solidFill>
                  <a:srgbClr val="704EB9"/>
                </a:solidFill>
                <a:latin typeface="Segoe UI Semilight"/>
                <a:cs typeface="Segoe UI Semilight"/>
              </a:rPr>
              <a:t> </a:t>
            </a:r>
            <a:r>
              <a:rPr sz="2800" b="0" dirty="0">
                <a:solidFill>
                  <a:srgbClr val="704EB9"/>
                </a:solidFill>
                <a:latin typeface="Segoe UI Semilight"/>
                <a:cs typeface="Segoe UI Semilight"/>
              </a:rPr>
              <a:t>there</a:t>
            </a:r>
            <a:r>
              <a:rPr sz="2800" b="0" spc="-70" dirty="0">
                <a:solidFill>
                  <a:srgbClr val="704EB9"/>
                </a:solidFill>
                <a:latin typeface="Segoe UI Semilight"/>
                <a:cs typeface="Segoe UI Semilight"/>
              </a:rPr>
              <a:t> </a:t>
            </a:r>
            <a:r>
              <a:rPr sz="2800" b="0" dirty="0">
                <a:solidFill>
                  <a:srgbClr val="704EB9"/>
                </a:solidFill>
                <a:latin typeface="Segoe UI Semilight"/>
                <a:cs typeface="Segoe UI Semilight"/>
              </a:rPr>
              <a:t>are</a:t>
            </a:r>
            <a:r>
              <a:rPr sz="2800" b="0" spc="-70" dirty="0">
                <a:solidFill>
                  <a:srgbClr val="704EB9"/>
                </a:solidFill>
                <a:latin typeface="Segoe UI Semilight"/>
                <a:cs typeface="Segoe UI Semilight"/>
              </a:rPr>
              <a:t> </a:t>
            </a:r>
            <a:r>
              <a:rPr sz="2800" b="0" dirty="0">
                <a:solidFill>
                  <a:srgbClr val="704EB9"/>
                </a:solidFill>
                <a:latin typeface="Segoe UI Semilight"/>
                <a:cs typeface="Segoe UI Semilight"/>
              </a:rPr>
              <a:t>other</a:t>
            </a:r>
            <a:r>
              <a:rPr sz="2800" b="0" spc="-70" dirty="0">
                <a:solidFill>
                  <a:srgbClr val="704EB9"/>
                </a:solidFill>
                <a:latin typeface="Segoe UI Semilight"/>
                <a:cs typeface="Segoe UI Semilight"/>
              </a:rPr>
              <a:t> </a:t>
            </a:r>
            <a:r>
              <a:rPr sz="2800" b="0" spc="-10" dirty="0">
                <a:solidFill>
                  <a:srgbClr val="704EB9"/>
                </a:solidFill>
                <a:latin typeface="Segoe UI Semilight"/>
                <a:cs typeface="Segoe UI Semilight"/>
              </a:rPr>
              <a:t>versions.</a:t>
            </a:r>
            <a:endParaRPr sz="2800">
              <a:latin typeface="Segoe UI Semilight"/>
              <a:cs typeface="Segoe UI Semilight"/>
            </a:endParaRPr>
          </a:p>
          <a:p>
            <a:pPr marL="18415">
              <a:lnSpc>
                <a:spcPct val="100000"/>
              </a:lnSpc>
              <a:spcBef>
                <a:spcPts val="735"/>
              </a:spcBef>
            </a:pPr>
            <a:r>
              <a:rPr sz="2800" b="0" dirty="0">
                <a:latin typeface="Segoe UI Semilight"/>
                <a:cs typeface="Segoe UI Semilight"/>
              </a:rPr>
              <a:t>Why</a:t>
            </a:r>
            <a:r>
              <a:rPr sz="2800" b="0" spc="-50" dirty="0">
                <a:latin typeface="Segoe UI Semilight"/>
                <a:cs typeface="Segoe UI Semilight"/>
              </a:rPr>
              <a:t> </a:t>
            </a:r>
            <a:r>
              <a:rPr sz="2800" b="0" dirty="0">
                <a:latin typeface="Segoe UI Semilight"/>
                <a:cs typeface="Segoe UI Semilight"/>
              </a:rPr>
              <a:t>are</a:t>
            </a:r>
            <a:r>
              <a:rPr sz="2800" b="0" spc="-50"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tails</a:t>
            </a:r>
            <a:r>
              <a:rPr sz="2800" b="0" spc="-55" dirty="0">
                <a:latin typeface="Segoe UI Semilight"/>
                <a:cs typeface="Segoe UI Semilight"/>
              </a:rPr>
              <a:t> </a:t>
            </a:r>
            <a:r>
              <a:rPr sz="2800" b="0" spc="-10" dirty="0">
                <a:latin typeface="Segoe UI Semilight"/>
                <a:cs typeface="Segoe UI Semilight"/>
              </a:rPr>
              <a:t>different??</a:t>
            </a:r>
            <a:endParaRPr sz="2800">
              <a:latin typeface="Segoe UI Semilight"/>
              <a:cs typeface="Segoe UI Semilight"/>
            </a:endParaRPr>
          </a:p>
          <a:p>
            <a:pPr marL="18415">
              <a:lnSpc>
                <a:spcPts val="3025"/>
              </a:lnSpc>
              <a:spcBef>
                <a:spcPts val="720"/>
              </a:spcBef>
            </a:pPr>
            <a:r>
              <a:rPr sz="2800" b="0" dirty="0">
                <a:latin typeface="Segoe UI Semilight"/>
                <a:cs typeface="Segoe UI Semilight"/>
              </a:rPr>
              <a:t>The</a:t>
            </a:r>
            <a:r>
              <a:rPr sz="2800" b="0" spc="-75" dirty="0">
                <a:latin typeface="Segoe UI Semilight"/>
                <a:cs typeface="Segoe UI Semilight"/>
              </a:rPr>
              <a:t> </a:t>
            </a:r>
            <a:r>
              <a:rPr sz="2800" b="0" dirty="0">
                <a:latin typeface="Segoe UI Semilight"/>
                <a:cs typeface="Segoe UI Semilight"/>
              </a:rPr>
              <a:t>strongest/original</a:t>
            </a:r>
            <a:r>
              <a:rPr sz="2800" b="0" spc="-55" dirty="0">
                <a:latin typeface="Segoe UI Semilight"/>
                <a:cs typeface="Segoe UI Semilight"/>
              </a:rPr>
              <a:t> </a:t>
            </a:r>
            <a:r>
              <a:rPr sz="2800" b="0" dirty="0">
                <a:latin typeface="Segoe UI Semilight"/>
                <a:cs typeface="Segoe UI Semilight"/>
              </a:rPr>
              <a:t>versions</a:t>
            </a:r>
            <a:r>
              <a:rPr sz="2800" b="0" spc="-85" dirty="0">
                <a:latin typeface="Segoe UI Semilight"/>
                <a:cs typeface="Segoe UI Semilight"/>
              </a:rPr>
              <a:t> </a:t>
            </a:r>
            <a:r>
              <a:rPr sz="2800" b="0" dirty="0">
                <a:latin typeface="Segoe UI Semilight"/>
                <a:cs typeface="Segoe UI Semilight"/>
              </a:rPr>
              <a:t>of</a:t>
            </a:r>
            <a:r>
              <a:rPr sz="2800" b="0" spc="-75" dirty="0">
                <a:latin typeface="Segoe UI Semilight"/>
                <a:cs typeface="Segoe UI Semilight"/>
              </a:rPr>
              <a:t> </a:t>
            </a:r>
            <a:r>
              <a:rPr sz="2800" b="0" dirty="0">
                <a:latin typeface="Segoe UI Semilight"/>
                <a:cs typeface="Segoe UI Semilight"/>
              </a:rPr>
              <a:t>“Chernoff</a:t>
            </a:r>
            <a:r>
              <a:rPr sz="2800" b="0" spc="-55" dirty="0">
                <a:latin typeface="Segoe UI Semilight"/>
                <a:cs typeface="Segoe UI Semilight"/>
              </a:rPr>
              <a:t> </a:t>
            </a:r>
            <a:r>
              <a:rPr sz="2800" b="0" dirty="0">
                <a:latin typeface="Segoe UI Semilight"/>
                <a:cs typeface="Segoe UI Semilight"/>
              </a:rPr>
              <a:t>bounds”</a:t>
            </a:r>
            <a:r>
              <a:rPr sz="2800" b="0" spc="-55" dirty="0">
                <a:latin typeface="Segoe UI Semilight"/>
                <a:cs typeface="Segoe UI Semilight"/>
              </a:rPr>
              <a:t> </a:t>
            </a:r>
            <a:r>
              <a:rPr sz="2800" b="0" dirty="0">
                <a:latin typeface="Segoe UI Semilight"/>
                <a:cs typeface="Segoe UI Semilight"/>
              </a:rPr>
              <a:t>are</a:t>
            </a:r>
            <a:r>
              <a:rPr sz="2800" b="0" spc="-55" dirty="0">
                <a:latin typeface="Segoe UI Semilight"/>
                <a:cs typeface="Segoe UI Semilight"/>
              </a:rPr>
              <a:t> </a:t>
            </a:r>
            <a:r>
              <a:rPr sz="2800" b="0" dirty="0">
                <a:latin typeface="Segoe UI Semilight"/>
                <a:cs typeface="Segoe UI Semilight"/>
              </a:rPr>
              <a:t>symmetric</a:t>
            </a:r>
            <a:r>
              <a:rPr sz="2800" b="0" spc="-55" dirty="0">
                <a:latin typeface="Segoe UI Semilight"/>
                <a:cs typeface="Segoe UI Semilight"/>
              </a:rPr>
              <a:t> </a:t>
            </a:r>
            <a:r>
              <a:rPr sz="2800" b="0" dirty="0">
                <a:latin typeface="Segoe UI Semilight"/>
                <a:cs typeface="Segoe UI Semilight"/>
              </a:rPr>
              <a:t>(</a:t>
            </a:r>
            <a:r>
              <a:rPr sz="2800" dirty="0">
                <a:latin typeface="Cambria Math"/>
                <a:cs typeface="Cambria Math"/>
              </a:rPr>
              <a:t>1</a:t>
            </a:r>
            <a:r>
              <a:rPr sz="2800" spc="-40" dirty="0">
                <a:latin typeface="Cambria Math"/>
                <a:cs typeface="Cambria Math"/>
              </a:rPr>
              <a:t> </a:t>
            </a:r>
            <a:r>
              <a:rPr sz="2800" spc="-50" dirty="0">
                <a:latin typeface="Cambria Math"/>
                <a:cs typeface="Cambria Math"/>
              </a:rPr>
              <a:t>+</a:t>
            </a:r>
            <a:endParaRPr sz="2800">
              <a:latin typeface="Cambria Math"/>
              <a:cs typeface="Cambria Math"/>
            </a:endParaRPr>
          </a:p>
          <a:p>
            <a:pPr marL="12700">
              <a:lnSpc>
                <a:spcPts val="3025"/>
              </a:lnSpc>
            </a:pPr>
            <a:r>
              <a:rPr sz="2800" dirty="0">
                <a:latin typeface="Cambria Math"/>
                <a:cs typeface="Cambria Math"/>
              </a:rPr>
              <a:t>𝛿</a:t>
            </a:r>
            <a:r>
              <a:rPr sz="2800" spc="200" dirty="0">
                <a:latin typeface="Cambria Math"/>
                <a:cs typeface="Cambria Math"/>
              </a:rPr>
              <a:t> </a:t>
            </a:r>
            <a:r>
              <a:rPr sz="2800" b="0" dirty="0">
                <a:latin typeface="Segoe UI Semilight"/>
                <a:cs typeface="Segoe UI Semilight"/>
              </a:rPr>
              <a:t>and</a:t>
            </a:r>
            <a:r>
              <a:rPr sz="2800" b="0" spc="-60" dirty="0">
                <a:latin typeface="Segoe UI Semilight"/>
                <a:cs typeface="Segoe UI Semilight"/>
              </a:rPr>
              <a:t> </a:t>
            </a:r>
            <a:r>
              <a:rPr sz="2800" dirty="0">
                <a:latin typeface="Cambria Math"/>
                <a:cs typeface="Cambria Math"/>
              </a:rPr>
              <a:t>1</a:t>
            </a:r>
            <a:r>
              <a:rPr sz="2800" spc="-35" dirty="0">
                <a:latin typeface="Cambria Math"/>
                <a:cs typeface="Cambria Math"/>
              </a:rPr>
              <a:t> </a:t>
            </a:r>
            <a:r>
              <a:rPr sz="2800" dirty="0">
                <a:latin typeface="Cambria Math"/>
                <a:cs typeface="Cambria Math"/>
              </a:rPr>
              <a:t>−</a:t>
            </a:r>
            <a:r>
              <a:rPr sz="2800" spc="-35" dirty="0">
                <a:latin typeface="Cambria Math"/>
                <a:cs typeface="Cambria Math"/>
              </a:rPr>
              <a:t> </a:t>
            </a:r>
            <a:r>
              <a:rPr sz="2800" dirty="0">
                <a:latin typeface="Cambria Math"/>
                <a:cs typeface="Cambria Math"/>
              </a:rPr>
              <a:t>𝛿</a:t>
            </a:r>
            <a:r>
              <a:rPr sz="2800" spc="60" dirty="0">
                <a:latin typeface="Cambria Math"/>
                <a:cs typeface="Cambria Math"/>
              </a:rPr>
              <a:t> </a:t>
            </a:r>
            <a:r>
              <a:rPr sz="2800" dirty="0">
                <a:latin typeface="Cambria Math"/>
                <a:cs typeface="Cambria Math"/>
              </a:rPr>
              <a:t>correspond),</a:t>
            </a:r>
            <a:r>
              <a:rPr sz="2800" spc="100" dirty="0">
                <a:latin typeface="Cambria Math"/>
                <a:cs typeface="Cambria Math"/>
              </a:rPr>
              <a:t> </a:t>
            </a:r>
            <a:r>
              <a:rPr sz="2800" b="0" dirty="0">
                <a:latin typeface="Segoe UI Semilight"/>
                <a:cs typeface="Segoe UI Semilight"/>
              </a:rPr>
              <a:t>but</a:t>
            </a:r>
            <a:r>
              <a:rPr sz="2800" b="0" spc="-55" dirty="0">
                <a:latin typeface="Segoe UI Semilight"/>
                <a:cs typeface="Segoe UI Semilight"/>
              </a:rPr>
              <a:t> </a:t>
            </a:r>
            <a:r>
              <a:rPr sz="2800" b="0" dirty="0">
                <a:latin typeface="Segoe UI Semilight"/>
                <a:cs typeface="Segoe UI Semilight"/>
              </a:rPr>
              <a:t>those</a:t>
            </a:r>
            <a:r>
              <a:rPr sz="2800" b="0" spc="-60" dirty="0">
                <a:latin typeface="Segoe UI Semilight"/>
                <a:cs typeface="Segoe UI Semilight"/>
              </a:rPr>
              <a:t> </a:t>
            </a:r>
            <a:r>
              <a:rPr sz="2800" b="0" dirty="0">
                <a:latin typeface="Segoe UI Semilight"/>
                <a:cs typeface="Segoe UI Semilight"/>
              </a:rPr>
              <a:t>bounds</a:t>
            </a:r>
            <a:r>
              <a:rPr sz="2800" b="0" spc="-55" dirty="0">
                <a:latin typeface="Segoe UI Semilight"/>
                <a:cs typeface="Segoe UI Semilight"/>
              </a:rPr>
              <a:t> </a:t>
            </a:r>
            <a:r>
              <a:rPr sz="2800" b="0" dirty="0">
                <a:latin typeface="Segoe UI Semilight"/>
                <a:cs typeface="Segoe UI Semilight"/>
              </a:rPr>
              <a:t>are</a:t>
            </a:r>
            <a:r>
              <a:rPr sz="2800" b="0" spc="-45" dirty="0">
                <a:latin typeface="Segoe UI Semilight"/>
                <a:cs typeface="Segoe UI Semilight"/>
              </a:rPr>
              <a:t> </a:t>
            </a:r>
            <a:r>
              <a:rPr sz="2800" b="0" dirty="0">
                <a:latin typeface="Segoe UI Semilight"/>
                <a:cs typeface="Segoe UI Semilight"/>
              </a:rPr>
              <a:t>ugly</a:t>
            </a:r>
            <a:r>
              <a:rPr sz="2800" b="0" spc="-45" dirty="0">
                <a:latin typeface="Segoe UI Semilight"/>
                <a:cs typeface="Segoe UI Semilight"/>
              </a:rPr>
              <a:t> </a:t>
            </a:r>
            <a:r>
              <a:rPr sz="2800" b="0" dirty="0">
                <a:latin typeface="Segoe UI Semilight"/>
                <a:cs typeface="Segoe UI Semilight"/>
              </a:rPr>
              <a:t>and</a:t>
            </a:r>
            <a:r>
              <a:rPr sz="2800" b="0" spc="-55" dirty="0">
                <a:latin typeface="Segoe UI Semilight"/>
                <a:cs typeface="Segoe UI Semilight"/>
              </a:rPr>
              <a:t> </a:t>
            </a:r>
            <a:r>
              <a:rPr sz="2800" b="0" dirty="0">
                <a:latin typeface="Segoe UI Semilight"/>
                <a:cs typeface="Segoe UI Semilight"/>
              </a:rPr>
              <a:t>hard</a:t>
            </a:r>
            <a:r>
              <a:rPr sz="2800" b="0" spc="-50" dirty="0">
                <a:latin typeface="Segoe UI Semilight"/>
                <a:cs typeface="Segoe UI Semilight"/>
              </a:rPr>
              <a:t> </a:t>
            </a:r>
            <a:r>
              <a:rPr sz="2800" b="0" dirty="0">
                <a:latin typeface="Segoe UI Semilight"/>
                <a:cs typeface="Segoe UI Semilight"/>
              </a:rPr>
              <a:t>to</a:t>
            </a:r>
            <a:r>
              <a:rPr sz="2800" b="0" spc="-55" dirty="0">
                <a:latin typeface="Segoe UI Semilight"/>
                <a:cs typeface="Segoe UI Semilight"/>
              </a:rPr>
              <a:t> </a:t>
            </a:r>
            <a:r>
              <a:rPr sz="2800" b="0" spc="-20" dirty="0">
                <a:latin typeface="Segoe UI Semilight"/>
                <a:cs typeface="Segoe UI Semilight"/>
              </a:rPr>
              <a:t>use.</a:t>
            </a:r>
            <a:endParaRPr sz="2800">
              <a:latin typeface="Segoe UI Semilight"/>
              <a:cs typeface="Segoe UI Semilight"/>
            </a:endParaRPr>
          </a:p>
          <a:p>
            <a:pPr marL="12700" marR="5080" indent="5715">
              <a:lnSpc>
                <a:spcPct val="80000"/>
              </a:lnSpc>
              <a:spcBef>
                <a:spcPts val="1405"/>
              </a:spcBef>
            </a:pPr>
            <a:r>
              <a:rPr sz="2800" b="0" dirty="0">
                <a:latin typeface="Segoe UI Semilight"/>
                <a:cs typeface="Segoe UI Semilight"/>
              </a:rPr>
              <a:t>When</a:t>
            </a:r>
            <a:r>
              <a:rPr sz="2800" b="0" spc="-80" dirty="0">
                <a:latin typeface="Segoe UI Semilight"/>
                <a:cs typeface="Segoe UI Semilight"/>
              </a:rPr>
              <a:t> </a:t>
            </a:r>
            <a:r>
              <a:rPr sz="2800" b="0" dirty="0">
                <a:latin typeface="Segoe UI Semilight"/>
                <a:cs typeface="Segoe UI Semilight"/>
              </a:rPr>
              <a:t>computer</a:t>
            </a:r>
            <a:r>
              <a:rPr sz="2800" b="0" spc="-75" dirty="0">
                <a:latin typeface="Segoe UI Semilight"/>
                <a:cs typeface="Segoe UI Semilight"/>
              </a:rPr>
              <a:t> </a:t>
            </a:r>
            <a:r>
              <a:rPr sz="2800" b="0" dirty="0">
                <a:latin typeface="Segoe UI Semilight"/>
                <a:cs typeface="Segoe UI Semilight"/>
              </a:rPr>
              <a:t>scientists</a:t>
            </a:r>
            <a:r>
              <a:rPr sz="2800" b="0" spc="-85" dirty="0">
                <a:latin typeface="Segoe UI Semilight"/>
                <a:cs typeface="Segoe UI Semilight"/>
              </a:rPr>
              <a:t> </a:t>
            </a:r>
            <a:r>
              <a:rPr sz="2800" b="0" dirty="0">
                <a:latin typeface="Segoe UI Semilight"/>
                <a:cs typeface="Segoe UI Semilight"/>
              </a:rPr>
              <a:t>made</a:t>
            </a:r>
            <a:r>
              <a:rPr sz="2800" b="0" spc="-70" dirty="0">
                <a:latin typeface="Segoe UI Semilight"/>
                <a:cs typeface="Segoe UI Semilight"/>
              </a:rPr>
              <a:t> </a:t>
            </a:r>
            <a:r>
              <a:rPr sz="2800" b="0" dirty="0">
                <a:latin typeface="Segoe UI Semilight"/>
                <a:cs typeface="Segoe UI Semilight"/>
              </a:rPr>
              <a:t>the</a:t>
            </a:r>
            <a:r>
              <a:rPr sz="2800" b="0" spc="-85" dirty="0">
                <a:latin typeface="Segoe UI Semilight"/>
                <a:cs typeface="Segoe UI Semilight"/>
              </a:rPr>
              <a:t> </a:t>
            </a:r>
            <a:r>
              <a:rPr sz="2800" b="0" spc="-20" dirty="0">
                <a:latin typeface="Segoe UI Semilight"/>
                <a:cs typeface="Segoe UI Semilight"/>
              </a:rPr>
              <a:t>“easy</a:t>
            </a:r>
            <a:r>
              <a:rPr sz="2800" b="0" spc="-75" dirty="0">
                <a:latin typeface="Segoe UI Semilight"/>
                <a:cs typeface="Segoe UI Semilight"/>
              </a:rPr>
              <a:t> </a:t>
            </a:r>
            <a:r>
              <a:rPr sz="2800" b="0" dirty="0">
                <a:latin typeface="Segoe UI Semilight"/>
                <a:cs typeface="Segoe UI Semilight"/>
              </a:rPr>
              <a:t>to</a:t>
            </a:r>
            <a:r>
              <a:rPr sz="2800" b="0" spc="-75" dirty="0">
                <a:latin typeface="Segoe UI Semilight"/>
                <a:cs typeface="Segoe UI Semilight"/>
              </a:rPr>
              <a:t> </a:t>
            </a:r>
            <a:r>
              <a:rPr sz="2800" b="0" dirty="0">
                <a:latin typeface="Segoe UI Semilight"/>
                <a:cs typeface="Segoe UI Semilight"/>
              </a:rPr>
              <a:t>use</a:t>
            </a:r>
            <a:r>
              <a:rPr sz="2800" b="0" spc="-70" dirty="0">
                <a:latin typeface="Segoe UI Semilight"/>
                <a:cs typeface="Segoe UI Semilight"/>
              </a:rPr>
              <a:t> </a:t>
            </a:r>
            <a:r>
              <a:rPr sz="2800" b="0" spc="-10" dirty="0">
                <a:latin typeface="Segoe UI Semilight"/>
                <a:cs typeface="Segoe UI Semilight"/>
              </a:rPr>
              <a:t>versions”,</a:t>
            </a:r>
            <a:r>
              <a:rPr sz="2800" b="0" spc="-95" dirty="0">
                <a:latin typeface="Segoe UI Semilight"/>
                <a:cs typeface="Segoe UI Semilight"/>
              </a:rPr>
              <a:t> </a:t>
            </a:r>
            <a:r>
              <a:rPr sz="2800" b="0" dirty="0">
                <a:latin typeface="Segoe UI Semilight"/>
                <a:cs typeface="Segoe UI Semilight"/>
              </a:rPr>
              <a:t>they</a:t>
            </a:r>
            <a:r>
              <a:rPr sz="2800" b="0" spc="-75" dirty="0">
                <a:latin typeface="Segoe UI Semilight"/>
                <a:cs typeface="Segoe UI Semilight"/>
              </a:rPr>
              <a:t> </a:t>
            </a:r>
            <a:r>
              <a:rPr sz="2800" b="0" spc="-10" dirty="0">
                <a:latin typeface="Segoe UI Semilight"/>
                <a:cs typeface="Segoe UI Semilight"/>
              </a:rPr>
              <a:t>needed </a:t>
            </a:r>
            <a:r>
              <a:rPr sz="2800" b="0" dirty="0">
                <a:latin typeface="Segoe UI Semilight"/>
                <a:cs typeface="Segoe UI Semilight"/>
              </a:rPr>
              <a:t>to</a:t>
            </a:r>
            <a:r>
              <a:rPr sz="2800" b="0" spc="-50" dirty="0">
                <a:latin typeface="Segoe UI Semilight"/>
                <a:cs typeface="Segoe UI Semilight"/>
              </a:rPr>
              <a:t> </a:t>
            </a:r>
            <a:r>
              <a:rPr sz="2800" b="0" dirty="0">
                <a:latin typeface="Segoe UI Semilight"/>
                <a:cs typeface="Segoe UI Semilight"/>
              </a:rPr>
              <a:t>use</a:t>
            </a:r>
            <a:r>
              <a:rPr sz="2800" b="0" spc="-45" dirty="0">
                <a:latin typeface="Segoe UI Semilight"/>
                <a:cs typeface="Segoe UI Semilight"/>
              </a:rPr>
              <a:t> </a:t>
            </a:r>
            <a:r>
              <a:rPr sz="2800" b="0" dirty="0">
                <a:latin typeface="Segoe UI Semilight"/>
                <a:cs typeface="Segoe UI Semilight"/>
              </a:rPr>
              <a:t>some</a:t>
            </a:r>
            <a:r>
              <a:rPr sz="2800" b="0" spc="-40" dirty="0">
                <a:latin typeface="Segoe UI Semilight"/>
                <a:cs typeface="Segoe UI Semilight"/>
              </a:rPr>
              <a:t> </a:t>
            </a:r>
            <a:r>
              <a:rPr sz="2800" b="0" spc="-10" dirty="0">
                <a:latin typeface="Segoe UI Semilight"/>
                <a:cs typeface="Segoe UI Semilight"/>
              </a:rPr>
              <a:t>inequalities.</a:t>
            </a:r>
            <a:r>
              <a:rPr sz="2800" b="0" spc="-50" dirty="0">
                <a:latin typeface="Segoe UI Semilight"/>
                <a:cs typeface="Segoe UI Semilight"/>
              </a:rPr>
              <a:t> </a:t>
            </a:r>
            <a:r>
              <a:rPr sz="2800" b="0" dirty="0">
                <a:latin typeface="Segoe UI Semilight"/>
                <a:cs typeface="Segoe UI Semilight"/>
              </a:rPr>
              <a:t>The</a:t>
            </a:r>
            <a:r>
              <a:rPr sz="2800" b="0" spc="-55" dirty="0">
                <a:latin typeface="Segoe UI Semilight"/>
                <a:cs typeface="Segoe UI Semilight"/>
              </a:rPr>
              <a:t> </a:t>
            </a:r>
            <a:r>
              <a:rPr sz="2800" b="0" dirty="0">
                <a:latin typeface="Segoe UI Semilight"/>
                <a:cs typeface="Segoe UI Semilight"/>
              </a:rPr>
              <a:t>numerators</a:t>
            </a:r>
            <a:r>
              <a:rPr sz="2800" b="0" spc="-50" dirty="0">
                <a:latin typeface="Segoe UI Semilight"/>
                <a:cs typeface="Segoe UI Semilight"/>
              </a:rPr>
              <a:t> </a:t>
            </a:r>
            <a:r>
              <a:rPr sz="2800" b="0" dirty="0">
                <a:latin typeface="Segoe UI Semilight"/>
                <a:cs typeface="Segoe UI Semilight"/>
              </a:rPr>
              <a:t>now</a:t>
            </a:r>
            <a:r>
              <a:rPr sz="2800" b="0" spc="-60" dirty="0">
                <a:latin typeface="Segoe UI Semilight"/>
                <a:cs typeface="Segoe UI Semilight"/>
              </a:rPr>
              <a:t> </a:t>
            </a:r>
            <a:r>
              <a:rPr sz="2800" b="0" dirty="0">
                <a:latin typeface="Segoe UI Semilight"/>
                <a:cs typeface="Segoe UI Semilight"/>
              </a:rPr>
              <a:t>have</a:t>
            </a:r>
            <a:r>
              <a:rPr sz="2800" b="0" spc="-70" dirty="0">
                <a:latin typeface="Segoe UI Semilight"/>
                <a:cs typeface="Segoe UI Semilight"/>
              </a:rPr>
              <a:t> </a:t>
            </a:r>
            <a:r>
              <a:rPr sz="2800" b="0" dirty="0">
                <a:latin typeface="Segoe UI Semilight"/>
                <a:cs typeface="Segoe UI Semilight"/>
              </a:rPr>
              <a:t>plain</a:t>
            </a:r>
            <a:r>
              <a:rPr sz="2800" b="0" spc="-45" dirty="0">
                <a:latin typeface="Segoe UI Semilight"/>
                <a:cs typeface="Segoe UI Semilight"/>
              </a:rPr>
              <a:t> </a:t>
            </a:r>
            <a:r>
              <a:rPr sz="2800" b="0" dirty="0">
                <a:latin typeface="Segoe UI Semilight"/>
                <a:cs typeface="Segoe UI Semilight"/>
              </a:rPr>
              <a:t>old</a:t>
            </a:r>
            <a:r>
              <a:rPr sz="2800" b="0" spc="-30" dirty="0">
                <a:latin typeface="Segoe UI Semilight"/>
                <a:cs typeface="Segoe UI Semilight"/>
              </a:rPr>
              <a:t> </a:t>
            </a:r>
            <a:r>
              <a:rPr sz="2800" dirty="0">
                <a:latin typeface="Cambria Math"/>
                <a:cs typeface="Cambria Math"/>
              </a:rPr>
              <a:t>𝛿</a:t>
            </a:r>
            <a:r>
              <a:rPr sz="2800" b="0" dirty="0">
                <a:latin typeface="Segoe UI Semilight"/>
                <a:cs typeface="Segoe UI Semilight"/>
              </a:rPr>
              <a:t>’s,</a:t>
            </a:r>
            <a:r>
              <a:rPr sz="2800" b="0" spc="-50" dirty="0">
                <a:latin typeface="Segoe UI Semilight"/>
                <a:cs typeface="Segoe UI Semilight"/>
              </a:rPr>
              <a:t> </a:t>
            </a:r>
            <a:r>
              <a:rPr sz="2800" b="0" spc="-10" dirty="0">
                <a:latin typeface="Segoe UI Semilight"/>
                <a:cs typeface="Segoe UI Semilight"/>
              </a:rPr>
              <a:t>instead </a:t>
            </a:r>
            <a:r>
              <a:rPr sz="2800" b="0" dirty="0">
                <a:latin typeface="Segoe UI Semilight"/>
                <a:cs typeface="Segoe UI Semilight"/>
              </a:rPr>
              <a:t>of</a:t>
            </a:r>
            <a:r>
              <a:rPr sz="2800" b="0" spc="-45" dirty="0">
                <a:latin typeface="Segoe UI Semilight"/>
                <a:cs typeface="Segoe UI Semilight"/>
              </a:rPr>
              <a:t> </a:t>
            </a:r>
            <a:r>
              <a:rPr sz="2800" dirty="0">
                <a:latin typeface="Cambria Math"/>
                <a:cs typeface="Cambria Math"/>
              </a:rPr>
              <a:t>1</a:t>
            </a:r>
            <a:r>
              <a:rPr sz="2800" spc="-15" dirty="0">
                <a:latin typeface="Cambria Math"/>
                <a:cs typeface="Cambria Math"/>
              </a:rPr>
              <a:t> </a:t>
            </a:r>
            <a:r>
              <a:rPr sz="2800" dirty="0">
                <a:latin typeface="Cambria Math"/>
                <a:cs typeface="Cambria Math"/>
              </a:rPr>
              <a:t>+</a:t>
            </a:r>
            <a:r>
              <a:rPr sz="2800" spc="120" dirty="0">
                <a:latin typeface="Cambria Math"/>
                <a:cs typeface="Cambria Math"/>
              </a:rPr>
              <a:t> </a:t>
            </a:r>
            <a:r>
              <a:rPr sz="2800" b="0" dirty="0">
                <a:latin typeface="Segoe UI Semilight"/>
                <a:cs typeface="Segoe UI Semilight"/>
              </a:rPr>
              <a:t>or</a:t>
            </a:r>
            <a:r>
              <a:rPr sz="2800" b="0" spc="-35" dirty="0">
                <a:latin typeface="Segoe UI Semilight"/>
                <a:cs typeface="Segoe UI Semilight"/>
              </a:rPr>
              <a:t> </a:t>
            </a:r>
            <a:r>
              <a:rPr sz="2800" dirty="0">
                <a:latin typeface="Cambria Math"/>
                <a:cs typeface="Cambria Math"/>
              </a:rPr>
              <a:t>1</a:t>
            </a:r>
            <a:r>
              <a:rPr sz="2800" spc="-15" dirty="0">
                <a:latin typeface="Cambria Math"/>
                <a:cs typeface="Cambria Math"/>
              </a:rPr>
              <a:t> </a:t>
            </a:r>
            <a:r>
              <a:rPr sz="2800" dirty="0">
                <a:latin typeface="Cambria Math"/>
                <a:cs typeface="Cambria Math"/>
              </a:rPr>
              <a:t>−</a:t>
            </a:r>
            <a:r>
              <a:rPr sz="2800" b="0" dirty="0">
                <a:latin typeface="Segoe UI Semilight"/>
                <a:cs typeface="Segoe UI Semilight"/>
              </a:rPr>
              <a:t>.</a:t>
            </a:r>
            <a:r>
              <a:rPr sz="2800" b="0" spc="-30" dirty="0">
                <a:latin typeface="Segoe UI Semilight"/>
                <a:cs typeface="Segoe UI Semilight"/>
              </a:rPr>
              <a:t> </a:t>
            </a:r>
            <a:r>
              <a:rPr sz="2800" b="0" dirty="0">
                <a:latin typeface="Segoe UI Semilight"/>
                <a:cs typeface="Segoe UI Semilight"/>
              </a:rPr>
              <a:t>As</a:t>
            </a:r>
            <a:r>
              <a:rPr sz="2800" b="0" spc="-20" dirty="0">
                <a:latin typeface="Segoe UI Semilight"/>
                <a:cs typeface="Segoe UI Semilight"/>
              </a:rPr>
              <a:t> </a:t>
            </a:r>
            <a:r>
              <a:rPr sz="2800" b="0" dirty="0">
                <a:latin typeface="Segoe UI Semilight"/>
                <a:cs typeface="Segoe UI Semilight"/>
              </a:rPr>
              <a:t>part</a:t>
            </a:r>
            <a:r>
              <a:rPr sz="2800" b="0" spc="-20" dirty="0">
                <a:latin typeface="Segoe UI Semilight"/>
                <a:cs typeface="Segoe UI Semilight"/>
              </a:rPr>
              <a:t> </a:t>
            </a:r>
            <a:r>
              <a:rPr sz="2800" b="0" dirty="0">
                <a:latin typeface="Segoe UI Semilight"/>
                <a:cs typeface="Segoe UI Semilight"/>
              </a:rPr>
              <a:t>of</a:t>
            </a:r>
            <a:r>
              <a:rPr sz="2800" b="0" spc="-30" dirty="0">
                <a:latin typeface="Segoe UI Semilight"/>
                <a:cs typeface="Segoe UI Semilight"/>
              </a:rPr>
              <a:t> </a:t>
            </a:r>
            <a:r>
              <a:rPr sz="2800" b="0" dirty="0">
                <a:latin typeface="Segoe UI Semilight"/>
                <a:cs typeface="Segoe UI Semilight"/>
              </a:rPr>
              <a:t>the</a:t>
            </a:r>
            <a:r>
              <a:rPr sz="2800" b="0" spc="-25" dirty="0">
                <a:latin typeface="Segoe UI Semilight"/>
                <a:cs typeface="Segoe UI Semilight"/>
              </a:rPr>
              <a:t> </a:t>
            </a:r>
            <a:r>
              <a:rPr sz="2800" b="0" dirty="0">
                <a:latin typeface="Segoe UI Semilight"/>
                <a:cs typeface="Segoe UI Semilight"/>
              </a:rPr>
              <a:t>simplification</a:t>
            </a:r>
            <a:r>
              <a:rPr sz="2800" b="0" spc="-30" dirty="0">
                <a:latin typeface="Segoe UI Semilight"/>
                <a:cs typeface="Segoe UI Semilight"/>
              </a:rPr>
              <a:t> </a:t>
            </a:r>
            <a:r>
              <a:rPr sz="2800" b="0" dirty="0">
                <a:latin typeface="Segoe UI Semilight"/>
                <a:cs typeface="Segoe UI Semilight"/>
              </a:rPr>
              <a:t>to</a:t>
            </a:r>
            <a:r>
              <a:rPr sz="2800" b="0" spc="-30" dirty="0">
                <a:latin typeface="Segoe UI Semilight"/>
                <a:cs typeface="Segoe UI Semilight"/>
              </a:rPr>
              <a:t> </a:t>
            </a:r>
            <a:r>
              <a:rPr sz="2800" b="0" dirty="0">
                <a:latin typeface="Segoe UI Semilight"/>
                <a:cs typeface="Segoe UI Semilight"/>
              </a:rPr>
              <a:t>this</a:t>
            </a:r>
            <a:r>
              <a:rPr sz="2800" b="0" spc="-30" dirty="0">
                <a:latin typeface="Segoe UI Semilight"/>
                <a:cs typeface="Segoe UI Semilight"/>
              </a:rPr>
              <a:t> </a:t>
            </a:r>
            <a:r>
              <a:rPr sz="2800" b="0" dirty="0">
                <a:latin typeface="Segoe UI Semilight"/>
                <a:cs typeface="Segoe UI Semilight"/>
              </a:rPr>
              <a:t>version,</a:t>
            </a:r>
            <a:r>
              <a:rPr sz="2800" b="0" spc="-55" dirty="0">
                <a:latin typeface="Segoe UI Semilight"/>
                <a:cs typeface="Segoe UI Semilight"/>
              </a:rPr>
              <a:t> </a:t>
            </a:r>
            <a:r>
              <a:rPr sz="2800" b="0" dirty="0">
                <a:latin typeface="Segoe UI Semilight"/>
                <a:cs typeface="Segoe UI Semilight"/>
              </a:rPr>
              <a:t>there</a:t>
            </a:r>
            <a:r>
              <a:rPr sz="2800" b="0" spc="-35" dirty="0">
                <a:latin typeface="Segoe UI Semilight"/>
                <a:cs typeface="Segoe UI Semilight"/>
              </a:rPr>
              <a:t> </a:t>
            </a:r>
            <a:r>
              <a:rPr sz="2800" b="0" spc="-20" dirty="0">
                <a:latin typeface="Segoe UI Semilight"/>
                <a:cs typeface="Segoe UI Semilight"/>
              </a:rPr>
              <a:t>were </a:t>
            </a:r>
            <a:r>
              <a:rPr sz="2800" b="0" dirty="0">
                <a:latin typeface="Segoe UI Semilight"/>
                <a:cs typeface="Segoe UI Semilight"/>
              </a:rPr>
              <a:t>different</a:t>
            </a:r>
            <a:r>
              <a:rPr sz="2800" b="0" spc="-60" dirty="0">
                <a:latin typeface="Segoe UI Semilight"/>
                <a:cs typeface="Segoe UI Semilight"/>
              </a:rPr>
              <a:t> </a:t>
            </a:r>
            <a:r>
              <a:rPr sz="2800" b="0" spc="-10" dirty="0">
                <a:latin typeface="Segoe UI Semilight"/>
                <a:cs typeface="Segoe UI Semilight"/>
              </a:rPr>
              <a:t>inequalities</a:t>
            </a:r>
            <a:r>
              <a:rPr sz="2800" b="0" spc="-45" dirty="0">
                <a:latin typeface="Segoe UI Semilight"/>
                <a:cs typeface="Segoe UI Semilight"/>
              </a:rPr>
              <a:t> </a:t>
            </a:r>
            <a:r>
              <a:rPr sz="2800" b="0" dirty="0">
                <a:latin typeface="Segoe UI Semilight"/>
                <a:cs typeface="Segoe UI Semilight"/>
              </a:rPr>
              <a:t>used</a:t>
            </a:r>
            <a:r>
              <a:rPr sz="2800" b="0" spc="-50" dirty="0">
                <a:latin typeface="Segoe UI Semilight"/>
                <a:cs typeface="Segoe UI Semilight"/>
              </a:rPr>
              <a:t> </a:t>
            </a:r>
            <a:r>
              <a:rPr sz="2800" b="0" dirty="0">
                <a:latin typeface="Segoe UI Semilight"/>
                <a:cs typeface="Segoe UI Semilight"/>
              </a:rPr>
              <a:t>so</a:t>
            </a:r>
            <a:r>
              <a:rPr sz="2800" b="0" spc="-50" dirty="0">
                <a:latin typeface="Segoe UI Semilight"/>
                <a:cs typeface="Segoe UI Semilight"/>
              </a:rPr>
              <a:t> </a:t>
            </a:r>
            <a:r>
              <a:rPr sz="2800" b="0" dirty="0">
                <a:latin typeface="Segoe UI Semilight"/>
                <a:cs typeface="Segoe UI Semilight"/>
              </a:rPr>
              <a:t>you</a:t>
            </a:r>
            <a:r>
              <a:rPr sz="2800" b="0" spc="-55" dirty="0">
                <a:latin typeface="Segoe UI Semilight"/>
                <a:cs typeface="Segoe UI Semilight"/>
              </a:rPr>
              <a:t> </a:t>
            </a:r>
            <a:r>
              <a:rPr sz="2800" b="0" dirty="0">
                <a:latin typeface="Segoe UI Semilight"/>
                <a:cs typeface="Segoe UI Semilight"/>
              </a:rPr>
              <a:t>don’t</a:t>
            </a:r>
            <a:r>
              <a:rPr sz="2800" b="0" spc="-45" dirty="0">
                <a:latin typeface="Segoe UI Semilight"/>
                <a:cs typeface="Segoe UI Semilight"/>
              </a:rPr>
              <a:t> </a:t>
            </a:r>
            <a:r>
              <a:rPr sz="2800" b="0" dirty="0">
                <a:latin typeface="Segoe UI Semilight"/>
                <a:cs typeface="Segoe UI Semilight"/>
              </a:rPr>
              <a:t>get</a:t>
            </a:r>
            <a:r>
              <a:rPr sz="2800" b="0" spc="-30" dirty="0">
                <a:latin typeface="Segoe UI Semilight"/>
                <a:cs typeface="Segoe UI Semilight"/>
              </a:rPr>
              <a:t> </a:t>
            </a:r>
            <a:r>
              <a:rPr sz="2800" b="0" dirty="0">
                <a:latin typeface="Segoe UI Semilight"/>
                <a:cs typeface="Segoe UI Semilight"/>
              </a:rPr>
              <a:t>exactly</a:t>
            </a:r>
            <a:r>
              <a:rPr sz="2800" b="0" spc="-45"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same</a:t>
            </a:r>
            <a:r>
              <a:rPr sz="2800" b="0" spc="-50" dirty="0">
                <a:latin typeface="Segoe UI Semilight"/>
                <a:cs typeface="Segoe UI Semilight"/>
              </a:rPr>
              <a:t> </a:t>
            </a:r>
            <a:r>
              <a:rPr sz="2800" b="0" spc="-10" dirty="0">
                <a:latin typeface="Segoe UI Semilight"/>
                <a:cs typeface="Segoe UI Semilight"/>
              </a:rPr>
              <a:t>expression.</a:t>
            </a:r>
            <a:endParaRPr sz="2800">
              <a:latin typeface="Segoe UI Semilight"/>
              <a:cs typeface="Segoe UI Semi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50" dirty="0"/>
              <a:t>But</a:t>
            </a:r>
            <a:r>
              <a:rPr spc="325" dirty="0"/>
              <a:t> </a:t>
            </a:r>
            <a:r>
              <a:rPr dirty="0"/>
              <a:t>Wait!</a:t>
            </a:r>
            <a:r>
              <a:rPr spc="325" dirty="0"/>
              <a:t> </a:t>
            </a:r>
            <a:r>
              <a:rPr dirty="0"/>
              <a:t>There’s</a:t>
            </a:r>
            <a:r>
              <a:rPr spc="315" dirty="0"/>
              <a:t> </a:t>
            </a:r>
            <a:r>
              <a:rPr spc="35" dirty="0"/>
              <a:t>More</a:t>
            </a:r>
          </a:p>
        </p:txBody>
      </p:sp>
      <p:sp>
        <p:nvSpPr>
          <p:cNvPr id="3" name="object 3"/>
          <p:cNvSpPr txBox="1"/>
          <p:nvPr/>
        </p:nvSpPr>
        <p:spPr>
          <a:xfrm>
            <a:off x="699922" y="1408938"/>
            <a:ext cx="11015980" cy="4977130"/>
          </a:xfrm>
          <a:prstGeom prst="rect">
            <a:avLst/>
          </a:prstGeom>
        </p:spPr>
        <p:txBody>
          <a:bodyPr vert="horz" wrap="square" lIns="0" tIns="13335" rIns="0" bIns="0" rtlCol="0">
            <a:spAutoFit/>
          </a:bodyPr>
          <a:lstStyle/>
          <a:p>
            <a:pPr marL="12700">
              <a:lnSpc>
                <a:spcPts val="2810"/>
              </a:lnSpc>
              <a:spcBef>
                <a:spcPts val="105"/>
              </a:spcBef>
            </a:pPr>
            <a:r>
              <a:rPr sz="2600" b="0" dirty="0">
                <a:solidFill>
                  <a:srgbClr val="704EB9"/>
                </a:solidFill>
                <a:latin typeface="Segoe UI Semilight"/>
                <a:cs typeface="Segoe UI Semilight"/>
              </a:rPr>
              <a:t>For</a:t>
            </a:r>
            <a:r>
              <a:rPr sz="2600" b="0" spc="-35" dirty="0">
                <a:solidFill>
                  <a:srgbClr val="704EB9"/>
                </a:solidFill>
                <a:latin typeface="Segoe UI Semilight"/>
                <a:cs typeface="Segoe UI Semilight"/>
              </a:rPr>
              <a:t> </a:t>
            </a:r>
            <a:r>
              <a:rPr sz="2600" b="0" dirty="0">
                <a:solidFill>
                  <a:srgbClr val="704EB9"/>
                </a:solidFill>
                <a:latin typeface="Segoe UI Semilight"/>
                <a:cs typeface="Segoe UI Semilight"/>
              </a:rPr>
              <a:t>this</a:t>
            </a:r>
            <a:r>
              <a:rPr sz="2600" b="0" spc="-30" dirty="0">
                <a:solidFill>
                  <a:srgbClr val="704EB9"/>
                </a:solidFill>
                <a:latin typeface="Segoe UI Semilight"/>
                <a:cs typeface="Segoe UI Semilight"/>
              </a:rPr>
              <a:t> </a:t>
            </a:r>
            <a:r>
              <a:rPr sz="2600" b="0" dirty="0">
                <a:solidFill>
                  <a:srgbClr val="704EB9"/>
                </a:solidFill>
                <a:latin typeface="Segoe UI Semilight"/>
                <a:cs typeface="Segoe UI Semilight"/>
              </a:rPr>
              <a:t>class,</a:t>
            </a:r>
            <a:r>
              <a:rPr sz="2600" b="0" spc="-50" dirty="0">
                <a:solidFill>
                  <a:srgbClr val="704EB9"/>
                </a:solidFill>
                <a:latin typeface="Segoe UI Semilight"/>
                <a:cs typeface="Segoe UI Semilight"/>
              </a:rPr>
              <a:t> </a:t>
            </a:r>
            <a:r>
              <a:rPr sz="2600" b="0" dirty="0">
                <a:solidFill>
                  <a:srgbClr val="704EB9"/>
                </a:solidFill>
                <a:latin typeface="Segoe UI Semilight"/>
                <a:cs typeface="Segoe UI Semilight"/>
              </a:rPr>
              <a:t>please</a:t>
            </a:r>
            <a:r>
              <a:rPr sz="2600" b="0" spc="-40" dirty="0">
                <a:solidFill>
                  <a:srgbClr val="704EB9"/>
                </a:solidFill>
                <a:latin typeface="Segoe UI Semilight"/>
                <a:cs typeface="Segoe UI Semilight"/>
              </a:rPr>
              <a:t> </a:t>
            </a:r>
            <a:r>
              <a:rPr sz="2600" b="0" dirty="0">
                <a:solidFill>
                  <a:srgbClr val="704EB9"/>
                </a:solidFill>
                <a:latin typeface="Segoe UI Semilight"/>
                <a:cs typeface="Segoe UI Semilight"/>
              </a:rPr>
              <a:t>limit</a:t>
            </a:r>
            <a:r>
              <a:rPr sz="2600" b="0" spc="-50" dirty="0">
                <a:solidFill>
                  <a:srgbClr val="704EB9"/>
                </a:solidFill>
                <a:latin typeface="Segoe UI Semilight"/>
                <a:cs typeface="Segoe UI Semilight"/>
              </a:rPr>
              <a:t> </a:t>
            </a:r>
            <a:r>
              <a:rPr sz="2600" b="0" dirty="0">
                <a:solidFill>
                  <a:srgbClr val="704EB9"/>
                </a:solidFill>
                <a:latin typeface="Segoe UI Semilight"/>
                <a:cs typeface="Segoe UI Semilight"/>
              </a:rPr>
              <a:t>yourself</a:t>
            </a:r>
            <a:r>
              <a:rPr sz="2600" b="0" spc="-50" dirty="0">
                <a:solidFill>
                  <a:srgbClr val="704EB9"/>
                </a:solidFill>
                <a:latin typeface="Segoe UI Semilight"/>
                <a:cs typeface="Segoe UI Semilight"/>
              </a:rPr>
              <a:t> </a:t>
            </a:r>
            <a:r>
              <a:rPr sz="2600" b="0" spc="-25" dirty="0">
                <a:solidFill>
                  <a:srgbClr val="704EB9"/>
                </a:solidFill>
                <a:latin typeface="Segoe UI Semilight"/>
                <a:cs typeface="Segoe UI Semilight"/>
              </a:rPr>
              <a:t>to:</a:t>
            </a:r>
            <a:endParaRPr sz="2600">
              <a:latin typeface="Segoe UI Semilight"/>
              <a:cs typeface="Segoe UI Semilight"/>
            </a:endParaRPr>
          </a:p>
          <a:p>
            <a:pPr marL="12700">
              <a:lnSpc>
                <a:spcPts val="2810"/>
              </a:lnSpc>
            </a:pPr>
            <a:r>
              <a:rPr sz="2600" b="0" spc="-20" dirty="0">
                <a:solidFill>
                  <a:srgbClr val="704EB9"/>
                </a:solidFill>
                <a:latin typeface="Segoe UI Semilight"/>
                <a:cs typeface="Segoe UI Semilight"/>
              </a:rPr>
              <a:t>Markov,</a:t>
            </a:r>
            <a:r>
              <a:rPr sz="2600" b="0" spc="-80" dirty="0">
                <a:solidFill>
                  <a:srgbClr val="704EB9"/>
                </a:solidFill>
                <a:latin typeface="Segoe UI Semilight"/>
                <a:cs typeface="Segoe UI Semilight"/>
              </a:rPr>
              <a:t> </a:t>
            </a:r>
            <a:r>
              <a:rPr sz="2600" b="0" dirty="0">
                <a:solidFill>
                  <a:srgbClr val="704EB9"/>
                </a:solidFill>
                <a:latin typeface="Segoe UI Semilight"/>
                <a:cs typeface="Segoe UI Semilight"/>
              </a:rPr>
              <a:t>Chebyshev,</a:t>
            </a:r>
            <a:r>
              <a:rPr sz="2600" b="0" spc="-80" dirty="0">
                <a:solidFill>
                  <a:srgbClr val="704EB9"/>
                </a:solidFill>
                <a:latin typeface="Segoe UI Semilight"/>
                <a:cs typeface="Segoe UI Semilight"/>
              </a:rPr>
              <a:t> </a:t>
            </a:r>
            <a:r>
              <a:rPr sz="2600" b="0" dirty="0">
                <a:solidFill>
                  <a:srgbClr val="704EB9"/>
                </a:solidFill>
                <a:latin typeface="Segoe UI Semilight"/>
                <a:cs typeface="Segoe UI Semilight"/>
              </a:rPr>
              <a:t>and</a:t>
            </a:r>
            <a:r>
              <a:rPr sz="2600" b="0" spc="-55" dirty="0">
                <a:solidFill>
                  <a:srgbClr val="704EB9"/>
                </a:solidFill>
                <a:latin typeface="Segoe UI Semilight"/>
                <a:cs typeface="Segoe UI Semilight"/>
              </a:rPr>
              <a:t> </a:t>
            </a:r>
            <a:r>
              <a:rPr sz="2600" b="0" spc="-10" dirty="0">
                <a:solidFill>
                  <a:srgbClr val="704EB9"/>
                </a:solidFill>
                <a:latin typeface="Segoe UI Semilight"/>
                <a:cs typeface="Segoe UI Semilight"/>
              </a:rPr>
              <a:t>Chernoff,</a:t>
            </a:r>
            <a:r>
              <a:rPr sz="2600" b="0" spc="-80" dirty="0">
                <a:solidFill>
                  <a:srgbClr val="704EB9"/>
                </a:solidFill>
                <a:latin typeface="Segoe UI Semilight"/>
                <a:cs typeface="Segoe UI Semilight"/>
              </a:rPr>
              <a:t> </a:t>
            </a:r>
            <a:r>
              <a:rPr sz="2600" b="0" dirty="0">
                <a:solidFill>
                  <a:srgbClr val="704EB9"/>
                </a:solidFill>
                <a:latin typeface="Segoe UI Semilight"/>
                <a:cs typeface="Segoe UI Semilight"/>
              </a:rPr>
              <a:t>as</a:t>
            </a:r>
            <a:r>
              <a:rPr sz="2600" b="0" spc="-65" dirty="0">
                <a:solidFill>
                  <a:srgbClr val="704EB9"/>
                </a:solidFill>
                <a:latin typeface="Segoe UI Semilight"/>
                <a:cs typeface="Segoe UI Semilight"/>
              </a:rPr>
              <a:t> </a:t>
            </a:r>
            <a:r>
              <a:rPr sz="2600" b="0" dirty="0">
                <a:solidFill>
                  <a:srgbClr val="704EB9"/>
                </a:solidFill>
                <a:latin typeface="Segoe UI Semilight"/>
                <a:cs typeface="Segoe UI Semilight"/>
              </a:rPr>
              <a:t>stated</a:t>
            </a:r>
            <a:r>
              <a:rPr sz="2600" b="0" spc="-70" dirty="0">
                <a:solidFill>
                  <a:srgbClr val="704EB9"/>
                </a:solidFill>
                <a:latin typeface="Segoe UI Semilight"/>
                <a:cs typeface="Segoe UI Semilight"/>
              </a:rPr>
              <a:t> </a:t>
            </a:r>
            <a:r>
              <a:rPr sz="2600" b="0" dirty="0">
                <a:solidFill>
                  <a:srgbClr val="704EB9"/>
                </a:solidFill>
                <a:latin typeface="Segoe UI Semilight"/>
                <a:cs typeface="Segoe UI Semilight"/>
              </a:rPr>
              <a:t>in</a:t>
            </a:r>
            <a:r>
              <a:rPr sz="2600" b="0" spc="-50" dirty="0">
                <a:solidFill>
                  <a:srgbClr val="704EB9"/>
                </a:solidFill>
                <a:latin typeface="Segoe UI Semilight"/>
                <a:cs typeface="Segoe UI Semilight"/>
              </a:rPr>
              <a:t> </a:t>
            </a:r>
            <a:r>
              <a:rPr sz="2600" b="0" dirty="0">
                <a:solidFill>
                  <a:srgbClr val="704EB9"/>
                </a:solidFill>
                <a:latin typeface="Segoe UI Semilight"/>
                <a:cs typeface="Segoe UI Semilight"/>
              </a:rPr>
              <a:t>these</a:t>
            </a:r>
            <a:r>
              <a:rPr sz="2600" b="0" spc="-75" dirty="0">
                <a:solidFill>
                  <a:srgbClr val="704EB9"/>
                </a:solidFill>
                <a:latin typeface="Segoe UI Semilight"/>
                <a:cs typeface="Segoe UI Semilight"/>
              </a:rPr>
              <a:t> </a:t>
            </a:r>
            <a:r>
              <a:rPr sz="2600" b="0" spc="-10" dirty="0">
                <a:solidFill>
                  <a:srgbClr val="704EB9"/>
                </a:solidFill>
                <a:latin typeface="Segoe UI Semilight"/>
                <a:cs typeface="Segoe UI Semilight"/>
              </a:rPr>
              <a:t>slides…</a:t>
            </a:r>
            <a:endParaRPr sz="2600">
              <a:latin typeface="Segoe UI Semilight"/>
              <a:cs typeface="Segoe UI Semilight"/>
            </a:endParaRPr>
          </a:p>
          <a:p>
            <a:pPr marL="12700">
              <a:lnSpc>
                <a:spcPct val="100000"/>
              </a:lnSpc>
              <a:spcBef>
                <a:spcPts val="780"/>
              </a:spcBef>
            </a:pPr>
            <a:r>
              <a:rPr sz="2600" b="0" dirty="0">
                <a:latin typeface="Segoe UI Semilight"/>
                <a:cs typeface="Segoe UI Semilight"/>
              </a:rPr>
              <a:t>But</a:t>
            </a:r>
            <a:r>
              <a:rPr sz="2600" b="0" spc="-50" dirty="0">
                <a:latin typeface="Segoe UI Semilight"/>
                <a:cs typeface="Segoe UI Semilight"/>
              </a:rPr>
              <a:t> </a:t>
            </a:r>
            <a:r>
              <a:rPr sz="2600" b="0" dirty="0">
                <a:latin typeface="Segoe UI Semilight"/>
                <a:cs typeface="Segoe UI Semilight"/>
              </a:rPr>
              <a:t>for</a:t>
            </a:r>
            <a:r>
              <a:rPr sz="2600" b="0" spc="-60" dirty="0">
                <a:latin typeface="Segoe UI Semilight"/>
                <a:cs typeface="Segoe UI Semilight"/>
              </a:rPr>
              <a:t> </a:t>
            </a:r>
            <a:r>
              <a:rPr sz="2600" b="0" dirty="0">
                <a:latin typeface="Segoe UI Semilight"/>
                <a:cs typeface="Segoe UI Semilight"/>
              </a:rPr>
              <a:t>your</a:t>
            </a:r>
            <a:r>
              <a:rPr sz="2600" b="0" spc="-60" dirty="0">
                <a:latin typeface="Segoe UI Semilight"/>
                <a:cs typeface="Segoe UI Semilight"/>
              </a:rPr>
              <a:t> </a:t>
            </a:r>
            <a:r>
              <a:rPr sz="2600" b="0" dirty="0">
                <a:latin typeface="Segoe UI Semilight"/>
                <a:cs typeface="Segoe UI Semilight"/>
              </a:rPr>
              <a:t>information.</a:t>
            </a:r>
            <a:r>
              <a:rPr sz="2600" b="0" spc="-65" dirty="0">
                <a:latin typeface="Segoe UI Semilight"/>
                <a:cs typeface="Segoe UI Semilight"/>
              </a:rPr>
              <a:t> </a:t>
            </a:r>
            <a:r>
              <a:rPr sz="2600" b="0" spc="-20" dirty="0">
                <a:latin typeface="Segoe UI Semilight"/>
                <a:cs typeface="Segoe UI Semilight"/>
              </a:rPr>
              <a:t>There’s</a:t>
            </a:r>
            <a:r>
              <a:rPr sz="2600" b="0" spc="-50" dirty="0">
                <a:latin typeface="Segoe UI Semilight"/>
                <a:cs typeface="Segoe UI Semilight"/>
              </a:rPr>
              <a:t> </a:t>
            </a:r>
            <a:r>
              <a:rPr sz="2600" b="0" spc="-10" dirty="0">
                <a:latin typeface="Segoe UI Semilight"/>
                <a:cs typeface="Segoe UI Semilight"/>
              </a:rPr>
              <a:t>more.</a:t>
            </a:r>
            <a:endParaRPr sz="2600">
              <a:latin typeface="Segoe UI Semilight"/>
              <a:cs typeface="Segoe UI Semilight"/>
            </a:endParaRPr>
          </a:p>
          <a:p>
            <a:pPr marL="322580" indent="-309880">
              <a:lnSpc>
                <a:spcPts val="2810"/>
              </a:lnSpc>
              <a:spcBef>
                <a:spcPts val="765"/>
              </a:spcBef>
              <a:buChar char="&gt;"/>
              <a:tabLst>
                <a:tab pos="322580" algn="l"/>
              </a:tabLst>
            </a:pPr>
            <a:r>
              <a:rPr sz="2600" b="0" spc="-10" dirty="0">
                <a:latin typeface="Segoe UI Semilight"/>
                <a:cs typeface="Segoe UI Semilight"/>
              </a:rPr>
              <a:t>Trying</a:t>
            </a:r>
            <a:r>
              <a:rPr sz="2600" b="0" spc="-70" dirty="0">
                <a:latin typeface="Segoe UI Semilight"/>
                <a:cs typeface="Segoe UI Semilight"/>
              </a:rPr>
              <a:t> </a:t>
            </a:r>
            <a:r>
              <a:rPr sz="2600" b="0" dirty="0">
                <a:latin typeface="Segoe UI Semilight"/>
                <a:cs typeface="Segoe UI Semilight"/>
              </a:rPr>
              <a:t>to</a:t>
            </a:r>
            <a:r>
              <a:rPr sz="2600" b="0" spc="-25" dirty="0">
                <a:latin typeface="Segoe UI Semilight"/>
                <a:cs typeface="Segoe UI Semilight"/>
              </a:rPr>
              <a:t> </a:t>
            </a:r>
            <a:r>
              <a:rPr sz="2600" b="0" dirty="0">
                <a:latin typeface="Segoe UI Semilight"/>
                <a:cs typeface="Segoe UI Semilight"/>
              </a:rPr>
              <a:t>apply</a:t>
            </a:r>
            <a:r>
              <a:rPr sz="2600" b="0" spc="-40" dirty="0">
                <a:latin typeface="Segoe UI Semilight"/>
                <a:cs typeface="Segoe UI Semilight"/>
              </a:rPr>
              <a:t> </a:t>
            </a:r>
            <a:r>
              <a:rPr sz="2600" b="0" spc="-10" dirty="0">
                <a:latin typeface="Segoe UI Semilight"/>
                <a:cs typeface="Segoe UI Semilight"/>
              </a:rPr>
              <a:t>Chebyshev,</a:t>
            </a:r>
            <a:r>
              <a:rPr sz="2600" b="0" spc="-45" dirty="0">
                <a:latin typeface="Segoe UI Semilight"/>
                <a:cs typeface="Segoe UI Semilight"/>
              </a:rPr>
              <a:t> </a:t>
            </a:r>
            <a:r>
              <a:rPr sz="2600" b="0" dirty="0">
                <a:latin typeface="Segoe UI Semilight"/>
                <a:cs typeface="Segoe UI Semilight"/>
              </a:rPr>
              <a:t>but</a:t>
            </a:r>
            <a:r>
              <a:rPr sz="2600" b="0" spc="-25" dirty="0">
                <a:latin typeface="Segoe UI Semilight"/>
                <a:cs typeface="Segoe UI Semilight"/>
              </a:rPr>
              <a:t> </a:t>
            </a:r>
            <a:r>
              <a:rPr sz="2600" b="0" dirty="0">
                <a:latin typeface="Segoe UI Semilight"/>
                <a:cs typeface="Segoe UI Semilight"/>
              </a:rPr>
              <a:t>only</a:t>
            </a:r>
            <a:r>
              <a:rPr sz="2600" b="0" spc="-40" dirty="0">
                <a:latin typeface="Segoe UI Semilight"/>
                <a:cs typeface="Segoe UI Semilight"/>
              </a:rPr>
              <a:t> </a:t>
            </a:r>
            <a:r>
              <a:rPr sz="2600" b="0" dirty="0">
                <a:latin typeface="Segoe UI Semilight"/>
                <a:cs typeface="Segoe UI Semilight"/>
              </a:rPr>
              <a:t>want</a:t>
            </a:r>
            <a:r>
              <a:rPr sz="2600" b="0" spc="-45" dirty="0">
                <a:latin typeface="Segoe UI Semilight"/>
                <a:cs typeface="Segoe UI Semilight"/>
              </a:rPr>
              <a:t> </a:t>
            </a:r>
            <a:r>
              <a:rPr sz="2600" b="0" dirty="0">
                <a:latin typeface="Segoe UI Semilight"/>
                <a:cs typeface="Segoe UI Semilight"/>
              </a:rPr>
              <a:t>a</a:t>
            </a:r>
            <a:r>
              <a:rPr sz="2600" b="0" spc="-25" dirty="0">
                <a:latin typeface="Segoe UI Semilight"/>
                <a:cs typeface="Segoe UI Semilight"/>
              </a:rPr>
              <a:t> </a:t>
            </a:r>
            <a:r>
              <a:rPr sz="2600" b="0" spc="-10" dirty="0">
                <a:latin typeface="Segoe UI Semilight"/>
                <a:cs typeface="Segoe UI Semilight"/>
              </a:rPr>
              <a:t>“one-</a:t>
            </a:r>
            <a:r>
              <a:rPr sz="2600" b="0" dirty="0">
                <a:latin typeface="Segoe UI Semilight"/>
                <a:cs typeface="Segoe UI Semilight"/>
              </a:rPr>
              <a:t>sided”</a:t>
            </a:r>
            <a:r>
              <a:rPr sz="2600" b="0" spc="-50" dirty="0">
                <a:latin typeface="Segoe UI Semilight"/>
                <a:cs typeface="Segoe UI Semilight"/>
              </a:rPr>
              <a:t> </a:t>
            </a:r>
            <a:r>
              <a:rPr sz="2600" b="0" dirty="0">
                <a:latin typeface="Segoe UI Semilight"/>
                <a:cs typeface="Segoe UI Semilight"/>
              </a:rPr>
              <a:t>bound</a:t>
            </a:r>
            <a:r>
              <a:rPr sz="2600" b="0" spc="-35" dirty="0">
                <a:latin typeface="Segoe UI Semilight"/>
                <a:cs typeface="Segoe UI Semilight"/>
              </a:rPr>
              <a:t> </a:t>
            </a:r>
            <a:r>
              <a:rPr sz="2600" b="0" dirty="0">
                <a:latin typeface="Segoe UI Semilight"/>
                <a:cs typeface="Segoe UI Semilight"/>
              </a:rPr>
              <a:t>(and</a:t>
            </a:r>
            <a:r>
              <a:rPr sz="2600" b="0" spc="-45" dirty="0">
                <a:latin typeface="Segoe UI Semilight"/>
                <a:cs typeface="Segoe UI Semilight"/>
              </a:rPr>
              <a:t> </a:t>
            </a:r>
            <a:r>
              <a:rPr sz="2600" b="0" dirty="0">
                <a:latin typeface="Segoe UI Semilight"/>
                <a:cs typeface="Segoe UI Semilight"/>
              </a:rPr>
              <a:t>tired</a:t>
            </a:r>
            <a:r>
              <a:rPr sz="2600" b="0" spc="-65" dirty="0">
                <a:latin typeface="Segoe UI Semilight"/>
                <a:cs typeface="Segoe UI Semilight"/>
              </a:rPr>
              <a:t> </a:t>
            </a:r>
            <a:r>
              <a:rPr sz="2600" b="0" spc="-25" dirty="0">
                <a:latin typeface="Segoe UI Semilight"/>
                <a:cs typeface="Segoe UI Semilight"/>
              </a:rPr>
              <a:t>of</a:t>
            </a:r>
            <a:endParaRPr sz="2600">
              <a:latin typeface="Segoe UI Semilight"/>
              <a:cs typeface="Segoe UI Semilight"/>
            </a:endParaRPr>
          </a:p>
          <a:p>
            <a:pPr marL="12700">
              <a:lnSpc>
                <a:spcPts val="2810"/>
              </a:lnSpc>
            </a:pPr>
            <a:r>
              <a:rPr sz="2600" b="0" dirty="0">
                <a:latin typeface="Segoe UI Semilight"/>
                <a:cs typeface="Segoe UI Semilight"/>
              </a:rPr>
              <a:t>losing</a:t>
            </a:r>
            <a:r>
              <a:rPr sz="2600" b="0" spc="-55" dirty="0">
                <a:latin typeface="Segoe UI Semilight"/>
                <a:cs typeface="Segoe UI Semilight"/>
              </a:rPr>
              <a:t> </a:t>
            </a:r>
            <a:r>
              <a:rPr sz="2600" b="0" dirty="0">
                <a:latin typeface="Segoe UI Semilight"/>
                <a:cs typeface="Segoe UI Semilight"/>
              </a:rPr>
              <a:t>that</a:t>
            </a:r>
            <a:r>
              <a:rPr sz="2600" b="0" spc="-60" dirty="0">
                <a:latin typeface="Segoe UI Semilight"/>
                <a:cs typeface="Segoe UI Semilight"/>
              </a:rPr>
              <a:t> </a:t>
            </a:r>
            <a:r>
              <a:rPr sz="2600" b="0" spc="-10" dirty="0">
                <a:latin typeface="Segoe UI Semilight"/>
                <a:cs typeface="Segoe UI Semilight"/>
              </a:rPr>
              <a:t>almost-factor-</a:t>
            </a:r>
            <a:r>
              <a:rPr sz="2600" b="0" spc="-30" dirty="0">
                <a:latin typeface="Segoe UI Semilight"/>
                <a:cs typeface="Segoe UI Semilight"/>
              </a:rPr>
              <a:t>of-</a:t>
            </a:r>
            <a:r>
              <a:rPr sz="2600" b="0" spc="-10" dirty="0">
                <a:latin typeface="Segoe UI Semilight"/>
                <a:cs typeface="Segoe UI Semilight"/>
              </a:rPr>
              <a:t>two)Try</a:t>
            </a:r>
            <a:r>
              <a:rPr sz="2600" b="0" spc="-80" dirty="0">
                <a:latin typeface="Segoe UI Semilight"/>
                <a:cs typeface="Segoe UI Semilight"/>
              </a:rPr>
              <a:t> </a:t>
            </a:r>
            <a:r>
              <a:rPr sz="2600" b="0" u="sng" spc="-10" dirty="0">
                <a:solidFill>
                  <a:srgbClr val="33006E"/>
                </a:solidFill>
                <a:uFill>
                  <a:solidFill>
                    <a:srgbClr val="33006E"/>
                  </a:solidFill>
                </a:uFill>
                <a:latin typeface="Segoe UI Semilight"/>
                <a:cs typeface="Segoe UI Semilight"/>
                <a:hlinkClick r:id="rId2"/>
              </a:rPr>
              <a:t>Cantelli’s</a:t>
            </a:r>
            <a:r>
              <a:rPr sz="2600" b="0" u="sng" spc="-40" dirty="0">
                <a:solidFill>
                  <a:srgbClr val="33006E"/>
                </a:solidFill>
                <a:uFill>
                  <a:solidFill>
                    <a:srgbClr val="33006E"/>
                  </a:solidFill>
                </a:uFill>
                <a:latin typeface="Segoe UI Semilight"/>
                <a:cs typeface="Segoe UI Semilight"/>
                <a:hlinkClick r:id="rId2"/>
              </a:rPr>
              <a:t> </a:t>
            </a:r>
            <a:r>
              <a:rPr sz="2600" b="0" u="sng" spc="-10" dirty="0">
                <a:solidFill>
                  <a:srgbClr val="33006E"/>
                </a:solidFill>
                <a:uFill>
                  <a:solidFill>
                    <a:srgbClr val="33006E"/>
                  </a:solidFill>
                </a:uFill>
                <a:latin typeface="Segoe UI Semilight"/>
                <a:cs typeface="Segoe UI Semilight"/>
                <a:hlinkClick r:id="rId2"/>
              </a:rPr>
              <a:t>Inequality</a:t>
            </a:r>
            <a:endParaRPr sz="2600">
              <a:latin typeface="Segoe UI Semilight"/>
              <a:cs typeface="Segoe UI Semilight"/>
            </a:endParaRPr>
          </a:p>
          <a:p>
            <a:pPr marL="12700" marR="991869" indent="309880">
              <a:lnSpc>
                <a:spcPct val="80000"/>
              </a:lnSpc>
              <a:spcBef>
                <a:spcPts val="1405"/>
              </a:spcBef>
              <a:buChar char="&gt;"/>
              <a:tabLst>
                <a:tab pos="322580" algn="l"/>
              </a:tabLst>
            </a:pPr>
            <a:r>
              <a:rPr sz="2600" b="0" dirty="0">
                <a:latin typeface="Segoe UI Semilight"/>
                <a:cs typeface="Segoe UI Semilight"/>
              </a:rPr>
              <a:t>In</a:t>
            </a:r>
            <a:r>
              <a:rPr sz="2600" b="0" spc="-45" dirty="0">
                <a:latin typeface="Segoe UI Semilight"/>
                <a:cs typeface="Segoe UI Semilight"/>
              </a:rPr>
              <a:t> </a:t>
            </a:r>
            <a:r>
              <a:rPr sz="2600" b="0" dirty="0">
                <a:latin typeface="Segoe UI Semilight"/>
                <a:cs typeface="Segoe UI Semilight"/>
              </a:rPr>
              <a:t>a</a:t>
            </a:r>
            <a:r>
              <a:rPr sz="2600" b="0" spc="-20" dirty="0">
                <a:latin typeface="Segoe UI Semilight"/>
                <a:cs typeface="Segoe UI Semilight"/>
              </a:rPr>
              <a:t> </a:t>
            </a:r>
            <a:r>
              <a:rPr sz="2600" b="0" dirty="0">
                <a:latin typeface="Segoe UI Semilight"/>
                <a:cs typeface="Segoe UI Semilight"/>
              </a:rPr>
              <a:t>position</a:t>
            </a:r>
            <a:r>
              <a:rPr sz="2600" b="0" spc="-30" dirty="0">
                <a:latin typeface="Segoe UI Semilight"/>
                <a:cs typeface="Segoe UI Semilight"/>
              </a:rPr>
              <a:t> </a:t>
            </a:r>
            <a:r>
              <a:rPr sz="2600" b="0" dirty="0">
                <a:latin typeface="Segoe UI Semilight"/>
                <a:cs typeface="Segoe UI Semilight"/>
              </a:rPr>
              <a:t>to</a:t>
            </a:r>
            <a:r>
              <a:rPr sz="2600" b="0" spc="-20" dirty="0">
                <a:latin typeface="Segoe UI Semilight"/>
                <a:cs typeface="Segoe UI Semilight"/>
              </a:rPr>
              <a:t> </a:t>
            </a:r>
            <a:r>
              <a:rPr sz="2600" b="0" dirty="0">
                <a:latin typeface="Segoe UI Semilight"/>
                <a:cs typeface="Segoe UI Semilight"/>
              </a:rPr>
              <a:t>use</a:t>
            </a:r>
            <a:r>
              <a:rPr sz="2600" b="0" spc="-20" dirty="0">
                <a:latin typeface="Segoe UI Semilight"/>
                <a:cs typeface="Segoe UI Semilight"/>
              </a:rPr>
              <a:t> Chernoff,</a:t>
            </a:r>
            <a:r>
              <a:rPr sz="2600" b="0" spc="-60" dirty="0">
                <a:latin typeface="Segoe UI Semilight"/>
                <a:cs typeface="Segoe UI Semilight"/>
              </a:rPr>
              <a:t> </a:t>
            </a:r>
            <a:r>
              <a:rPr sz="2600" b="0" dirty="0">
                <a:latin typeface="Segoe UI Semilight"/>
                <a:cs typeface="Segoe UI Semilight"/>
              </a:rPr>
              <a:t>but</a:t>
            </a:r>
            <a:r>
              <a:rPr sz="2600" b="0" spc="-20" dirty="0">
                <a:latin typeface="Segoe UI Semilight"/>
                <a:cs typeface="Segoe UI Semilight"/>
              </a:rPr>
              <a:t> </a:t>
            </a:r>
            <a:r>
              <a:rPr sz="2600" b="0" dirty="0">
                <a:latin typeface="Segoe UI Semilight"/>
                <a:cs typeface="Segoe UI Semilight"/>
              </a:rPr>
              <a:t>want</a:t>
            </a:r>
            <a:r>
              <a:rPr sz="2600" b="0" spc="-35" dirty="0">
                <a:latin typeface="Segoe UI Semilight"/>
                <a:cs typeface="Segoe UI Semilight"/>
              </a:rPr>
              <a:t> </a:t>
            </a:r>
            <a:r>
              <a:rPr sz="2600" b="0" dirty="0">
                <a:latin typeface="Segoe UI Semilight"/>
                <a:cs typeface="Segoe UI Semilight"/>
              </a:rPr>
              <a:t>additive</a:t>
            </a:r>
            <a:r>
              <a:rPr sz="2600" b="0" spc="-55" dirty="0">
                <a:latin typeface="Segoe UI Semilight"/>
                <a:cs typeface="Segoe UI Semilight"/>
              </a:rPr>
              <a:t> </a:t>
            </a:r>
            <a:r>
              <a:rPr sz="2600" b="0" dirty="0">
                <a:latin typeface="Segoe UI Semilight"/>
                <a:cs typeface="Segoe UI Semilight"/>
              </a:rPr>
              <a:t>distance</a:t>
            </a:r>
            <a:r>
              <a:rPr sz="2600" b="0" spc="-50" dirty="0">
                <a:latin typeface="Segoe UI Semilight"/>
                <a:cs typeface="Segoe UI Semilight"/>
              </a:rPr>
              <a:t> </a:t>
            </a:r>
            <a:r>
              <a:rPr sz="2600" b="0" dirty="0">
                <a:latin typeface="Segoe UI Semilight"/>
                <a:cs typeface="Segoe UI Semilight"/>
              </a:rPr>
              <a:t>to</a:t>
            </a:r>
            <a:r>
              <a:rPr sz="2600" b="0" spc="-20" dirty="0">
                <a:latin typeface="Segoe UI Semilight"/>
                <a:cs typeface="Segoe UI Semilight"/>
              </a:rPr>
              <a:t> </a:t>
            </a:r>
            <a:r>
              <a:rPr sz="2600" b="0" dirty="0">
                <a:latin typeface="Segoe UI Semilight"/>
                <a:cs typeface="Segoe UI Semilight"/>
              </a:rPr>
              <a:t>the</a:t>
            </a:r>
            <a:r>
              <a:rPr sz="2600" b="0" spc="-35" dirty="0">
                <a:latin typeface="Segoe UI Semilight"/>
                <a:cs typeface="Segoe UI Semilight"/>
              </a:rPr>
              <a:t> </a:t>
            </a:r>
            <a:r>
              <a:rPr sz="2600" b="0" spc="-20" dirty="0">
                <a:latin typeface="Segoe UI Semilight"/>
                <a:cs typeface="Segoe UI Semilight"/>
              </a:rPr>
              <a:t>mean </a:t>
            </a:r>
            <a:r>
              <a:rPr sz="2600" b="0" dirty="0">
                <a:latin typeface="Segoe UI Semilight"/>
                <a:cs typeface="Segoe UI Semilight"/>
              </a:rPr>
              <a:t>instead</a:t>
            </a:r>
            <a:r>
              <a:rPr sz="2600" b="0" spc="-65" dirty="0">
                <a:latin typeface="Segoe UI Semilight"/>
                <a:cs typeface="Segoe UI Semilight"/>
              </a:rPr>
              <a:t> </a:t>
            </a:r>
            <a:r>
              <a:rPr sz="2600" b="0" dirty="0">
                <a:latin typeface="Segoe UI Semilight"/>
                <a:cs typeface="Segoe UI Semilight"/>
              </a:rPr>
              <a:t>of</a:t>
            </a:r>
            <a:r>
              <a:rPr sz="2600" b="0" spc="-40" dirty="0">
                <a:latin typeface="Segoe UI Semilight"/>
                <a:cs typeface="Segoe UI Semilight"/>
              </a:rPr>
              <a:t> </a:t>
            </a:r>
            <a:r>
              <a:rPr sz="2600" b="0" dirty="0">
                <a:latin typeface="Segoe UI Semilight"/>
                <a:cs typeface="Segoe UI Semilight"/>
              </a:rPr>
              <a:t>multiplicative?</a:t>
            </a:r>
            <a:r>
              <a:rPr sz="2600" b="0" spc="-75" dirty="0">
                <a:latin typeface="Segoe UI Semilight"/>
                <a:cs typeface="Segoe UI Semilight"/>
              </a:rPr>
              <a:t> </a:t>
            </a:r>
            <a:r>
              <a:rPr sz="2600" b="0" u="sng" dirty="0">
                <a:solidFill>
                  <a:srgbClr val="33006E"/>
                </a:solidFill>
                <a:uFill>
                  <a:solidFill>
                    <a:srgbClr val="33006E"/>
                  </a:solidFill>
                </a:uFill>
                <a:latin typeface="Segoe UI Semilight"/>
                <a:cs typeface="Segoe UI Semilight"/>
                <a:hlinkClick r:id="rId3"/>
              </a:rPr>
              <a:t>They</a:t>
            </a:r>
            <a:r>
              <a:rPr sz="2600" b="0" u="sng" spc="-40" dirty="0">
                <a:solidFill>
                  <a:srgbClr val="33006E"/>
                </a:solidFill>
                <a:uFill>
                  <a:solidFill>
                    <a:srgbClr val="33006E"/>
                  </a:solidFill>
                </a:uFill>
                <a:latin typeface="Segoe UI Semilight"/>
                <a:cs typeface="Segoe UI Semilight"/>
                <a:hlinkClick r:id="rId3"/>
              </a:rPr>
              <a:t> </a:t>
            </a:r>
            <a:r>
              <a:rPr sz="2600" b="0" u="sng" dirty="0">
                <a:solidFill>
                  <a:srgbClr val="33006E"/>
                </a:solidFill>
                <a:uFill>
                  <a:solidFill>
                    <a:srgbClr val="33006E"/>
                  </a:solidFill>
                </a:uFill>
                <a:latin typeface="Segoe UI Semilight"/>
                <a:cs typeface="Segoe UI Semilight"/>
                <a:hlinkClick r:id="rId3"/>
              </a:rPr>
              <a:t>got</a:t>
            </a:r>
            <a:r>
              <a:rPr sz="2600" b="0" u="sng" spc="-65" dirty="0">
                <a:solidFill>
                  <a:srgbClr val="33006E"/>
                </a:solidFill>
                <a:uFill>
                  <a:solidFill>
                    <a:srgbClr val="33006E"/>
                  </a:solidFill>
                </a:uFill>
                <a:latin typeface="Segoe UI Semilight"/>
                <a:cs typeface="Segoe UI Semilight"/>
                <a:hlinkClick r:id="rId3"/>
              </a:rPr>
              <a:t> </a:t>
            </a:r>
            <a:r>
              <a:rPr sz="2600" b="0" u="sng" dirty="0">
                <a:solidFill>
                  <a:srgbClr val="33006E"/>
                </a:solidFill>
                <a:uFill>
                  <a:solidFill>
                    <a:srgbClr val="33006E"/>
                  </a:solidFill>
                </a:uFill>
                <a:latin typeface="Segoe UI Semilight"/>
                <a:cs typeface="Segoe UI Semilight"/>
                <a:hlinkClick r:id="rId3"/>
              </a:rPr>
              <a:t>one</a:t>
            </a:r>
            <a:r>
              <a:rPr sz="2600" b="0" u="sng" spc="-55" dirty="0">
                <a:solidFill>
                  <a:srgbClr val="33006E"/>
                </a:solidFill>
                <a:uFill>
                  <a:solidFill>
                    <a:srgbClr val="33006E"/>
                  </a:solidFill>
                </a:uFill>
                <a:latin typeface="Segoe UI Semilight"/>
                <a:cs typeface="Segoe UI Semilight"/>
                <a:hlinkClick r:id="rId3"/>
              </a:rPr>
              <a:t> </a:t>
            </a:r>
            <a:r>
              <a:rPr sz="2600" b="0" u="sng" dirty="0">
                <a:solidFill>
                  <a:srgbClr val="33006E"/>
                </a:solidFill>
                <a:uFill>
                  <a:solidFill>
                    <a:srgbClr val="33006E"/>
                  </a:solidFill>
                </a:uFill>
                <a:latin typeface="Segoe UI Semilight"/>
                <a:cs typeface="Segoe UI Semilight"/>
                <a:hlinkClick r:id="rId3"/>
              </a:rPr>
              <a:t>of</a:t>
            </a:r>
            <a:r>
              <a:rPr sz="2600" b="0" u="sng" spc="-40" dirty="0">
                <a:solidFill>
                  <a:srgbClr val="33006E"/>
                </a:solidFill>
                <a:uFill>
                  <a:solidFill>
                    <a:srgbClr val="33006E"/>
                  </a:solidFill>
                </a:uFill>
                <a:latin typeface="Segoe UI Semilight"/>
                <a:cs typeface="Segoe UI Semilight"/>
                <a:hlinkClick r:id="rId3"/>
              </a:rPr>
              <a:t> </a:t>
            </a:r>
            <a:r>
              <a:rPr sz="2600" b="0" u="sng" spc="-10" dirty="0">
                <a:solidFill>
                  <a:srgbClr val="33006E"/>
                </a:solidFill>
                <a:uFill>
                  <a:solidFill>
                    <a:srgbClr val="33006E"/>
                  </a:solidFill>
                </a:uFill>
                <a:latin typeface="Segoe UI Semilight"/>
                <a:cs typeface="Segoe UI Semilight"/>
                <a:hlinkClick r:id="rId3"/>
              </a:rPr>
              <a:t>those</a:t>
            </a:r>
            <a:r>
              <a:rPr sz="2600" b="0" u="none" spc="-10" dirty="0">
                <a:latin typeface="Segoe UI Semilight"/>
                <a:cs typeface="Segoe UI Semilight"/>
              </a:rPr>
              <a:t>.</a:t>
            </a:r>
            <a:endParaRPr sz="2600">
              <a:latin typeface="Segoe UI Semilight"/>
              <a:cs typeface="Segoe UI Semilight"/>
            </a:endParaRPr>
          </a:p>
          <a:p>
            <a:pPr marL="322580" indent="-309880">
              <a:lnSpc>
                <a:spcPts val="2810"/>
              </a:lnSpc>
              <a:spcBef>
                <a:spcPts val="785"/>
              </a:spcBef>
              <a:buChar char="&gt;"/>
              <a:tabLst>
                <a:tab pos="322580" algn="l"/>
              </a:tabLst>
            </a:pPr>
            <a:r>
              <a:rPr sz="2600" b="0" dirty="0">
                <a:latin typeface="Segoe UI Semilight"/>
                <a:cs typeface="Segoe UI Semilight"/>
              </a:rPr>
              <a:t>Have</a:t>
            </a:r>
            <a:r>
              <a:rPr sz="2600" b="0" spc="-50" dirty="0">
                <a:latin typeface="Segoe UI Semilight"/>
                <a:cs typeface="Segoe UI Semilight"/>
              </a:rPr>
              <a:t> </a:t>
            </a:r>
            <a:r>
              <a:rPr sz="2600" b="0" dirty="0">
                <a:latin typeface="Segoe UI Semilight"/>
                <a:cs typeface="Segoe UI Semilight"/>
              </a:rPr>
              <a:t>a</a:t>
            </a:r>
            <a:r>
              <a:rPr sz="2600" b="0" spc="-30" dirty="0">
                <a:latin typeface="Segoe UI Semilight"/>
                <a:cs typeface="Segoe UI Semilight"/>
              </a:rPr>
              <a:t> </a:t>
            </a:r>
            <a:r>
              <a:rPr sz="2600" b="0" dirty="0">
                <a:latin typeface="Segoe UI Semilight"/>
                <a:cs typeface="Segoe UI Semilight"/>
              </a:rPr>
              <a:t>sum</a:t>
            </a:r>
            <a:r>
              <a:rPr sz="2600" b="0" spc="-25" dirty="0">
                <a:latin typeface="Segoe UI Semilight"/>
                <a:cs typeface="Segoe UI Semilight"/>
              </a:rPr>
              <a:t> </a:t>
            </a:r>
            <a:r>
              <a:rPr sz="2600" b="0" dirty="0">
                <a:latin typeface="Segoe UI Semilight"/>
                <a:cs typeface="Segoe UI Semilight"/>
              </a:rPr>
              <a:t>of</a:t>
            </a:r>
            <a:r>
              <a:rPr sz="2600" b="0" spc="-35" dirty="0">
                <a:latin typeface="Segoe UI Semilight"/>
                <a:cs typeface="Segoe UI Semilight"/>
              </a:rPr>
              <a:t> </a:t>
            </a:r>
            <a:r>
              <a:rPr sz="2600" b="0" dirty="0">
                <a:latin typeface="Segoe UI Semilight"/>
                <a:cs typeface="Segoe UI Semilight"/>
              </a:rPr>
              <a:t>independent</a:t>
            </a:r>
            <a:r>
              <a:rPr sz="2600" b="0" spc="-60" dirty="0">
                <a:latin typeface="Segoe UI Semilight"/>
                <a:cs typeface="Segoe UI Semilight"/>
              </a:rPr>
              <a:t> </a:t>
            </a:r>
            <a:r>
              <a:rPr sz="2600" b="0" dirty="0">
                <a:latin typeface="Segoe UI Semilight"/>
                <a:cs typeface="Segoe UI Semilight"/>
              </a:rPr>
              <a:t>random</a:t>
            </a:r>
            <a:r>
              <a:rPr sz="2600" b="0" spc="-70" dirty="0">
                <a:latin typeface="Segoe UI Semilight"/>
                <a:cs typeface="Segoe UI Semilight"/>
              </a:rPr>
              <a:t> </a:t>
            </a:r>
            <a:r>
              <a:rPr sz="2600" b="0" dirty="0">
                <a:latin typeface="Segoe UI Semilight"/>
                <a:cs typeface="Segoe UI Semilight"/>
              </a:rPr>
              <a:t>variables</a:t>
            </a:r>
            <a:r>
              <a:rPr sz="2600" b="0" spc="-55" dirty="0">
                <a:latin typeface="Segoe UI Semilight"/>
                <a:cs typeface="Segoe UI Semilight"/>
              </a:rPr>
              <a:t> </a:t>
            </a:r>
            <a:r>
              <a:rPr sz="2600" b="0" dirty="0">
                <a:latin typeface="Segoe UI Semilight"/>
                <a:cs typeface="Segoe UI Semilight"/>
              </a:rPr>
              <a:t>that</a:t>
            </a:r>
            <a:r>
              <a:rPr sz="2600" b="0" spc="-50" dirty="0">
                <a:latin typeface="Segoe UI Semilight"/>
                <a:cs typeface="Segoe UI Semilight"/>
              </a:rPr>
              <a:t> </a:t>
            </a:r>
            <a:r>
              <a:rPr sz="2600" b="0" dirty="0">
                <a:latin typeface="Segoe UI Semilight"/>
                <a:cs typeface="Segoe UI Semilight"/>
              </a:rPr>
              <a:t>aren’t</a:t>
            </a:r>
            <a:r>
              <a:rPr sz="2600" b="0" spc="-50" dirty="0">
                <a:latin typeface="Segoe UI Semilight"/>
                <a:cs typeface="Segoe UI Semilight"/>
              </a:rPr>
              <a:t> </a:t>
            </a:r>
            <a:r>
              <a:rPr sz="2600" b="0" dirty="0">
                <a:latin typeface="Segoe UI Semilight"/>
                <a:cs typeface="Segoe UI Semilight"/>
              </a:rPr>
              <a:t>indicators,</a:t>
            </a:r>
            <a:r>
              <a:rPr sz="2600" b="0" spc="-60" dirty="0">
                <a:latin typeface="Segoe UI Semilight"/>
                <a:cs typeface="Segoe UI Semilight"/>
              </a:rPr>
              <a:t> </a:t>
            </a:r>
            <a:r>
              <a:rPr sz="2600" b="0" dirty="0">
                <a:latin typeface="Segoe UI Semilight"/>
                <a:cs typeface="Segoe UI Semilight"/>
              </a:rPr>
              <a:t>but</a:t>
            </a:r>
            <a:r>
              <a:rPr sz="2600" b="0" spc="-30" dirty="0">
                <a:latin typeface="Segoe UI Semilight"/>
                <a:cs typeface="Segoe UI Semilight"/>
              </a:rPr>
              <a:t> </a:t>
            </a:r>
            <a:r>
              <a:rPr sz="2600" b="0" spc="-25" dirty="0">
                <a:latin typeface="Segoe UI Semilight"/>
                <a:cs typeface="Segoe UI Semilight"/>
              </a:rPr>
              <a:t>are</a:t>
            </a:r>
            <a:endParaRPr sz="2600">
              <a:latin typeface="Segoe UI Semilight"/>
              <a:cs typeface="Segoe UI Semilight"/>
            </a:endParaRPr>
          </a:p>
          <a:p>
            <a:pPr marL="12700">
              <a:lnSpc>
                <a:spcPts val="2810"/>
              </a:lnSpc>
            </a:pPr>
            <a:r>
              <a:rPr sz="2600" b="0" dirty="0">
                <a:latin typeface="Segoe UI Semilight"/>
                <a:cs typeface="Segoe UI Semilight"/>
              </a:rPr>
              <a:t>bounded,</a:t>
            </a:r>
            <a:r>
              <a:rPr sz="2600" b="0" spc="-70" dirty="0">
                <a:latin typeface="Segoe UI Semilight"/>
                <a:cs typeface="Segoe UI Semilight"/>
              </a:rPr>
              <a:t> </a:t>
            </a:r>
            <a:r>
              <a:rPr sz="2600" b="0" dirty="0">
                <a:latin typeface="Segoe UI Semilight"/>
                <a:cs typeface="Segoe UI Semilight"/>
              </a:rPr>
              <a:t>you</a:t>
            </a:r>
            <a:r>
              <a:rPr sz="2600" b="0" spc="-60" dirty="0">
                <a:latin typeface="Segoe UI Semilight"/>
                <a:cs typeface="Segoe UI Semilight"/>
              </a:rPr>
              <a:t> </a:t>
            </a:r>
            <a:r>
              <a:rPr sz="2600" b="0" dirty="0">
                <a:latin typeface="Segoe UI Semilight"/>
                <a:cs typeface="Segoe UI Semilight"/>
              </a:rPr>
              <a:t>better</a:t>
            </a:r>
            <a:r>
              <a:rPr sz="2600" b="0" spc="-40" dirty="0">
                <a:latin typeface="Segoe UI Semilight"/>
                <a:cs typeface="Segoe UI Semilight"/>
              </a:rPr>
              <a:t> </a:t>
            </a:r>
            <a:r>
              <a:rPr sz="2600" b="0" dirty="0">
                <a:latin typeface="Segoe UI Semilight"/>
                <a:cs typeface="Segoe UI Semilight"/>
              </a:rPr>
              <a:t>believe</a:t>
            </a:r>
            <a:r>
              <a:rPr sz="2600" b="0" spc="-20" dirty="0">
                <a:latin typeface="Segoe UI Semilight"/>
                <a:cs typeface="Segoe UI Semilight"/>
              </a:rPr>
              <a:t> </a:t>
            </a:r>
            <a:r>
              <a:rPr sz="2600" b="0" u="sng" spc="-10" dirty="0">
                <a:solidFill>
                  <a:srgbClr val="33006E"/>
                </a:solidFill>
                <a:uFill>
                  <a:solidFill>
                    <a:srgbClr val="33006E"/>
                  </a:solidFill>
                </a:uFill>
                <a:latin typeface="Segoe UI Semilight"/>
                <a:cs typeface="Segoe UI Semilight"/>
                <a:hlinkClick r:id="rId4"/>
              </a:rPr>
              <a:t>Wikipedia’s</a:t>
            </a:r>
            <a:r>
              <a:rPr sz="2600" b="0" u="sng" spc="-65" dirty="0">
                <a:solidFill>
                  <a:srgbClr val="33006E"/>
                </a:solidFill>
                <a:uFill>
                  <a:solidFill>
                    <a:srgbClr val="33006E"/>
                  </a:solidFill>
                </a:uFill>
                <a:latin typeface="Segoe UI Semilight"/>
                <a:cs typeface="Segoe UI Semilight"/>
                <a:hlinkClick r:id="rId4"/>
              </a:rPr>
              <a:t> </a:t>
            </a:r>
            <a:r>
              <a:rPr sz="2600" b="0" u="sng" dirty="0">
                <a:solidFill>
                  <a:srgbClr val="33006E"/>
                </a:solidFill>
                <a:uFill>
                  <a:solidFill>
                    <a:srgbClr val="33006E"/>
                  </a:solidFill>
                </a:uFill>
                <a:latin typeface="Segoe UI Semilight"/>
                <a:cs typeface="Segoe UI Semilight"/>
                <a:hlinkClick r:id="rId4"/>
              </a:rPr>
              <a:t>got</a:t>
            </a:r>
            <a:r>
              <a:rPr sz="2600" b="0" u="sng" spc="-60" dirty="0">
                <a:solidFill>
                  <a:srgbClr val="33006E"/>
                </a:solidFill>
                <a:uFill>
                  <a:solidFill>
                    <a:srgbClr val="33006E"/>
                  </a:solidFill>
                </a:uFill>
                <a:latin typeface="Segoe UI Semilight"/>
                <a:cs typeface="Segoe UI Semilight"/>
                <a:hlinkClick r:id="rId4"/>
              </a:rPr>
              <a:t> </a:t>
            </a:r>
            <a:r>
              <a:rPr sz="2600" b="0" u="sng" spc="-25" dirty="0">
                <a:solidFill>
                  <a:srgbClr val="33006E"/>
                </a:solidFill>
                <a:uFill>
                  <a:solidFill>
                    <a:srgbClr val="33006E"/>
                  </a:solidFill>
                </a:uFill>
                <a:latin typeface="Segoe UI Semilight"/>
                <a:cs typeface="Segoe UI Semilight"/>
                <a:hlinkClick r:id="rId4"/>
              </a:rPr>
              <a:t>one</a:t>
            </a:r>
            <a:endParaRPr sz="2600">
              <a:latin typeface="Segoe UI Semilight"/>
              <a:cs typeface="Segoe UI Semilight"/>
            </a:endParaRPr>
          </a:p>
          <a:p>
            <a:pPr marL="12700" marR="118110" indent="309880">
              <a:lnSpc>
                <a:spcPts val="2500"/>
              </a:lnSpc>
              <a:spcBef>
                <a:spcPts val="1365"/>
              </a:spcBef>
              <a:buChar char="&gt;"/>
              <a:tabLst>
                <a:tab pos="322580" algn="l"/>
              </a:tabLst>
            </a:pPr>
            <a:r>
              <a:rPr sz="2600" b="0" dirty="0">
                <a:latin typeface="Segoe UI Semilight"/>
                <a:cs typeface="Segoe UI Semilight"/>
              </a:rPr>
              <a:t>Have</a:t>
            </a:r>
            <a:r>
              <a:rPr sz="2600" b="0" spc="-50" dirty="0">
                <a:latin typeface="Segoe UI Semilight"/>
                <a:cs typeface="Segoe UI Semilight"/>
              </a:rPr>
              <a:t> </a:t>
            </a:r>
            <a:r>
              <a:rPr sz="2600" b="0" dirty="0">
                <a:latin typeface="Segoe UI Semilight"/>
                <a:cs typeface="Segoe UI Semilight"/>
              </a:rPr>
              <a:t>a</a:t>
            </a:r>
            <a:r>
              <a:rPr sz="2600" b="0" spc="-30" dirty="0">
                <a:latin typeface="Segoe UI Semilight"/>
                <a:cs typeface="Segoe UI Semilight"/>
              </a:rPr>
              <a:t> </a:t>
            </a:r>
            <a:r>
              <a:rPr sz="2600" b="0" dirty="0">
                <a:latin typeface="Segoe UI Semilight"/>
                <a:cs typeface="Segoe UI Semilight"/>
              </a:rPr>
              <a:t>sum</a:t>
            </a:r>
            <a:r>
              <a:rPr sz="2600" b="0" spc="-30" dirty="0">
                <a:latin typeface="Segoe UI Semilight"/>
                <a:cs typeface="Segoe UI Semilight"/>
              </a:rPr>
              <a:t> </a:t>
            </a:r>
            <a:r>
              <a:rPr sz="2600" b="0" dirty="0">
                <a:latin typeface="Segoe UI Semilight"/>
                <a:cs typeface="Segoe UI Semilight"/>
              </a:rPr>
              <a:t>of</a:t>
            </a:r>
            <a:r>
              <a:rPr sz="2600" b="0" spc="-30" dirty="0">
                <a:latin typeface="Segoe UI Semilight"/>
                <a:cs typeface="Segoe UI Semilight"/>
              </a:rPr>
              <a:t> </a:t>
            </a:r>
            <a:r>
              <a:rPr sz="2600" b="0" dirty="0">
                <a:latin typeface="Segoe UI Semilight"/>
                <a:cs typeface="Segoe UI Semilight"/>
              </a:rPr>
              <a:t>random</a:t>
            </a:r>
            <a:r>
              <a:rPr sz="2600" b="0" spc="-65" dirty="0">
                <a:latin typeface="Segoe UI Semilight"/>
                <a:cs typeface="Segoe UI Semilight"/>
              </a:rPr>
              <a:t> </a:t>
            </a:r>
            <a:r>
              <a:rPr sz="2600" b="0" dirty="0">
                <a:latin typeface="Segoe UI Semilight"/>
                <a:cs typeface="Segoe UI Semilight"/>
              </a:rPr>
              <a:t>matrices</a:t>
            </a:r>
            <a:r>
              <a:rPr sz="2600" b="0" spc="-60" dirty="0">
                <a:latin typeface="Segoe UI Semilight"/>
                <a:cs typeface="Segoe UI Semilight"/>
              </a:rPr>
              <a:t> </a:t>
            </a:r>
            <a:r>
              <a:rPr sz="2600" b="0" dirty="0">
                <a:latin typeface="Segoe UI Semilight"/>
                <a:cs typeface="Segoe UI Semilight"/>
              </a:rPr>
              <a:t>instead</a:t>
            </a:r>
            <a:r>
              <a:rPr sz="2600" b="0" spc="-45" dirty="0">
                <a:latin typeface="Segoe UI Semilight"/>
                <a:cs typeface="Segoe UI Semilight"/>
              </a:rPr>
              <a:t> </a:t>
            </a:r>
            <a:r>
              <a:rPr sz="2600" b="0" dirty="0">
                <a:latin typeface="Segoe UI Semilight"/>
                <a:cs typeface="Segoe UI Semilight"/>
              </a:rPr>
              <a:t>of</a:t>
            </a:r>
            <a:r>
              <a:rPr sz="2600" b="0" spc="-35" dirty="0">
                <a:latin typeface="Segoe UI Semilight"/>
                <a:cs typeface="Segoe UI Semilight"/>
              </a:rPr>
              <a:t> </a:t>
            </a:r>
            <a:r>
              <a:rPr sz="2600" b="0" dirty="0">
                <a:latin typeface="Segoe UI Semilight"/>
                <a:cs typeface="Segoe UI Semilight"/>
              </a:rPr>
              <a:t>a</a:t>
            </a:r>
            <a:r>
              <a:rPr sz="2600" b="0" spc="-30" dirty="0">
                <a:latin typeface="Segoe UI Semilight"/>
                <a:cs typeface="Segoe UI Semilight"/>
              </a:rPr>
              <a:t> </a:t>
            </a:r>
            <a:r>
              <a:rPr sz="2600" b="0" dirty="0">
                <a:latin typeface="Segoe UI Semilight"/>
                <a:cs typeface="Segoe UI Semilight"/>
              </a:rPr>
              <a:t>sum</a:t>
            </a:r>
            <a:r>
              <a:rPr sz="2600" b="0" spc="-35" dirty="0">
                <a:latin typeface="Segoe UI Semilight"/>
                <a:cs typeface="Segoe UI Semilight"/>
              </a:rPr>
              <a:t> </a:t>
            </a:r>
            <a:r>
              <a:rPr sz="2600" b="0" dirty="0">
                <a:latin typeface="Segoe UI Semilight"/>
                <a:cs typeface="Segoe UI Semilight"/>
              </a:rPr>
              <a:t>of</a:t>
            </a:r>
            <a:r>
              <a:rPr sz="2600" b="0" spc="-30" dirty="0">
                <a:latin typeface="Segoe UI Semilight"/>
                <a:cs typeface="Segoe UI Semilight"/>
              </a:rPr>
              <a:t> </a:t>
            </a:r>
            <a:r>
              <a:rPr sz="2600" b="0" dirty="0">
                <a:latin typeface="Segoe UI Semilight"/>
                <a:cs typeface="Segoe UI Semilight"/>
              </a:rPr>
              <a:t>random</a:t>
            </a:r>
            <a:r>
              <a:rPr sz="2600" b="0" spc="-40" dirty="0">
                <a:latin typeface="Segoe UI Semilight"/>
                <a:cs typeface="Segoe UI Semilight"/>
              </a:rPr>
              <a:t> </a:t>
            </a:r>
            <a:r>
              <a:rPr sz="2600" b="0" dirty="0">
                <a:latin typeface="Segoe UI Semilight"/>
                <a:cs typeface="Segoe UI Semilight"/>
              </a:rPr>
              <a:t>numbers.</a:t>
            </a:r>
            <a:r>
              <a:rPr sz="2600" b="0" spc="-65" dirty="0">
                <a:latin typeface="Segoe UI Semilight"/>
                <a:cs typeface="Segoe UI Semilight"/>
              </a:rPr>
              <a:t> </a:t>
            </a:r>
            <a:r>
              <a:rPr sz="2600" b="0" spc="-25" dirty="0">
                <a:latin typeface="Segoe UI Semilight"/>
                <a:cs typeface="Segoe UI Semilight"/>
              </a:rPr>
              <a:t>Not </a:t>
            </a:r>
            <a:r>
              <a:rPr sz="2600" b="0" dirty="0">
                <a:latin typeface="Segoe UI Semilight"/>
                <a:cs typeface="Segoe UI Semilight"/>
              </a:rPr>
              <a:t>only</a:t>
            </a:r>
            <a:r>
              <a:rPr sz="2600" b="0" spc="-45" dirty="0">
                <a:latin typeface="Segoe UI Semilight"/>
                <a:cs typeface="Segoe UI Semilight"/>
              </a:rPr>
              <a:t> </a:t>
            </a:r>
            <a:r>
              <a:rPr sz="2600" b="0" dirty="0">
                <a:latin typeface="Segoe UI Semilight"/>
                <a:cs typeface="Segoe UI Semilight"/>
              </a:rPr>
              <a:t>is</a:t>
            </a:r>
            <a:r>
              <a:rPr sz="2600" b="0" spc="-25" dirty="0">
                <a:latin typeface="Segoe UI Semilight"/>
                <a:cs typeface="Segoe UI Semilight"/>
              </a:rPr>
              <a:t> </a:t>
            </a:r>
            <a:r>
              <a:rPr sz="2600" b="0" dirty="0">
                <a:latin typeface="Segoe UI Semilight"/>
                <a:cs typeface="Segoe UI Semilight"/>
              </a:rPr>
              <a:t>that</a:t>
            </a:r>
            <a:r>
              <a:rPr sz="2600" b="0" spc="-40" dirty="0">
                <a:latin typeface="Segoe UI Semilight"/>
                <a:cs typeface="Segoe UI Semilight"/>
              </a:rPr>
              <a:t> </a:t>
            </a:r>
            <a:r>
              <a:rPr sz="2600" b="0" dirty="0">
                <a:latin typeface="Segoe UI Semilight"/>
                <a:cs typeface="Segoe UI Semilight"/>
              </a:rPr>
              <a:t>a</a:t>
            </a:r>
            <a:r>
              <a:rPr sz="2600" b="0" spc="-30" dirty="0">
                <a:latin typeface="Segoe UI Semilight"/>
                <a:cs typeface="Segoe UI Semilight"/>
              </a:rPr>
              <a:t> </a:t>
            </a:r>
            <a:r>
              <a:rPr sz="2600" b="0" dirty="0">
                <a:latin typeface="Segoe UI Semilight"/>
                <a:cs typeface="Segoe UI Semilight"/>
              </a:rPr>
              <a:t>thing</a:t>
            </a:r>
            <a:r>
              <a:rPr sz="2600" b="0" spc="-55" dirty="0">
                <a:latin typeface="Segoe UI Semilight"/>
                <a:cs typeface="Segoe UI Semilight"/>
              </a:rPr>
              <a:t> </a:t>
            </a:r>
            <a:r>
              <a:rPr sz="2600" b="0" dirty="0">
                <a:latin typeface="Segoe UI Semilight"/>
                <a:cs typeface="Segoe UI Semilight"/>
              </a:rPr>
              <a:t>you</a:t>
            </a:r>
            <a:r>
              <a:rPr sz="2600" b="0" spc="-40" dirty="0">
                <a:latin typeface="Segoe UI Semilight"/>
                <a:cs typeface="Segoe UI Semilight"/>
              </a:rPr>
              <a:t> </a:t>
            </a:r>
            <a:r>
              <a:rPr sz="2600" b="0" dirty="0">
                <a:latin typeface="Segoe UI Semilight"/>
                <a:cs typeface="Segoe UI Semilight"/>
              </a:rPr>
              <a:t>can</a:t>
            </a:r>
            <a:r>
              <a:rPr sz="2600" b="0" spc="-40" dirty="0">
                <a:latin typeface="Segoe UI Semilight"/>
                <a:cs typeface="Segoe UI Semilight"/>
              </a:rPr>
              <a:t> </a:t>
            </a:r>
            <a:r>
              <a:rPr sz="2600" b="0" dirty="0">
                <a:latin typeface="Segoe UI Semilight"/>
                <a:cs typeface="Segoe UI Semilight"/>
              </a:rPr>
              <a:t>do,</a:t>
            </a:r>
            <a:r>
              <a:rPr sz="2600" b="0" spc="-45" dirty="0">
                <a:latin typeface="Segoe UI Semilight"/>
                <a:cs typeface="Segoe UI Semilight"/>
              </a:rPr>
              <a:t> </a:t>
            </a:r>
            <a:r>
              <a:rPr sz="2600" b="0" dirty="0">
                <a:latin typeface="Segoe UI Semilight"/>
                <a:cs typeface="Segoe UI Semilight"/>
              </a:rPr>
              <a:t>but</a:t>
            </a:r>
            <a:r>
              <a:rPr sz="2600" b="0" spc="-25" dirty="0">
                <a:latin typeface="Segoe UI Semilight"/>
                <a:cs typeface="Segoe UI Semilight"/>
              </a:rPr>
              <a:t> </a:t>
            </a:r>
            <a:r>
              <a:rPr sz="2600" b="0" dirty="0">
                <a:latin typeface="Segoe UI Semilight"/>
                <a:cs typeface="Segoe UI Semilight"/>
              </a:rPr>
              <a:t>the</a:t>
            </a:r>
            <a:r>
              <a:rPr sz="2600" b="0" spc="-40" dirty="0">
                <a:latin typeface="Segoe UI Semilight"/>
                <a:cs typeface="Segoe UI Semilight"/>
              </a:rPr>
              <a:t> </a:t>
            </a:r>
            <a:r>
              <a:rPr sz="2600" b="0" dirty="0">
                <a:latin typeface="Segoe UI Semilight"/>
                <a:cs typeface="Segoe UI Semilight"/>
              </a:rPr>
              <a:t>eigenvalue</a:t>
            </a:r>
            <a:r>
              <a:rPr sz="2600" b="0" spc="-45" dirty="0">
                <a:latin typeface="Segoe UI Semilight"/>
                <a:cs typeface="Segoe UI Semilight"/>
              </a:rPr>
              <a:t> </a:t>
            </a:r>
            <a:r>
              <a:rPr sz="2600" b="0" dirty="0">
                <a:latin typeface="Segoe UI Semilight"/>
                <a:cs typeface="Segoe UI Semilight"/>
              </a:rPr>
              <a:t>of</a:t>
            </a:r>
            <a:r>
              <a:rPr sz="2600" b="0" spc="-25" dirty="0">
                <a:latin typeface="Segoe UI Semilight"/>
                <a:cs typeface="Segoe UI Semilight"/>
              </a:rPr>
              <a:t> </a:t>
            </a:r>
            <a:r>
              <a:rPr sz="2600" b="0" dirty="0">
                <a:latin typeface="Segoe UI Semilight"/>
                <a:cs typeface="Segoe UI Semilight"/>
              </a:rPr>
              <a:t>the</a:t>
            </a:r>
            <a:r>
              <a:rPr sz="2600" b="0" spc="-40" dirty="0">
                <a:latin typeface="Segoe UI Semilight"/>
                <a:cs typeface="Segoe UI Semilight"/>
              </a:rPr>
              <a:t> </a:t>
            </a:r>
            <a:r>
              <a:rPr sz="2600" b="0" dirty="0">
                <a:latin typeface="Segoe UI Semilight"/>
                <a:cs typeface="Segoe UI Semilight"/>
              </a:rPr>
              <a:t>matrix</a:t>
            </a:r>
            <a:r>
              <a:rPr sz="2600" b="0" spc="-35" dirty="0">
                <a:latin typeface="Segoe UI Semilight"/>
                <a:cs typeface="Segoe UI Semilight"/>
              </a:rPr>
              <a:t> </a:t>
            </a:r>
            <a:r>
              <a:rPr sz="2600" b="0" u="sng" spc="-10" dirty="0">
                <a:solidFill>
                  <a:srgbClr val="33006E"/>
                </a:solidFill>
                <a:uFill>
                  <a:solidFill>
                    <a:srgbClr val="33006E"/>
                  </a:solidFill>
                </a:uFill>
                <a:latin typeface="Segoe UI Semilight"/>
                <a:cs typeface="Segoe UI Semilight"/>
                <a:hlinkClick r:id="rId5"/>
              </a:rPr>
              <a:t>concentrates</a:t>
            </a:r>
            <a:endParaRPr sz="2600">
              <a:latin typeface="Segoe UI Semilight"/>
              <a:cs typeface="Segoe UI Semilight"/>
            </a:endParaRPr>
          </a:p>
          <a:p>
            <a:pPr marL="12700">
              <a:lnSpc>
                <a:spcPct val="100000"/>
              </a:lnSpc>
              <a:spcBef>
                <a:spcPts val="800"/>
              </a:spcBef>
            </a:pPr>
            <a:r>
              <a:rPr sz="2600" b="0" spc="-10" dirty="0">
                <a:latin typeface="Segoe UI Semilight"/>
                <a:cs typeface="Segoe UI Semilight"/>
              </a:rPr>
              <a:t>There’s</a:t>
            </a:r>
            <a:r>
              <a:rPr sz="2600" b="0" spc="-45" dirty="0">
                <a:latin typeface="Segoe UI Semilight"/>
                <a:cs typeface="Segoe UI Semilight"/>
              </a:rPr>
              <a:t> </a:t>
            </a:r>
            <a:r>
              <a:rPr sz="2600" b="0" u="sng" dirty="0">
                <a:solidFill>
                  <a:srgbClr val="33006E"/>
                </a:solidFill>
                <a:uFill>
                  <a:solidFill>
                    <a:srgbClr val="33006E"/>
                  </a:solidFill>
                </a:uFill>
                <a:latin typeface="Segoe UI Semilight"/>
                <a:cs typeface="Segoe UI Semilight"/>
                <a:hlinkClick r:id="rId6"/>
              </a:rPr>
              <a:t>a</a:t>
            </a:r>
            <a:r>
              <a:rPr sz="2600" b="0" u="sng" spc="-65" dirty="0">
                <a:solidFill>
                  <a:srgbClr val="33006E"/>
                </a:solidFill>
                <a:uFill>
                  <a:solidFill>
                    <a:srgbClr val="33006E"/>
                  </a:solidFill>
                </a:uFill>
                <a:latin typeface="Segoe UI Semilight"/>
                <a:cs typeface="Segoe UI Semilight"/>
                <a:hlinkClick r:id="rId6"/>
              </a:rPr>
              <a:t> </a:t>
            </a:r>
            <a:r>
              <a:rPr sz="2600" b="0" u="sng" dirty="0">
                <a:solidFill>
                  <a:srgbClr val="33006E"/>
                </a:solidFill>
                <a:uFill>
                  <a:solidFill>
                    <a:srgbClr val="33006E"/>
                  </a:solidFill>
                </a:uFill>
                <a:latin typeface="Segoe UI Semilight"/>
                <a:cs typeface="Segoe UI Semilight"/>
                <a:hlinkClick r:id="rId6"/>
              </a:rPr>
              <a:t>whole</a:t>
            </a:r>
            <a:r>
              <a:rPr sz="2600" b="0" u="sng" spc="-60" dirty="0">
                <a:solidFill>
                  <a:srgbClr val="33006E"/>
                </a:solidFill>
                <a:uFill>
                  <a:solidFill>
                    <a:srgbClr val="33006E"/>
                  </a:solidFill>
                </a:uFill>
                <a:latin typeface="Segoe UI Semilight"/>
                <a:cs typeface="Segoe UI Semilight"/>
                <a:hlinkClick r:id="rId6"/>
              </a:rPr>
              <a:t> </a:t>
            </a:r>
            <a:r>
              <a:rPr sz="2600" b="0" u="sng" dirty="0">
                <a:solidFill>
                  <a:srgbClr val="33006E"/>
                </a:solidFill>
                <a:uFill>
                  <a:solidFill>
                    <a:srgbClr val="33006E"/>
                  </a:solidFill>
                </a:uFill>
                <a:latin typeface="Segoe UI Semilight"/>
                <a:cs typeface="Segoe UI Semilight"/>
                <a:hlinkClick r:id="rId6"/>
              </a:rPr>
              <a:t>book</a:t>
            </a:r>
            <a:r>
              <a:rPr sz="2600" b="0" u="none" spc="-55" dirty="0">
                <a:solidFill>
                  <a:srgbClr val="33006E"/>
                </a:solidFill>
                <a:latin typeface="Segoe UI Semilight"/>
                <a:cs typeface="Segoe UI Semilight"/>
              </a:rPr>
              <a:t> </a:t>
            </a:r>
            <a:r>
              <a:rPr sz="2600" b="0" u="none" dirty="0">
                <a:latin typeface="Segoe UI Semilight"/>
                <a:cs typeface="Segoe UI Semilight"/>
              </a:rPr>
              <a:t>of</a:t>
            </a:r>
            <a:r>
              <a:rPr sz="2600" b="0" u="none" spc="-50" dirty="0">
                <a:latin typeface="Segoe UI Semilight"/>
                <a:cs typeface="Segoe UI Semilight"/>
              </a:rPr>
              <a:t> </a:t>
            </a:r>
            <a:r>
              <a:rPr sz="2600" b="0" u="none" spc="-10" dirty="0">
                <a:latin typeface="Segoe UI Semilight"/>
                <a:cs typeface="Segoe UI Semilight"/>
              </a:rPr>
              <a:t>these!</a:t>
            </a:r>
            <a:endParaRPr sz="2600">
              <a:latin typeface="Segoe UI Semilight"/>
              <a:cs typeface="Segoe UI Semiligh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Tail</a:t>
            </a:r>
            <a:r>
              <a:rPr spc="110" dirty="0"/>
              <a:t> </a:t>
            </a:r>
            <a:r>
              <a:rPr spc="70" dirty="0"/>
              <a:t>Bounds</a:t>
            </a:r>
            <a:r>
              <a:rPr spc="165" dirty="0"/>
              <a:t> </a:t>
            </a:r>
            <a:r>
              <a:rPr dirty="0"/>
              <a:t>–</a:t>
            </a:r>
            <a:r>
              <a:rPr spc="125" dirty="0"/>
              <a:t> </a:t>
            </a:r>
            <a:r>
              <a:rPr spc="-10" dirty="0"/>
              <a:t>Takeaways</a:t>
            </a:r>
          </a:p>
        </p:txBody>
      </p:sp>
      <p:sp>
        <p:nvSpPr>
          <p:cNvPr id="3" name="object 3"/>
          <p:cNvSpPr txBox="1"/>
          <p:nvPr/>
        </p:nvSpPr>
        <p:spPr>
          <a:xfrm>
            <a:off x="699922" y="1445513"/>
            <a:ext cx="10868025" cy="4620895"/>
          </a:xfrm>
          <a:prstGeom prst="rect">
            <a:avLst/>
          </a:prstGeom>
        </p:spPr>
        <p:txBody>
          <a:bodyPr vert="horz" wrap="square" lIns="0" tIns="12065" rIns="0" bIns="0" rtlCol="0">
            <a:spAutoFit/>
          </a:bodyPr>
          <a:lstStyle/>
          <a:p>
            <a:pPr marL="18415">
              <a:lnSpc>
                <a:spcPts val="3190"/>
              </a:lnSpc>
              <a:spcBef>
                <a:spcPts val="95"/>
              </a:spcBef>
            </a:pPr>
            <a:r>
              <a:rPr sz="2800" b="0" dirty="0">
                <a:latin typeface="Segoe UI Semilight"/>
                <a:cs typeface="Segoe UI Semilight"/>
              </a:rPr>
              <a:t>Useful</a:t>
            </a:r>
            <a:r>
              <a:rPr sz="2800" b="0" spc="-70" dirty="0">
                <a:latin typeface="Segoe UI Semilight"/>
                <a:cs typeface="Segoe UI Semilight"/>
              </a:rPr>
              <a:t> </a:t>
            </a:r>
            <a:r>
              <a:rPr sz="2800" b="0" dirty="0">
                <a:latin typeface="Segoe UI Semilight"/>
                <a:cs typeface="Segoe UI Semilight"/>
              </a:rPr>
              <a:t>when</a:t>
            </a:r>
            <a:r>
              <a:rPr sz="2800" b="0" spc="-55" dirty="0">
                <a:latin typeface="Segoe UI Semilight"/>
                <a:cs typeface="Segoe UI Semilight"/>
              </a:rPr>
              <a:t> </a:t>
            </a:r>
            <a:r>
              <a:rPr sz="2800" b="0" dirty="0">
                <a:latin typeface="Segoe UI Semilight"/>
                <a:cs typeface="Segoe UI Semilight"/>
              </a:rPr>
              <a:t>an</a:t>
            </a:r>
            <a:r>
              <a:rPr sz="2800" b="0" spc="-55" dirty="0">
                <a:latin typeface="Segoe UI Semilight"/>
                <a:cs typeface="Segoe UI Semilight"/>
              </a:rPr>
              <a:t> </a:t>
            </a:r>
            <a:r>
              <a:rPr sz="2800" b="0" dirty="0">
                <a:latin typeface="Segoe UI Semilight"/>
                <a:cs typeface="Segoe UI Semilight"/>
              </a:rPr>
              <a:t>experiment</a:t>
            </a:r>
            <a:r>
              <a:rPr sz="2800" b="0" spc="-55" dirty="0">
                <a:latin typeface="Segoe UI Semilight"/>
                <a:cs typeface="Segoe UI Semilight"/>
              </a:rPr>
              <a:t> </a:t>
            </a:r>
            <a:r>
              <a:rPr sz="2800" b="0" dirty="0">
                <a:latin typeface="Segoe UI Semilight"/>
                <a:cs typeface="Segoe UI Semilight"/>
              </a:rPr>
              <a:t>is</a:t>
            </a:r>
            <a:r>
              <a:rPr sz="2800" b="0" spc="-35" dirty="0">
                <a:latin typeface="Segoe UI Semilight"/>
                <a:cs typeface="Segoe UI Semilight"/>
              </a:rPr>
              <a:t> </a:t>
            </a:r>
            <a:r>
              <a:rPr sz="2800" b="0" dirty="0">
                <a:latin typeface="Segoe UI Semilight"/>
                <a:cs typeface="Segoe UI Semilight"/>
              </a:rPr>
              <a:t>complicated</a:t>
            </a:r>
            <a:r>
              <a:rPr sz="2800" b="0" spc="-55" dirty="0">
                <a:latin typeface="Segoe UI Semilight"/>
                <a:cs typeface="Segoe UI Semilight"/>
              </a:rPr>
              <a:t> </a:t>
            </a:r>
            <a:r>
              <a:rPr sz="2800" b="0" dirty="0">
                <a:latin typeface="Segoe UI Semilight"/>
                <a:cs typeface="Segoe UI Semilight"/>
              </a:rPr>
              <a:t>and</a:t>
            </a:r>
            <a:r>
              <a:rPr sz="2800" b="0" spc="-55" dirty="0">
                <a:latin typeface="Segoe UI Semilight"/>
                <a:cs typeface="Segoe UI Semilight"/>
              </a:rPr>
              <a:t> </a:t>
            </a:r>
            <a:r>
              <a:rPr sz="2800" b="0" dirty="0">
                <a:latin typeface="Segoe UI Semilight"/>
                <a:cs typeface="Segoe UI Semilight"/>
              </a:rPr>
              <a:t>you</a:t>
            </a:r>
            <a:r>
              <a:rPr sz="2800" b="0" spc="-65" dirty="0">
                <a:latin typeface="Segoe UI Semilight"/>
                <a:cs typeface="Segoe UI Semilight"/>
              </a:rPr>
              <a:t> </a:t>
            </a:r>
            <a:r>
              <a:rPr sz="2800" b="0" dirty="0">
                <a:latin typeface="Segoe UI Semilight"/>
                <a:cs typeface="Segoe UI Semilight"/>
              </a:rPr>
              <a:t>just</a:t>
            </a:r>
            <a:r>
              <a:rPr sz="2800" b="0" spc="-55" dirty="0">
                <a:latin typeface="Segoe UI Semilight"/>
                <a:cs typeface="Segoe UI Semilight"/>
              </a:rPr>
              <a:t> </a:t>
            </a:r>
            <a:r>
              <a:rPr sz="2800" b="0" dirty="0">
                <a:latin typeface="Segoe UI Semilight"/>
                <a:cs typeface="Segoe UI Semilight"/>
              </a:rPr>
              <a:t>need</a:t>
            </a:r>
            <a:r>
              <a:rPr sz="2800" b="0" spc="-55" dirty="0">
                <a:latin typeface="Segoe UI Semilight"/>
                <a:cs typeface="Segoe UI Semilight"/>
              </a:rPr>
              <a:t> </a:t>
            </a:r>
            <a:r>
              <a:rPr sz="2800" b="0" spc="-25" dirty="0">
                <a:latin typeface="Segoe UI Semilight"/>
                <a:cs typeface="Segoe UI Semilight"/>
              </a:rPr>
              <a:t>the</a:t>
            </a:r>
            <a:endParaRPr sz="2800">
              <a:latin typeface="Segoe UI Semilight"/>
              <a:cs typeface="Segoe UI Semilight"/>
            </a:endParaRPr>
          </a:p>
          <a:p>
            <a:pPr marL="12700">
              <a:lnSpc>
                <a:spcPts val="3190"/>
              </a:lnSpc>
            </a:pPr>
            <a:r>
              <a:rPr sz="2800" b="0" spc="-10" dirty="0">
                <a:latin typeface="Segoe UI Semilight"/>
                <a:cs typeface="Segoe UI Semilight"/>
              </a:rPr>
              <a:t>probability</a:t>
            </a:r>
            <a:r>
              <a:rPr sz="2800" b="0" spc="-50" dirty="0">
                <a:latin typeface="Segoe UI Semilight"/>
                <a:cs typeface="Segoe UI Semilight"/>
              </a:rPr>
              <a:t> </a:t>
            </a:r>
            <a:r>
              <a:rPr sz="2800" b="0" dirty="0">
                <a:latin typeface="Segoe UI Semilight"/>
                <a:cs typeface="Segoe UI Semilight"/>
              </a:rPr>
              <a:t>to</a:t>
            </a:r>
            <a:r>
              <a:rPr sz="2800" b="0" spc="-50" dirty="0">
                <a:latin typeface="Segoe UI Semilight"/>
                <a:cs typeface="Segoe UI Semilight"/>
              </a:rPr>
              <a:t> </a:t>
            </a:r>
            <a:r>
              <a:rPr sz="2800" b="0" dirty="0">
                <a:latin typeface="Segoe UI Semilight"/>
                <a:cs typeface="Segoe UI Semilight"/>
              </a:rPr>
              <a:t>be</a:t>
            </a:r>
            <a:r>
              <a:rPr sz="2800" b="0" spc="-45" dirty="0">
                <a:latin typeface="Segoe UI Semilight"/>
                <a:cs typeface="Segoe UI Semilight"/>
              </a:rPr>
              <a:t> </a:t>
            </a:r>
            <a:r>
              <a:rPr sz="2800" b="0" dirty="0">
                <a:latin typeface="Segoe UI Semilight"/>
                <a:cs typeface="Segoe UI Semilight"/>
              </a:rPr>
              <a:t>small</a:t>
            </a:r>
            <a:r>
              <a:rPr sz="2800" b="0" spc="-60" dirty="0">
                <a:latin typeface="Segoe UI Semilight"/>
                <a:cs typeface="Segoe UI Semilight"/>
              </a:rPr>
              <a:t> </a:t>
            </a:r>
            <a:r>
              <a:rPr sz="2800" b="0" dirty="0">
                <a:latin typeface="Segoe UI Semilight"/>
                <a:cs typeface="Segoe UI Semilight"/>
              </a:rPr>
              <a:t>(you</a:t>
            </a:r>
            <a:r>
              <a:rPr sz="2800" b="0" spc="-50" dirty="0">
                <a:latin typeface="Segoe UI Semilight"/>
                <a:cs typeface="Segoe UI Semilight"/>
              </a:rPr>
              <a:t> </a:t>
            </a:r>
            <a:r>
              <a:rPr sz="2800" b="0" dirty="0">
                <a:latin typeface="Segoe UI Semilight"/>
                <a:cs typeface="Segoe UI Semilight"/>
              </a:rPr>
              <a:t>don’t</a:t>
            </a:r>
            <a:r>
              <a:rPr sz="2800" b="0" spc="-50" dirty="0">
                <a:latin typeface="Segoe UI Semilight"/>
                <a:cs typeface="Segoe UI Semilight"/>
              </a:rPr>
              <a:t> </a:t>
            </a:r>
            <a:r>
              <a:rPr sz="2800" b="0" dirty="0">
                <a:latin typeface="Segoe UI Semilight"/>
                <a:cs typeface="Segoe UI Semilight"/>
              </a:rPr>
              <a:t>need</a:t>
            </a:r>
            <a:r>
              <a:rPr sz="2800" b="0" spc="-45"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exact</a:t>
            </a:r>
            <a:r>
              <a:rPr sz="2800" b="0" spc="-50" dirty="0">
                <a:latin typeface="Segoe UI Semilight"/>
                <a:cs typeface="Segoe UI Semilight"/>
              </a:rPr>
              <a:t> </a:t>
            </a:r>
            <a:r>
              <a:rPr sz="2800" b="0" spc="-10" dirty="0">
                <a:latin typeface="Segoe UI Semilight"/>
                <a:cs typeface="Segoe UI Semilight"/>
              </a:rPr>
              <a:t>value).</a:t>
            </a:r>
            <a:endParaRPr sz="2800">
              <a:latin typeface="Segoe UI Semilight"/>
              <a:cs typeface="Segoe UI Semilight"/>
            </a:endParaRPr>
          </a:p>
          <a:p>
            <a:pPr marL="12700" marR="771525" indent="5715">
              <a:lnSpc>
                <a:spcPts val="3030"/>
              </a:lnSpc>
              <a:spcBef>
                <a:spcPts val="1445"/>
              </a:spcBef>
            </a:pPr>
            <a:r>
              <a:rPr sz="2800" b="0" dirty="0">
                <a:latin typeface="Segoe UI Semilight"/>
                <a:cs typeface="Segoe UI Semilight"/>
              </a:rPr>
              <a:t>Choosing</a:t>
            </a:r>
            <a:r>
              <a:rPr sz="2800" b="0" spc="-55" dirty="0">
                <a:latin typeface="Segoe UI Semilight"/>
                <a:cs typeface="Segoe UI Semilight"/>
              </a:rPr>
              <a:t> </a:t>
            </a:r>
            <a:r>
              <a:rPr sz="2800" b="0" dirty="0">
                <a:latin typeface="Segoe UI Semilight"/>
                <a:cs typeface="Segoe UI Semilight"/>
              </a:rPr>
              <a:t>a</a:t>
            </a:r>
            <a:r>
              <a:rPr sz="2800" b="0" spc="-45" dirty="0">
                <a:latin typeface="Segoe UI Semilight"/>
                <a:cs typeface="Segoe UI Semilight"/>
              </a:rPr>
              <a:t> </a:t>
            </a:r>
            <a:r>
              <a:rPr sz="2800" b="0" dirty="0">
                <a:latin typeface="Segoe UI Semilight"/>
                <a:cs typeface="Segoe UI Semilight"/>
              </a:rPr>
              <a:t>minimum</a:t>
            </a:r>
            <a:r>
              <a:rPr sz="2800" b="0" spc="-45" dirty="0">
                <a:latin typeface="Segoe UI Semilight"/>
                <a:cs typeface="Segoe UI Semilight"/>
              </a:rPr>
              <a:t> </a:t>
            </a:r>
            <a:r>
              <a:rPr sz="2800" dirty="0">
                <a:latin typeface="Cambria Math"/>
                <a:cs typeface="Cambria Math"/>
              </a:rPr>
              <a:t>𝑛</a:t>
            </a:r>
            <a:r>
              <a:rPr sz="2800" spc="160" dirty="0">
                <a:latin typeface="Cambria Math"/>
                <a:cs typeface="Cambria Math"/>
              </a:rPr>
              <a:t> </a:t>
            </a:r>
            <a:r>
              <a:rPr sz="2800" b="0" dirty="0">
                <a:latin typeface="Segoe UI Semilight"/>
                <a:cs typeface="Segoe UI Semilight"/>
              </a:rPr>
              <a:t>for</a:t>
            </a:r>
            <a:r>
              <a:rPr sz="2800" b="0" spc="-55" dirty="0">
                <a:latin typeface="Segoe UI Semilight"/>
                <a:cs typeface="Segoe UI Semilight"/>
              </a:rPr>
              <a:t> </a:t>
            </a:r>
            <a:r>
              <a:rPr sz="2800" b="0" dirty="0">
                <a:latin typeface="Segoe UI Semilight"/>
                <a:cs typeface="Segoe UI Semilight"/>
              </a:rPr>
              <a:t>a</a:t>
            </a:r>
            <a:r>
              <a:rPr sz="2800" b="0" spc="-45" dirty="0">
                <a:latin typeface="Segoe UI Semilight"/>
                <a:cs typeface="Segoe UI Semilight"/>
              </a:rPr>
              <a:t> </a:t>
            </a:r>
            <a:r>
              <a:rPr sz="2800" b="0" dirty="0">
                <a:latin typeface="Segoe UI Semilight"/>
                <a:cs typeface="Segoe UI Semilight"/>
              </a:rPr>
              <a:t>poll</a:t>
            </a:r>
            <a:r>
              <a:rPr sz="2800" b="0" spc="-50" dirty="0">
                <a:latin typeface="Segoe UI Semilight"/>
                <a:cs typeface="Segoe UI Semilight"/>
              </a:rPr>
              <a:t> </a:t>
            </a:r>
            <a:r>
              <a:rPr sz="2800" b="0" dirty="0">
                <a:latin typeface="Segoe UI Semilight"/>
                <a:cs typeface="Segoe UI Semilight"/>
              </a:rPr>
              <a:t>–</a:t>
            </a:r>
            <a:r>
              <a:rPr sz="2800" b="0" spc="-50" dirty="0">
                <a:latin typeface="Segoe UI Semilight"/>
                <a:cs typeface="Segoe UI Semilight"/>
              </a:rPr>
              <a:t> </a:t>
            </a:r>
            <a:r>
              <a:rPr sz="2800" b="0" dirty="0">
                <a:latin typeface="Segoe UI Semilight"/>
                <a:cs typeface="Segoe UI Semilight"/>
              </a:rPr>
              <a:t>don’t</a:t>
            </a:r>
            <a:r>
              <a:rPr sz="2800" b="0" spc="-35" dirty="0">
                <a:latin typeface="Segoe UI Semilight"/>
                <a:cs typeface="Segoe UI Semilight"/>
              </a:rPr>
              <a:t> </a:t>
            </a:r>
            <a:r>
              <a:rPr sz="2800" b="0" dirty="0">
                <a:latin typeface="Segoe UI Semilight"/>
                <a:cs typeface="Segoe UI Semilight"/>
              </a:rPr>
              <a:t>need</a:t>
            </a:r>
            <a:r>
              <a:rPr sz="2800" b="0" spc="-50" dirty="0">
                <a:latin typeface="Segoe UI Semilight"/>
                <a:cs typeface="Segoe UI Semilight"/>
              </a:rPr>
              <a:t> </a:t>
            </a:r>
            <a:r>
              <a:rPr sz="2800" b="0" dirty="0">
                <a:latin typeface="Segoe UI Semilight"/>
                <a:cs typeface="Segoe UI Semilight"/>
              </a:rPr>
              <a:t>exact</a:t>
            </a:r>
            <a:r>
              <a:rPr sz="2800" b="0" spc="-40" dirty="0">
                <a:latin typeface="Segoe UI Semilight"/>
                <a:cs typeface="Segoe UI Semilight"/>
              </a:rPr>
              <a:t> </a:t>
            </a:r>
            <a:r>
              <a:rPr sz="2800" b="0" spc="-10" dirty="0">
                <a:latin typeface="Segoe UI Semilight"/>
                <a:cs typeface="Segoe UI Semilight"/>
              </a:rPr>
              <a:t>probability</a:t>
            </a:r>
            <a:r>
              <a:rPr sz="2800" b="0" spc="-45" dirty="0">
                <a:latin typeface="Segoe UI Semilight"/>
                <a:cs typeface="Segoe UI Semilight"/>
              </a:rPr>
              <a:t> </a:t>
            </a:r>
            <a:r>
              <a:rPr sz="2800" b="0" spc="-25" dirty="0">
                <a:latin typeface="Segoe UI Semilight"/>
                <a:cs typeface="Segoe UI Semilight"/>
              </a:rPr>
              <a:t>of </a:t>
            </a:r>
            <a:r>
              <a:rPr sz="2800" b="0" dirty="0">
                <a:latin typeface="Segoe UI Semilight"/>
                <a:cs typeface="Segoe UI Semilight"/>
              </a:rPr>
              <a:t>failure,</a:t>
            </a:r>
            <a:r>
              <a:rPr sz="2800" b="0" spc="-90" dirty="0">
                <a:latin typeface="Segoe UI Semilight"/>
                <a:cs typeface="Segoe UI Semilight"/>
              </a:rPr>
              <a:t> </a:t>
            </a:r>
            <a:r>
              <a:rPr sz="2800" b="0" dirty="0">
                <a:latin typeface="Segoe UI Semilight"/>
                <a:cs typeface="Segoe UI Semilight"/>
              </a:rPr>
              <a:t>just</a:t>
            </a:r>
            <a:r>
              <a:rPr sz="2800" b="0" spc="-90" dirty="0">
                <a:latin typeface="Segoe UI Semilight"/>
                <a:cs typeface="Segoe UI Semilight"/>
              </a:rPr>
              <a:t> </a:t>
            </a:r>
            <a:r>
              <a:rPr sz="2800" b="0" dirty="0">
                <a:latin typeface="Segoe UI Semilight"/>
                <a:cs typeface="Segoe UI Semilight"/>
              </a:rPr>
              <a:t>to</a:t>
            </a:r>
            <a:r>
              <a:rPr sz="2800" b="0" spc="-90" dirty="0">
                <a:latin typeface="Segoe UI Semilight"/>
                <a:cs typeface="Segoe UI Semilight"/>
              </a:rPr>
              <a:t> </a:t>
            </a:r>
            <a:r>
              <a:rPr sz="2800" b="0" dirty="0">
                <a:latin typeface="Segoe UI Semilight"/>
                <a:cs typeface="Segoe UI Semilight"/>
              </a:rPr>
              <a:t>make</a:t>
            </a:r>
            <a:r>
              <a:rPr sz="2800" b="0" spc="-100" dirty="0">
                <a:latin typeface="Segoe UI Semilight"/>
                <a:cs typeface="Segoe UI Semilight"/>
              </a:rPr>
              <a:t> </a:t>
            </a:r>
            <a:r>
              <a:rPr sz="2800" b="0" dirty="0">
                <a:latin typeface="Segoe UI Semilight"/>
                <a:cs typeface="Segoe UI Semilight"/>
              </a:rPr>
              <a:t>sure</a:t>
            </a:r>
            <a:r>
              <a:rPr sz="2800" b="0" spc="-85" dirty="0">
                <a:latin typeface="Segoe UI Semilight"/>
                <a:cs typeface="Segoe UI Semilight"/>
              </a:rPr>
              <a:t> </a:t>
            </a:r>
            <a:r>
              <a:rPr sz="2800" b="0" dirty="0">
                <a:latin typeface="Segoe UI Semilight"/>
                <a:cs typeface="Segoe UI Semilight"/>
              </a:rPr>
              <a:t>it’s</a:t>
            </a:r>
            <a:r>
              <a:rPr sz="2800" b="0" spc="-90" dirty="0">
                <a:latin typeface="Segoe UI Semilight"/>
                <a:cs typeface="Segoe UI Semilight"/>
              </a:rPr>
              <a:t> </a:t>
            </a:r>
            <a:r>
              <a:rPr sz="2800" b="0" spc="-10" dirty="0">
                <a:latin typeface="Segoe UI Semilight"/>
                <a:cs typeface="Segoe UI Semilight"/>
              </a:rPr>
              <a:t>small.</a:t>
            </a:r>
            <a:endParaRPr sz="2800">
              <a:latin typeface="Segoe UI Semilight"/>
              <a:cs typeface="Segoe UI Semilight"/>
            </a:endParaRPr>
          </a:p>
          <a:p>
            <a:pPr marL="18415">
              <a:lnSpc>
                <a:spcPts val="3190"/>
              </a:lnSpc>
              <a:spcBef>
                <a:spcPts val="1015"/>
              </a:spcBef>
            </a:pPr>
            <a:r>
              <a:rPr sz="2800" b="0" dirty="0">
                <a:latin typeface="Segoe UI Semilight"/>
                <a:cs typeface="Segoe UI Semilight"/>
              </a:rPr>
              <a:t>Designing</a:t>
            </a:r>
            <a:r>
              <a:rPr sz="2800" b="0" spc="-60" dirty="0">
                <a:latin typeface="Segoe UI Semilight"/>
                <a:cs typeface="Segoe UI Semilight"/>
              </a:rPr>
              <a:t> </a:t>
            </a:r>
            <a:r>
              <a:rPr sz="2800" b="0" spc="-10" dirty="0">
                <a:latin typeface="Segoe UI Semilight"/>
                <a:cs typeface="Segoe UI Semilight"/>
              </a:rPr>
              <a:t>probabilistic</a:t>
            </a:r>
            <a:r>
              <a:rPr sz="2800" b="0" spc="-65" dirty="0">
                <a:latin typeface="Segoe UI Semilight"/>
                <a:cs typeface="Segoe UI Semilight"/>
              </a:rPr>
              <a:t> </a:t>
            </a:r>
            <a:r>
              <a:rPr sz="2800" b="0" dirty="0">
                <a:latin typeface="Segoe UI Semilight"/>
                <a:cs typeface="Segoe UI Semilight"/>
              </a:rPr>
              <a:t>algorithms</a:t>
            </a:r>
            <a:r>
              <a:rPr sz="2800" b="0" spc="-55" dirty="0">
                <a:latin typeface="Segoe UI Semilight"/>
                <a:cs typeface="Segoe UI Semilight"/>
              </a:rPr>
              <a:t> </a:t>
            </a:r>
            <a:r>
              <a:rPr sz="2800" b="0" dirty="0">
                <a:latin typeface="Segoe UI Semilight"/>
                <a:cs typeface="Segoe UI Semilight"/>
              </a:rPr>
              <a:t>–</a:t>
            </a:r>
            <a:r>
              <a:rPr sz="2800" b="0" spc="-75" dirty="0">
                <a:latin typeface="Segoe UI Semilight"/>
                <a:cs typeface="Segoe UI Semilight"/>
              </a:rPr>
              <a:t> </a:t>
            </a:r>
            <a:r>
              <a:rPr sz="2800" b="0" dirty="0">
                <a:latin typeface="Segoe UI Semilight"/>
                <a:cs typeface="Segoe UI Semilight"/>
              </a:rPr>
              <a:t>just</a:t>
            </a:r>
            <a:r>
              <a:rPr sz="2800" b="0" spc="-75" dirty="0">
                <a:latin typeface="Segoe UI Semilight"/>
                <a:cs typeface="Segoe UI Semilight"/>
              </a:rPr>
              <a:t> </a:t>
            </a:r>
            <a:r>
              <a:rPr sz="2800" b="0" dirty="0">
                <a:latin typeface="Segoe UI Semilight"/>
                <a:cs typeface="Segoe UI Semilight"/>
              </a:rPr>
              <a:t>need</a:t>
            </a:r>
            <a:r>
              <a:rPr sz="2800" b="0" spc="-70" dirty="0">
                <a:latin typeface="Segoe UI Semilight"/>
                <a:cs typeface="Segoe UI Semilight"/>
              </a:rPr>
              <a:t> </a:t>
            </a:r>
            <a:r>
              <a:rPr sz="2800" b="0" dirty="0">
                <a:latin typeface="Segoe UI Semilight"/>
                <a:cs typeface="Segoe UI Semilight"/>
              </a:rPr>
              <a:t>a</a:t>
            </a:r>
            <a:r>
              <a:rPr sz="2800" b="0" spc="-70" dirty="0">
                <a:latin typeface="Segoe UI Semilight"/>
                <a:cs typeface="Segoe UI Semilight"/>
              </a:rPr>
              <a:t> </a:t>
            </a:r>
            <a:r>
              <a:rPr sz="2800" b="0" dirty="0">
                <a:latin typeface="Segoe UI Semilight"/>
                <a:cs typeface="Segoe UI Semilight"/>
              </a:rPr>
              <a:t>guarantee</a:t>
            </a:r>
            <a:r>
              <a:rPr sz="2800" b="0" spc="-65" dirty="0">
                <a:latin typeface="Segoe UI Semilight"/>
                <a:cs typeface="Segoe UI Semilight"/>
              </a:rPr>
              <a:t> </a:t>
            </a:r>
            <a:r>
              <a:rPr sz="2800" b="0" dirty="0">
                <a:latin typeface="Segoe UI Semilight"/>
                <a:cs typeface="Segoe UI Semilight"/>
              </a:rPr>
              <a:t>that</a:t>
            </a:r>
            <a:r>
              <a:rPr sz="2800" b="0" spc="-70" dirty="0">
                <a:latin typeface="Segoe UI Semilight"/>
                <a:cs typeface="Segoe UI Semilight"/>
              </a:rPr>
              <a:t> </a:t>
            </a:r>
            <a:r>
              <a:rPr sz="2800" b="0" spc="-10" dirty="0">
                <a:latin typeface="Segoe UI Semilight"/>
                <a:cs typeface="Segoe UI Semilight"/>
              </a:rPr>
              <a:t>they’ll</a:t>
            </a:r>
            <a:endParaRPr sz="2800">
              <a:latin typeface="Segoe UI Semilight"/>
              <a:cs typeface="Segoe UI Semilight"/>
            </a:endParaRPr>
          </a:p>
          <a:p>
            <a:pPr marL="12700">
              <a:lnSpc>
                <a:spcPts val="3190"/>
              </a:lnSpc>
            </a:pPr>
            <a:r>
              <a:rPr sz="2800" b="0" dirty="0">
                <a:latin typeface="Segoe UI Semilight"/>
                <a:cs typeface="Segoe UI Semilight"/>
              </a:rPr>
              <a:t>be</a:t>
            </a:r>
            <a:r>
              <a:rPr sz="2800" b="0" spc="-60" dirty="0">
                <a:latin typeface="Segoe UI Semilight"/>
                <a:cs typeface="Segoe UI Semilight"/>
              </a:rPr>
              <a:t> </a:t>
            </a:r>
            <a:r>
              <a:rPr sz="2800" b="0" dirty="0">
                <a:latin typeface="Segoe UI Semilight"/>
                <a:cs typeface="Segoe UI Semilight"/>
              </a:rPr>
              <a:t>extremely</a:t>
            </a:r>
            <a:r>
              <a:rPr sz="2800" b="0" spc="-75" dirty="0">
                <a:latin typeface="Segoe UI Semilight"/>
                <a:cs typeface="Segoe UI Semilight"/>
              </a:rPr>
              <a:t> </a:t>
            </a:r>
            <a:r>
              <a:rPr sz="2800" b="0" spc="-10" dirty="0">
                <a:latin typeface="Segoe UI Semilight"/>
                <a:cs typeface="Segoe UI Semilight"/>
              </a:rPr>
              <a:t>accurate</a:t>
            </a:r>
            <a:endParaRPr sz="2800">
              <a:latin typeface="Segoe UI Semilight"/>
              <a:cs typeface="Segoe UI Semilight"/>
            </a:endParaRPr>
          </a:p>
          <a:p>
            <a:pPr>
              <a:lnSpc>
                <a:spcPct val="100000"/>
              </a:lnSpc>
              <a:spcBef>
                <a:spcPts val="2140"/>
              </a:spcBef>
            </a:pPr>
            <a:endParaRPr sz="2800">
              <a:latin typeface="Segoe UI Semilight"/>
              <a:cs typeface="Segoe UI Semilight"/>
            </a:endParaRPr>
          </a:p>
          <a:p>
            <a:pPr marL="12700" marR="5080" indent="5715" algn="just">
              <a:lnSpc>
                <a:spcPts val="3030"/>
              </a:lnSpc>
            </a:pPr>
            <a:r>
              <a:rPr sz="2800" b="0" dirty="0">
                <a:latin typeface="Segoe UI Semilight"/>
                <a:cs typeface="Segoe UI Semilight"/>
              </a:rPr>
              <a:t>Learning</a:t>
            </a:r>
            <a:r>
              <a:rPr sz="2800" b="0" spc="-70" dirty="0">
                <a:latin typeface="Segoe UI Semilight"/>
                <a:cs typeface="Segoe UI Semilight"/>
              </a:rPr>
              <a:t> </a:t>
            </a:r>
            <a:r>
              <a:rPr sz="2800" b="0" dirty="0">
                <a:latin typeface="Segoe UI Semilight"/>
                <a:cs typeface="Segoe UI Semilight"/>
              </a:rPr>
              <a:t>more</a:t>
            </a:r>
            <a:r>
              <a:rPr sz="2800" b="0" spc="-85" dirty="0">
                <a:latin typeface="Segoe UI Semilight"/>
                <a:cs typeface="Segoe UI Semilight"/>
              </a:rPr>
              <a:t> </a:t>
            </a:r>
            <a:r>
              <a:rPr sz="2800" b="0" dirty="0">
                <a:latin typeface="Segoe UI Semilight"/>
                <a:cs typeface="Segoe UI Semilight"/>
              </a:rPr>
              <a:t>about</a:t>
            </a:r>
            <a:r>
              <a:rPr sz="2800" b="0" spc="-85" dirty="0">
                <a:latin typeface="Segoe UI Semilight"/>
                <a:cs typeface="Segoe UI Semilight"/>
              </a:rPr>
              <a:t> </a:t>
            </a:r>
            <a:r>
              <a:rPr sz="2800" b="0" dirty="0">
                <a:latin typeface="Segoe UI Semilight"/>
                <a:cs typeface="Segoe UI Semilight"/>
              </a:rPr>
              <a:t>the</a:t>
            </a:r>
            <a:r>
              <a:rPr sz="2800" b="0" spc="-65" dirty="0">
                <a:latin typeface="Segoe UI Semilight"/>
                <a:cs typeface="Segoe UI Semilight"/>
              </a:rPr>
              <a:t> </a:t>
            </a:r>
            <a:r>
              <a:rPr sz="2800" b="0" dirty="0">
                <a:latin typeface="Segoe UI Semilight"/>
                <a:cs typeface="Segoe UI Semilight"/>
              </a:rPr>
              <a:t>situation</a:t>
            </a:r>
            <a:r>
              <a:rPr sz="2800" b="0" spc="-85" dirty="0">
                <a:latin typeface="Segoe UI Semilight"/>
                <a:cs typeface="Segoe UI Semilight"/>
              </a:rPr>
              <a:t> </a:t>
            </a:r>
            <a:r>
              <a:rPr sz="2800" b="0" dirty="0">
                <a:latin typeface="Segoe UI Semilight"/>
                <a:cs typeface="Segoe UI Semilight"/>
              </a:rPr>
              <a:t>(e.g.</a:t>
            </a:r>
            <a:r>
              <a:rPr sz="2800" b="0" spc="-60" dirty="0">
                <a:latin typeface="Segoe UI Semilight"/>
                <a:cs typeface="Segoe UI Semilight"/>
              </a:rPr>
              <a:t> </a:t>
            </a:r>
            <a:r>
              <a:rPr sz="2800" b="0" dirty="0">
                <a:latin typeface="Segoe UI Semilight"/>
                <a:cs typeface="Segoe UI Semilight"/>
              </a:rPr>
              <a:t>learning</a:t>
            </a:r>
            <a:r>
              <a:rPr sz="2800" b="0" spc="-75" dirty="0">
                <a:latin typeface="Segoe UI Semilight"/>
                <a:cs typeface="Segoe UI Semilight"/>
              </a:rPr>
              <a:t> </a:t>
            </a:r>
            <a:r>
              <a:rPr sz="2800" b="0" dirty="0">
                <a:latin typeface="Segoe UI Semilight"/>
                <a:cs typeface="Segoe UI Semilight"/>
              </a:rPr>
              <a:t>variance</a:t>
            </a:r>
            <a:r>
              <a:rPr sz="2800" b="0" spc="-80" dirty="0">
                <a:latin typeface="Segoe UI Semilight"/>
                <a:cs typeface="Segoe UI Semilight"/>
              </a:rPr>
              <a:t> </a:t>
            </a:r>
            <a:r>
              <a:rPr sz="2800" b="0" dirty="0">
                <a:latin typeface="Segoe UI Semilight"/>
                <a:cs typeface="Segoe UI Semilight"/>
              </a:rPr>
              <a:t>instead</a:t>
            </a:r>
            <a:r>
              <a:rPr sz="2800" b="0" spc="-75" dirty="0">
                <a:latin typeface="Segoe UI Semilight"/>
                <a:cs typeface="Segoe UI Semilight"/>
              </a:rPr>
              <a:t> </a:t>
            </a:r>
            <a:r>
              <a:rPr sz="2800" b="0" dirty="0">
                <a:latin typeface="Segoe UI Semilight"/>
                <a:cs typeface="Segoe UI Semilight"/>
              </a:rPr>
              <a:t>of</a:t>
            </a:r>
            <a:r>
              <a:rPr sz="2800" b="0" spc="-70" dirty="0">
                <a:latin typeface="Segoe UI Semilight"/>
                <a:cs typeface="Segoe UI Semilight"/>
              </a:rPr>
              <a:t> </a:t>
            </a:r>
            <a:r>
              <a:rPr sz="2800" b="0" spc="-20" dirty="0">
                <a:latin typeface="Segoe UI Semilight"/>
                <a:cs typeface="Segoe UI Semilight"/>
              </a:rPr>
              <a:t>just </a:t>
            </a:r>
            <a:r>
              <a:rPr sz="2800" b="0" dirty="0">
                <a:latin typeface="Segoe UI Semilight"/>
                <a:cs typeface="Segoe UI Semilight"/>
              </a:rPr>
              <a:t>mean,</a:t>
            </a:r>
            <a:r>
              <a:rPr sz="2800" b="0" spc="-45" dirty="0">
                <a:latin typeface="Segoe UI Semilight"/>
                <a:cs typeface="Segoe UI Semilight"/>
              </a:rPr>
              <a:t> </a:t>
            </a:r>
            <a:r>
              <a:rPr sz="2800" b="0" dirty="0">
                <a:latin typeface="Segoe UI Semilight"/>
                <a:cs typeface="Segoe UI Semilight"/>
              </a:rPr>
              <a:t>knowing</a:t>
            </a:r>
            <a:r>
              <a:rPr sz="2800" b="0" spc="-30" dirty="0">
                <a:latin typeface="Segoe UI Semilight"/>
                <a:cs typeface="Segoe UI Semilight"/>
              </a:rPr>
              <a:t> </a:t>
            </a:r>
            <a:r>
              <a:rPr sz="2800" b="0" dirty="0">
                <a:latin typeface="Segoe UI Semilight"/>
                <a:cs typeface="Segoe UI Semilight"/>
              </a:rPr>
              <a:t>bounds</a:t>
            </a:r>
            <a:r>
              <a:rPr sz="2800" b="0" spc="-30" dirty="0">
                <a:latin typeface="Segoe UI Semilight"/>
                <a:cs typeface="Segoe UI Semilight"/>
              </a:rPr>
              <a:t> </a:t>
            </a:r>
            <a:r>
              <a:rPr sz="2800" b="0" dirty="0">
                <a:latin typeface="Segoe UI Semilight"/>
                <a:cs typeface="Segoe UI Semilight"/>
              </a:rPr>
              <a:t>on</a:t>
            </a:r>
            <a:r>
              <a:rPr sz="2800" b="0" spc="-45" dirty="0">
                <a:latin typeface="Segoe UI Semilight"/>
                <a:cs typeface="Segoe UI Semilight"/>
              </a:rPr>
              <a:t> </a:t>
            </a:r>
            <a:r>
              <a:rPr sz="2800" b="0" dirty="0">
                <a:latin typeface="Segoe UI Semilight"/>
                <a:cs typeface="Segoe UI Semilight"/>
              </a:rPr>
              <a:t>the</a:t>
            </a:r>
            <a:r>
              <a:rPr sz="2800" b="0" spc="-25" dirty="0">
                <a:latin typeface="Segoe UI Semilight"/>
                <a:cs typeface="Segoe UI Semilight"/>
              </a:rPr>
              <a:t> </a:t>
            </a:r>
            <a:r>
              <a:rPr sz="2800" b="0" dirty="0">
                <a:latin typeface="Segoe UI Semilight"/>
                <a:cs typeface="Segoe UI Semilight"/>
              </a:rPr>
              <a:t>support</a:t>
            </a:r>
            <a:r>
              <a:rPr sz="2800" b="0" spc="-40" dirty="0">
                <a:latin typeface="Segoe UI Semilight"/>
                <a:cs typeface="Segoe UI Semilight"/>
              </a:rPr>
              <a:t> </a:t>
            </a:r>
            <a:r>
              <a:rPr sz="2800" b="0" dirty="0">
                <a:latin typeface="Segoe UI Semilight"/>
                <a:cs typeface="Segoe UI Semilight"/>
              </a:rPr>
              <a:t>of</a:t>
            </a:r>
            <a:r>
              <a:rPr sz="2800" b="0" spc="-50" dirty="0">
                <a:latin typeface="Segoe UI Semilight"/>
                <a:cs typeface="Segoe UI Semilight"/>
              </a:rPr>
              <a:t> </a:t>
            </a:r>
            <a:r>
              <a:rPr sz="2800" b="0" dirty="0">
                <a:latin typeface="Segoe UI Semilight"/>
                <a:cs typeface="Segoe UI Semilight"/>
              </a:rPr>
              <a:t>the</a:t>
            </a:r>
            <a:r>
              <a:rPr sz="2800" b="0" spc="-25" dirty="0">
                <a:latin typeface="Segoe UI Semilight"/>
                <a:cs typeface="Segoe UI Semilight"/>
              </a:rPr>
              <a:t> </a:t>
            </a:r>
            <a:r>
              <a:rPr sz="2800" b="0" dirty="0">
                <a:latin typeface="Segoe UI Semilight"/>
                <a:cs typeface="Segoe UI Semilight"/>
              </a:rPr>
              <a:t>starting</a:t>
            </a:r>
            <a:r>
              <a:rPr sz="2800" b="0" spc="-55" dirty="0">
                <a:latin typeface="Segoe UI Semilight"/>
                <a:cs typeface="Segoe UI Semilight"/>
              </a:rPr>
              <a:t> </a:t>
            </a:r>
            <a:r>
              <a:rPr sz="2800" b="0" dirty="0">
                <a:latin typeface="Segoe UI Semilight"/>
                <a:cs typeface="Segoe UI Semilight"/>
              </a:rPr>
              <a:t>variables)</a:t>
            </a:r>
            <a:r>
              <a:rPr sz="2800" b="0" spc="-45" dirty="0">
                <a:latin typeface="Segoe UI Semilight"/>
                <a:cs typeface="Segoe UI Semilight"/>
              </a:rPr>
              <a:t> </a:t>
            </a:r>
            <a:r>
              <a:rPr sz="2800" b="0" spc="-10" dirty="0">
                <a:latin typeface="Segoe UI Semilight"/>
                <a:cs typeface="Segoe UI Semilight"/>
              </a:rPr>
              <a:t>usually </a:t>
            </a:r>
            <a:r>
              <a:rPr sz="2800" b="0" dirty="0">
                <a:latin typeface="Segoe UI Semilight"/>
                <a:cs typeface="Segoe UI Semilight"/>
              </a:rPr>
              <a:t>lets</a:t>
            </a:r>
            <a:r>
              <a:rPr sz="2800" b="0" spc="-65" dirty="0">
                <a:latin typeface="Segoe UI Semilight"/>
                <a:cs typeface="Segoe UI Semilight"/>
              </a:rPr>
              <a:t> </a:t>
            </a:r>
            <a:r>
              <a:rPr sz="2800" b="0" dirty="0">
                <a:latin typeface="Segoe UI Semilight"/>
                <a:cs typeface="Segoe UI Semilight"/>
              </a:rPr>
              <a:t>you</a:t>
            </a:r>
            <a:r>
              <a:rPr sz="2800" b="0" spc="-70" dirty="0">
                <a:latin typeface="Segoe UI Semilight"/>
                <a:cs typeface="Segoe UI Semilight"/>
              </a:rPr>
              <a:t> </a:t>
            </a:r>
            <a:r>
              <a:rPr sz="2800" b="0" dirty="0">
                <a:latin typeface="Segoe UI Semilight"/>
                <a:cs typeface="Segoe UI Semilight"/>
              </a:rPr>
              <a:t>get</a:t>
            </a:r>
            <a:r>
              <a:rPr sz="2800" b="0" spc="-65" dirty="0">
                <a:latin typeface="Segoe UI Semilight"/>
                <a:cs typeface="Segoe UI Semilight"/>
              </a:rPr>
              <a:t> </a:t>
            </a:r>
            <a:r>
              <a:rPr sz="2800" b="0" dirty="0">
                <a:latin typeface="Segoe UI Semilight"/>
                <a:cs typeface="Segoe UI Semilight"/>
              </a:rPr>
              <a:t>more</a:t>
            </a:r>
            <a:r>
              <a:rPr sz="2800" b="0" spc="-55" dirty="0">
                <a:latin typeface="Segoe UI Semilight"/>
                <a:cs typeface="Segoe UI Semilight"/>
              </a:rPr>
              <a:t> </a:t>
            </a:r>
            <a:r>
              <a:rPr sz="2800" b="0" dirty="0">
                <a:latin typeface="Segoe UI Semilight"/>
                <a:cs typeface="Segoe UI Semilight"/>
              </a:rPr>
              <a:t>accurate</a:t>
            </a:r>
            <a:r>
              <a:rPr sz="2800" b="0" spc="-60" dirty="0">
                <a:latin typeface="Segoe UI Semilight"/>
                <a:cs typeface="Segoe UI Semilight"/>
              </a:rPr>
              <a:t> </a:t>
            </a:r>
            <a:r>
              <a:rPr sz="2800" b="0" spc="-10" dirty="0">
                <a:latin typeface="Segoe UI Semilight"/>
                <a:cs typeface="Segoe UI Semilight"/>
              </a:rPr>
              <a:t>bounds.</a:t>
            </a:r>
            <a:endParaRPr sz="2800">
              <a:latin typeface="Segoe UI Semilight"/>
              <a:cs typeface="Segoe UI Semi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Tail</a:t>
            </a:r>
            <a:r>
              <a:rPr spc="110" dirty="0"/>
              <a:t> </a:t>
            </a:r>
            <a:r>
              <a:rPr spc="70" dirty="0"/>
              <a:t>Bounds</a:t>
            </a:r>
            <a:r>
              <a:rPr spc="165" dirty="0"/>
              <a:t> </a:t>
            </a:r>
            <a:r>
              <a:rPr dirty="0"/>
              <a:t>–</a:t>
            </a:r>
            <a:r>
              <a:rPr spc="125" dirty="0"/>
              <a:t> </a:t>
            </a:r>
            <a:r>
              <a:rPr spc="90" dirty="0"/>
              <a:t>Summary</a:t>
            </a:r>
          </a:p>
        </p:txBody>
      </p:sp>
      <p:sp>
        <p:nvSpPr>
          <p:cNvPr id="3" name="object 3"/>
          <p:cNvSpPr/>
          <p:nvPr/>
        </p:nvSpPr>
        <p:spPr>
          <a:xfrm>
            <a:off x="4361560" y="1641601"/>
            <a:ext cx="1083310" cy="328930"/>
          </a:xfrm>
          <a:custGeom>
            <a:avLst/>
            <a:gdLst/>
            <a:ahLst/>
            <a:cxnLst/>
            <a:rect l="l" t="t" r="r" b="b"/>
            <a:pathLst>
              <a:path w="1083310" h="328930">
                <a:moveTo>
                  <a:pt x="978280" y="0"/>
                </a:moveTo>
                <a:lnTo>
                  <a:pt x="973581" y="13335"/>
                </a:lnTo>
                <a:lnTo>
                  <a:pt x="992631" y="21595"/>
                </a:lnTo>
                <a:lnTo>
                  <a:pt x="1009014" y="33035"/>
                </a:lnTo>
                <a:lnTo>
                  <a:pt x="1033779" y="65405"/>
                </a:lnTo>
                <a:lnTo>
                  <a:pt x="1048353" y="109108"/>
                </a:lnTo>
                <a:lnTo>
                  <a:pt x="1053211" y="162813"/>
                </a:lnTo>
                <a:lnTo>
                  <a:pt x="1051994" y="191789"/>
                </a:lnTo>
                <a:lnTo>
                  <a:pt x="1042227" y="241788"/>
                </a:lnTo>
                <a:lnTo>
                  <a:pt x="1022649" y="280838"/>
                </a:lnTo>
                <a:lnTo>
                  <a:pt x="992880" y="307179"/>
                </a:lnTo>
                <a:lnTo>
                  <a:pt x="974089" y="315468"/>
                </a:lnTo>
                <a:lnTo>
                  <a:pt x="978280" y="328930"/>
                </a:lnTo>
                <a:lnTo>
                  <a:pt x="1023159" y="307832"/>
                </a:lnTo>
                <a:lnTo>
                  <a:pt x="1056131" y="271399"/>
                </a:lnTo>
                <a:lnTo>
                  <a:pt x="1076420" y="222599"/>
                </a:lnTo>
                <a:lnTo>
                  <a:pt x="1083183" y="164464"/>
                </a:lnTo>
                <a:lnTo>
                  <a:pt x="1081511" y="134717"/>
                </a:lnTo>
                <a:lnTo>
                  <a:pt x="1067913" y="80918"/>
                </a:lnTo>
                <a:lnTo>
                  <a:pt x="1041003" y="37415"/>
                </a:lnTo>
                <a:lnTo>
                  <a:pt x="1002141" y="8598"/>
                </a:lnTo>
                <a:lnTo>
                  <a:pt x="978280" y="0"/>
                </a:lnTo>
                <a:close/>
              </a:path>
              <a:path w="1083310" h="328930">
                <a:moveTo>
                  <a:pt x="104901" y="0"/>
                </a:moveTo>
                <a:lnTo>
                  <a:pt x="60134" y="21066"/>
                </a:lnTo>
                <a:lnTo>
                  <a:pt x="27177" y="57658"/>
                </a:lnTo>
                <a:lnTo>
                  <a:pt x="6778" y="106489"/>
                </a:lnTo>
                <a:lnTo>
                  <a:pt x="92" y="162813"/>
                </a:lnTo>
                <a:lnTo>
                  <a:pt x="0" y="164464"/>
                </a:lnTo>
                <a:lnTo>
                  <a:pt x="1690" y="194710"/>
                </a:lnTo>
                <a:lnTo>
                  <a:pt x="15216" y="248154"/>
                </a:lnTo>
                <a:lnTo>
                  <a:pt x="42054" y="291550"/>
                </a:lnTo>
                <a:lnTo>
                  <a:pt x="80968" y="320280"/>
                </a:lnTo>
                <a:lnTo>
                  <a:pt x="104901" y="328930"/>
                </a:lnTo>
                <a:lnTo>
                  <a:pt x="109092" y="315468"/>
                </a:lnTo>
                <a:lnTo>
                  <a:pt x="90356" y="307179"/>
                </a:lnTo>
                <a:lnTo>
                  <a:pt x="74167" y="295640"/>
                </a:lnTo>
                <a:lnTo>
                  <a:pt x="49529" y="262763"/>
                </a:lnTo>
                <a:lnTo>
                  <a:pt x="34893" y="218122"/>
                </a:lnTo>
                <a:lnTo>
                  <a:pt x="30042" y="164464"/>
                </a:lnTo>
                <a:lnTo>
                  <a:pt x="29972" y="162813"/>
                </a:lnTo>
                <a:lnTo>
                  <a:pt x="31206" y="134717"/>
                </a:lnTo>
                <a:lnTo>
                  <a:pt x="41009" y="86000"/>
                </a:lnTo>
                <a:lnTo>
                  <a:pt x="60577" y="47642"/>
                </a:lnTo>
                <a:lnTo>
                  <a:pt x="90624" y="21595"/>
                </a:lnTo>
                <a:lnTo>
                  <a:pt x="109600" y="13335"/>
                </a:lnTo>
                <a:lnTo>
                  <a:pt x="104901" y="0"/>
                </a:lnTo>
                <a:close/>
              </a:path>
            </a:pathLst>
          </a:custGeom>
          <a:solidFill>
            <a:srgbClr val="000000"/>
          </a:solidFill>
        </p:spPr>
        <p:txBody>
          <a:bodyPr wrap="square" lIns="0" tIns="0" rIns="0" bIns="0" rtlCol="0"/>
          <a:lstStyle/>
          <a:p>
            <a:endParaRPr/>
          </a:p>
        </p:txBody>
      </p:sp>
      <p:sp>
        <p:nvSpPr>
          <p:cNvPr id="4" name="object 4"/>
          <p:cNvSpPr txBox="1"/>
          <p:nvPr/>
        </p:nvSpPr>
        <p:spPr>
          <a:xfrm>
            <a:off x="608482" y="1540002"/>
            <a:ext cx="4724400" cy="452120"/>
          </a:xfrm>
          <a:prstGeom prst="rect">
            <a:avLst/>
          </a:prstGeom>
        </p:spPr>
        <p:txBody>
          <a:bodyPr vert="horz" wrap="square" lIns="0" tIns="12065" rIns="0" bIns="0" rtlCol="0">
            <a:spAutoFit/>
          </a:bodyPr>
          <a:lstStyle/>
          <a:p>
            <a:pPr marL="232410" indent="-219710">
              <a:lnSpc>
                <a:spcPct val="100000"/>
              </a:lnSpc>
              <a:spcBef>
                <a:spcPts val="95"/>
              </a:spcBef>
              <a:buClr>
                <a:srgbClr val="1CACE3"/>
              </a:buClr>
              <a:buFont typeface="Arial"/>
              <a:buChar char="•"/>
              <a:tabLst>
                <a:tab pos="232410" algn="l"/>
                <a:tab pos="3869690" algn="l"/>
              </a:tabLst>
            </a:pPr>
            <a:r>
              <a:rPr sz="2800" b="0" spc="-20" dirty="0">
                <a:latin typeface="Segoe UI Semilight"/>
                <a:cs typeface="Segoe UI Semilight"/>
              </a:rPr>
              <a:t>Markov’s</a:t>
            </a:r>
            <a:r>
              <a:rPr sz="2800" b="0" spc="-105" dirty="0">
                <a:latin typeface="Segoe UI Semilight"/>
                <a:cs typeface="Segoe UI Semilight"/>
              </a:rPr>
              <a:t> </a:t>
            </a:r>
            <a:r>
              <a:rPr sz="2800" b="0" dirty="0">
                <a:latin typeface="Segoe UI Semilight"/>
                <a:cs typeface="Segoe UI Semilight"/>
              </a:rPr>
              <a:t>inequality</a:t>
            </a:r>
            <a:r>
              <a:rPr sz="2800" b="0" spc="-95" dirty="0">
                <a:latin typeface="Segoe UI Semilight"/>
                <a:cs typeface="Segoe UI Semilight"/>
              </a:rPr>
              <a:t> </a:t>
            </a:r>
            <a:r>
              <a:rPr sz="2800" b="0" dirty="0">
                <a:latin typeface="Segoe UI Semilight"/>
                <a:cs typeface="Segoe UI Semilight"/>
              </a:rPr>
              <a:t>-</a:t>
            </a:r>
            <a:r>
              <a:rPr sz="2800" b="0" spc="-85" dirty="0">
                <a:latin typeface="Segoe UI Semilight"/>
                <a:cs typeface="Segoe UI Semilight"/>
              </a:rPr>
              <a:t> </a:t>
            </a:r>
            <a:r>
              <a:rPr sz="2800" spc="-50" dirty="0">
                <a:latin typeface="Cambria Math"/>
                <a:cs typeface="Cambria Math"/>
              </a:rPr>
              <a:t>ℙ</a:t>
            </a:r>
            <a:r>
              <a:rPr sz="2800" dirty="0">
                <a:latin typeface="Cambria Math"/>
                <a:cs typeface="Cambria Math"/>
              </a:rPr>
              <a:t>	𝑋</a:t>
            </a:r>
            <a:r>
              <a:rPr sz="2800" spc="215" dirty="0">
                <a:latin typeface="Cambria Math"/>
                <a:cs typeface="Cambria Math"/>
              </a:rPr>
              <a:t> </a:t>
            </a:r>
            <a:r>
              <a:rPr sz="2800" dirty="0">
                <a:latin typeface="Cambria Math"/>
                <a:cs typeface="Cambria Math"/>
              </a:rPr>
              <a:t>≥</a:t>
            </a:r>
            <a:r>
              <a:rPr sz="2800" spc="145" dirty="0">
                <a:latin typeface="Cambria Math"/>
                <a:cs typeface="Cambria Math"/>
              </a:rPr>
              <a:t> </a:t>
            </a:r>
            <a:r>
              <a:rPr sz="2800" spc="-50" dirty="0">
                <a:latin typeface="Cambria Math"/>
                <a:cs typeface="Cambria Math"/>
              </a:rPr>
              <a:t>𝑡</a:t>
            </a:r>
            <a:endParaRPr sz="2800">
              <a:latin typeface="Cambria Math"/>
              <a:cs typeface="Cambria Math"/>
            </a:endParaRPr>
          </a:p>
        </p:txBody>
      </p:sp>
      <p:sp>
        <p:nvSpPr>
          <p:cNvPr id="5" name="object 5"/>
          <p:cNvSpPr txBox="1"/>
          <p:nvPr/>
        </p:nvSpPr>
        <p:spPr>
          <a:xfrm>
            <a:off x="5536691" y="1331213"/>
            <a:ext cx="972185" cy="452120"/>
          </a:xfrm>
          <a:prstGeom prst="rect">
            <a:avLst/>
          </a:prstGeom>
        </p:spPr>
        <p:txBody>
          <a:bodyPr vert="horz" wrap="square" lIns="0" tIns="12065" rIns="0" bIns="0" rtlCol="0">
            <a:spAutoFit/>
          </a:bodyPr>
          <a:lstStyle/>
          <a:p>
            <a:pPr marL="38100">
              <a:lnSpc>
                <a:spcPct val="100000"/>
              </a:lnSpc>
              <a:spcBef>
                <a:spcPts val="95"/>
              </a:spcBef>
            </a:pPr>
            <a:r>
              <a:rPr sz="4200" baseline="-32738" dirty="0">
                <a:latin typeface="Cambria Math"/>
                <a:cs typeface="Cambria Math"/>
              </a:rPr>
              <a:t>≤</a:t>
            </a:r>
            <a:r>
              <a:rPr sz="4200" spc="209" baseline="-32738" dirty="0">
                <a:latin typeface="Cambria Math"/>
                <a:cs typeface="Cambria Math"/>
              </a:rPr>
              <a:t> </a:t>
            </a:r>
            <a:r>
              <a:rPr sz="2050" spc="-20" dirty="0">
                <a:latin typeface="Cambria Math"/>
                <a:cs typeface="Cambria Math"/>
              </a:rPr>
              <a:t>𝔼[𝑋]</a:t>
            </a:r>
            <a:endParaRPr sz="2050">
              <a:latin typeface="Cambria Math"/>
              <a:cs typeface="Cambria Math"/>
            </a:endParaRPr>
          </a:p>
        </p:txBody>
      </p:sp>
      <p:sp>
        <p:nvSpPr>
          <p:cNvPr id="6" name="object 6"/>
          <p:cNvSpPr/>
          <p:nvPr/>
        </p:nvSpPr>
        <p:spPr>
          <a:xfrm>
            <a:off x="5939663" y="1794510"/>
            <a:ext cx="530860" cy="22860"/>
          </a:xfrm>
          <a:custGeom>
            <a:avLst/>
            <a:gdLst/>
            <a:ahLst/>
            <a:cxnLst/>
            <a:rect l="l" t="t" r="r" b="b"/>
            <a:pathLst>
              <a:path w="530860" h="22860">
                <a:moveTo>
                  <a:pt x="530351" y="0"/>
                </a:moveTo>
                <a:lnTo>
                  <a:pt x="0" y="0"/>
                </a:lnTo>
                <a:lnTo>
                  <a:pt x="0" y="22860"/>
                </a:lnTo>
                <a:lnTo>
                  <a:pt x="530351" y="22860"/>
                </a:lnTo>
                <a:lnTo>
                  <a:pt x="530351" y="0"/>
                </a:lnTo>
                <a:close/>
              </a:path>
            </a:pathLst>
          </a:custGeom>
          <a:solidFill>
            <a:srgbClr val="000000"/>
          </a:solidFill>
        </p:spPr>
        <p:txBody>
          <a:bodyPr wrap="square" lIns="0" tIns="0" rIns="0" bIns="0" rtlCol="0"/>
          <a:lstStyle/>
          <a:p>
            <a:endParaRPr/>
          </a:p>
        </p:txBody>
      </p:sp>
      <p:sp>
        <p:nvSpPr>
          <p:cNvPr id="7" name="object 7"/>
          <p:cNvSpPr txBox="1"/>
          <p:nvPr/>
        </p:nvSpPr>
        <p:spPr>
          <a:xfrm>
            <a:off x="6132067" y="1814322"/>
            <a:ext cx="139700" cy="336550"/>
          </a:xfrm>
          <a:prstGeom prst="rect">
            <a:avLst/>
          </a:prstGeom>
        </p:spPr>
        <p:txBody>
          <a:bodyPr vert="horz" wrap="square" lIns="0" tIns="11430" rIns="0" bIns="0" rtlCol="0">
            <a:spAutoFit/>
          </a:bodyPr>
          <a:lstStyle/>
          <a:p>
            <a:pPr marL="12700">
              <a:lnSpc>
                <a:spcPct val="100000"/>
              </a:lnSpc>
              <a:spcBef>
                <a:spcPts val="90"/>
              </a:spcBef>
            </a:pPr>
            <a:r>
              <a:rPr sz="2050" spc="30" dirty="0">
                <a:latin typeface="Cambria Math"/>
                <a:cs typeface="Cambria Math"/>
              </a:rPr>
              <a:t>𝑡</a:t>
            </a:r>
            <a:endParaRPr sz="2050">
              <a:latin typeface="Cambria Math"/>
              <a:cs typeface="Cambria Math"/>
            </a:endParaRPr>
          </a:p>
        </p:txBody>
      </p:sp>
      <p:sp>
        <p:nvSpPr>
          <p:cNvPr id="8" name="object 8"/>
          <p:cNvSpPr txBox="1"/>
          <p:nvPr/>
        </p:nvSpPr>
        <p:spPr>
          <a:xfrm>
            <a:off x="1065682" y="2025904"/>
            <a:ext cx="7296150" cy="836930"/>
          </a:xfrm>
          <a:prstGeom prst="rect">
            <a:avLst/>
          </a:prstGeom>
        </p:spPr>
        <p:txBody>
          <a:bodyPr vert="horz" wrap="square" lIns="0" tIns="52704" rIns="0" bIns="0" rtlCol="0">
            <a:spAutoFit/>
          </a:bodyPr>
          <a:lstStyle/>
          <a:p>
            <a:pPr marL="232410" indent="-219710">
              <a:lnSpc>
                <a:spcPct val="100000"/>
              </a:lnSpc>
              <a:spcBef>
                <a:spcPts val="414"/>
              </a:spcBef>
              <a:buClr>
                <a:srgbClr val="B6A379"/>
              </a:buClr>
              <a:buFont typeface="Arial"/>
              <a:buChar char="•"/>
              <a:tabLst>
                <a:tab pos="232410" algn="l"/>
              </a:tabLst>
            </a:pPr>
            <a:r>
              <a:rPr sz="2400" b="0" dirty="0">
                <a:latin typeface="Segoe UI Semilight"/>
                <a:cs typeface="Segoe UI Semilight"/>
              </a:rPr>
              <a:t>Use</a:t>
            </a:r>
            <a:r>
              <a:rPr sz="2400" b="0" spc="-20" dirty="0">
                <a:latin typeface="Segoe UI Semilight"/>
                <a:cs typeface="Segoe UI Semilight"/>
              </a:rPr>
              <a:t> </a:t>
            </a:r>
            <a:r>
              <a:rPr sz="2400" b="0" dirty="0">
                <a:latin typeface="Segoe UI Semilight"/>
                <a:cs typeface="Segoe UI Semilight"/>
              </a:rPr>
              <a:t>if</a:t>
            </a:r>
            <a:r>
              <a:rPr sz="2400" b="0" spc="-20" dirty="0">
                <a:latin typeface="Segoe UI Semilight"/>
                <a:cs typeface="Segoe UI Semilight"/>
              </a:rPr>
              <a:t> </a:t>
            </a:r>
            <a:r>
              <a:rPr sz="2400" dirty="0">
                <a:latin typeface="Cambria Math"/>
                <a:cs typeface="Cambria Math"/>
              </a:rPr>
              <a:t>𝑋</a:t>
            </a:r>
            <a:r>
              <a:rPr sz="2400" spc="175" dirty="0">
                <a:latin typeface="Cambria Math"/>
                <a:cs typeface="Cambria Math"/>
              </a:rPr>
              <a:t> </a:t>
            </a:r>
            <a:r>
              <a:rPr sz="2400" b="0" dirty="0">
                <a:latin typeface="Segoe UI Semilight"/>
                <a:cs typeface="Segoe UI Semilight"/>
              </a:rPr>
              <a:t>is</a:t>
            </a:r>
            <a:r>
              <a:rPr sz="2400" b="0" spc="-25" dirty="0">
                <a:latin typeface="Segoe UI Semilight"/>
                <a:cs typeface="Segoe UI Semilight"/>
              </a:rPr>
              <a:t> </a:t>
            </a:r>
            <a:r>
              <a:rPr sz="2400" b="0" spc="-20" dirty="0">
                <a:latin typeface="Segoe UI Semilight"/>
                <a:cs typeface="Segoe UI Semilight"/>
              </a:rPr>
              <a:t>non-</a:t>
            </a:r>
            <a:r>
              <a:rPr sz="2400" b="0" dirty="0">
                <a:latin typeface="Segoe UI Semilight"/>
                <a:cs typeface="Segoe UI Semilight"/>
              </a:rPr>
              <a:t>negative</a:t>
            </a:r>
            <a:r>
              <a:rPr sz="2400" b="0" spc="-20" dirty="0">
                <a:latin typeface="Segoe UI Semilight"/>
                <a:cs typeface="Segoe UI Semilight"/>
              </a:rPr>
              <a:t> </a:t>
            </a:r>
            <a:r>
              <a:rPr sz="2400" b="0" dirty="0">
                <a:latin typeface="Segoe UI Semilight"/>
                <a:cs typeface="Segoe UI Semilight"/>
              </a:rPr>
              <a:t>and</a:t>
            </a:r>
            <a:r>
              <a:rPr sz="2400" b="0" spc="-25" dirty="0">
                <a:latin typeface="Segoe UI Semilight"/>
                <a:cs typeface="Segoe UI Semilight"/>
              </a:rPr>
              <a:t> </a:t>
            </a:r>
            <a:r>
              <a:rPr sz="2400" b="0" dirty="0">
                <a:latin typeface="Segoe UI Semilight"/>
                <a:cs typeface="Segoe UI Semilight"/>
              </a:rPr>
              <a:t>we</a:t>
            </a:r>
            <a:r>
              <a:rPr sz="2400" b="0" spc="-20" dirty="0">
                <a:latin typeface="Segoe UI Semilight"/>
                <a:cs typeface="Segoe UI Semilight"/>
              </a:rPr>
              <a:t> </a:t>
            </a:r>
            <a:r>
              <a:rPr sz="2400" b="0" dirty="0">
                <a:latin typeface="Segoe UI Semilight"/>
                <a:cs typeface="Segoe UI Semilight"/>
              </a:rPr>
              <a:t>know</a:t>
            </a:r>
            <a:r>
              <a:rPr sz="2400" b="0" spc="-25" dirty="0">
                <a:latin typeface="Segoe UI Semilight"/>
                <a:cs typeface="Segoe UI Semilight"/>
              </a:rPr>
              <a:t> </a:t>
            </a:r>
            <a:r>
              <a:rPr sz="2400" b="0" dirty="0">
                <a:latin typeface="Segoe UI Semilight"/>
                <a:cs typeface="Segoe UI Semilight"/>
              </a:rPr>
              <a:t>the</a:t>
            </a:r>
            <a:r>
              <a:rPr sz="2400" b="0" spc="-15" dirty="0">
                <a:latin typeface="Segoe UI Semilight"/>
                <a:cs typeface="Segoe UI Semilight"/>
              </a:rPr>
              <a:t> </a:t>
            </a:r>
            <a:r>
              <a:rPr sz="2400" b="0" spc="-10" dirty="0">
                <a:latin typeface="Segoe UI Semilight"/>
                <a:cs typeface="Segoe UI Semilight"/>
              </a:rPr>
              <a:t>expectation</a:t>
            </a:r>
            <a:endParaRPr sz="2400">
              <a:latin typeface="Segoe UI Semilight"/>
              <a:cs typeface="Segoe UI Semilight"/>
            </a:endParaRPr>
          </a:p>
          <a:p>
            <a:pPr marL="232410" indent="-219710">
              <a:lnSpc>
                <a:spcPct val="100000"/>
              </a:lnSpc>
              <a:spcBef>
                <a:spcPts val="310"/>
              </a:spcBef>
              <a:buClr>
                <a:srgbClr val="B6A379"/>
              </a:buClr>
              <a:buFont typeface="Arial"/>
              <a:buChar char="•"/>
              <a:tabLst>
                <a:tab pos="232410" algn="l"/>
              </a:tabLst>
            </a:pPr>
            <a:r>
              <a:rPr sz="2400" b="0" dirty="0">
                <a:latin typeface="Segoe UI Semilight"/>
                <a:cs typeface="Segoe UI Semilight"/>
              </a:rPr>
              <a:t>Useful</a:t>
            </a:r>
            <a:r>
              <a:rPr sz="2400" b="0" spc="-25" dirty="0">
                <a:latin typeface="Segoe UI Semilight"/>
                <a:cs typeface="Segoe UI Semilight"/>
              </a:rPr>
              <a:t> </a:t>
            </a:r>
            <a:r>
              <a:rPr sz="2400" b="0" dirty="0">
                <a:latin typeface="Segoe UI Semilight"/>
                <a:cs typeface="Segoe UI Semilight"/>
              </a:rPr>
              <a:t>when</a:t>
            </a:r>
            <a:r>
              <a:rPr sz="2400" b="0" spc="-30" dirty="0">
                <a:latin typeface="Segoe UI Semilight"/>
                <a:cs typeface="Segoe UI Semilight"/>
              </a:rPr>
              <a:t> </a:t>
            </a:r>
            <a:r>
              <a:rPr sz="2400" b="0" dirty="0">
                <a:latin typeface="Segoe UI Semilight"/>
                <a:cs typeface="Segoe UI Semilight"/>
              </a:rPr>
              <a:t>we</a:t>
            </a:r>
            <a:r>
              <a:rPr sz="2400" b="0" spc="-30" dirty="0">
                <a:latin typeface="Segoe UI Semilight"/>
                <a:cs typeface="Segoe UI Semilight"/>
              </a:rPr>
              <a:t> </a:t>
            </a:r>
            <a:r>
              <a:rPr sz="2400" b="0" dirty="0">
                <a:latin typeface="Segoe UI Semilight"/>
                <a:cs typeface="Segoe UI Semilight"/>
              </a:rPr>
              <a:t>don’t</a:t>
            </a:r>
            <a:r>
              <a:rPr sz="2400" b="0" spc="-30" dirty="0">
                <a:latin typeface="Segoe UI Semilight"/>
                <a:cs typeface="Segoe UI Semilight"/>
              </a:rPr>
              <a:t> </a:t>
            </a:r>
            <a:r>
              <a:rPr sz="2400" b="0" dirty="0">
                <a:latin typeface="Segoe UI Semilight"/>
                <a:cs typeface="Segoe UI Semilight"/>
              </a:rPr>
              <a:t>know</a:t>
            </a:r>
            <a:r>
              <a:rPr sz="2400" b="0" spc="-50" dirty="0">
                <a:latin typeface="Segoe UI Semilight"/>
                <a:cs typeface="Segoe UI Semilight"/>
              </a:rPr>
              <a:t> </a:t>
            </a:r>
            <a:r>
              <a:rPr sz="2400" b="0" dirty="0">
                <a:latin typeface="Segoe UI Semilight"/>
                <a:cs typeface="Segoe UI Semilight"/>
              </a:rPr>
              <a:t>much</a:t>
            </a:r>
            <a:r>
              <a:rPr sz="2400" b="0" spc="-20" dirty="0">
                <a:latin typeface="Segoe UI Semilight"/>
                <a:cs typeface="Segoe UI Semilight"/>
              </a:rPr>
              <a:t> </a:t>
            </a:r>
            <a:r>
              <a:rPr sz="2400" b="0" dirty="0">
                <a:latin typeface="Segoe UI Semilight"/>
                <a:cs typeface="Segoe UI Semilight"/>
              </a:rPr>
              <a:t>about</a:t>
            </a:r>
            <a:r>
              <a:rPr sz="2400" b="0" spc="-35" dirty="0">
                <a:latin typeface="Segoe UI Semilight"/>
                <a:cs typeface="Segoe UI Semilight"/>
              </a:rPr>
              <a:t> </a:t>
            </a:r>
            <a:r>
              <a:rPr sz="2400" spc="-50" dirty="0">
                <a:latin typeface="Cambria Math"/>
                <a:cs typeface="Cambria Math"/>
              </a:rPr>
              <a:t>𝑋</a:t>
            </a:r>
            <a:endParaRPr sz="2400">
              <a:latin typeface="Cambria Math"/>
              <a:cs typeface="Cambria Math"/>
            </a:endParaRPr>
          </a:p>
        </p:txBody>
      </p:sp>
      <p:sp>
        <p:nvSpPr>
          <p:cNvPr id="9" name="object 9"/>
          <p:cNvSpPr/>
          <p:nvPr/>
        </p:nvSpPr>
        <p:spPr>
          <a:xfrm>
            <a:off x="4884293" y="3201669"/>
            <a:ext cx="2446020" cy="330200"/>
          </a:xfrm>
          <a:custGeom>
            <a:avLst/>
            <a:gdLst/>
            <a:ahLst/>
            <a:cxnLst/>
            <a:rect l="l" t="t" r="r" b="b"/>
            <a:pathLst>
              <a:path w="2446020" h="330200">
                <a:moveTo>
                  <a:pt x="109601" y="13843"/>
                </a:moveTo>
                <a:lnTo>
                  <a:pt x="104902" y="508"/>
                </a:lnTo>
                <a:lnTo>
                  <a:pt x="81038" y="9118"/>
                </a:lnTo>
                <a:lnTo>
                  <a:pt x="60134" y="21577"/>
                </a:lnTo>
                <a:lnTo>
                  <a:pt x="27178" y="58166"/>
                </a:lnTo>
                <a:lnTo>
                  <a:pt x="6769" y="106997"/>
                </a:lnTo>
                <a:lnTo>
                  <a:pt x="88" y="163322"/>
                </a:lnTo>
                <a:lnTo>
                  <a:pt x="0" y="164973"/>
                </a:lnTo>
                <a:lnTo>
                  <a:pt x="1689" y="195224"/>
                </a:lnTo>
                <a:lnTo>
                  <a:pt x="15214" y="248666"/>
                </a:lnTo>
                <a:lnTo>
                  <a:pt x="42049" y="292061"/>
                </a:lnTo>
                <a:lnTo>
                  <a:pt x="80962" y="320789"/>
                </a:lnTo>
                <a:lnTo>
                  <a:pt x="104902" y="329450"/>
                </a:lnTo>
                <a:lnTo>
                  <a:pt x="109093" y="315976"/>
                </a:lnTo>
                <a:lnTo>
                  <a:pt x="90347" y="307695"/>
                </a:lnTo>
                <a:lnTo>
                  <a:pt x="74168" y="296151"/>
                </a:lnTo>
                <a:lnTo>
                  <a:pt x="49530" y="263271"/>
                </a:lnTo>
                <a:lnTo>
                  <a:pt x="34886" y="218630"/>
                </a:lnTo>
                <a:lnTo>
                  <a:pt x="30035" y="164973"/>
                </a:lnTo>
                <a:lnTo>
                  <a:pt x="29972" y="163322"/>
                </a:lnTo>
                <a:lnTo>
                  <a:pt x="31203" y="135229"/>
                </a:lnTo>
                <a:lnTo>
                  <a:pt x="41008" y="86512"/>
                </a:lnTo>
                <a:lnTo>
                  <a:pt x="60566" y="48158"/>
                </a:lnTo>
                <a:lnTo>
                  <a:pt x="90614" y="22110"/>
                </a:lnTo>
                <a:lnTo>
                  <a:pt x="109601" y="13843"/>
                </a:lnTo>
                <a:close/>
              </a:path>
              <a:path w="2446020" h="330200">
                <a:moveTo>
                  <a:pt x="1233297" y="0"/>
                </a:moveTo>
                <a:lnTo>
                  <a:pt x="1155954" y="0"/>
                </a:lnTo>
                <a:lnTo>
                  <a:pt x="1155954" y="12700"/>
                </a:lnTo>
                <a:lnTo>
                  <a:pt x="1155954" y="317500"/>
                </a:lnTo>
                <a:lnTo>
                  <a:pt x="1155954" y="330200"/>
                </a:lnTo>
                <a:lnTo>
                  <a:pt x="1233297" y="330200"/>
                </a:lnTo>
                <a:lnTo>
                  <a:pt x="1233297" y="317500"/>
                </a:lnTo>
                <a:lnTo>
                  <a:pt x="1184656" y="317500"/>
                </a:lnTo>
                <a:lnTo>
                  <a:pt x="1184656" y="12700"/>
                </a:lnTo>
                <a:lnTo>
                  <a:pt x="1233297" y="12700"/>
                </a:lnTo>
                <a:lnTo>
                  <a:pt x="1233297" y="0"/>
                </a:lnTo>
                <a:close/>
              </a:path>
              <a:path w="2446020" h="330200">
                <a:moveTo>
                  <a:pt x="1563878" y="0"/>
                </a:moveTo>
                <a:lnTo>
                  <a:pt x="1486535" y="0"/>
                </a:lnTo>
                <a:lnTo>
                  <a:pt x="1486535" y="12700"/>
                </a:lnTo>
                <a:lnTo>
                  <a:pt x="1535049" y="12700"/>
                </a:lnTo>
                <a:lnTo>
                  <a:pt x="1535049" y="317500"/>
                </a:lnTo>
                <a:lnTo>
                  <a:pt x="1486535" y="317500"/>
                </a:lnTo>
                <a:lnTo>
                  <a:pt x="1486535" y="330200"/>
                </a:lnTo>
                <a:lnTo>
                  <a:pt x="1563878" y="330200"/>
                </a:lnTo>
                <a:lnTo>
                  <a:pt x="1563878" y="317500"/>
                </a:lnTo>
                <a:lnTo>
                  <a:pt x="1563878" y="12700"/>
                </a:lnTo>
                <a:lnTo>
                  <a:pt x="1563878" y="0"/>
                </a:lnTo>
                <a:close/>
              </a:path>
              <a:path w="2446020" h="330200">
                <a:moveTo>
                  <a:pt x="2445639" y="164973"/>
                </a:moveTo>
                <a:lnTo>
                  <a:pt x="2438857" y="107010"/>
                </a:lnTo>
                <a:lnTo>
                  <a:pt x="2418461" y="58166"/>
                </a:lnTo>
                <a:lnTo>
                  <a:pt x="2385504" y="21577"/>
                </a:lnTo>
                <a:lnTo>
                  <a:pt x="2340737" y="508"/>
                </a:lnTo>
                <a:lnTo>
                  <a:pt x="2336038" y="13843"/>
                </a:lnTo>
                <a:lnTo>
                  <a:pt x="2355088" y="22110"/>
                </a:lnTo>
                <a:lnTo>
                  <a:pt x="2371458" y="33553"/>
                </a:lnTo>
                <a:lnTo>
                  <a:pt x="2396236" y="65913"/>
                </a:lnTo>
                <a:lnTo>
                  <a:pt x="2410803" y="109626"/>
                </a:lnTo>
                <a:lnTo>
                  <a:pt x="2415667" y="163322"/>
                </a:lnTo>
                <a:lnTo>
                  <a:pt x="2414447" y="192303"/>
                </a:lnTo>
                <a:lnTo>
                  <a:pt x="2404681" y="242303"/>
                </a:lnTo>
                <a:lnTo>
                  <a:pt x="2385098" y="281355"/>
                </a:lnTo>
                <a:lnTo>
                  <a:pt x="2355329" y="307695"/>
                </a:lnTo>
                <a:lnTo>
                  <a:pt x="2336546" y="315976"/>
                </a:lnTo>
                <a:lnTo>
                  <a:pt x="2340737" y="329450"/>
                </a:lnTo>
                <a:lnTo>
                  <a:pt x="2385606" y="308343"/>
                </a:lnTo>
                <a:lnTo>
                  <a:pt x="2418588" y="271907"/>
                </a:lnTo>
                <a:lnTo>
                  <a:pt x="2438870" y="223113"/>
                </a:lnTo>
                <a:lnTo>
                  <a:pt x="2443937" y="195224"/>
                </a:lnTo>
                <a:lnTo>
                  <a:pt x="2445639" y="164973"/>
                </a:lnTo>
                <a:close/>
              </a:path>
            </a:pathLst>
          </a:custGeom>
          <a:solidFill>
            <a:srgbClr val="000000"/>
          </a:solidFill>
        </p:spPr>
        <p:txBody>
          <a:bodyPr wrap="square" lIns="0" tIns="0" rIns="0" bIns="0" rtlCol="0"/>
          <a:lstStyle/>
          <a:p>
            <a:endParaRPr/>
          </a:p>
        </p:txBody>
      </p:sp>
      <p:sp>
        <p:nvSpPr>
          <p:cNvPr id="10" name="object 10"/>
          <p:cNvSpPr txBox="1"/>
          <p:nvPr/>
        </p:nvSpPr>
        <p:spPr>
          <a:xfrm>
            <a:off x="608482" y="3100831"/>
            <a:ext cx="6609715" cy="452120"/>
          </a:xfrm>
          <a:prstGeom prst="rect">
            <a:avLst/>
          </a:prstGeom>
        </p:spPr>
        <p:txBody>
          <a:bodyPr vert="horz" wrap="square" lIns="0" tIns="12065" rIns="0" bIns="0" rtlCol="0">
            <a:spAutoFit/>
          </a:bodyPr>
          <a:lstStyle/>
          <a:p>
            <a:pPr marL="232410" indent="-219710">
              <a:lnSpc>
                <a:spcPct val="100000"/>
              </a:lnSpc>
              <a:spcBef>
                <a:spcPts val="95"/>
              </a:spcBef>
              <a:buClr>
                <a:srgbClr val="1CACE3"/>
              </a:buClr>
              <a:buFont typeface="Arial"/>
              <a:buChar char="•"/>
              <a:tabLst>
                <a:tab pos="232410" algn="l"/>
                <a:tab pos="4392930" algn="l"/>
                <a:tab pos="5880100" algn="l"/>
              </a:tabLst>
            </a:pPr>
            <a:r>
              <a:rPr sz="2800" b="0" spc="-20" dirty="0">
                <a:latin typeface="Segoe UI Semilight"/>
                <a:cs typeface="Segoe UI Semilight"/>
              </a:rPr>
              <a:t>Chebyshev’s</a:t>
            </a:r>
            <a:r>
              <a:rPr sz="2800" b="0" spc="-85" dirty="0">
                <a:latin typeface="Segoe UI Semilight"/>
                <a:cs typeface="Segoe UI Semilight"/>
              </a:rPr>
              <a:t> </a:t>
            </a:r>
            <a:r>
              <a:rPr sz="2800" b="0" dirty="0">
                <a:latin typeface="Segoe UI Semilight"/>
                <a:cs typeface="Segoe UI Semilight"/>
              </a:rPr>
              <a:t>inequality</a:t>
            </a:r>
            <a:r>
              <a:rPr sz="2800" b="0" spc="-85" dirty="0">
                <a:latin typeface="Segoe UI Semilight"/>
                <a:cs typeface="Segoe UI Semilight"/>
              </a:rPr>
              <a:t> </a:t>
            </a:r>
            <a:r>
              <a:rPr sz="2800" b="0" dirty="0">
                <a:latin typeface="Segoe UI Semilight"/>
                <a:cs typeface="Segoe UI Semilight"/>
              </a:rPr>
              <a:t>-</a:t>
            </a:r>
            <a:r>
              <a:rPr sz="2800" b="0" spc="-50" dirty="0">
                <a:latin typeface="Segoe UI Semilight"/>
                <a:cs typeface="Segoe UI Semilight"/>
              </a:rPr>
              <a:t> </a:t>
            </a:r>
            <a:r>
              <a:rPr sz="2800" spc="-50" dirty="0">
                <a:latin typeface="Cambria Math"/>
                <a:cs typeface="Cambria Math"/>
              </a:rPr>
              <a:t>ℙ</a:t>
            </a:r>
            <a:r>
              <a:rPr sz="2800" dirty="0">
                <a:latin typeface="Cambria Math"/>
                <a:cs typeface="Cambria Math"/>
              </a:rPr>
              <a:t>	|𝑋</a:t>
            </a:r>
            <a:r>
              <a:rPr sz="2800" spc="65" dirty="0">
                <a:latin typeface="Cambria Math"/>
                <a:cs typeface="Cambria Math"/>
              </a:rPr>
              <a:t> </a:t>
            </a:r>
            <a:r>
              <a:rPr sz="2800" dirty="0">
                <a:latin typeface="Cambria Math"/>
                <a:cs typeface="Cambria Math"/>
              </a:rPr>
              <a:t>−</a:t>
            </a:r>
            <a:r>
              <a:rPr sz="2800" spc="-20" dirty="0">
                <a:latin typeface="Cambria Math"/>
                <a:cs typeface="Cambria Math"/>
              </a:rPr>
              <a:t> </a:t>
            </a:r>
            <a:r>
              <a:rPr sz="2800" dirty="0">
                <a:latin typeface="Cambria Math"/>
                <a:cs typeface="Cambria Math"/>
              </a:rPr>
              <a:t>𝔼</a:t>
            </a:r>
            <a:r>
              <a:rPr sz="2800" spc="355" dirty="0">
                <a:latin typeface="Cambria Math"/>
                <a:cs typeface="Cambria Math"/>
              </a:rPr>
              <a:t> </a:t>
            </a:r>
            <a:r>
              <a:rPr sz="2800" spc="-50" dirty="0">
                <a:latin typeface="Cambria Math"/>
                <a:cs typeface="Cambria Math"/>
              </a:rPr>
              <a:t>𝑋</a:t>
            </a:r>
            <a:r>
              <a:rPr sz="2800" dirty="0">
                <a:latin typeface="Cambria Math"/>
                <a:cs typeface="Cambria Math"/>
              </a:rPr>
              <a:t>	|</a:t>
            </a:r>
            <a:r>
              <a:rPr sz="2800" spc="135" dirty="0">
                <a:latin typeface="Cambria Math"/>
                <a:cs typeface="Cambria Math"/>
              </a:rPr>
              <a:t> </a:t>
            </a:r>
            <a:r>
              <a:rPr sz="2800" dirty="0">
                <a:latin typeface="Cambria Math"/>
                <a:cs typeface="Cambria Math"/>
              </a:rPr>
              <a:t>≥</a:t>
            </a:r>
            <a:r>
              <a:rPr sz="2800" spc="150" dirty="0">
                <a:latin typeface="Cambria Math"/>
                <a:cs typeface="Cambria Math"/>
              </a:rPr>
              <a:t> </a:t>
            </a:r>
            <a:r>
              <a:rPr sz="2800" spc="-50" dirty="0">
                <a:latin typeface="Cambria Math"/>
                <a:cs typeface="Cambria Math"/>
              </a:rPr>
              <a:t>𝑡</a:t>
            </a:r>
            <a:endParaRPr sz="2800">
              <a:latin typeface="Cambria Math"/>
              <a:cs typeface="Cambria Math"/>
            </a:endParaRPr>
          </a:p>
        </p:txBody>
      </p:sp>
      <p:sp>
        <p:nvSpPr>
          <p:cNvPr id="11" name="object 11"/>
          <p:cNvSpPr/>
          <p:nvPr/>
        </p:nvSpPr>
        <p:spPr>
          <a:xfrm>
            <a:off x="7824851" y="3355085"/>
            <a:ext cx="759460" cy="22860"/>
          </a:xfrm>
          <a:custGeom>
            <a:avLst/>
            <a:gdLst/>
            <a:ahLst/>
            <a:cxnLst/>
            <a:rect l="l" t="t" r="r" b="b"/>
            <a:pathLst>
              <a:path w="759459" h="22860">
                <a:moveTo>
                  <a:pt x="758951" y="0"/>
                </a:moveTo>
                <a:lnTo>
                  <a:pt x="0" y="0"/>
                </a:lnTo>
                <a:lnTo>
                  <a:pt x="0" y="22860"/>
                </a:lnTo>
                <a:lnTo>
                  <a:pt x="758951" y="22860"/>
                </a:lnTo>
                <a:lnTo>
                  <a:pt x="758951" y="0"/>
                </a:lnTo>
                <a:close/>
              </a:path>
            </a:pathLst>
          </a:custGeom>
          <a:solidFill>
            <a:srgbClr val="000000"/>
          </a:solidFill>
        </p:spPr>
        <p:txBody>
          <a:bodyPr wrap="square" lIns="0" tIns="0" rIns="0" bIns="0" rtlCol="0"/>
          <a:lstStyle/>
          <a:p>
            <a:endParaRPr/>
          </a:p>
        </p:txBody>
      </p:sp>
      <p:sp>
        <p:nvSpPr>
          <p:cNvPr id="12" name="object 12"/>
          <p:cNvSpPr/>
          <p:nvPr/>
        </p:nvSpPr>
        <p:spPr>
          <a:xfrm>
            <a:off x="8289670" y="3064129"/>
            <a:ext cx="271145" cy="240029"/>
          </a:xfrm>
          <a:custGeom>
            <a:avLst/>
            <a:gdLst/>
            <a:ahLst/>
            <a:cxnLst/>
            <a:rect l="l" t="t" r="r" b="b"/>
            <a:pathLst>
              <a:path w="271145" h="240029">
                <a:moveTo>
                  <a:pt x="194182" y="0"/>
                </a:moveTo>
                <a:lnTo>
                  <a:pt x="190753" y="9779"/>
                </a:lnTo>
                <a:lnTo>
                  <a:pt x="204656" y="15801"/>
                </a:lnTo>
                <a:lnTo>
                  <a:pt x="216630" y="24145"/>
                </a:lnTo>
                <a:lnTo>
                  <a:pt x="240883" y="62827"/>
                </a:lnTo>
                <a:lnTo>
                  <a:pt x="248920" y="118745"/>
                </a:lnTo>
                <a:lnTo>
                  <a:pt x="248017" y="139942"/>
                </a:lnTo>
                <a:lnTo>
                  <a:pt x="234569" y="191770"/>
                </a:lnTo>
                <a:lnTo>
                  <a:pt x="204850" y="224202"/>
                </a:lnTo>
                <a:lnTo>
                  <a:pt x="191134" y="230250"/>
                </a:lnTo>
                <a:lnTo>
                  <a:pt x="194182" y="240030"/>
                </a:lnTo>
                <a:lnTo>
                  <a:pt x="240045" y="212705"/>
                </a:lnTo>
                <a:lnTo>
                  <a:pt x="265810" y="162433"/>
                </a:lnTo>
                <a:lnTo>
                  <a:pt x="270763" y="120015"/>
                </a:lnTo>
                <a:lnTo>
                  <a:pt x="269539" y="98311"/>
                </a:lnTo>
                <a:lnTo>
                  <a:pt x="259619" y="59060"/>
                </a:lnTo>
                <a:lnTo>
                  <a:pt x="226853" y="15398"/>
                </a:lnTo>
                <a:lnTo>
                  <a:pt x="211589" y="6282"/>
                </a:lnTo>
                <a:lnTo>
                  <a:pt x="194182" y="0"/>
                </a:lnTo>
                <a:close/>
              </a:path>
              <a:path w="271145" h="240029">
                <a:moveTo>
                  <a:pt x="76453" y="0"/>
                </a:moveTo>
                <a:lnTo>
                  <a:pt x="30769" y="27324"/>
                </a:lnTo>
                <a:lnTo>
                  <a:pt x="4952" y="77739"/>
                </a:lnTo>
                <a:lnTo>
                  <a:pt x="71" y="118745"/>
                </a:lnTo>
                <a:lnTo>
                  <a:pt x="0" y="120015"/>
                </a:lnTo>
                <a:lnTo>
                  <a:pt x="1115" y="139942"/>
                </a:lnTo>
                <a:lnTo>
                  <a:pt x="1236" y="142093"/>
                </a:lnTo>
                <a:lnTo>
                  <a:pt x="4937" y="162433"/>
                </a:lnTo>
                <a:lnTo>
                  <a:pt x="19684" y="197993"/>
                </a:lnTo>
                <a:lnTo>
                  <a:pt x="59047" y="233747"/>
                </a:lnTo>
                <a:lnTo>
                  <a:pt x="76453" y="240030"/>
                </a:lnTo>
                <a:lnTo>
                  <a:pt x="79501" y="230250"/>
                </a:lnTo>
                <a:lnTo>
                  <a:pt x="65857" y="224202"/>
                </a:lnTo>
                <a:lnTo>
                  <a:pt x="54070" y="215773"/>
                </a:lnTo>
                <a:lnTo>
                  <a:pt x="29827" y="176430"/>
                </a:lnTo>
                <a:lnTo>
                  <a:pt x="21896" y="120015"/>
                </a:lnTo>
                <a:lnTo>
                  <a:pt x="21844" y="118745"/>
                </a:lnTo>
                <a:lnTo>
                  <a:pt x="22727" y="98311"/>
                </a:lnTo>
                <a:lnTo>
                  <a:pt x="36068" y="47751"/>
                </a:lnTo>
                <a:lnTo>
                  <a:pt x="66071" y="15801"/>
                </a:lnTo>
                <a:lnTo>
                  <a:pt x="79882" y="9779"/>
                </a:lnTo>
                <a:lnTo>
                  <a:pt x="76453" y="0"/>
                </a:lnTo>
                <a:close/>
              </a:path>
            </a:pathLst>
          </a:custGeom>
          <a:solidFill>
            <a:srgbClr val="000000"/>
          </a:solidFill>
        </p:spPr>
        <p:txBody>
          <a:bodyPr wrap="square" lIns="0" tIns="0" rIns="0" bIns="0" rtlCol="0"/>
          <a:lstStyle/>
          <a:p>
            <a:endParaRPr/>
          </a:p>
        </p:txBody>
      </p:sp>
      <p:sp>
        <p:nvSpPr>
          <p:cNvPr id="13" name="object 13"/>
          <p:cNvSpPr txBox="1"/>
          <p:nvPr/>
        </p:nvSpPr>
        <p:spPr>
          <a:xfrm>
            <a:off x="7421880" y="2892043"/>
            <a:ext cx="1094105" cy="452120"/>
          </a:xfrm>
          <a:prstGeom prst="rect">
            <a:avLst/>
          </a:prstGeom>
        </p:spPr>
        <p:txBody>
          <a:bodyPr vert="horz" wrap="square" lIns="0" tIns="12065" rIns="0" bIns="0" rtlCol="0">
            <a:spAutoFit/>
          </a:bodyPr>
          <a:lstStyle/>
          <a:p>
            <a:pPr marL="38100">
              <a:lnSpc>
                <a:spcPct val="100000"/>
              </a:lnSpc>
              <a:spcBef>
                <a:spcPts val="95"/>
              </a:spcBef>
            </a:pPr>
            <a:r>
              <a:rPr sz="4200" baseline="-32738" dirty="0">
                <a:latin typeface="Cambria Math"/>
                <a:cs typeface="Cambria Math"/>
              </a:rPr>
              <a:t>≤</a:t>
            </a:r>
            <a:r>
              <a:rPr sz="4200" spc="232" baseline="-32738" dirty="0">
                <a:latin typeface="Cambria Math"/>
                <a:cs typeface="Cambria Math"/>
              </a:rPr>
              <a:t> </a:t>
            </a:r>
            <a:r>
              <a:rPr sz="2050" spc="120" dirty="0">
                <a:latin typeface="Cambria Math"/>
                <a:cs typeface="Cambria Math"/>
              </a:rPr>
              <a:t>Var</a:t>
            </a:r>
            <a:r>
              <a:rPr sz="2050" spc="395" dirty="0">
                <a:latin typeface="Cambria Math"/>
                <a:cs typeface="Cambria Math"/>
              </a:rPr>
              <a:t> </a:t>
            </a:r>
            <a:r>
              <a:rPr sz="2050" spc="60" dirty="0">
                <a:latin typeface="Cambria Math"/>
                <a:cs typeface="Cambria Math"/>
              </a:rPr>
              <a:t>t</a:t>
            </a:r>
            <a:endParaRPr sz="2050">
              <a:latin typeface="Cambria Math"/>
              <a:cs typeface="Cambria Math"/>
            </a:endParaRPr>
          </a:p>
        </p:txBody>
      </p:sp>
      <p:sp>
        <p:nvSpPr>
          <p:cNvPr id="14" name="object 14"/>
          <p:cNvSpPr txBox="1"/>
          <p:nvPr/>
        </p:nvSpPr>
        <p:spPr>
          <a:xfrm>
            <a:off x="8033257" y="3297428"/>
            <a:ext cx="332740" cy="336550"/>
          </a:xfrm>
          <a:prstGeom prst="rect">
            <a:avLst/>
          </a:prstGeom>
        </p:spPr>
        <p:txBody>
          <a:bodyPr vert="horz" wrap="square" lIns="0" tIns="11430" rIns="0" bIns="0" rtlCol="0">
            <a:spAutoFit/>
          </a:bodyPr>
          <a:lstStyle/>
          <a:p>
            <a:pPr marL="38100">
              <a:lnSpc>
                <a:spcPct val="100000"/>
              </a:lnSpc>
              <a:spcBef>
                <a:spcPts val="90"/>
              </a:spcBef>
            </a:pPr>
            <a:r>
              <a:rPr sz="3075" spc="172" baseline="-16260" dirty="0">
                <a:latin typeface="Cambria Math"/>
                <a:cs typeface="Cambria Math"/>
              </a:rPr>
              <a:t>𝑡</a:t>
            </a:r>
            <a:r>
              <a:rPr sz="1650" spc="114" dirty="0">
                <a:latin typeface="Cambria Math"/>
                <a:cs typeface="Cambria Math"/>
              </a:rPr>
              <a:t>2</a:t>
            </a:r>
            <a:endParaRPr sz="1650">
              <a:latin typeface="Cambria Math"/>
              <a:cs typeface="Cambria Math"/>
            </a:endParaRPr>
          </a:p>
        </p:txBody>
      </p:sp>
      <p:sp>
        <p:nvSpPr>
          <p:cNvPr id="15" name="object 15"/>
          <p:cNvSpPr txBox="1"/>
          <p:nvPr/>
        </p:nvSpPr>
        <p:spPr>
          <a:xfrm>
            <a:off x="1065682" y="3586733"/>
            <a:ext cx="6683375" cy="836930"/>
          </a:xfrm>
          <a:prstGeom prst="rect">
            <a:avLst/>
          </a:prstGeom>
        </p:spPr>
        <p:txBody>
          <a:bodyPr vert="horz" wrap="square" lIns="0" tIns="52704" rIns="0" bIns="0" rtlCol="0">
            <a:spAutoFit/>
          </a:bodyPr>
          <a:lstStyle/>
          <a:p>
            <a:pPr marL="232410" indent="-219710">
              <a:lnSpc>
                <a:spcPct val="100000"/>
              </a:lnSpc>
              <a:spcBef>
                <a:spcPts val="414"/>
              </a:spcBef>
              <a:buClr>
                <a:srgbClr val="B6A379"/>
              </a:buClr>
              <a:buFont typeface="Arial"/>
              <a:buChar char="•"/>
              <a:tabLst>
                <a:tab pos="232410" algn="l"/>
              </a:tabLst>
            </a:pPr>
            <a:r>
              <a:rPr sz="2400" b="0" dirty="0">
                <a:latin typeface="Segoe UI Semilight"/>
                <a:cs typeface="Segoe UI Semilight"/>
              </a:rPr>
              <a:t>Use</a:t>
            </a:r>
            <a:r>
              <a:rPr sz="2400" b="0" spc="-40" dirty="0">
                <a:latin typeface="Segoe UI Semilight"/>
                <a:cs typeface="Segoe UI Semilight"/>
              </a:rPr>
              <a:t> </a:t>
            </a:r>
            <a:r>
              <a:rPr sz="2400" b="0" dirty="0">
                <a:latin typeface="Segoe UI Semilight"/>
                <a:cs typeface="Segoe UI Semilight"/>
              </a:rPr>
              <a:t>if</a:t>
            </a:r>
            <a:r>
              <a:rPr sz="2400" b="0" spc="-40" dirty="0">
                <a:latin typeface="Segoe UI Semilight"/>
                <a:cs typeface="Segoe UI Semilight"/>
              </a:rPr>
              <a:t> </a:t>
            </a:r>
            <a:r>
              <a:rPr sz="2400" b="0" dirty="0">
                <a:latin typeface="Segoe UI Semilight"/>
                <a:cs typeface="Segoe UI Semilight"/>
              </a:rPr>
              <a:t>we</a:t>
            </a:r>
            <a:r>
              <a:rPr sz="2400" b="0" spc="-40" dirty="0">
                <a:latin typeface="Segoe UI Semilight"/>
                <a:cs typeface="Segoe UI Semilight"/>
              </a:rPr>
              <a:t> </a:t>
            </a:r>
            <a:r>
              <a:rPr sz="2400" b="0" dirty="0">
                <a:latin typeface="Segoe UI Semilight"/>
                <a:cs typeface="Segoe UI Semilight"/>
              </a:rPr>
              <a:t>know</a:t>
            </a:r>
            <a:r>
              <a:rPr sz="2400" b="0" spc="-40" dirty="0">
                <a:latin typeface="Segoe UI Semilight"/>
                <a:cs typeface="Segoe UI Semilight"/>
              </a:rPr>
              <a:t> </a:t>
            </a:r>
            <a:r>
              <a:rPr sz="2400" b="0" dirty="0">
                <a:latin typeface="Segoe UI Semilight"/>
                <a:cs typeface="Segoe UI Semilight"/>
              </a:rPr>
              <a:t>the</a:t>
            </a:r>
            <a:r>
              <a:rPr sz="2400" b="0" spc="-40" dirty="0">
                <a:latin typeface="Segoe UI Semilight"/>
                <a:cs typeface="Segoe UI Semilight"/>
              </a:rPr>
              <a:t> </a:t>
            </a:r>
            <a:r>
              <a:rPr sz="2400" b="0" dirty="0">
                <a:latin typeface="Segoe UI Semilight"/>
                <a:cs typeface="Segoe UI Semilight"/>
              </a:rPr>
              <a:t>expectation</a:t>
            </a:r>
            <a:r>
              <a:rPr sz="2400" b="0" spc="-45" dirty="0">
                <a:latin typeface="Segoe UI Semilight"/>
                <a:cs typeface="Segoe UI Semilight"/>
              </a:rPr>
              <a:t> </a:t>
            </a:r>
            <a:r>
              <a:rPr sz="2400" b="0" dirty="0">
                <a:latin typeface="Segoe UI Semilight"/>
                <a:cs typeface="Segoe UI Semilight"/>
              </a:rPr>
              <a:t>and</a:t>
            </a:r>
            <a:r>
              <a:rPr sz="2400" b="0" spc="-50" dirty="0">
                <a:latin typeface="Segoe UI Semilight"/>
                <a:cs typeface="Segoe UI Semilight"/>
              </a:rPr>
              <a:t> </a:t>
            </a:r>
            <a:r>
              <a:rPr sz="2400" b="0" dirty="0">
                <a:latin typeface="Segoe UI Semilight"/>
                <a:cs typeface="Segoe UI Semilight"/>
              </a:rPr>
              <a:t>variance</a:t>
            </a:r>
            <a:r>
              <a:rPr sz="2400" b="0" spc="-40" dirty="0">
                <a:latin typeface="Segoe UI Semilight"/>
                <a:cs typeface="Segoe UI Semilight"/>
              </a:rPr>
              <a:t> </a:t>
            </a:r>
            <a:r>
              <a:rPr sz="2400" b="0" dirty="0">
                <a:latin typeface="Segoe UI Semilight"/>
                <a:cs typeface="Segoe UI Semilight"/>
              </a:rPr>
              <a:t>of</a:t>
            </a:r>
            <a:r>
              <a:rPr sz="2400" b="0" spc="-45" dirty="0">
                <a:latin typeface="Segoe UI Semilight"/>
                <a:cs typeface="Segoe UI Semilight"/>
              </a:rPr>
              <a:t> </a:t>
            </a:r>
            <a:r>
              <a:rPr sz="2400" spc="-50" dirty="0">
                <a:latin typeface="Cambria Math"/>
                <a:cs typeface="Cambria Math"/>
              </a:rPr>
              <a:t>𝑋</a:t>
            </a:r>
            <a:endParaRPr sz="2400">
              <a:latin typeface="Cambria Math"/>
              <a:cs typeface="Cambria Math"/>
            </a:endParaRPr>
          </a:p>
          <a:p>
            <a:pPr marL="232410" indent="-219710">
              <a:lnSpc>
                <a:spcPct val="100000"/>
              </a:lnSpc>
              <a:spcBef>
                <a:spcPts val="310"/>
              </a:spcBef>
              <a:buClr>
                <a:srgbClr val="B6A379"/>
              </a:buClr>
              <a:buFont typeface="Arial"/>
              <a:buChar char="•"/>
              <a:tabLst>
                <a:tab pos="232410" algn="l"/>
              </a:tabLst>
            </a:pPr>
            <a:r>
              <a:rPr sz="2400" b="0" dirty="0">
                <a:latin typeface="Segoe UI Semilight"/>
                <a:cs typeface="Segoe UI Semilight"/>
              </a:rPr>
              <a:t>Gives</a:t>
            </a:r>
            <a:r>
              <a:rPr sz="2400" b="0" spc="-40" dirty="0">
                <a:latin typeface="Segoe UI Semilight"/>
                <a:cs typeface="Segoe UI Semilight"/>
              </a:rPr>
              <a:t> </a:t>
            </a:r>
            <a:r>
              <a:rPr sz="2400" b="0" dirty="0">
                <a:latin typeface="Segoe UI Semilight"/>
                <a:cs typeface="Segoe UI Semilight"/>
              </a:rPr>
              <a:t>better</a:t>
            </a:r>
            <a:r>
              <a:rPr sz="2400" b="0" spc="-55" dirty="0">
                <a:latin typeface="Segoe UI Semilight"/>
                <a:cs typeface="Segoe UI Semilight"/>
              </a:rPr>
              <a:t> </a:t>
            </a:r>
            <a:r>
              <a:rPr sz="2400" b="0" dirty="0">
                <a:latin typeface="Segoe UI Semilight"/>
                <a:cs typeface="Segoe UI Semilight"/>
              </a:rPr>
              <a:t>bounds</a:t>
            </a:r>
            <a:r>
              <a:rPr sz="2400" b="0" spc="-50" dirty="0">
                <a:latin typeface="Segoe UI Semilight"/>
                <a:cs typeface="Segoe UI Semilight"/>
              </a:rPr>
              <a:t> </a:t>
            </a:r>
            <a:r>
              <a:rPr sz="2400" b="0" dirty="0">
                <a:latin typeface="Segoe UI Semilight"/>
                <a:cs typeface="Segoe UI Semilight"/>
              </a:rPr>
              <a:t>with</a:t>
            </a:r>
            <a:r>
              <a:rPr sz="2400" b="0" spc="-65" dirty="0">
                <a:latin typeface="Segoe UI Semilight"/>
                <a:cs typeface="Segoe UI Semilight"/>
              </a:rPr>
              <a:t> </a:t>
            </a:r>
            <a:r>
              <a:rPr sz="2400" b="0" dirty="0">
                <a:latin typeface="Segoe UI Semilight"/>
                <a:cs typeface="Segoe UI Semilight"/>
              </a:rPr>
              <a:t>small</a:t>
            </a:r>
            <a:r>
              <a:rPr sz="2400" b="0" spc="-45" dirty="0">
                <a:latin typeface="Segoe UI Semilight"/>
                <a:cs typeface="Segoe UI Semilight"/>
              </a:rPr>
              <a:t> </a:t>
            </a:r>
            <a:r>
              <a:rPr sz="2400" b="0" spc="-10" dirty="0">
                <a:latin typeface="Segoe UI Semilight"/>
                <a:cs typeface="Segoe UI Semilight"/>
              </a:rPr>
              <a:t>variances</a:t>
            </a:r>
            <a:endParaRPr sz="2400">
              <a:latin typeface="Segoe UI Semilight"/>
              <a:cs typeface="Segoe UI Semilight"/>
            </a:endParaRPr>
          </a:p>
        </p:txBody>
      </p:sp>
      <p:sp>
        <p:nvSpPr>
          <p:cNvPr id="16" name="object 16"/>
          <p:cNvSpPr txBox="1"/>
          <p:nvPr/>
        </p:nvSpPr>
        <p:spPr>
          <a:xfrm>
            <a:off x="608482" y="4405629"/>
            <a:ext cx="2663825" cy="452120"/>
          </a:xfrm>
          <a:prstGeom prst="rect">
            <a:avLst/>
          </a:prstGeom>
        </p:spPr>
        <p:txBody>
          <a:bodyPr vert="horz" wrap="square" lIns="0" tIns="12065" rIns="0" bIns="0" rtlCol="0">
            <a:spAutoFit/>
          </a:bodyPr>
          <a:lstStyle/>
          <a:p>
            <a:pPr marL="232410" indent="-219710">
              <a:lnSpc>
                <a:spcPct val="100000"/>
              </a:lnSpc>
              <a:spcBef>
                <a:spcPts val="95"/>
              </a:spcBef>
              <a:buClr>
                <a:srgbClr val="1CACE3"/>
              </a:buClr>
              <a:buFont typeface="Arial"/>
              <a:buChar char="•"/>
              <a:tabLst>
                <a:tab pos="232410" algn="l"/>
              </a:tabLst>
            </a:pPr>
            <a:r>
              <a:rPr sz="2800" b="0" dirty="0">
                <a:latin typeface="Segoe UI Semilight"/>
                <a:cs typeface="Segoe UI Semilight"/>
              </a:rPr>
              <a:t>Chernoff</a:t>
            </a:r>
            <a:r>
              <a:rPr sz="2800" b="0" spc="-155" dirty="0">
                <a:latin typeface="Segoe UI Semilight"/>
                <a:cs typeface="Segoe UI Semilight"/>
              </a:rPr>
              <a:t> </a:t>
            </a:r>
            <a:r>
              <a:rPr sz="2800" b="0" spc="-20" dirty="0">
                <a:latin typeface="Segoe UI Semilight"/>
                <a:cs typeface="Segoe UI Semilight"/>
              </a:rPr>
              <a:t>Bound</a:t>
            </a:r>
            <a:endParaRPr sz="2800">
              <a:latin typeface="Segoe UI Semilight"/>
              <a:cs typeface="Segoe UI Semilight"/>
            </a:endParaRPr>
          </a:p>
        </p:txBody>
      </p:sp>
      <p:sp>
        <p:nvSpPr>
          <p:cNvPr id="17" name="object 17"/>
          <p:cNvSpPr txBox="1"/>
          <p:nvPr/>
        </p:nvSpPr>
        <p:spPr>
          <a:xfrm>
            <a:off x="919378" y="5191658"/>
            <a:ext cx="10809605" cy="1166495"/>
          </a:xfrm>
          <a:prstGeom prst="rect">
            <a:avLst/>
          </a:prstGeom>
        </p:spPr>
        <p:txBody>
          <a:bodyPr vert="horz" wrap="square" lIns="0" tIns="52704" rIns="0" bIns="0" rtlCol="0">
            <a:spAutoFit/>
          </a:bodyPr>
          <a:lstStyle/>
          <a:p>
            <a:pPr marL="232410" indent="-219710">
              <a:lnSpc>
                <a:spcPct val="100000"/>
              </a:lnSpc>
              <a:spcBef>
                <a:spcPts val="414"/>
              </a:spcBef>
              <a:buClr>
                <a:srgbClr val="B6A379"/>
              </a:buClr>
              <a:buFont typeface="Arial"/>
              <a:buChar char="•"/>
              <a:tabLst>
                <a:tab pos="232410" algn="l"/>
              </a:tabLst>
            </a:pPr>
            <a:r>
              <a:rPr sz="2400" b="0" dirty="0">
                <a:latin typeface="Segoe UI Semilight"/>
                <a:cs typeface="Segoe UI Semilight"/>
              </a:rPr>
              <a:t>Use</a:t>
            </a:r>
            <a:r>
              <a:rPr sz="2400" b="0" spc="-45" dirty="0">
                <a:latin typeface="Segoe UI Semilight"/>
                <a:cs typeface="Segoe UI Semilight"/>
              </a:rPr>
              <a:t> </a:t>
            </a:r>
            <a:r>
              <a:rPr sz="2400" b="0" dirty="0">
                <a:latin typeface="Segoe UI Semilight"/>
                <a:cs typeface="Segoe UI Semilight"/>
              </a:rPr>
              <a:t>if</a:t>
            </a:r>
            <a:r>
              <a:rPr sz="2400" b="0" spc="-40" dirty="0">
                <a:latin typeface="Segoe UI Semilight"/>
                <a:cs typeface="Segoe UI Semilight"/>
              </a:rPr>
              <a:t> </a:t>
            </a:r>
            <a:r>
              <a:rPr sz="2400" dirty="0">
                <a:latin typeface="Cambria Math"/>
                <a:cs typeface="Cambria Math"/>
              </a:rPr>
              <a:t>𝑋</a:t>
            </a:r>
            <a:r>
              <a:rPr sz="2400" spc="150" dirty="0">
                <a:latin typeface="Cambria Math"/>
                <a:cs typeface="Cambria Math"/>
              </a:rPr>
              <a:t> </a:t>
            </a:r>
            <a:r>
              <a:rPr sz="2400" b="0" dirty="0">
                <a:latin typeface="Segoe UI Semilight"/>
                <a:cs typeface="Segoe UI Semilight"/>
              </a:rPr>
              <a:t>is</a:t>
            </a:r>
            <a:r>
              <a:rPr sz="2400" b="0" spc="-45" dirty="0">
                <a:latin typeface="Segoe UI Semilight"/>
                <a:cs typeface="Segoe UI Semilight"/>
              </a:rPr>
              <a:t> </a:t>
            </a:r>
            <a:r>
              <a:rPr sz="2400" b="0" dirty="0">
                <a:latin typeface="Segoe UI Semilight"/>
                <a:cs typeface="Segoe UI Semilight"/>
              </a:rPr>
              <a:t>a</a:t>
            </a:r>
            <a:r>
              <a:rPr sz="2400" b="0" spc="-45" dirty="0">
                <a:latin typeface="Segoe UI Semilight"/>
                <a:cs typeface="Segoe UI Semilight"/>
              </a:rPr>
              <a:t> </a:t>
            </a:r>
            <a:r>
              <a:rPr sz="2400" b="0" dirty="0">
                <a:latin typeface="Segoe UI Semilight"/>
                <a:cs typeface="Segoe UI Semilight"/>
              </a:rPr>
              <a:t>sum</a:t>
            </a:r>
            <a:r>
              <a:rPr sz="2400" b="0" spc="-25" dirty="0">
                <a:latin typeface="Segoe UI Semilight"/>
                <a:cs typeface="Segoe UI Semilight"/>
              </a:rPr>
              <a:t> </a:t>
            </a:r>
            <a:r>
              <a:rPr sz="2400" b="0" dirty="0">
                <a:latin typeface="Segoe UI Semilight"/>
                <a:cs typeface="Segoe UI Semilight"/>
              </a:rPr>
              <a:t>of</a:t>
            </a:r>
            <a:r>
              <a:rPr sz="2400" b="0" spc="-45" dirty="0">
                <a:latin typeface="Segoe UI Semilight"/>
                <a:cs typeface="Segoe UI Semilight"/>
              </a:rPr>
              <a:t> </a:t>
            </a:r>
            <a:r>
              <a:rPr sz="2400" b="0" dirty="0">
                <a:latin typeface="Segoe UI Semilight"/>
                <a:cs typeface="Segoe UI Semilight"/>
              </a:rPr>
              <a:t>independent</a:t>
            </a:r>
            <a:r>
              <a:rPr sz="2400" b="0" spc="-35" dirty="0">
                <a:latin typeface="Segoe UI Semilight"/>
                <a:cs typeface="Segoe UI Semilight"/>
              </a:rPr>
              <a:t> </a:t>
            </a:r>
            <a:r>
              <a:rPr sz="2400" b="0" dirty="0">
                <a:latin typeface="Segoe UI Semilight"/>
                <a:cs typeface="Segoe UI Semilight"/>
              </a:rPr>
              <a:t>Bernoulli</a:t>
            </a:r>
            <a:r>
              <a:rPr sz="2400" b="0" spc="-50" dirty="0">
                <a:latin typeface="Segoe UI Semilight"/>
                <a:cs typeface="Segoe UI Semilight"/>
              </a:rPr>
              <a:t> </a:t>
            </a:r>
            <a:r>
              <a:rPr sz="2400" b="0" dirty="0">
                <a:latin typeface="Segoe UI Semilight"/>
                <a:cs typeface="Segoe UI Semilight"/>
              </a:rPr>
              <a:t>random</a:t>
            </a:r>
            <a:r>
              <a:rPr sz="2400" b="0" spc="-40" dirty="0">
                <a:latin typeface="Segoe UI Semilight"/>
                <a:cs typeface="Segoe UI Semilight"/>
              </a:rPr>
              <a:t> </a:t>
            </a:r>
            <a:r>
              <a:rPr sz="2400" b="0" spc="-10" dirty="0">
                <a:latin typeface="Segoe UI Semilight"/>
                <a:cs typeface="Segoe UI Semilight"/>
              </a:rPr>
              <a:t>variables</a:t>
            </a:r>
            <a:endParaRPr sz="2400">
              <a:latin typeface="Segoe UI Semilight"/>
              <a:cs typeface="Segoe UI Semilight"/>
            </a:endParaRPr>
          </a:p>
          <a:p>
            <a:pPr marL="149225" marR="5080" indent="-137160">
              <a:lnSpc>
                <a:spcPts val="2590"/>
              </a:lnSpc>
              <a:spcBef>
                <a:spcPts val="640"/>
              </a:spcBef>
              <a:buFont typeface="Arial"/>
              <a:buChar char="•"/>
              <a:tabLst>
                <a:tab pos="149225" algn="l"/>
                <a:tab pos="231775" algn="l"/>
                <a:tab pos="9349740" algn="l"/>
              </a:tabLst>
            </a:pPr>
            <a:r>
              <a:rPr sz="2400" dirty="0">
                <a:solidFill>
                  <a:srgbClr val="B6A379"/>
                </a:solidFill>
                <a:latin typeface="Segoe UI Semilight"/>
                <a:cs typeface="Segoe UI Semilight"/>
              </a:rPr>
              <a:t>	</a:t>
            </a:r>
            <a:r>
              <a:rPr sz="2400" b="0" dirty="0">
                <a:latin typeface="Segoe UI Semilight"/>
                <a:cs typeface="Segoe UI Semilight"/>
              </a:rPr>
              <a:t>Gives</a:t>
            </a:r>
            <a:r>
              <a:rPr sz="2400" b="0" spc="250" dirty="0">
                <a:latin typeface="Segoe UI Semilight"/>
                <a:cs typeface="Segoe UI Semilight"/>
              </a:rPr>
              <a:t> </a:t>
            </a:r>
            <a:r>
              <a:rPr sz="2400" b="0" dirty="0">
                <a:latin typeface="Segoe UI Semilight"/>
                <a:cs typeface="Segoe UI Semilight"/>
              </a:rPr>
              <a:t>a</a:t>
            </a:r>
            <a:r>
              <a:rPr sz="2400" b="0" spc="254" dirty="0">
                <a:latin typeface="Segoe UI Semilight"/>
                <a:cs typeface="Segoe UI Semilight"/>
              </a:rPr>
              <a:t> </a:t>
            </a:r>
            <a:r>
              <a:rPr sz="2400" b="0" dirty="0">
                <a:latin typeface="Segoe UI Semilight"/>
                <a:cs typeface="Segoe UI Semilight"/>
              </a:rPr>
              <a:t>very</a:t>
            </a:r>
            <a:r>
              <a:rPr sz="2400" b="0" spc="260" dirty="0">
                <a:latin typeface="Segoe UI Semilight"/>
                <a:cs typeface="Segoe UI Semilight"/>
              </a:rPr>
              <a:t> </a:t>
            </a:r>
            <a:r>
              <a:rPr sz="2400" b="0" dirty="0">
                <a:latin typeface="Segoe UI Semilight"/>
                <a:cs typeface="Segoe UI Semilight"/>
              </a:rPr>
              <a:t>good</a:t>
            </a:r>
            <a:r>
              <a:rPr sz="2400" b="0" spc="254" dirty="0">
                <a:latin typeface="Segoe UI Semilight"/>
                <a:cs typeface="Segoe UI Semilight"/>
              </a:rPr>
              <a:t> </a:t>
            </a:r>
            <a:r>
              <a:rPr sz="2400" b="0" dirty="0">
                <a:latin typeface="Segoe UI Semilight"/>
                <a:cs typeface="Segoe UI Semilight"/>
              </a:rPr>
              <a:t>bound</a:t>
            </a:r>
            <a:r>
              <a:rPr sz="2400" b="0" spc="250" dirty="0">
                <a:latin typeface="Segoe UI Semilight"/>
                <a:cs typeface="Segoe UI Semilight"/>
              </a:rPr>
              <a:t> </a:t>
            </a:r>
            <a:r>
              <a:rPr sz="2400" b="0" dirty="0">
                <a:latin typeface="Segoe UI Semilight"/>
                <a:cs typeface="Segoe UI Semilight"/>
              </a:rPr>
              <a:t>usually,</a:t>
            </a:r>
            <a:r>
              <a:rPr sz="2400" b="0" spc="260" dirty="0">
                <a:latin typeface="Segoe UI Semilight"/>
                <a:cs typeface="Segoe UI Semilight"/>
              </a:rPr>
              <a:t> </a:t>
            </a:r>
            <a:r>
              <a:rPr sz="2400" b="0" dirty="0">
                <a:latin typeface="Segoe UI Semilight"/>
                <a:cs typeface="Segoe UI Semilight"/>
              </a:rPr>
              <a:t>and</a:t>
            </a:r>
            <a:r>
              <a:rPr sz="2400" b="0" spc="254" dirty="0">
                <a:latin typeface="Segoe UI Semilight"/>
                <a:cs typeface="Segoe UI Semilight"/>
              </a:rPr>
              <a:t> </a:t>
            </a:r>
            <a:r>
              <a:rPr sz="2400" b="0" dirty="0">
                <a:latin typeface="Segoe UI Semilight"/>
                <a:cs typeface="Segoe UI Semilight"/>
              </a:rPr>
              <a:t>is</a:t>
            </a:r>
            <a:r>
              <a:rPr sz="2400" b="0" spc="254" dirty="0">
                <a:latin typeface="Segoe UI Semilight"/>
                <a:cs typeface="Segoe UI Semilight"/>
              </a:rPr>
              <a:t> </a:t>
            </a:r>
            <a:r>
              <a:rPr sz="2400" b="0" dirty="0">
                <a:latin typeface="Segoe UI Semilight"/>
                <a:cs typeface="Segoe UI Semilight"/>
              </a:rPr>
              <a:t>especially</a:t>
            </a:r>
            <a:r>
              <a:rPr sz="2400" b="0" spc="260" dirty="0">
                <a:latin typeface="Segoe UI Semilight"/>
                <a:cs typeface="Segoe UI Semilight"/>
              </a:rPr>
              <a:t> </a:t>
            </a:r>
            <a:r>
              <a:rPr sz="2400" b="0" dirty="0">
                <a:latin typeface="Segoe UI Semilight"/>
                <a:cs typeface="Segoe UI Semilight"/>
              </a:rPr>
              <a:t>helpful</a:t>
            </a:r>
            <a:r>
              <a:rPr sz="2400" b="0" spc="250" dirty="0">
                <a:latin typeface="Segoe UI Semilight"/>
                <a:cs typeface="Segoe UI Semilight"/>
              </a:rPr>
              <a:t> </a:t>
            </a:r>
            <a:r>
              <a:rPr sz="2400" b="0" dirty="0">
                <a:latin typeface="Segoe UI Semilight"/>
                <a:cs typeface="Segoe UI Semilight"/>
              </a:rPr>
              <a:t>when</a:t>
            </a:r>
            <a:r>
              <a:rPr sz="2400" b="0" spc="265" dirty="0">
                <a:latin typeface="Segoe UI Semilight"/>
                <a:cs typeface="Segoe UI Semilight"/>
              </a:rPr>
              <a:t> </a:t>
            </a:r>
            <a:r>
              <a:rPr sz="2400" spc="-50" dirty="0">
                <a:latin typeface="Cambria Math"/>
                <a:cs typeface="Cambria Math"/>
              </a:rPr>
              <a:t>𝑋</a:t>
            </a:r>
            <a:r>
              <a:rPr sz="2400" dirty="0">
                <a:latin typeface="Cambria Math"/>
                <a:cs typeface="Cambria Math"/>
              </a:rPr>
              <a:t>	</a:t>
            </a:r>
            <a:r>
              <a:rPr sz="2400" b="0" dirty="0">
                <a:latin typeface="Segoe UI Semilight"/>
                <a:cs typeface="Segoe UI Semilight"/>
              </a:rPr>
              <a:t>is</a:t>
            </a:r>
            <a:r>
              <a:rPr sz="2400" b="0" spc="280" dirty="0">
                <a:latin typeface="Segoe UI Semilight"/>
                <a:cs typeface="Segoe UI Semilight"/>
              </a:rPr>
              <a:t> </a:t>
            </a:r>
            <a:r>
              <a:rPr sz="2400" b="0" spc="-10" dirty="0">
                <a:latin typeface="Segoe UI Semilight"/>
                <a:cs typeface="Segoe UI Semilight"/>
              </a:rPr>
              <a:t>binomial </a:t>
            </a:r>
            <a:r>
              <a:rPr sz="2400" b="0" dirty="0">
                <a:latin typeface="Segoe UI Semilight"/>
                <a:cs typeface="Segoe UI Semilight"/>
              </a:rPr>
              <a:t>and</a:t>
            </a:r>
            <a:r>
              <a:rPr sz="2400" b="0" spc="-50" dirty="0">
                <a:latin typeface="Segoe UI Semilight"/>
                <a:cs typeface="Segoe UI Semilight"/>
              </a:rPr>
              <a:t> </a:t>
            </a:r>
            <a:r>
              <a:rPr sz="2400" b="0" dirty="0">
                <a:latin typeface="Segoe UI Semilight"/>
                <a:cs typeface="Segoe UI Semilight"/>
              </a:rPr>
              <a:t>we</a:t>
            </a:r>
            <a:r>
              <a:rPr sz="2400" b="0" spc="-45" dirty="0">
                <a:latin typeface="Segoe UI Semilight"/>
                <a:cs typeface="Segoe UI Semilight"/>
              </a:rPr>
              <a:t> </a:t>
            </a:r>
            <a:r>
              <a:rPr sz="2400" b="0" dirty="0">
                <a:latin typeface="Segoe UI Semilight"/>
                <a:cs typeface="Segoe UI Semilight"/>
              </a:rPr>
              <a:t>can’t</a:t>
            </a:r>
            <a:r>
              <a:rPr sz="2400" b="0" spc="-45" dirty="0">
                <a:latin typeface="Segoe UI Semilight"/>
                <a:cs typeface="Segoe UI Semilight"/>
              </a:rPr>
              <a:t> </a:t>
            </a:r>
            <a:r>
              <a:rPr sz="2400" b="0" dirty="0">
                <a:latin typeface="Segoe UI Semilight"/>
                <a:cs typeface="Segoe UI Semilight"/>
              </a:rPr>
              <a:t>easily</a:t>
            </a:r>
            <a:r>
              <a:rPr sz="2400" b="0" spc="-45" dirty="0">
                <a:latin typeface="Segoe UI Semilight"/>
                <a:cs typeface="Segoe UI Semilight"/>
              </a:rPr>
              <a:t> </a:t>
            </a:r>
            <a:r>
              <a:rPr sz="2400" b="0" spc="-10" dirty="0">
                <a:latin typeface="Segoe UI Semilight"/>
                <a:cs typeface="Segoe UI Semilight"/>
              </a:rPr>
              <a:t>computationally</a:t>
            </a:r>
            <a:r>
              <a:rPr sz="2400" b="0" spc="-50" dirty="0">
                <a:latin typeface="Segoe UI Semilight"/>
                <a:cs typeface="Segoe UI Semilight"/>
              </a:rPr>
              <a:t> </a:t>
            </a:r>
            <a:r>
              <a:rPr sz="2400" b="0" dirty="0">
                <a:latin typeface="Segoe UI Semilight"/>
                <a:cs typeface="Segoe UI Semilight"/>
              </a:rPr>
              <a:t>compute</a:t>
            </a:r>
            <a:r>
              <a:rPr sz="2400" b="0" spc="-45" dirty="0">
                <a:latin typeface="Segoe UI Semilight"/>
                <a:cs typeface="Segoe UI Semilight"/>
              </a:rPr>
              <a:t> </a:t>
            </a:r>
            <a:r>
              <a:rPr sz="2400" b="0" dirty="0">
                <a:latin typeface="Segoe UI Semilight"/>
                <a:cs typeface="Segoe UI Semilight"/>
              </a:rPr>
              <a:t>some</a:t>
            </a:r>
            <a:r>
              <a:rPr sz="2400" b="0" spc="-35" dirty="0">
                <a:latin typeface="Segoe UI Semilight"/>
                <a:cs typeface="Segoe UI Semilight"/>
              </a:rPr>
              <a:t> </a:t>
            </a:r>
            <a:r>
              <a:rPr sz="2400" b="0" spc="-10" dirty="0">
                <a:latin typeface="Segoe UI Semilight"/>
                <a:cs typeface="Segoe UI Semilight"/>
              </a:rPr>
              <a:t>summations/probability</a:t>
            </a:r>
            <a:endParaRPr sz="2400">
              <a:latin typeface="Segoe UI Semilight"/>
              <a:cs typeface="Segoe UI Semilight"/>
            </a:endParaRPr>
          </a:p>
        </p:txBody>
      </p:sp>
      <p:pic>
        <p:nvPicPr>
          <p:cNvPr id="18" name="object 18" descr="A graph of a function  Description automatically generated"/>
          <p:cNvPicPr/>
          <p:nvPr/>
        </p:nvPicPr>
        <p:blipFill>
          <a:blip r:embed="rId2" cstate="print"/>
          <a:stretch>
            <a:fillRect/>
          </a:stretch>
        </p:blipFill>
        <p:spPr>
          <a:xfrm>
            <a:off x="8607583" y="1278636"/>
            <a:ext cx="3476210" cy="1319784"/>
          </a:xfrm>
          <a:prstGeom prst="rect">
            <a:avLst/>
          </a:prstGeom>
        </p:spPr>
      </p:pic>
      <p:pic>
        <p:nvPicPr>
          <p:cNvPr id="19" name="object 19" descr="A diagram of a mathematical equation  Description automatically generated"/>
          <p:cNvPicPr/>
          <p:nvPr/>
        </p:nvPicPr>
        <p:blipFill>
          <a:blip r:embed="rId3" cstate="print"/>
          <a:stretch>
            <a:fillRect/>
          </a:stretch>
        </p:blipFill>
        <p:spPr>
          <a:xfrm>
            <a:off x="8867370" y="2671911"/>
            <a:ext cx="3217903" cy="1486309"/>
          </a:xfrm>
          <a:prstGeom prst="rect">
            <a:avLst/>
          </a:prstGeom>
        </p:spPr>
      </p:pic>
      <p:sp>
        <p:nvSpPr>
          <p:cNvPr id="20" name="object 20"/>
          <p:cNvSpPr/>
          <p:nvPr/>
        </p:nvSpPr>
        <p:spPr>
          <a:xfrm>
            <a:off x="1176197" y="4923535"/>
            <a:ext cx="1937385" cy="282575"/>
          </a:xfrm>
          <a:custGeom>
            <a:avLst/>
            <a:gdLst/>
            <a:ahLst/>
            <a:cxnLst/>
            <a:rect l="l" t="t" r="r" b="b"/>
            <a:pathLst>
              <a:path w="1937385" h="282575">
                <a:moveTo>
                  <a:pt x="94056" y="11557"/>
                </a:moveTo>
                <a:lnTo>
                  <a:pt x="90043" y="0"/>
                </a:lnTo>
                <a:lnTo>
                  <a:pt x="69570" y="7454"/>
                </a:lnTo>
                <a:lnTo>
                  <a:pt x="51625" y="18199"/>
                </a:lnTo>
                <a:lnTo>
                  <a:pt x="23291" y="49530"/>
                </a:lnTo>
                <a:lnTo>
                  <a:pt x="5816" y="91541"/>
                </a:lnTo>
                <a:lnTo>
                  <a:pt x="76" y="139827"/>
                </a:lnTo>
                <a:lnTo>
                  <a:pt x="0" y="141351"/>
                </a:lnTo>
                <a:lnTo>
                  <a:pt x="1447" y="167233"/>
                </a:lnTo>
                <a:lnTo>
                  <a:pt x="13055" y="213093"/>
                </a:lnTo>
                <a:lnTo>
                  <a:pt x="36093" y="250342"/>
                </a:lnTo>
                <a:lnTo>
                  <a:pt x="69507" y="275018"/>
                </a:lnTo>
                <a:lnTo>
                  <a:pt x="90043" y="282448"/>
                </a:lnTo>
                <a:lnTo>
                  <a:pt x="93624" y="270891"/>
                </a:lnTo>
                <a:lnTo>
                  <a:pt x="77533" y="263779"/>
                </a:lnTo>
                <a:lnTo>
                  <a:pt x="63639" y="253860"/>
                </a:lnTo>
                <a:lnTo>
                  <a:pt x="35166" y="207657"/>
                </a:lnTo>
                <a:lnTo>
                  <a:pt x="26797" y="164719"/>
                </a:lnTo>
                <a:lnTo>
                  <a:pt x="25755" y="139827"/>
                </a:lnTo>
                <a:lnTo>
                  <a:pt x="26797" y="115735"/>
                </a:lnTo>
                <a:lnTo>
                  <a:pt x="35166" y="73926"/>
                </a:lnTo>
                <a:lnTo>
                  <a:pt x="63754" y="28435"/>
                </a:lnTo>
                <a:lnTo>
                  <a:pt x="77774" y="18643"/>
                </a:lnTo>
                <a:lnTo>
                  <a:pt x="94056" y="11557"/>
                </a:lnTo>
                <a:close/>
              </a:path>
              <a:path w="1937385" h="282575">
                <a:moveTo>
                  <a:pt x="822528" y="11557"/>
                </a:moveTo>
                <a:lnTo>
                  <a:pt x="818464" y="0"/>
                </a:lnTo>
                <a:lnTo>
                  <a:pt x="798004" y="7454"/>
                </a:lnTo>
                <a:lnTo>
                  <a:pt x="780072" y="18199"/>
                </a:lnTo>
                <a:lnTo>
                  <a:pt x="751789" y="49530"/>
                </a:lnTo>
                <a:lnTo>
                  <a:pt x="734288" y="91541"/>
                </a:lnTo>
                <a:lnTo>
                  <a:pt x="728497" y="139827"/>
                </a:lnTo>
                <a:lnTo>
                  <a:pt x="728421" y="141351"/>
                </a:lnTo>
                <a:lnTo>
                  <a:pt x="729869" y="167233"/>
                </a:lnTo>
                <a:lnTo>
                  <a:pt x="741489" y="213093"/>
                </a:lnTo>
                <a:lnTo>
                  <a:pt x="764552" y="250342"/>
                </a:lnTo>
                <a:lnTo>
                  <a:pt x="797979" y="275018"/>
                </a:lnTo>
                <a:lnTo>
                  <a:pt x="818464" y="282448"/>
                </a:lnTo>
                <a:lnTo>
                  <a:pt x="822147" y="270891"/>
                </a:lnTo>
                <a:lnTo>
                  <a:pt x="806018" y="263779"/>
                </a:lnTo>
                <a:lnTo>
                  <a:pt x="792124" y="253860"/>
                </a:lnTo>
                <a:lnTo>
                  <a:pt x="763625" y="207657"/>
                </a:lnTo>
                <a:lnTo>
                  <a:pt x="755243" y="164719"/>
                </a:lnTo>
                <a:lnTo>
                  <a:pt x="754202" y="139827"/>
                </a:lnTo>
                <a:lnTo>
                  <a:pt x="755243" y="115735"/>
                </a:lnTo>
                <a:lnTo>
                  <a:pt x="763625" y="73926"/>
                </a:lnTo>
                <a:lnTo>
                  <a:pt x="792213" y="28435"/>
                </a:lnTo>
                <a:lnTo>
                  <a:pt x="806234" y="18643"/>
                </a:lnTo>
                <a:lnTo>
                  <a:pt x="822528" y="11557"/>
                </a:lnTo>
                <a:close/>
              </a:path>
              <a:path w="1937385" h="282575">
                <a:moveTo>
                  <a:pt x="1635074" y="141351"/>
                </a:moveTo>
                <a:lnTo>
                  <a:pt x="1633626" y="115735"/>
                </a:lnTo>
                <a:lnTo>
                  <a:pt x="1633613" y="115468"/>
                </a:lnTo>
                <a:lnTo>
                  <a:pt x="1629244" y="91541"/>
                </a:lnTo>
                <a:lnTo>
                  <a:pt x="1611706" y="49530"/>
                </a:lnTo>
                <a:lnTo>
                  <a:pt x="1583410" y="18199"/>
                </a:lnTo>
                <a:lnTo>
                  <a:pt x="1545031" y="0"/>
                </a:lnTo>
                <a:lnTo>
                  <a:pt x="1540967" y="11557"/>
                </a:lnTo>
                <a:lnTo>
                  <a:pt x="1557324" y="18643"/>
                </a:lnTo>
                <a:lnTo>
                  <a:pt x="1571371" y="28435"/>
                </a:lnTo>
                <a:lnTo>
                  <a:pt x="1599907" y="73926"/>
                </a:lnTo>
                <a:lnTo>
                  <a:pt x="1608201" y="115468"/>
                </a:lnTo>
                <a:lnTo>
                  <a:pt x="1608239" y="115735"/>
                </a:lnTo>
                <a:lnTo>
                  <a:pt x="1609293" y="139827"/>
                </a:lnTo>
                <a:lnTo>
                  <a:pt x="1608239" y="164719"/>
                </a:lnTo>
                <a:lnTo>
                  <a:pt x="1605102" y="187325"/>
                </a:lnTo>
                <a:lnTo>
                  <a:pt x="1592529" y="225679"/>
                </a:lnTo>
                <a:lnTo>
                  <a:pt x="1557515" y="263779"/>
                </a:lnTo>
                <a:lnTo>
                  <a:pt x="1541475" y="270891"/>
                </a:lnTo>
                <a:lnTo>
                  <a:pt x="1545031" y="282448"/>
                </a:lnTo>
                <a:lnTo>
                  <a:pt x="1583524" y="264325"/>
                </a:lnTo>
                <a:lnTo>
                  <a:pt x="1611833" y="233045"/>
                </a:lnTo>
                <a:lnTo>
                  <a:pt x="1629257" y="191160"/>
                </a:lnTo>
                <a:lnTo>
                  <a:pt x="1633613" y="167233"/>
                </a:lnTo>
                <a:lnTo>
                  <a:pt x="1635074" y="141351"/>
                </a:lnTo>
                <a:close/>
              </a:path>
              <a:path w="1937385" h="282575">
                <a:moveTo>
                  <a:pt x="1936826" y="141351"/>
                </a:moveTo>
                <a:lnTo>
                  <a:pt x="1935378" y="115735"/>
                </a:lnTo>
                <a:lnTo>
                  <a:pt x="1935365" y="115468"/>
                </a:lnTo>
                <a:lnTo>
                  <a:pt x="1930996" y="91541"/>
                </a:lnTo>
                <a:lnTo>
                  <a:pt x="1913458" y="49530"/>
                </a:lnTo>
                <a:lnTo>
                  <a:pt x="1885162" y="18199"/>
                </a:lnTo>
                <a:lnTo>
                  <a:pt x="1846783" y="0"/>
                </a:lnTo>
                <a:lnTo>
                  <a:pt x="1842719" y="11557"/>
                </a:lnTo>
                <a:lnTo>
                  <a:pt x="1859076" y="18643"/>
                </a:lnTo>
                <a:lnTo>
                  <a:pt x="1873135" y="28435"/>
                </a:lnTo>
                <a:lnTo>
                  <a:pt x="1901659" y="73926"/>
                </a:lnTo>
                <a:lnTo>
                  <a:pt x="1909953" y="115468"/>
                </a:lnTo>
                <a:lnTo>
                  <a:pt x="1909991" y="115735"/>
                </a:lnTo>
                <a:lnTo>
                  <a:pt x="1911045" y="139827"/>
                </a:lnTo>
                <a:lnTo>
                  <a:pt x="1909991" y="164719"/>
                </a:lnTo>
                <a:lnTo>
                  <a:pt x="1906854" y="187325"/>
                </a:lnTo>
                <a:lnTo>
                  <a:pt x="1894281" y="225679"/>
                </a:lnTo>
                <a:lnTo>
                  <a:pt x="1859267" y="263779"/>
                </a:lnTo>
                <a:lnTo>
                  <a:pt x="1843227" y="270891"/>
                </a:lnTo>
                <a:lnTo>
                  <a:pt x="1846783" y="282448"/>
                </a:lnTo>
                <a:lnTo>
                  <a:pt x="1885276" y="264325"/>
                </a:lnTo>
                <a:lnTo>
                  <a:pt x="1913585" y="233045"/>
                </a:lnTo>
                <a:lnTo>
                  <a:pt x="1931009" y="191160"/>
                </a:lnTo>
                <a:lnTo>
                  <a:pt x="1935365" y="167233"/>
                </a:lnTo>
                <a:lnTo>
                  <a:pt x="1936826" y="141351"/>
                </a:lnTo>
                <a:close/>
              </a:path>
            </a:pathLst>
          </a:custGeom>
          <a:solidFill>
            <a:srgbClr val="000000"/>
          </a:solidFill>
        </p:spPr>
        <p:txBody>
          <a:bodyPr wrap="square" lIns="0" tIns="0" rIns="0" bIns="0" rtlCol="0"/>
          <a:lstStyle/>
          <a:p>
            <a:endParaRPr/>
          </a:p>
        </p:txBody>
      </p:sp>
      <p:sp>
        <p:nvSpPr>
          <p:cNvPr id="21" name="object 21"/>
          <p:cNvSpPr/>
          <p:nvPr/>
        </p:nvSpPr>
        <p:spPr>
          <a:xfrm>
            <a:off x="3778503" y="4675504"/>
            <a:ext cx="711835" cy="440055"/>
          </a:xfrm>
          <a:custGeom>
            <a:avLst/>
            <a:gdLst/>
            <a:ahLst/>
            <a:cxnLst/>
            <a:rect l="l" t="t" r="r" b="b"/>
            <a:pathLst>
              <a:path w="711835" h="440054">
                <a:moveTo>
                  <a:pt x="633476" y="0"/>
                </a:moveTo>
                <a:lnTo>
                  <a:pt x="627126" y="7239"/>
                </a:lnTo>
                <a:lnTo>
                  <a:pt x="640266" y="21744"/>
                </a:lnTo>
                <a:lnTo>
                  <a:pt x="652240" y="39751"/>
                </a:lnTo>
                <a:lnTo>
                  <a:pt x="672592" y="86360"/>
                </a:lnTo>
                <a:lnTo>
                  <a:pt x="686022" y="146558"/>
                </a:lnTo>
                <a:lnTo>
                  <a:pt x="690499" y="219710"/>
                </a:lnTo>
                <a:lnTo>
                  <a:pt x="689379" y="257978"/>
                </a:lnTo>
                <a:lnTo>
                  <a:pt x="680426" y="324705"/>
                </a:lnTo>
                <a:lnTo>
                  <a:pt x="663023" y="378265"/>
                </a:lnTo>
                <a:lnTo>
                  <a:pt x="640266" y="417802"/>
                </a:lnTo>
                <a:lnTo>
                  <a:pt x="627126" y="432308"/>
                </a:lnTo>
                <a:lnTo>
                  <a:pt x="633476" y="439547"/>
                </a:lnTo>
                <a:lnTo>
                  <a:pt x="662844" y="407162"/>
                </a:lnTo>
                <a:lnTo>
                  <a:pt x="688213" y="359156"/>
                </a:lnTo>
                <a:lnTo>
                  <a:pt x="705707" y="296433"/>
                </a:lnTo>
                <a:lnTo>
                  <a:pt x="711581" y="219710"/>
                </a:lnTo>
                <a:lnTo>
                  <a:pt x="710177" y="181514"/>
                </a:lnTo>
                <a:lnTo>
                  <a:pt x="705707" y="143033"/>
                </a:lnTo>
                <a:lnTo>
                  <a:pt x="688213" y="80264"/>
                </a:lnTo>
                <a:lnTo>
                  <a:pt x="662844" y="32369"/>
                </a:lnTo>
                <a:lnTo>
                  <a:pt x="648672" y="14237"/>
                </a:lnTo>
                <a:lnTo>
                  <a:pt x="633476" y="0"/>
                </a:lnTo>
                <a:close/>
              </a:path>
              <a:path w="711835" h="440054">
                <a:moveTo>
                  <a:pt x="78105" y="0"/>
                </a:moveTo>
                <a:lnTo>
                  <a:pt x="48688" y="32369"/>
                </a:lnTo>
                <a:lnTo>
                  <a:pt x="23368" y="80264"/>
                </a:lnTo>
                <a:lnTo>
                  <a:pt x="5826" y="143033"/>
                </a:lnTo>
                <a:lnTo>
                  <a:pt x="0" y="219710"/>
                </a:lnTo>
                <a:lnTo>
                  <a:pt x="1388" y="257978"/>
                </a:lnTo>
                <a:lnTo>
                  <a:pt x="1454" y="259804"/>
                </a:lnTo>
                <a:lnTo>
                  <a:pt x="13126" y="329563"/>
                </a:lnTo>
                <a:lnTo>
                  <a:pt x="35510" y="385111"/>
                </a:lnTo>
                <a:lnTo>
                  <a:pt x="62890" y="425307"/>
                </a:lnTo>
                <a:lnTo>
                  <a:pt x="78105" y="439547"/>
                </a:lnTo>
                <a:lnTo>
                  <a:pt x="84455" y="432308"/>
                </a:lnTo>
                <a:lnTo>
                  <a:pt x="71260" y="417802"/>
                </a:lnTo>
                <a:lnTo>
                  <a:pt x="59293" y="399796"/>
                </a:lnTo>
                <a:lnTo>
                  <a:pt x="38988" y="353187"/>
                </a:lnTo>
                <a:lnTo>
                  <a:pt x="25558" y="292973"/>
                </a:lnTo>
                <a:lnTo>
                  <a:pt x="21082" y="219710"/>
                </a:lnTo>
                <a:lnTo>
                  <a:pt x="22201" y="181514"/>
                </a:lnTo>
                <a:lnTo>
                  <a:pt x="31154" y="114839"/>
                </a:lnTo>
                <a:lnTo>
                  <a:pt x="48539" y="61281"/>
                </a:lnTo>
                <a:lnTo>
                  <a:pt x="71260" y="21744"/>
                </a:lnTo>
                <a:lnTo>
                  <a:pt x="84455" y="7239"/>
                </a:lnTo>
                <a:lnTo>
                  <a:pt x="78105" y="0"/>
                </a:lnTo>
                <a:close/>
              </a:path>
            </a:pathLst>
          </a:custGeom>
          <a:solidFill>
            <a:srgbClr val="000000"/>
          </a:solidFill>
        </p:spPr>
        <p:txBody>
          <a:bodyPr wrap="square" lIns="0" tIns="0" rIns="0" bIns="0" rtlCol="0"/>
          <a:lstStyle/>
          <a:p>
            <a:endParaRPr/>
          </a:p>
        </p:txBody>
      </p:sp>
      <p:sp>
        <p:nvSpPr>
          <p:cNvPr id="22" name="object 22"/>
          <p:cNvSpPr txBox="1"/>
          <p:nvPr/>
        </p:nvSpPr>
        <p:spPr>
          <a:xfrm>
            <a:off x="3857625" y="4724527"/>
            <a:ext cx="187325" cy="292735"/>
          </a:xfrm>
          <a:prstGeom prst="rect">
            <a:avLst/>
          </a:prstGeom>
        </p:spPr>
        <p:txBody>
          <a:bodyPr vert="horz" wrap="square" lIns="0" tIns="12700" rIns="0" bIns="0" rtlCol="0">
            <a:spAutoFit/>
          </a:bodyPr>
          <a:lstStyle/>
          <a:p>
            <a:pPr marL="12700">
              <a:lnSpc>
                <a:spcPct val="100000"/>
              </a:lnSpc>
              <a:spcBef>
                <a:spcPts val="100"/>
              </a:spcBef>
            </a:pPr>
            <a:r>
              <a:rPr sz="1750" spc="-50" dirty="0">
                <a:latin typeface="Cambria Math"/>
                <a:cs typeface="Cambria Math"/>
              </a:rPr>
              <a:t>−</a:t>
            </a:r>
            <a:endParaRPr sz="1750">
              <a:latin typeface="Cambria Math"/>
              <a:cs typeface="Cambria Math"/>
            </a:endParaRPr>
          </a:p>
        </p:txBody>
      </p:sp>
      <p:sp>
        <p:nvSpPr>
          <p:cNvPr id="23" name="object 23"/>
          <p:cNvSpPr/>
          <p:nvPr/>
        </p:nvSpPr>
        <p:spPr>
          <a:xfrm>
            <a:off x="4032884" y="4888738"/>
            <a:ext cx="365760" cy="13970"/>
          </a:xfrm>
          <a:custGeom>
            <a:avLst/>
            <a:gdLst/>
            <a:ahLst/>
            <a:cxnLst/>
            <a:rect l="l" t="t" r="r" b="b"/>
            <a:pathLst>
              <a:path w="365760" h="13970">
                <a:moveTo>
                  <a:pt x="365760" y="0"/>
                </a:moveTo>
                <a:lnTo>
                  <a:pt x="0" y="0"/>
                </a:lnTo>
                <a:lnTo>
                  <a:pt x="0" y="13716"/>
                </a:lnTo>
                <a:lnTo>
                  <a:pt x="365760" y="13716"/>
                </a:lnTo>
                <a:lnTo>
                  <a:pt x="365760" y="0"/>
                </a:lnTo>
                <a:close/>
              </a:path>
            </a:pathLst>
          </a:custGeom>
          <a:solidFill>
            <a:srgbClr val="000000"/>
          </a:solidFill>
        </p:spPr>
        <p:txBody>
          <a:bodyPr wrap="square" lIns="0" tIns="0" rIns="0" bIns="0" rtlCol="0"/>
          <a:lstStyle/>
          <a:p>
            <a:endParaRPr/>
          </a:p>
        </p:txBody>
      </p:sp>
      <p:sp>
        <p:nvSpPr>
          <p:cNvPr id="24" name="object 24"/>
          <p:cNvSpPr txBox="1"/>
          <p:nvPr/>
        </p:nvSpPr>
        <p:spPr>
          <a:xfrm>
            <a:off x="3995292" y="4633086"/>
            <a:ext cx="441959" cy="245110"/>
          </a:xfrm>
          <a:prstGeom prst="rect">
            <a:avLst/>
          </a:prstGeom>
        </p:spPr>
        <p:txBody>
          <a:bodyPr vert="horz" wrap="square" lIns="0" tIns="11430" rIns="0" bIns="0" rtlCol="0">
            <a:spAutoFit/>
          </a:bodyPr>
          <a:lstStyle/>
          <a:p>
            <a:pPr marL="38100">
              <a:lnSpc>
                <a:spcPct val="100000"/>
              </a:lnSpc>
              <a:spcBef>
                <a:spcPts val="90"/>
              </a:spcBef>
            </a:pPr>
            <a:r>
              <a:rPr sz="1450" spc="135" dirty="0">
                <a:latin typeface="Cambria Math"/>
                <a:cs typeface="Cambria Math"/>
              </a:rPr>
              <a:t>𝛿</a:t>
            </a:r>
            <a:r>
              <a:rPr sz="2175" spc="202" baseline="21072" dirty="0">
                <a:latin typeface="Cambria Math"/>
                <a:cs typeface="Cambria Math"/>
              </a:rPr>
              <a:t>2</a:t>
            </a:r>
            <a:r>
              <a:rPr sz="1450" spc="135" dirty="0">
                <a:latin typeface="Cambria Math"/>
                <a:cs typeface="Cambria Math"/>
              </a:rPr>
              <a:t>𝜇</a:t>
            </a:r>
            <a:endParaRPr sz="1450">
              <a:latin typeface="Cambria Math"/>
              <a:cs typeface="Cambria Math"/>
            </a:endParaRPr>
          </a:p>
        </p:txBody>
      </p:sp>
      <p:sp>
        <p:nvSpPr>
          <p:cNvPr id="25" name="object 25"/>
          <p:cNvSpPr txBox="1"/>
          <p:nvPr/>
        </p:nvSpPr>
        <p:spPr>
          <a:xfrm>
            <a:off x="4148709" y="4875098"/>
            <a:ext cx="134620" cy="245745"/>
          </a:xfrm>
          <a:prstGeom prst="rect">
            <a:avLst/>
          </a:prstGeom>
        </p:spPr>
        <p:txBody>
          <a:bodyPr vert="horz" wrap="square" lIns="0" tIns="11430" rIns="0" bIns="0" rtlCol="0">
            <a:spAutoFit/>
          </a:bodyPr>
          <a:lstStyle/>
          <a:p>
            <a:pPr marL="12700">
              <a:lnSpc>
                <a:spcPct val="100000"/>
              </a:lnSpc>
              <a:spcBef>
                <a:spcPts val="90"/>
              </a:spcBef>
            </a:pPr>
            <a:r>
              <a:rPr sz="1450" spc="5" dirty="0">
                <a:latin typeface="Cambria Math"/>
                <a:cs typeface="Cambria Math"/>
              </a:rPr>
              <a:t>2</a:t>
            </a:r>
            <a:endParaRPr sz="1450">
              <a:latin typeface="Cambria Math"/>
              <a:cs typeface="Cambria Math"/>
            </a:endParaRPr>
          </a:p>
        </p:txBody>
      </p:sp>
      <p:sp>
        <p:nvSpPr>
          <p:cNvPr id="26" name="object 26"/>
          <p:cNvSpPr/>
          <p:nvPr/>
        </p:nvSpPr>
        <p:spPr>
          <a:xfrm>
            <a:off x="5469255" y="4923535"/>
            <a:ext cx="1935480" cy="282575"/>
          </a:xfrm>
          <a:custGeom>
            <a:avLst/>
            <a:gdLst/>
            <a:ahLst/>
            <a:cxnLst/>
            <a:rect l="l" t="t" r="r" b="b"/>
            <a:pathLst>
              <a:path w="1935479" h="282575">
                <a:moveTo>
                  <a:pt x="94107" y="11557"/>
                </a:moveTo>
                <a:lnTo>
                  <a:pt x="90043" y="0"/>
                </a:lnTo>
                <a:lnTo>
                  <a:pt x="69583" y="7454"/>
                </a:lnTo>
                <a:lnTo>
                  <a:pt x="51650" y="18199"/>
                </a:lnTo>
                <a:lnTo>
                  <a:pt x="23368" y="49530"/>
                </a:lnTo>
                <a:lnTo>
                  <a:pt x="5867" y="91541"/>
                </a:lnTo>
                <a:lnTo>
                  <a:pt x="76" y="139827"/>
                </a:lnTo>
                <a:lnTo>
                  <a:pt x="0" y="141351"/>
                </a:lnTo>
                <a:lnTo>
                  <a:pt x="1447" y="167233"/>
                </a:lnTo>
                <a:lnTo>
                  <a:pt x="13068" y="213093"/>
                </a:lnTo>
                <a:lnTo>
                  <a:pt x="36131" y="250342"/>
                </a:lnTo>
                <a:lnTo>
                  <a:pt x="69557" y="275018"/>
                </a:lnTo>
                <a:lnTo>
                  <a:pt x="90043" y="282448"/>
                </a:lnTo>
                <a:lnTo>
                  <a:pt x="93726" y="270891"/>
                </a:lnTo>
                <a:lnTo>
                  <a:pt x="77597" y="263779"/>
                </a:lnTo>
                <a:lnTo>
                  <a:pt x="63703" y="253860"/>
                </a:lnTo>
                <a:lnTo>
                  <a:pt x="35204" y="207657"/>
                </a:lnTo>
                <a:lnTo>
                  <a:pt x="26822" y="164719"/>
                </a:lnTo>
                <a:lnTo>
                  <a:pt x="25781" y="139827"/>
                </a:lnTo>
                <a:lnTo>
                  <a:pt x="26822" y="115735"/>
                </a:lnTo>
                <a:lnTo>
                  <a:pt x="35204" y="73926"/>
                </a:lnTo>
                <a:lnTo>
                  <a:pt x="63792" y="28435"/>
                </a:lnTo>
                <a:lnTo>
                  <a:pt x="77812" y="18643"/>
                </a:lnTo>
                <a:lnTo>
                  <a:pt x="94107" y="11557"/>
                </a:lnTo>
                <a:close/>
              </a:path>
              <a:path w="1935479" h="282575">
                <a:moveTo>
                  <a:pt x="822579" y="11557"/>
                </a:moveTo>
                <a:lnTo>
                  <a:pt x="818515" y="0"/>
                </a:lnTo>
                <a:lnTo>
                  <a:pt x="798055" y="7454"/>
                </a:lnTo>
                <a:lnTo>
                  <a:pt x="780122" y="18199"/>
                </a:lnTo>
                <a:lnTo>
                  <a:pt x="751840" y="49530"/>
                </a:lnTo>
                <a:lnTo>
                  <a:pt x="734339" y="91541"/>
                </a:lnTo>
                <a:lnTo>
                  <a:pt x="728548" y="139827"/>
                </a:lnTo>
                <a:lnTo>
                  <a:pt x="728472" y="141351"/>
                </a:lnTo>
                <a:lnTo>
                  <a:pt x="729919" y="167233"/>
                </a:lnTo>
                <a:lnTo>
                  <a:pt x="741540" y="213093"/>
                </a:lnTo>
                <a:lnTo>
                  <a:pt x="764603" y="250342"/>
                </a:lnTo>
                <a:lnTo>
                  <a:pt x="798029" y="275018"/>
                </a:lnTo>
                <a:lnTo>
                  <a:pt x="818515" y="282448"/>
                </a:lnTo>
                <a:lnTo>
                  <a:pt x="822198" y="270891"/>
                </a:lnTo>
                <a:lnTo>
                  <a:pt x="806069" y="263779"/>
                </a:lnTo>
                <a:lnTo>
                  <a:pt x="792175" y="253860"/>
                </a:lnTo>
                <a:lnTo>
                  <a:pt x="763676" y="207657"/>
                </a:lnTo>
                <a:lnTo>
                  <a:pt x="755294" y="164719"/>
                </a:lnTo>
                <a:lnTo>
                  <a:pt x="754253" y="139827"/>
                </a:lnTo>
                <a:lnTo>
                  <a:pt x="755294" y="115735"/>
                </a:lnTo>
                <a:lnTo>
                  <a:pt x="763676" y="73926"/>
                </a:lnTo>
                <a:lnTo>
                  <a:pt x="792264" y="28435"/>
                </a:lnTo>
                <a:lnTo>
                  <a:pt x="806284" y="18643"/>
                </a:lnTo>
                <a:lnTo>
                  <a:pt x="822579" y="11557"/>
                </a:lnTo>
                <a:close/>
              </a:path>
              <a:path w="1935479" h="282575">
                <a:moveTo>
                  <a:pt x="1635125" y="141351"/>
                </a:moveTo>
                <a:lnTo>
                  <a:pt x="1633677" y="115735"/>
                </a:lnTo>
                <a:lnTo>
                  <a:pt x="1633664" y="115468"/>
                </a:lnTo>
                <a:lnTo>
                  <a:pt x="1629295" y="91541"/>
                </a:lnTo>
                <a:lnTo>
                  <a:pt x="1611757" y="49530"/>
                </a:lnTo>
                <a:lnTo>
                  <a:pt x="1583461" y="18199"/>
                </a:lnTo>
                <a:lnTo>
                  <a:pt x="1545082" y="0"/>
                </a:lnTo>
                <a:lnTo>
                  <a:pt x="1541018" y="11557"/>
                </a:lnTo>
                <a:lnTo>
                  <a:pt x="1557375" y="18643"/>
                </a:lnTo>
                <a:lnTo>
                  <a:pt x="1571434" y="28435"/>
                </a:lnTo>
                <a:lnTo>
                  <a:pt x="1599958" y="73926"/>
                </a:lnTo>
                <a:lnTo>
                  <a:pt x="1608251" y="115468"/>
                </a:lnTo>
                <a:lnTo>
                  <a:pt x="1608289" y="115735"/>
                </a:lnTo>
                <a:lnTo>
                  <a:pt x="1609344" y="139827"/>
                </a:lnTo>
                <a:lnTo>
                  <a:pt x="1608289" y="164719"/>
                </a:lnTo>
                <a:lnTo>
                  <a:pt x="1605153" y="187325"/>
                </a:lnTo>
                <a:lnTo>
                  <a:pt x="1592580" y="225679"/>
                </a:lnTo>
                <a:lnTo>
                  <a:pt x="1557566" y="263779"/>
                </a:lnTo>
                <a:lnTo>
                  <a:pt x="1541526" y="270891"/>
                </a:lnTo>
                <a:lnTo>
                  <a:pt x="1545082" y="282448"/>
                </a:lnTo>
                <a:lnTo>
                  <a:pt x="1583575" y="264325"/>
                </a:lnTo>
                <a:lnTo>
                  <a:pt x="1611884" y="233045"/>
                </a:lnTo>
                <a:lnTo>
                  <a:pt x="1629308" y="191160"/>
                </a:lnTo>
                <a:lnTo>
                  <a:pt x="1633664" y="167233"/>
                </a:lnTo>
                <a:lnTo>
                  <a:pt x="1635125" y="141351"/>
                </a:lnTo>
                <a:close/>
              </a:path>
              <a:path w="1935479" h="282575">
                <a:moveTo>
                  <a:pt x="1935353" y="141351"/>
                </a:moveTo>
                <a:lnTo>
                  <a:pt x="1933905" y="115735"/>
                </a:lnTo>
                <a:lnTo>
                  <a:pt x="1933892" y="115468"/>
                </a:lnTo>
                <a:lnTo>
                  <a:pt x="1929523" y="91541"/>
                </a:lnTo>
                <a:lnTo>
                  <a:pt x="1911985" y="49530"/>
                </a:lnTo>
                <a:lnTo>
                  <a:pt x="1883689" y="18199"/>
                </a:lnTo>
                <a:lnTo>
                  <a:pt x="1845310" y="0"/>
                </a:lnTo>
                <a:lnTo>
                  <a:pt x="1841246" y="11557"/>
                </a:lnTo>
                <a:lnTo>
                  <a:pt x="1857603" y="18643"/>
                </a:lnTo>
                <a:lnTo>
                  <a:pt x="1871662" y="28435"/>
                </a:lnTo>
                <a:lnTo>
                  <a:pt x="1900186" y="73926"/>
                </a:lnTo>
                <a:lnTo>
                  <a:pt x="1908479" y="115468"/>
                </a:lnTo>
                <a:lnTo>
                  <a:pt x="1908517" y="115735"/>
                </a:lnTo>
                <a:lnTo>
                  <a:pt x="1909572" y="139827"/>
                </a:lnTo>
                <a:lnTo>
                  <a:pt x="1908517" y="164719"/>
                </a:lnTo>
                <a:lnTo>
                  <a:pt x="1905381" y="187325"/>
                </a:lnTo>
                <a:lnTo>
                  <a:pt x="1892808" y="225679"/>
                </a:lnTo>
                <a:lnTo>
                  <a:pt x="1857794" y="263779"/>
                </a:lnTo>
                <a:lnTo>
                  <a:pt x="1841754" y="270891"/>
                </a:lnTo>
                <a:lnTo>
                  <a:pt x="1845310" y="282448"/>
                </a:lnTo>
                <a:lnTo>
                  <a:pt x="1883803" y="264325"/>
                </a:lnTo>
                <a:lnTo>
                  <a:pt x="1912112" y="233045"/>
                </a:lnTo>
                <a:lnTo>
                  <a:pt x="1929536" y="191160"/>
                </a:lnTo>
                <a:lnTo>
                  <a:pt x="1933892" y="167233"/>
                </a:lnTo>
                <a:lnTo>
                  <a:pt x="1935353" y="141351"/>
                </a:lnTo>
                <a:close/>
              </a:path>
            </a:pathLst>
          </a:custGeom>
          <a:solidFill>
            <a:srgbClr val="000000"/>
          </a:solidFill>
        </p:spPr>
        <p:txBody>
          <a:bodyPr wrap="square" lIns="0" tIns="0" rIns="0" bIns="0" rtlCol="0"/>
          <a:lstStyle/>
          <a:p>
            <a:endParaRPr/>
          </a:p>
        </p:txBody>
      </p:sp>
      <p:sp>
        <p:nvSpPr>
          <p:cNvPr id="27" name="object 27"/>
          <p:cNvSpPr/>
          <p:nvPr/>
        </p:nvSpPr>
        <p:spPr>
          <a:xfrm>
            <a:off x="8015223" y="4675504"/>
            <a:ext cx="711835" cy="440055"/>
          </a:xfrm>
          <a:custGeom>
            <a:avLst/>
            <a:gdLst/>
            <a:ahLst/>
            <a:cxnLst/>
            <a:rect l="l" t="t" r="r" b="b"/>
            <a:pathLst>
              <a:path w="711834" h="440054">
                <a:moveTo>
                  <a:pt x="633476" y="0"/>
                </a:moveTo>
                <a:lnTo>
                  <a:pt x="627126" y="7239"/>
                </a:lnTo>
                <a:lnTo>
                  <a:pt x="640266" y="21744"/>
                </a:lnTo>
                <a:lnTo>
                  <a:pt x="652240" y="39751"/>
                </a:lnTo>
                <a:lnTo>
                  <a:pt x="672592" y="86360"/>
                </a:lnTo>
                <a:lnTo>
                  <a:pt x="686022" y="146558"/>
                </a:lnTo>
                <a:lnTo>
                  <a:pt x="690499" y="219710"/>
                </a:lnTo>
                <a:lnTo>
                  <a:pt x="689379" y="257978"/>
                </a:lnTo>
                <a:lnTo>
                  <a:pt x="680426" y="324705"/>
                </a:lnTo>
                <a:lnTo>
                  <a:pt x="663023" y="378265"/>
                </a:lnTo>
                <a:lnTo>
                  <a:pt x="640266" y="417802"/>
                </a:lnTo>
                <a:lnTo>
                  <a:pt x="627126" y="432308"/>
                </a:lnTo>
                <a:lnTo>
                  <a:pt x="633476" y="439547"/>
                </a:lnTo>
                <a:lnTo>
                  <a:pt x="662844" y="407162"/>
                </a:lnTo>
                <a:lnTo>
                  <a:pt x="688212" y="359156"/>
                </a:lnTo>
                <a:lnTo>
                  <a:pt x="705707" y="296433"/>
                </a:lnTo>
                <a:lnTo>
                  <a:pt x="711580" y="219710"/>
                </a:lnTo>
                <a:lnTo>
                  <a:pt x="710177" y="181514"/>
                </a:lnTo>
                <a:lnTo>
                  <a:pt x="705707" y="143033"/>
                </a:lnTo>
                <a:lnTo>
                  <a:pt x="688212" y="80264"/>
                </a:lnTo>
                <a:lnTo>
                  <a:pt x="662844" y="32369"/>
                </a:lnTo>
                <a:lnTo>
                  <a:pt x="648672" y="14237"/>
                </a:lnTo>
                <a:lnTo>
                  <a:pt x="633476" y="0"/>
                </a:lnTo>
                <a:close/>
              </a:path>
              <a:path w="711834" h="440054">
                <a:moveTo>
                  <a:pt x="78104" y="0"/>
                </a:moveTo>
                <a:lnTo>
                  <a:pt x="48688" y="32369"/>
                </a:lnTo>
                <a:lnTo>
                  <a:pt x="23368" y="80264"/>
                </a:lnTo>
                <a:lnTo>
                  <a:pt x="5826" y="143033"/>
                </a:lnTo>
                <a:lnTo>
                  <a:pt x="0" y="219710"/>
                </a:lnTo>
                <a:lnTo>
                  <a:pt x="1388" y="257978"/>
                </a:lnTo>
                <a:lnTo>
                  <a:pt x="5826" y="296433"/>
                </a:lnTo>
                <a:lnTo>
                  <a:pt x="23368" y="359156"/>
                </a:lnTo>
                <a:lnTo>
                  <a:pt x="48688" y="407162"/>
                </a:lnTo>
                <a:lnTo>
                  <a:pt x="78104" y="439547"/>
                </a:lnTo>
                <a:lnTo>
                  <a:pt x="84454" y="432308"/>
                </a:lnTo>
                <a:lnTo>
                  <a:pt x="71260" y="417802"/>
                </a:lnTo>
                <a:lnTo>
                  <a:pt x="59293" y="399796"/>
                </a:lnTo>
                <a:lnTo>
                  <a:pt x="38989" y="353187"/>
                </a:lnTo>
                <a:lnTo>
                  <a:pt x="25558" y="292973"/>
                </a:lnTo>
                <a:lnTo>
                  <a:pt x="21081" y="219710"/>
                </a:lnTo>
                <a:lnTo>
                  <a:pt x="22201" y="181514"/>
                </a:lnTo>
                <a:lnTo>
                  <a:pt x="31154" y="114839"/>
                </a:lnTo>
                <a:lnTo>
                  <a:pt x="48539" y="61281"/>
                </a:lnTo>
                <a:lnTo>
                  <a:pt x="71260" y="21744"/>
                </a:lnTo>
                <a:lnTo>
                  <a:pt x="84454" y="7239"/>
                </a:lnTo>
                <a:lnTo>
                  <a:pt x="78104" y="0"/>
                </a:lnTo>
                <a:close/>
              </a:path>
            </a:pathLst>
          </a:custGeom>
          <a:solidFill>
            <a:srgbClr val="000000"/>
          </a:solidFill>
        </p:spPr>
        <p:txBody>
          <a:bodyPr wrap="square" lIns="0" tIns="0" rIns="0" bIns="0" rtlCol="0"/>
          <a:lstStyle/>
          <a:p>
            <a:endParaRPr/>
          </a:p>
        </p:txBody>
      </p:sp>
      <p:sp>
        <p:nvSpPr>
          <p:cNvPr id="28" name="object 28"/>
          <p:cNvSpPr txBox="1"/>
          <p:nvPr/>
        </p:nvSpPr>
        <p:spPr>
          <a:xfrm>
            <a:off x="899464" y="4833950"/>
            <a:ext cx="7408545" cy="391795"/>
          </a:xfrm>
          <a:prstGeom prst="rect">
            <a:avLst/>
          </a:prstGeom>
        </p:spPr>
        <p:txBody>
          <a:bodyPr vert="horz" wrap="square" lIns="0" tIns="12700" rIns="0" bIns="0" rtlCol="0">
            <a:spAutoFit/>
          </a:bodyPr>
          <a:lstStyle/>
          <a:p>
            <a:pPr marL="38100">
              <a:lnSpc>
                <a:spcPct val="100000"/>
              </a:lnSpc>
              <a:spcBef>
                <a:spcPts val="100"/>
              </a:spcBef>
              <a:tabLst>
                <a:tab pos="376555" algn="l"/>
                <a:tab pos="1104900" algn="l"/>
                <a:tab pos="1938655" algn="l"/>
                <a:tab pos="2324100" algn="l"/>
                <a:tab pos="3688079" algn="l"/>
                <a:tab pos="4331335" algn="l"/>
                <a:tab pos="4669790" algn="l"/>
                <a:tab pos="5398770" algn="l"/>
                <a:tab pos="6232525" algn="l"/>
                <a:tab pos="6616065" algn="l"/>
              </a:tabLst>
            </a:pPr>
            <a:r>
              <a:rPr sz="2400" spc="-50" dirty="0">
                <a:latin typeface="Cambria Math"/>
                <a:cs typeface="Cambria Math"/>
              </a:rPr>
              <a:t>ℙ</a:t>
            </a:r>
            <a:r>
              <a:rPr sz="2400" dirty="0">
                <a:latin typeface="Cambria Math"/>
                <a:cs typeface="Cambria Math"/>
              </a:rPr>
              <a:t>	𝑋</a:t>
            </a:r>
            <a:r>
              <a:rPr sz="2400" spc="165" dirty="0">
                <a:latin typeface="Cambria Math"/>
                <a:cs typeface="Cambria Math"/>
              </a:rPr>
              <a:t> </a:t>
            </a:r>
            <a:r>
              <a:rPr sz="2400" spc="-50" dirty="0">
                <a:latin typeface="Cambria Math"/>
                <a:cs typeface="Cambria Math"/>
              </a:rPr>
              <a:t>≤</a:t>
            </a:r>
            <a:r>
              <a:rPr sz="2400" dirty="0">
                <a:latin typeface="Cambria Math"/>
                <a:cs typeface="Cambria Math"/>
              </a:rPr>
              <a:t>	1 −</a:t>
            </a:r>
            <a:r>
              <a:rPr sz="2400" spc="-10" dirty="0">
                <a:latin typeface="Cambria Math"/>
                <a:cs typeface="Cambria Math"/>
              </a:rPr>
              <a:t> </a:t>
            </a:r>
            <a:r>
              <a:rPr sz="2400" spc="-50" dirty="0">
                <a:latin typeface="Cambria Math"/>
                <a:cs typeface="Cambria Math"/>
              </a:rPr>
              <a:t>𝛿</a:t>
            </a:r>
            <a:r>
              <a:rPr sz="2400" dirty="0">
                <a:latin typeface="Cambria Math"/>
                <a:cs typeface="Cambria Math"/>
              </a:rPr>
              <a:t>	</a:t>
            </a:r>
            <a:r>
              <a:rPr sz="2400" spc="-50" dirty="0">
                <a:latin typeface="Cambria Math"/>
                <a:cs typeface="Cambria Math"/>
              </a:rPr>
              <a:t>𝜇</a:t>
            </a:r>
            <a:r>
              <a:rPr sz="2400" dirty="0">
                <a:latin typeface="Cambria Math"/>
                <a:cs typeface="Cambria Math"/>
              </a:rPr>
              <a:t>	≤</a:t>
            </a:r>
            <a:r>
              <a:rPr sz="2400" spc="110" dirty="0">
                <a:latin typeface="Cambria Math"/>
                <a:cs typeface="Cambria Math"/>
              </a:rPr>
              <a:t> </a:t>
            </a:r>
            <a:r>
              <a:rPr sz="2400" spc="-50" dirty="0">
                <a:latin typeface="Cambria Math"/>
                <a:cs typeface="Cambria Math"/>
              </a:rPr>
              <a:t>𝑒</a:t>
            </a:r>
            <a:r>
              <a:rPr sz="2400" dirty="0">
                <a:latin typeface="Cambria Math"/>
                <a:cs typeface="Cambria Math"/>
              </a:rPr>
              <a:t>	</a:t>
            </a:r>
            <a:r>
              <a:rPr sz="2400" b="0" i="1" spc="-25" dirty="0">
                <a:latin typeface="Segoe UI Semilight"/>
                <a:cs typeface="Segoe UI Semilight"/>
              </a:rPr>
              <a:t>and</a:t>
            </a:r>
            <a:r>
              <a:rPr sz="2400" b="0" i="1" dirty="0">
                <a:latin typeface="Segoe UI Semilight"/>
                <a:cs typeface="Segoe UI Semilight"/>
              </a:rPr>
              <a:t>	</a:t>
            </a:r>
            <a:r>
              <a:rPr sz="2400" spc="-50" dirty="0">
                <a:latin typeface="Cambria Math"/>
                <a:cs typeface="Cambria Math"/>
              </a:rPr>
              <a:t>ℙ</a:t>
            </a:r>
            <a:r>
              <a:rPr sz="2400" dirty="0">
                <a:latin typeface="Cambria Math"/>
                <a:cs typeface="Cambria Math"/>
              </a:rPr>
              <a:t>	𝑋</a:t>
            </a:r>
            <a:r>
              <a:rPr sz="2400" spc="170" dirty="0">
                <a:latin typeface="Cambria Math"/>
                <a:cs typeface="Cambria Math"/>
              </a:rPr>
              <a:t> </a:t>
            </a:r>
            <a:r>
              <a:rPr sz="2400" spc="-50" dirty="0">
                <a:latin typeface="Cambria Math"/>
                <a:cs typeface="Cambria Math"/>
              </a:rPr>
              <a:t>≥</a:t>
            </a:r>
            <a:r>
              <a:rPr sz="2400" dirty="0">
                <a:latin typeface="Cambria Math"/>
                <a:cs typeface="Cambria Math"/>
              </a:rPr>
              <a:t>	1</a:t>
            </a:r>
            <a:r>
              <a:rPr sz="2400" spc="-10" dirty="0">
                <a:latin typeface="Cambria Math"/>
                <a:cs typeface="Cambria Math"/>
              </a:rPr>
              <a:t> </a:t>
            </a:r>
            <a:r>
              <a:rPr sz="2400" dirty="0">
                <a:latin typeface="Cambria Math"/>
                <a:cs typeface="Cambria Math"/>
              </a:rPr>
              <a:t>+</a:t>
            </a:r>
            <a:r>
              <a:rPr sz="2400" spc="-10" dirty="0">
                <a:latin typeface="Cambria Math"/>
                <a:cs typeface="Cambria Math"/>
              </a:rPr>
              <a:t> </a:t>
            </a:r>
            <a:r>
              <a:rPr sz="2400" spc="-50" dirty="0">
                <a:latin typeface="Cambria Math"/>
                <a:cs typeface="Cambria Math"/>
              </a:rPr>
              <a:t>𝛿</a:t>
            </a:r>
            <a:r>
              <a:rPr sz="2400" dirty="0">
                <a:latin typeface="Cambria Math"/>
                <a:cs typeface="Cambria Math"/>
              </a:rPr>
              <a:t>	</a:t>
            </a:r>
            <a:r>
              <a:rPr sz="2400" spc="-50" dirty="0">
                <a:latin typeface="Cambria Math"/>
                <a:cs typeface="Cambria Math"/>
              </a:rPr>
              <a:t>𝜇</a:t>
            </a:r>
            <a:r>
              <a:rPr sz="2400" dirty="0">
                <a:latin typeface="Cambria Math"/>
                <a:cs typeface="Cambria Math"/>
              </a:rPr>
              <a:t>	≤</a:t>
            </a:r>
            <a:r>
              <a:rPr sz="2400" spc="130" dirty="0">
                <a:latin typeface="Cambria Math"/>
                <a:cs typeface="Cambria Math"/>
              </a:rPr>
              <a:t> </a:t>
            </a:r>
            <a:r>
              <a:rPr sz="2400" dirty="0">
                <a:latin typeface="Cambria Math"/>
                <a:cs typeface="Cambria Math"/>
              </a:rPr>
              <a:t>𝑒</a:t>
            </a:r>
            <a:r>
              <a:rPr sz="2400" spc="450" dirty="0">
                <a:latin typeface="Cambria Math"/>
                <a:cs typeface="Cambria Math"/>
              </a:rPr>
              <a:t> </a:t>
            </a:r>
            <a:r>
              <a:rPr sz="2625" spc="-75" baseline="47619" dirty="0">
                <a:latin typeface="Cambria Math"/>
                <a:cs typeface="Cambria Math"/>
              </a:rPr>
              <a:t>−</a:t>
            </a:r>
            <a:endParaRPr sz="2625" baseline="47619">
              <a:latin typeface="Cambria Math"/>
              <a:cs typeface="Cambria Math"/>
            </a:endParaRPr>
          </a:p>
        </p:txBody>
      </p:sp>
      <p:sp>
        <p:nvSpPr>
          <p:cNvPr id="29" name="object 29"/>
          <p:cNvSpPr/>
          <p:nvPr/>
        </p:nvSpPr>
        <p:spPr>
          <a:xfrm>
            <a:off x="8268081" y="4888738"/>
            <a:ext cx="365760" cy="13970"/>
          </a:xfrm>
          <a:custGeom>
            <a:avLst/>
            <a:gdLst/>
            <a:ahLst/>
            <a:cxnLst/>
            <a:rect l="l" t="t" r="r" b="b"/>
            <a:pathLst>
              <a:path w="365759" h="13970">
                <a:moveTo>
                  <a:pt x="365759" y="0"/>
                </a:moveTo>
                <a:lnTo>
                  <a:pt x="0" y="0"/>
                </a:lnTo>
                <a:lnTo>
                  <a:pt x="0" y="13716"/>
                </a:lnTo>
                <a:lnTo>
                  <a:pt x="365759" y="13716"/>
                </a:lnTo>
                <a:lnTo>
                  <a:pt x="365759" y="0"/>
                </a:lnTo>
                <a:close/>
              </a:path>
            </a:pathLst>
          </a:custGeom>
          <a:solidFill>
            <a:srgbClr val="000000"/>
          </a:solidFill>
        </p:spPr>
        <p:txBody>
          <a:bodyPr wrap="square" lIns="0" tIns="0" rIns="0" bIns="0" rtlCol="0"/>
          <a:lstStyle/>
          <a:p>
            <a:endParaRPr/>
          </a:p>
        </p:txBody>
      </p:sp>
      <p:sp>
        <p:nvSpPr>
          <p:cNvPr id="30" name="object 30"/>
          <p:cNvSpPr txBox="1"/>
          <p:nvPr/>
        </p:nvSpPr>
        <p:spPr>
          <a:xfrm>
            <a:off x="8231123" y="4633086"/>
            <a:ext cx="443865" cy="245110"/>
          </a:xfrm>
          <a:prstGeom prst="rect">
            <a:avLst/>
          </a:prstGeom>
        </p:spPr>
        <p:txBody>
          <a:bodyPr vert="horz" wrap="square" lIns="0" tIns="11430" rIns="0" bIns="0" rtlCol="0">
            <a:spAutoFit/>
          </a:bodyPr>
          <a:lstStyle/>
          <a:p>
            <a:pPr marL="38100">
              <a:lnSpc>
                <a:spcPct val="100000"/>
              </a:lnSpc>
              <a:spcBef>
                <a:spcPts val="90"/>
              </a:spcBef>
            </a:pPr>
            <a:r>
              <a:rPr sz="1450" spc="140" dirty="0">
                <a:latin typeface="Cambria Math"/>
                <a:cs typeface="Cambria Math"/>
              </a:rPr>
              <a:t>𝛿</a:t>
            </a:r>
            <a:r>
              <a:rPr sz="2175" spc="209" baseline="21072" dirty="0">
                <a:latin typeface="Cambria Math"/>
                <a:cs typeface="Cambria Math"/>
              </a:rPr>
              <a:t>2</a:t>
            </a:r>
            <a:r>
              <a:rPr sz="1450" spc="140" dirty="0">
                <a:latin typeface="Cambria Math"/>
                <a:cs typeface="Cambria Math"/>
              </a:rPr>
              <a:t>𝜇</a:t>
            </a:r>
            <a:endParaRPr sz="1450">
              <a:latin typeface="Cambria Math"/>
              <a:cs typeface="Cambria Math"/>
            </a:endParaRPr>
          </a:p>
        </p:txBody>
      </p:sp>
      <p:sp>
        <p:nvSpPr>
          <p:cNvPr id="31" name="object 31"/>
          <p:cNvSpPr txBox="1"/>
          <p:nvPr/>
        </p:nvSpPr>
        <p:spPr>
          <a:xfrm>
            <a:off x="8384540" y="4875098"/>
            <a:ext cx="134620" cy="245745"/>
          </a:xfrm>
          <a:prstGeom prst="rect">
            <a:avLst/>
          </a:prstGeom>
        </p:spPr>
        <p:txBody>
          <a:bodyPr vert="horz" wrap="square" lIns="0" tIns="11430" rIns="0" bIns="0" rtlCol="0">
            <a:spAutoFit/>
          </a:bodyPr>
          <a:lstStyle/>
          <a:p>
            <a:pPr marL="12700">
              <a:lnSpc>
                <a:spcPct val="100000"/>
              </a:lnSpc>
              <a:spcBef>
                <a:spcPts val="90"/>
              </a:spcBef>
            </a:pPr>
            <a:r>
              <a:rPr sz="1450" spc="5" dirty="0">
                <a:latin typeface="Cambria Math"/>
                <a:cs typeface="Cambria Math"/>
              </a:rPr>
              <a:t>3</a:t>
            </a:r>
            <a:endParaRPr sz="1450">
              <a:latin typeface="Cambria Math"/>
              <a:cs typeface="Cambria Math"/>
            </a:endParaRPr>
          </a:p>
        </p:txBody>
      </p:sp>
      <p:pic>
        <p:nvPicPr>
          <p:cNvPr id="32" name="object 32" descr="A diagram of a function  Description automatically generated"/>
          <p:cNvPicPr/>
          <p:nvPr/>
        </p:nvPicPr>
        <p:blipFill>
          <a:blip r:embed="rId4" cstate="print"/>
          <a:stretch>
            <a:fillRect/>
          </a:stretch>
        </p:blipFill>
        <p:spPr>
          <a:xfrm>
            <a:off x="9147047" y="4393691"/>
            <a:ext cx="2708148" cy="131521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981961" y="3242564"/>
            <a:ext cx="6386195" cy="513715"/>
          </a:xfrm>
          <a:prstGeom prst="rect">
            <a:avLst/>
          </a:prstGeom>
        </p:spPr>
        <p:txBody>
          <a:bodyPr vert="horz" wrap="square" lIns="0" tIns="13335" rIns="0" bIns="0" rtlCol="0">
            <a:spAutoFit/>
          </a:bodyPr>
          <a:lstStyle/>
          <a:p>
            <a:pPr marL="12700">
              <a:lnSpc>
                <a:spcPct val="100000"/>
              </a:lnSpc>
              <a:spcBef>
                <a:spcPts val="105"/>
              </a:spcBef>
            </a:pPr>
            <a:r>
              <a:rPr sz="3200" b="1" spc="50" dirty="0">
                <a:latin typeface="Segoe UI Semibold"/>
                <a:cs typeface="Segoe UI Semibold"/>
              </a:rPr>
              <a:t>One</a:t>
            </a:r>
            <a:r>
              <a:rPr sz="3200" b="1" spc="185" dirty="0">
                <a:latin typeface="Segoe UI Semibold"/>
                <a:cs typeface="Segoe UI Semibold"/>
              </a:rPr>
              <a:t> </a:t>
            </a:r>
            <a:r>
              <a:rPr sz="3200" b="1" spc="50" dirty="0">
                <a:latin typeface="Segoe UI Semibold"/>
                <a:cs typeface="Segoe UI Semibold"/>
              </a:rPr>
              <a:t>More</a:t>
            </a:r>
            <a:r>
              <a:rPr sz="3200" b="1" spc="235" dirty="0">
                <a:latin typeface="Segoe UI Semibold"/>
                <a:cs typeface="Segoe UI Semibold"/>
              </a:rPr>
              <a:t> </a:t>
            </a:r>
            <a:r>
              <a:rPr sz="3200" b="1" spc="65" dirty="0">
                <a:latin typeface="Segoe UI Semibold"/>
                <a:cs typeface="Segoe UI Semibold"/>
              </a:rPr>
              <a:t>Bound</a:t>
            </a:r>
            <a:r>
              <a:rPr sz="3200" b="1" spc="215" dirty="0">
                <a:latin typeface="Segoe UI Semibold"/>
                <a:cs typeface="Segoe UI Semibold"/>
              </a:rPr>
              <a:t> </a:t>
            </a:r>
            <a:r>
              <a:rPr sz="3200" b="1" dirty="0">
                <a:latin typeface="Segoe UI Semibold"/>
                <a:cs typeface="Segoe UI Semibold"/>
              </a:rPr>
              <a:t>–</a:t>
            </a:r>
            <a:r>
              <a:rPr sz="3200" b="1" spc="200" dirty="0">
                <a:latin typeface="Segoe UI Semibold"/>
                <a:cs typeface="Segoe UI Semibold"/>
              </a:rPr>
              <a:t> </a:t>
            </a:r>
            <a:r>
              <a:rPr sz="3200" b="1" spc="70" dirty="0">
                <a:latin typeface="Segoe UI Semibold"/>
                <a:cs typeface="Segoe UI Semibold"/>
              </a:rPr>
              <a:t>Union</a:t>
            </a:r>
            <a:r>
              <a:rPr sz="3200" b="1" spc="190" dirty="0">
                <a:latin typeface="Segoe UI Semibold"/>
                <a:cs typeface="Segoe UI Semibold"/>
              </a:rPr>
              <a:t> </a:t>
            </a:r>
            <a:r>
              <a:rPr sz="3200" b="1" spc="45" dirty="0">
                <a:latin typeface="Segoe UI Semibold"/>
                <a:cs typeface="Segoe UI Semibold"/>
              </a:rPr>
              <a:t>Bound</a:t>
            </a:r>
            <a:endParaRPr sz="3200">
              <a:latin typeface="Segoe UI Semibold"/>
              <a:cs typeface="Segoe UI Semibo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b="1" spc="60" dirty="0">
                <a:latin typeface="Segoe UI"/>
                <a:cs typeface="Segoe UI"/>
              </a:rPr>
              <a:t>Union</a:t>
            </a:r>
            <a:r>
              <a:rPr b="1" spc="229" dirty="0">
                <a:latin typeface="Segoe UI"/>
                <a:cs typeface="Segoe UI"/>
              </a:rPr>
              <a:t> </a:t>
            </a:r>
            <a:r>
              <a:rPr b="1" spc="60" dirty="0">
                <a:latin typeface="Segoe UI"/>
                <a:cs typeface="Segoe UI"/>
              </a:rPr>
              <a:t>Bound</a:t>
            </a:r>
            <a:r>
              <a:rPr b="1" spc="270" dirty="0">
                <a:latin typeface="Segoe UI"/>
                <a:cs typeface="Segoe UI"/>
              </a:rPr>
              <a:t> </a:t>
            </a:r>
            <a:r>
              <a:rPr sz="3300" spc="60" dirty="0"/>
              <a:t>(not</a:t>
            </a:r>
            <a:r>
              <a:rPr sz="3300" spc="195" dirty="0"/>
              <a:t> </a:t>
            </a:r>
            <a:r>
              <a:rPr sz="3300" dirty="0"/>
              <a:t>a</a:t>
            </a:r>
            <a:r>
              <a:rPr sz="3300" spc="215" dirty="0"/>
              <a:t> </a:t>
            </a:r>
            <a:r>
              <a:rPr sz="3300" i="1" spc="60" dirty="0">
                <a:latin typeface="Segoe UI"/>
                <a:cs typeface="Segoe UI"/>
              </a:rPr>
              <a:t>tail</a:t>
            </a:r>
            <a:r>
              <a:rPr sz="3300" i="1" spc="229" dirty="0">
                <a:latin typeface="Segoe UI"/>
                <a:cs typeface="Segoe UI"/>
              </a:rPr>
              <a:t> </a:t>
            </a:r>
            <a:r>
              <a:rPr sz="3300" spc="70" dirty="0"/>
              <a:t>bound,</a:t>
            </a:r>
            <a:r>
              <a:rPr sz="3300" spc="180" dirty="0"/>
              <a:t> </a:t>
            </a:r>
            <a:r>
              <a:rPr sz="3300" spc="60" dirty="0"/>
              <a:t>but</a:t>
            </a:r>
            <a:r>
              <a:rPr sz="3300" spc="185" dirty="0"/>
              <a:t> </a:t>
            </a:r>
            <a:r>
              <a:rPr sz="3300" spc="65" dirty="0"/>
              <a:t>still</a:t>
            </a:r>
            <a:r>
              <a:rPr sz="3300" spc="210" dirty="0"/>
              <a:t> </a:t>
            </a:r>
            <a:r>
              <a:rPr sz="3300" dirty="0"/>
              <a:t>a</a:t>
            </a:r>
            <a:r>
              <a:rPr sz="3300" spc="190" dirty="0"/>
              <a:t> </a:t>
            </a:r>
            <a:r>
              <a:rPr sz="3300" spc="60" dirty="0"/>
              <a:t>bound)</a:t>
            </a:r>
            <a:endParaRPr sz="3300">
              <a:latin typeface="Segoe UI"/>
              <a:cs typeface="Segoe UI"/>
            </a:endParaRPr>
          </a:p>
        </p:txBody>
      </p:sp>
      <p:grpSp>
        <p:nvGrpSpPr>
          <p:cNvPr id="3" name="object 3"/>
          <p:cNvGrpSpPr/>
          <p:nvPr/>
        </p:nvGrpSpPr>
        <p:grpSpPr>
          <a:xfrm>
            <a:off x="749808" y="2119883"/>
            <a:ext cx="5683250" cy="1173480"/>
            <a:chOff x="749808" y="2119883"/>
            <a:chExt cx="5683250" cy="1173480"/>
          </a:xfrm>
        </p:grpSpPr>
        <p:sp>
          <p:nvSpPr>
            <p:cNvPr id="4" name="object 4"/>
            <p:cNvSpPr/>
            <p:nvPr/>
          </p:nvSpPr>
          <p:spPr>
            <a:xfrm>
              <a:off x="749808" y="2119883"/>
              <a:ext cx="5683250" cy="1173480"/>
            </a:xfrm>
            <a:custGeom>
              <a:avLst/>
              <a:gdLst/>
              <a:ahLst/>
              <a:cxnLst/>
              <a:rect l="l" t="t" r="r" b="b"/>
              <a:pathLst>
                <a:path w="5683250" h="1173479">
                  <a:moveTo>
                    <a:pt x="5682996" y="0"/>
                  </a:moveTo>
                  <a:lnTo>
                    <a:pt x="0" y="0"/>
                  </a:lnTo>
                  <a:lnTo>
                    <a:pt x="0" y="1173480"/>
                  </a:lnTo>
                  <a:lnTo>
                    <a:pt x="5682996" y="1173480"/>
                  </a:lnTo>
                  <a:lnTo>
                    <a:pt x="5682996" y="0"/>
                  </a:lnTo>
                  <a:close/>
                </a:path>
              </a:pathLst>
            </a:custGeom>
            <a:solidFill>
              <a:srgbClr val="A38DD2"/>
            </a:solidFill>
          </p:spPr>
          <p:txBody>
            <a:bodyPr wrap="square" lIns="0" tIns="0" rIns="0" bIns="0" rtlCol="0"/>
            <a:lstStyle/>
            <a:p>
              <a:endParaRPr/>
            </a:p>
          </p:txBody>
        </p:sp>
        <p:sp>
          <p:nvSpPr>
            <p:cNvPr id="5" name="object 5"/>
            <p:cNvSpPr/>
            <p:nvPr/>
          </p:nvSpPr>
          <p:spPr>
            <a:xfrm>
              <a:off x="1951609" y="2787141"/>
              <a:ext cx="2332990" cy="328930"/>
            </a:xfrm>
            <a:custGeom>
              <a:avLst/>
              <a:gdLst/>
              <a:ahLst/>
              <a:cxnLst/>
              <a:rect l="l" t="t" r="r" b="b"/>
              <a:pathLst>
                <a:path w="2332990" h="328930">
                  <a:moveTo>
                    <a:pt x="109601" y="13335"/>
                  </a:moveTo>
                  <a:lnTo>
                    <a:pt x="104902" y="0"/>
                  </a:lnTo>
                  <a:lnTo>
                    <a:pt x="81038" y="8597"/>
                  </a:lnTo>
                  <a:lnTo>
                    <a:pt x="60134" y="21056"/>
                  </a:lnTo>
                  <a:lnTo>
                    <a:pt x="27178" y="57531"/>
                  </a:lnTo>
                  <a:lnTo>
                    <a:pt x="6769" y="106476"/>
                  </a:lnTo>
                  <a:lnTo>
                    <a:pt x="88" y="162687"/>
                  </a:lnTo>
                  <a:lnTo>
                    <a:pt x="0" y="164465"/>
                  </a:lnTo>
                  <a:lnTo>
                    <a:pt x="1689" y="194716"/>
                  </a:lnTo>
                  <a:lnTo>
                    <a:pt x="15214" y="248158"/>
                  </a:lnTo>
                  <a:lnTo>
                    <a:pt x="42049" y="291503"/>
                  </a:lnTo>
                  <a:lnTo>
                    <a:pt x="80962" y="320217"/>
                  </a:lnTo>
                  <a:lnTo>
                    <a:pt x="104902" y="328803"/>
                  </a:lnTo>
                  <a:lnTo>
                    <a:pt x="109093" y="315468"/>
                  </a:lnTo>
                  <a:lnTo>
                    <a:pt x="90347" y="307187"/>
                  </a:lnTo>
                  <a:lnTo>
                    <a:pt x="74168" y="295643"/>
                  </a:lnTo>
                  <a:lnTo>
                    <a:pt x="49530" y="262763"/>
                  </a:lnTo>
                  <a:lnTo>
                    <a:pt x="34836" y="218109"/>
                  </a:lnTo>
                  <a:lnTo>
                    <a:pt x="30035" y="164465"/>
                  </a:lnTo>
                  <a:lnTo>
                    <a:pt x="29972" y="162687"/>
                  </a:lnTo>
                  <a:lnTo>
                    <a:pt x="31178" y="134670"/>
                  </a:lnTo>
                  <a:lnTo>
                    <a:pt x="40944" y="86004"/>
                  </a:lnTo>
                  <a:lnTo>
                    <a:pt x="60566" y="47599"/>
                  </a:lnTo>
                  <a:lnTo>
                    <a:pt x="90614" y="21590"/>
                  </a:lnTo>
                  <a:lnTo>
                    <a:pt x="109601" y="13335"/>
                  </a:lnTo>
                  <a:close/>
                </a:path>
                <a:path w="2332990" h="328930">
                  <a:moveTo>
                    <a:pt x="1093851" y="164465"/>
                  </a:moveTo>
                  <a:lnTo>
                    <a:pt x="1087069" y="106476"/>
                  </a:lnTo>
                  <a:lnTo>
                    <a:pt x="1066673" y="57531"/>
                  </a:lnTo>
                  <a:lnTo>
                    <a:pt x="1033716" y="21056"/>
                  </a:lnTo>
                  <a:lnTo>
                    <a:pt x="988949" y="0"/>
                  </a:lnTo>
                  <a:lnTo>
                    <a:pt x="984250" y="13335"/>
                  </a:lnTo>
                  <a:lnTo>
                    <a:pt x="1003300" y="21590"/>
                  </a:lnTo>
                  <a:lnTo>
                    <a:pt x="1019670" y="32994"/>
                  </a:lnTo>
                  <a:lnTo>
                    <a:pt x="1044448" y="65405"/>
                  </a:lnTo>
                  <a:lnTo>
                    <a:pt x="1059014" y="109093"/>
                  </a:lnTo>
                  <a:lnTo>
                    <a:pt x="1062609" y="134353"/>
                  </a:lnTo>
                  <a:lnTo>
                    <a:pt x="1062659" y="134670"/>
                  </a:lnTo>
                  <a:lnTo>
                    <a:pt x="1063879" y="162687"/>
                  </a:lnTo>
                  <a:lnTo>
                    <a:pt x="1062659" y="191744"/>
                  </a:lnTo>
                  <a:lnTo>
                    <a:pt x="1059002" y="218109"/>
                  </a:lnTo>
                  <a:lnTo>
                    <a:pt x="1044321" y="262763"/>
                  </a:lnTo>
                  <a:lnTo>
                    <a:pt x="1019721" y="295643"/>
                  </a:lnTo>
                  <a:lnTo>
                    <a:pt x="984758" y="315468"/>
                  </a:lnTo>
                  <a:lnTo>
                    <a:pt x="988949" y="328803"/>
                  </a:lnTo>
                  <a:lnTo>
                    <a:pt x="1033818" y="307771"/>
                  </a:lnTo>
                  <a:lnTo>
                    <a:pt x="1066800" y="271399"/>
                  </a:lnTo>
                  <a:lnTo>
                    <a:pt x="1087081" y="222605"/>
                  </a:lnTo>
                  <a:lnTo>
                    <a:pt x="1092149" y="194716"/>
                  </a:lnTo>
                  <a:lnTo>
                    <a:pt x="1093851" y="164465"/>
                  </a:lnTo>
                  <a:close/>
                </a:path>
                <a:path w="2332990" h="328930">
                  <a:moveTo>
                    <a:pt x="1976501" y="13335"/>
                  </a:moveTo>
                  <a:lnTo>
                    <a:pt x="1971802" y="0"/>
                  </a:lnTo>
                  <a:lnTo>
                    <a:pt x="1947938" y="8597"/>
                  </a:lnTo>
                  <a:lnTo>
                    <a:pt x="1927034" y="21056"/>
                  </a:lnTo>
                  <a:lnTo>
                    <a:pt x="1894078" y="57531"/>
                  </a:lnTo>
                  <a:lnTo>
                    <a:pt x="1873669" y="106476"/>
                  </a:lnTo>
                  <a:lnTo>
                    <a:pt x="1866988" y="162687"/>
                  </a:lnTo>
                  <a:lnTo>
                    <a:pt x="1866900" y="164465"/>
                  </a:lnTo>
                  <a:lnTo>
                    <a:pt x="1868589" y="194716"/>
                  </a:lnTo>
                  <a:lnTo>
                    <a:pt x="1882114" y="248158"/>
                  </a:lnTo>
                  <a:lnTo>
                    <a:pt x="1908949" y="291503"/>
                  </a:lnTo>
                  <a:lnTo>
                    <a:pt x="1947862" y="320217"/>
                  </a:lnTo>
                  <a:lnTo>
                    <a:pt x="1971802" y="328803"/>
                  </a:lnTo>
                  <a:lnTo>
                    <a:pt x="1975993" y="315468"/>
                  </a:lnTo>
                  <a:lnTo>
                    <a:pt x="1957247" y="307187"/>
                  </a:lnTo>
                  <a:lnTo>
                    <a:pt x="1941068" y="295643"/>
                  </a:lnTo>
                  <a:lnTo>
                    <a:pt x="1916430" y="262763"/>
                  </a:lnTo>
                  <a:lnTo>
                    <a:pt x="1901736" y="218109"/>
                  </a:lnTo>
                  <a:lnTo>
                    <a:pt x="1896935" y="164465"/>
                  </a:lnTo>
                  <a:lnTo>
                    <a:pt x="1896872" y="162687"/>
                  </a:lnTo>
                  <a:lnTo>
                    <a:pt x="1898078" y="134670"/>
                  </a:lnTo>
                  <a:lnTo>
                    <a:pt x="1907844" y="86004"/>
                  </a:lnTo>
                  <a:lnTo>
                    <a:pt x="1927466" y="47599"/>
                  </a:lnTo>
                  <a:lnTo>
                    <a:pt x="1957514" y="21590"/>
                  </a:lnTo>
                  <a:lnTo>
                    <a:pt x="1976501" y="13335"/>
                  </a:lnTo>
                  <a:close/>
                </a:path>
                <a:path w="2332990" h="328930">
                  <a:moveTo>
                    <a:pt x="2332863" y="164465"/>
                  </a:moveTo>
                  <a:lnTo>
                    <a:pt x="2326081" y="106476"/>
                  </a:lnTo>
                  <a:lnTo>
                    <a:pt x="2305685" y="57531"/>
                  </a:lnTo>
                  <a:lnTo>
                    <a:pt x="2272728" y="21056"/>
                  </a:lnTo>
                  <a:lnTo>
                    <a:pt x="2227961" y="0"/>
                  </a:lnTo>
                  <a:lnTo>
                    <a:pt x="2223262" y="13335"/>
                  </a:lnTo>
                  <a:lnTo>
                    <a:pt x="2242312" y="21590"/>
                  </a:lnTo>
                  <a:lnTo>
                    <a:pt x="2258695" y="32994"/>
                  </a:lnTo>
                  <a:lnTo>
                    <a:pt x="2283460" y="65405"/>
                  </a:lnTo>
                  <a:lnTo>
                    <a:pt x="2298027" y="109093"/>
                  </a:lnTo>
                  <a:lnTo>
                    <a:pt x="2301621" y="134353"/>
                  </a:lnTo>
                  <a:lnTo>
                    <a:pt x="2301671" y="134670"/>
                  </a:lnTo>
                  <a:lnTo>
                    <a:pt x="2302891" y="162687"/>
                  </a:lnTo>
                  <a:lnTo>
                    <a:pt x="2301671" y="191744"/>
                  </a:lnTo>
                  <a:lnTo>
                    <a:pt x="2298014" y="218109"/>
                  </a:lnTo>
                  <a:lnTo>
                    <a:pt x="2283333" y="262763"/>
                  </a:lnTo>
                  <a:lnTo>
                    <a:pt x="2258733" y="295643"/>
                  </a:lnTo>
                  <a:lnTo>
                    <a:pt x="2223770" y="315468"/>
                  </a:lnTo>
                  <a:lnTo>
                    <a:pt x="2227961" y="328803"/>
                  </a:lnTo>
                  <a:lnTo>
                    <a:pt x="2272830" y="307771"/>
                  </a:lnTo>
                  <a:lnTo>
                    <a:pt x="2305812" y="271399"/>
                  </a:lnTo>
                  <a:lnTo>
                    <a:pt x="2326094" y="222605"/>
                  </a:lnTo>
                  <a:lnTo>
                    <a:pt x="2331161" y="194716"/>
                  </a:lnTo>
                  <a:lnTo>
                    <a:pt x="2332863" y="164465"/>
                  </a:lnTo>
                  <a:close/>
                </a:path>
              </a:pathLst>
            </a:custGeom>
            <a:solidFill>
              <a:srgbClr val="FFFFFF"/>
            </a:solidFill>
          </p:spPr>
          <p:txBody>
            <a:bodyPr wrap="square" lIns="0" tIns="0" rIns="0" bIns="0" rtlCol="0"/>
            <a:lstStyle/>
            <a:p>
              <a:endParaRPr/>
            </a:p>
          </p:txBody>
        </p:sp>
      </p:grpSp>
      <p:sp>
        <p:nvSpPr>
          <p:cNvPr id="6" name="object 6"/>
          <p:cNvSpPr txBox="1"/>
          <p:nvPr/>
        </p:nvSpPr>
        <p:spPr>
          <a:xfrm>
            <a:off x="749808" y="2119883"/>
            <a:ext cx="5683250" cy="1173480"/>
          </a:xfrm>
          <a:prstGeom prst="rect">
            <a:avLst/>
          </a:prstGeom>
        </p:spPr>
        <p:txBody>
          <a:bodyPr vert="horz" wrap="square" lIns="0" tIns="151130" rIns="0" bIns="0" rtlCol="0">
            <a:spAutoFit/>
          </a:bodyPr>
          <a:lstStyle/>
          <a:p>
            <a:pPr marR="8890" algn="ctr">
              <a:lnSpc>
                <a:spcPct val="100000"/>
              </a:lnSpc>
              <a:spcBef>
                <a:spcPts val="1190"/>
              </a:spcBef>
            </a:pPr>
            <a:r>
              <a:rPr sz="2800" b="1" dirty="0">
                <a:solidFill>
                  <a:srgbClr val="FFFFFF"/>
                </a:solidFill>
                <a:latin typeface="Segoe UI Semibold"/>
                <a:cs typeface="Segoe UI Semibold"/>
              </a:rPr>
              <a:t>For</a:t>
            </a:r>
            <a:r>
              <a:rPr sz="2800" b="1" spc="-25" dirty="0">
                <a:solidFill>
                  <a:srgbClr val="FFFFFF"/>
                </a:solidFill>
                <a:latin typeface="Segoe UI Semibold"/>
                <a:cs typeface="Segoe UI Semibold"/>
              </a:rPr>
              <a:t> </a:t>
            </a:r>
            <a:r>
              <a:rPr sz="2800" b="1" dirty="0">
                <a:solidFill>
                  <a:srgbClr val="FFFFFF"/>
                </a:solidFill>
                <a:latin typeface="Segoe UI Semibold"/>
                <a:cs typeface="Segoe UI Semibold"/>
              </a:rPr>
              <a:t>any</a:t>
            </a:r>
            <a:r>
              <a:rPr sz="2800" b="1" spc="-20" dirty="0">
                <a:solidFill>
                  <a:srgbClr val="FFFFFF"/>
                </a:solidFill>
                <a:latin typeface="Segoe UI Semibold"/>
                <a:cs typeface="Segoe UI Semibold"/>
              </a:rPr>
              <a:t> </a:t>
            </a:r>
            <a:r>
              <a:rPr sz="2800" b="1" dirty="0">
                <a:solidFill>
                  <a:srgbClr val="FFFFFF"/>
                </a:solidFill>
                <a:latin typeface="Segoe UI Semibold"/>
                <a:cs typeface="Segoe UI Semibold"/>
              </a:rPr>
              <a:t>events</a:t>
            </a:r>
            <a:r>
              <a:rPr sz="2800" b="1" spc="-20" dirty="0">
                <a:solidFill>
                  <a:srgbClr val="FFFFFF"/>
                </a:solidFill>
                <a:latin typeface="Segoe UI Semibold"/>
                <a:cs typeface="Segoe UI Semibold"/>
              </a:rPr>
              <a:t> </a:t>
            </a:r>
            <a:r>
              <a:rPr sz="2800" dirty="0">
                <a:solidFill>
                  <a:srgbClr val="FFFFFF"/>
                </a:solidFill>
                <a:latin typeface="Cambria Math"/>
                <a:cs typeface="Cambria Math"/>
              </a:rPr>
              <a:t>𝐸,</a:t>
            </a:r>
            <a:r>
              <a:rPr sz="2800" spc="-155" dirty="0">
                <a:solidFill>
                  <a:srgbClr val="FFFFFF"/>
                </a:solidFill>
                <a:latin typeface="Cambria Math"/>
                <a:cs typeface="Cambria Math"/>
              </a:rPr>
              <a:t> </a:t>
            </a:r>
            <a:r>
              <a:rPr sz="2800" spc="-50" dirty="0">
                <a:solidFill>
                  <a:srgbClr val="FFFFFF"/>
                </a:solidFill>
                <a:latin typeface="Cambria Math"/>
                <a:cs typeface="Cambria Math"/>
              </a:rPr>
              <a:t>𝐹</a:t>
            </a:r>
            <a:endParaRPr sz="2800">
              <a:latin typeface="Cambria Math"/>
              <a:cs typeface="Cambria Math"/>
            </a:endParaRPr>
          </a:p>
          <a:p>
            <a:pPr marL="635" algn="ctr">
              <a:lnSpc>
                <a:spcPct val="100000"/>
              </a:lnSpc>
              <a:tabLst>
                <a:tab pos="393700" algn="l"/>
                <a:tab pos="1501775" algn="l"/>
                <a:tab pos="2260600" algn="l"/>
                <a:tab pos="2720975" algn="l"/>
              </a:tabLst>
            </a:pPr>
            <a:r>
              <a:rPr sz="2800" spc="-50" dirty="0">
                <a:solidFill>
                  <a:srgbClr val="FFFFFF"/>
                </a:solidFill>
                <a:latin typeface="Cambria Math"/>
                <a:cs typeface="Cambria Math"/>
              </a:rPr>
              <a:t>ℙ</a:t>
            </a:r>
            <a:r>
              <a:rPr sz="2800" dirty="0">
                <a:solidFill>
                  <a:srgbClr val="FFFFFF"/>
                </a:solidFill>
                <a:latin typeface="Cambria Math"/>
                <a:cs typeface="Cambria Math"/>
              </a:rPr>
              <a:t>	𝑬</a:t>
            </a:r>
            <a:r>
              <a:rPr sz="2800" spc="-10" dirty="0">
                <a:solidFill>
                  <a:srgbClr val="FFFFFF"/>
                </a:solidFill>
                <a:latin typeface="Cambria Math"/>
                <a:cs typeface="Cambria Math"/>
              </a:rPr>
              <a:t> </a:t>
            </a:r>
            <a:r>
              <a:rPr sz="2800" dirty="0">
                <a:solidFill>
                  <a:srgbClr val="FFFFFF"/>
                </a:solidFill>
                <a:latin typeface="Cambria Math"/>
                <a:cs typeface="Cambria Math"/>
              </a:rPr>
              <a:t>∪</a:t>
            </a:r>
            <a:r>
              <a:rPr sz="2800" spc="-10" dirty="0">
                <a:solidFill>
                  <a:srgbClr val="FFFFFF"/>
                </a:solidFill>
                <a:latin typeface="Cambria Math"/>
                <a:cs typeface="Cambria Math"/>
              </a:rPr>
              <a:t> </a:t>
            </a:r>
            <a:r>
              <a:rPr sz="2800" spc="-50" dirty="0">
                <a:solidFill>
                  <a:srgbClr val="FFFFFF"/>
                </a:solidFill>
                <a:latin typeface="Cambria Math"/>
                <a:cs typeface="Cambria Math"/>
              </a:rPr>
              <a:t>𝑭</a:t>
            </a:r>
            <a:r>
              <a:rPr sz="2800" dirty="0">
                <a:solidFill>
                  <a:srgbClr val="FFFFFF"/>
                </a:solidFill>
                <a:latin typeface="Cambria Math"/>
                <a:cs typeface="Cambria Math"/>
              </a:rPr>
              <a:t>	≤</a:t>
            </a:r>
            <a:r>
              <a:rPr sz="2800" spc="140" dirty="0">
                <a:solidFill>
                  <a:srgbClr val="FFFFFF"/>
                </a:solidFill>
                <a:latin typeface="Cambria Math"/>
                <a:cs typeface="Cambria Math"/>
              </a:rPr>
              <a:t> </a:t>
            </a:r>
            <a:r>
              <a:rPr sz="2800" spc="-50" dirty="0">
                <a:solidFill>
                  <a:srgbClr val="FFFFFF"/>
                </a:solidFill>
                <a:latin typeface="Cambria Math"/>
                <a:cs typeface="Cambria Math"/>
              </a:rPr>
              <a:t>ℙ</a:t>
            </a:r>
            <a:r>
              <a:rPr sz="2800" dirty="0">
                <a:solidFill>
                  <a:srgbClr val="FFFFFF"/>
                </a:solidFill>
                <a:latin typeface="Cambria Math"/>
                <a:cs typeface="Cambria Math"/>
              </a:rPr>
              <a:t>	</a:t>
            </a:r>
            <a:r>
              <a:rPr sz="2800" spc="-50" dirty="0">
                <a:solidFill>
                  <a:srgbClr val="FFFFFF"/>
                </a:solidFill>
                <a:latin typeface="Cambria Math"/>
                <a:cs typeface="Cambria Math"/>
              </a:rPr>
              <a:t>𝑬</a:t>
            </a:r>
            <a:r>
              <a:rPr sz="2800" dirty="0">
                <a:solidFill>
                  <a:srgbClr val="FFFFFF"/>
                </a:solidFill>
                <a:latin typeface="Cambria Math"/>
                <a:cs typeface="Cambria Math"/>
              </a:rPr>
              <a:t>	+</a:t>
            </a:r>
            <a:r>
              <a:rPr sz="2800" spc="-5" dirty="0">
                <a:solidFill>
                  <a:srgbClr val="FFFFFF"/>
                </a:solidFill>
                <a:latin typeface="Cambria Math"/>
                <a:cs typeface="Cambria Math"/>
              </a:rPr>
              <a:t> </a:t>
            </a:r>
            <a:r>
              <a:rPr sz="2800" spc="-20" dirty="0">
                <a:solidFill>
                  <a:srgbClr val="FFFFFF"/>
                </a:solidFill>
                <a:latin typeface="Cambria Math"/>
                <a:cs typeface="Cambria Math"/>
              </a:rPr>
              <a:t>ℙ(𝑭)</a:t>
            </a:r>
            <a:endParaRPr sz="2800">
              <a:latin typeface="Cambria Math"/>
              <a:cs typeface="Cambria Math"/>
            </a:endParaRPr>
          </a:p>
        </p:txBody>
      </p:sp>
      <p:sp>
        <p:nvSpPr>
          <p:cNvPr id="7" name="object 7"/>
          <p:cNvSpPr txBox="1"/>
          <p:nvPr/>
        </p:nvSpPr>
        <p:spPr>
          <a:xfrm>
            <a:off x="749808" y="1469136"/>
            <a:ext cx="5683250" cy="650875"/>
          </a:xfrm>
          <a:prstGeom prst="rect">
            <a:avLst/>
          </a:prstGeom>
          <a:solidFill>
            <a:srgbClr val="4B3182"/>
          </a:solidFill>
        </p:spPr>
        <p:txBody>
          <a:bodyPr vert="horz" wrap="square" lIns="0" tIns="71755" rIns="0" bIns="0" rtlCol="0">
            <a:spAutoFit/>
          </a:bodyPr>
          <a:lstStyle/>
          <a:p>
            <a:pPr marL="100330">
              <a:lnSpc>
                <a:spcPct val="100000"/>
              </a:lnSpc>
              <a:spcBef>
                <a:spcPts val="565"/>
              </a:spcBef>
            </a:pPr>
            <a:r>
              <a:rPr sz="3200" b="1" dirty="0">
                <a:solidFill>
                  <a:srgbClr val="FFFFFF"/>
                </a:solidFill>
                <a:latin typeface="Segoe UI Semibold"/>
                <a:cs typeface="Segoe UI Semibold"/>
              </a:rPr>
              <a:t>Union</a:t>
            </a:r>
            <a:r>
              <a:rPr sz="3200" b="1" spc="-40" dirty="0">
                <a:solidFill>
                  <a:srgbClr val="FFFFFF"/>
                </a:solidFill>
                <a:latin typeface="Segoe UI Semibold"/>
                <a:cs typeface="Segoe UI Semibold"/>
              </a:rPr>
              <a:t> </a:t>
            </a:r>
            <a:r>
              <a:rPr sz="3200" b="1" spc="-10" dirty="0">
                <a:solidFill>
                  <a:srgbClr val="FFFFFF"/>
                </a:solidFill>
                <a:latin typeface="Segoe UI Semibold"/>
                <a:cs typeface="Segoe UI Semibold"/>
              </a:rPr>
              <a:t>Bound</a:t>
            </a:r>
            <a:endParaRPr sz="3200">
              <a:latin typeface="Segoe UI Semibold"/>
              <a:cs typeface="Segoe UI Semibold"/>
            </a:endParaRPr>
          </a:p>
        </p:txBody>
      </p:sp>
      <p:sp>
        <p:nvSpPr>
          <p:cNvPr id="8" name="object 8"/>
          <p:cNvSpPr/>
          <p:nvPr/>
        </p:nvSpPr>
        <p:spPr>
          <a:xfrm>
            <a:off x="4482338" y="4151629"/>
            <a:ext cx="1100455" cy="328930"/>
          </a:xfrm>
          <a:custGeom>
            <a:avLst/>
            <a:gdLst/>
            <a:ahLst/>
            <a:cxnLst/>
            <a:rect l="l" t="t" r="r" b="b"/>
            <a:pathLst>
              <a:path w="1100454" h="328929">
                <a:moveTo>
                  <a:pt x="995045" y="0"/>
                </a:moveTo>
                <a:lnTo>
                  <a:pt x="990473" y="13335"/>
                </a:lnTo>
                <a:lnTo>
                  <a:pt x="1009449" y="21651"/>
                </a:lnTo>
                <a:lnTo>
                  <a:pt x="1025794" y="33099"/>
                </a:lnTo>
                <a:lnTo>
                  <a:pt x="1050544" y="65532"/>
                </a:lnTo>
                <a:lnTo>
                  <a:pt x="1065117" y="109220"/>
                </a:lnTo>
                <a:lnTo>
                  <a:pt x="1068707" y="134417"/>
                </a:lnTo>
                <a:lnTo>
                  <a:pt x="1068760" y="134790"/>
                </a:lnTo>
                <a:lnTo>
                  <a:pt x="1069975" y="162814"/>
                </a:lnTo>
                <a:lnTo>
                  <a:pt x="1068760" y="191845"/>
                </a:lnTo>
                <a:lnTo>
                  <a:pt x="1065117" y="218186"/>
                </a:lnTo>
                <a:lnTo>
                  <a:pt x="1050544" y="262890"/>
                </a:lnTo>
                <a:lnTo>
                  <a:pt x="1025858" y="295767"/>
                </a:lnTo>
                <a:lnTo>
                  <a:pt x="990981" y="315595"/>
                </a:lnTo>
                <a:lnTo>
                  <a:pt x="995045" y="328930"/>
                </a:lnTo>
                <a:lnTo>
                  <a:pt x="1039923" y="307895"/>
                </a:lnTo>
                <a:lnTo>
                  <a:pt x="1072896" y="271526"/>
                </a:lnTo>
                <a:lnTo>
                  <a:pt x="1093184" y="222678"/>
                </a:lnTo>
                <a:lnTo>
                  <a:pt x="1099947" y="164592"/>
                </a:lnTo>
                <a:lnTo>
                  <a:pt x="1098277" y="134790"/>
                </a:lnTo>
                <a:lnTo>
                  <a:pt x="1084730" y="80974"/>
                </a:lnTo>
                <a:lnTo>
                  <a:pt x="1057820" y="37468"/>
                </a:lnTo>
                <a:lnTo>
                  <a:pt x="1018907" y="8616"/>
                </a:lnTo>
                <a:lnTo>
                  <a:pt x="995045" y="0"/>
                </a:lnTo>
                <a:close/>
              </a:path>
              <a:path w="1100454" h="328929">
                <a:moveTo>
                  <a:pt x="104901" y="0"/>
                </a:moveTo>
                <a:lnTo>
                  <a:pt x="60229" y="21113"/>
                </a:lnTo>
                <a:lnTo>
                  <a:pt x="27177" y="57658"/>
                </a:lnTo>
                <a:lnTo>
                  <a:pt x="6826" y="106553"/>
                </a:lnTo>
                <a:lnTo>
                  <a:pt x="100" y="162814"/>
                </a:lnTo>
                <a:lnTo>
                  <a:pt x="0" y="164592"/>
                </a:lnTo>
                <a:lnTo>
                  <a:pt x="1690" y="194784"/>
                </a:lnTo>
                <a:lnTo>
                  <a:pt x="15216" y="248263"/>
                </a:lnTo>
                <a:lnTo>
                  <a:pt x="42072" y="291621"/>
                </a:lnTo>
                <a:lnTo>
                  <a:pt x="81022" y="320335"/>
                </a:lnTo>
                <a:lnTo>
                  <a:pt x="104901" y="328930"/>
                </a:lnTo>
                <a:lnTo>
                  <a:pt x="109092" y="315595"/>
                </a:lnTo>
                <a:lnTo>
                  <a:pt x="90374" y="307306"/>
                </a:lnTo>
                <a:lnTo>
                  <a:pt x="74215" y="295767"/>
                </a:lnTo>
                <a:lnTo>
                  <a:pt x="49529" y="262890"/>
                </a:lnTo>
                <a:lnTo>
                  <a:pt x="34956" y="218186"/>
                </a:lnTo>
                <a:lnTo>
                  <a:pt x="30173" y="164592"/>
                </a:lnTo>
                <a:lnTo>
                  <a:pt x="30099" y="162814"/>
                </a:lnTo>
                <a:lnTo>
                  <a:pt x="31313" y="134790"/>
                </a:lnTo>
                <a:lnTo>
                  <a:pt x="41028" y="86125"/>
                </a:lnTo>
                <a:lnTo>
                  <a:pt x="60630" y="47714"/>
                </a:lnTo>
                <a:lnTo>
                  <a:pt x="90642" y="21651"/>
                </a:lnTo>
                <a:lnTo>
                  <a:pt x="109600" y="13335"/>
                </a:lnTo>
                <a:lnTo>
                  <a:pt x="104901" y="0"/>
                </a:lnTo>
                <a:close/>
              </a:path>
            </a:pathLst>
          </a:custGeom>
          <a:solidFill>
            <a:srgbClr val="000000"/>
          </a:solidFill>
        </p:spPr>
        <p:txBody>
          <a:bodyPr wrap="square" lIns="0" tIns="0" rIns="0" bIns="0" rtlCol="0"/>
          <a:lstStyle/>
          <a:p>
            <a:endParaRPr/>
          </a:p>
        </p:txBody>
      </p:sp>
      <p:sp>
        <p:nvSpPr>
          <p:cNvPr id="9" name="object 9"/>
          <p:cNvSpPr/>
          <p:nvPr/>
        </p:nvSpPr>
        <p:spPr>
          <a:xfrm>
            <a:off x="6355334" y="4151629"/>
            <a:ext cx="469265" cy="328930"/>
          </a:xfrm>
          <a:custGeom>
            <a:avLst/>
            <a:gdLst/>
            <a:ahLst/>
            <a:cxnLst/>
            <a:rect l="l" t="t" r="r" b="b"/>
            <a:pathLst>
              <a:path w="469265" h="328929">
                <a:moveTo>
                  <a:pt x="364109" y="0"/>
                </a:moveTo>
                <a:lnTo>
                  <a:pt x="359537" y="13335"/>
                </a:lnTo>
                <a:lnTo>
                  <a:pt x="378513" y="21651"/>
                </a:lnTo>
                <a:lnTo>
                  <a:pt x="394858" y="33099"/>
                </a:lnTo>
                <a:lnTo>
                  <a:pt x="419608" y="65532"/>
                </a:lnTo>
                <a:lnTo>
                  <a:pt x="434181" y="109220"/>
                </a:lnTo>
                <a:lnTo>
                  <a:pt x="437771" y="134417"/>
                </a:lnTo>
                <a:lnTo>
                  <a:pt x="437824" y="134790"/>
                </a:lnTo>
                <a:lnTo>
                  <a:pt x="439038" y="162814"/>
                </a:lnTo>
                <a:lnTo>
                  <a:pt x="437824" y="191845"/>
                </a:lnTo>
                <a:lnTo>
                  <a:pt x="434181" y="218186"/>
                </a:lnTo>
                <a:lnTo>
                  <a:pt x="419608" y="262890"/>
                </a:lnTo>
                <a:lnTo>
                  <a:pt x="394922" y="295767"/>
                </a:lnTo>
                <a:lnTo>
                  <a:pt x="360044" y="315595"/>
                </a:lnTo>
                <a:lnTo>
                  <a:pt x="364109" y="328930"/>
                </a:lnTo>
                <a:lnTo>
                  <a:pt x="408987" y="307895"/>
                </a:lnTo>
                <a:lnTo>
                  <a:pt x="441960" y="271526"/>
                </a:lnTo>
                <a:lnTo>
                  <a:pt x="462248" y="222678"/>
                </a:lnTo>
                <a:lnTo>
                  <a:pt x="469011" y="164592"/>
                </a:lnTo>
                <a:lnTo>
                  <a:pt x="467341" y="134790"/>
                </a:lnTo>
                <a:lnTo>
                  <a:pt x="467320" y="134417"/>
                </a:lnTo>
                <a:lnTo>
                  <a:pt x="453794" y="80974"/>
                </a:lnTo>
                <a:lnTo>
                  <a:pt x="426884" y="37468"/>
                </a:lnTo>
                <a:lnTo>
                  <a:pt x="387971" y="8616"/>
                </a:lnTo>
                <a:lnTo>
                  <a:pt x="364109" y="0"/>
                </a:lnTo>
                <a:close/>
              </a:path>
              <a:path w="469265" h="328929">
                <a:moveTo>
                  <a:pt x="104901" y="0"/>
                </a:moveTo>
                <a:lnTo>
                  <a:pt x="60229" y="21113"/>
                </a:lnTo>
                <a:lnTo>
                  <a:pt x="27177" y="57658"/>
                </a:lnTo>
                <a:lnTo>
                  <a:pt x="6826" y="106553"/>
                </a:lnTo>
                <a:lnTo>
                  <a:pt x="100" y="162814"/>
                </a:lnTo>
                <a:lnTo>
                  <a:pt x="0" y="164592"/>
                </a:lnTo>
                <a:lnTo>
                  <a:pt x="1690" y="194784"/>
                </a:lnTo>
                <a:lnTo>
                  <a:pt x="15216" y="248263"/>
                </a:lnTo>
                <a:lnTo>
                  <a:pt x="42072" y="291621"/>
                </a:lnTo>
                <a:lnTo>
                  <a:pt x="81022" y="320335"/>
                </a:lnTo>
                <a:lnTo>
                  <a:pt x="104901" y="328930"/>
                </a:lnTo>
                <a:lnTo>
                  <a:pt x="109092" y="315595"/>
                </a:lnTo>
                <a:lnTo>
                  <a:pt x="90374" y="307306"/>
                </a:lnTo>
                <a:lnTo>
                  <a:pt x="74215" y="295767"/>
                </a:lnTo>
                <a:lnTo>
                  <a:pt x="49529" y="262890"/>
                </a:lnTo>
                <a:lnTo>
                  <a:pt x="34956" y="218186"/>
                </a:lnTo>
                <a:lnTo>
                  <a:pt x="30173" y="164592"/>
                </a:lnTo>
                <a:lnTo>
                  <a:pt x="30099" y="162814"/>
                </a:lnTo>
                <a:lnTo>
                  <a:pt x="31313" y="134790"/>
                </a:lnTo>
                <a:lnTo>
                  <a:pt x="41028" y="86125"/>
                </a:lnTo>
                <a:lnTo>
                  <a:pt x="60630" y="47714"/>
                </a:lnTo>
                <a:lnTo>
                  <a:pt x="90642" y="21651"/>
                </a:lnTo>
                <a:lnTo>
                  <a:pt x="109600" y="13335"/>
                </a:lnTo>
                <a:lnTo>
                  <a:pt x="104901" y="0"/>
                </a:lnTo>
                <a:close/>
              </a:path>
            </a:pathLst>
          </a:custGeom>
          <a:solidFill>
            <a:srgbClr val="000000"/>
          </a:solidFill>
        </p:spPr>
        <p:txBody>
          <a:bodyPr wrap="square" lIns="0" tIns="0" rIns="0" bIns="0" rtlCol="0"/>
          <a:lstStyle/>
          <a:p>
            <a:endParaRPr/>
          </a:p>
        </p:txBody>
      </p:sp>
      <p:sp>
        <p:nvSpPr>
          <p:cNvPr id="10" name="object 10"/>
          <p:cNvSpPr txBox="1"/>
          <p:nvPr/>
        </p:nvSpPr>
        <p:spPr>
          <a:xfrm>
            <a:off x="5702553" y="4050538"/>
            <a:ext cx="1005205" cy="452120"/>
          </a:xfrm>
          <a:prstGeom prst="rect">
            <a:avLst/>
          </a:prstGeom>
        </p:spPr>
        <p:txBody>
          <a:bodyPr vert="horz" wrap="square" lIns="0" tIns="12065" rIns="0" bIns="0" rtlCol="0">
            <a:spAutoFit/>
          </a:bodyPr>
          <a:lstStyle/>
          <a:p>
            <a:pPr marL="12700">
              <a:lnSpc>
                <a:spcPct val="100000"/>
              </a:lnSpc>
              <a:spcBef>
                <a:spcPts val="95"/>
              </a:spcBef>
              <a:tabLst>
                <a:tab pos="769620" algn="l"/>
              </a:tabLst>
            </a:pPr>
            <a:r>
              <a:rPr sz="2800" dirty="0">
                <a:latin typeface="Cambria Math"/>
                <a:cs typeface="Cambria Math"/>
              </a:rPr>
              <a:t>=</a:t>
            </a:r>
            <a:r>
              <a:rPr sz="2800" spc="160" dirty="0">
                <a:latin typeface="Cambria Math"/>
                <a:cs typeface="Cambria Math"/>
              </a:rPr>
              <a:t> </a:t>
            </a:r>
            <a:r>
              <a:rPr sz="2800" spc="-50" dirty="0">
                <a:latin typeface="Cambria Math"/>
                <a:cs typeface="Cambria Math"/>
              </a:rPr>
              <a:t>ℙ</a:t>
            </a:r>
            <a:r>
              <a:rPr sz="2800" dirty="0">
                <a:latin typeface="Cambria Math"/>
                <a:cs typeface="Cambria Math"/>
              </a:rPr>
              <a:t>	</a:t>
            </a:r>
            <a:r>
              <a:rPr sz="2800" spc="-50" dirty="0">
                <a:latin typeface="Cambria Math"/>
                <a:cs typeface="Cambria Math"/>
              </a:rPr>
              <a:t>𝐸</a:t>
            </a:r>
            <a:endParaRPr sz="2800">
              <a:latin typeface="Cambria Math"/>
              <a:cs typeface="Cambria Math"/>
            </a:endParaRPr>
          </a:p>
        </p:txBody>
      </p:sp>
      <p:sp>
        <p:nvSpPr>
          <p:cNvPr id="11" name="object 11"/>
          <p:cNvSpPr/>
          <p:nvPr/>
        </p:nvSpPr>
        <p:spPr>
          <a:xfrm>
            <a:off x="7556245" y="4151629"/>
            <a:ext cx="462915" cy="328930"/>
          </a:xfrm>
          <a:custGeom>
            <a:avLst/>
            <a:gdLst/>
            <a:ahLst/>
            <a:cxnLst/>
            <a:rect l="l" t="t" r="r" b="b"/>
            <a:pathLst>
              <a:path w="462915" h="328929">
                <a:moveTo>
                  <a:pt x="358012" y="0"/>
                </a:moveTo>
                <a:lnTo>
                  <a:pt x="353440" y="13335"/>
                </a:lnTo>
                <a:lnTo>
                  <a:pt x="372417" y="21651"/>
                </a:lnTo>
                <a:lnTo>
                  <a:pt x="388762" y="33099"/>
                </a:lnTo>
                <a:lnTo>
                  <a:pt x="413511" y="65532"/>
                </a:lnTo>
                <a:lnTo>
                  <a:pt x="428085" y="109220"/>
                </a:lnTo>
                <a:lnTo>
                  <a:pt x="431675" y="134417"/>
                </a:lnTo>
                <a:lnTo>
                  <a:pt x="431728" y="134790"/>
                </a:lnTo>
                <a:lnTo>
                  <a:pt x="432943" y="162814"/>
                </a:lnTo>
                <a:lnTo>
                  <a:pt x="431728" y="191845"/>
                </a:lnTo>
                <a:lnTo>
                  <a:pt x="428085" y="218186"/>
                </a:lnTo>
                <a:lnTo>
                  <a:pt x="413511" y="262890"/>
                </a:lnTo>
                <a:lnTo>
                  <a:pt x="388826" y="295767"/>
                </a:lnTo>
                <a:lnTo>
                  <a:pt x="353949" y="315595"/>
                </a:lnTo>
                <a:lnTo>
                  <a:pt x="358012" y="328930"/>
                </a:lnTo>
                <a:lnTo>
                  <a:pt x="402891" y="307895"/>
                </a:lnTo>
                <a:lnTo>
                  <a:pt x="435863" y="271526"/>
                </a:lnTo>
                <a:lnTo>
                  <a:pt x="456152" y="222678"/>
                </a:lnTo>
                <a:lnTo>
                  <a:pt x="462914" y="164592"/>
                </a:lnTo>
                <a:lnTo>
                  <a:pt x="461245" y="134790"/>
                </a:lnTo>
                <a:lnTo>
                  <a:pt x="461224" y="134417"/>
                </a:lnTo>
                <a:lnTo>
                  <a:pt x="447698" y="80974"/>
                </a:lnTo>
                <a:lnTo>
                  <a:pt x="420788" y="37468"/>
                </a:lnTo>
                <a:lnTo>
                  <a:pt x="381875" y="8616"/>
                </a:lnTo>
                <a:lnTo>
                  <a:pt x="358012" y="0"/>
                </a:lnTo>
                <a:close/>
              </a:path>
              <a:path w="462915" h="328929">
                <a:moveTo>
                  <a:pt x="104901" y="0"/>
                </a:moveTo>
                <a:lnTo>
                  <a:pt x="60229" y="21113"/>
                </a:lnTo>
                <a:lnTo>
                  <a:pt x="27177" y="57658"/>
                </a:lnTo>
                <a:lnTo>
                  <a:pt x="6826" y="106553"/>
                </a:lnTo>
                <a:lnTo>
                  <a:pt x="100" y="162814"/>
                </a:lnTo>
                <a:lnTo>
                  <a:pt x="0" y="164592"/>
                </a:lnTo>
                <a:lnTo>
                  <a:pt x="1690" y="194784"/>
                </a:lnTo>
                <a:lnTo>
                  <a:pt x="15216" y="248263"/>
                </a:lnTo>
                <a:lnTo>
                  <a:pt x="42072" y="291621"/>
                </a:lnTo>
                <a:lnTo>
                  <a:pt x="81022" y="320335"/>
                </a:lnTo>
                <a:lnTo>
                  <a:pt x="104901" y="328930"/>
                </a:lnTo>
                <a:lnTo>
                  <a:pt x="109093" y="315595"/>
                </a:lnTo>
                <a:lnTo>
                  <a:pt x="90374" y="307306"/>
                </a:lnTo>
                <a:lnTo>
                  <a:pt x="74215" y="295767"/>
                </a:lnTo>
                <a:lnTo>
                  <a:pt x="49529" y="262890"/>
                </a:lnTo>
                <a:lnTo>
                  <a:pt x="34956" y="218186"/>
                </a:lnTo>
                <a:lnTo>
                  <a:pt x="30173" y="164592"/>
                </a:lnTo>
                <a:lnTo>
                  <a:pt x="30099" y="162814"/>
                </a:lnTo>
                <a:lnTo>
                  <a:pt x="34956" y="109220"/>
                </a:lnTo>
                <a:lnTo>
                  <a:pt x="49529" y="65532"/>
                </a:lnTo>
                <a:lnTo>
                  <a:pt x="74326" y="33099"/>
                </a:lnTo>
                <a:lnTo>
                  <a:pt x="109600" y="13335"/>
                </a:lnTo>
                <a:lnTo>
                  <a:pt x="104901" y="0"/>
                </a:lnTo>
                <a:close/>
              </a:path>
            </a:pathLst>
          </a:custGeom>
          <a:solidFill>
            <a:srgbClr val="000000"/>
          </a:solidFill>
        </p:spPr>
        <p:txBody>
          <a:bodyPr wrap="square" lIns="0" tIns="0" rIns="0" bIns="0" rtlCol="0"/>
          <a:lstStyle/>
          <a:p>
            <a:endParaRPr/>
          </a:p>
        </p:txBody>
      </p:sp>
      <p:sp>
        <p:nvSpPr>
          <p:cNvPr id="12" name="object 12"/>
          <p:cNvSpPr txBox="1"/>
          <p:nvPr/>
        </p:nvSpPr>
        <p:spPr>
          <a:xfrm>
            <a:off x="6923658" y="4050538"/>
            <a:ext cx="980440" cy="452120"/>
          </a:xfrm>
          <a:prstGeom prst="rect">
            <a:avLst/>
          </a:prstGeom>
        </p:spPr>
        <p:txBody>
          <a:bodyPr vert="horz" wrap="square" lIns="0" tIns="12065" rIns="0" bIns="0" rtlCol="0">
            <a:spAutoFit/>
          </a:bodyPr>
          <a:lstStyle/>
          <a:p>
            <a:pPr marL="12700">
              <a:lnSpc>
                <a:spcPct val="100000"/>
              </a:lnSpc>
              <a:spcBef>
                <a:spcPts val="95"/>
              </a:spcBef>
              <a:tabLst>
                <a:tab pos="749935" algn="l"/>
              </a:tabLst>
            </a:pPr>
            <a:r>
              <a:rPr sz="2800" dirty="0">
                <a:latin typeface="Cambria Math"/>
                <a:cs typeface="Cambria Math"/>
              </a:rPr>
              <a:t>+</a:t>
            </a:r>
            <a:r>
              <a:rPr sz="2800" spc="-10" dirty="0">
                <a:latin typeface="Cambria Math"/>
                <a:cs typeface="Cambria Math"/>
              </a:rPr>
              <a:t> </a:t>
            </a:r>
            <a:r>
              <a:rPr sz="2800" spc="-50" dirty="0">
                <a:latin typeface="Cambria Math"/>
                <a:cs typeface="Cambria Math"/>
              </a:rPr>
              <a:t>ℙ</a:t>
            </a:r>
            <a:r>
              <a:rPr sz="2800" dirty="0">
                <a:latin typeface="Cambria Math"/>
                <a:cs typeface="Cambria Math"/>
              </a:rPr>
              <a:t>	</a:t>
            </a:r>
            <a:r>
              <a:rPr sz="2800" spc="-50" dirty="0">
                <a:latin typeface="Cambria Math"/>
                <a:cs typeface="Cambria Math"/>
              </a:rPr>
              <a:t>𝐹</a:t>
            </a:r>
            <a:endParaRPr sz="2800">
              <a:latin typeface="Cambria Math"/>
              <a:cs typeface="Cambria Math"/>
            </a:endParaRPr>
          </a:p>
        </p:txBody>
      </p:sp>
      <p:sp>
        <p:nvSpPr>
          <p:cNvPr id="13" name="object 13"/>
          <p:cNvSpPr txBox="1"/>
          <p:nvPr/>
        </p:nvSpPr>
        <p:spPr>
          <a:xfrm>
            <a:off x="8118475" y="4050538"/>
            <a:ext cx="1779905" cy="452120"/>
          </a:xfrm>
          <a:prstGeom prst="rect">
            <a:avLst/>
          </a:prstGeom>
        </p:spPr>
        <p:txBody>
          <a:bodyPr vert="horz" wrap="square" lIns="0" tIns="12065" rIns="0" bIns="0" rtlCol="0">
            <a:spAutoFit/>
          </a:bodyPr>
          <a:lstStyle/>
          <a:p>
            <a:pPr marL="12700">
              <a:lnSpc>
                <a:spcPct val="100000"/>
              </a:lnSpc>
              <a:spcBef>
                <a:spcPts val="95"/>
              </a:spcBef>
            </a:pPr>
            <a:r>
              <a:rPr sz="2800" dirty="0">
                <a:latin typeface="Cambria Math"/>
                <a:cs typeface="Cambria Math"/>
              </a:rPr>
              <a:t>−</a:t>
            </a:r>
            <a:r>
              <a:rPr sz="2800" spc="-20" dirty="0">
                <a:latin typeface="Cambria Math"/>
                <a:cs typeface="Cambria Math"/>
              </a:rPr>
              <a:t> </a:t>
            </a:r>
            <a:r>
              <a:rPr sz="2800" dirty="0">
                <a:latin typeface="Cambria Math"/>
                <a:cs typeface="Cambria Math"/>
              </a:rPr>
              <a:t>ℙ(𝐸</a:t>
            </a:r>
            <a:r>
              <a:rPr sz="2800" spc="95" dirty="0">
                <a:latin typeface="Cambria Math"/>
                <a:cs typeface="Cambria Math"/>
              </a:rPr>
              <a:t> </a:t>
            </a:r>
            <a:r>
              <a:rPr sz="2800" dirty="0">
                <a:latin typeface="Cambria Math"/>
                <a:cs typeface="Cambria Math"/>
              </a:rPr>
              <a:t>∩</a:t>
            </a:r>
            <a:r>
              <a:rPr sz="2800" spc="-15" dirty="0">
                <a:latin typeface="Cambria Math"/>
                <a:cs typeface="Cambria Math"/>
              </a:rPr>
              <a:t> </a:t>
            </a:r>
            <a:r>
              <a:rPr sz="2800" spc="-25" dirty="0">
                <a:latin typeface="Cambria Math"/>
                <a:cs typeface="Cambria Math"/>
              </a:rPr>
              <a:t>𝐹)</a:t>
            </a:r>
            <a:endParaRPr sz="2800">
              <a:latin typeface="Cambria Math"/>
              <a:cs typeface="Cambria Math"/>
            </a:endParaRPr>
          </a:p>
        </p:txBody>
      </p:sp>
      <p:sp>
        <p:nvSpPr>
          <p:cNvPr id="14" name="object 14"/>
          <p:cNvSpPr/>
          <p:nvPr/>
        </p:nvSpPr>
        <p:spPr>
          <a:xfrm>
            <a:off x="1760473" y="4713985"/>
            <a:ext cx="1100455" cy="328930"/>
          </a:xfrm>
          <a:custGeom>
            <a:avLst/>
            <a:gdLst/>
            <a:ahLst/>
            <a:cxnLst/>
            <a:rect l="l" t="t" r="r" b="b"/>
            <a:pathLst>
              <a:path w="1100455" h="328929">
                <a:moveTo>
                  <a:pt x="995044" y="0"/>
                </a:moveTo>
                <a:lnTo>
                  <a:pt x="990473" y="13334"/>
                </a:lnTo>
                <a:lnTo>
                  <a:pt x="1009449" y="21651"/>
                </a:lnTo>
                <a:lnTo>
                  <a:pt x="1025794" y="33099"/>
                </a:lnTo>
                <a:lnTo>
                  <a:pt x="1050544" y="65531"/>
                </a:lnTo>
                <a:lnTo>
                  <a:pt x="1065117" y="109219"/>
                </a:lnTo>
                <a:lnTo>
                  <a:pt x="1068707" y="134417"/>
                </a:lnTo>
                <a:lnTo>
                  <a:pt x="1068760" y="134790"/>
                </a:lnTo>
                <a:lnTo>
                  <a:pt x="1069975" y="162813"/>
                </a:lnTo>
                <a:lnTo>
                  <a:pt x="1068760" y="191845"/>
                </a:lnTo>
                <a:lnTo>
                  <a:pt x="1065117" y="218186"/>
                </a:lnTo>
                <a:lnTo>
                  <a:pt x="1050544" y="262889"/>
                </a:lnTo>
                <a:lnTo>
                  <a:pt x="1025858" y="295767"/>
                </a:lnTo>
                <a:lnTo>
                  <a:pt x="990981" y="315594"/>
                </a:lnTo>
                <a:lnTo>
                  <a:pt x="995044" y="328930"/>
                </a:lnTo>
                <a:lnTo>
                  <a:pt x="1039923" y="307895"/>
                </a:lnTo>
                <a:lnTo>
                  <a:pt x="1072895" y="271525"/>
                </a:lnTo>
                <a:lnTo>
                  <a:pt x="1093184" y="222678"/>
                </a:lnTo>
                <a:lnTo>
                  <a:pt x="1099946" y="164591"/>
                </a:lnTo>
                <a:lnTo>
                  <a:pt x="1098277" y="134790"/>
                </a:lnTo>
                <a:lnTo>
                  <a:pt x="1084730" y="80974"/>
                </a:lnTo>
                <a:lnTo>
                  <a:pt x="1057820" y="37468"/>
                </a:lnTo>
                <a:lnTo>
                  <a:pt x="1018907" y="8616"/>
                </a:lnTo>
                <a:lnTo>
                  <a:pt x="995044" y="0"/>
                </a:lnTo>
                <a:close/>
              </a:path>
              <a:path w="1100455" h="328929">
                <a:moveTo>
                  <a:pt x="104901" y="0"/>
                </a:moveTo>
                <a:lnTo>
                  <a:pt x="60229" y="21113"/>
                </a:lnTo>
                <a:lnTo>
                  <a:pt x="27177" y="57657"/>
                </a:lnTo>
                <a:lnTo>
                  <a:pt x="6826" y="106552"/>
                </a:lnTo>
                <a:lnTo>
                  <a:pt x="100" y="162813"/>
                </a:lnTo>
                <a:lnTo>
                  <a:pt x="0" y="164591"/>
                </a:lnTo>
                <a:lnTo>
                  <a:pt x="6762" y="222678"/>
                </a:lnTo>
                <a:lnTo>
                  <a:pt x="27050" y="271525"/>
                </a:lnTo>
                <a:lnTo>
                  <a:pt x="60070" y="307895"/>
                </a:lnTo>
                <a:lnTo>
                  <a:pt x="104901" y="328930"/>
                </a:lnTo>
                <a:lnTo>
                  <a:pt x="109093" y="315594"/>
                </a:lnTo>
                <a:lnTo>
                  <a:pt x="90374" y="307306"/>
                </a:lnTo>
                <a:lnTo>
                  <a:pt x="74215" y="295767"/>
                </a:lnTo>
                <a:lnTo>
                  <a:pt x="49530" y="262889"/>
                </a:lnTo>
                <a:lnTo>
                  <a:pt x="34956" y="218185"/>
                </a:lnTo>
                <a:lnTo>
                  <a:pt x="30173" y="164591"/>
                </a:lnTo>
                <a:lnTo>
                  <a:pt x="30099" y="162813"/>
                </a:lnTo>
                <a:lnTo>
                  <a:pt x="34956" y="109219"/>
                </a:lnTo>
                <a:lnTo>
                  <a:pt x="49530" y="65531"/>
                </a:lnTo>
                <a:lnTo>
                  <a:pt x="74326" y="33099"/>
                </a:lnTo>
                <a:lnTo>
                  <a:pt x="109600" y="13334"/>
                </a:lnTo>
                <a:lnTo>
                  <a:pt x="104901" y="0"/>
                </a:lnTo>
                <a:close/>
              </a:path>
            </a:pathLst>
          </a:custGeom>
          <a:solidFill>
            <a:srgbClr val="000000"/>
          </a:solidFill>
        </p:spPr>
        <p:txBody>
          <a:bodyPr wrap="square" lIns="0" tIns="0" rIns="0" bIns="0" rtlCol="0"/>
          <a:lstStyle/>
          <a:p>
            <a:endParaRPr/>
          </a:p>
        </p:txBody>
      </p:sp>
      <p:sp>
        <p:nvSpPr>
          <p:cNvPr id="15" name="object 15"/>
          <p:cNvSpPr txBox="1"/>
          <p:nvPr/>
        </p:nvSpPr>
        <p:spPr>
          <a:xfrm>
            <a:off x="747471" y="3351067"/>
            <a:ext cx="4719320" cy="1713864"/>
          </a:xfrm>
          <a:prstGeom prst="rect">
            <a:avLst/>
          </a:prstGeom>
        </p:spPr>
        <p:txBody>
          <a:bodyPr vert="horz" wrap="square" lIns="0" tIns="148590" rIns="0" bIns="0" rtlCol="0">
            <a:spAutoFit/>
          </a:bodyPr>
          <a:lstStyle/>
          <a:p>
            <a:pPr marL="12700">
              <a:lnSpc>
                <a:spcPct val="100000"/>
              </a:lnSpc>
              <a:spcBef>
                <a:spcPts val="1170"/>
              </a:spcBef>
            </a:pPr>
            <a:r>
              <a:rPr sz="2800" b="0" spc="-10" dirty="0">
                <a:latin typeface="Segoe UI Semilight"/>
                <a:cs typeface="Segoe UI Semilight"/>
              </a:rPr>
              <a:t>Proof?</a:t>
            </a:r>
            <a:endParaRPr sz="2800">
              <a:latin typeface="Segoe UI Semilight"/>
              <a:cs typeface="Segoe UI Semilight"/>
            </a:endParaRPr>
          </a:p>
          <a:p>
            <a:pPr marL="12700">
              <a:lnSpc>
                <a:spcPct val="100000"/>
              </a:lnSpc>
              <a:spcBef>
                <a:spcPts val="1070"/>
              </a:spcBef>
              <a:tabLst>
                <a:tab pos="3851910" algn="l"/>
              </a:tabLst>
            </a:pPr>
            <a:r>
              <a:rPr sz="2800" b="0" dirty="0">
                <a:latin typeface="Segoe UI Semilight"/>
                <a:cs typeface="Segoe UI Semilight"/>
              </a:rPr>
              <a:t>By</a:t>
            </a:r>
            <a:r>
              <a:rPr sz="2800" b="0" spc="-30" dirty="0">
                <a:latin typeface="Segoe UI Semilight"/>
                <a:cs typeface="Segoe UI Semilight"/>
              </a:rPr>
              <a:t> </a:t>
            </a:r>
            <a:r>
              <a:rPr sz="2800" b="0" i="1" spc="-20" dirty="0">
                <a:latin typeface="Segoe UI Semilight"/>
                <a:cs typeface="Segoe UI Semilight"/>
              </a:rPr>
              <a:t>inclusion-</a:t>
            </a:r>
            <a:r>
              <a:rPr sz="2800" b="0" i="1" dirty="0">
                <a:latin typeface="Segoe UI Semilight"/>
                <a:cs typeface="Segoe UI Semilight"/>
              </a:rPr>
              <a:t>exclusion</a:t>
            </a:r>
            <a:r>
              <a:rPr sz="2800" b="0" dirty="0">
                <a:latin typeface="Segoe UI Semilight"/>
                <a:cs typeface="Segoe UI Semilight"/>
              </a:rPr>
              <a:t>,</a:t>
            </a:r>
            <a:r>
              <a:rPr sz="2800" b="0" spc="-5" dirty="0">
                <a:latin typeface="Segoe UI Semilight"/>
                <a:cs typeface="Segoe UI Semilight"/>
              </a:rPr>
              <a:t> </a:t>
            </a:r>
            <a:r>
              <a:rPr sz="2800" spc="-50" dirty="0">
                <a:latin typeface="Cambria Math"/>
                <a:cs typeface="Cambria Math"/>
              </a:rPr>
              <a:t>ℙ</a:t>
            </a:r>
            <a:r>
              <a:rPr sz="2800" dirty="0">
                <a:latin typeface="Cambria Math"/>
                <a:cs typeface="Cambria Math"/>
              </a:rPr>
              <a:t>	𝐸</a:t>
            </a:r>
            <a:r>
              <a:rPr sz="2800" spc="100" dirty="0">
                <a:latin typeface="Cambria Math"/>
                <a:cs typeface="Cambria Math"/>
              </a:rPr>
              <a:t> </a:t>
            </a:r>
            <a:r>
              <a:rPr sz="2800" dirty="0">
                <a:latin typeface="Cambria Math"/>
                <a:cs typeface="Cambria Math"/>
              </a:rPr>
              <a:t>∪</a:t>
            </a:r>
            <a:r>
              <a:rPr sz="2800" spc="-10" dirty="0">
                <a:latin typeface="Cambria Math"/>
                <a:cs typeface="Cambria Math"/>
              </a:rPr>
              <a:t> </a:t>
            </a:r>
            <a:r>
              <a:rPr sz="2800" spc="-50" dirty="0">
                <a:latin typeface="Cambria Math"/>
                <a:cs typeface="Cambria Math"/>
              </a:rPr>
              <a:t>𝐹</a:t>
            </a:r>
            <a:endParaRPr sz="2800">
              <a:latin typeface="Cambria Math"/>
              <a:cs typeface="Cambria Math"/>
            </a:endParaRPr>
          </a:p>
          <a:p>
            <a:pPr marL="12700">
              <a:lnSpc>
                <a:spcPct val="100000"/>
              </a:lnSpc>
              <a:spcBef>
                <a:spcPts val="1070"/>
              </a:spcBef>
              <a:tabLst>
                <a:tab pos="1129665" algn="l"/>
                <a:tab pos="2243455" algn="l"/>
              </a:tabLst>
            </a:pPr>
            <a:r>
              <a:rPr sz="2800" b="0" dirty="0">
                <a:latin typeface="Segoe UI Semilight"/>
                <a:cs typeface="Segoe UI Semilight"/>
              </a:rPr>
              <a:t>And</a:t>
            </a:r>
            <a:r>
              <a:rPr sz="2800" b="0" spc="-50" dirty="0">
                <a:latin typeface="Segoe UI Semilight"/>
                <a:cs typeface="Segoe UI Semilight"/>
              </a:rPr>
              <a:t> </a:t>
            </a:r>
            <a:r>
              <a:rPr sz="2800" spc="-50" dirty="0">
                <a:latin typeface="Cambria Math"/>
                <a:cs typeface="Cambria Math"/>
              </a:rPr>
              <a:t>ℙ</a:t>
            </a:r>
            <a:r>
              <a:rPr sz="2800" dirty="0">
                <a:latin typeface="Cambria Math"/>
                <a:cs typeface="Cambria Math"/>
              </a:rPr>
              <a:t>	𝐸</a:t>
            </a:r>
            <a:r>
              <a:rPr sz="2800" spc="100" dirty="0">
                <a:latin typeface="Cambria Math"/>
                <a:cs typeface="Cambria Math"/>
              </a:rPr>
              <a:t> </a:t>
            </a:r>
            <a:r>
              <a:rPr sz="2800" dirty="0">
                <a:latin typeface="Cambria Math"/>
                <a:cs typeface="Cambria Math"/>
              </a:rPr>
              <a:t>∩</a:t>
            </a:r>
            <a:r>
              <a:rPr sz="2800" spc="-10" dirty="0">
                <a:latin typeface="Cambria Math"/>
                <a:cs typeface="Cambria Math"/>
              </a:rPr>
              <a:t> </a:t>
            </a:r>
            <a:r>
              <a:rPr sz="2800" spc="-50" dirty="0">
                <a:latin typeface="Cambria Math"/>
                <a:cs typeface="Cambria Math"/>
              </a:rPr>
              <a:t>𝐹</a:t>
            </a:r>
            <a:r>
              <a:rPr sz="2800" dirty="0">
                <a:latin typeface="Cambria Math"/>
                <a:cs typeface="Cambria Math"/>
              </a:rPr>
              <a:t>	≥</a:t>
            </a:r>
            <a:r>
              <a:rPr sz="2800" spc="140" dirty="0">
                <a:latin typeface="Cambria Math"/>
                <a:cs typeface="Cambria Math"/>
              </a:rPr>
              <a:t> </a:t>
            </a:r>
            <a:r>
              <a:rPr sz="2800" spc="-25" dirty="0">
                <a:latin typeface="Cambria Math"/>
                <a:cs typeface="Cambria Math"/>
              </a:rPr>
              <a:t>0</a:t>
            </a:r>
            <a:r>
              <a:rPr sz="2800" b="0" spc="-25" dirty="0">
                <a:latin typeface="Segoe UI Semilight"/>
                <a:cs typeface="Segoe UI Semilight"/>
              </a:rPr>
              <a:t>.</a:t>
            </a:r>
            <a:endParaRPr sz="2800">
              <a:latin typeface="Segoe UI Semilight"/>
              <a:cs typeface="Segoe UI Semilight"/>
            </a:endParaRPr>
          </a:p>
        </p:txBody>
      </p:sp>
      <p:sp>
        <p:nvSpPr>
          <p:cNvPr id="16" name="object 16"/>
          <p:cNvSpPr/>
          <p:nvPr/>
        </p:nvSpPr>
        <p:spPr>
          <a:xfrm>
            <a:off x="6553200" y="1458467"/>
            <a:ext cx="5209540" cy="1856739"/>
          </a:xfrm>
          <a:custGeom>
            <a:avLst/>
            <a:gdLst/>
            <a:ahLst/>
            <a:cxnLst/>
            <a:rect l="l" t="t" r="r" b="b"/>
            <a:pathLst>
              <a:path w="5209540" h="1856739">
                <a:moveTo>
                  <a:pt x="5030978" y="0"/>
                </a:moveTo>
                <a:lnTo>
                  <a:pt x="178053" y="0"/>
                </a:lnTo>
                <a:lnTo>
                  <a:pt x="130733" y="6362"/>
                </a:lnTo>
                <a:lnTo>
                  <a:pt x="88203" y="24318"/>
                </a:lnTo>
                <a:lnTo>
                  <a:pt x="52165" y="52165"/>
                </a:lnTo>
                <a:lnTo>
                  <a:pt x="24318" y="88203"/>
                </a:lnTo>
                <a:lnTo>
                  <a:pt x="6362" y="130733"/>
                </a:lnTo>
                <a:lnTo>
                  <a:pt x="0" y="178054"/>
                </a:lnTo>
                <a:lnTo>
                  <a:pt x="0" y="1678178"/>
                </a:lnTo>
                <a:lnTo>
                  <a:pt x="6362" y="1725498"/>
                </a:lnTo>
                <a:lnTo>
                  <a:pt x="24318" y="1768028"/>
                </a:lnTo>
                <a:lnTo>
                  <a:pt x="52165" y="1804066"/>
                </a:lnTo>
                <a:lnTo>
                  <a:pt x="88203" y="1831913"/>
                </a:lnTo>
                <a:lnTo>
                  <a:pt x="130733" y="1849869"/>
                </a:lnTo>
                <a:lnTo>
                  <a:pt x="178053" y="1856232"/>
                </a:lnTo>
                <a:lnTo>
                  <a:pt x="5030978" y="1856232"/>
                </a:lnTo>
                <a:lnTo>
                  <a:pt x="5078298" y="1849869"/>
                </a:lnTo>
                <a:lnTo>
                  <a:pt x="5120828" y="1831913"/>
                </a:lnTo>
                <a:lnTo>
                  <a:pt x="5156866" y="1804066"/>
                </a:lnTo>
                <a:lnTo>
                  <a:pt x="5184713" y="1768028"/>
                </a:lnTo>
                <a:lnTo>
                  <a:pt x="5202669" y="1725498"/>
                </a:lnTo>
                <a:lnTo>
                  <a:pt x="5209032" y="1678178"/>
                </a:lnTo>
                <a:lnTo>
                  <a:pt x="5209032" y="178054"/>
                </a:lnTo>
                <a:lnTo>
                  <a:pt x="5202669" y="130733"/>
                </a:lnTo>
                <a:lnTo>
                  <a:pt x="5184713" y="88203"/>
                </a:lnTo>
                <a:lnTo>
                  <a:pt x="5156866" y="52165"/>
                </a:lnTo>
                <a:lnTo>
                  <a:pt x="5120828" y="24318"/>
                </a:lnTo>
                <a:lnTo>
                  <a:pt x="5078298" y="6362"/>
                </a:lnTo>
                <a:lnTo>
                  <a:pt x="5030978" y="0"/>
                </a:lnTo>
                <a:close/>
              </a:path>
            </a:pathLst>
          </a:custGeom>
          <a:solidFill>
            <a:srgbClr val="EBF5F8"/>
          </a:solidFill>
        </p:spPr>
        <p:txBody>
          <a:bodyPr wrap="square" lIns="0" tIns="0" rIns="0" bIns="0" rtlCol="0"/>
          <a:lstStyle/>
          <a:p>
            <a:endParaRPr/>
          </a:p>
        </p:txBody>
      </p:sp>
      <p:sp>
        <p:nvSpPr>
          <p:cNvPr id="17" name="object 17"/>
          <p:cNvSpPr txBox="1"/>
          <p:nvPr/>
        </p:nvSpPr>
        <p:spPr>
          <a:xfrm>
            <a:off x="6776973" y="1499996"/>
            <a:ext cx="4411980" cy="1708150"/>
          </a:xfrm>
          <a:prstGeom prst="rect">
            <a:avLst/>
          </a:prstGeom>
        </p:spPr>
        <p:txBody>
          <a:bodyPr vert="horz" wrap="square" lIns="0" tIns="53975" rIns="0" bIns="0" rtlCol="0">
            <a:spAutoFit/>
          </a:bodyPr>
          <a:lstStyle/>
          <a:p>
            <a:pPr marL="12700" marR="5080">
              <a:lnSpc>
                <a:spcPts val="2590"/>
              </a:lnSpc>
              <a:spcBef>
                <a:spcPts val="425"/>
              </a:spcBef>
            </a:pPr>
            <a:r>
              <a:rPr sz="2400" b="0" i="1" dirty="0">
                <a:latin typeface="Segoe UI Semilight"/>
                <a:cs typeface="Segoe UI Semilight"/>
              </a:rPr>
              <a:t>Sometimes</a:t>
            </a:r>
            <a:r>
              <a:rPr sz="2400" b="0" i="1" spc="-35" dirty="0">
                <a:latin typeface="Segoe UI Semilight"/>
                <a:cs typeface="Segoe UI Semilight"/>
              </a:rPr>
              <a:t> </a:t>
            </a:r>
            <a:r>
              <a:rPr sz="2400" b="0" i="1" dirty="0">
                <a:latin typeface="Segoe UI Semilight"/>
                <a:cs typeface="Segoe UI Semilight"/>
              </a:rPr>
              <a:t>we</a:t>
            </a:r>
            <a:r>
              <a:rPr sz="2400" b="0" i="1" spc="-30" dirty="0">
                <a:latin typeface="Segoe UI Semilight"/>
                <a:cs typeface="Segoe UI Semilight"/>
              </a:rPr>
              <a:t> </a:t>
            </a:r>
            <a:r>
              <a:rPr sz="2400" b="0" i="1" dirty="0">
                <a:latin typeface="Segoe UI Semilight"/>
                <a:cs typeface="Segoe UI Semilight"/>
              </a:rPr>
              <a:t>don’t’</a:t>
            </a:r>
            <a:r>
              <a:rPr sz="2400" b="0" i="1" spc="-30" dirty="0">
                <a:latin typeface="Segoe UI Semilight"/>
                <a:cs typeface="Segoe UI Semilight"/>
              </a:rPr>
              <a:t> </a:t>
            </a:r>
            <a:r>
              <a:rPr sz="2400" b="0" i="1" dirty="0">
                <a:latin typeface="Segoe UI Semilight"/>
                <a:cs typeface="Segoe UI Semilight"/>
              </a:rPr>
              <a:t>have</a:t>
            </a:r>
            <a:r>
              <a:rPr sz="2400" b="0" i="1" spc="-25" dirty="0">
                <a:latin typeface="Segoe UI Semilight"/>
                <a:cs typeface="Segoe UI Semilight"/>
              </a:rPr>
              <a:t> </a:t>
            </a:r>
            <a:r>
              <a:rPr sz="2400" b="0" i="1" spc="-10" dirty="0">
                <a:latin typeface="Segoe UI Semilight"/>
                <a:cs typeface="Segoe UI Semilight"/>
              </a:rPr>
              <a:t>enough </a:t>
            </a:r>
            <a:r>
              <a:rPr sz="2400" b="0" i="1" dirty="0">
                <a:latin typeface="Segoe UI Semilight"/>
                <a:cs typeface="Segoe UI Semilight"/>
              </a:rPr>
              <a:t>information</a:t>
            </a:r>
            <a:r>
              <a:rPr sz="2400" b="0" i="1" spc="-35" dirty="0">
                <a:latin typeface="Segoe UI Semilight"/>
                <a:cs typeface="Segoe UI Semilight"/>
              </a:rPr>
              <a:t> </a:t>
            </a:r>
            <a:r>
              <a:rPr sz="2400" b="0" i="1" dirty="0">
                <a:latin typeface="Segoe UI Semilight"/>
                <a:cs typeface="Segoe UI Semilight"/>
              </a:rPr>
              <a:t>to</a:t>
            </a:r>
            <a:r>
              <a:rPr sz="2400" b="0" i="1" spc="-50" dirty="0">
                <a:latin typeface="Segoe UI Semilight"/>
                <a:cs typeface="Segoe UI Semilight"/>
              </a:rPr>
              <a:t> </a:t>
            </a:r>
            <a:r>
              <a:rPr sz="2400" b="0" i="1" dirty="0">
                <a:latin typeface="Segoe UI Semilight"/>
                <a:cs typeface="Segoe UI Semilight"/>
              </a:rPr>
              <a:t>compute</a:t>
            </a:r>
            <a:r>
              <a:rPr sz="2400" b="0" i="1" spc="-45" dirty="0">
                <a:latin typeface="Segoe UI Semilight"/>
                <a:cs typeface="Segoe UI Semilight"/>
              </a:rPr>
              <a:t> </a:t>
            </a:r>
            <a:r>
              <a:rPr sz="2400" b="0" i="1" spc="-20" dirty="0">
                <a:latin typeface="Segoe UI Semilight"/>
                <a:cs typeface="Segoe UI Semilight"/>
              </a:rPr>
              <a:t>this </a:t>
            </a:r>
            <a:r>
              <a:rPr sz="2400" b="0" i="1" dirty="0">
                <a:latin typeface="Segoe UI Semilight"/>
                <a:cs typeface="Segoe UI Semilight"/>
              </a:rPr>
              <a:t>probability</a:t>
            </a:r>
            <a:r>
              <a:rPr sz="2400" b="0" i="1" spc="-25" dirty="0">
                <a:latin typeface="Segoe UI Semilight"/>
                <a:cs typeface="Segoe UI Semilight"/>
              </a:rPr>
              <a:t> </a:t>
            </a:r>
            <a:r>
              <a:rPr sz="2400" b="0" i="1" dirty="0">
                <a:latin typeface="Segoe UI Semilight"/>
                <a:cs typeface="Segoe UI Semilight"/>
              </a:rPr>
              <a:t>exactly,</a:t>
            </a:r>
            <a:r>
              <a:rPr sz="2400" b="0" i="1" spc="-35" dirty="0">
                <a:latin typeface="Segoe UI Semilight"/>
                <a:cs typeface="Segoe UI Semilight"/>
              </a:rPr>
              <a:t> </a:t>
            </a:r>
            <a:r>
              <a:rPr sz="2400" b="0" i="1" dirty="0">
                <a:latin typeface="Segoe UI Semilight"/>
                <a:cs typeface="Segoe UI Semilight"/>
              </a:rPr>
              <a:t>so</a:t>
            </a:r>
            <a:r>
              <a:rPr sz="2400" b="0" i="1" spc="-55" dirty="0">
                <a:latin typeface="Segoe UI Semilight"/>
                <a:cs typeface="Segoe UI Semilight"/>
              </a:rPr>
              <a:t> </a:t>
            </a:r>
            <a:r>
              <a:rPr sz="2400" b="0" i="1" dirty="0">
                <a:latin typeface="Segoe UI Semilight"/>
                <a:cs typeface="Segoe UI Semilight"/>
              </a:rPr>
              <a:t>we</a:t>
            </a:r>
            <a:r>
              <a:rPr sz="2400" b="0" i="1" spc="-55" dirty="0">
                <a:latin typeface="Segoe UI Semilight"/>
                <a:cs typeface="Segoe UI Semilight"/>
              </a:rPr>
              <a:t> </a:t>
            </a:r>
            <a:r>
              <a:rPr sz="2400" b="0" i="1" dirty="0">
                <a:latin typeface="Segoe UI Semilight"/>
                <a:cs typeface="Segoe UI Semilight"/>
              </a:rPr>
              <a:t>use</a:t>
            </a:r>
            <a:r>
              <a:rPr sz="2400" b="0" i="1" spc="-55" dirty="0">
                <a:latin typeface="Segoe UI Semilight"/>
                <a:cs typeface="Segoe UI Semilight"/>
              </a:rPr>
              <a:t> </a:t>
            </a:r>
            <a:r>
              <a:rPr sz="2400" b="0" i="1" spc="-25" dirty="0">
                <a:latin typeface="Segoe UI Semilight"/>
                <a:cs typeface="Segoe UI Semilight"/>
              </a:rPr>
              <a:t>the </a:t>
            </a:r>
            <a:r>
              <a:rPr sz="2400" b="0" i="1" dirty="0">
                <a:latin typeface="Segoe UI Semilight"/>
                <a:cs typeface="Segoe UI Semilight"/>
              </a:rPr>
              <a:t>union</a:t>
            </a:r>
            <a:r>
              <a:rPr sz="2400" b="0" i="1" spc="-35" dirty="0">
                <a:latin typeface="Segoe UI Semilight"/>
                <a:cs typeface="Segoe UI Semilight"/>
              </a:rPr>
              <a:t> </a:t>
            </a:r>
            <a:r>
              <a:rPr sz="2400" b="0" i="1" dirty="0">
                <a:latin typeface="Segoe UI Semilight"/>
                <a:cs typeface="Segoe UI Semilight"/>
              </a:rPr>
              <a:t>bound</a:t>
            </a:r>
            <a:r>
              <a:rPr sz="2400" b="0" i="1" spc="-30" dirty="0">
                <a:latin typeface="Segoe UI Semilight"/>
                <a:cs typeface="Segoe UI Semilight"/>
              </a:rPr>
              <a:t> </a:t>
            </a:r>
            <a:r>
              <a:rPr sz="2400" b="0" i="1" dirty="0">
                <a:latin typeface="Segoe UI Semilight"/>
                <a:cs typeface="Segoe UI Semilight"/>
              </a:rPr>
              <a:t>to</a:t>
            </a:r>
            <a:r>
              <a:rPr sz="2400" b="0" i="1" spc="-40" dirty="0">
                <a:latin typeface="Segoe UI Semilight"/>
                <a:cs typeface="Segoe UI Semilight"/>
              </a:rPr>
              <a:t> </a:t>
            </a:r>
            <a:r>
              <a:rPr sz="2400" b="0" i="1" dirty="0">
                <a:latin typeface="Segoe UI Semilight"/>
                <a:cs typeface="Segoe UI Semilight"/>
              </a:rPr>
              <a:t>bound</a:t>
            </a:r>
            <a:r>
              <a:rPr sz="2400" b="0" i="1" spc="-30" dirty="0">
                <a:latin typeface="Segoe UI Semilight"/>
                <a:cs typeface="Segoe UI Semilight"/>
              </a:rPr>
              <a:t> </a:t>
            </a:r>
            <a:r>
              <a:rPr sz="2400" b="0" i="1" spc="-20" dirty="0">
                <a:latin typeface="Segoe UI Semilight"/>
                <a:cs typeface="Segoe UI Semilight"/>
              </a:rPr>
              <a:t>that </a:t>
            </a:r>
            <a:r>
              <a:rPr sz="2400" b="0" i="1" spc="-10" dirty="0">
                <a:latin typeface="Segoe UI Semilight"/>
                <a:cs typeface="Segoe UI Semilight"/>
              </a:rPr>
              <a:t>probability</a:t>
            </a:r>
            <a:endParaRPr sz="2400">
              <a:latin typeface="Segoe UI Semilight"/>
              <a:cs typeface="Segoe UI Semiligh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80" dirty="0"/>
              <a:t>Concentration</a:t>
            </a:r>
            <a:r>
              <a:rPr spc="190" dirty="0"/>
              <a:t> </a:t>
            </a:r>
            <a:r>
              <a:rPr spc="70" dirty="0"/>
              <a:t>Applications</a:t>
            </a:r>
          </a:p>
        </p:txBody>
      </p:sp>
      <p:sp>
        <p:nvSpPr>
          <p:cNvPr id="3" name="object 3"/>
          <p:cNvSpPr txBox="1"/>
          <p:nvPr/>
        </p:nvSpPr>
        <p:spPr>
          <a:xfrm>
            <a:off x="699922" y="1309268"/>
            <a:ext cx="10112375" cy="4166870"/>
          </a:xfrm>
          <a:prstGeom prst="rect">
            <a:avLst/>
          </a:prstGeom>
        </p:spPr>
        <p:txBody>
          <a:bodyPr vert="horz" wrap="square" lIns="0" tIns="147955" rIns="0" bIns="0" rtlCol="0">
            <a:spAutoFit/>
          </a:bodyPr>
          <a:lstStyle/>
          <a:p>
            <a:pPr marL="18415">
              <a:lnSpc>
                <a:spcPct val="100000"/>
              </a:lnSpc>
              <a:spcBef>
                <a:spcPts val="1165"/>
              </a:spcBef>
            </a:pPr>
            <a:r>
              <a:rPr sz="2800" b="0" dirty="0">
                <a:latin typeface="Segoe UI Semilight"/>
                <a:cs typeface="Segoe UI Semilight"/>
              </a:rPr>
              <a:t>A</a:t>
            </a:r>
            <a:r>
              <a:rPr sz="2800" b="0" spc="-30" dirty="0">
                <a:latin typeface="Segoe UI Semilight"/>
                <a:cs typeface="Segoe UI Semilight"/>
              </a:rPr>
              <a:t> </a:t>
            </a:r>
            <a:r>
              <a:rPr sz="2800" b="0" dirty="0">
                <a:latin typeface="Segoe UI Semilight"/>
                <a:cs typeface="Segoe UI Semilight"/>
              </a:rPr>
              <a:t>common</a:t>
            </a:r>
            <a:r>
              <a:rPr sz="2800" b="0" spc="-30" dirty="0">
                <a:latin typeface="Segoe UI Semilight"/>
                <a:cs typeface="Segoe UI Semilight"/>
              </a:rPr>
              <a:t> </a:t>
            </a:r>
            <a:r>
              <a:rPr sz="2800" b="0" spc="-10" dirty="0">
                <a:latin typeface="Segoe UI Semilight"/>
                <a:cs typeface="Segoe UI Semilight"/>
              </a:rPr>
              <a:t>pattern:</a:t>
            </a:r>
            <a:endParaRPr sz="2800" dirty="0">
              <a:latin typeface="Segoe UI Semilight"/>
              <a:cs typeface="Segoe UI Semilight"/>
            </a:endParaRPr>
          </a:p>
          <a:p>
            <a:pPr marL="18415">
              <a:lnSpc>
                <a:spcPct val="100000"/>
              </a:lnSpc>
              <a:spcBef>
                <a:spcPts val="1070"/>
              </a:spcBef>
            </a:pPr>
            <a:r>
              <a:rPr sz="2800" b="0" dirty="0">
                <a:latin typeface="Segoe UI Semilight"/>
                <a:cs typeface="Segoe UI Semilight"/>
              </a:rPr>
              <a:t>“</a:t>
            </a:r>
            <a:r>
              <a:rPr sz="2800" b="0" i="1" dirty="0">
                <a:latin typeface="Segoe UI Semilight"/>
                <a:cs typeface="Segoe UI Semilight"/>
              </a:rPr>
              <a:t>What’s</a:t>
            </a:r>
            <a:r>
              <a:rPr sz="2800" b="0" i="1" spc="-110" dirty="0">
                <a:latin typeface="Segoe UI Semilight"/>
                <a:cs typeface="Segoe UI Semilight"/>
              </a:rPr>
              <a:t> </a:t>
            </a:r>
            <a:r>
              <a:rPr sz="2800" b="0" i="1" dirty="0">
                <a:latin typeface="Segoe UI Semilight"/>
                <a:cs typeface="Segoe UI Semilight"/>
              </a:rPr>
              <a:t>the</a:t>
            </a:r>
            <a:r>
              <a:rPr sz="2800" b="0" i="1" spc="-110" dirty="0">
                <a:latin typeface="Segoe UI Semilight"/>
                <a:cs typeface="Segoe UI Semilight"/>
              </a:rPr>
              <a:t> </a:t>
            </a:r>
            <a:r>
              <a:rPr sz="2800" b="0" i="1" dirty="0">
                <a:latin typeface="Segoe UI Semilight"/>
                <a:cs typeface="Segoe UI Semilight"/>
              </a:rPr>
              <a:t>probability</a:t>
            </a:r>
            <a:r>
              <a:rPr sz="2800" b="0" i="1" spc="-100" dirty="0">
                <a:latin typeface="Segoe UI Semilight"/>
                <a:cs typeface="Segoe UI Semilight"/>
              </a:rPr>
              <a:t> </a:t>
            </a:r>
            <a:r>
              <a:rPr sz="2800" b="0" i="1" dirty="0">
                <a:latin typeface="Segoe UI Semilight"/>
                <a:cs typeface="Segoe UI Semilight"/>
              </a:rPr>
              <a:t>something</a:t>
            </a:r>
            <a:r>
              <a:rPr sz="2800" b="0" i="1" spc="-100" dirty="0">
                <a:latin typeface="Segoe UI Semilight"/>
                <a:cs typeface="Segoe UI Semilight"/>
              </a:rPr>
              <a:t> </a:t>
            </a:r>
            <a:r>
              <a:rPr sz="2800" b="0" i="1" dirty="0">
                <a:latin typeface="Segoe UI Semilight"/>
                <a:cs typeface="Segoe UI Semilight"/>
              </a:rPr>
              <a:t>goes</a:t>
            </a:r>
            <a:r>
              <a:rPr sz="2800" b="0" i="1" spc="-114" dirty="0">
                <a:latin typeface="Segoe UI Semilight"/>
                <a:cs typeface="Segoe UI Semilight"/>
              </a:rPr>
              <a:t> </a:t>
            </a:r>
            <a:r>
              <a:rPr sz="2800" b="0" i="1" spc="-10" dirty="0">
                <a:latin typeface="Segoe UI Semilight"/>
                <a:cs typeface="Segoe UI Semilight"/>
              </a:rPr>
              <a:t>wrong?</a:t>
            </a:r>
            <a:r>
              <a:rPr sz="2800" b="0" spc="-10" dirty="0">
                <a:latin typeface="Segoe UI Semilight"/>
                <a:cs typeface="Segoe UI Semilight"/>
              </a:rPr>
              <a:t>”</a:t>
            </a:r>
            <a:endParaRPr sz="2800" dirty="0">
              <a:latin typeface="Segoe UI Semilight"/>
              <a:cs typeface="Segoe UI Semilight"/>
            </a:endParaRPr>
          </a:p>
          <a:p>
            <a:pPr marL="12700" marR="621030" indent="338455">
              <a:lnSpc>
                <a:spcPts val="3020"/>
              </a:lnSpc>
              <a:spcBef>
                <a:spcPts val="1455"/>
              </a:spcBef>
              <a:buChar char="&gt;"/>
              <a:tabLst>
                <a:tab pos="351155" algn="l"/>
              </a:tabLst>
            </a:pPr>
            <a:r>
              <a:rPr sz="2800" b="0" dirty="0">
                <a:latin typeface="Segoe UI Semilight"/>
                <a:cs typeface="Segoe UI Semilight"/>
              </a:rPr>
              <a:t>Figure</a:t>
            </a:r>
            <a:r>
              <a:rPr sz="2800" b="0" spc="-60" dirty="0">
                <a:latin typeface="Segoe UI Semilight"/>
                <a:cs typeface="Segoe UI Semilight"/>
              </a:rPr>
              <a:t> </a:t>
            </a:r>
            <a:r>
              <a:rPr sz="2800" b="0" dirty="0">
                <a:latin typeface="Segoe UI Semilight"/>
                <a:cs typeface="Segoe UI Semilight"/>
              </a:rPr>
              <a:t>out</a:t>
            </a:r>
            <a:r>
              <a:rPr sz="2800" b="0" spc="-80" dirty="0">
                <a:latin typeface="Segoe UI Semilight"/>
                <a:cs typeface="Segoe UI Semilight"/>
              </a:rPr>
              <a:t> </a:t>
            </a:r>
            <a:r>
              <a:rPr sz="2800" b="0" dirty="0">
                <a:latin typeface="Segoe UI Semilight"/>
                <a:cs typeface="Segoe UI Semilight"/>
              </a:rPr>
              <a:t>“what</a:t>
            </a:r>
            <a:r>
              <a:rPr sz="2800" b="0" spc="-65" dirty="0">
                <a:latin typeface="Segoe UI Semilight"/>
                <a:cs typeface="Segoe UI Semilight"/>
              </a:rPr>
              <a:t> </a:t>
            </a:r>
            <a:r>
              <a:rPr sz="2800" b="0" dirty="0">
                <a:latin typeface="Segoe UI Semilight"/>
                <a:cs typeface="Segoe UI Semilight"/>
              </a:rPr>
              <a:t>could</a:t>
            </a:r>
            <a:r>
              <a:rPr sz="2800" b="0" spc="-70" dirty="0">
                <a:latin typeface="Segoe UI Semilight"/>
                <a:cs typeface="Segoe UI Semilight"/>
              </a:rPr>
              <a:t> </a:t>
            </a:r>
            <a:r>
              <a:rPr sz="2800" b="0" dirty="0">
                <a:latin typeface="Segoe UI Semilight"/>
                <a:cs typeface="Segoe UI Semilight"/>
              </a:rPr>
              <a:t>possibly</a:t>
            </a:r>
            <a:r>
              <a:rPr sz="2800" b="0" spc="-70" dirty="0">
                <a:latin typeface="Segoe UI Semilight"/>
                <a:cs typeface="Segoe UI Semilight"/>
              </a:rPr>
              <a:t> </a:t>
            </a:r>
            <a:r>
              <a:rPr sz="2800" b="0" dirty="0">
                <a:latin typeface="Segoe UI Semilight"/>
                <a:cs typeface="Segoe UI Semilight"/>
              </a:rPr>
              <a:t>go</a:t>
            </a:r>
            <a:r>
              <a:rPr sz="2800" b="0" spc="-65" dirty="0">
                <a:latin typeface="Segoe UI Semilight"/>
                <a:cs typeface="Segoe UI Semilight"/>
              </a:rPr>
              <a:t> </a:t>
            </a:r>
            <a:r>
              <a:rPr sz="2800" b="0" dirty="0">
                <a:latin typeface="Segoe UI Semilight"/>
                <a:cs typeface="Segoe UI Semilight"/>
              </a:rPr>
              <a:t>wrong”</a:t>
            </a:r>
            <a:r>
              <a:rPr sz="2800" b="0" spc="-40" dirty="0">
                <a:latin typeface="Segoe UI Semilight"/>
                <a:cs typeface="Segoe UI Semilight"/>
              </a:rPr>
              <a:t> </a:t>
            </a:r>
            <a:r>
              <a:rPr sz="2800" b="0" dirty="0">
                <a:latin typeface="Segoe UI Semilight"/>
                <a:cs typeface="Segoe UI Semilight"/>
              </a:rPr>
              <a:t>–</a:t>
            </a:r>
            <a:r>
              <a:rPr sz="2800" b="0" spc="-60" dirty="0">
                <a:latin typeface="Segoe UI Semilight"/>
                <a:cs typeface="Segoe UI Semilight"/>
              </a:rPr>
              <a:t> </a:t>
            </a:r>
            <a:r>
              <a:rPr sz="2800" b="0" dirty="0">
                <a:latin typeface="Segoe UI Semilight"/>
                <a:cs typeface="Segoe UI Semilight"/>
              </a:rPr>
              <a:t>often</a:t>
            </a:r>
            <a:r>
              <a:rPr sz="2800" b="0" spc="-95" dirty="0">
                <a:latin typeface="Segoe UI Semilight"/>
                <a:cs typeface="Segoe UI Semilight"/>
              </a:rPr>
              <a:t> </a:t>
            </a:r>
            <a:r>
              <a:rPr sz="2800" b="0" dirty="0">
                <a:latin typeface="Segoe UI Semilight"/>
                <a:cs typeface="Segoe UI Semilight"/>
              </a:rPr>
              <a:t>these</a:t>
            </a:r>
            <a:r>
              <a:rPr sz="2800" b="0" spc="-65" dirty="0">
                <a:latin typeface="Segoe UI Semilight"/>
                <a:cs typeface="Segoe UI Semilight"/>
              </a:rPr>
              <a:t> </a:t>
            </a:r>
            <a:r>
              <a:rPr sz="2800" b="0" spc="-25" dirty="0">
                <a:latin typeface="Segoe UI Semilight"/>
                <a:cs typeface="Segoe UI Semilight"/>
              </a:rPr>
              <a:t>are </a:t>
            </a:r>
            <a:r>
              <a:rPr sz="2800" b="0" spc="-10" dirty="0">
                <a:latin typeface="Segoe UI Semilight"/>
                <a:cs typeface="Segoe UI Semilight"/>
              </a:rPr>
              <a:t>dependent.</a:t>
            </a:r>
            <a:endParaRPr sz="2800" dirty="0">
              <a:latin typeface="Segoe UI Semilight"/>
              <a:cs typeface="Segoe UI Semilight"/>
            </a:endParaRPr>
          </a:p>
          <a:p>
            <a:pPr marL="18415">
              <a:lnSpc>
                <a:spcPct val="100000"/>
              </a:lnSpc>
              <a:spcBef>
                <a:spcPts val="1015"/>
              </a:spcBef>
            </a:pPr>
            <a:endParaRPr sz="2800" dirty="0">
              <a:latin typeface="Segoe UI Semilight"/>
              <a:cs typeface="Segoe UI Semilight"/>
            </a:endParaRPr>
          </a:p>
          <a:p>
            <a:pPr marL="12700" indent="5715">
              <a:lnSpc>
                <a:spcPts val="3020"/>
              </a:lnSpc>
              <a:spcBef>
                <a:spcPts val="1455"/>
              </a:spcBef>
            </a:pPr>
            <a:r>
              <a:rPr sz="2800" b="0" dirty="0">
                <a:latin typeface="Segoe UI Semilight"/>
                <a:cs typeface="Segoe UI Semilight"/>
              </a:rPr>
              <a:t>Use</a:t>
            </a:r>
            <a:r>
              <a:rPr sz="2800" b="0" spc="-50" dirty="0">
                <a:latin typeface="Segoe UI Semilight"/>
                <a:cs typeface="Segoe UI Semilight"/>
              </a:rPr>
              <a:t> </a:t>
            </a:r>
            <a:r>
              <a:rPr sz="2800" b="0" dirty="0">
                <a:latin typeface="Segoe UI Semilight"/>
                <a:cs typeface="Segoe UI Semilight"/>
              </a:rPr>
              <a:t>a</a:t>
            </a:r>
            <a:r>
              <a:rPr sz="2800" b="0" spc="-50" dirty="0">
                <a:latin typeface="Segoe UI Semilight"/>
                <a:cs typeface="Segoe UI Semilight"/>
              </a:rPr>
              <a:t> </a:t>
            </a:r>
            <a:r>
              <a:rPr sz="2800" b="0" dirty="0">
                <a:latin typeface="Segoe UI Semilight"/>
                <a:cs typeface="Segoe UI Semilight"/>
              </a:rPr>
              <a:t>concentration</a:t>
            </a:r>
            <a:r>
              <a:rPr sz="2800" b="0" spc="-70" dirty="0">
                <a:latin typeface="Segoe UI Semilight"/>
                <a:cs typeface="Segoe UI Semilight"/>
              </a:rPr>
              <a:t> </a:t>
            </a:r>
            <a:r>
              <a:rPr sz="2800" b="0" dirty="0">
                <a:latin typeface="Segoe UI Semilight"/>
                <a:cs typeface="Segoe UI Semilight"/>
              </a:rPr>
              <a:t>inequality</a:t>
            </a:r>
            <a:r>
              <a:rPr sz="2800" b="0" spc="-50" dirty="0">
                <a:latin typeface="Segoe UI Semilight"/>
                <a:cs typeface="Segoe UI Semilight"/>
              </a:rPr>
              <a:t> </a:t>
            </a:r>
            <a:r>
              <a:rPr sz="2800" b="0" dirty="0">
                <a:latin typeface="Segoe UI Semilight"/>
                <a:cs typeface="Segoe UI Semilight"/>
              </a:rPr>
              <a:t>for</a:t>
            </a:r>
            <a:r>
              <a:rPr sz="2800" b="0" spc="-50" dirty="0">
                <a:latin typeface="Segoe UI Semilight"/>
                <a:cs typeface="Segoe UI Semilight"/>
              </a:rPr>
              <a:t> </a:t>
            </a:r>
            <a:r>
              <a:rPr sz="2800" b="0" dirty="0">
                <a:latin typeface="Segoe UI Semilight"/>
                <a:cs typeface="Segoe UI Semilight"/>
              </a:rPr>
              <a:t>each</a:t>
            </a:r>
            <a:r>
              <a:rPr sz="2800" b="0" spc="-50" dirty="0">
                <a:latin typeface="Segoe UI Semilight"/>
                <a:cs typeface="Segoe UI Semilight"/>
              </a:rPr>
              <a:t> </a:t>
            </a:r>
            <a:r>
              <a:rPr sz="2800" b="0" dirty="0">
                <a:latin typeface="Segoe UI Semilight"/>
                <a:cs typeface="Segoe UI Semilight"/>
              </a:rPr>
              <a:t>of</a:t>
            </a:r>
            <a:r>
              <a:rPr sz="2800" b="0" spc="-65" dirty="0">
                <a:latin typeface="Segoe UI Semilight"/>
                <a:cs typeface="Segoe UI Semilight"/>
              </a:rPr>
              <a:t> </a:t>
            </a:r>
            <a:r>
              <a:rPr sz="2800" b="0" dirty="0">
                <a:latin typeface="Segoe UI Semilight"/>
                <a:cs typeface="Segoe UI Semilight"/>
              </a:rPr>
              <a:t>the</a:t>
            </a:r>
            <a:r>
              <a:rPr sz="2800" b="0" spc="-60" dirty="0">
                <a:latin typeface="Segoe UI Semilight"/>
                <a:cs typeface="Segoe UI Semilight"/>
              </a:rPr>
              <a:t> </a:t>
            </a:r>
            <a:r>
              <a:rPr sz="2800" b="0" dirty="0">
                <a:latin typeface="Segoe UI Semilight"/>
                <a:cs typeface="Segoe UI Semilight"/>
              </a:rPr>
              <a:t>things</a:t>
            </a:r>
            <a:r>
              <a:rPr sz="2800" b="0" spc="-50" dirty="0">
                <a:latin typeface="Segoe UI Semilight"/>
                <a:cs typeface="Segoe UI Semilight"/>
              </a:rPr>
              <a:t> </a:t>
            </a:r>
            <a:r>
              <a:rPr sz="2800" b="0" dirty="0">
                <a:latin typeface="Segoe UI Semilight"/>
                <a:cs typeface="Segoe UI Semilight"/>
              </a:rPr>
              <a:t>that</a:t>
            </a:r>
            <a:r>
              <a:rPr sz="2800" b="0" spc="-50" dirty="0">
                <a:latin typeface="Segoe UI Semilight"/>
                <a:cs typeface="Segoe UI Semilight"/>
              </a:rPr>
              <a:t> </a:t>
            </a:r>
            <a:r>
              <a:rPr sz="2800" b="0" dirty="0">
                <a:latin typeface="Segoe UI Semilight"/>
                <a:cs typeface="Segoe UI Semilight"/>
              </a:rPr>
              <a:t>could</a:t>
            </a:r>
            <a:r>
              <a:rPr sz="2800" b="0" spc="-60" dirty="0">
                <a:latin typeface="Segoe UI Semilight"/>
                <a:cs typeface="Segoe UI Semilight"/>
              </a:rPr>
              <a:t> </a:t>
            </a:r>
            <a:r>
              <a:rPr sz="2800" b="0" spc="-25" dirty="0">
                <a:latin typeface="Segoe UI Semilight"/>
                <a:cs typeface="Segoe UI Semilight"/>
              </a:rPr>
              <a:t>go </a:t>
            </a:r>
            <a:r>
              <a:rPr sz="2800" b="0" spc="-10" dirty="0">
                <a:latin typeface="Segoe UI Semilight"/>
                <a:cs typeface="Segoe UI Semilight"/>
              </a:rPr>
              <a:t>wrong.</a:t>
            </a:r>
            <a:endParaRPr sz="2800" dirty="0">
              <a:latin typeface="Segoe UI Semilight"/>
              <a:cs typeface="Segoe UI Semilight"/>
            </a:endParaRPr>
          </a:p>
          <a:p>
            <a:pPr marL="18415">
              <a:lnSpc>
                <a:spcPct val="100000"/>
              </a:lnSpc>
              <a:spcBef>
                <a:spcPts val="1025"/>
              </a:spcBef>
            </a:pPr>
            <a:r>
              <a:rPr sz="2800" b="0" dirty="0">
                <a:latin typeface="Segoe UI Semilight"/>
                <a:cs typeface="Segoe UI Semilight"/>
              </a:rPr>
              <a:t>Union</a:t>
            </a:r>
            <a:r>
              <a:rPr sz="2800" b="0" spc="-55" dirty="0">
                <a:latin typeface="Segoe UI Semilight"/>
                <a:cs typeface="Segoe UI Semilight"/>
              </a:rPr>
              <a:t> </a:t>
            </a:r>
            <a:r>
              <a:rPr sz="2800" b="0" dirty="0">
                <a:latin typeface="Segoe UI Semilight"/>
                <a:cs typeface="Segoe UI Semilight"/>
              </a:rPr>
              <a:t>bound</a:t>
            </a:r>
            <a:r>
              <a:rPr sz="2800" b="0" spc="-45" dirty="0">
                <a:latin typeface="Segoe UI Semilight"/>
                <a:cs typeface="Segoe UI Semilight"/>
              </a:rPr>
              <a:t> </a:t>
            </a:r>
            <a:r>
              <a:rPr sz="2800" b="0" dirty="0">
                <a:latin typeface="Segoe UI Semilight"/>
                <a:cs typeface="Segoe UI Semilight"/>
              </a:rPr>
              <a:t>over</a:t>
            </a:r>
            <a:r>
              <a:rPr sz="2800" b="0" spc="-60" dirty="0">
                <a:latin typeface="Segoe UI Semilight"/>
                <a:cs typeface="Segoe UI Semilight"/>
              </a:rPr>
              <a:t> </a:t>
            </a:r>
            <a:r>
              <a:rPr sz="2800" b="0" dirty="0">
                <a:latin typeface="Segoe UI Semilight"/>
                <a:cs typeface="Segoe UI Semilight"/>
              </a:rPr>
              <a:t>everything</a:t>
            </a:r>
            <a:r>
              <a:rPr sz="2800" b="0" spc="-60" dirty="0">
                <a:latin typeface="Segoe UI Semilight"/>
                <a:cs typeface="Segoe UI Semilight"/>
              </a:rPr>
              <a:t> </a:t>
            </a:r>
            <a:r>
              <a:rPr sz="2800" b="0" dirty="0">
                <a:latin typeface="Segoe UI Semilight"/>
                <a:cs typeface="Segoe UI Semilight"/>
              </a:rPr>
              <a:t>that</a:t>
            </a:r>
            <a:r>
              <a:rPr sz="2800" b="0" spc="-40" dirty="0">
                <a:latin typeface="Segoe UI Semilight"/>
                <a:cs typeface="Segoe UI Semilight"/>
              </a:rPr>
              <a:t> </a:t>
            </a:r>
            <a:r>
              <a:rPr sz="2800" b="0" dirty="0">
                <a:latin typeface="Segoe UI Semilight"/>
                <a:cs typeface="Segoe UI Semilight"/>
              </a:rPr>
              <a:t>could</a:t>
            </a:r>
            <a:r>
              <a:rPr sz="2800" b="0" spc="-60" dirty="0">
                <a:latin typeface="Segoe UI Semilight"/>
                <a:cs typeface="Segoe UI Semilight"/>
              </a:rPr>
              <a:t> </a:t>
            </a:r>
            <a:r>
              <a:rPr sz="2800" b="0" dirty="0">
                <a:latin typeface="Segoe UI Semilight"/>
                <a:cs typeface="Segoe UI Semilight"/>
              </a:rPr>
              <a:t>go</a:t>
            </a:r>
            <a:r>
              <a:rPr sz="2800" b="0" spc="-35" dirty="0">
                <a:latin typeface="Segoe UI Semilight"/>
                <a:cs typeface="Segoe UI Semilight"/>
              </a:rPr>
              <a:t> </a:t>
            </a:r>
            <a:r>
              <a:rPr sz="2800" b="0" spc="-10" dirty="0">
                <a:latin typeface="Segoe UI Semilight"/>
                <a:cs typeface="Segoe UI Semilight"/>
              </a:rPr>
              <a:t>wrong.</a:t>
            </a:r>
            <a:endParaRPr sz="2800" dirty="0">
              <a:latin typeface="Segoe UI Semilight"/>
              <a:cs typeface="Segoe UI Semiligh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654202" y="340613"/>
            <a:ext cx="11283950" cy="689932"/>
          </a:xfrm>
          <a:prstGeom prst="rect">
            <a:avLst/>
          </a:prstGeom>
        </p:spPr>
        <p:txBody>
          <a:bodyPr vert="horz" wrap="square" lIns="0" tIns="12700" rIns="0" bIns="0" rtlCol="0">
            <a:spAutoFit/>
          </a:bodyPr>
          <a:lstStyle/>
          <a:p>
            <a:pPr marL="12700">
              <a:lnSpc>
                <a:spcPct val="100000"/>
              </a:lnSpc>
              <a:spcBef>
                <a:spcPts val="100"/>
              </a:spcBef>
            </a:pPr>
            <a:r>
              <a:rPr lang="en-US" spc="65" dirty="0"/>
              <a:t>Announcements</a:t>
            </a:r>
            <a:endParaRPr spc="65" dirty="0"/>
          </a:p>
        </p:txBody>
      </p:sp>
      <p:sp>
        <p:nvSpPr>
          <p:cNvPr id="3" name="object 3"/>
          <p:cNvSpPr txBox="1"/>
          <p:nvPr/>
        </p:nvSpPr>
        <p:spPr>
          <a:xfrm>
            <a:off x="687222" y="1309268"/>
            <a:ext cx="11026140" cy="1749838"/>
          </a:xfrm>
          <a:prstGeom prst="rect">
            <a:avLst/>
          </a:prstGeom>
        </p:spPr>
        <p:txBody>
          <a:bodyPr vert="horz" wrap="square" lIns="0" tIns="147955" rIns="0" bIns="0" rtlCol="0">
            <a:spAutoFit/>
          </a:bodyPr>
          <a:lstStyle/>
          <a:p>
            <a:pPr marL="363855" indent="-332740">
              <a:lnSpc>
                <a:spcPct val="100000"/>
              </a:lnSpc>
              <a:spcBef>
                <a:spcPts val="1165"/>
              </a:spcBef>
              <a:buChar char="&gt;"/>
              <a:tabLst>
                <a:tab pos="363855" algn="l"/>
              </a:tabLst>
            </a:pPr>
            <a:r>
              <a:rPr lang="en-US" sz="2800" b="0" spc="-10" dirty="0">
                <a:latin typeface="Segoe UI Semilight"/>
                <a:cs typeface="Segoe UI Semilight"/>
              </a:rPr>
              <a:t>Final information on website</a:t>
            </a:r>
          </a:p>
          <a:p>
            <a:pPr marL="363855" indent="-332740">
              <a:lnSpc>
                <a:spcPct val="100000"/>
              </a:lnSpc>
              <a:spcBef>
                <a:spcPts val="1165"/>
              </a:spcBef>
              <a:buChar char="&gt;"/>
              <a:tabLst>
                <a:tab pos="363855" algn="l"/>
              </a:tabLst>
            </a:pPr>
            <a:r>
              <a:rPr lang="en-US" sz="2800" spc="-10" dirty="0">
                <a:latin typeface="Segoe UI Semilight"/>
                <a:cs typeface="Segoe UI Semilight"/>
              </a:rPr>
              <a:t>Homework 6 is due on Wednesday</a:t>
            </a:r>
          </a:p>
          <a:p>
            <a:pPr marL="363855" indent="-332740">
              <a:lnSpc>
                <a:spcPct val="100000"/>
              </a:lnSpc>
              <a:spcBef>
                <a:spcPts val="1165"/>
              </a:spcBef>
              <a:buChar char="&gt;"/>
              <a:tabLst>
                <a:tab pos="363855" algn="l"/>
              </a:tabLst>
            </a:pPr>
            <a:r>
              <a:rPr lang="en-US" sz="2800" spc="-10" dirty="0">
                <a:latin typeface="Segoe UI Semilight"/>
                <a:cs typeface="Segoe UI Semilight"/>
              </a:rPr>
              <a:t>Quiz 7 on Friday (Tail Bounds + MLE)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Example:</a:t>
            </a:r>
            <a:r>
              <a:rPr i="1" spc="254" dirty="0">
                <a:latin typeface="Segoe UI"/>
                <a:cs typeface="Segoe UI"/>
              </a:rPr>
              <a:t> </a:t>
            </a:r>
            <a:r>
              <a:rPr spc="50" dirty="0"/>
              <a:t>Frogs</a:t>
            </a:r>
          </a:p>
        </p:txBody>
      </p:sp>
      <p:pic>
        <p:nvPicPr>
          <p:cNvPr id="3" name="object 3"/>
          <p:cNvPicPr/>
          <p:nvPr/>
        </p:nvPicPr>
        <p:blipFill>
          <a:blip r:embed="rId2" cstate="print"/>
          <a:stretch>
            <a:fillRect/>
          </a:stretch>
        </p:blipFill>
        <p:spPr>
          <a:xfrm>
            <a:off x="4334255" y="199644"/>
            <a:ext cx="1451610" cy="1174241"/>
          </a:xfrm>
          <a:prstGeom prst="rect">
            <a:avLst/>
          </a:prstGeom>
        </p:spPr>
      </p:pic>
      <p:sp>
        <p:nvSpPr>
          <p:cNvPr id="4" name="object 4"/>
          <p:cNvSpPr txBox="1"/>
          <p:nvPr/>
        </p:nvSpPr>
        <p:spPr>
          <a:xfrm>
            <a:off x="699922" y="1445513"/>
            <a:ext cx="10968355" cy="2166620"/>
          </a:xfrm>
          <a:prstGeom prst="rect">
            <a:avLst/>
          </a:prstGeom>
        </p:spPr>
        <p:txBody>
          <a:bodyPr vert="horz" wrap="square" lIns="0" tIns="54610" rIns="0" bIns="0" rtlCol="0">
            <a:spAutoFit/>
          </a:bodyPr>
          <a:lstStyle/>
          <a:p>
            <a:pPr marL="12700" marR="260350" indent="5715">
              <a:lnSpc>
                <a:spcPct val="90000"/>
              </a:lnSpc>
              <a:spcBef>
                <a:spcPts val="430"/>
              </a:spcBef>
            </a:pPr>
            <a:r>
              <a:rPr sz="2800" b="0" dirty="0">
                <a:latin typeface="Segoe UI Semilight"/>
                <a:cs typeface="Segoe UI Semilight"/>
              </a:rPr>
              <a:t>There</a:t>
            </a:r>
            <a:r>
              <a:rPr sz="2800" b="0" spc="-50" dirty="0">
                <a:latin typeface="Segoe UI Semilight"/>
                <a:cs typeface="Segoe UI Semilight"/>
              </a:rPr>
              <a:t> </a:t>
            </a:r>
            <a:r>
              <a:rPr sz="2800" b="0" dirty="0">
                <a:latin typeface="Segoe UI Semilight"/>
                <a:cs typeface="Segoe UI Semilight"/>
              </a:rPr>
              <a:t>are</a:t>
            </a:r>
            <a:r>
              <a:rPr sz="2800" b="0" spc="-50" dirty="0">
                <a:latin typeface="Segoe UI Semilight"/>
                <a:cs typeface="Segoe UI Semilight"/>
              </a:rPr>
              <a:t> </a:t>
            </a:r>
            <a:r>
              <a:rPr sz="2800" b="0" dirty="0">
                <a:latin typeface="Segoe UI Semilight"/>
                <a:cs typeface="Segoe UI Semilight"/>
              </a:rPr>
              <a:t>20</a:t>
            </a:r>
            <a:r>
              <a:rPr sz="2800" b="0" spc="-55" dirty="0">
                <a:latin typeface="Segoe UI Semilight"/>
                <a:cs typeface="Segoe UI Semilight"/>
              </a:rPr>
              <a:t> </a:t>
            </a:r>
            <a:r>
              <a:rPr sz="2800" b="0" dirty="0">
                <a:latin typeface="Segoe UI Semilight"/>
                <a:cs typeface="Segoe UI Semilight"/>
              </a:rPr>
              <a:t>frogs</a:t>
            </a:r>
            <a:r>
              <a:rPr sz="2800" b="0" spc="-55" dirty="0">
                <a:latin typeface="Segoe UI Semilight"/>
                <a:cs typeface="Segoe UI Semilight"/>
              </a:rPr>
              <a:t> </a:t>
            </a:r>
            <a:r>
              <a:rPr sz="2800" b="0" dirty="0">
                <a:latin typeface="Segoe UI Semilight"/>
                <a:cs typeface="Segoe UI Semilight"/>
              </a:rPr>
              <a:t>on</a:t>
            </a:r>
            <a:r>
              <a:rPr sz="2800" b="0" spc="-65" dirty="0">
                <a:latin typeface="Segoe UI Semilight"/>
                <a:cs typeface="Segoe UI Semilight"/>
              </a:rPr>
              <a:t> </a:t>
            </a:r>
            <a:r>
              <a:rPr sz="2800" b="0" dirty="0">
                <a:latin typeface="Segoe UI Semilight"/>
                <a:cs typeface="Segoe UI Semilight"/>
              </a:rPr>
              <a:t>each</a:t>
            </a:r>
            <a:r>
              <a:rPr sz="2800" b="0" spc="-60" dirty="0">
                <a:latin typeface="Segoe UI Semilight"/>
                <a:cs typeface="Segoe UI Semilight"/>
              </a:rPr>
              <a:t> </a:t>
            </a:r>
            <a:r>
              <a:rPr sz="2800" b="0" dirty="0">
                <a:latin typeface="Segoe UI Semilight"/>
                <a:cs typeface="Segoe UI Semilight"/>
              </a:rPr>
              <a:t>location</a:t>
            </a:r>
            <a:r>
              <a:rPr sz="2800" b="0" spc="-75" dirty="0">
                <a:latin typeface="Segoe UI Semilight"/>
                <a:cs typeface="Segoe UI Semilight"/>
              </a:rPr>
              <a:t> </a:t>
            </a:r>
            <a:r>
              <a:rPr sz="2800" b="0" dirty="0">
                <a:latin typeface="Segoe UI Semilight"/>
                <a:cs typeface="Segoe UI Semilight"/>
              </a:rPr>
              <a:t>in</a:t>
            </a:r>
            <a:r>
              <a:rPr sz="2800" b="0" spc="-55" dirty="0">
                <a:latin typeface="Segoe UI Semilight"/>
                <a:cs typeface="Segoe UI Semilight"/>
              </a:rPr>
              <a:t> </a:t>
            </a:r>
            <a:r>
              <a:rPr sz="2800" b="0" dirty="0">
                <a:latin typeface="Segoe UI Semilight"/>
                <a:cs typeface="Segoe UI Semilight"/>
              </a:rPr>
              <a:t>a</a:t>
            </a:r>
            <a:r>
              <a:rPr sz="2800" b="0" spc="-60" dirty="0">
                <a:latin typeface="Segoe UI Semilight"/>
                <a:cs typeface="Segoe UI Semilight"/>
              </a:rPr>
              <a:t> </a:t>
            </a:r>
            <a:r>
              <a:rPr sz="2800" b="0" dirty="0">
                <a:latin typeface="Segoe UI Semilight"/>
                <a:cs typeface="Segoe UI Semilight"/>
              </a:rPr>
              <a:t>5x5</a:t>
            </a:r>
            <a:r>
              <a:rPr sz="2800" b="0" spc="-45" dirty="0">
                <a:latin typeface="Segoe UI Semilight"/>
                <a:cs typeface="Segoe UI Semilight"/>
              </a:rPr>
              <a:t> </a:t>
            </a:r>
            <a:r>
              <a:rPr sz="2800" b="0" dirty="0">
                <a:latin typeface="Segoe UI Semilight"/>
                <a:cs typeface="Segoe UI Semilight"/>
              </a:rPr>
              <a:t>grid.</a:t>
            </a:r>
            <a:r>
              <a:rPr sz="2800" b="0" spc="-50" dirty="0">
                <a:latin typeface="Segoe UI Semilight"/>
                <a:cs typeface="Segoe UI Semilight"/>
              </a:rPr>
              <a:t> </a:t>
            </a:r>
            <a:r>
              <a:rPr sz="2800" b="0" dirty="0">
                <a:latin typeface="Segoe UI Semilight"/>
                <a:cs typeface="Segoe UI Semilight"/>
              </a:rPr>
              <a:t>Each</a:t>
            </a:r>
            <a:r>
              <a:rPr sz="2800" b="0" spc="-55" dirty="0">
                <a:latin typeface="Segoe UI Semilight"/>
                <a:cs typeface="Segoe UI Semilight"/>
              </a:rPr>
              <a:t> </a:t>
            </a:r>
            <a:r>
              <a:rPr sz="2800" b="0" dirty="0">
                <a:latin typeface="Segoe UI Semilight"/>
                <a:cs typeface="Segoe UI Semilight"/>
              </a:rPr>
              <a:t>frog</a:t>
            </a:r>
            <a:r>
              <a:rPr sz="2800" b="0" spc="-50" dirty="0">
                <a:latin typeface="Segoe UI Semilight"/>
                <a:cs typeface="Segoe UI Semilight"/>
              </a:rPr>
              <a:t> </a:t>
            </a:r>
            <a:r>
              <a:rPr sz="2800" b="0" spc="-20" dirty="0">
                <a:latin typeface="Segoe UI Semilight"/>
                <a:cs typeface="Segoe UI Semilight"/>
              </a:rPr>
              <a:t>will </a:t>
            </a:r>
            <a:r>
              <a:rPr sz="2800" b="0" spc="-10" dirty="0">
                <a:latin typeface="Segoe UI Semilight"/>
                <a:cs typeface="Segoe UI Semilight"/>
              </a:rPr>
              <a:t>independently</a:t>
            </a:r>
            <a:r>
              <a:rPr sz="2800" b="0" spc="-45" dirty="0">
                <a:latin typeface="Segoe UI Semilight"/>
                <a:cs typeface="Segoe UI Semilight"/>
              </a:rPr>
              <a:t> </a:t>
            </a:r>
            <a:r>
              <a:rPr sz="2800" b="0" dirty="0">
                <a:latin typeface="Segoe UI Semilight"/>
                <a:cs typeface="Segoe UI Semilight"/>
              </a:rPr>
              <a:t>jump</a:t>
            </a:r>
            <a:r>
              <a:rPr sz="2800" b="0" spc="-50" dirty="0">
                <a:latin typeface="Segoe UI Semilight"/>
                <a:cs typeface="Segoe UI Semilight"/>
              </a:rPr>
              <a:t> </a:t>
            </a:r>
            <a:r>
              <a:rPr sz="2800" b="0" dirty="0">
                <a:latin typeface="Segoe UI Semilight"/>
                <a:cs typeface="Segoe UI Semilight"/>
              </a:rPr>
              <a:t>to</a:t>
            </a:r>
            <a:r>
              <a:rPr sz="2800" b="0" spc="-50" dirty="0">
                <a:latin typeface="Segoe UI Semilight"/>
                <a:cs typeface="Segoe UI Semilight"/>
              </a:rPr>
              <a:t> </a:t>
            </a:r>
            <a:r>
              <a:rPr sz="2800" b="0" dirty="0">
                <a:latin typeface="Segoe UI Semilight"/>
                <a:cs typeface="Segoe UI Semilight"/>
              </a:rPr>
              <a:t>the</a:t>
            </a:r>
            <a:r>
              <a:rPr sz="2800" b="0" spc="-60" dirty="0">
                <a:latin typeface="Segoe UI Semilight"/>
                <a:cs typeface="Segoe UI Semilight"/>
              </a:rPr>
              <a:t> </a:t>
            </a:r>
            <a:r>
              <a:rPr sz="2800" b="0" dirty="0">
                <a:latin typeface="Segoe UI Semilight"/>
                <a:cs typeface="Segoe UI Semilight"/>
              </a:rPr>
              <a:t>left,</a:t>
            </a:r>
            <a:r>
              <a:rPr sz="2800" b="0" spc="-50" dirty="0">
                <a:latin typeface="Segoe UI Semilight"/>
                <a:cs typeface="Segoe UI Semilight"/>
              </a:rPr>
              <a:t> </a:t>
            </a:r>
            <a:r>
              <a:rPr sz="2800" b="0" dirty="0">
                <a:latin typeface="Segoe UI Semilight"/>
                <a:cs typeface="Segoe UI Semilight"/>
              </a:rPr>
              <a:t>right,</a:t>
            </a:r>
            <a:r>
              <a:rPr sz="2800" b="0" spc="-50" dirty="0">
                <a:latin typeface="Segoe UI Semilight"/>
                <a:cs typeface="Segoe UI Semilight"/>
              </a:rPr>
              <a:t> </a:t>
            </a:r>
            <a:r>
              <a:rPr sz="2800" b="0" dirty="0">
                <a:latin typeface="Segoe UI Semilight"/>
                <a:cs typeface="Segoe UI Semilight"/>
              </a:rPr>
              <a:t>up,</a:t>
            </a:r>
            <a:r>
              <a:rPr sz="2800" b="0" spc="-50" dirty="0">
                <a:latin typeface="Segoe UI Semilight"/>
                <a:cs typeface="Segoe UI Semilight"/>
              </a:rPr>
              <a:t> </a:t>
            </a:r>
            <a:r>
              <a:rPr sz="2800" b="0" dirty="0">
                <a:latin typeface="Segoe UI Semilight"/>
                <a:cs typeface="Segoe UI Semilight"/>
              </a:rPr>
              <a:t>down,</a:t>
            </a:r>
            <a:r>
              <a:rPr sz="2800" b="0" spc="-55" dirty="0">
                <a:latin typeface="Segoe UI Semilight"/>
                <a:cs typeface="Segoe UI Semilight"/>
              </a:rPr>
              <a:t> </a:t>
            </a:r>
            <a:r>
              <a:rPr sz="2800" b="0" dirty="0">
                <a:latin typeface="Segoe UI Semilight"/>
                <a:cs typeface="Segoe UI Semilight"/>
              </a:rPr>
              <a:t>or</a:t>
            </a:r>
            <a:r>
              <a:rPr sz="2800" b="0" spc="-50" dirty="0">
                <a:latin typeface="Segoe UI Semilight"/>
                <a:cs typeface="Segoe UI Semilight"/>
              </a:rPr>
              <a:t> </a:t>
            </a:r>
            <a:r>
              <a:rPr sz="2800" b="0" dirty="0">
                <a:latin typeface="Segoe UI Semilight"/>
                <a:cs typeface="Segoe UI Semilight"/>
              </a:rPr>
              <a:t>stay</a:t>
            </a:r>
            <a:r>
              <a:rPr sz="2800" b="0" spc="-55" dirty="0">
                <a:latin typeface="Segoe UI Semilight"/>
                <a:cs typeface="Segoe UI Semilight"/>
              </a:rPr>
              <a:t> </a:t>
            </a:r>
            <a:r>
              <a:rPr sz="2800" b="0" dirty="0">
                <a:latin typeface="Segoe UI Semilight"/>
                <a:cs typeface="Segoe UI Semilight"/>
              </a:rPr>
              <a:t>where</a:t>
            </a:r>
            <a:r>
              <a:rPr sz="2800" b="0" spc="-45" dirty="0">
                <a:latin typeface="Segoe UI Semilight"/>
                <a:cs typeface="Segoe UI Semilight"/>
              </a:rPr>
              <a:t> </a:t>
            </a:r>
            <a:r>
              <a:rPr sz="2800" b="0" dirty="0">
                <a:latin typeface="Segoe UI Semilight"/>
                <a:cs typeface="Segoe UI Semilight"/>
              </a:rPr>
              <a:t>it</a:t>
            </a:r>
            <a:r>
              <a:rPr sz="2800" b="0" spc="-50" dirty="0">
                <a:latin typeface="Segoe UI Semilight"/>
                <a:cs typeface="Segoe UI Semilight"/>
              </a:rPr>
              <a:t> </a:t>
            </a:r>
            <a:r>
              <a:rPr sz="2800" b="0" dirty="0">
                <a:latin typeface="Segoe UI Semilight"/>
                <a:cs typeface="Segoe UI Semilight"/>
              </a:rPr>
              <a:t>is</a:t>
            </a:r>
            <a:r>
              <a:rPr sz="2800" b="0" spc="-50" dirty="0">
                <a:latin typeface="Segoe UI Semilight"/>
                <a:cs typeface="Segoe UI Semilight"/>
              </a:rPr>
              <a:t> </a:t>
            </a:r>
            <a:r>
              <a:rPr sz="2800" b="0" spc="-20" dirty="0">
                <a:latin typeface="Segoe UI Semilight"/>
                <a:cs typeface="Segoe UI Semilight"/>
              </a:rPr>
              <a:t>with </a:t>
            </a:r>
            <a:r>
              <a:rPr sz="2800" b="0" dirty="0">
                <a:latin typeface="Segoe UI Semilight"/>
                <a:cs typeface="Segoe UI Semilight"/>
              </a:rPr>
              <a:t>equal</a:t>
            </a:r>
            <a:r>
              <a:rPr sz="2800" b="0" spc="-50" dirty="0">
                <a:latin typeface="Segoe UI Semilight"/>
                <a:cs typeface="Segoe UI Semilight"/>
              </a:rPr>
              <a:t> </a:t>
            </a:r>
            <a:r>
              <a:rPr sz="2800" b="0" spc="-25" dirty="0">
                <a:latin typeface="Segoe UI Semilight"/>
                <a:cs typeface="Segoe UI Semilight"/>
              </a:rPr>
              <a:t>probability.</a:t>
            </a:r>
            <a:r>
              <a:rPr sz="2800" b="0" spc="-55" dirty="0">
                <a:latin typeface="Segoe UI Semilight"/>
                <a:cs typeface="Segoe UI Semilight"/>
              </a:rPr>
              <a:t> </a:t>
            </a:r>
            <a:r>
              <a:rPr sz="2800" b="0" dirty="0">
                <a:latin typeface="Segoe UI Semilight"/>
                <a:cs typeface="Segoe UI Semilight"/>
              </a:rPr>
              <a:t>A</a:t>
            </a:r>
            <a:r>
              <a:rPr sz="2800" b="0" spc="-50" dirty="0">
                <a:latin typeface="Segoe UI Semilight"/>
                <a:cs typeface="Segoe UI Semilight"/>
              </a:rPr>
              <a:t> </a:t>
            </a:r>
            <a:r>
              <a:rPr sz="2800" b="0" dirty="0">
                <a:latin typeface="Segoe UI Semilight"/>
                <a:cs typeface="Segoe UI Semilight"/>
              </a:rPr>
              <a:t>frog</a:t>
            </a:r>
            <a:r>
              <a:rPr sz="2800" b="0" spc="-50" dirty="0">
                <a:latin typeface="Segoe UI Semilight"/>
                <a:cs typeface="Segoe UI Semilight"/>
              </a:rPr>
              <a:t> </a:t>
            </a:r>
            <a:r>
              <a:rPr sz="2800" b="0" dirty="0">
                <a:latin typeface="Segoe UI Semilight"/>
                <a:cs typeface="Segoe UI Semilight"/>
              </a:rPr>
              <a:t>at</a:t>
            </a:r>
            <a:r>
              <a:rPr sz="2800" b="0" spc="-55" dirty="0">
                <a:latin typeface="Segoe UI Semilight"/>
                <a:cs typeface="Segoe UI Semilight"/>
              </a:rPr>
              <a:t> </a:t>
            </a:r>
            <a:r>
              <a:rPr sz="2800" b="0" dirty="0">
                <a:latin typeface="Segoe UI Semilight"/>
                <a:cs typeface="Segoe UI Semilight"/>
              </a:rPr>
              <a:t>an</a:t>
            </a:r>
            <a:r>
              <a:rPr sz="2800" b="0" spc="-50" dirty="0">
                <a:latin typeface="Segoe UI Semilight"/>
                <a:cs typeface="Segoe UI Semilight"/>
              </a:rPr>
              <a:t> </a:t>
            </a:r>
            <a:r>
              <a:rPr sz="2800" b="0" dirty="0">
                <a:latin typeface="Segoe UI Semilight"/>
                <a:cs typeface="Segoe UI Semilight"/>
              </a:rPr>
              <a:t>edge</a:t>
            </a:r>
            <a:r>
              <a:rPr sz="2800" b="0" spc="-50" dirty="0">
                <a:latin typeface="Segoe UI Semilight"/>
                <a:cs typeface="Segoe UI Semilight"/>
              </a:rPr>
              <a:t> </a:t>
            </a:r>
            <a:r>
              <a:rPr sz="2800" b="0" dirty="0">
                <a:latin typeface="Segoe UI Semilight"/>
                <a:cs typeface="Segoe UI Semilight"/>
              </a:rPr>
              <a:t>of</a:t>
            </a:r>
            <a:r>
              <a:rPr sz="2800" b="0" spc="-50" dirty="0">
                <a:latin typeface="Segoe UI Semilight"/>
                <a:cs typeface="Segoe UI Semilight"/>
              </a:rPr>
              <a:t> </a:t>
            </a:r>
            <a:r>
              <a:rPr sz="2800" b="0" dirty="0">
                <a:latin typeface="Segoe UI Semilight"/>
                <a:cs typeface="Segoe UI Semilight"/>
              </a:rPr>
              <a:t>the</a:t>
            </a:r>
            <a:r>
              <a:rPr sz="2800" b="0" spc="-60" dirty="0">
                <a:latin typeface="Segoe UI Semilight"/>
                <a:cs typeface="Segoe UI Semilight"/>
              </a:rPr>
              <a:t> </a:t>
            </a:r>
            <a:r>
              <a:rPr sz="2800" b="0" dirty="0">
                <a:latin typeface="Segoe UI Semilight"/>
                <a:cs typeface="Segoe UI Semilight"/>
              </a:rPr>
              <a:t>grid</a:t>
            </a:r>
            <a:r>
              <a:rPr sz="2800" b="0" spc="-40" dirty="0">
                <a:latin typeface="Segoe UI Semilight"/>
                <a:cs typeface="Segoe UI Semilight"/>
              </a:rPr>
              <a:t> </a:t>
            </a:r>
            <a:r>
              <a:rPr sz="2800" b="0" dirty="0">
                <a:latin typeface="Segoe UI Semilight"/>
                <a:cs typeface="Segoe UI Semilight"/>
              </a:rPr>
              <a:t>magically</a:t>
            </a:r>
            <a:r>
              <a:rPr sz="2800" b="0" spc="-50" dirty="0">
                <a:latin typeface="Segoe UI Semilight"/>
                <a:cs typeface="Segoe UI Semilight"/>
              </a:rPr>
              <a:t> </a:t>
            </a:r>
            <a:r>
              <a:rPr sz="2800" b="0" dirty="0">
                <a:latin typeface="Segoe UI Semilight"/>
                <a:cs typeface="Segoe UI Semilight"/>
              </a:rPr>
              <a:t>warps</a:t>
            </a:r>
            <a:r>
              <a:rPr sz="2800" b="0" spc="-50" dirty="0">
                <a:latin typeface="Segoe UI Semilight"/>
                <a:cs typeface="Segoe UI Semilight"/>
              </a:rPr>
              <a:t> </a:t>
            </a:r>
            <a:r>
              <a:rPr sz="2800" b="0" dirty="0">
                <a:latin typeface="Segoe UI Semilight"/>
                <a:cs typeface="Segoe UI Semilight"/>
              </a:rPr>
              <a:t>to</a:t>
            </a:r>
            <a:r>
              <a:rPr sz="2800" b="0" spc="-50" dirty="0">
                <a:latin typeface="Segoe UI Semilight"/>
                <a:cs typeface="Segoe UI Semilight"/>
              </a:rPr>
              <a:t> </a:t>
            </a:r>
            <a:r>
              <a:rPr sz="2800" b="0" spc="-25" dirty="0">
                <a:latin typeface="Segoe UI Semilight"/>
                <a:cs typeface="Segoe UI Semilight"/>
              </a:rPr>
              <a:t>the </a:t>
            </a:r>
            <a:r>
              <a:rPr sz="2800" b="0" spc="-10" dirty="0">
                <a:latin typeface="Segoe UI Semilight"/>
                <a:cs typeface="Segoe UI Semilight"/>
              </a:rPr>
              <a:t>corresponding</a:t>
            </a:r>
            <a:r>
              <a:rPr sz="2800" b="0" spc="-25" dirty="0">
                <a:latin typeface="Segoe UI Semilight"/>
                <a:cs typeface="Segoe UI Semilight"/>
              </a:rPr>
              <a:t> </a:t>
            </a:r>
            <a:r>
              <a:rPr sz="2800" b="0" dirty="0">
                <a:latin typeface="Segoe UI Semilight"/>
                <a:cs typeface="Segoe UI Semilight"/>
              </a:rPr>
              <a:t>edge</a:t>
            </a:r>
            <a:r>
              <a:rPr sz="2800" b="0" spc="-10" dirty="0">
                <a:latin typeface="Segoe UI Semilight"/>
                <a:cs typeface="Segoe UI Semilight"/>
              </a:rPr>
              <a:t> </a:t>
            </a:r>
            <a:r>
              <a:rPr sz="2800" b="0" spc="-20" dirty="0">
                <a:latin typeface="Segoe UI Semilight"/>
                <a:cs typeface="Segoe UI Semilight"/>
              </a:rPr>
              <a:t>(pac-</a:t>
            </a:r>
            <a:r>
              <a:rPr sz="2800" b="0" spc="-10" dirty="0">
                <a:latin typeface="Segoe UI Semilight"/>
                <a:cs typeface="Segoe UI Semilight"/>
              </a:rPr>
              <a:t>man-style).</a:t>
            </a:r>
            <a:endParaRPr sz="2800">
              <a:latin typeface="Segoe UI Semilight"/>
              <a:cs typeface="Segoe UI Semilight"/>
            </a:endParaRPr>
          </a:p>
          <a:p>
            <a:pPr marL="18415">
              <a:lnSpc>
                <a:spcPct val="100000"/>
              </a:lnSpc>
              <a:spcBef>
                <a:spcPts val="1070"/>
              </a:spcBef>
            </a:pPr>
            <a:r>
              <a:rPr sz="2800" b="0" dirty="0">
                <a:latin typeface="Segoe UI Semilight"/>
                <a:cs typeface="Segoe UI Semilight"/>
              </a:rPr>
              <a:t>Bound</a:t>
            </a:r>
            <a:r>
              <a:rPr sz="2800" b="0" spc="-60" dirty="0">
                <a:latin typeface="Segoe UI Semilight"/>
                <a:cs typeface="Segoe UI Semilight"/>
              </a:rPr>
              <a:t> </a:t>
            </a:r>
            <a:r>
              <a:rPr sz="2800" b="0" dirty="0">
                <a:latin typeface="Segoe UI Semilight"/>
                <a:cs typeface="Segoe UI Semilight"/>
              </a:rPr>
              <a:t>the</a:t>
            </a:r>
            <a:r>
              <a:rPr sz="2800" b="0" spc="-55" dirty="0">
                <a:latin typeface="Segoe UI Semilight"/>
                <a:cs typeface="Segoe UI Semilight"/>
              </a:rPr>
              <a:t> </a:t>
            </a:r>
            <a:r>
              <a:rPr sz="2800" b="0" dirty="0">
                <a:latin typeface="Segoe UI Semilight"/>
                <a:cs typeface="Segoe UI Semilight"/>
              </a:rPr>
              <a:t>probability</a:t>
            </a:r>
            <a:r>
              <a:rPr sz="2800" b="0" spc="-40" dirty="0">
                <a:latin typeface="Segoe UI Semilight"/>
                <a:cs typeface="Segoe UI Semilight"/>
              </a:rPr>
              <a:t> </a:t>
            </a:r>
            <a:r>
              <a:rPr sz="2800" b="0" dirty="0">
                <a:latin typeface="Segoe UI Semilight"/>
                <a:cs typeface="Segoe UI Semilight"/>
              </a:rPr>
              <a:t>at</a:t>
            </a:r>
            <a:r>
              <a:rPr sz="2800" b="0" spc="-30" dirty="0">
                <a:latin typeface="Segoe UI Semilight"/>
                <a:cs typeface="Segoe UI Semilight"/>
              </a:rPr>
              <a:t> </a:t>
            </a:r>
            <a:r>
              <a:rPr sz="2800" b="0" dirty="0">
                <a:latin typeface="Segoe UI Semilight"/>
                <a:cs typeface="Segoe UI Semilight"/>
              </a:rPr>
              <a:t>least</a:t>
            </a:r>
            <a:r>
              <a:rPr sz="2800" b="0" spc="-60" dirty="0">
                <a:latin typeface="Segoe UI Semilight"/>
                <a:cs typeface="Segoe UI Semilight"/>
              </a:rPr>
              <a:t> </a:t>
            </a:r>
            <a:r>
              <a:rPr sz="2800" b="0" dirty="0">
                <a:latin typeface="Segoe UI Semilight"/>
                <a:cs typeface="Segoe UI Semilight"/>
              </a:rPr>
              <a:t>one</a:t>
            </a:r>
            <a:r>
              <a:rPr sz="2800" b="0" spc="-50" dirty="0">
                <a:latin typeface="Segoe UI Semilight"/>
                <a:cs typeface="Segoe UI Semilight"/>
              </a:rPr>
              <a:t> </a:t>
            </a:r>
            <a:r>
              <a:rPr sz="2800" b="0" dirty="0">
                <a:latin typeface="Segoe UI Semilight"/>
                <a:cs typeface="Segoe UI Semilight"/>
              </a:rPr>
              <a:t>square</a:t>
            </a:r>
            <a:r>
              <a:rPr sz="2800" b="0" spc="-55" dirty="0">
                <a:latin typeface="Segoe UI Semilight"/>
                <a:cs typeface="Segoe UI Semilight"/>
              </a:rPr>
              <a:t> </a:t>
            </a:r>
            <a:r>
              <a:rPr sz="2800" b="0" dirty="0">
                <a:latin typeface="Segoe UI Semilight"/>
                <a:cs typeface="Segoe UI Semilight"/>
              </a:rPr>
              <a:t>ends</a:t>
            </a:r>
            <a:r>
              <a:rPr sz="2800" b="0" spc="-65" dirty="0">
                <a:latin typeface="Segoe UI Semilight"/>
                <a:cs typeface="Segoe UI Semilight"/>
              </a:rPr>
              <a:t> </a:t>
            </a:r>
            <a:r>
              <a:rPr sz="2800" b="0" dirty="0">
                <a:latin typeface="Segoe UI Semilight"/>
                <a:cs typeface="Segoe UI Semilight"/>
              </a:rPr>
              <a:t>up</a:t>
            </a:r>
            <a:r>
              <a:rPr sz="2800" b="0" spc="-25" dirty="0">
                <a:latin typeface="Segoe UI Semilight"/>
                <a:cs typeface="Segoe UI Semilight"/>
              </a:rPr>
              <a:t> </a:t>
            </a:r>
            <a:r>
              <a:rPr sz="2800" b="0" dirty="0">
                <a:latin typeface="Segoe UI Semilight"/>
                <a:cs typeface="Segoe UI Semilight"/>
              </a:rPr>
              <a:t>with</a:t>
            </a:r>
            <a:r>
              <a:rPr sz="2800" b="0" spc="-50" dirty="0">
                <a:latin typeface="Segoe UI Semilight"/>
                <a:cs typeface="Segoe UI Semilight"/>
              </a:rPr>
              <a:t> </a:t>
            </a:r>
            <a:r>
              <a:rPr sz="2800" b="0" dirty="0">
                <a:latin typeface="Segoe UI Semilight"/>
                <a:cs typeface="Segoe UI Semilight"/>
              </a:rPr>
              <a:t>at</a:t>
            </a:r>
            <a:r>
              <a:rPr sz="2800" b="0" spc="-50" dirty="0">
                <a:latin typeface="Segoe UI Semilight"/>
                <a:cs typeface="Segoe UI Semilight"/>
              </a:rPr>
              <a:t> </a:t>
            </a:r>
            <a:r>
              <a:rPr sz="2800" b="0" dirty="0">
                <a:latin typeface="Segoe UI Semilight"/>
                <a:cs typeface="Segoe UI Semilight"/>
              </a:rPr>
              <a:t>least</a:t>
            </a:r>
            <a:r>
              <a:rPr sz="2800" b="0" spc="-50" dirty="0">
                <a:latin typeface="Segoe UI Semilight"/>
                <a:cs typeface="Segoe UI Semilight"/>
              </a:rPr>
              <a:t> </a:t>
            </a:r>
            <a:r>
              <a:rPr sz="2800" b="0" dirty="0">
                <a:latin typeface="Segoe UI Semilight"/>
                <a:cs typeface="Segoe UI Semilight"/>
              </a:rPr>
              <a:t>36</a:t>
            </a:r>
            <a:r>
              <a:rPr sz="2800" b="0" spc="-50" dirty="0">
                <a:latin typeface="Segoe UI Semilight"/>
                <a:cs typeface="Segoe UI Semilight"/>
              </a:rPr>
              <a:t> </a:t>
            </a:r>
            <a:r>
              <a:rPr sz="2800" b="0" spc="-10" dirty="0">
                <a:latin typeface="Segoe UI Semilight"/>
                <a:cs typeface="Segoe UI Semilight"/>
              </a:rPr>
              <a:t>frogs.</a:t>
            </a:r>
            <a:endParaRPr sz="2800">
              <a:latin typeface="Segoe UI Semilight"/>
              <a:cs typeface="Segoe UI Semiligh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Example:</a:t>
            </a:r>
            <a:r>
              <a:rPr i="1" spc="254" dirty="0">
                <a:latin typeface="Segoe UI"/>
                <a:cs typeface="Segoe UI"/>
              </a:rPr>
              <a:t> </a:t>
            </a:r>
            <a:r>
              <a:rPr spc="50" dirty="0"/>
              <a:t>Frogs</a:t>
            </a:r>
          </a:p>
        </p:txBody>
      </p:sp>
      <p:pic>
        <p:nvPicPr>
          <p:cNvPr id="3" name="object 3"/>
          <p:cNvPicPr/>
          <p:nvPr/>
        </p:nvPicPr>
        <p:blipFill>
          <a:blip r:embed="rId2" cstate="print"/>
          <a:stretch>
            <a:fillRect/>
          </a:stretch>
        </p:blipFill>
        <p:spPr>
          <a:xfrm>
            <a:off x="4334255" y="199644"/>
            <a:ext cx="1451610" cy="1174241"/>
          </a:xfrm>
          <a:prstGeom prst="rect">
            <a:avLst/>
          </a:prstGeom>
        </p:spPr>
      </p:pic>
      <p:sp>
        <p:nvSpPr>
          <p:cNvPr id="4" name="object 4"/>
          <p:cNvSpPr/>
          <p:nvPr/>
        </p:nvSpPr>
        <p:spPr>
          <a:xfrm>
            <a:off x="988974" y="4384802"/>
            <a:ext cx="3828415" cy="328930"/>
          </a:xfrm>
          <a:custGeom>
            <a:avLst/>
            <a:gdLst/>
            <a:ahLst/>
            <a:cxnLst/>
            <a:rect l="l" t="t" r="r" b="b"/>
            <a:pathLst>
              <a:path w="3828415" h="328929">
                <a:moveTo>
                  <a:pt x="3722979" y="0"/>
                </a:moveTo>
                <a:lnTo>
                  <a:pt x="3718280" y="13335"/>
                </a:lnTo>
                <a:lnTo>
                  <a:pt x="3737330" y="21595"/>
                </a:lnTo>
                <a:lnTo>
                  <a:pt x="3753713" y="33035"/>
                </a:lnTo>
                <a:lnTo>
                  <a:pt x="3778478" y="65405"/>
                </a:lnTo>
                <a:lnTo>
                  <a:pt x="3793051" y="109108"/>
                </a:lnTo>
                <a:lnTo>
                  <a:pt x="3797909" y="162814"/>
                </a:lnTo>
                <a:lnTo>
                  <a:pt x="3796693" y="191789"/>
                </a:lnTo>
                <a:lnTo>
                  <a:pt x="3786926" y="241788"/>
                </a:lnTo>
                <a:lnTo>
                  <a:pt x="3767348" y="280838"/>
                </a:lnTo>
                <a:lnTo>
                  <a:pt x="3737578" y="307179"/>
                </a:lnTo>
                <a:lnTo>
                  <a:pt x="3718788" y="315468"/>
                </a:lnTo>
                <a:lnTo>
                  <a:pt x="3722979" y="328930"/>
                </a:lnTo>
                <a:lnTo>
                  <a:pt x="3767858" y="307832"/>
                </a:lnTo>
                <a:lnTo>
                  <a:pt x="3800830" y="271399"/>
                </a:lnTo>
                <a:lnTo>
                  <a:pt x="3821118" y="222599"/>
                </a:lnTo>
                <a:lnTo>
                  <a:pt x="3827881" y="164465"/>
                </a:lnTo>
                <a:lnTo>
                  <a:pt x="3826209" y="134717"/>
                </a:lnTo>
                <a:lnTo>
                  <a:pt x="3812611" y="80918"/>
                </a:lnTo>
                <a:lnTo>
                  <a:pt x="3785701" y="37415"/>
                </a:lnTo>
                <a:lnTo>
                  <a:pt x="3746839" y="8598"/>
                </a:lnTo>
                <a:lnTo>
                  <a:pt x="3722979" y="0"/>
                </a:lnTo>
                <a:close/>
              </a:path>
              <a:path w="3828415" h="328929">
                <a:moveTo>
                  <a:pt x="104902" y="0"/>
                </a:moveTo>
                <a:lnTo>
                  <a:pt x="60144" y="21066"/>
                </a:lnTo>
                <a:lnTo>
                  <a:pt x="27139" y="57658"/>
                </a:lnTo>
                <a:lnTo>
                  <a:pt x="6783" y="106489"/>
                </a:lnTo>
                <a:lnTo>
                  <a:pt x="92" y="162814"/>
                </a:lnTo>
                <a:lnTo>
                  <a:pt x="0" y="164465"/>
                </a:lnTo>
                <a:lnTo>
                  <a:pt x="1690" y="194710"/>
                </a:lnTo>
                <a:lnTo>
                  <a:pt x="15216" y="248154"/>
                </a:lnTo>
                <a:lnTo>
                  <a:pt x="42060" y="291550"/>
                </a:lnTo>
                <a:lnTo>
                  <a:pt x="80984" y="320280"/>
                </a:lnTo>
                <a:lnTo>
                  <a:pt x="104902" y="328930"/>
                </a:lnTo>
                <a:lnTo>
                  <a:pt x="109054" y="315468"/>
                </a:lnTo>
                <a:lnTo>
                  <a:pt x="90316" y="307179"/>
                </a:lnTo>
                <a:lnTo>
                  <a:pt x="74145" y="295640"/>
                </a:lnTo>
                <a:lnTo>
                  <a:pt x="49504" y="262763"/>
                </a:lnTo>
                <a:lnTo>
                  <a:pt x="34874" y="218122"/>
                </a:lnTo>
                <a:lnTo>
                  <a:pt x="30066" y="164465"/>
                </a:lnTo>
                <a:lnTo>
                  <a:pt x="29997" y="162814"/>
                </a:lnTo>
                <a:lnTo>
                  <a:pt x="34874" y="109108"/>
                </a:lnTo>
                <a:lnTo>
                  <a:pt x="49504" y="65405"/>
                </a:lnTo>
                <a:lnTo>
                  <a:pt x="74272" y="33035"/>
                </a:lnTo>
                <a:lnTo>
                  <a:pt x="109575" y="13335"/>
                </a:lnTo>
                <a:lnTo>
                  <a:pt x="104902" y="0"/>
                </a:lnTo>
                <a:close/>
              </a:path>
            </a:pathLst>
          </a:custGeom>
          <a:solidFill>
            <a:srgbClr val="000000"/>
          </a:solidFill>
        </p:spPr>
        <p:txBody>
          <a:bodyPr wrap="square" lIns="0" tIns="0" rIns="0" bIns="0" rtlCol="0"/>
          <a:lstStyle/>
          <a:p>
            <a:endParaRPr/>
          </a:p>
        </p:txBody>
      </p:sp>
      <p:sp>
        <p:nvSpPr>
          <p:cNvPr id="5" name="object 5"/>
          <p:cNvSpPr/>
          <p:nvPr/>
        </p:nvSpPr>
        <p:spPr>
          <a:xfrm>
            <a:off x="1354708" y="4768850"/>
            <a:ext cx="615315" cy="328930"/>
          </a:xfrm>
          <a:custGeom>
            <a:avLst/>
            <a:gdLst/>
            <a:ahLst/>
            <a:cxnLst/>
            <a:rect l="l" t="t" r="r" b="b"/>
            <a:pathLst>
              <a:path w="615314" h="328929">
                <a:moveTo>
                  <a:pt x="510413" y="0"/>
                </a:moveTo>
                <a:lnTo>
                  <a:pt x="505714" y="13335"/>
                </a:lnTo>
                <a:lnTo>
                  <a:pt x="524764" y="21595"/>
                </a:lnTo>
                <a:lnTo>
                  <a:pt x="541147" y="33035"/>
                </a:lnTo>
                <a:lnTo>
                  <a:pt x="565911" y="65405"/>
                </a:lnTo>
                <a:lnTo>
                  <a:pt x="580485" y="109108"/>
                </a:lnTo>
                <a:lnTo>
                  <a:pt x="584075" y="134346"/>
                </a:lnTo>
                <a:lnTo>
                  <a:pt x="584128" y="134717"/>
                </a:lnTo>
                <a:lnTo>
                  <a:pt x="584126" y="191789"/>
                </a:lnTo>
                <a:lnTo>
                  <a:pt x="574359" y="241788"/>
                </a:lnTo>
                <a:lnTo>
                  <a:pt x="554781" y="280838"/>
                </a:lnTo>
                <a:lnTo>
                  <a:pt x="525012" y="307179"/>
                </a:lnTo>
                <a:lnTo>
                  <a:pt x="506222" y="315468"/>
                </a:lnTo>
                <a:lnTo>
                  <a:pt x="510413" y="328930"/>
                </a:lnTo>
                <a:lnTo>
                  <a:pt x="555291" y="307832"/>
                </a:lnTo>
                <a:lnTo>
                  <a:pt x="588264" y="271399"/>
                </a:lnTo>
                <a:lnTo>
                  <a:pt x="608552" y="222599"/>
                </a:lnTo>
                <a:lnTo>
                  <a:pt x="615315" y="164464"/>
                </a:lnTo>
                <a:lnTo>
                  <a:pt x="613643" y="134717"/>
                </a:lnTo>
                <a:lnTo>
                  <a:pt x="600045" y="80918"/>
                </a:lnTo>
                <a:lnTo>
                  <a:pt x="573135" y="37415"/>
                </a:lnTo>
                <a:lnTo>
                  <a:pt x="534273" y="8598"/>
                </a:lnTo>
                <a:lnTo>
                  <a:pt x="510413" y="0"/>
                </a:lnTo>
                <a:close/>
              </a:path>
              <a:path w="615314" h="328929">
                <a:moveTo>
                  <a:pt x="104902" y="0"/>
                </a:moveTo>
                <a:lnTo>
                  <a:pt x="60134" y="21066"/>
                </a:lnTo>
                <a:lnTo>
                  <a:pt x="27178" y="57657"/>
                </a:lnTo>
                <a:lnTo>
                  <a:pt x="6778" y="106489"/>
                </a:lnTo>
                <a:lnTo>
                  <a:pt x="92" y="162813"/>
                </a:lnTo>
                <a:lnTo>
                  <a:pt x="0" y="164464"/>
                </a:lnTo>
                <a:lnTo>
                  <a:pt x="6762" y="222599"/>
                </a:lnTo>
                <a:lnTo>
                  <a:pt x="27050" y="271399"/>
                </a:lnTo>
                <a:lnTo>
                  <a:pt x="60023" y="307832"/>
                </a:lnTo>
                <a:lnTo>
                  <a:pt x="104902" y="328930"/>
                </a:lnTo>
                <a:lnTo>
                  <a:pt x="109093" y="315468"/>
                </a:lnTo>
                <a:lnTo>
                  <a:pt x="90356" y="307179"/>
                </a:lnTo>
                <a:lnTo>
                  <a:pt x="74167" y="295640"/>
                </a:lnTo>
                <a:lnTo>
                  <a:pt x="49529" y="262763"/>
                </a:lnTo>
                <a:lnTo>
                  <a:pt x="34893" y="218122"/>
                </a:lnTo>
                <a:lnTo>
                  <a:pt x="30042" y="164464"/>
                </a:lnTo>
                <a:lnTo>
                  <a:pt x="29971" y="162813"/>
                </a:lnTo>
                <a:lnTo>
                  <a:pt x="31206" y="134717"/>
                </a:lnTo>
                <a:lnTo>
                  <a:pt x="41009" y="86000"/>
                </a:lnTo>
                <a:lnTo>
                  <a:pt x="60577" y="47642"/>
                </a:lnTo>
                <a:lnTo>
                  <a:pt x="90624" y="21595"/>
                </a:lnTo>
                <a:lnTo>
                  <a:pt x="109600" y="13335"/>
                </a:lnTo>
                <a:lnTo>
                  <a:pt x="104902" y="0"/>
                </a:lnTo>
                <a:close/>
              </a:path>
            </a:pathLst>
          </a:custGeom>
          <a:solidFill>
            <a:srgbClr val="000000"/>
          </a:solidFill>
        </p:spPr>
        <p:txBody>
          <a:bodyPr wrap="square" lIns="0" tIns="0" rIns="0" bIns="0" rtlCol="0"/>
          <a:lstStyle/>
          <a:p>
            <a:endParaRPr/>
          </a:p>
        </p:txBody>
      </p:sp>
      <p:sp>
        <p:nvSpPr>
          <p:cNvPr id="6" name="object 6"/>
          <p:cNvSpPr/>
          <p:nvPr/>
        </p:nvSpPr>
        <p:spPr>
          <a:xfrm>
            <a:off x="2701925" y="4768850"/>
            <a:ext cx="624840" cy="328930"/>
          </a:xfrm>
          <a:custGeom>
            <a:avLst/>
            <a:gdLst/>
            <a:ahLst/>
            <a:cxnLst/>
            <a:rect l="l" t="t" r="r" b="b"/>
            <a:pathLst>
              <a:path w="624839" h="328929">
                <a:moveTo>
                  <a:pt x="519556" y="0"/>
                </a:moveTo>
                <a:lnTo>
                  <a:pt x="514857" y="13335"/>
                </a:lnTo>
                <a:lnTo>
                  <a:pt x="533907" y="21595"/>
                </a:lnTo>
                <a:lnTo>
                  <a:pt x="550290" y="33035"/>
                </a:lnTo>
                <a:lnTo>
                  <a:pt x="575055" y="65405"/>
                </a:lnTo>
                <a:lnTo>
                  <a:pt x="589629" y="109108"/>
                </a:lnTo>
                <a:lnTo>
                  <a:pt x="594487" y="162813"/>
                </a:lnTo>
                <a:lnTo>
                  <a:pt x="593270" y="191789"/>
                </a:lnTo>
                <a:lnTo>
                  <a:pt x="583503" y="241788"/>
                </a:lnTo>
                <a:lnTo>
                  <a:pt x="563925" y="280838"/>
                </a:lnTo>
                <a:lnTo>
                  <a:pt x="534156" y="307179"/>
                </a:lnTo>
                <a:lnTo>
                  <a:pt x="515366" y="315468"/>
                </a:lnTo>
                <a:lnTo>
                  <a:pt x="519556" y="328930"/>
                </a:lnTo>
                <a:lnTo>
                  <a:pt x="564435" y="307832"/>
                </a:lnTo>
                <a:lnTo>
                  <a:pt x="597408" y="271399"/>
                </a:lnTo>
                <a:lnTo>
                  <a:pt x="617696" y="222599"/>
                </a:lnTo>
                <a:lnTo>
                  <a:pt x="624459" y="164464"/>
                </a:lnTo>
                <a:lnTo>
                  <a:pt x="622787" y="134717"/>
                </a:lnTo>
                <a:lnTo>
                  <a:pt x="609189" y="80918"/>
                </a:lnTo>
                <a:lnTo>
                  <a:pt x="582279" y="37415"/>
                </a:lnTo>
                <a:lnTo>
                  <a:pt x="543417" y="8598"/>
                </a:lnTo>
                <a:lnTo>
                  <a:pt x="519556" y="0"/>
                </a:lnTo>
                <a:close/>
              </a:path>
              <a:path w="624839" h="328929">
                <a:moveTo>
                  <a:pt x="104901" y="0"/>
                </a:moveTo>
                <a:lnTo>
                  <a:pt x="60134" y="21066"/>
                </a:lnTo>
                <a:lnTo>
                  <a:pt x="27177" y="57657"/>
                </a:lnTo>
                <a:lnTo>
                  <a:pt x="6778" y="106489"/>
                </a:lnTo>
                <a:lnTo>
                  <a:pt x="92" y="162813"/>
                </a:lnTo>
                <a:lnTo>
                  <a:pt x="0" y="164464"/>
                </a:lnTo>
                <a:lnTo>
                  <a:pt x="1690" y="194710"/>
                </a:lnTo>
                <a:lnTo>
                  <a:pt x="15216" y="248154"/>
                </a:lnTo>
                <a:lnTo>
                  <a:pt x="42054" y="291550"/>
                </a:lnTo>
                <a:lnTo>
                  <a:pt x="80968" y="320280"/>
                </a:lnTo>
                <a:lnTo>
                  <a:pt x="104901" y="328930"/>
                </a:lnTo>
                <a:lnTo>
                  <a:pt x="109093" y="315468"/>
                </a:lnTo>
                <a:lnTo>
                  <a:pt x="90356" y="307179"/>
                </a:lnTo>
                <a:lnTo>
                  <a:pt x="74168" y="295640"/>
                </a:lnTo>
                <a:lnTo>
                  <a:pt x="49530" y="262763"/>
                </a:lnTo>
                <a:lnTo>
                  <a:pt x="34893" y="218122"/>
                </a:lnTo>
                <a:lnTo>
                  <a:pt x="30042" y="164464"/>
                </a:lnTo>
                <a:lnTo>
                  <a:pt x="29972" y="162813"/>
                </a:lnTo>
                <a:lnTo>
                  <a:pt x="34893" y="109108"/>
                </a:lnTo>
                <a:lnTo>
                  <a:pt x="49530" y="65405"/>
                </a:lnTo>
                <a:lnTo>
                  <a:pt x="74279" y="33035"/>
                </a:lnTo>
                <a:lnTo>
                  <a:pt x="109600" y="13335"/>
                </a:lnTo>
                <a:lnTo>
                  <a:pt x="104901" y="0"/>
                </a:lnTo>
                <a:close/>
              </a:path>
            </a:pathLst>
          </a:custGeom>
          <a:solidFill>
            <a:srgbClr val="000000"/>
          </a:solidFill>
        </p:spPr>
        <p:txBody>
          <a:bodyPr wrap="square" lIns="0" tIns="0" rIns="0" bIns="0" rtlCol="0"/>
          <a:lstStyle/>
          <a:p>
            <a:endParaRPr/>
          </a:p>
        </p:txBody>
      </p:sp>
      <p:sp>
        <p:nvSpPr>
          <p:cNvPr id="7" name="object 7"/>
          <p:cNvSpPr/>
          <p:nvPr/>
        </p:nvSpPr>
        <p:spPr>
          <a:xfrm>
            <a:off x="4058284" y="4768850"/>
            <a:ext cx="622935" cy="328930"/>
          </a:xfrm>
          <a:custGeom>
            <a:avLst/>
            <a:gdLst/>
            <a:ahLst/>
            <a:cxnLst/>
            <a:rect l="l" t="t" r="r" b="b"/>
            <a:pathLst>
              <a:path w="622935" h="328929">
                <a:moveTo>
                  <a:pt x="518032" y="0"/>
                </a:moveTo>
                <a:lnTo>
                  <a:pt x="513334" y="13335"/>
                </a:lnTo>
                <a:lnTo>
                  <a:pt x="532384" y="21595"/>
                </a:lnTo>
                <a:lnTo>
                  <a:pt x="548766" y="33035"/>
                </a:lnTo>
                <a:lnTo>
                  <a:pt x="573531" y="65405"/>
                </a:lnTo>
                <a:lnTo>
                  <a:pt x="588105" y="109108"/>
                </a:lnTo>
                <a:lnTo>
                  <a:pt x="592963" y="162813"/>
                </a:lnTo>
                <a:lnTo>
                  <a:pt x="591746" y="191789"/>
                </a:lnTo>
                <a:lnTo>
                  <a:pt x="581979" y="241788"/>
                </a:lnTo>
                <a:lnTo>
                  <a:pt x="562401" y="280838"/>
                </a:lnTo>
                <a:lnTo>
                  <a:pt x="532632" y="307179"/>
                </a:lnTo>
                <a:lnTo>
                  <a:pt x="513841" y="315468"/>
                </a:lnTo>
                <a:lnTo>
                  <a:pt x="518032" y="328930"/>
                </a:lnTo>
                <a:lnTo>
                  <a:pt x="562911" y="307832"/>
                </a:lnTo>
                <a:lnTo>
                  <a:pt x="595884" y="271399"/>
                </a:lnTo>
                <a:lnTo>
                  <a:pt x="616172" y="222599"/>
                </a:lnTo>
                <a:lnTo>
                  <a:pt x="622935" y="164464"/>
                </a:lnTo>
                <a:lnTo>
                  <a:pt x="621263" y="134717"/>
                </a:lnTo>
                <a:lnTo>
                  <a:pt x="607665" y="80918"/>
                </a:lnTo>
                <a:lnTo>
                  <a:pt x="580755" y="37415"/>
                </a:lnTo>
                <a:lnTo>
                  <a:pt x="541893" y="8598"/>
                </a:lnTo>
                <a:lnTo>
                  <a:pt x="518032" y="0"/>
                </a:lnTo>
                <a:close/>
              </a:path>
              <a:path w="622935" h="328929">
                <a:moveTo>
                  <a:pt x="104901" y="0"/>
                </a:moveTo>
                <a:lnTo>
                  <a:pt x="60134" y="21066"/>
                </a:lnTo>
                <a:lnTo>
                  <a:pt x="27177" y="57657"/>
                </a:lnTo>
                <a:lnTo>
                  <a:pt x="6778" y="106489"/>
                </a:lnTo>
                <a:lnTo>
                  <a:pt x="92" y="162813"/>
                </a:lnTo>
                <a:lnTo>
                  <a:pt x="0" y="164464"/>
                </a:lnTo>
                <a:lnTo>
                  <a:pt x="1690" y="194710"/>
                </a:lnTo>
                <a:lnTo>
                  <a:pt x="15216" y="248154"/>
                </a:lnTo>
                <a:lnTo>
                  <a:pt x="42054" y="291550"/>
                </a:lnTo>
                <a:lnTo>
                  <a:pt x="80968" y="320280"/>
                </a:lnTo>
                <a:lnTo>
                  <a:pt x="104901" y="328930"/>
                </a:lnTo>
                <a:lnTo>
                  <a:pt x="109092" y="315468"/>
                </a:lnTo>
                <a:lnTo>
                  <a:pt x="90356" y="307179"/>
                </a:lnTo>
                <a:lnTo>
                  <a:pt x="74167" y="295640"/>
                </a:lnTo>
                <a:lnTo>
                  <a:pt x="49529" y="262763"/>
                </a:lnTo>
                <a:lnTo>
                  <a:pt x="34893" y="218122"/>
                </a:lnTo>
                <a:lnTo>
                  <a:pt x="30042" y="164464"/>
                </a:lnTo>
                <a:lnTo>
                  <a:pt x="29972" y="162813"/>
                </a:lnTo>
                <a:lnTo>
                  <a:pt x="31206" y="134717"/>
                </a:lnTo>
                <a:lnTo>
                  <a:pt x="41009" y="86000"/>
                </a:lnTo>
                <a:lnTo>
                  <a:pt x="60577" y="47642"/>
                </a:lnTo>
                <a:lnTo>
                  <a:pt x="90624" y="21595"/>
                </a:lnTo>
                <a:lnTo>
                  <a:pt x="109600" y="13335"/>
                </a:lnTo>
                <a:lnTo>
                  <a:pt x="104901" y="0"/>
                </a:lnTo>
                <a:close/>
              </a:path>
            </a:pathLst>
          </a:custGeom>
          <a:solidFill>
            <a:srgbClr val="000000"/>
          </a:solidFill>
        </p:spPr>
        <p:txBody>
          <a:bodyPr wrap="square" lIns="0" tIns="0" rIns="0" bIns="0" rtlCol="0"/>
          <a:lstStyle/>
          <a:p>
            <a:endParaRPr/>
          </a:p>
        </p:txBody>
      </p:sp>
      <p:sp>
        <p:nvSpPr>
          <p:cNvPr id="8" name="object 8"/>
          <p:cNvSpPr/>
          <p:nvPr/>
        </p:nvSpPr>
        <p:spPr>
          <a:xfrm>
            <a:off x="6120257" y="4768850"/>
            <a:ext cx="775335" cy="328930"/>
          </a:xfrm>
          <a:custGeom>
            <a:avLst/>
            <a:gdLst/>
            <a:ahLst/>
            <a:cxnLst/>
            <a:rect l="l" t="t" r="r" b="b"/>
            <a:pathLst>
              <a:path w="775334" h="328929">
                <a:moveTo>
                  <a:pt x="670433" y="0"/>
                </a:moveTo>
                <a:lnTo>
                  <a:pt x="665734" y="13335"/>
                </a:lnTo>
                <a:lnTo>
                  <a:pt x="684784" y="21595"/>
                </a:lnTo>
                <a:lnTo>
                  <a:pt x="701166" y="33035"/>
                </a:lnTo>
                <a:lnTo>
                  <a:pt x="725932" y="65405"/>
                </a:lnTo>
                <a:lnTo>
                  <a:pt x="740505" y="109108"/>
                </a:lnTo>
                <a:lnTo>
                  <a:pt x="744095" y="134346"/>
                </a:lnTo>
                <a:lnTo>
                  <a:pt x="744148" y="134717"/>
                </a:lnTo>
                <a:lnTo>
                  <a:pt x="744146" y="191789"/>
                </a:lnTo>
                <a:lnTo>
                  <a:pt x="734379" y="241788"/>
                </a:lnTo>
                <a:lnTo>
                  <a:pt x="714801" y="280838"/>
                </a:lnTo>
                <a:lnTo>
                  <a:pt x="685032" y="307179"/>
                </a:lnTo>
                <a:lnTo>
                  <a:pt x="666241" y="315468"/>
                </a:lnTo>
                <a:lnTo>
                  <a:pt x="670433" y="328930"/>
                </a:lnTo>
                <a:lnTo>
                  <a:pt x="715311" y="307832"/>
                </a:lnTo>
                <a:lnTo>
                  <a:pt x="748284" y="271399"/>
                </a:lnTo>
                <a:lnTo>
                  <a:pt x="768572" y="222599"/>
                </a:lnTo>
                <a:lnTo>
                  <a:pt x="775335" y="164464"/>
                </a:lnTo>
                <a:lnTo>
                  <a:pt x="773665" y="134717"/>
                </a:lnTo>
                <a:lnTo>
                  <a:pt x="773644" y="134346"/>
                </a:lnTo>
                <a:lnTo>
                  <a:pt x="760118" y="80918"/>
                </a:lnTo>
                <a:lnTo>
                  <a:pt x="733208" y="37415"/>
                </a:lnTo>
                <a:lnTo>
                  <a:pt x="694295" y="8598"/>
                </a:lnTo>
                <a:lnTo>
                  <a:pt x="670433" y="0"/>
                </a:lnTo>
                <a:close/>
              </a:path>
              <a:path w="775334" h="328929">
                <a:moveTo>
                  <a:pt x="104901" y="0"/>
                </a:moveTo>
                <a:lnTo>
                  <a:pt x="60134" y="21066"/>
                </a:lnTo>
                <a:lnTo>
                  <a:pt x="27177" y="57657"/>
                </a:lnTo>
                <a:lnTo>
                  <a:pt x="6778" y="106489"/>
                </a:lnTo>
                <a:lnTo>
                  <a:pt x="92" y="162813"/>
                </a:lnTo>
                <a:lnTo>
                  <a:pt x="0" y="164464"/>
                </a:lnTo>
                <a:lnTo>
                  <a:pt x="1690" y="194710"/>
                </a:lnTo>
                <a:lnTo>
                  <a:pt x="15216" y="248154"/>
                </a:lnTo>
                <a:lnTo>
                  <a:pt x="42054" y="291550"/>
                </a:lnTo>
                <a:lnTo>
                  <a:pt x="80968" y="320280"/>
                </a:lnTo>
                <a:lnTo>
                  <a:pt x="104901" y="328930"/>
                </a:lnTo>
                <a:lnTo>
                  <a:pt x="109092" y="315468"/>
                </a:lnTo>
                <a:lnTo>
                  <a:pt x="90356" y="307179"/>
                </a:lnTo>
                <a:lnTo>
                  <a:pt x="74167" y="295640"/>
                </a:lnTo>
                <a:lnTo>
                  <a:pt x="49529" y="262763"/>
                </a:lnTo>
                <a:lnTo>
                  <a:pt x="34893" y="218122"/>
                </a:lnTo>
                <a:lnTo>
                  <a:pt x="30042" y="164464"/>
                </a:lnTo>
                <a:lnTo>
                  <a:pt x="29971" y="162813"/>
                </a:lnTo>
                <a:lnTo>
                  <a:pt x="31206" y="134717"/>
                </a:lnTo>
                <a:lnTo>
                  <a:pt x="41009" y="86000"/>
                </a:lnTo>
                <a:lnTo>
                  <a:pt x="60577" y="47642"/>
                </a:lnTo>
                <a:lnTo>
                  <a:pt x="90624" y="21595"/>
                </a:lnTo>
                <a:lnTo>
                  <a:pt x="109600" y="13335"/>
                </a:lnTo>
                <a:lnTo>
                  <a:pt x="104901" y="0"/>
                </a:lnTo>
                <a:close/>
              </a:path>
            </a:pathLst>
          </a:custGeom>
          <a:solidFill>
            <a:srgbClr val="000000"/>
          </a:solidFill>
        </p:spPr>
        <p:txBody>
          <a:bodyPr wrap="square" lIns="0" tIns="0" rIns="0" bIns="0" rtlCol="0"/>
          <a:lstStyle/>
          <a:p>
            <a:endParaRPr/>
          </a:p>
        </p:txBody>
      </p:sp>
      <p:sp>
        <p:nvSpPr>
          <p:cNvPr id="9" name="object 9"/>
          <p:cNvSpPr txBox="1"/>
          <p:nvPr/>
        </p:nvSpPr>
        <p:spPr>
          <a:xfrm>
            <a:off x="636422" y="1445513"/>
            <a:ext cx="11081385" cy="4799330"/>
          </a:xfrm>
          <a:prstGeom prst="rect">
            <a:avLst/>
          </a:prstGeom>
        </p:spPr>
        <p:txBody>
          <a:bodyPr vert="horz" wrap="square" lIns="0" tIns="54610" rIns="0" bIns="0" rtlCol="0">
            <a:spAutoFit/>
          </a:bodyPr>
          <a:lstStyle/>
          <a:p>
            <a:pPr marL="76200" marR="309880" indent="5715">
              <a:lnSpc>
                <a:spcPct val="90000"/>
              </a:lnSpc>
              <a:spcBef>
                <a:spcPts val="430"/>
              </a:spcBef>
            </a:pPr>
            <a:r>
              <a:rPr sz="2800" b="0" dirty="0">
                <a:latin typeface="Segoe UI Semilight"/>
                <a:cs typeface="Segoe UI Semilight"/>
              </a:rPr>
              <a:t>There</a:t>
            </a:r>
            <a:r>
              <a:rPr sz="2800" b="0" spc="-50" dirty="0">
                <a:latin typeface="Segoe UI Semilight"/>
                <a:cs typeface="Segoe UI Semilight"/>
              </a:rPr>
              <a:t> </a:t>
            </a:r>
            <a:r>
              <a:rPr sz="2800" b="0" dirty="0">
                <a:latin typeface="Segoe UI Semilight"/>
                <a:cs typeface="Segoe UI Semilight"/>
              </a:rPr>
              <a:t>are</a:t>
            </a:r>
            <a:r>
              <a:rPr sz="2800" b="0" spc="-50" dirty="0">
                <a:latin typeface="Segoe UI Semilight"/>
                <a:cs typeface="Segoe UI Semilight"/>
              </a:rPr>
              <a:t> </a:t>
            </a:r>
            <a:r>
              <a:rPr sz="2800" b="0" dirty="0">
                <a:latin typeface="Segoe UI Semilight"/>
                <a:cs typeface="Segoe UI Semilight"/>
              </a:rPr>
              <a:t>20</a:t>
            </a:r>
            <a:r>
              <a:rPr sz="2800" b="0" spc="-55" dirty="0">
                <a:latin typeface="Segoe UI Semilight"/>
                <a:cs typeface="Segoe UI Semilight"/>
              </a:rPr>
              <a:t> </a:t>
            </a:r>
            <a:r>
              <a:rPr sz="2800" b="0" dirty="0">
                <a:latin typeface="Segoe UI Semilight"/>
                <a:cs typeface="Segoe UI Semilight"/>
              </a:rPr>
              <a:t>frogs</a:t>
            </a:r>
            <a:r>
              <a:rPr sz="2800" b="0" spc="-55" dirty="0">
                <a:latin typeface="Segoe UI Semilight"/>
                <a:cs typeface="Segoe UI Semilight"/>
              </a:rPr>
              <a:t> </a:t>
            </a:r>
            <a:r>
              <a:rPr sz="2800" b="0" dirty="0">
                <a:latin typeface="Segoe UI Semilight"/>
                <a:cs typeface="Segoe UI Semilight"/>
              </a:rPr>
              <a:t>on</a:t>
            </a:r>
            <a:r>
              <a:rPr sz="2800" b="0" spc="-65" dirty="0">
                <a:latin typeface="Segoe UI Semilight"/>
                <a:cs typeface="Segoe UI Semilight"/>
              </a:rPr>
              <a:t> </a:t>
            </a:r>
            <a:r>
              <a:rPr sz="2800" b="0" dirty="0">
                <a:latin typeface="Segoe UI Semilight"/>
                <a:cs typeface="Segoe UI Semilight"/>
              </a:rPr>
              <a:t>each</a:t>
            </a:r>
            <a:r>
              <a:rPr sz="2800" b="0" spc="-60" dirty="0">
                <a:latin typeface="Segoe UI Semilight"/>
                <a:cs typeface="Segoe UI Semilight"/>
              </a:rPr>
              <a:t> </a:t>
            </a:r>
            <a:r>
              <a:rPr sz="2800" b="0" dirty="0">
                <a:latin typeface="Segoe UI Semilight"/>
                <a:cs typeface="Segoe UI Semilight"/>
              </a:rPr>
              <a:t>location</a:t>
            </a:r>
            <a:r>
              <a:rPr sz="2800" b="0" spc="-75" dirty="0">
                <a:latin typeface="Segoe UI Semilight"/>
                <a:cs typeface="Segoe UI Semilight"/>
              </a:rPr>
              <a:t> </a:t>
            </a:r>
            <a:r>
              <a:rPr sz="2800" b="0" dirty="0">
                <a:latin typeface="Segoe UI Semilight"/>
                <a:cs typeface="Segoe UI Semilight"/>
              </a:rPr>
              <a:t>in</a:t>
            </a:r>
            <a:r>
              <a:rPr sz="2800" b="0" spc="-55" dirty="0">
                <a:latin typeface="Segoe UI Semilight"/>
                <a:cs typeface="Segoe UI Semilight"/>
              </a:rPr>
              <a:t> </a:t>
            </a:r>
            <a:r>
              <a:rPr sz="2800" b="0" dirty="0">
                <a:latin typeface="Segoe UI Semilight"/>
                <a:cs typeface="Segoe UI Semilight"/>
              </a:rPr>
              <a:t>a</a:t>
            </a:r>
            <a:r>
              <a:rPr sz="2800" b="0" spc="-60" dirty="0">
                <a:latin typeface="Segoe UI Semilight"/>
                <a:cs typeface="Segoe UI Semilight"/>
              </a:rPr>
              <a:t> </a:t>
            </a:r>
            <a:r>
              <a:rPr sz="2800" b="0" dirty="0">
                <a:latin typeface="Segoe UI Semilight"/>
                <a:cs typeface="Segoe UI Semilight"/>
              </a:rPr>
              <a:t>5x5</a:t>
            </a:r>
            <a:r>
              <a:rPr sz="2800" b="0" spc="-45" dirty="0">
                <a:latin typeface="Segoe UI Semilight"/>
                <a:cs typeface="Segoe UI Semilight"/>
              </a:rPr>
              <a:t> </a:t>
            </a:r>
            <a:r>
              <a:rPr sz="2800" b="0" dirty="0">
                <a:latin typeface="Segoe UI Semilight"/>
                <a:cs typeface="Segoe UI Semilight"/>
              </a:rPr>
              <a:t>grid.</a:t>
            </a:r>
            <a:r>
              <a:rPr sz="2800" b="0" spc="-50" dirty="0">
                <a:latin typeface="Segoe UI Semilight"/>
                <a:cs typeface="Segoe UI Semilight"/>
              </a:rPr>
              <a:t> </a:t>
            </a:r>
            <a:r>
              <a:rPr sz="2800" b="0" dirty="0">
                <a:latin typeface="Segoe UI Semilight"/>
                <a:cs typeface="Segoe UI Semilight"/>
              </a:rPr>
              <a:t>Each</a:t>
            </a:r>
            <a:r>
              <a:rPr sz="2800" b="0" spc="-55" dirty="0">
                <a:latin typeface="Segoe UI Semilight"/>
                <a:cs typeface="Segoe UI Semilight"/>
              </a:rPr>
              <a:t> </a:t>
            </a:r>
            <a:r>
              <a:rPr sz="2800" b="0" dirty="0">
                <a:latin typeface="Segoe UI Semilight"/>
                <a:cs typeface="Segoe UI Semilight"/>
              </a:rPr>
              <a:t>frog</a:t>
            </a:r>
            <a:r>
              <a:rPr sz="2800" b="0" spc="-50" dirty="0">
                <a:latin typeface="Segoe UI Semilight"/>
                <a:cs typeface="Segoe UI Semilight"/>
              </a:rPr>
              <a:t> </a:t>
            </a:r>
            <a:r>
              <a:rPr sz="2800" b="0" spc="-20" dirty="0">
                <a:latin typeface="Segoe UI Semilight"/>
                <a:cs typeface="Segoe UI Semilight"/>
              </a:rPr>
              <a:t>will </a:t>
            </a:r>
            <a:r>
              <a:rPr sz="2800" b="0" spc="-10" dirty="0">
                <a:latin typeface="Segoe UI Semilight"/>
                <a:cs typeface="Segoe UI Semilight"/>
              </a:rPr>
              <a:t>independently</a:t>
            </a:r>
            <a:r>
              <a:rPr sz="2800" b="0" spc="-45" dirty="0">
                <a:latin typeface="Segoe UI Semilight"/>
                <a:cs typeface="Segoe UI Semilight"/>
              </a:rPr>
              <a:t> </a:t>
            </a:r>
            <a:r>
              <a:rPr sz="2800" b="0" dirty="0">
                <a:latin typeface="Segoe UI Semilight"/>
                <a:cs typeface="Segoe UI Semilight"/>
              </a:rPr>
              <a:t>jump</a:t>
            </a:r>
            <a:r>
              <a:rPr sz="2800" b="0" spc="-50" dirty="0">
                <a:latin typeface="Segoe UI Semilight"/>
                <a:cs typeface="Segoe UI Semilight"/>
              </a:rPr>
              <a:t> </a:t>
            </a:r>
            <a:r>
              <a:rPr sz="2800" b="0" dirty="0">
                <a:latin typeface="Segoe UI Semilight"/>
                <a:cs typeface="Segoe UI Semilight"/>
              </a:rPr>
              <a:t>to</a:t>
            </a:r>
            <a:r>
              <a:rPr sz="2800" b="0" spc="-50" dirty="0">
                <a:latin typeface="Segoe UI Semilight"/>
                <a:cs typeface="Segoe UI Semilight"/>
              </a:rPr>
              <a:t> </a:t>
            </a:r>
            <a:r>
              <a:rPr sz="2800" b="0" dirty="0">
                <a:latin typeface="Segoe UI Semilight"/>
                <a:cs typeface="Segoe UI Semilight"/>
              </a:rPr>
              <a:t>the</a:t>
            </a:r>
            <a:r>
              <a:rPr sz="2800" b="0" spc="-60" dirty="0">
                <a:latin typeface="Segoe UI Semilight"/>
                <a:cs typeface="Segoe UI Semilight"/>
              </a:rPr>
              <a:t> </a:t>
            </a:r>
            <a:r>
              <a:rPr sz="2800" b="0" dirty="0">
                <a:latin typeface="Segoe UI Semilight"/>
                <a:cs typeface="Segoe UI Semilight"/>
              </a:rPr>
              <a:t>left,</a:t>
            </a:r>
            <a:r>
              <a:rPr sz="2800" b="0" spc="-50" dirty="0">
                <a:latin typeface="Segoe UI Semilight"/>
                <a:cs typeface="Segoe UI Semilight"/>
              </a:rPr>
              <a:t> </a:t>
            </a:r>
            <a:r>
              <a:rPr sz="2800" b="0" dirty="0">
                <a:latin typeface="Segoe UI Semilight"/>
                <a:cs typeface="Segoe UI Semilight"/>
              </a:rPr>
              <a:t>right,</a:t>
            </a:r>
            <a:r>
              <a:rPr sz="2800" b="0" spc="-50" dirty="0">
                <a:latin typeface="Segoe UI Semilight"/>
                <a:cs typeface="Segoe UI Semilight"/>
              </a:rPr>
              <a:t> </a:t>
            </a:r>
            <a:r>
              <a:rPr sz="2800" b="0" dirty="0">
                <a:latin typeface="Segoe UI Semilight"/>
                <a:cs typeface="Segoe UI Semilight"/>
              </a:rPr>
              <a:t>up,</a:t>
            </a:r>
            <a:r>
              <a:rPr sz="2800" b="0" spc="-50" dirty="0">
                <a:latin typeface="Segoe UI Semilight"/>
                <a:cs typeface="Segoe UI Semilight"/>
              </a:rPr>
              <a:t> </a:t>
            </a:r>
            <a:r>
              <a:rPr sz="2800" b="0" dirty="0">
                <a:latin typeface="Segoe UI Semilight"/>
                <a:cs typeface="Segoe UI Semilight"/>
              </a:rPr>
              <a:t>down,</a:t>
            </a:r>
            <a:r>
              <a:rPr sz="2800" b="0" spc="-55" dirty="0">
                <a:latin typeface="Segoe UI Semilight"/>
                <a:cs typeface="Segoe UI Semilight"/>
              </a:rPr>
              <a:t> </a:t>
            </a:r>
            <a:r>
              <a:rPr sz="2800" b="0" dirty="0">
                <a:latin typeface="Segoe UI Semilight"/>
                <a:cs typeface="Segoe UI Semilight"/>
              </a:rPr>
              <a:t>or</a:t>
            </a:r>
            <a:r>
              <a:rPr sz="2800" b="0" spc="-50" dirty="0">
                <a:latin typeface="Segoe UI Semilight"/>
                <a:cs typeface="Segoe UI Semilight"/>
              </a:rPr>
              <a:t> </a:t>
            </a:r>
            <a:r>
              <a:rPr sz="2800" b="0" dirty="0">
                <a:latin typeface="Segoe UI Semilight"/>
                <a:cs typeface="Segoe UI Semilight"/>
              </a:rPr>
              <a:t>stay</a:t>
            </a:r>
            <a:r>
              <a:rPr sz="2800" b="0" spc="-55" dirty="0">
                <a:latin typeface="Segoe UI Semilight"/>
                <a:cs typeface="Segoe UI Semilight"/>
              </a:rPr>
              <a:t> </a:t>
            </a:r>
            <a:r>
              <a:rPr sz="2800" b="0" dirty="0">
                <a:latin typeface="Segoe UI Semilight"/>
                <a:cs typeface="Segoe UI Semilight"/>
              </a:rPr>
              <a:t>where</a:t>
            </a:r>
            <a:r>
              <a:rPr sz="2800" b="0" spc="-45" dirty="0">
                <a:latin typeface="Segoe UI Semilight"/>
                <a:cs typeface="Segoe UI Semilight"/>
              </a:rPr>
              <a:t> </a:t>
            </a:r>
            <a:r>
              <a:rPr sz="2800" b="0" dirty="0">
                <a:latin typeface="Segoe UI Semilight"/>
                <a:cs typeface="Segoe UI Semilight"/>
              </a:rPr>
              <a:t>it</a:t>
            </a:r>
            <a:r>
              <a:rPr sz="2800" b="0" spc="-50" dirty="0">
                <a:latin typeface="Segoe UI Semilight"/>
                <a:cs typeface="Segoe UI Semilight"/>
              </a:rPr>
              <a:t> </a:t>
            </a:r>
            <a:r>
              <a:rPr sz="2800" b="0" dirty="0">
                <a:latin typeface="Segoe UI Semilight"/>
                <a:cs typeface="Segoe UI Semilight"/>
              </a:rPr>
              <a:t>is</a:t>
            </a:r>
            <a:r>
              <a:rPr sz="2800" b="0" spc="-50" dirty="0">
                <a:latin typeface="Segoe UI Semilight"/>
                <a:cs typeface="Segoe UI Semilight"/>
              </a:rPr>
              <a:t> </a:t>
            </a:r>
            <a:r>
              <a:rPr sz="2800" b="0" spc="-20" dirty="0">
                <a:latin typeface="Segoe UI Semilight"/>
                <a:cs typeface="Segoe UI Semilight"/>
              </a:rPr>
              <a:t>with </a:t>
            </a:r>
            <a:r>
              <a:rPr sz="2800" b="0" dirty="0">
                <a:latin typeface="Segoe UI Semilight"/>
                <a:cs typeface="Segoe UI Semilight"/>
              </a:rPr>
              <a:t>equal</a:t>
            </a:r>
            <a:r>
              <a:rPr sz="2800" b="0" spc="-50" dirty="0">
                <a:latin typeface="Segoe UI Semilight"/>
                <a:cs typeface="Segoe UI Semilight"/>
              </a:rPr>
              <a:t> </a:t>
            </a:r>
            <a:r>
              <a:rPr sz="2800" b="0" spc="-25" dirty="0">
                <a:latin typeface="Segoe UI Semilight"/>
                <a:cs typeface="Segoe UI Semilight"/>
              </a:rPr>
              <a:t>probability.</a:t>
            </a:r>
            <a:r>
              <a:rPr sz="2800" b="0" spc="-55" dirty="0">
                <a:latin typeface="Segoe UI Semilight"/>
                <a:cs typeface="Segoe UI Semilight"/>
              </a:rPr>
              <a:t> </a:t>
            </a:r>
            <a:r>
              <a:rPr sz="2800" b="0" dirty="0">
                <a:latin typeface="Segoe UI Semilight"/>
                <a:cs typeface="Segoe UI Semilight"/>
              </a:rPr>
              <a:t>A</a:t>
            </a:r>
            <a:r>
              <a:rPr sz="2800" b="0" spc="-50" dirty="0">
                <a:latin typeface="Segoe UI Semilight"/>
                <a:cs typeface="Segoe UI Semilight"/>
              </a:rPr>
              <a:t> </a:t>
            </a:r>
            <a:r>
              <a:rPr sz="2800" b="0" dirty="0">
                <a:latin typeface="Segoe UI Semilight"/>
                <a:cs typeface="Segoe UI Semilight"/>
              </a:rPr>
              <a:t>frog</a:t>
            </a:r>
            <a:r>
              <a:rPr sz="2800" b="0" spc="-50" dirty="0">
                <a:latin typeface="Segoe UI Semilight"/>
                <a:cs typeface="Segoe UI Semilight"/>
              </a:rPr>
              <a:t> </a:t>
            </a:r>
            <a:r>
              <a:rPr sz="2800" b="0" dirty="0">
                <a:latin typeface="Segoe UI Semilight"/>
                <a:cs typeface="Segoe UI Semilight"/>
              </a:rPr>
              <a:t>at</a:t>
            </a:r>
            <a:r>
              <a:rPr sz="2800" b="0" spc="-55" dirty="0">
                <a:latin typeface="Segoe UI Semilight"/>
                <a:cs typeface="Segoe UI Semilight"/>
              </a:rPr>
              <a:t> </a:t>
            </a:r>
            <a:r>
              <a:rPr sz="2800" b="0" dirty="0">
                <a:latin typeface="Segoe UI Semilight"/>
                <a:cs typeface="Segoe UI Semilight"/>
              </a:rPr>
              <a:t>an</a:t>
            </a:r>
            <a:r>
              <a:rPr sz="2800" b="0" spc="-50" dirty="0">
                <a:latin typeface="Segoe UI Semilight"/>
                <a:cs typeface="Segoe UI Semilight"/>
              </a:rPr>
              <a:t> </a:t>
            </a:r>
            <a:r>
              <a:rPr sz="2800" b="0" dirty="0">
                <a:latin typeface="Segoe UI Semilight"/>
                <a:cs typeface="Segoe UI Semilight"/>
              </a:rPr>
              <a:t>edge</a:t>
            </a:r>
            <a:r>
              <a:rPr sz="2800" b="0" spc="-50" dirty="0">
                <a:latin typeface="Segoe UI Semilight"/>
                <a:cs typeface="Segoe UI Semilight"/>
              </a:rPr>
              <a:t> </a:t>
            </a:r>
            <a:r>
              <a:rPr sz="2800" b="0" dirty="0">
                <a:latin typeface="Segoe UI Semilight"/>
                <a:cs typeface="Segoe UI Semilight"/>
              </a:rPr>
              <a:t>of</a:t>
            </a:r>
            <a:r>
              <a:rPr sz="2800" b="0" spc="-50" dirty="0">
                <a:latin typeface="Segoe UI Semilight"/>
                <a:cs typeface="Segoe UI Semilight"/>
              </a:rPr>
              <a:t> </a:t>
            </a:r>
            <a:r>
              <a:rPr sz="2800" b="0" dirty="0">
                <a:latin typeface="Segoe UI Semilight"/>
                <a:cs typeface="Segoe UI Semilight"/>
              </a:rPr>
              <a:t>the</a:t>
            </a:r>
            <a:r>
              <a:rPr sz="2800" b="0" spc="-60" dirty="0">
                <a:latin typeface="Segoe UI Semilight"/>
                <a:cs typeface="Segoe UI Semilight"/>
              </a:rPr>
              <a:t> </a:t>
            </a:r>
            <a:r>
              <a:rPr sz="2800" b="0" dirty="0">
                <a:latin typeface="Segoe UI Semilight"/>
                <a:cs typeface="Segoe UI Semilight"/>
              </a:rPr>
              <a:t>grid</a:t>
            </a:r>
            <a:r>
              <a:rPr sz="2800" b="0" spc="-40" dirty="0">
                <a:latin typeface="Segoe UI Semilight"/>
                <a:cs typeface="Segoe UI Semilight"/>
              </a:rPr>
              <a:t> </a:t>
            </a:r>
            <a:r>
              <a:rPr sz="2800" b="0" dirty="0">
                <a:latin typeface="Segoe UI Semilight"/>
                <a:cs typeface="Segoe UI Semilight"/>
              </a:rPr>
              <a:t>magically</a:t>
            </a:r>
            <a:r>
              <a:rPr sz="2800" b="0" spc="-50" dirty="0">
                <a:latin typeface="Segoe UI Semilight"/>
                <a:cs typeface="Segoe UI Semilight"/>
              </a:rPr>
              <a:t> </a:t>
            </a:r>
            <a:r>
              <a:rPr sz="2800" b="0" dirty="0">
                <a:latin typeface="Segoe UI Semilight"/>
                <a:cs typeface="Segoe UI Semilight"/>
              </a:rPr>
              <a:t>warps</a:t>
            </a:r>
            <a:r>
              <a:rPr sz="2800" b="0" spc="-50" dirty="0">
                <a:latin typeface="Segoe UI Semilight"/>
                <a:cs typeface="Segoe UI Semilight"/>
              </a:rPr>
              <a:t> </a:t>
            </a:r>
            <a:r>
              <a:rPr sz="2800" b="0" dirty="0">
                <a:latin typeface="Segoe UI Semilight"/>
                <a:cs typeface="Segoe UI Semilight"/>
              </a:rPr>
              <a:t>to</a:t>
            </a:r>
            <a:r>
              <a:rPr sz="2800" b="0" spc="-50" dirty="0">
                <a:latin typeface="Segoe UI Semilight"/>
                <a:cs typeface="Segoe UI Semilight"/>
              </a:rPr>
              <a:t> </a:t>
            </a:r>
            <a:r>
              <a:rPr sz="2800" b="0" spc="-25" dirty="0">
                <a:latin typeface="Segoe UI Semilight"/>
                <a:cs typeface="Segoe UI Semilight"/>
              </a:rPr>
              <a:t>the </a:t>
            </a:r>
            <a:r>
              <a:rPr sz="2800" b="0" spc="-10" dirty="0">
                <a:latin typeface="Segoe UI Semilight"/>
                <a:cs typeface="Segoe UI Semilight"/>
              </a:rPr>
              <a:t>corresponding</a:t>
            </a:r>
            <a:r>
              <a:rPr sz="2800" b="0" spc="-25" dirty="0">
                <a:latin typeface="Segoe UI Semilight"/>
                <a:cs typeface="Segoe UI Semilight"/>
              </a:rPr>
              <a:t> </a:t>
            </a:r>
            <a:r>
              <a:rPr sz="2800" b="0" dirty="0">
                <a:latin typeface="Segoe UI Semilight"/>
                <a:cs typeface="Segoe UI Semilight"/>
              </a:rPr>
              <a:t>edge</a:t>
            </a:r>
            <a:r>
              <a:rPr sz="2800" b="0" spc="-10" dirty="0">
                <a:latin typeface="Segoe UI Semilight"/>
                <a:cs typeface="Segoe UI Semilight"/>
              </a:rPr>
              <a:t> </a:t>
            </a:r>
            <a:r>
              <a:rPr sz="2800" b="0" spc="-20" dirty="0">
                <a:latin typeface="Segoe UI Semilight"/>
                <a:cs typeface="Segoe UI Semilight"/>
              </a:rPr>
              <a:t>(pac-</a:t>
            </a:r>
            <a:r>
              <a:rPr sz="2800" b="0" spc="-10" dirty="0">
                <a:latin typeface="Segoe UI Semilight"/>
                <a:cs typeface="Segoe UI Semilight"/>
              </a:rPr>
              <a:t>man-style).</a:t>
            </a:r>
            <a:endParaRPr sz="2800">
              <a:latin typeface="Segoe UI Semilight"/>
              <a:cs typeface="Segoe UI Semilight"/>
            </a:endParaRPr>
          </a:p>
          <a:p>
            <a:pPr marL="81915">
              <a:lnSpc>
                <a:spcPct val="100000"/>
              </a:lnSpc>
              <a:spcBef>
                <a:spcPts val="1070"/>
              </a:spcBef>
            </a:pPr>
            <a:r>
              <a:rPr sz="2800" b="0" dirty="0">
                <a:latin typeface="Segoe UI Semilight"/>
                <a:cs typeface="Segoe UI Semilight"/>
              </a:rPr>
              <a:t>Bound</a:t>
            </a:r>
            <a:r>
              <a:rPr sz="2800" b="0" spc="-60" dirty="0">
                <a:latin typeface="Segoe UI Semilight"/>
                <a:cs typeface="Segoe UI Semilight"/>
              </a:rPr>
              <a:t> </a:t>
            </a:r>
            <a:r>
              <a:rPr sz="2800" b="0" dirty="0">
                <a:latin typeface="Segoe UI Semilight"/>
                <a:cs typeface="Segoe UI Semilight"/>
              </a:rPr>
              <a:t>the</a:t>
            </a:r>
            <a:r>
              <a:rPr sz="2800" b="0" spc="-55" dirty="0">
                <a:latin typeface="Segoe UI Semilight"/>
                <a:cs typeface="Segoe UI Semilight"/>
              </a:rPr>
              <a:t> </a:t>
            </a:r>
            <a:r>
              <a:rPr sz="2800" b="0" dirty="0">
                <a:latin typeface="Segoe UI Semilight"/>
                <a:cs typeface="Segoe UI Semilight"/>
              </a:rPr>
              <a:t>probability</a:t>
            </a:r>
            <a:r>
              <a:rPr sz="2800" b="0" spc="-40" dirty="0">
                <a:latin typeface="Segoe UI Semilight"/>
                <a:cs typeface="Segoe UI Semilight"/>
              </a:rPr>
              <a:t> </a:t>
            </a:r>
            <a:r>
              <a:rPr sz="2800" b="0" dirty="0">
                <a:latin typeface="Segoe UI Semilight"/>
                <a:cs typeface="Segoe UI Semilight"/>
              </a:rPr>
              <a:t>at</a:t>
            </a:r>
            <a:r>
              <a:rPr sz="2800" b="0" spc="-30" dirty="0">
                <a:latin typeface="Segoe UI Semilight"/>
                <a:cs typeface="Segoe UI Semilight"/>
              </a:rPr>
              <a:t> </a:t>
            </a:r>
            <a:r>
              <a:rPr sz="2800" b="0" dirty="0">
                <a:latin typeface="Segoe UI Semilight"/>
                <a:cs typeface="Segoe UI Semilight"/>
              </a:rPr>
              <a:t>least</a:t>
            </a:r>
            <a:r>
              <a:rPr sz="2800" b="0" spc="-60" dirty="0">
                <a:latin typeface="Segoe UI Semilight"/>
                <a:cs typeface="Segoe UI Semilight"/>
              </a:rPr>
              <a:t> </a:t>
            </a:r>
            <a:r>
              <a:rPr sz="2800" b="0" dirty="0">
                <a:latin typeface="Segoe UI Semilight"/>
                <a:cs typeface="Segoe UI Semilight"/>
              </a:rPr>
              <a:t>one</a:t>
            </a:r>
            <a:r>
              <a:rPr sz="2800" b="0" spc="-50" dirty="0">
                <a:latin typeface="Segoe UI Semilight"/>
                <a:cs typeface="Segoe UI Semilight"/>
              </a:rPr>
              <a:t> </a:t>
            </a:r>
            <a:r>
              <a:rPr sz="2800" b="0" dirty="0">
                <a:latin typeface="Segoe UI Semilight"/>
                <a:cs typeface="Segoe UI Semilight"/>
              </a:rPr>
              <a:t>square</a:t>
            </a:r>
            <a:r>
              <a:rPr sz="2800" b="0" spc="-55" dirty="0">
                <a:latin typeface="Segoe UI Semilight"/>
                <a:cs typeface="Segoe UI Semilight"/>
              </a:rPr>
              <a:t> </a:t>
            </a:r>
            <a:r>
              <a:rPr sz="2800" b="0" dirty="0">
                <a:latin typeface="Segoe UI Semilight"/>
                <a:cs typeface="Segoe UI Semilight"/>
              </a:rPr>
              <a:t>ends</a:t>
            </a:r>
            <a:r>
              <a:rPr sz="2800" b="0" spc="-65" dirty="0">
                <a:latin typeface="Segoe UI Semilight"/>
                <a:cs typeface="Segoe UI Semilight"/>
              </a:rPr>
              <a:t> </a:t>
            </a:r>
            <a:r>
              <a:rPr sz="2800" b="0" dirty="0">
                <a:latin typeface="Segoe UI Semilight"/>
                <a:cs typeface="Segoe UI Semilight"/>
              </a:rPr>
              <a:t>up</a:t>
            </a:r>
            <a:r>
              <a:rPr sz="2800" b="0" spc="-25" dirty="0">
                <a:latin typeface="Segoe UI Semilight"/>
                <a:cs typeface="Segoe UI Semilight"/>
              </a:rPr>
              <a:t> </a:t>
            </a:r>
            <a:r>
              <a:rPr sz="2800" b="0" dirty="0">
                <a:latin typeface="Segoe UI Semilight"/>
                <a:cs typeface="Segoe UI Semilight"/>
              </a:rPr>
              <a:t>with</a:t>
            </a:r>
            <a:r>
              <a:rPr sz="2800" b="0" spc="-50" dirty="0">
                <a:latin typeface="Segoe UI Semilight"/>
                <a:cs typeface="Segoe UI Semilight"/>
              </a:rPr>
              <a:t> </a:t>
            </a:r>
            <a:r>
              <a:rPr sz="2800" b="0" dirty="0">
                <a:latin typeface="Segoe UI Semilight"/>
                <a:cs typeface="Segoe UI Semilight"/>
              </a:rPr>
              <a:t>at</a:t>
            </a:r>
            <a:r>
              <a:rPr sz="2800" b="0" spc="-50" dirty="0">
                <a:latin typeface="Segoe UI Semilight"/>
                <a:cs typeface="Segoe UI Semilight"/>
              </a:rPr>
              <a:t> </a:t>
            </a:r>
            <a:r>
              <a:rPr sz="2800" b="0" dirty="0">
                <a:latin typeface="Segoe UI Semilight"/>
                <a:cs typeface="Segoe UI Semilight"/>
              </a:rPr>
              <a:t>least</a:t>
            </a:r>
            <a:r>
              <a:rPr sz="2800" b="0" spc="-50" dirty="0">
                <a:latin typeface="Segoe UI Semilight"/>
                <a:cs typeface="Segoe UI Semilight"/>
              </a:rPr>
              <a:t> </a:t>
            </a:r>
            <a:r>
              <a:rPr sz="2800" b="0" dirty="0">
                <a:latin typeface="Segoe UI Semilight"/>
                <a:cs typeface="Segoe UI Semilight"/>
              </a:rPr>
              <a:t>36</a:t>
            </a:r>
            <a:r>
              <a:rPr sz="2800" b="0" spc="-50" dirty="0">
                <a:latin typeface="Segoe UI Semilight"/>
                <a:cs typeface="Segoe UI Semilight"/>
              </a:rPr>
              <a:t> </a:t>
            </a:r>
            <a:r>
              <a:rPr sz="2800" b="0" spc="-10" dirty="0">
                <a:latin typeface="Segoe UI Semilight"/>
                <a:cs typeface="Segoe UI Semilight"/>
              </a:rPr>
              <a:t>frogs.</a:t>
            </a:r>
            <a:endParaRPr sz="2800">
              <a:latin typeface="Segoe UI Semilight"/>
              <a:cs typeface="Segoe UI Semilight"/>
            </a:endParaRPr>
          </a:p>
          <a:p>
            <a:pPr marL="76200">
              <a:lnSpc>
                <a:spcPct val="100000"/>
              </a:lnSpc>
              <a:spcBef>
                <a:spcPts val="1065"/>
              </a:spcBef>
            </a:pPr>
            <a:r>
              <a:rPr sz="2800" dirty="0">
                <a:latin typeface="Cambria Math"/>
                <a:cs typeface="Cambria Math"/>
              </a:rPr>
              <a:t>𝐴</a:t>
            </a:r>
            <a:r>
              <a:rPr sz="3075" baseline="-16260" dirty="0">
                <a:latin typeface="Cambria Math"/>
                <a:cs typeface="Cambria Math"/>
              </a:rPr>
              <a:t>𝑖</a:t>
            </a:r>
            <a:r>
              <a:rPr sz="3075" spc="735" baseline="-16260" dirty="0">
                <a:latin typeface="Cambria Math"/>
                <a:cs typeface="Cambria Math"/>
              </a:rPr>
              <a:t> </a:t>
            </a:r>
            <a:r>
              <a:rPr sz="2800" b="0" dirty="0">
                <a:latin typeface="Segoe UI Semilight"/>
                <a:cs typeface="Segoe UI Semilight"/>
              </a:rPr>
              <a:t>is</a:t>
            </a:r>
            <a:r>
              <a:rPr sz="2800" b="0" spc="-15" dirty="0">
                <a:latin typeface="Segoe UI Semilight"/>
                <a:cs typeface="Segoe UI Semilight"/>
              </a:rPr>
              <a:t> </a:t>
            </a:r>
            <a:r>
              <a:rPr sz="2800" b="0" dirty="0">
                <a:latin typeface="Segoe UI Semilight"/>
                <a:cs typeface="Segoe UI Semilight"/>
              </a:rPr>
              <a:t>the</a:t>
            </a:r>
            <a:r>
              <a:rPr sz="2800" b="0" spc="-20" dirty="0">
                <a:latin typeface="Segoe UI Semilight"/>
                <a:cs typeface="Segoe UI Semilight"/>
              </a:rPr>
              <a:t> </a:t>
            </a:r>
            <a:r>
              <a:rPr sz="2800" b="0" dirty="0">
                <a:latin typeface="Segoe UI Semilight"/>
                <a:cs typeface="Segoe UI Semilight"/>
              </a:rPr>
              <a:t>event</a:t>
            </a:r>
            <a:r>
              <a:rPr sz="2800" b="0" spc="-30" dirty="0">
                <a:latin typeface="Segoe UI Semilight"/>
                <a:cs typeface="Segoe UI Semilight"/>
              </a:rPr>
              <a:t> </a:t>
            </a:r>
            <a:r>
              <a:rPr sz="2800" b="0" dirty="0">
                <a:latin typeface="Segoe UI Semilight"/>
                <a:cs typeface="Segoe UI Semilight"/>
              </a:rPr>
              <a:t>the</a:t>
            </a:r>
            <a:r>
              <a:rPr sz="2800" b="0" spc="-20" dirty="0">
                <a:latin typeface="Segoe UI Semilight"/>
                <a:cs typeface="Segoe UI Semilight"/>
              </a:rPr>
              <a:t> </a:t>
            </a:r>
            <a:r>
              <a:rPr sz="2800" dirty="0">
                <a:latin typeface="Cambria Math"/>
                <a:cs typeface="Cambria Math"/>
              </a:rPr>
              <a:t>𝑖</a:t>
            </a:r>
            <a:r>
              <a:rPr sz="2800" b="0" dirty="0">
                <a:latin typeface="Segoe UI Semilight"/>
                <a:cs typeface="Segoe UI Semilight"/>
              </a:rPr>
              <a:t>’th</a:t>
            </a:r>
            <a:r>
              <a:rPr sz="2800" b="0" spc="-10" dirty="0">
                <a:latin typeface="Segoe UI Semilight"/>
                <a:cs typeface="Segoe UI Semilight"/>
              </a:rPr>
              <a:t> </a:t>
            </a:r>
            <a:r>
              <a:rPr sz="2800" b="0" dirty="0">
                <a:latin typeface="Segoe UI Semilight"/>
                <a:cs typeface="Segoe UI Semilight"/>
              </a:rPr>
              <a:t>square</a:t>
            </a:r>
            <a:r>
              <a:rPr sz="2800" b="0" spc="-20" dirty="0">
                <a:latin typeface="Segoe UI Semilight"/>
                <a:cs typeface="Segoe UI Semilight"/>
              </a:rPr>
              <a:t> </a:t>
            </a:r>
            <a:r>
              <a:rPr sz="2800" b="0" dirty="0">
                <a:latin typeface="Segoe UI Semilight"/>
                <a:cs typeface="Segoe UI Semilight"/>
              </a:rPr>
              <a:t>has</a:t>
            </a:r>
            <a:r>
              <a:rPr sz="2800" b="0" spc="-10" dirty="0">
                <a:latin typeface="Segoe UI Semilight"/>
                <a:cs typeface="Segoe UI Semilight"/>
              </a:rPr>
              <a:t> </a:t>
            </a:r>
            <a:r>
              <a:rPr sz="2800" b="0" dirty="0">
                <a:latin typeface="Segoe UI Semilight"/>
                <a:cs typeface="Segoe UI Semilight"/>
              </a:rPr>
              <a:t>at</a:t>
            </a:r>
            <a:r>
              <a:rPr sz="2800" b="0" spc="-25" dirty="0">
                <a:latin typeface="Segoe UI Semilight"/>
                <a:cs typeface="Segoe UI Semilight"/>
              </a:rPr>
              <a:t> </a:t>
            </a:r>
            <a:r>
              <a:rPr sz="2800" b="0" dirty="0">
                <a:latin typeface="Segoe UI Semilight"/>
                <a:cs typeface="Segoe UI Semilight"/>
              </a:rPr>
              <a:t>least</a:t>
            </a:r>
            <a:r>
              <a:rPr sz="2800" b="0" spc="-5" dirty="0">
                <a:latin typeface="Segoe UI Semilight"/>
                <a:cs typeface="Segoe UI Semilight"/>
              </a:rPr>
              <a:t> </a:t>
            </a:r>
            <a:r>
              <a:rPr sz="2800" b="0" dirty="0">
                <a:latin typeface="Segoe UI Semilight"/>
                <a:cs typeface="Segoe UI Semilight"/>
              </a:rPr>
              <a:t>36</a:t>
            </a:r>
            <a:r>
              <a:rPr sz="2800" b="0" spc="-5" dirty="0">
                <a:latin typeface="Segoe UI Semilight"/>
                <a:cs typeface="Segoe UI Semilight"/>
              </a:rPr>
              <a:t> </a:t>
            </a:r>
            <a:r>
              <a:rPr sz="2800" b="0" spc="-10" dirty="0">
                <a:latin typeface="Segoe UI Semilight"/>
                <a:cs typeface="Segoe UI Semilight"/>
              </a:rPr>
              <a:t>frogs</a:t>
            </a:r>
            <a:endParaRPr sz="2800">
              <a:latin typeface="Segoe UI Semilight"/>
              <a:cs typeface="Segoe UI Semilight"/>
            </a:endParaRPr>
          </a:p>
          <a:p>
            <a:pPr marL="76200">
              <a:lnSpc>
                <a:spcPts val="3190"/>
              </a:lnSpc>
              <a:spcBef>
                <a:spcPts val="1060"/>
              </a:spcBef>
              <a:tabLst>
                <a:tab pos="469265" algn="l"/>
              </a:tabLst>
            </a:pPr>
            <a:r>
              <a:rPr sz="2800" spc="-50" dirty="0">
                <a:latin typeface="Cambria Math"/>
                <a:cs typeface="Cambria Math"/>
              </a:rPr>
              <a:t>ℙ</a:t>
            </a:r>
            <a:r>
              <a:rPr sz="2800" dirty="0">
                <a:latin typeface="Cambria Math"/>
                <a:cs typeface="Cambria Math"/>
              </a:rPr>
              <a:t>	𝐴</a:t>
            </a:r>
            <a:r>
              <a:rPr sz="3075" baseline="-16260" dirty="0">
                <a:latin typeface="Cambria Math"/>
                <a:cs typeface="Cambria Math"/>
              </a:rPr>
              <a:t>1</a:t>
            </a:r>
            <a:r>
              <a:rPr sz="3075" spc="405" baseline="-16260" dirty="0">
                <a:latin typeface="Cambria Math"/>
                <a:cs typeface="Cambria Math"/>
              </a:rPr>
              <a:t> </a:t>
            </a:r>
            <a:r>
              <a:rPr sz="2800" dirty="0">
                <a:latin typeface="Cambria Math"/>
                <a:cs typeface="Cambria Math"/>
              </a:rPr>
              <a:t>∪</a:t>
            </a:r>
            <a:r>
              <a:rPr sz="2800" spc="5" dirty="0">
                <a:latin typeface="Cambria Math"/>
                <a:cs typeface="Cambria Math"/>
              </a:rPr>
              <a:t> </a:t>
            </a:r>
            <a:r>
              <a:rPr sz="2800" dirty="0">
                <a:latin typeface="Cambria Math"/>
                <a:cs typeface="Cambria Math"/>
              </a:rPr>
              <a:t>𝐴</a:t>
            </a:r>
            <a:r>
              <a:rPr sz="3075" baseline="-16260" dirty="0">
                <a:latin typeface="Cambria Math"/>
                <a:cs typeface="Cambria Math"/>
              </a:rPr>
              <a:t>2</a:t>
            </a:r>
            <a:r>
              <a:rPr sz="3075" spc="419" baseline="-16260" dirty="0">
                <a:latin typeface="Cambria Math"/>
                <a:cs typeface="Cambria Math"/>
              </a:rPr>
              <a:t> </a:t>
            </a:r>
            <a:r>
              <a:rPr sz="2800" dirty="0">
                <a:latin typeface="Cambria Math"/>
                <a:cs typeface="Cambria Math"/>
              </a:rPr>
              <a:t>∪ 𝐴</a:t>
            </a:r>
            <a:r>
              <a:rPr sz="3075" baseline="-16260" dirty="0">
                <a:latin typeface="Cambria Math"/>
                <a:cs typeface="Cambria Math"/>
              </a:rPr>
              <a:t>3</a:t>
            </a:r>
            <a:r>
              <a:rPr sz="3075" spc="412" baseline="-16260" dirty="0">
                <a:latin typeface="Cambria Math"/>
                <a:cs typeface="Cambria Math"/>
              </a:rPr>
              <a:t> </a:t>
            </a:r>
            <a:r>
              <a:rPr sz="2800" dirty="0">
                <a:latin typeface="Cambria Math"/>
                <a:cs typeface="Cambria Math"/>
              </a:rPr>
              <a:t>∪</a:t>
            </a:r>
            <a:r>
              <a:rPr sz="2800" spc="10" dirty="0">
                <a:latin typeface="Cambria Math"/>
                <a:cs typeface="Cambria Math"/>
              </a:rPr>
              <a:t> </a:t>
            </a:r>
            <a:r>
              <a:rPr sz="2800" spc="-25" dirty="0">
                <a:latin typeface="Cambria Math"/>
                <a:cs typeface="Cambria Math"/>
              </a:rPr>
              <a:t>⋯</a:t>
            </a:r>
            <a:r>
              <a:rPr sz="2800" spc="-145" dirty="0">
                <a:latin typeface="Cambria Math"/>
                <a:cs typeface="Cambria Math"/>
              </a:rPr>
              <a:t> </a:t>
            </a:r>
            <a:r>
              <a:rPr sz="2800" dirty="0">
                <a:latin typeface="Cambria Math"/>
                <a:cs typeface="Cambria Math"/>
              </a:rPr>
              <a:t>∪ </a:t>
            </a:r>
            <a:r>
              <a:rPr sz="2800" spc="-25" dirty="0">
                <a:latin typeface="Cambria Math"/>
                <a:cs typeface="Cambria Math"/>
              </a:rPr>
              <a:t>𝐴</a:t>
            </a:r>
            <a:r>
              <a:rPr sz="3075" spc="-37" baseline="-16260" dirty="0">
                <a:latin typeface="Cambria Math"/>
                <a:cs typeface="Cambria Math"/>
              </a:rPr>
              <a:t>25</a:t>
            </a:r>
            <a:endParaRPr sz="3075" baseline="-16260">
              <a:latin typeface="Cambria Math"/>
              <a:cs typeface="Cambria Math"/>
            </a:endParaRPr>
          </a:p>
          <a:p>
            <a:pPr marL="76200">
              <a:lnSpc>
                <a:spcPts val="3190"/>
              </a:lnSpc>
              <a:tabLst>
                <a:tab pos="835025" algn="l"/>
                <a:tab pos="1444625" algn="l"/>
                <a:tab pos="2181860" algn="l"/>
                <a:tab pos="2799715" algn="l"/>
                <a:tab pos="3538854" algn="l"/>
                <a:tab pos="4156075" algn="l"/>
                <a:tab pos="5600700" algn="l"/>
                <a:tab pos="6582409" algn="l"/>
              </a:tabLst>
            </a:pPr>
            <a:r>
              <a:rPr sz="2800" dirty="0">
                <a:latin typeface="Cambria Math"/>
                <a:cs typeface="Cambria Math"/>
              </a:rPr>
              <a:t>≤</a:t>
            </a:r>
            <a:r>
              <a:rPr sz="2800" spc="140" dirty="0">
                <a:latin typeface="Cambria Math"/>
                <a:cs typeface="Cambria Math"/>
              </a:rPr>
              <a:t> </a:t>
            </a:r>
            <a:r>
              <a:rPr sz="2800" spc="-50" dirty="0">
                <a:latin typeface="Cambria Math"/>
                <a:cs typeface="Cambria Math"/>
              </a:rPr>
              <a:t>ℙ</a:t>
            </a:r>
            <a:r>
              <a:rPr sz="2800" dirty="0">
                <a:latin typeface="Cambria Math"/>
                <a:cs typeface="Cambria Math"/>
              </a:rPr>
              <a:t>	</a:t>
            </a:r>
            <a:r>
              <a:rPr sz="2800" spc="-25" dirty="0">
                <a:latin typeface="Cambria Math"/>
                <a:cs typeface="Cambria Math"/>
              </a:rPr>
              <a:t>𝐴</a:t>
            </a:r>
            <a:r>
              <a:rPr sz="3075" spc="-37" baseline="-16260" dirty="0">
                <a:latin typeface="Cambria Math"/>
                <a:cs typeface="Cambria Math"/>
              </a:rPr>
              <a:t>1</a:t>
            </a:r>
            <a:r>
              <a:rPr sz="3075" baseline="-16260" dirty="0">
                <a:latin typeface="Cambria Math"/>
                <a:cs typeface="Cambria Math"/>
              </a:rPr>
              <a:t>	</a:t>
            </a:r>
            <a:r>
              <a:rPr sz="2800" dirty="0">
                <a:latin typeface="Cambria Math"/>
                <a:cs typeface="Cambria Math"/>
              </a:rPr>
              <a:t>+</a:t>
            </a:r>
            <a:r>
              <a:rPr sz="2800" spc="5" dirty="0">
                <a:latin typeface="Cambria Math"/>
                <a:cs typeface="Cambria Math"/>
              </a:rPr>
              <a:t> </a:t>
            </a:r>
            <a:r>
              <a:rPr sz="2800" spc="-50" dirty="0">
                <a:latin typeface="Cambria Math"/>
                <a:cs typeface="Cambria Math"/>
              </a:rPr>
              <a:t>ℙ</a:t>
            </a:r>
            <a:r>
              <a:rPr sz="2800" dirty="0">
                <a:latin typeface="Cambria Math"/>
                <a:cs typeface="Cambria Math"/>
              </a:rPr>
              <a:t>	</a:t>
            </a:r>
            <a:r>
              <a:rPr sz="2800" spc="-25" dirty="0">
                <a:latin typeface="Cambria Math"/>
                <a:cs typeface="Cambria Math"/>
              </a:rPr>
              <a:t>𝐴</a:t>
            </a:r>
            <a:r>
              <a:rPr sz="3075" spc="-37" baseline="-16260" dirty="0">
                <a:latin typeface="Cambria Math"/>
                <a:cs typeface="Cambria Math"/>
              </a:rPr>
              <a:t>2</a:t>
            </a:r>
            <a:r>
              <a:rPr sz="3075" baseline="-16260" dirty="0">
                <a:latin typeface="Cambria Math"/>
                <a:cs typeface="Cambria Math"/>
              </a:rPr>
              <a:t>	</a:t>
            </a:r>
            <a:r>
              <a:rPr sz="2800" dirty="0">
                <a:latin typeface="Cambria Math"/>
                <a:cs typeface="Cambria Math"/>
              </a:rPr>
              <a:t>+</a:t>
            </a:r>
            <a:r>
              <a:rPr sz="2800" spc="5" dirty="0">
                <a:latin typeface="Cambria Math"/>
                <a:cs typeface="Cambria Math"/>
              </a:rPr>
              <a:t> </a:t>
            </a:r>
            <a:r>
              <a:rPr sz="2800" spc="-50" dirty="0">
                <a:latin typeface="Cambria Math"/>
                <a:cs typeface="Cambria Math"/>
              </a:rPr>
              <a:t>ℙ</a:t>
            </a:r>
            <a:r>
              <a:rPr sz="2800" dirty="0">
                <a:latin typeface="Cambria Math"/>
                <a:cs typeface="Cambria Math"/>
              </a:rPr>
              <a:t>	</a:t>
            </a:r>
            <a:r>
              <a:rPr sz="2800" spc="-25" dirty="0">
                <a:latin typeface="Cambria Math"/>
                <a:cs typeface="Cambria Math"/>
              </a:rPr>
              <a:t>𝐴</a:t>
            </a:r>
            <a:r>
              <a:rPr sz="3075" spc="-37" baseline="-16260" dirty="0">
                <a:latin typeface="Cambria Math"/>
                <a:cs typeface="Cambria Math"/>
              </a:rPr>
              <a:t>3</a:t>
            </a:r>
            <a:r>
              <a:rPr sz="3075" baseline="-16260" dirty="0">
                <a:latin typeface="Cambria Math"/>
                <a:cs typeface="Cambria Math"/>
              </a:rPr>
              <a:t>	</a:t>
            </a:r>
            <a:r>
              <a:rPr sz="2800" dirty="0">
                <a:latin typeface="Cambria Math"/>
                <a:cs typeface="Cambria Math"/>
              </a:rPr>
              <a:t>+</a:t>
            </a:r>
            <a:r>
              <a:rPr sz="2800" spc="-10" dirty="0">
                <a:latin typeface="Cambria Math"/>
                <a:cs typeface="Cambria Math"/>
              </a:rPr>
              <a:t> </a:t>
            </a:r>
            <a:r>
              <a:rPr sz="2800" spc="-25" dirty="0">
                <a:latin typeface="Cambria Math"/>
                <a:cs typeface="Cambria Math"/>
              </a:rPr>
              <a:t>⋯</a:t>
            </a:r>
            <a:r>
              <a:rPr sz="2800" spc="-145" dirty="0">
                <a:latin typeface="Cambria Math"/>
                <a:cs typeface="Cambria Math"/>
              </a:rPr>
              <a:t> </a:t>
            </a:r>
            <a:r>
              <a:rPr sz="2800" dirty="0">
                <a:latin typeface="Cambria Math"/>
                <a:cs typeface="Cambria Math"/>
              </a:rPr>
              <a:t>+</a:t>
            </a:r>
            <a:r>
              <a:rPr sz="2800" spc="5" dirty="0">
                <a:latin typeface="Cambria Math"/>
                <a:cs typeface="Cambria Math"/>
              </a:rPr>
              <a:t> </a:t>
            </a:r>
            <a:r>
              <a:rPr sz="2800" spc="-50" dirty="0">
                <a:latin typeface="Cambria Math"/>
                <a:cs typeface="Cambria Math"/>
              </a:rPr>
              <a:t>ℙ</a:t>
            </a:r>
            <a:r>
              <a:rPr sz="2800" dirty="0">
                <a:latin typeface="Cambria Math"/>
                <a:cs typeface="Cambria Math"/>
              </a:rPr>
              <a:t>	</a:t>
            </a:r>
            <a:r>
              <a:rPr sz="2800" spc="-25" dirty="0">
                <a:latin typeface="Cambria Math"/>
                <a:cs typeface="Cambria Math"/>
              </a:rPr>
              <a:t>𝐴</a:t>
            </a:r>
            <a:r>
              <a:rPr sz="3075" spc="-37" baseline="-16260" dirty="0">
                <a:latin typeface="Cambria Math"/>
                <a:cs typeface="Cambria Math"/>
              </a:rPr>
              <a:t>25</a:t>
            </a:r>
            <a:r>
              <a:rPr sz="3075" baseline="-16260" dirty="0">
                <a:latin typeface="Cambria Math"/>
                <a:cs typeface="Cambria Math"/>
              </a:rPr>
              <a:t>	</a:t>
            </a:r>
            <a:r>
              <a:rPr sz="2800" b="0" i="1" dirty="0">
                <a:latin typeface="Segoe UI Semilight"/>
                <a:cs typeface="Segoe UI Semilight"/>
              </a:rPr>
              <a:t>by</a:t>
            </a:r>
            <a:r>
              <a:rPr sz="2800" b="0" i="1" spc="-40" dirty="0">
                <a:latin typeface="Segoe UI Semilight"/>
                <a:cs typeface="Segoe UI Semilight"/>
              </a:rPr>
              <a:t> </a:t>
            </a:r>
            <a:r>
              <a:rPr sz="2800" b="0" i="1" dirty="0">
                <a:latin typeface="Segoe UI Semilight"/>
                <a:cs typeface="Segoe UI Semilight"/>
              </a:rPr>
              <a:t>the</a:t>
            </a:r>
            <a:r>
              <a:rPr sz="2800" b="0" i="1" spc="-15" dirty="0">
                <a:latin typeface="Segoe UI Semilight"/>
                <a:cs typeface="Segoe UI Semilight"/>
              </a:rPr>
              <a:t> </a:t>
            </a:r>
            <a:r>
              <a:rPr sz="2800" b="0" i="1" dirty="0">
                <a:solidFill>
                  <a:srgbClr val="3D8752"/>
                </a:solidFill>
                <a:latin typeface="Segoe UI Semilight"/>
                <a:cs typeface="Segoe UI Semilight"/>
              </a:rPr>
              <a:t>union</a:t>
            </a:r>
            <a:r>
              <a:rPr sz="2800" b="0" i="1" spc="-55" dirty="0">
                <a:solidFill>
                  <a:srgbClr val="3D8752"/>
                </a:solidFill>
                <a:latin typeface="Segoe UI Semilight"/>
                <a:cs typeface="Segoe UI Semilight"/>
              </a:rPr>
              <a:t> </a:t>
            </a:r>
            <a:r>
              <a:rPr sz="2800" b="0" i="1" spc="-10" dirty="0">
                <a:solidFill>
                  <a:srgbClr val="3D8752"/>
                </a:solidFill>
                <a:latin typeface="Segoe UI Semilight"/>
                <a:cs typeface="Segoe UI Semilight"/>
              </a:rPr>
              <a:t>bound</a:t>
            </a:r>
            <a:endParaRPr sz="2800">
              <a:latin typeface="Segoe UI Semilight"/>
              <a:cs typeface="Segoe UI Semilight"/>
            </a:endParaRPr>
          </a:p>
          <a:p>
            <a:pPr marL="81915">
              <a:lnSpc>
                <a:spcPct val="100000"/>
              </a:lnSpc>
              <a:spcBef>
                <a:spcPts val="1070"/>
              </a:spcBef>
            </a:pPr>
            <a:r>
              <a:rPr sz="2800" b="0" dirty="0">
                <a:solidFill>
                  <a:srgbClr val="927E50"/>
                </a:solidFill>
                <a:latin typeface="Segoe UI Semilight"/>
                <a:cs typeface="Segoe UI Semilight"/>
              </a:rPr>
              <a:t>How</a:t>
            </a:r>
            <a:r>
              <a:rPr sz="2800" b="0" spc="-50" dirty="0">
                <a:solidFill>
                  <a:srgbClr val="927E50"/>
                </a:solidFill>
                <a:latin typeface="Segoe UI Semilight"/>
                <a:cs typeface="Segoe UI Semilight"/>
              </a:rPr>
              <a:t> </a:t>
            </a:r>
            <a:r>
              <a:rPr sz="2800" b="0" dirty="0">
                <a:solidFill>
                  <a:srgbClr val="927E50"/>
                </a:solidFill>
                <a:latin typeface="Segoe UI Semilight"/>
                <a:cs typeface="Segoe UI Semilight"/>
              </a:rPr>
              <a:t>do</a:t>
            </a:r>
            <a:r>
              <a:rPr sz="2800" b="0" spc="-5" dirty="0">
                <a:solidFill>
                  <a:srgbClr val="927E50"/>
                </a:solidFill>
                <a:latin typeface="Segoe UI Semilight"/>
                <a:cs typeface="Segoe UI Semilight"/>
              </a:rPr>
              <a:t> </a:t>
            </a:r>
            <a:r>
              <a:rPr sz="2800" b="0" dirty="0">
                <a:solidFill>
                  <a:srgbClr val="927E50"/>
                </a:solidFill>
                <a:latin typeface="Segoe UI Semilight"/>
                <a:cs typeface="Segoe UI Semilight"/>
              </a:rPr>
              <a:t>we</a:t>
            </a:r>
            <a:r>
              <a:rPr sz="2800" b="0" spc="-10" dirty="0">
                <a:solidFill>
                  <a:srgbClr val="927E50"/>
                </a:solidFill>
                <a:latin typeface="Segoe UI Semilight"/>
                <a:cs typeface="Segoe UI Semilight"/>
              </a:rPr>
              <a:t> </a:t>
            </a:r>
            <a:r>
              <a:rPr sz="2800" b="0" dirty="0">
                <a:solidFill>
                  <a:srgbClr val="927E50"/>
                </a:solidFill>
                <a:latin typeface="Segoe UI Semilight"/>
                <a:cs typeface="Segoe UI Semilight"/>
              </a:rPr>
              <a:t>find</a:t>
            </a:r>
            <a:r>
              <a:rPr sz="2800" b="0" spc="-35" dirty="0">
                <a:solidFill>
                  <a:srgbClr val="927E50"/>
                </a:solidFill>
                <a:latin typeface="Segoe UI Semilight"/>
                <a:cs typeface="Segoe UI Semilight"/>
              </a:rPr>
              <a:t> </a:t>
            </a:r>
            <a:r>
              <a:rPr sz="2800" dirty="0">
                <a:solidFill>
                  <a:srgbClr val="927E50"/>
                </a:solidFill>
                <a:latin typeface="Cambria Math"/>
                <a:cs typeface="Cambria Math"/>
              </a:rPr>
              <a:t>ℙ(𝑨</a:t>
            </a:r>
            <a:r>
              <a:rPr sz="3075" baseline="-16260" dirty="0">
                <a:solidFill>
                  <a:srgbClr val="927E50"/>
                </a:solidFill>
                <a:latin typeface="Cambria Math"/>
                <a:cs typeface="Cambria Math"/>
              </a:rPr>
              <a:t>𝒊</a:t>
            </a:r>
            <a:r>
              <a:rPr sz="2800" dirty="0">
                <a:solidFill>
                  <a:srgbClr val="927E50"/>
                </a:solidFill>
                <a:latin typeface="Cambria Math"/>
                <a:cs typeface="Cambria Math"/>
              </a:rPr>
              <a:t>)</a:t>
            </a:r>
            <a:r>
              <a:rPr sz="2800" b="0" dirty="0">
                <a:solidFill>
                  <a:srgbClr val="927E50"/>
                </a:solidFill>
                <a:latin typeface="Segoe UI Semilight"/>
                <a:cs typeface="Segoe UI Semilight"/>
              </a:rPr>
              <a:t>?</a:t>
            </a:r>
            <a:r>
              <a:rPr sz="2800" b="0" spc="-10" dirty="0">
                <a:solidFill>
                  <a:srgbClr val="927E50"/>
                </a:solidFill>
                <a:latin typeface="Segoe UI Semilight"/>
                <a:cs typeface="Segoe UI Semilight"/>
              </a:rPr>
              <a:t> </a:t>
            </a:r>
            <a:r>
              <a:rPr sz="2800" b="0" dirty="0">
                <a:solidFill>
                  <a:srgbClr val="927E50"/>
                </a:solidFill>
                <a:latin typeface="Segoe UI Semilight"/>
                <a:cs typeface="Segoe UI Semilight"/>
              </a:rPr>
              <a:t>Use</a:t>
            </a:r>
            <a:r>
              <a:rPr sz="2800" b="0" spc="-50" dirty="0">
                <a:solidFill>
                  <a:srgbClr val="927E50"/>
                </a:solidFill>
                <a:latin typeface="Segoe UI Semilight"/>
                <a:cs typeface="Segoe UI Semilight"/>
              </a:rPr>
              <a:t> </a:t>
            </a:r>
            <a:r>
              <a:rPr sz="2800" b="0" dirty="0">
                <a:solidFill>
                  <a:srgbClr val="927E50"/>
                </a:solidFill>
                <a:latin typeface="Segoe UI Semilight"/>
                <a:cs typeface="Segoe UI Semilight"/>
              </a:rPr>
              <a:t>another</a:t>
            </a:r>
            <a:r>
              <a:rPr sz="2800" b="0" spc="-45" dirty="0">
                <a:solidFill>
                  <a:srgbClr val="927E50"/>
                </a:solidFill>
                <a:latin typeface="Segoe UI Semilight"/>
                <a:cs typeface="Segoe UI Semilight"/>
              </a:rPr>
              <a:t> </a:t>
            </a:r>
            <a:r>
              <a:rPr sz="2800" b="0" spc="-10" dirty="0">
                <a:solidFill>
                  <a:srgbClr val="927E50"/>
                </a:solidFill>
                <a:latin typeface="Segoe UI Semilight"/>
                <a:cs typeface="Segoe UI Semilight"/>
              </a:rPr>
              <a:t>bound!</a:t>
            </a:r>
            <a:endParaRPr sz="2800">
              <a:latin typeface="Segoe UI Semilight"/>
              <a:cs typeface="Segoe UI Semilight"/>
            </a:endParaRPr>
          </a:p>
          <a:p>
            <a:pPr marL="83820">
              <a:lnSpc>
                <a:spcPct val="100000"/>
              </a:lnSpc>
              <a:spcBef>
                <a:spcPts val="1070"/>
              </a:spcBef>
            </a:pPr>
            <a:r>
              <a:rPr sz="2800" b="0" i="1" dirty="0">
                <a:latin typeface="Segoe UI Semilight"/>
                <a:cs typeface="Segoe UI Semilight"/>
              </a:rPr>
              <a:t>These</a:t>
            </a:r>
            <a:r>
              <a:rPr sz="2800" b="0" i="1" spc="-70" dirty="0">
                <a:latin typeface="Segoe UI Semilight"/>
                <a:cs typeface="Segoe UI Semilight"/>
              </a:rPr>
              <a:t> </a:t>
            </a:r>
            <a:r>
              <a:rPr sz="2800" b="0" i="1" dirty="0">
                <a:latin typeface="Segoe UI Semilight"/>
                <a:cs typeface="Segoe UI Semilight"/>
              </a:rPr>
              <a:t>events</a:t>
            </a:r>
            <a:r>
              <a:rPr sz="2800" b="0" i="1" spc="-60" dirty="0">
                <a:latin typeface="Segoe UI Semilight"/>
                <a:cs typeface="Segoe UI Semilight"/>
              </a:rPr>
              <a:t> </a:t>
            </a:r>
            <a:r>
              <a:rPr sz="2800" b="0" i="1" dirty="0">
                <a:latin typeface="Segoe UI Semilight"/>
                <a:cs typeface="Segoe UI Semilight"/>
              </a:rPr>
              <a:t>are</a:t>
            </a:r>
            <a:r>
              <a:rPr sz="2800" b="0" i="1" spc="-70" dirty="0">
                <a:latin typeface="Segoe UI Semilight"/>
                <a:cs typeface="Segoe UI Semilight"/>
              </a:rPr>
              <a:t> </a:t>
            </a:r>
            <a:r>
              <a:rPr sz="2800" b="0" i="1" dirty="0">
                <a:latin typeface="Segoe UI Semilight"/>
                <a:cs typeface="Segoe UI Semilight"/>
              </a:rPr>
              <a:t>dependent</a:t>
            </a:r>
            <a:r>
              <a:rPr sz="2800" b="0" i="1" spc="-70" dirty="0">
                <a:latin typeface="Segoe UI Semilight"/>
                <a:cs typeface="Segoe UI Semilight"/>
              </a:rPr>
              <a:t> </a:t>
            </a:r>
            <a:r>
              <a:rPr sz="2800" b="0" i="1" dirty="0">
                <a:latin typeface="Segoe UI Semilight"/>
                <a:cs typeface="Segoe UI Semilight"/>
              </a:rPr>
              <a:t>–</a:t>
            </a:r>
            <a:r>
              <a:rPr sz="2800" b="0" i="1" spc="-85" dirty="0">
                <a:latin typeface="Segoe UI Semilight"/>
                <a:cs typeface="Segoe UI Semilight"/>
              </a:rPr>
              <a:t> </a:t>
            </a:r>
            <a:r>
              <a:rPr sz="2800" b="0" i="1" dirty="0">
                <a:latin typeface="Segoe UI Semilight"/>
                <a:cs typeface="Segoe UI Semilight"/>
              </a:rPr>
              <a:t>adjacent</a:t>
            </a:r>
            <a:r>
              <a:rPr sz="2800" b="0" i="1" spc="-85" dirty="0">
                <a:latin typeface="Segoe UI Semilight"/>
                <a:cs typeface="Segoe UI Semilight"/>
              </a:rPr>
              <a:t> </a:t>
            </a:r>
            <a:r>
              <a:rPr sz="2800" b="0" i="1" dirty="0">
                <a:latin typeface="Segoe UI Semilight"/>
                <a:cs typeface="Segoe UI Semilight"/>
              </a:rPr>
              <a:t>squares</a:t>
            </a:r>
            <a:r>
              <a:rPr sz="2800" b="0" i="1" spc="-60" dirty="0">
                <a:latin typeface="Segoe UI Semilight"/>
                <a:cs typeface="Segoe UI Semilight"/>
              </a:rPr>
              <a:t> </a:t>
            </a:r>
            <a:r>
              <a:rPr sz="2800" b="0" i="1" dirty="0">
                <a:latin typeface="Segoe UI Semilight"/>
                <a:cs typeface="Segoe UI Semilight"/>
              </a:rPr>
              <a:t>affect</a:t>
            </a:r>
            <a:r>
              <a:rPr sz="2800" b="0" i="1" spc="-80" dirty="0">
                <a:latin typeface="Segoe UI Semilight"/>
                <a:cs typeface="Segoe UI Semilight"/>
              </a:rPr>
              <a:t> </a:t>
            </a:r>
            <a:r>
              <a:rPr sz="2800" b="0" i="1" dirty="0">
                <a:latin typeface="Segoe UI Semilight"/>
                <a:cs typeface="Segoe UI Semilight"/>
              </a:rPr>
              <a:t>each</a:t>
            </a:r>
            <a:r>
              <a:rPr sz="2800" b="0" i="1" spc="-75" dirty="0">
                <a:latin typeface="Segoe UI Semilight"/>
                <a:cs typeface="Segoe UI Semilight"/>
              </a:rPr>
              <a:t> </a:t>
            </a:r>
            <a:r>
              <a:rPr sz="2800" b="0" i="1" spc="-10" dirty="0">
                <a:latin typeface="Segoe UI Semilight"/>
                <a:cs typeface="Segoe UI Semilight"/>
              </a:rPr>
              <a:t>other!</a:t>
            </a:r>
            <a:endParaRPr sz="2800">
              <a:latin typeface="Segoe UI Semilight"/>
              <a:cs typeface="Segoe UI Semiligh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A white board with green and red squares  Description automatically generated"/>
          <p:cNvPicPr/>
          <p:nvPr/>
        </p:nvPicPr>
        <p:blipFill>
          <a:blip r:embed="rId2" cstate="print"/>
          <a:stretch>
            <a:fillRect/>
          </a:stretch>
        </p:blipFill>
        <p:spPr>
          <a:xfrm>
            <a:off x="7429641" y="3486924"/>
            <a:ext cx="4497182" cy="3214382"/>
          </a:xfrm>
          <a:prstGeom prst="rect">
            <a:avLst/>
          </a:prstGeom>
        </p:spPr>
      </p:pic>
      <p:sp>
        <p:nvSpPr>
          <p:cNvPr id="3" name="object 3"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Example:</a:t>
            </a:r>
            <a:r>
              <a:rPr i="1" spc="254" dirty="0">
                <a:latin typeface="Segoe UI"/>
                <a:cs typeface="Segoe UI"/>
              </a:rPr>
              <a:t> </a:t>
            </a:r>
            <a:r>
              <a:rPr spc="50" dirty="0"/>
              <a:t>Frogs</a:t>
            </a:r>
          </a:p>
        </p:txBody>
      </p:sp>
      <p:pic>
        <p:nvPicPr>
          <p:cNvPr id="4" name="object 4"/>
          <p:cNvPicPr/>
          <p:nvPr/>
        </p:nvPicPr>
        <p:blipFill>
          <a:blip r:embed="rId3" cstate="print"/>
          <a:stretch>
            <a:fillRect/>
          </a:stretch>
        </p:blipFill>
        <p:spPr>
          <a:xfrm>
            <a:off x="4334255" y="199644"/>
            <a:ext cx="1451610" cy="1174241"/>
          </a:xfrm>
          <a:prstGeom prst="rect">
            <a:avLst/>
          </a:prstGeom>
        </p:spPr>
      </p:pic>
      <p:sp>
        <p:nvSpPr>
          <p:cNvPr id="5" name="object 5"/>
          <p:cNvSpPr txBox="1"/>
          <p:nvPr/>
        </p:nvSpPr>
        <p:spPr>
          <a:xfrm>
            <a:off x="674522" y="1408938"/>
            <a:ext cx="10267950" cy="3353435"/>
          </a:xfrm>
          <a:prstGeom prst="rect">
            <a:avLst/>
          </a:prstGeom>
        </p:spPr>
        <p:txBody>
          <a:bodyPr vert="horz" wrap="square" lIns="0" tIns="92075" rIns="0" bIns="0" rtlCol="0">
            <a:spAutoFit/>
          </a:bodyPr>
          <a:lstStyle/>
          <a:p>
            <a:pPr marL="38100" marR="284480">
              <a:lnSpc>
                <a:spcPct val="80000"/>
              </a:lnSpc>
              <a:spcBef>
                <a:spcPts val="725"/>
              </a:spcBef>
            </a:pPr>
            <a:r>
              <a:rPr sz="2600" b="0" dirty="0">
                <a:latin typeface="Segoe UI Semilight"/>
                <a:cs typeface="Segoe UI Semilight"/>
              </a:rPr>
              <a:t>There</a:t>
            </a:r>
            <a:r>
              <a:rPr sz="2600" b="0" spc="-25" dirty="0">
                <a:latin typeface="Segoe UI Semilight"/>
                <a:cs typeface="Segoe UI Semilight"/>
              </a:rPr>
              <a:t> </a:t>
            </a:r>
            <a:r>
              <a:rPr sz="2600" b="0" dirty="0">
                <a:latin typeface="Segoe UI Semilight"/>
                <a:cs typeface="Segoe UI Semilight"/>
              </a:rPr>
              <a:t>are</a:t>
            </a:r>
            <a:r>
              <a:rPr sz="2600" b="0" spc="-50" dirty="0">
                <a:latin typeface="Segoe UI Semilight"/>
                <a:cs typeface="Segoe UI Semilight"/>
              </a:rPr>
              <a:t> </a:t>
            </a:r>
            <a:r>
              <a:rPr sz="2600" b="0" dirty="0">
                <a:latin typeface="Segoe UI Semilight"/>
                <a:cs typeface="Segoe UI Semilight"/>
              </a:rPr>
              <a:t>20</a:t>
            </a:r>
            <a:r>
              <a:rPr sz="2600" b="0" spc="-35" dirty="0">
                <a:latin typeface="Segoe UI Semilight"/>
                <a:cs typeface="Segoe UI Semilight"/>
              </a:rPr>
              <a:t> </a:t>
            </a:r>
            <a:r>
              <a:rPr sz="2600" b="0" dirty="0">
                <a:latin typeface="Segoe UI Semilight"/>
                <a:cs typeface="Segoe UI Semilight"/>
              </a:rPr>
              <a:t>frogs</a:t>
            </a:r>
            <a:r>
              <a:rPr sz="2600" b="0" spc="-45" dirty="0">
                <a:latin typeface="Segoe UI Semilight"/>
                <a:cs typeface="Segoe UI Semilight"/>
              </a:rPr>
              <a:t> </a:t>
            </a:r>
            <a:r>
              <a:rPr sz="2600" b="0" dirty="0">
                <a:latin typeface="Segoe UI Semilight"/>
                <a:cs typeface="Segoe UI Semilight"/>
              </a:rPr>
              <a:t>on</a:t>
            </a:r>
            <a:r>
              <a:rPr sz="2600" b="0" spc="-35" dirty="0">
                <a:latin typeface="Segoe UI Semilight"/>
                <a:cs typeface="Segoe UI Semilight"/>
              </a:rPr>
              <a:t> </a:t>
            </a:r>
            <a:r>
              <a:rPr sz="2600" b="0" dirty="0">
                <a:latin typeface="Segoe UI Semilight"/>
                <a:cs typeface="Segoe UI Semilight"/>
              </a:rPr>
              <a:t>each</a:t>
            </a:r>
            <a:r>
              <a:rPr sz="2600" b="0" spc="-35" dirty="0">
                <a:latin typeface="Segoe UI Semilight"/>
                <a:cs typeface="Segoe UI Semilight"/>
              </a:rPr>
              <a:t> </a:t>
            </a:r>
            <a:r>
              <a:rPr sz="2600" b="0" dirty="0">
                <a:latin typeface="Segoe UI Semilight"/>
                <a:cs typeface="Segoe UI Semilight"/>
              </a:rPr>
              <a:t>location</a:t>
            </a:r>
            <a:r>
              <a:rPr sz="2600" b="0" spc="-50" dirty="0">
                <a:latin typeface="Segoe UI Semilight"/>
                <a:cs typeface="Segoe UI Semilight"/>
              </a:rPr>
              <a:t> </a:t>
            </a:r>
            <a:r>
              <a:rPr sz="2600" b="0" dirty="0">
                <a:latin typeface="Segoe UI Semilight"/>
                <a:cs typeface="Segoe UI Semilight"/>
              </a:rPr>
              <a:t>in</a:t>
            </a:r>
            <a:r>
              <a:rPr sz="2600" b="0" spc="-25" dirty="0">
                <a:latin typeface="Segoe UI Semilight"/>
                <a:cs typeface="Segoe UI Semilight"/>
              </a:rPr>
              <a:t> </a:t>
            </a:r>
            <a:r>
              <a:rPr sz="2600" b="0" dirty="0">
                <a:latin typeface="Segoe UI Semilight"/>
                <a:cs typeface="Segoe UI Semilight"/>
              </a:rPr>
              <a:t>a</a:t>
            </a:r>
            <a:r>
              <a:rPr sz="2600" b="0" spc="-45" dirty="0">
                <a:latin typeface="Segoe UI Semilight"/>
                <a:cs typeface="Segoe UI Semilight"/>
              </a:rPr>
              <a:t> </a:t>
            </a:r>
            <a:r>
              <a:rPr sz="2600" b="0" dirty="0">
                <a:latin typeface="Segoe UI Semilight"/>
                <a:cs typeface="Segoe UI Semilight"/>
              </a:rPr>
              <a:t>5x5</a:t>
            </a:r>
            <a:r>
              <a:rPr sz="2600" b="0" spc="-15" dirty="0">
                <a:latin typeface="Segoe UI Semilight"/>
                <a:cs typeface="Segoe UI Semilight"/>
              </a:rPr>
              <a:t> </a:t>
            </a:r>
            <a:r>
              <a:rPr sz="2600" b="0" dirty="0">
                <a:latin typeface="Segoe UI Semilight"/>
                <a:cs typeface="Segoe UI Semilight"/>
              </a:rPr>
              <a:t>grid.</a:t>
            </a:r>
            <a:r>
              <a:rPr sz="2600" b="0" spc="-60" dirty="0">
                <a:latin typeface="Segoe UI Semilight"/>
                <a:cs typeface="Segoe UI Semilight"/>
              </a:rPr>
              <a:t> </a:t>
            </a:r>
            <a:r>
              <a:rPr sz="2600" b="0" dirty="0">
                <a:latin typeface="Segoe UI Semilight"/>
                <a:cs typeface="Segoe UI Semilight"/>
              </a:rPr>
              <a:t>Each</a:t>
            </a:r>
            <a:r>
              <a:rPr sz="2600" b="0" spc="-40" dirty="0">
                <a:latin typeface="Segoe UI Semilight"/>
                <a:cs typeface="Segoe UI Semilight"/>
              </a:rPr>
              <a:t> </a:t>
            </a:r>
            <a:r>
              <a:rPr sz="2600" b="0" dirty="0">
                <a:latin typeface="Segoe UI Semilight"/>
                <a:cs typeface="Segoe UI Semilight"/>
              </a:rPr>
              <a:t>frog</a:t>
            </a:r>
            <a:r>
              <a:rPr sz="2600" b="0" spc="-55" dirty="0">
                <a:latin typeface="Segoe UI Semilight"/>
                <a:cs typeface="Segoe UI Semilight"/>
              </a:rPr>
              <a:t> </a:t>
            </a:r>
            <a:r>
              <a:rPr sz="2600" b="0" spc="-20" dirty="0">
                <a:latin typeface="Segoe UI Semilight"/>
                <a:cs typeface="Segoe UI Semilight"/>
              </a:rPr>
              <a:t>will </a:t>
            </a:r>
            <a:r>
              <a:rPr sz="2600" b="0" dirty="0">
                <a:latin typeface="Segoe UI Semilight"/>
                <a:cs typeface="Segoe UI Semilight"/>
              </a:rPr>
              <a:t>independently</a:t>
            </a:r>
            <a:r>
              <a:rPr sz="2600" b="0" spc="-45" dirty="0">
                <a:latin typeface="Segoe UI Semilight"/>
                <a:cs typeface="Segoe UI Semilight"/>
              </a:rPr>
              <a:t> </a:t>
            </a:r>
            <a:r>
              <a:rPr sz="2600" b="0" dirty="0">
                <a:latin typeface="Segoe UI Semilight"/>
                <a:cs typeface="Segoe UI Semilight"/>
              </a:rPr>
              <a:t>jump</a:t>
            </a:r>
            <a:r>
              <a:rPr sz="2600" b="0" spc="-40" dirty="0">
                <a:latin typeface="Segoe UI Semilight"/>
                <a:cs typeface="Segoe UI Semilight"/>
              </a:rPr>
              <a:t> </a:t>
            </a:r>
            <a:r>
              <a:rPr sz="2600" b="0" dirty="0">
                <a:latin typeface="Segoe UI Semilight"/>
                <a:cs typeface="Segoe UI Semilight"/>
              </a:rPr>
              <a:t>to</a:t>
            </a:r>
            <a:r>
              <a:rPr sz="2600" b="0" spc="-30" dirty="0">
                <a:latin typeface="Segoe UI Semilight"/>
                <a:cs typeface="Segoe UI Semilight"/>
              </a:rPr>
              <a:t> </a:t>
            </a:r>
            <a:r>
              <a:rPr sz="2600" b="0" dirty="0">
                <a:latin typeface="Segoe UI Semilight"/>
                <a:cs typeface="Segoe UI Semilight"/>
              </a:rPr>
              <a:t>the</a:t>
            </a:r>
            <a:r>
              <a:rPr sz="2600" b="0" spc="-30" dirty="0">
                <a:latin typeface="Segoe UI Semilight"/>
                <a:cs typeface="Segoe UI Semilight"/>
              </a:rPr>
              <a:t> </a:t>
            </a:r>
            <a:r>
              <a:rPr sz="2600" b="0" dirty="0">
                <a:latin typeface="Segoe UI Semilight"/>
                <a:cs typeface="Segoe UI Semilight"/>
              </a:rPr>
              <a:t>left,</a:t>
            </a:r>
            <a:r>
              <a:rPr sz="2600" b="0" spc="-20" dirty="0">
                <a:latin typeface="Segoe UI Semilight"/>
                <a:cs typeface="Segoe UI Semilight"/>
              </a:rPr>
              <a:t> </a:t>
            </a:r>
            <a:r>
              <a:rPr sz="2600" b="0" dirty="0">
                <a:latin typeface="Segoe UI Semilight"/>
                <a:cs typeface="Segoe UI Semilight"/>
              </a:rPr>
              <a:t>right,</a:t>
            </a:r>
            <a:r>
              <a:rPr sz="2600" b="0" spc="-50" dirty="0">
                <a:latin typeface="Segoe UI Semilight"/>
                <a:cs typeface="Segoe UI Semilight"/>
              </a:rPr>
              <a:t> </a:t>
            </a:r>
            <a:r>
              <a:rPr sz="2600" b="0" dirty="0">
                <a:latin typeface="Segoe UI Semilight"/>
                <a:cs typeface="Segoe UI Semilight"/>
              </a:rPr>
              <a:t>up,</a:t>
            </a:r>
            <a:r>
              <a:rPr sz="2600" b="0" spc="-20" dirty="0">
                <a:latin typeface="Segoe UI Semilight"/>
                <a:cs typeface="Segoe UI Semilight"/>
              </a:rPr>
              <a:t> </a:t>
            </a:r>
            <a:r>
              <a:rPr sz="2600" b="0" dirty="0">
                <a:latin typeface="Segoe UI Semilight"/>
                <a:cs typeface="Segoe UI Semilight"/>
              </a:rPr>
              <a:t>down,</a:t>
            </a:r>
            <a:r>
              <a:rPr sz="2600" b="0" spc="-35" dirty="0">
                <a:latin typeface="Segoe UI Semilight"/>
                <a:cs typeface="Segoe UI Semilight"/>
              </a:rPr>
              <a:t> </a:t>
            </a:r>
            <a:r>
              <a:rPr sz="2600" b="0" dirty="0">
                <a:latin typeface="Segoe UI Semilight"/>
                <a:cs typeface="Segoe UI Semilight"/>
              </a:rPr>
              <a:t>or</a:t>
            </a:r>
            <a:r>
              <a:rPr sz="2600" b="0" spc="-20" dirty="0">
                <a:latin typeface="Segoe UI Semilight"/>
                <a:cs typeface="Segoe UI Semilight"/>
              </a:rPr>
              <a:t> </a:t>
            </a:r>
            <a:r>
              <a:rPr sz="2600" b="0" dirty="0">
                <a:latin typeface="Segoe UI Semilight"/>
                <a:cs typeface="Segoe UI Semilight"/>
              </a:rPr>
              <a:t>stay</a:t>
            </a:r>
            <a:r>
              <a:rPr sz="2600" b="0" spc="-35" dirty="0">
                <a:latin typeface="Segoe UI Semilight"/>
                <a:cs typeface="Segoe UI Semilight"/>
              </a:rPr>
              <a:t> </a:t>
            </a:r>
            <a:r>
              <a:rPr sz="2600" b="0" dirty="0">
                <a:latin typeface="Segoe UI Semilight"/>
                <a:cs typeface="Segoe UI Semilight"/>
              </a:rPr>
              <a:t>where</a:t>
            </a:r>
            <a:r>
              <a:rPr sz="2600" b="0" spc="-35" dirty="0">
                <a:latin typeface="Segoe UI Semilight"/>
                <a:cs typeface="Segoe UI Semilight"/>
              </a:rPr>
              <a:t> </a:t>
            </a:r>
            <a:r>
              <a:rPr sz="2600" b="0" dirty="0">
                <a:latin typeface="Segoe UI Semilight"/>
                <a:cs typeface="Segoe UI Semilight"/>
              </a:rPr>
              <a:t>it</a:t>
            </a:r>
            <a:r>
              <a:rPr sz="2600" b="0" spc="-20" dirty="0">
                <a:latin typeface="Segoe UI Semilight"/>
                <a:cs typeface="Segoe UI Semilight"/>
              </a:rPr>
              <a:t> </a:t>
            </a:r>
            <a:r>
              <a:rPr sz="2600" b="0" dirty="0">
                <a:latin typeface="Segoe UI Semilight"/>
                <a:cs typeface="Segoe UI Semilight"/>
              </a:rPr>
              <a:t>is</a:t>
            </a:r>
            <a:r>
              <a:rPr sz="2600" b="0" spc="-15" dirty="0">
                <a:latin typeface="Segoe UI Semilight"/>
                <a:cs typeface="Segoe UI Semilight"/>
              </a:rPr>
              <a:t> </a:t>
            </a:r>
            <a:r>
              <a:rPr sz="2600" b="0" spc="-20" dirty="0">
                <a:latin typeface="Segoe UI Semilight"/>
                <a:cs typeface="Segoe UI Semilight"/>
              </a:rPr>
              <a:t>with </a:t>
            </a:r>
            <a:r>
              <a:rPr sz="2600" b="0" dirty="0">
                <a:latin typeface="Segoe UI Semilight"/>
                <a:cs typeface="Segoe UI Semilight"/>
              </a:rPr>
              <a:t>equal</a:t>
            </a:r>
            <a:r>
              <a:rPr sz="2600" b="0" spc="-30" dirty="0">
                <a:latin typeface="Segoe UI Semilight"/>
                <a:cs typeface="Segoe UI Semilight"/>
              </a:rPr>
              <a:t> </a:t>
            </a:r>
            <a:r>
              <a:rPr sz="2600" b="0" spc="-20" dirty="0">
                <a:latin typeface="Segoe UI Semilight"/>
                <a:cs typeface="Segoe UI Semilight"/>
              </a:rPr>
              <a:t>probability.</a:t>
            </a:r>
            <a:r>
              <a:rPr sz="2600" b="0" spc="-40" dirty="0">
                <a:latin typeface="Segoe UI Semilight"/>
                <a:cs typeface="Segoe UI Semilight"/>
              </a:rPr>
              <a:t> </a:t>
            </a:r>
            <a:r>
              <a:rPr sz="2600" b="0" dirty="0">
                <a:latin typeface="Segoe UI Semilight"/>
                <a:cs typeface="Segoe UI Semilight"/>
              </a:rPr>
              <a:t>A</a:t>
            </a:r>
            <a:r>
              <a:rPr sz="2600" b="0" spc="-20" dirty="0">
                <a:latin typeface="Segoe UI Semilight"/>
                <a:cs typeface="Segoe UI Semilight"/>
              </a:rPr>
              <a:t> </a:t>
            </a:r>
            <a:r>
              <a:rPr sz="2600" b="0" dirty="0">
                <a:latin typeface="Segoe UI Semilight"/>
                <a:cs typeface="Segoe UI Semilight"/>
              </a:rPr>
              <a:t>frog</a:t>
            </a:r>
            <a:r>
              <a:rPr sz="2600" b="0" spc="-45" dirty="0">
                <a:latin typeface="Segoe UI Semilight"/>
                <a:cs typeface="Segoe UI Semilight"/>
              </a:rPr>
              <a:t> </a:t>
            </a:r>
            <a:r>
              <a:rPr sz="2600" b="0" dirty="0">
                <a:latin typeface="Segoe UI Semilight"/>
                <a:cs typeface="Segoe UI Semilight"/>
              </a:rPr>
              <a:t>at</a:t>
            </a:r>
            <a:r>
              <a:rPr sz="2600" b="0" spc="-30" dirty="0">
                <a:latin typeface="Segoe UI Semilight"/>
                <a:cs typeface="Segoe UI Semilight"/>
              </a:rPr>
              <a:t> </a:t>
            </a:r>
            <a:r>
              <a:rPr sz="2600" b="0" dirty="0">
                <a:latin typeface="Segoe UI Semilight"/>
                <a:cs typeface="Segoe UI Semilight"/>
              </a:rPr>
              <a:t>an</a:t>
            </a:r>
            <a:r>
              <a:rPr sz="2600" b="0" spc="-40" dirty="0">
                <a:latin typeface="Segoe UI Semilight"/>
                <a:cs typeface="Segoe UI Semilight"/>
              </a:rPr>
              <a:t> </a:t>
            </a:r>
            <a:r>
              <a:rPr sz="2600" b="0" dirty="0">
                <a:latin typeface="Segoe UI Semilight"/>
                <a:cs typeface="Segoe UI Semilight"/>
              </a:rPr>
              <a:t>edge</a:t>
            </a:r>
            <a:r>
              <a:rPr sz="2600" b="0" spc="-15" dirty="0">
                <a:latin typeface="Segoe UI Semilight"/>
                <a:cs typeface="Segoe UI Semilight"/>
              </a:rPr>
              <a:t> </a:t>
            </a:r>
            <a:r>
              <a:rPr sz="2600" b="0" dirty="0">
                <a:latin typeface="Segoe UI Semilight"/>
                <a:cs typeface="Segoe UI Semilight"/>
              </a:rPr>
              <a:t>of</a:t>
            </a:r>
            <a:r>
              <a:rPr sz="2600" b="0" spc="-20" dirty="0">
                <a:latin typeface="Segoe UI Semilight"/>
                <a:cs typeface="Segoe UI Semilight"/>
              </a:rPr>
              <a:t> </a:t>
            </a:r>
            <a:r>
              <a:rPr sz="2600" b="0" dirty="0">
                <a:latin typeface="Segoe UI Semilight"/>
                <a:cs typeface="Segoe UI Semilight"/>
              </a:rPr>
              <a:t>the</a:t>
            </a:r>
            <a:r>
              <a:rPr sz="2600" b="0" spc="-30" dirty="0">
                <a:latin typeface="Segoe UI Semilight"/>
                <a:cs typeface="Segoe UI Semilight"/>
              </a:rPr>
              <a:t> </a:t>
            </a:r>
            <a:r>
              <a:rPr sz="2600" b="0" dirty="0">
                <a:latin typeface="Segoe UI Semilight"/>
                <a:cs typeface="Segoe UI Semilight"/>
              </a:rPr>
              <a:t>grid</a:t>
            </a:r>
            <a:r>
              <a:rPr sz="2600" b="0" spc="-55" dirty="0">
                <a:latin typeface="Segoe UI Semilight"/>
                <a:cs typeface="Segoe UI Semilight"/>
              </a:rPr>
              <a:t> </a:t>
            </a:r>
            <a:r>
              <a:rPr sz="2600" b="0" dirty="0">
                <a:latin typeface="Segoe UI Semilight"/>
                <a:cs typeface="Segoe UI Semilight"/>
              </a:rPr>
              <a:t>magically</a:t>
            </a:r>
            <a:r>
              <a:rPr sz="2600" b="0" spc="-65" dirty="0">
                <a:latin typeface="Segoe UI Semilight"/>
                <a:cs typeface="Segoe UI Semilight"/>
              </a:rPr>
              <a:t> </a:t>
            </a:r>
            <a:r>
              <a:rPr sz="2600" b="0" dirty="0">
                <a:latin typeface="Segoe UI Semilight"/>
                <a:cs typeface="Segoe UI Semilight"/>
              </a:rPr>
              <a:t>warps</a:t>
            </a:r>
            <a:r>
              <a:rPr sz="2600" b="0" spc="-50" dirty="0">
                <a:latin typeface="Segoe UI Semilight"/>
                <a:cs typeface="Segoe UI Semilight"/>
              </a:rPr>
              <a:t> </a:t>
            </a:r>
            <a:r>
              <a:rPr sz="2600" b="0" dirty="0">
                <a:latin typeface="Segoe UI Semilight"/>
                <a:cs typeface="Segoe UI Semilight"/>
              </a:rPr>
              <a:t>to</a:t>
            </a:r>
            <a:r>
              <a:rPr sz="2600" b="0" spc="-15" dirty="0">
                <a:latin typeface="Segoe UI Semilight"/>
                <a:cs typeface="Segoe UI Semilight"/>
              </a:rPr>
              <a:t> </a:t>
            </a:r>
            <a:r>
              <a:rPr sz="2600" b="0" spc="-25" dirty="0">
                <a:latin typeface="Segoe UI Semilight"/>
                <a:cs typeface="Segoe UI Semilight"/>
              </a:rPr>
              <a:t>the </a:t>
            </a:r>
            <a:r>
              <a:rPr sz="2600" b="0" dirty="0">
                <a:latin typeface="Segoe UI Semilight"/>
                <a:cs typeface="Segoe UI Semilight"/>
              </a:rPr>
              <a:t>corresponding</a:t>
            </a:r>
            <a:r>
              <a:rPr sz="2600" b="0" spc="-55" dirty="0">
                <a:latin typeface="Segoe UI Semilight"/>
                <a:cs typeface="Segoe UI Semilight"/>
              </a:rPr>
              <a:t> </a:t>
            </a:r>
            <a:r>
              <a:rPr sz="2600" b="0" dirty="0">
                <a:latin typeface="Segoe UI Semilight"/>
                <a:cs typeface="Segoe UI Semilight"/>
              </a:rPr>
              <a:t>edge</a:t>
            </a:r>
            <a:r>
              <a:rPr sz="2600" b="0" spc="-80" dirty="0">
                <a:latin typeface="Segoe UI Semilight"/>
                <a:cs typeface="Segoe UI Semilight"/>
              </a:rPr>
              <a:t> </a:t>
            </a:r>
            <a:r>
              <a:rPr sz="2600" b="0" spc="-20" dirty="0">
                <a:latin typeface="Segoe UI Semilight"/>
                <a:cs typeface="Segoe UI Semilight"/>
              </a:rPr>
              <a:t>(pac-</a:t>
            </a:r>
            <a:r>
              <a:rPr sz="2600" b="0" spc="-10" dirty="0">
                <a:latin typeface="Segoe UI Semilight"/>
                <a:cs typeface="Segoe UI Semilight"/>
              </a:rPr>
              <a:t>man-style).</a:t>
            </a:r>
            <a:endParaRPr sz="2600">
              <a:latin typeface="Segoe UI Semilight"/>
              <a:cs typeface="Segoe UI Semilight"/>
            </a:endParaRPr>
          </a:p>
          <a:p>
            <a:pPr marL="38100">
              <a:lnSpc>
                <a:spcPct val="100000"/>
              </a:lnSpc>
              <a:spcBef>
                <a:spcPts val="785"/>
              </a:spcBef>
            </a:pPr>
            <a:r>
              <a:rPr sz="2600" b="0" dirty="0">
                <a:latin typeface="Segoe UI Semilight"/>
                <a:cs typeface="Segoe UI Semilight"/>
              </a:rPr>
              <a:t>Bound</a:t>
            </a:r>
            <a:r>
              <a:rPr sz="2600" b="0" spc="-40" dirty="0">
                <a:latin typeface="Segoe UI Semilight"/>
                <a:cs typeface="Segoe UI Semilight"/>
              </a:rPr>
              <a:t> </a:t>
            </a:r>
            <a:r>
              <a:rPr sz="2600" b="0" dirty="0">
                <a:latin typeface="Segoe UI Semilight"/>
                <a:cs typeface="Segoe UI Semilight"/>
              </a:rPr>
              <a:t>the</a:t>
            </a:r>
            <a:r>
              <a:rPr sz="2600" b="0" spc="-25" dirty="0">
                <a:latin typeface="Segoe UI Semilight"/>
                <a:cs typeface="Segoe UI Semilight"/>
              </a:rPr>
              <a:t> </a:t>
            </a:r>
            <a:r>
              <a:rPr sz="2600" b="0" dirty="0">
                <a:latin typeface="Segoe UI Semilight"/>
                <a:cs typeface="Segoe UI Semilight"/>
              </a:rPr>
              <a:t>probability</a:t>
            </a:r>
            <a:r>
              <a:rPr sz="2600" b="0" spc="-20" dirty="0">
                <a:latin typeface="Segoe UI Semilight"/>
                <a:cs typeface="Segoe UI Semilight"/>
              </a:rPr>
              <a:t> </a:t>
            </a:r>
            <a:r>
              <a:rPr sz="2600" b="0" dirty="0">
                <a:latin typeface="Segoe UI Semilight"/>
                <a:cs typeface="Segoe UI Semilight"/>
              </a:rPr>
              <a:t>at</a:t>
            </a:r>
            <a:r>
              <a:rPr sz="2600" b="0" spc="-35" dirty="0">
                <a:latin typeface="Segoe UI Semilight"/>
                <a:cs typeface="Segoe UI Semilight"/>
              </a:rPr>
              <a:t> </a:t>
            </a:r>
            <a:r>
              <a:rPr sz="2600" b="0" dirty="0">
                <a:latin typeface="Segoe UI Semilight"/>
                <a:cs typeface="Segoe UI Semilight"/>
              </a:rPr>
              <a:t>least</a:t>
            </a:r>
            <a:r>
              <a:rPr sz="2600" b="0" spc="-45" dirty="0">
                <a:latin typeface="Segoe UI Semilight"/>
                <a:cs typeface="Segoe UI Semilight"/>
              </a:rPr>
              <a:t> </a:t>
            </a:r>
            <a:r>
              <a:rPr sz="2600" b="0" dirty="0">
                <a:latin typeface="Segoe UI Semilight"/>
                <a:cs typeface="Segoe UI Semilight"/>
              </a:rPr>
              <a:t>one</a:t>
            </a:r>
            <a:r>
              <a:rPr sz="2600" b="0" spc="-20" dirty="0">
                <a:latin typeface="Segoe UI Semilight"/>
                <a:cs typeface="Segoe UI Semilight"/>
              </a:rPr>
              <a:t> </a:t>
            </a:r>
            <a:r>
              <a:rPr sz="2600" b="0" dirty="0">
                <a:latin typeface="Segoe UI Semilight"/>
                <a:cs typeface="Segoe UI Semilight"/>
              </a:rPr>
              <a:t>square</a:t>
            </a:r>
            <a:r>
              <a:rPr sz="2600" b="0" spc="-40" dirty="0">
                <a:latin typeface="Segoe UI Semilight"/>
                <a:cs typeface="Segoe UI Semilight"/>
              </a:rPr>
              <a:t> </a:t>
            </a:r>
            <a:r>
              <a:rPr sz="2600" b="0" dirty="0">
                <a:latin typeface="Segoe UI Semilight"/>
                <a:cs typeface="Segoe UI Semilight"/>
              </a:rPr>
              <a:t>ends</a:t>
            </a:r>
            <a:r>
              <a:rPr sz="2600" b="0" spc="-30" dirty="0">
                <a:latin typeface="Segoe UI Semilight"/>
                <a:cs typeface="Segoe UI Semilight"/>
              </a:rPr>
              <a:t> </a:t>
            </a:r>
            <a:r>
              <a:rPr sz="2600" b="0" dirty="0">
                <a:latin typeface="Segoe UI Semilight"/>
                <a:cs typeface="Segoe UI Semilight"/>
              </a:rPr>
              <a:t>up</a:t>
            </a:r>
            <a:r>
              <a:rPr sz="2600" b="0" spc="-35" dirty="0">
                <a:latin typeface="Segoe UI Semilight"/>
                <a:cs typeface="Segoe UI Semilight"/>
              </a:rPr>
              <a:t> </a:t>
            </a:r>
            <a:r>
              <a:rPr sz="2600" b="0" dirty="0">
                <a:latin typeface="Segoe UI Semilight"/>
                <a:cs typeface="Segoe UI Semilight"/>
              </a:rPr>
              <a:t>with</a:t>
            </a:r>
            <a:r>
              <a:rPr sz="2600" b="0" spc="-40" dirty="0">
                <a:latin typeface="Segoe UI Semilight"/>
                <a:cs typeface="Segoe UI Semilight"/>
              </a:rPr>
              <a:t> </a:t>
            </a:r>
            <a:r>
              <a:rPr sz="2600" b="0" dirty="0">
                <a:latin typeface="Segoe UI Semilight"/>
                <a:cs typeface="Segoe UI Semilight"/>
              </a:rPr>
              <a:t>at</a:t>
            </a:r>
            <a:r>
              <a:rPr sz="2600" b="0" spc="-35" dirty="0">
                <a:latin typeface="Segoe UI Semilight"/>
                <a:cs typeface="Segoe UI Semilight"/>
              </a:rPr>
              <a:t> </a:t>
            </a:r>
            <a:r>
              <a:rPr sz="2600" b="0" dirty="0">
                <a:latin typeface="Segoe UI Semilight"/>
                <a:cs typeface="Segoe UI Semilight"/>
              </a:rPr>
              <a:t>least</a:t>
            </a:r>
            <a:r>
              <a:rPr sz="2600" b="0" spc="-40" dirty="0">
                <a:latin typeface="Segoe UI Semilight"/>
                <a:cs typeface="Segoe UI Semilight"/>
              </a:rPr>
              <a:t> </a:t>
            </a:r>
            <a:r>
              <a:rPr sz="2600" b="0" dirty="0">
                <a:latin typeface="Segoe UI Semilight"/>
                <a:cs typeface="Segoe UI Semilight"/>
              </a:rPr>
              <a:t>36</a:t>
            </a:r>
            <a:r>
              <a:rPr sz="2600" b="0" spc="-10" dirty="0">
                <a:latin typeface="Segoe UI Semilight"/>
                <a:cs typeface="Segoe UI Semilight"/>
              </a:rPr>
              <a:t> frogs.</a:t>
            </a:r>
            <a:endParaRPr sz="2600">
              <a:latin typeface="Segoe UI Semilight"/>
              <a:cs typeface="Segoe UI Semilight"/>
            </a:endParaRPr>
          </a:p>
          <a:p>
            <a:pPr marL="38100" marR="3121025">
              <a:lnSpc>
                <a:spcPts val="3900"/>
              </a:lnSpc>
              <a:spcBef>
                <a:spcPts val="245"/>
              </a:spcBef>
            </a:pPr>
            <a:r>
              <a:rPr sz="2600" dirty="0">
                <a:latin typeface="Cambria Math"/>
                <a:cs typeface="Cambria Math"/>
              </a:rPr>
              <a:t>𝐴</a:t>
            </a:r>
            <a:r>
              <a:rPr sz="2850" baseline="-16081" dirty="0">
                <a:latin typeface="Cambria Math"/>
                <a:cs typeface="Cambria Math"/>
              </a:rPr>
              <a:t>𝑖</a:t>
            </a:r>
            <a:r>
              <a:rPr sz="2850" spc="667" baseline="-16081" dirty="0">
                <a:latin typeface="Cambria Math"/>
                <a:cs typeface="Cambria Math"/>
              </a:rPr>
              <a:t> </a:t>
            </a:r>
            <a:r>
              <a:rPr sz="2600" b="0" dirty="0">
                <a:latin typeface="Segoe UI Semilight"/>
                <a:cs typeface="Segoe UI Semilight"/>
              </a:rPr>
              <a:t>is</a:t>
            </a:r>
            <a:r>
              <a:rPr sz="2600" b="0" spc="-5" dirty="0">
                <a:latin typeface="Segoe UI Semilight"/>
                <a:cs typeface="Segoe UI Semilight"/>
              </a:rPr>
              <a:t> </a:t>
            </a:r>
            <a:r>
              <a:rPr sz="2600" b="0" dirty="0">
                <a:latin typeface="Segoe UI Semilight"/>
                <a:cs typeface="Segoe UI Semilight"/>
              </a:rPr>
              <a:t>the</a:t>
            </a:r>
            <a:r>
              <a:rPr sz="2600" b="0" spc="-15" dirty="0">
                <a:latin typeface="Segoe UI Semilight"/>
                <a:cs typeface="Segoe UI Semilight"/>
              </a:rPr>
              <a:t> </a:t>
            </a:r>
            <a:r>
              <a:rPr sz="2600" b="0" dirty="0">
                <a:latin typeface="Segoe UI Semilight"/>
                <a:cs typeface="Segoe UI Semilight"/>
              </a:rPr>
              <a:t>event</a:t>
            </a:r>
            <a:r>
              <a:rPr sz="2600" b="0" spc="-5" dirty="0">
                <a:latin typeface="Segoe UI Semilight"/>
                <a:cs typeface="Segoe UI Semilight"/>
              </a:rPr>
              <a:t> </a:t>
            </a:r>
            <a:r>
              <a:rPr sz="2600" b="0" dirty="0">
                <a:latin typeface="Segoe UI Semilight"/>
                <a:cs typeface="Segoe UI Semilight"/>
              </a:rPr>
              <a:t>the</a:t>
            </a:r>
            <a:r>
              <a:rPr sz="2600" b="0" spc="-5" dirty="0">
                <a:latin typeface="Segoe UI Semilight"/>
                <a:cs typeface="Segoe UI Semilight"/>
              </a:rPr>
              <a:t> </a:t>
            </a:r>
            <a:r>
              <a:rPr sz="2600" dirty="0">
                <a:latin typeface="Cambria Math"/>
                <a:cs typeface="Cambria Math"/>
              </a:rPr>
              <a:t>𝑖</a:t>
            </a:r>
            <a:r>
              <a:rPr sz="2600" b="0" dirty="0">
                <a:latin typeface="Segoe UI Semilight"/>
                <a:cs typeface="Segoe UI Semilight"/>
              </a:rPr>
              <a:t>’th</a:t>
            </a:r>
            <a:r>
              <a:rPr sz="2600" b="0" spc="-30" dirty="0">
                <a:latin typeface="Segoe UI Semilight"/>
                <a:cs typeface="Segoe UI Semilight"/>
              </a:rPr>
              <a:t> </a:t>
            </a:r>
            <a:r>
              <a:rPr sz="2600" b="0" dirty="0">
                <a:latin typeface="Segoe UI Semilight"/>
                <a:cs typeface="Segoe UI Semilight"/>
              </a:rPr>
              <a:t>square</a:t>
            </a:r>
            <a:r>
              <a:rPr sz="2600" b="0" spc="-30" dirty="0">
                <a:latin typeface="Segoe UI Semilight"/>
                <a:cs typeface="Segoe UI Semilight"/>
              </a:rPr>
              <a:t> </a:t>
            </a:r>
            <a:r>
              <a:rPr sz="2600" b="0" dirty="0">
                <a:latin typeface="Segoe UI Semilight"/>
                <a:cs typeface="Segoe UI Semilight"/>
              </a:rPr>
              <a:t>has</a:t>
            </a:r>
            <a:r>
              <a:rPr sz="2600" b="0" spc="-10" dirty="0">
                <a:latin typeface="Segoe UI Semilight"/>
                <a:cs typeface="Segoe UI Semilight"/>
              </a:rPr>
              <a:t> </a:t>
            </a:r>
            <a:r>
              <a:rPr sz="2600" b="0" dirty="0">
                <a:latin typeface="Segoe UI Semilight"/>
                <a:cs typeface="Segoe UI Semilight"/>
              </a:rPr>
              <a:t>at</a:t>
            </a:r>
            <a:r>
              <a:rPr sz="2600" b="0" spc="-25" dirty="0">
                <a:latin typeface="Segoe UI Semilight"/>
                <a:cs typeface="Segoe UI Semilight"/>
              </a:rPr>
              <a:t> </a:t>
            </a:r>
            <a:r>
              <a:rPr sz="2600" b="0" dirty="0">
                <a:latin typeface="Segoe UI Semilight"/>
                <a:cs typeface="Segoe UI Semilight"/>
              </a:rPr>
              <a:t>least</a:t>
            </a:r>
            <a:r>
              <a:rPr sz="2600" b="0" spc="-5" dirty="0">
                <a:latin typeface="Segoe UI Semilight"/>
                <a:cs typeface="Segoe UI Semilight"/>
              </a:rPr>
              <a:t> </a:t>
            </a:r>
            <a:r>
              <a:rPr sz="2600" b="0" dirty="0">
                <a:latin typeface="Segoe UI Semilight"/>
                <a:cs typeface="Segoe UI Semilight"/>
              </a:rPr>
              <a:t>36</a:t>
            </a:r>
            <a:r>
              <a:rPr sz="2600" b="0" spc="-10" dirty="0">
                <a:latin typeface="Segoe UI Semilight"/>
                <a:cs typeface="Segoe UI Semilight"/>
              </a:rPr>
              <a:t> frogs </a:t>
            </a:r>
            <a:r>
              <a:rPr sz="2600" b="0" dirty="0">
                <a:solidFill>
                  <a:srgbClr val="927E50"/>
                </a:solidFill>
                <a:latin typeface="Segoe UI Semilight"/>
                <a:cs typeface="Segoe UI Semilight"/>
              </a:rPr>
              <a:t>How</a:t>
            </a:r>
            <a:r>
              <a:rPr sz="2600" b="0" spc="-30" dirty="0">
                <a:solidFill>
                  <a:srgbClr val="927E50"/>
                </a:solidFill>
                <a:latin typeface="Segoe UI Semilight"/>
                <a:cs typeface="Segoe UI Semilight"/>
              </a:rPr>
              <a:t> </a:t>
            </a:r>
            <a:r>
              <a:rPr sz="2600" b="0" dirty="0">
                <a:solidFill>
                  <a:srgbClr val="927E50"/>
                </a:solidFill>
                <a:latin typeface="Segoe UI Semilight"/>
                <a:cs typeface="Segoe UI Semilight"/>
              </a:rPr>
              <a:t>do</a:t>
            </a:r>
            <a:r>
              <a:rPr sz="2600" b="0" spc="5" dirty="0">
                <a:solidFill>
                  <a:srgbClr val="927E50"/>
                </a:solidFill>
                <a:latin typeface="Segoe UI Semilight"/>
                <a:cs typeface="Segoe UI Semilight"/>
              </a:rPr>
              <a:t> </a:t>
            </a:r>
            <a:r>
              <a:rPr sz="2600" b="0" dirty="0">
                <a:solidFill>
                  <a:srgbClr val="927E50"/>
                </a:solidFill>
                <a:latin typeface="Segoe UI Semilight"/>
                <a:cs typeface="Segoe UI Semilight"/>
              </a:rPr>
              <a:t>we</a:t>
            </a:r>
            <a:r>
              <a:rPr sz="2600" b="0" spc="-5" dirty="0">
                <a:solidFill>
                  <a:srgbClr val="927E50"/>
                </a:solidFill>
                <a:latin typeface="Segoe UI Semilight"/>
                <a:cs typeface="Segoe UI Semilight"/>
              </a:rPr>
              <a:t> </a:t>
            </a:r>
            <a:r>
              <a:rPr sz="2600" b="0" dirty="0">
                <a:solidFill>
                  <a:srgbClr val="927E50"/>
                </a:solidFill>
                <a:latin typeface="Segoe UI Semilight"/>
                <a:cs typeface="Segoe UI Semilight"/>
              </a:rPr>
              <a:t>find</a:t>
            </a:r>
            <a:r>
              <a:rPr sz="2600" b="0" spc="-15" dirty="0">
                <a:solidFill>
                  <a:srgbClr val="927E50"/>
                </a:solidFill>
                <a:latin typeface="Segoe UI Semilight"/>
                <a:cs typeface="Segoe UI Semilight"/>
              </a:rPr>
              <a:t> </a:t>
            </a:r>
            <a:r>
              <a:rPr sz="2600" dirty="0">
                <a:solidFill>
                  <a:srgbClr val="927E50"/>
                </a:solidFill>
                <a:latin typeface="Cambria Math"/>
                <a:cs typeface="Cambria Math"/>
              </a:rPr>
              <a:t>ℙ(𝑨</a:t>
            </a:r>
            <a:r>
              <a:rPr sz="2850" baseline="-16081" dirty="0">
                <a:solidFill>
                  <a:srgbClr val="927E50"/>
                </a:solidFill>
                <a:latin typeface="Cambria Math"/>
                <a:cs typeface="Cambria Math"/>
              </a:rPr>
              <a:t>𝒊</a:t>
            </a:r>
            <a:r>
              <a:rPr sz="2600" dirty="0">
                <a:solidFill>
                  <a:srgbClr val="927E50"/>
                </a:solidFill>
                <a:latin typeface="Cambria Math"/>
                <a:cs typeface="Cambria Math"/>
              </a:rPr>
              <a:t>)</a:t>
            </a:r>
            <a:r>
              <a:rPr sz="2600" b="0" dirty="0">
                <a:solidFill>
                  <a:srgbClr val="927E50"/>
                </a:solidFill>
                <a:latin typeface="Segoe UI Semilight"/>
                <a:cs typeface="Segoe UI Semilight"/>
              </a:rPr>
              <a:t>? Use</a:t>
            </a:r>
            <a:r>
              <a:rPr sz="2600" b="0" spc="-10" dirty="0">
                <a:solidFill>
                  <a:srgbClr val="927E50"/>
                </a:solidFill>
                <a:latin typeface="Segoe UI Semilight"/>
                <a:cs typeface="Segoe UI Semilight"/>
              </a:rPr>
              <a:t> </a:t>
            </a:r>
            <a:r>
              <a:rPr sz="2600" b="0" dirty="0">
                <a:solidFill>
                  <a:srgbClr val="927E50"/>
                </a:solidFill>
                <a:latin typeface="Segoe UI Semilight"/>
                <a:cs typeface="Segoe UI Semilight"/>
              </a:rPr>
              <a:t>another</a:t>
            </a:r>
            <a:r>
              <a:rPr sz="2600" b="0" spc="-25" dirty="0">
                <a:solidFill>
                  <a:srgbClr val="927E50"/>
                </a:solidFill>
                <a:latin typeface="Segoe UI Semilight"/>
                <a:cs typeface="Segoe UI Semilight"/>
              </a:rPr>
              <a:t> </a:t>
            </a:r>
            <a:r>
              <a:rPr sz="2600" b="0" spc="-10" dirty="0">
                <a:solidFill>
                  <a:srgbClr val="927E50"/>
                </a:solidFill>
                <a:latin typeface="Segoe UI Semilight"/>
                <a:cs typeface="Segoe UI Semilight"/>
              </a:rPr>
              <a:t>bound!</a:t>
            </a:r>
            <a:endParaRPr sz="2600">
              <a:latin typeface="Segoe UI Semilight"/>
              <a:cs typeface="Segoe UI Semilight"/>
            </a:endParaRPr>
          </a:p>
          <a:p>
            <a:pPr marL="38100">
              <a:lnSpc>
                <a:spcPct val="100000"/>
              </a:lnSpc>
              <a:spcBef>
                <a:spcPts val="525"/>
              </a:spcBef>
            </a:pPr>
            <a:r>
              <a:rPr sz="2600" b="0" dirty="0">
                <a:latin typeface="Segoe UI Semilight"/>
                <a:cs typeface="Segoe UI Semilight"/>
              </a:rPr>
              <a:t>Let</a:t>
            </a:r>
            <a:r>
              <a:rPr sz="2600" b="0" spc="-15" dirty="0">
                <a:latin typeface="Segoe UI Semilight"/>
                <a:cs typeface="Segoe UI Semilight"/>
              </a:rPr>
              <a:t> </a:t>
            </a:r>
            <a:r>
              <a:rPr sz="2600" dirty="0">
                <a:latin typeface="Cambria Math"/>
                <a:cs typeface="Cambria Math"/>
              </a:rPr>
              <a:t>𝑌</a:t>
            </a:r>
            <a:r>
              <a:rPr sz="2600" spc="185" dirty="0">
                <a:latin typeface="Cambria Math"/>
                <a:cs typeface="Cambria Math"/>
              </a:rPr>
              <a:t> </a:t>
            </a:r>
            <a:r>
              <a:rPr sz="2600" b="0" dirty="0">
                <a:latin typeface="Segoe UI Semilight"/>
                <a:cs typeface="Segoe UI Semilight"/>
              </a:rPr>
              <a:t>be</a:t>
            </a:r>
            <a:r>
              <a:rPr sz="2600" b="0" spc="-30" dirty="0">
                <a:latin typeface="Segoe UI Semilight"/>
                <a:cs typeface="Segoe UI Semilight"/>
              </a:rPr>
              <a:t> </a:t>
            </a:r>
            <a:r>
              <a:rPr sz="2600" b="0" dirty="0">
                <a:latin typeface="Segoe UI Semilight"/>
                <a:cs typeface="Segoe UI Semilight"/>
              </a:rPr>
              <a:t>the</a:t>
            </a:r>
            <a:r>
              <a:rPr sz="2600" b="0" spc="-20" dirty="0">
                <a:latin typeface="Segoe UI Semilight"/>
                <a:cs typeface="Segoe UI Semilight"/>
              </a:rPr>
              <a:t> </a:t>
            </a:r>
            <a:r>
              <a:rPr sz="2600" b="0" dirty="0">
                <a:latin typeface="Segoe UI Semilight"/>
                <a:cs typeface="Segoe UI Semilight"/>
              </a:rPr>
              <a:t>number</a:t>
            </a:r>
            <a:r>
              <a:rPr sz="2600" b="0" spc="-30" dirty="0">
                <a:latin typeface="Segoe UI Semilight"/>
                <a:cs typeface="Segoe UI Semilight"/>
              </a:rPr>
              <a:t> </a:t>
            </a:r>
            <a:r>
              <a:rPr sz="2600" b="0" dirty="0">
                <a:latin typeface="Segoe UI Semilight"/>
                <a:cs typeface="Segoe UI Semilight"/>
              </a:rPr>
              <a:t>frogs</a:t>
            </a:r>
            <a:r>
              <a:rPr sz="2600" b="0" spc="-45" dirty="0">
                <a:latin typeface="Segoe UI Semilight"/>
                <a:cs typeface="Segoe UI Semilight"/>
              </a:rPr>
              <a:t> </a:t>
            </a:r>
            <a:r>
              <a:rPr sz="2600" b="0" dirty="0">
                <a:latin typeface="Segoe UI Semilight"/>
                <a:cs typeface="Segoe UI Semilight"/>
              </a:rPr>
              <a:t>in</a:t>
            </a:r>
            <a:r>
              <a:rPr sz="2600" b="0" spc="-15" dirty="0">
                <a:latin typeface="Segoe UI Semilight"/>
                <a:cs typeface="Segoe UI Semilight"/>
              </a:rPr>
              <a:t> </a:t>
            </a:r>
            <a:r>
              <a:rPr sz="2600" b="0" dirty="0">
                <a:latin typeface="Segoe UI Semilight"/>
                <a:cs typeface="Segoe UI Semilight"/>
              </a:rPr>
              <a:t>i’th</a:t>
            </a:r>
            <a:r>
              <a:rPr sz="2600" b="0" spc="-10" dirty="0">
                <a:latin typeface="Segoe UI Semilight"/>
                <a:cs typeface="Segoe UI Semilight"/>
              </a:rPr>
              <a:t> square</a:t>
            </a:r>
            <a:endParaRPr sz="2600">
              <a:latin typeface="Segoe UI Semilight"/>
              <a:cs typeface="Segoe UI Semilight"/>
            </a:endParaRPr>
          </a:p>
        </p:txBody>
      </p:sp>
      <p:sp>
        <p:nvSpPr>
          <p:cNvPr id="6" name="object 6"/>
          <p:cNvSpPr txBox="1"/>
          <p:nvPr/>
        </p:nvSpPr>
        <p:spPr>
          <a:xfrm>
            <a:off x="1570100" y="4896358"/>
            <a:ext cx="461009" cy="314960"/>
          </a:xfrm>
          <a:prstGeom prst="rect">
            <a:avLst/>
          </a:prstGeom>
        </p:spPr>
        <p:txBody>
          <a:bodyPr vert="horz" wrap="square" lIns="0" tIns="12065" rIns="0" bIns="0" rtlCol="0">
            <a:spAutoFit/>
          </a:bodyPr>
          <a:lstStyle/>
          <a:p>
            <a:pPr marL="12700">
              <a:lnSpc>
                <a:spcPct val="100000"/>
              </a:lnSpc>
              <a:spcBef>
                <a:spcPts val="95"/>
              </a:spcBef>
            </a:pPr>
            <a:r>
              <a:rPr sz="1900" spc="50" dirty="0">
                <a:latin typeface="Cambria Math"/>
                <a:cs typeface="Cambria Math"/>
              </a:rPr>
              <a:t>𝑗=1</a:t>
            </a:r>
            <a:endParaRPr sz="1900">
              <a:latin typeface="Cambria Math"/>
              <a:cs typeface="Cambria Math"/>
            </a:endParaRPr>
          </a:p>
        </p:txBody>
      </p:sp>
      <p:sp>
        <p:nvSpPr>
          <p:cNvPr id="7" name="object 7"/>
          <p:cNvSpPr txBox="1"/>
          <p:nvPr/>
        </p:nvSpPr>
        <p:spPr>
          <a:xfrm>
            <a:off x="2229992" y="4881117"/>
            <a:ext cx="596265" cy="314960"/>
          </a:xfrm>
          <a:prstGeom prst="rect">
            <a:avLst/>
          </a:prstGeom>
        </p:spPr>
        <p:txBody>
          <a:bodyPr vert="horz" wrap="square" lIns="0" tIns="12065" rIns="0" bIns="0" rtlCol="0">
            <a:spAutoFit/>
          </a:bodyPr>
          <a:lstStyle/>
          <a:p>
            <a:pPr marL="12700">
              <a:lnSpc>
                <a:spcPct val="100000"/>
              </a:lnSpc>
              <a:spcBef>
                <a:spcPts val="95"/>
              </a:spcBef>
              <a:tabLst>
                <a:tab pos="507365" algn="l"/>
              </a:tabLst>
            </a:pPr>
            <a:r>
              <a:rPr sz="1900" spc="145" dirty="0">
                <a:latin typeface="Cambria Math"/>
                <a:cs typeface="Cambria Math"/>
              </a:rPr>
              <a:t>𝑗</a:t>
            </a:r>
            <a:r>
              <a:rPr sz="1900" dirty="0">
                <a:latin typeface="Cambria Math"/>
                <a:cs typeface="Cambria Math"/>
              </a:rPr>
              <a:t>	</a:t>
            </a:r>
            <a:r>
              <a:rPr sz="1900" spc="40" dirty="0">
                <a:latin typeface="Cambria Math"/>
                <a:cs typeface="Cambria Math"/>
              </a:rPr>
              <a:t>j</a:t>
            </a:r>
            <a:endParaRPr sz="1900">
              <a:latin typeface="Cambria Math"/>
              <a:cs typeface="Cambria Math"/>
            </a:endParaRPr>
          </a:p>
        </p:txBody>
      </p:sp>
      <p:sp>
        <p:nvSpPr>
          <p:cNvPr id="8" name="object 8"/>
          <p:cNvSpPr/>
          <p:nvPr/>
        </p:nvSpPr>
        <p:spPr>
          <a:xfrm>
            <a:off x="5074920" y="4818379"/>
            <a:ext cx="72390" cy="308610"/>
          </a:xfrm>
          <a:custGeom>
            <a:avLst/>
            <a:gdLst/>
            <a:ahLst/>
            <a:cxnLst/>
            <a:rect l="l" t="t" r="r" b="b"/>
            <a:pathLst>
              <a:path w="72389" h="308610">
                <a:moveTo>
                  <a:pt x="72009" y="0"/>
                </a:moveTo>
                <a:lnTo>
                  <a:pt x="0" y="0"/>
                </a:lnTo>
                <a:lnTo>
                  <a:pt x="0" y="12700"/>
                </a:lnTo>
                <a:lnTo>
                  <a:pt x="45212" y="12700"/>
                </a:lnTo>
                <a:lnTo>
                  <a:pt x="45212" y="295910"/>
                </a:lnTo>
                <a:lnTo>
                  <a:pt x="0" y="295910"/>
                </a:lnTo>
                <a:lnTo>
                  <a:pt x="0" y="308610"/>
                </a:lnTo>
                <a:lnTo>
                  <a:pt x="72009" y="308610"/>
                </a:lnTo>
                <a:lnTo>
                  <a:pt x="72009" y="295910"/>
                </a:lnTo>
                <a:lnTo>
                  <a:pt x="72009" y="12700"/>
                </a:lnTo>
                <a:lnTo>
                  <a:pt x="72009" y="0"/>
                </a:lnTo>
                <a:close/>
              </a:path>
            </a:pathLst>
          </a:custGeom>
          <a:solidFill>
            <a:srgbClr val="000000"/>
          </a:solidFill>
        </p:spPr>
        <p:txBody>
          <a:bodyPr wrap="square" lIns="0" tIns="0" rIns="0" bIns="0" rtlCol="0"/>
          <a:lstStyle/>
          <a:p>
            <a:endParaRPr/>
          </a:p>
        </p:txBody>
      </p:sp>
      <p:sp>
        <p:nvSpPr>
          <p:cNvPr id="9" name="object 9"/>
          <p:cNvSpPr/>
          <p:nvPr/>
        </p:nvSpPr>
        <p:spPr>
          <a:xfrm>
            <a:off x="4781677" y="4818379"/>
            <a:ext cx="72390" cy="308610"/>
          </a:xfrm>
          <a:custGeom>
            <a:avLst/>
            <a:gdLst/>
            <a:ahLst/>
            <a:cxnLst/>
            <a:rect l="l" t="t" r="r" b="b"/>
            <a:pathLst>
              <a:path w="72389" h="308610">
                <a:moveTo>
                  <a:pt x="72009" y="0"/>
                </a:moveTo>
                <a:lnTo>
                  <a:pt x="0" y="0"/>
                </a:lnTo>
                <a:lnTo>
                  <a:pt x="0" y="12700"/>
                </a:lnTo>
                <a:lnTo>
                  <a:pt x="0" y="295910"/>
                </a:lnTo>
                <a:lnTo>
                  <a:pt x="0" y="308610"/>
                </a:lnTo>
                <a:lnTo>
                  <a:pt x="72009" y="308610"/>
                </a:lnTo>
                <a:lnTo>
                  <a:pt x="72009" y="295910"/>
                </a:lnTo>
                <a:lnTo>
                  <a:pt x="26797" y="295910"/>
                </a:lnTo>
                <a:lnTo>
                  <a:pt x="26797" y="12700"/>
                </a:lnTo>
                <a:lnTo>
                  <a:pt x="72009" y="12700"/>
                </a:lnTo>
                <a:lnTo>
                  <a:pt x="72009" y="0"/>
                </a:lnTo>
                <a:close/>
              </a:path>
            </a:pathLst>
          </a:custGeom>
          <a:solidFill>
            <a:srgbClr val="000000"/>
          </a:solidFill>
        </p:spPr>
        <p:txBody>
          <a:bodyPr wrap="square" lIns="0" tIns="0" rIns="0" bIns="0" rtlCol="0"/>
          <a:lstStyle/>
          <a:p>
            <a:endParaRPr/>
          </a:p>
        </p:txBody>
      </p:sp>
      <p:sp>
        <p:nvSpPr>
          <p:cNvPr id="10" name="object 10"/>
          <p:cNvSpPr/>
          <p:nvPr/>
        </p:nvSpPr>
        <p:spPr>
          <a:xfrm>
            <a:off x="5612003" y="4961382"/>
            <a:ext cx="419100" cy="21590"/>
          </a:xfrm>
          <a:custGeom>
            <a:avLst/>
            <a:gdLst/>
            <a:ahLst/>
            <a:cxnLst/>
            <a:rect l="l" t="t" r="r" b="b"/>
            <a:pathLst>
              <a:path w="419100" h="21589">
                <a:moveTo>
                  <a:pt x="419100" y="0"/>
                </a:moveTo>
                <a:lnTo>
                  <a:pt x="0" y="0"/>
                </a:lnTo>
                <a:lnTo>
                  <a:pt x="0" y="21336"/>
                </a:lnTo>
                <a:lnTo>
                  <a:pt x="419100" y="21336"/>
                </a:lnTo>
                <a:lnTo>
                  <a:pt x="419100" y="0"/>
                </a:lnTo>
                <a:close/>
              </a:path>
            </a:pathLst>
          </a:custGeom>
          <a:solidFill>
            <a:srgbClr val="000000"/>
          </a:solidFill>
        </p:spPr>
        <p:txBody>
          <a:bodyPr wrap="square" lIns="0" tIns="0" rIns="0" bIns="0" rtlCol="0"/>
          <a:lstStyle/>
          <a:p>
            <a:endParaRPr/>
          </a:p>
        </p:txBody>
      </p:sp>
      <p:sp>
        <p:nvSpPr>
          <p:cNvPr id="11" name="object 11"/>
          <p:cNvSpPr txBox="1"/>
          <p:nvPr/>
        </p:nvSpPr>
        <p:spPr>
          <a:xfrm>
            <a:off x="5738876" y="4980177"/>
            <a:ext cx="165100" cy="314960"/>
          </a:xfrm>
          <a:prstGeom prst="rect">
            <a:avLst/>
          </a:prstGeom>
        </p:spPr>
        <p:txBody>
          <a:bodyPr vert="horz" wrap="square" lIns="0" tIns="12065" rIns="0" bIns="0" rtlCol="0">
            <a:spAutoFit/>
          </a:bodyPr>
          <a:lstStyle/>
          <a:p>
            <a:pPr marL="12700">
              <a:lnSpc>
                <a:spcPct val="100000"/>
              </a:lnSpc>
              <a:spcBef>
                <a:spcPts val="95"/>
              </a:spcBef>
            </a:pPr>
            <a:r>
              <a:rPr sz="1900" spc="-50" dirty="0">
                <a:latin typeface="Cambria Math"/>
                <a:cs typeface="Cambria Math"/>
              </a:rPr>
              <a:t>5</a:t>
            </a:r>
            <a:endParaRPr sz="1900">
              <a:latin typeface="Cambria Math"/>
              <a:cs typeface="Cambria Math"/>
            </a:endParaRPr>
          </a:p>
        </p:txBody>
      </p:sp>
      <p:sp>
        <p:nvSpPr>
          <p:cNvPr id="12" name="object 12"/>
          <p:cNvSpPr txBox="1"/>
          <p:nvPr/>
        </p:nvSpPr>
        <p:spPr>
          <a:xfrm>
            <a:off x="661822" y="4724146"/>
            <a:ext cx="6215380" cy="422275"/>
          </a:xfrm>
          <a:prstGeom prst="rect">
            <a:avLst/>
          </a:prstGeom>
        </p:spPr>
        <p:txBody>
          <a:bodyPr vert="horz" wrap="square" lIns="0" tIns="12700" rIns="0" bIns="0" rtlCol="0">
            <a:spAutoFit/>
          </a:bodyPr>
          <a:lstStyle/>
          <a:p>
            <a:pPr marL="50800">
              <a:lnSpc>
                <a:spcPct val="100000"/>
              </a:lnSpc>
              <a:spcBef>
                <a:spcPts val="100"/>
              </a:spcBef>
              <a:tabLst>
                <a:tab pos="4199255" algn="l"/>
                <a:tab pos="4612640" algn="l"/>
              </a:tabLst>
            </a:pPr>
            <a:r>
              <a:rPr sz="2600" dirty="0">
                <a:latin typeface="Cambria Math"/>
                <a:cs typeface="Cambria Math"/>
              </a:rPr>
              <a:t>𝑌</a:t>
            </a:r>
            <a:r>
              <a:rPr sz="2600" spc="215" dirty="0">
                <a:latin typeface="Cambria Math"/>
                <a:cs typeface="Cambria Math"/>
              </a:rPr>
              <a:t> </a:t>
            </a:r>
            <a:r>
              <a:rPr sz="2600" dirty="0">
                <a:latin typeface="Cambria Math"/>
                <a:cs typeface="Cambria Math"/>
              </a:rPr>
              <a:t>=</a:t>
            </a:r>
            <a:r>
              <a:rPr sz="2600" spc="140" dirty="0">
                <a:latin typeface="Cambria Math"/>
                <a:cs typeface="Cambria Math"/>
              </a:rPr>
              <a:t> </a:t>
            </a:r>
            <a:r>
              <a:rPr sz="3900" baseline="2136" dirty="0">
                <a:latin typeface="Cambria Math"/>
                <a:cs typeface="Cambria Math"/>
              </a:rPr>
              <a:t>∑</a:t>
            </a:r>
            <a:r>
              <a:rPr sz="2850" baseline="30701" dirty="0">
                <a:latin typeface="Cambria Math"/>
                <a:cs typeface="Cambria Math"/>
              </a:rPr>
              <a:t>100</a:t>
            </a:r>
            <a:r>
              <a:rPr sz="2850" spc="247" baseline="30701" dirty="0">
                <a:latin typeface="Cambria Math"/>
                <a:cs typeface="Cambria Math"/>
              </a:rPr>
              <a:t> </a:t>
            </a:r>
            <a:r>
              <a:rPr sz="2600" dirty="0">
                <a:latin typeface="Cambria Math"/>
                <a:cs typeface="Cambria Math"/>
              </a:rPr>
              <a:t>𝑋</a:t>
            </a:r>
            <a:r>
              <a:rPr sz="2600" spc="145" dirty="0">
                <a:latin typeface="Cambria Math"/>
                <a:cs typeface="Cambria Math"/>
              </a:rPr>
              <a:t> </a:t>
            </a:r>
            <a:r>
              <a:rPr sz="2600" b="0" dirty="0">
                <a:latin typeface="Segoe UI Semilight"/>
                <a:cs typeface="Segoe UI Semilight"/>
              </a:rPr>
              <a:t>,</a:t>
            </a:r>
            <a:r>
              <a:rPr sz="2600" b="0" spc="5" dirty="0">
                <a:latin typeface="Segoe UI Semilight"/>
                <a:cs typeface="Segoe UI Semilight"/>
              </a:rPr>
              <a:t> </a:t>
            </a:r>
            <a:r>
              <a:rPr sz="2600" dirty="0">
                <a:latin typeface="Cambria Math"/>
                <a:cs typeface="Cambria Math"/>
              </a:rPr>
              <a:t>X</a:t>
            </a:r>
            <a:r>
              <a:rPr sz="2600" spc="204" dirty="0">
                <a:latin typeface="Cambria Math"/>
                <a:cs typeface="Cambria Math"/>
              </a:rPr>
              <a:t> </a:t>
            </a:r>
            <a:r>
              <a:rPr sz="2600" dirty="0">
                <a:latin typeface="Cambria Math"/>
                <a:cs typeface="Cambria Math"/>
              </a:rPr>
              <a:t>~Ber(1/5)</a:t>
            </a:r>
            <a:r>
              <a:rPr sz="2600" b="0" dirty="0">
                <a:latin typeface="Segoe UI Semilight"/>
                <a:cs typeface="Segoe UI Semilight"/>
              </a:rPr>
              <a:t>,</a:t>
            </a:r>
            <a:r>
              <a:rPr sz="2600" b="0" spc="15" dirty="0">
                <a:latin typeface="Segoe UI Semilight"/>
                <a:cs typeface="Segoe UI Semilight"/>
              </a:rPr>
              <a:t> </a:t>
            </a:r>
            <a:r>
              <a:rPr sz="2600" spc="-50" dirty="0">
                <a:latin typeface="Cambria Math"/>
                <a:cs typeface="Cambria Math"/>
              </a:rPr>
              <a:t>𝐸</a:t>
            </a:r>
            <a:r>
              <a:rPr sz="2600" dirty="0">
                <a:latin typeface="Cambria Math"/>
                <a:cs typeface="Cambria Math"/>
              </a:rPr>
              <a:t>	</a:t>
            </a:r>
            <a:r>
              <a:rPr sz="2600" spc="-50" dirty="0">
                <a:latin typeface="Cambria Math"/>
                <a:cs typeface="Cambria Math"/>
              </a:rPr>
              <a:t>𝑌</a:t>
            </a:r>
            <a:r>
              <a:rPr sz="2600" dirty="0">
                <a:latin typeface="Cambria Math"/>
                <a:cs typeface="Cambria Math"/>
              </a:rPr>
              <a:t>	=</a:t>
            </a:r>
            <a:r>
              <a:rPr sz="2600" spc="180" dirty="0">
                <a:latin typeface="Cambria Math"/>
                <a:cs typeface="Cambria Math"/>
              </a:rPr>
              <a:t> </a:t>
            </a:r>
            <a:r>
              <a:rPr sz="2850" baseline="43859" dirty="0">
                <a:latin typeface="Cambria Math"/>
                <a:cs typeface="Cambria Math"/>
              </a:rPr>
              <a:t>100</a:t>
            </a:r>
            <a:r>
              <a:rPr sz="2850" spc="525" baseline="43859" dirty="0">
                <a:latin typeface="Cambria Math"/>
                <a:cs typeface="Cambria Math"/>
              </a:rPr>
              <a:t> </a:t>
            </a:r>
            <a:r>
              <a:rPr sz="2600" dirty="0">
                <a:latin typeface="Cambria Math"/>
                <a:cs typeface="Cambria Math"/>
              </a:rPr>
              <a:t>=</a:t>
            </a:r>
            <a:r>
              <a:rPr sz="2600" spc="170" dirty="0">
                <a:latin typeface="Cambria Math"/>
                <a:cs typeface="Cambria Math"/>
              </a:rPr>
              <a:t> </a:t>
            </a:r>
            <a:r>
              <a:rPr sz="2600" spc="-25" dirty="0">
                <a:latin typeface="Cambria Math"/>
                <a:cs typeface="Cambria Math"/>
              </a:rPr>
              <a:t>20</a:t>
            </a:r>
            <a:endParaRPr sz="2600">
              <a:latin typeface="Cambria Math"/>
              <a:cs typeface="Cambria Math"/>
            </a:endParaRPr>
          </a:p>
        </p:txBody>
      </p:sp>
      <p:sp>
        <p:nvSpPr>
          <p:cNvPr id="13" name="object 13"/>
          <p:cNvSpPr/>
          <p:nvPr/>
        </p:nvSpPr>
        <p:spPr>
          <a:xfrm>
            <a:off x="970064" y="5464175"/>
            <a:ext cx="532130" cy="306705"/>
          </a:xfrm>
          <a:custGeom>
            <a:avLst/>
            <a:gdLst/>
            <a:ahLst/>
            <a:cxnLst/>
            <a:rect l="l" t="t" r="r" b="b"/>
            <a:pathLst>
              <a:path w="532130" h="306704">
                <a:moveTo>
                  <a:pt x="434047" y="0"/>
                </a:moveTo>
                <a:lnTo>
                  <a:pt x="429729" y="12446"/>
                </a:lnTo>
                <a:lnTo>
                  <a:pt x="447446" y="20133"/>
                </a:lnTo>
                <a:lnTo>
                  <a:pt x="462686" y="30797"/>
                </a:lnTo>
                <a:lnTo>
                  <a:pt x="493644" y="80200"/>
                </a:lnTo>
                <a:lnTo>
                  <a:pt x="502598" y="125183"/>
                </a:lnTo>
                <a:lnTo>
                  <a:pt x="502649" y="125544"/>
                </a:lnTo>
                <a:lnTo>
                  <a:pt x="502647" y="178663"/>
                </a:lnTo>
                <a:lnTo>
                  <a:pt x="493591" y="225249"/>
                </a:lnTo>
                <a:lnTo>
                  <a:pt x="475350" y="261631"/>
                </a:lnTo>
                <a:lnTo>
                  <a:pt x="430237" y="293903"/>
                </a:lnTo>
                <a:lnTo>
                  <a:pt x="434047" y="306336"/>
                </a:lnTo>
                <a:lnTo>
                  <a:pt x="475830" y="286743"/>
                </a:lnTo>
                <a:lnTo>
                  <a:pt x="506564" y="252806"/>
                </a:lnTo>
                <a:lnTo>
                  <a:pt x="525424" y="207373"/>
                </a:lnTo>
                <a:lnTo>
                  <a:pt x="531710" y="153263"/>
                </a:lnTo>
                <a:lnTo>
                  <a:pt x="530157" y="125544"/>
                </a:lnTo>
                <a:lnTo>
                  <a:pt x="530137" y="125183"/>
                </a:lnTo>
                <a:lnTo>
                  <a:pt x="517512" y="75386"/>
                </a:lnTo>
                <a:lnTo>
                  <a:pt x="492483" y="34861"/>
                </a:lnTo>
                <a:lnTo>
                  <a:pt x="456288" y="8001"/>
                </a:lnTo>
                <a:lnTo>
                  <a:pt x="434047" y="0"/>
                </a:lnTo>
                <a:close/>
              </a:path>
              <a:path w="532130" h="306704">
                <a:moveTo>
                  <a:pt x="97701" y="0"/>
                </a:moveTo>
                <a:lnTo>
                  <a:pt x="56014" y="19621"/>
                </a:lnTo>
                <a:lnTo>
                  <a:pt x="25273" y="53721"/>
                </a:lnTo>
                <a:lnTo>
                  <a:pt x="6316" y="99215"/>
                </a:lnTo>
                <a:lnTo>
                  <a:pt x="90" y="151650"/>
                </a:lnTo>
                <a:lnTo>
                  <a:pt x="0" y="153263"/>
                </a:lnTo>
                <a:lnTo>
                  <a:pt x="6297" y="207373"/>
                </a:lnTo>
                <a:lnTo>
                  <a:pt x="25196" y="252806"/>
                </a:lnTo>
                <a:lnTo>
                  <a:pt x="55914" y="286743"/>
                </a:lnTo>
                <a:lnTo>
                  <a:pt x="97701" y="306336"/>
                </a:lnTo>
                <a:lnTo>
                  <a:pt x="101574" y="293903"/>
                </a:lnTo>
                <a:lnTo>
                  <a:pt x="84120" y="286176"/>
                </a:lnTo>
                <a:lnTo>
                  <a:pt x="69056" y="275418"/>
                </a:lnTo>
                <a:lnTo>
                  <a:pt x="46101" y="244817"/>
                </a:lnTo>
                <a:lnTo>
                  <a:pt x="32481" y="203196"/>
                </a:lnTo>
                <a:lnTo>
                  <a:pt x="28007" y="153263"/>
                </a:lnTo>
                <a:lnTo>
                  <a:pt x="27940" y="151650"/>
                </a:lnTo>
                <a:lnTo>
                  <a:pt x="29075" y="125544"/>
                </a:lnTo>
                <a:lnTo>
                  <a:pt x="38157" y="80200"/>
                </a:lnTo>
                <a:lnTo>
                  <a:pt x="56412" y="44414"/>
                </a:lnTo>
                <a:lnTo>
                  <a:pt x="102057" y="12446"/>
                </a:lnTo>
                <a:lnTo>
                  <a:pt x="97701" y="0"/>
                </a:lnTo>
                <a:close/>
              </a:path>
            </a:pathLst>
          </a:custGeom>
          <a:solidFill>
            <a:srgbClr val="000000"/>
          </a:solidFill>
        </p:spPr>
        <p:txBody>
          <a:bodyPr wrap="square" lIns="0" tIns="0" rIns="0" bIns="0" rtlCol="0"/>
          <a:lstStyle/>
          <a:p>
            <a:endParaRPr/>
          </a:p>
        </p:txBody>
      </p:sp>
      <p:sp>
        <p:nvSpPr>
          <p:cNvPr id="14" name="object 14"/>
          <p:cNvSpPr txBox="1"/>
          <p:nvPr/>
        </p:nvSpPr>
        <p:spPr>
          <a:xfrm>
            <a:off x="1274444" y="5525516"/>
            <a:ext cx="110489" cy="314960"/>
          </a:xfrm>
          <a:prstGeom prst="rect">
            <a:avLst/>
          </a:prstGeom>
        </p:spPr>
        <p:txBody>
          <a:bodyPr vert="horz" wrap="square" lIns="0" tIns="12065" rIns="0" bIns="0" rtlCol="0">
            <a:spAutoFit/>
          </a:bodyPr>
          <a:lstStyle/>
          <a:p>
            <a:pPr marL="12700">
              <a:lnSpc>
                <a:spcPct val="100000"/>
              </a:lnSpc>
              <a:spcBef>
                <a:spcPts val="95"/>
              </a:spcBef>
            </a:pPr>
            <a:r>
              <a:rPr sz="1900" spc="10" dirty="0">
                <a:latin typeface="Cambria Math"/>
                <a:cs typeface="Cambria Math"/>
              </a:rPr>
              <a:t>𝑖</a:t>
            </a:r>
            <a:endParaRPr sz="1900">
              <a:latin typeface="Cambria Math"/>
              <a:cs typeface="Cambria Math"/>
            </a:endParaRPr>
          </a:p>
        </p:txBody>
      </p:sp>
      <p:sp>
        <p:nvSpPr>
          <p:cNvPr id="15" name="object 15"/>
          <p:cNvSpPr/>
          <p:nvPr/>
        </p:nvSpPr>
        <p:spPr>
          <a:xfrm>
            <a:off x="4087495" y="5343905"/>
            <a:ext cx="2364105" cy="545465"/>
          </a:xfrm>
          <a:custGeom>
            <a:avLst/>
            <a:gdLst/>
            <a:ahLst/>
            <a:cxnLst/>
            <a:rect l="l" t="t" r="r" b="b"/>
            <a:pathLst>
              <a:path w="2364104" h="545464">
                <a:moveTo>
                  <a:pt x="123063" y="12954"/>
                </a:moveTo>
                <a:lnTo>
                  <a:pt x="69316" y="38887"/>
                </a:lnTo>
                <a:lnTo>
                  <a:pt x="31877" y="100711"/>
                </a:lnTo>
                <a:lnTo>
                  <a:pt x="17945" y="138963"/>
                </a:lnTo>
                <a:lnTo>
                  <a:pt x="7975" y="180352"/>
                </a:lnTo>
                <a:lnTo>
                  <a:pt x="1993" y="224878"/>
                </a:lnTo>
                <a:lnTo>
                  <a:pt x="0" y="272554"/>
                </a:lnTo>
                <a:lnTo>
                  <a:pt x="1930" y="318554"/>
                </a:lnTo>
                <a:lnTo>
                  <a:pt x="7975" y="364439"/>
                </a:lnTo>
                <a:lnTo>
                  <a:pt x="17945" y="405892"/>
                </a:lnTo>
                <a:lnTo>
                  <a:pt x="31877" y="444360"/>
                </a:lnTo>
                <a:lnTo>
                  <a:pt x="49237" y="478421"/>
                </a:lnTo>
                <a:lnTo>
                  <a:pt x="92151" y="528967"/>
                </a:lnTo>
                <a:lnTo>
                  <a:pt x="117729" y="545452"/>
                </a:lnTo>
                <a:lnTo>
                  <a:pt x="123063" y="532536"/>
                </a:lnTo>
                <a:lnTo>
                  <a:pt x="102527" y="515975"/>
                </a:lnTo>
                <a:lnTo>
                  <a:pt x="84391" y="494347"/>
                </a:lnTo>
                <a:lnTo>
                  <a:pt x="55245" y="435965"/>
                </a:lnTo>
                <a:lnTo>
                  <a:pt x="36957" y="360959"/>
                </a:lnTo>
                <a:lnTo>
                  <a:pt x="32385" y="318554"/>
                </a:lnTo>
                <a:lnTo>
                  <a:pt x="30861" y="272872"/>
                </a:lnTo>
                <a:lnTo>
                  <a:pt x="32397" y="226491"/>
                </a:lnTo>
                <a:lnTo>
                  <a:pt x="37033" y="183667"/>
                </a:lnTo>
                <a:lnTo>
                  <a:pt x="44729" y="144411"/>
                </a:lnTo>
                <a:lnTo>
                  <a:pt x="68948" y="77355"/>
                </a:lnTo>
                <a:lnTo>
                  <a:pt x="102743" y="29464"/>
                </a:lnTo>
                <a:lnTo>
                  <a:pt x="123063" y="12954"/>
                </a:lnTo>
                <a:close/>
              </a:path>
              <a:path w="2364104" h="545464">
                <a:moveTo>
                  <a:pt x="923163" y="12954"/>
                </a:moveTo>
                <a:lnTo>
                  <a:pt x="869416" y="38887"/>
                </a:lnTo>
                <a:lnTo>
                  <a:pt x="831977" y="100711"/>
                </a:lnTo>
                <a:lnTo>
                  <a:pt x="818045" y="138963"/>
                </a:lnTo>
                <a:lnTo>
                  <a:pt x="808075" y="180352"/>
                </a:lnTo>
                <a:lnTo>
                  <a:pt x="802093" y="224878"/>
                </a:lnTo>
                <a:lnTo>
                  <a:pt x="800100" y="272554"/>
                </a:lnTo>
                <a:lnTo>
                  <a:pt x="802030" y="318554"/>
                </a:lnTo>
                <a:lnTo>
                  <a:pt x="808075" y="364439"/>
                </a:lnTo>
                <a:lnTo>
                  <a:pt x="818045" y="405892"/>
                </a:lnTo>
                <a:lnTo>
                  <a:pt x="831977" y="444360"/>
                </a:lnTo>
                <a:lnTo>
                  <a:pt x="849337" y="478421"/>
                </a:lnTo>
                <a:lnTo>
                  <a:pt x="892251" y="528967"/>
                </a:lnTo>
                <a:lnTo>
                  <a:pt x="917829" y="545452"/>
                </a:lnTo>
                <a:lnTo>
                  <a:pt x="923163" y="532536"/>
                </a:lnTo>
                <a:lnTo>
                  <a:pt x="902627" y="515975"/>
                </a:lnTo>
                <a:lnTo>
                  <a:pt x="884491" y="494347"/>
                </a:lnTo>
                <a:lnTo>
                  <a:pt x="855345" y="435965"/>
                </a:lnTo>
                <a:lnTo>
                  <a:pt x="837057" y="360959"/>
                </a:lnTo>
                <a:lnTo>
                  <a:pt x="832485" y="318554"/>
                </a:lnTo>
                <a:lnTo>
                  <a:pt x="830961" y="272872"/>
                </a:lnTo>
                <a:lnTo>
                  <a:pt x="832497" y="226491"/>
                </a:lnTo>
                <a:lnTo>
                  <a:pt x="837133" y="183667"/>
                </a:lnTo>
                <a:lnTo>
                  <a:pt x="844829" y="144411"/>
                </a:lnTo>
                <a:lnTo>
                  <a:pt x="869048" y="77355"/>
                </a:lnTo>
                <a:lnTo>
                  <a:pt x="902843" y="29464"/>
                </a:lnTo>
                <a:lnTo>
                  <a:pt x="923163" y="12954"/>
                </a:lnTo>
                <a:close/>
              </a:path>
              <a:path w="2364104" h="545464">
                <a:moveTo>
                  <a:pt x="1647952" y="262178"/>
                </a:moveTo>
                <a:lnTo>
                  <a:pt x="1507744" y="262178"/>
                </a:lnTo>
                <a:lnTo>
                  <a:pt x="1507744" y="283514"/>
                </a:lnTo>
                <a:lnTo>
                  <a:pt x="1647952" y="283514"/>
                </a:lnTo>
                <a:lnTo>
                  <a:pt x="1647952" y="262178"/>
                </a:lnTo>
                <a:close/>
              </a:path>
              <a:path w="2364104" h="545464">
                <a:moveTo>
                  <a:pt x="1781683" y="272554"/>
                </a:moveTo>
                <a:lnTo>
                  <a:pt x="1779765" y="226491"/>
                </a:lnTo>
                <a:lnTo>
                  <a:pt x="1779701" y="224878"/>
                </a:lnTo>
                <a:lnTo>
                  <a:pt x="1773745" y="180352"/>
                </a:lnTo>
                <a:lnTo>
                  <a:pt x="1763776" y="138963"/>
                </a:lnTo>
                <a:lnTo>
                  <a:pt x="1749806" y="100711"/>
                </a:lnTo>
                <a:lnTo>
                  <a:pt x="1712379" y="38887"/>
                </a:lnTo>
                <a:lnTo>
                  <a:pt x="1663827" y="0"/>
                </a:lnTo>
                <a:lnTo>
                  <a:pt x="1658620" y="12954"/>
                </a:lnTo>
                <a:lnTo>
                  <a:pt x="1678978" y="29464"/>
                </a:lnTo>
                <a:lnTo>
                  <a:pt x="1697012" y="50927"/>
                </a:lnTo>
                <a:lnTo>
                  <a:pt x="1726184" y="108712"/>
                </a:lnTo>
                <a:lnTo>
                  <a:pt x="1744687" y="183667"/>
                </a:lnTo>
                <a:lnTo>
                  <a:pt x="1749285" y="226491"/>
                </a:lnTo>
                <a:lnTo>
                  <a:pt x="1750809" y="272554"/>
                </a:lnTo>
                <a:lnTo>
                  <a:pt x="1750822" y="272872"/>
                </a:lnTo>
                <a:lnTo>
                  <a:pt x="1749298" y="318554"/>
                </a:lnTo>
                <a:lnTo>
                  <a:pt x="1744713" y="360959"/>
                </a:lnTo>
                <a:lnTo>
                  <a:pt x="1737106" y="400100"/>
                </a:lnTo>
                <a:lnTo>
                  <a:pt x="1713001" y="467677"/>
                </a:lnTo>
                <a:lnTo>
                  <a:pt x="1679117" y="515975"/>
                </a:lnTo>
                <a:lnTo>
                  <a:pt x="1658620" y="532536"/>
                </a:lnTo>
                <a:lnTo>
                  <a:pt x="1663827" y="545452"/>
                </a:lnTo>
                <a:lnTo>
                  <a:pt x="1712379" y="506628"/>
                </a:lnTo>
                <a:lnTo>
                  <a:pt x="1749806" y="444360"/>
                </a:lnTo>
                <a:lnTo>
                  <a:pt x="1763776" y="405892"/>
                </a:lnTo>
                <a:lnTo>
                  <a:pt x="1773745" y="364439"/>
                </a:lnTo>
                <a:lnTo>
                  <a:pt x="1779701" y="319989"/>
                </a:lnTo>
                <a:lnTo>
                  <a:pt x="1781657" y="272872"/>
                </a:lnTo>
                <a:lnTo>
                  <a:pt x="1781683" y="272554"/>
                </a:lnTo>
                <a:close/>
              </a:path>
              <a:path w="2364104" h="545464">
                <a:moveTo>
                  <a:pt x="2363851" y="272554"/>
                </a:moveTo>
                <a:lnTo>
                  <a:pt x="2361933" y="226491"/>
                </a:lnTo>
                <a:lnTo>
                  <a:pt x="2361869" y="224878"/>
                </a:lnTo>
                <a:lnTo>
                  <a:pt x="2355913" y="180352"/>
                </a:lnTo>
                <a:lnTo>
                  <a:pt x="2345944" y="138963"/>
                </a:lnTo>
                <a:lnTo>
                  <a:pt x="2331974" y="100711"/>
                </a:lnTo>
                <a:lnTo>
                  <a:pt x="2294547" y="38887"/>
                </a:lnTo>
                <a:lnTo>
                  <a:pt x="2245995" y="0"/>
                </a:lnTo>
                <a:lnTo>
                  <a:pt x="2240788" y="12954"/>
                </a:lnTo>
                <a:lnTo>
                  <a:pt x="2261146" y="29464"/>
                </a:lnTo>
                <a:lnTo>
                  <a:pt x="2279180" y="50927"/>
                </a:lnTo>
                <a:lnTo>
                  <a:pt x="2308352" y="108712"/>
                </a:lnTo>
                <a:lnTo>
                  <a:pt x="2326856" y="183667"/>
                </a:lnTo>
                <a:lnTo>
                  <a:pt x="2331453" y="226491"/>
                </a:lnTo>
                <a:lnTo>
                  <a:pt x="2332977" y="272554"/>
                </a:lnTo>
                <a:lnTo>
                  <a:pt x="2332990" y="272872"/>
                </a:lnTo>
                <a:lnTo>
                  <a:pt x="2331466" y="318554"/>
                </a:lnTo>
                <a:lnTo>
                  <a:pt x="2326894" y="360959"/>
                </a:lnTo>
                <a:lnTo>
                  <a:pt x="2319274" y="400100"/>
                </a:lnTo>
                <a:lnTo>
                  <a:pt x="2295169" y="467677"/>
                </a:lnTo>
                <a:lnTo>
                  <a:pt x="2261285" y="515975"/>
                </a:lnTo>
                <a:lnTo>
                  <a:pt x="2240788" y="532536"/>
                </a:lnTo>
                <a:lnTo>
                  <a:pt x="2245995" y="545452"/>
                </a:lnTo>
                <a:lnTo>
                  <a:pt x="2294547" y="506628"/>
                </a:lnTo>
                <a:lnTo>
                  <a:pt x="2331974" y="444360"/>
                </a:lnTo>
                <a:lnTo>
                  <a:pt x="2345944" y="405892"/>
                </a:lnTo>
                <a:lnTo>
                  <a:pt x="2355913" y="364439"/>
                </a:lnTo>
                <a:lnTo>
                  <a:pt x="2361869" y="319989"/>
                </a:lnTo>
                <a:lnTo>
                  <a:pt x="2363825" y="272872"/>
                </a:lnTo>
                <a:lnTo>
                  <a:pt x="2363851" y="272554"/>
                </a:lnTo>
                <a:close/>
              </a:path>
            </a:pathLst>
          </a:custGeom>
          <a:solidFill>
            <a:srgbClr val="000000"/>
          </a:solidFill>
        </p:spPr>
        <p:txBody>
          <a:bodyPr wrap="square" lIns="0" tIns="0" rIns="0" bIns="0" rtlCol="0"/>
          <a:lstStyle/>
          <a:p>
            <a:endParaRPr/>
          </a:p>
        </p:txBody>
      </p:sp>
      <p:sp>
        <p:nvSpPr>
          <p:cNvPr id="16" name="object 16"/>
          <p:cNvSpPr txBox="1"/>
          <p:nvPr/>
        </p:nvSpPr>
        <p:spPr>
          <a:xfrm>
            <a:off x="5583428" y="5624576"/>
            <a:ext cx="165100" cy="314960"/>
          </a:xfrm>
          <a:prstGeom prst="rect">
            <a:avLst/>
          </a:prstGeom>
        </p:spPr>
        <p:txBody>
          <a:bodyPr vert="horz" wrap="square" lIns="0" tIns="12065" rIns="0" bIns="0" rtlCol="0">
            <a:spAutoFit/>
          </a:bodyPr>
          <a:lstStyle/>
          <a:p>
            <a:pPr marL="12700">
              <a:lnSpc>
                <a:spcPct val="100000"/>
              </a:lnSpc>
              <a:spcBef>
                <a:spcPts val="95"/>
              </a:spcBef>
            </a:pPr>
            <a:r>
              <a:rPr sz="1900" spc="-50" dirty="0">
                <a:latin typeface="Cambria Math"/>
                <a:cs typeface="Cambria Math"/>
              </a:rPr>
              <a:t>5</a:t>
            </a:r>
            <a:endParaRPr sz="1900">
              <a:latin typeface="Cambria Math"/>
              <a:cs typeface="Cambria Math"/>
            </a:endParaRPr>
          </a:p>
        </p:txBody>
      </p:sp>
      <p:sp>
        <p:nvSpPr>
          <p:cNvPr id="17" name="object 17"/>
          <p:cNvSpPr txBox="1"/>
          <p:nvPr/>
        </p:nvSpPr>
        <p:spPr>
          <a:xfrm>
            <a:off x="699922" y="6253073"/>
            <a:ext cx="529590" cy="422275"/>
          </a:xfrm>
          <a:prstGeom prst="rect">
            <a:avLst/>
          </a:prstGeom>
        </p:spPr>
        <p:txBody>
          <a:bodyPr vert="horz" wrap="square" lIns="0" tIns="12700" rIns="0" bIns="0" rtlCol="0">
            <a:spAutoFit/>
          </a:bodyPr>
          <a:lstStyle/>
          <a:p>
            <a:pPr marL="12700">
              <a:lnSpc>
                <a:spcPct val="100000"/>
              </a:lnSpc>
              <a:spcBef>
                <a:spcPts val="100"/>
              </a:spcBef>
            </a:pPr>
            <a:r>
              <a:rPr sz="2600" dirty="0">
                <a:latin typeface="Cambria Math"/>
                <a:cs typeface="Cambria Math"/>
              </a:rPr>
              <a:t>≤</a:t>
            </a:r>
            <a:r>
              <a:rPr lang="en-US" sz="2600" spc="150" dirty="0">
                <a:latin typeface="Cambria Math"/>
                <a:cs typeface="Cambria Math"/>
              </a:rPr>
              <a:t> </a:t>
            </a:r>
            <a:r>
              <a:rPr lang="en-US" sz="2600" spc="-50" dirty="0">
                <a:latin typeface="Cambria Math"/>
                <a:cs typeface="Cambria Math"/>
              </a:rPr>
              <a:t>𝑒</a:t>
            </a:r>
            <a:endParaRPr sz="2600" dirty="0">
              <a:latin typeface="Cambria Math"/>
              <a:cs typeface="Cambria Math"/>
            </a:endParaRPr>
          </a:p>
        </p:txBody>
      </p:sp>
      <p:sp>
        <p:nvSpPr>
          <p:cNvPr id="18" name="object 18"/>
          <p:cNvSpPr/>
          <p:nvPr/>
        </p:nvSpPr>
        <p:spPr>
          <a:xfrm>
            <a:off x="1254887" y="5937338"/>
            <a:ext cx="1139825" cy="614045"/>
          </a:xfrm>
          <a:custGeom>
            <a:avLst/>
            <a:gdLst/>
            <a:ahLst/>
            <a:cxnLst/>
            <a:rect l="l" t="t" r="r" b="b"/>
            <a:pathLst>
              <a:path w="1139825" h="614045">
                <a:moveTo>
                  <a:pt x="110617" y="8813"/>
                </a:moveTo>
                <a:lnTo>
                  <a:pt x="61798" y="51562"/>
                </a:lnTo>
                <a:lnTo>
                  <a:pt x="28448" y="123456"/>
                </a:lnTo>
                <a:lnTo>
                  <a:pt x="15989" y="165684"/>
                </a:lnTo>
                <a:lnTo>
                  <a:pt x="7099" y="210286"/>
                </a:lnTo>
                <a:lnTo>
                  <a:pt x="1765" y="257276"/>
                </a:lnTo>
                <a:lnTo>
                  <a:pt x="0" y="306755"/>
                </a:lnTo>
                <a:lnTo>
                  <a:pt x="1701" y="353453"/>
                </a:lnTo>
                <a:lnTo>
                  <a:pt x="1765" y="355409"/>
                </a:lnTo>
                <a:lnTo>
                  <a:pt x="7099" y="402158"/>
                </a:lnTo>
                <a:lnTo>
                  <a:pt x="15989" y="446862"/>
                </a:lnTo>
                <a:lnTo>
                  <a:pt x="28448" y="489521"/>
                </a:lnTo>
                <a:lnTo>
                  <a:pt x="43878" y="528548"/>
                </a:lnTo>
                <a:lnTo>
                  <a:pt x="61798" y="562292"/>
                </a:lnTo>
                <a:lnTo>
                  <a:pt x="105156" y="613968"/>
                </a:lnTo>
                <a:lnTo>
                  <a:pt x="110617" y="605269"/>
                </a:lnTo>
                <a:lnTo>
                  <a:pt x="90944" y="581685"/>
                </a:lnTo>
                <a:lnTo>
                  <a:pt x="73672" y="553339"/>
                </a:lnTo>
                <a:lnTo>
                  <a:pt x="46355" y="482409"/>
                </a:lnTo>
                <a:lnTo>
                  <a:pt x="36436" y="441274"/>
                </a:lnTo>
                <a:lnTo>
                  <a:pt x="29375" y="398284"/>
                </a:lnTo>
                <a:lnTo>
                  <a:pt x="25146" y="353453"/>
                </a:lnTo>
                <a:lnTo>
                  <a:pt x="23749" y="306755"/>
                </a:lnTo>
                <a:lnTo>
                  <a:pt x="25146" y="259181"/>
                </a:lnTo>
                <a:lnTo>
                  <a:pt x="29375" y="213906"/>
                </a:lnTo>
                <a:lnTo>
                  <a:pt x="36436" y="170942"/>
                </a:lnTo>
                <a:lnTo>
                  <a:pt x="46355" y="130276"/>
                </a:lnTo>
                <a:lnTo>
                  <a:pt x="58877" y="93052"/>
                </a:lnTo>
                <a:lnTo>
                  <a:pt x="91020" y="32321"/>
                </a:lnTo>
                <a:lnTo>
                  <a:pt x="110617" y="8813"/>
                </a:lnTo>
                <a:close/>
              </a:path>
              <a:path w="1139825" h="614045">
                <a:moveTo>
                  <a:pt x="383413" y="85826"/>
                </a:moveTo>
                <a:lnTo>
                  <a:pt x="339153" y="118211"/>
                </a:lnTo>
                <a:lnTo>
                  <a:pt x="320459" y="161353"/>
                </a:lnTo>
                <a:lnTo>
                  <a:pt x="310934" y="212813"/>
                </a:lnTo>
                <a:lnTo>
                  <a:pt x="309753" y="241376"/>
                </a:lnTo>
                <a:lnTo>
                  <a:pt x="310896" y="268935"/>
                </a:lnTo>
                <a:lnTo>
                  <a:pt x="320459" y="321271"/>
                </a:lnTo>
                <a:lnTo>
                  <a:pt x="339153" y="364705"/>
                </a:lnTo>
                <a:lnTo>
                  <a:pt x="364871" y="394995"/>
                </a:lnTo>
                <a:lnTo>
                  <a:pt x="380238" y="404863"/>
                </a:lnTo>
                <a:lnTo>
                  <a:pt x="383413" y="397129"/>
                </a:lnTo>
                <a:lnTo>
                  <a:pt x="371094" y="387210"/>
                </a:lnTo>
                <a:lnTo>
                  <a:pt x="360235" y="374256"/>
                </a:lnTo>
                <a:lnTo>
                  <a:pt x="342773" y="339280"/>
                </a:lnTo>
                <a:lnTo>
                  <a:pt x="331800" y="294347"/>
                </a:lnTo>
                <a:lnTo>
                  <a:pt x="328168" y="241566"/>
                </a:lnTo>
                <a:lnTo>
                  <a:pt x="329082" y="213779"/>
                </a:lnTo>
                <a:lnTo>
                  <a:pt x="336461" y="164604"/>
                </a:lnTo>
                <a:lnTo>
                  <a:pt x="350989" y="124434"/>
                </a:lnTo>
                <a:lnTo>
                  <a:pt x="371233" y="95732"/>
                </a:lnTo>
                <a:lnTo>
                  <a:pt x="383413" y="85826"/>
                </a:lnTo>
                <a:close/>
              </a:path>
              <a:path w="1139825" h="614045">
                <a:moveTo>
                  <a:pt x="507492" y="235686"/>
                </a:moveTo>
                <a:lnTo>
                  <a:pt x="390144" y="235686"/>
                </a:lnTo>
                <a:lnTo>
                  <a:pt x="390144" y="247865"/>
                </a:lnTo>
                <a:lnTo>
                  <a:pt x="507492" y="247865"/>
                </a:lnTo>
                <a:lnTo>
                  <a:pt x="507492" y="235686"/>
                </a:lnTo>
                <a:close/>
              </a:path>
              <a:path w="1139825" h="614045">
                <a:moveTo>
                  <a:pt x="587629" y="241376"/>
                </a:moveTo>
                <a:lnTo>
                  <a:pt x="586473" y="213779"/>
                </a:lnTo>
                <a:lnTo>
                  <a:pt x="586435" y="212813"/>
                </a:lnTo>
                <a:lnTo>
                  <a:pt x="582866" y="186143"/>
                </a:lnTo>
                <a:lnTo>
                  <a:pt x="568579" y="138442"/>
                </a:lnTo>
                <a:lnTo>
                  <a:pt x="546074" y="101396"/>
                </a:lnTo>
                <a:lnTo>
                  <a:pt x="517017" y="78079"/>
                </a:lnTo>
                <a:lnTo>
                  <a:pt x="513969" y="85826"/>
                </a:lnTo>
                <a:lnTo>
                  <a:pt x="526135" y="95732"/>
                </a:lnTo>
                <a:lnTo>
                  <a:pt x="536930" y="108597"/>
                </a:lnTo>
                <a:lnTo>
                  <a:pt x="554482" y="143230"/>
                </a:lnTo>
                <a:lnTo>
                  <a:pt x="565505" y="188112"/>
                </a:lnTo>
                <a:lnTo>
                  <a:pt x="568172" y="212813"/>
                </a:lnTo>
                <a:lnTo>
                  <a:pt x="568286" y="213779"/>
                </a:lnTo>
                <a:lnTo>
                  <a:pt x="569201" y="241376"/>
                </a:lnTo>
                <a:lnTo>
                  <a:pt x="569214" y="241566"/>
                </a:lnTo>
                <a:lnTo>
                  <a:pt x="568286" y="268935"/>
                </a:lnTo>
                <a:lnTo>
                  <a:pt x="560908" y="317792"/>
                </a:lnTo>
                <a:lnTo>
                  <a:pt x="546442" y="358279"/>
                </a:lnTo>
                <a:lnTo>
                  <a:pt x="513969" y="397129"/>
                </a:lnTo>
                <a:lnTo>
                  <a:pt x="517017" y="404863"/>
                </a:lnTo>
                <a:lnTo>
                  <a:pt x="558139" y="364705"/>
                </a:lnTo>
                <a:lnTo>
                  <a:pt x="576910" y="321271"/>
                </a:lnTo>
                <a:lnTo>
                  <a:pt x="586435" y="269798"/>
                </a:lnTo>
                <a:lnTo>
                  <a:pt x="587616" y="241566"/>
                </a:lnTo>
                <a:lnTo>
                  <a:pt x="587629" y="241376"/>
                </a:lnTo>
                <a:close/>
              </a:path>
              <a:path w="1139825" h="614045">
                <a:moveTo>
                  <a:pt x="1021067" y="420077"/>
                </a:moveTo>
                <a:lnTo>
                  <a:pt x="292608" y="420077"/>
                </a:lnTo>
                <a:lnTo>
                  <a:pt x="292608" y="435317"/>
                </a:lnTo>
                <a:lnTo>
                  <a:pt x="1021067" y="435317"/>
                </a:lnTo>
                <a:lnTo>
                  <a:pt x="1021067" y="420077"/>
                </a:lnTo>
                <a:close/>
              </a:path>
              <a:path w="1139825" h="614045">
                <a:moveTo>
                  <a:pt x="1139558" y="306755"/>
                </a:moveTo>
                <a:lnTo>
                  <a:pt x="1137843" y="259181"/>
                </a:lnTo>
                <a:lnTo>
                  <a:pt x="1137780" y="257276"/>
                </a:lnTo>
                <a:lnTo>
                  <a:pt x="1132433" y="210286"/>
                </a:lnTo>
                <a:lnTo>
                  <a:pt x="1123543" y="165684"/>
                </a:lnTo>
                <a:lnTo>
                  <a:pt x="1111123" y="123456"/>
                </a:lnTo>
                <a:lnTo>
                  <a:pt x="1095679" y="84975"/>
                </a:lnTo>
                <a:lnTo>
                  <a:pt x="1057338" y="23241"/>
                </a:lnTo>
                <a:lnTo>
                  <a:pt x="1034415" y="0"/>
                </a:lnTo>
                <a:lnTo>
                  <a:pt x="1028954" y="8813"/>
                </a:lnTo>
                <a:lnTo>
                  <a:pt x="1048473" y="32321"/>
                </a:lnTo>
                <a:lnTo>
                  <a:pt x="1065682" y="60401"/>
                </a:lnTo>
                <a:lnTo>
                  <a:pt x="1093089" y="130276"/>
                </a:lnTo>
                <a:lnTo>
                  <a:pt x="1103007" y="170942"/>
                </a:lnTo>
                <a:lnTo>
                  <a:pt x="1110119" y="213906"/>
                </a:lnTo>
                <a:lnTo>
                  <a:pt x="1114386" y="259181"/>
                </a:lnTo>
                <a:lnTo>
                  <a:pt x="1115822" y="306755"/>
                </a:lnTo>
                <a:lnTo>
                  <a:pt x="1114386" y="353453"/>
                </a:lnTo>
                <a:lnTo>
                  <a:pt x="1110132" y="398284"/>
                </a:lnTo>
                <a:lnTo>
                  <a:pt x="1103058" y="441274"/>
                </a:lnTo>
                <a:lnTo>
                  <a:pt x="1093216" y="482409"/>
                </a:lnTo>
                <a:lnTo>
                  <a:pt x="1080706" y="520242"/>
                </a:lnTo>
                <a:lnTo>
                  <a:pt x="1048600" y="581685"/>
                </a:lnTo>
                <a:lnTo>
                  <a:pt x="1028954" y="605269"/>
                </a:lnTo>
                <a:lnTo>
                  <a:pt x="1034415" y="613968"/>
                </a:lnTo>
                <a:lnTo>
                  <a:pt x="1077760" y="562292"/>
                </a:lnTo>
                <a:lnTo>
                  <a:pt x="1095679" y="528548"/>
                </a:lnTo>
                <a:lnTo>
                  <a:pt x="1111123" y="489521"/>
                </a:lnTo>
                <a:lnTo>
                  <a:pt x="1123543" y="446862"/>
                </a:lnTo>
                <a:lnTo>
                  <a:pt x="1132433" y="402158"/>
                </a:lnTo>
                <a:lnTo>
                  <a:pt x="1137780" y="355409"/>
                </a:lnTo>
                <a:lnTo>
                  <a:pt x="1139558" y="306755"/>
                </a:lnTo>
                <a:close/>
              </a:path>
            </a:pathLst>
          </a:custGeom>
          <a:solidFill>
            <a:srgbClr val="000000"/>
          </a:solidFill>
        </p:spPr>
        <p:txBody>
          <a:bodyPr wrap="square" lIns="0" tIns="0" rIns="0" bIns="0" rtlCol="0"/>
          <a:lstStyle/>
          <a:p>
            <a:endParaRPr/>
          </a:p>
        </p:txBody>
      </p:sp>
      <p:sp>
        <p:nvSpPr>
          <p:cNvPr id="19" name="object 19"/>
          <p:cNvSpPr txBox="1"/>
          <p:nvPr/>
        </p:nvSpPr>
        <p:spPr>
          <a:xfrm>
            <a:off x="1334388" y="6096000"/>
            <a:ext cx="467359" cy="314960"/>
          </a:xfrm>
          <a:prstGeom prst="rect">
            <a:avLst/>
          </a:prstGeom>
        </p:spPr>
        <p:txBody>
          <a:bodyPr vert="horz" wrap="square" lIns="0" tIns="12065" rIns="0" bIns="0" rtlCol="0">
            <a:spAutoFit/>
          </a:bodyPr>
          <a:lstStyle/>
          <a:p>
            <a:pPr marL="38100">
              <a:lnSpc>
                <a:spcPct val="100000"/>
              </a:lnSpc>
              <a:spcBef>
                <a:spcPts val="95"/>
              </a:spcBef>
            </a:pPr>
            <a:r>
              <a:rPr sz="2850" baseline="-23391" dirty="0">
                <a:latin typeface="Cambria Math"/>
                <a:cs typeface="Cambria Math"/>
              </a:rPr>
              <a:t>−</a:t>
            </a:r>
            <a:r>
              <a:rPr sz="2850" spc="419" baseline="-23391" dirty="0">
                <a:latin typeface="Cambria Math"/>
                <a:cs typeface="Cambria Math"/>
              </a:rPr>
              <a:t> </a:t>
            </a:r>
            <a:r>
              <a:rPr sz="1550" dirty="0">
                <a:latin typeface="Cambria Math"/>
                <a:cs typeface="Cambria Math"/>
              </a:rPr>
              <a:t>5</a:t>
            </a:r>
          </a:p>
        </p:txBody>
      </p:sp>
      <p:sp>
        <p:nvSpPr>
          <p:cNvPr id="20" name="object 20"/>
          <p:cNvSpPr txBox="1"/>
          <p:nvPr/>
        </p:nvSpPr>
        <p:spPr>
          <a:xfrm>
            <a:off x="674522" y="5252027"/>
            <a:ext cx="5695315" cy="847090"/>
          </a:xfrm>
          <a:prstGeom prst="rect">
            <a:avLst/>
          </a:prstGeom>
        </p:spPr>
        <p:txBody>
          <a:bodyPr vert="horz" wrap="square" lIns="0" tIns="129539" rIns="0" bIns="0" rtlCol="0">
            <a:spAutoFit/>
          </a:bodyPr>
          <a:lstStyle/>
          <a:p>
            <a:pPr marL="38100">
              <a:lnSpc>
                <a:spcPct val="100000"/>
              </a:lnSpc>
              <a:spcBef>
                <a:spcPts val="1019"/>
              </a:spcBef>
              <a:tabLst>
                <a:tab pos="403225" algn="l"/>
                <a:tab pos="947419" algn="l"/>
                <a:tab pos="3546475" algn="l"/>
                <a:tab pos="4346575" algn="l"/>
                <a:tab pos="5278120" algn="l"/>
              </a:tabLst>
            </a:pPr>
            <a:r>
              <a:rPr sz="2600" spc="-50" dirty="0">
                <a:latin typeface="Cambria Math"/>
                <a:cs typeface="Cambria Math"/>
              </a:rPr>
              <a:t>ℙ</a:t>
            </a:r>
            <a:r>
              <a:rPr sz="2600" dirty="0">
                <a:latin typeface="Cambria Math"/>
                <a:cs typeface="Cambria Math"/>
              </a:rPr>
              <a:t>	</a:t>
            </a:r>
            <a:r>
              <a:rPr sz="2600" spc="-50" dirty="0">
                <a:latin typeface="Cambria Math"/>
                <a:cs typeface="Cambria Math"/>
              </a:rPr>
              <a:t>𝐴</a:t>
            </a:r>
            <a:r>
              <a:rPr sz="2600" dirty="0">
                <a:latin typeface="Cambria Math"/>
                <a:cs typeface="Cambria Math"/>
              </a:rPr>
              <a:t>	=</a:t>
            </a:r>
            <a:r>
              <a:rPr sz="2600" spc="135" dirty="0">
                <a:latin typeface="Cambria Math"/>
                <a:cs typeface="Cambria Math"/>
              </a:rPr>
              <a:t> </a:t>
            </a:r>
            <a:r>
              <a:rPr sz="2600" dirty="0">
                <a:latin typeface="Cambria Math"/>
                <a:cs typeface="Cambria Math"/>
              </a:rPr>
              <a:t>ℙ(𝑌</a:t>
            </a:r>
            <a:r>
              <a:rPr sz="2600" spc="185" dirty="0">
                <a:latin typeface="Cambria Math"/>
                <a:cs typeface="Cambria Math"/>
              </a:rPr>
              <a:t> </a:t>
            </a:r>
            <a:r>
              <a:rPr sz="2600" dirty="0">
                <a:latin typeface="Cambria Math"/>
                <a:cs typeface="Cambria Math"/>
              </a:rPr>
              <a:t>≥</a:t>
            </a:r>
            <a:r>
              <a:rPr sz="2600" spc="145" dirty="0">
                <a:latin typeface="Cambria Math"/>
                <a:cs typeface="Cambria Math"/>
              </a:rPr>
              <a:t> </a:t>
            </a:r>
            <a:r>
              <a:rPr sz="2600" dirty="0">
                <a:latin typeface="Cambria Math"/>
                <a:cs typeface="Cambria Math"/>
              </a:rPr>
              <a:t>36)</a:t>
            </a:r>
            <a:r>
              <a:rPr sz="2600" spc="120" dirty="0">
                <a:latin typeface="Cambria Math"/>
                <a:cs typeface="Cambria Math"/>
              </a:rPr>
              <a:t> </a:t>
            </a:r>
            <a:r>
              <a:rPr sz="2600" b="0" spc="-25" dirty="0">
                <a:latin typeface="Segoe UI Semilight"/>
                <a:cs typeface="Segoe UI Semilight"/>
              </a:rPr>
              <a:t>=</a:t>
            </a:r>
            <a:r>
              <a:rPr sz="2600" spc="-25" dirty="0">
                <a:latin typeface="Cambria Math"/>
                <a:cs typeface="Cambria Math"/>
              </a:rPr>
              <a:t>ℙ</a:t>
            </a:r>
            <a:r>
              <a:rPr sz="2600" dirty="0">
                <a:latin typeface="Cambria Math"/>
                <a:cs typeface="Cambria Math"/>
              </a:rPr>
              <a:t>	𝑌</a:t>
            </a:r>
            <a:r>
              <a:rPr sz="2600" spc="204" dirty="0">
                <a:latin typeface="Cambria Math"/>
                <a:cs typeface="Cambria Math"/>
              </a:rPr>
              <a:t> </a:t>
            </a:r>
            <a:r>
              <a:rPr sz="2600" spc="-50" dirty="0">
                <a:latin typeface="Cambria Math"/>
                <a:cs typeface="Cambria Math"/>
              </a:rPr>
              <a:t>≥</a:t>
            </a:r>
            <a:r>
              <a:rPr sz="2600" dirty="0">
                <a:latin typeface="Cambria Math"/>
                <a:cs typeface="Cambria Math"/>
              </a:rPr>
              <a:t>	1 +</a:t>
            </a:r>
            <a:r>
              <a:rPr sz="2600" spc="-15" dirty="0">
                <a:latin typeface="Cambria Math"/>
                <a:cs typeface="Cambria Math"/>
              </a:rPr>
              <a:t> </a:t>
            </a:r>
            <a:r>
              <a:rPr sz="2850" spc="-75" baseline="43859" dirty="0">
                <a:latin typeface="Cambria Math"/>
                <a:cs typeface="Cambria Math"/>
              </a:rPr>
              <a:t>4</a:t>
            </a:r>
            <a:r>
              <a:rPr sz="2850" baseline="43859" dirty="0">
                <a:latin typeface="Cambria Math"/>
                <a:cs typeface="Cambria Math"/>
              </a:rPr>
              <a:t>	</a:t>
            </a:r>
            <a:r>
              <a:rPr sz="2600" spc="-25" dirty="0">
                <a:latin typeface="Cambria Math"/>
                <a:cs typeface="Cambria Math"/>
              </a:rPr>
              <a:t>20</a:t>
            </a:r>
            <a:endParaRPr sz="2600">
              <a:latin typeface="Cambria Math"/>
              <a:cs typeface="Cambria Math"/>
            </a:endParaRPr>
          </a:p>
          <a:p>
            <a:pPr marL="970280">
              <a:lnSpc>
                <a:spcPct val="100000"/>
              </a:lnSpc>
              <a:spcBef>
                <a:spcPts val="565"/>
              </a:spcBef>
            </a:pPr>
            <a:r>
              <a:rPr sz="2325" spc="89" baseline="-21505" dirty="0">
                <a:latin typeface="Cambria Math"/>
                <a:cs typeface="Cambria Math"/>
              </a:rPr>
              <a:t>4</a:t>
            </a:r>
            <a:r>
              <a:rPr sz="2325" spc="622" baseline="-21505" dirty="0">
                <a:latin typeface="Cambria Math"/>
                <a:cs typeface="Cambria Math"/>
              </a:rPr>
              <a:t> </a:t>
            </a:r>
            <a:r>
              <a:rPr sz="1550" spc="10" dirty="0">
                <a:latin typeface="Cambria Math"/>
                <a:cs typeface="Cambria Math"/>
              </a:rPr>
              <a:t>2</a:t>
            </a:r>
            <a:endParaRPr sz="1550">
              <a:latin typeface="Cambria Math"/>
              <a:cs typeface="Cambria Math"/>
            </a:endParaRPr>
          </a:p>
        </p:txBody>
      </p:sp>
      <p:sp>
        <p:nvSpPr>
          <p:cNvPr id="21" name="object 21"/>
          <p:cNvSpPr txBox="1"/>
          <p:nvPr/>
        </p:nvSpPr>
        <p:spPr>
          <a:xfrm>
            <a:off x="1972436" y="6025997"/>
            <a:ext cx="314960" cy="263525"/>
          </a:xfrm>
          <a:prstGeom prst="rect">
            <a:avLst/>
          </a:prstGeom>
        </p:spPr>
        <p:txBody>
          <a:bodyPr vert="horz" wrap="square" lIns="0" tIns="13970" rIns="0" bIns="0" rtlCol="0">
            <a:spAutoFit/>
          </a:bodyPr>
          <a:lstStyle/>
          <a:p>
            <a:pPr marL="12700">
              <a:lnSpc>
                <a:spcPct val="100000"/>
              </a:lnSpc>
              <a:spcBef>
                <a:spcPts val="110"/>
              </a:spcBef>
            </a:pPr>
            <a:r>
              <a:rPr sz="1550" spc="-25" dirty="0">
                <a:latin typeface="Cambria Math"/>
                <a:cs typeface="Cambria Math"/>
              </a:rPr>
              <a:t>⋅20</a:t>
            </a:r>
            <a:endParaRPr sz="1550">
              <a:latin typeface="Cambria Math"/>
              <a:cs typeface="Cambria Math"/>
            </a:endParaRPr>
          </a:p>
        </p:txBody>
      </p:sp>
      <p:sp>
        <p:nvSpPr>
          <p:cNvPr id="22" name="object 22"/>
          <p:cNvSpPr txBox="1"/>
          <p:nvPr/>
        </p:nvSpPr>
        <p:spPr>
          <a:xfrm>
            <a:off x="1839848" y="6344513"/>
            <a:ext cx="143510" cy="263525"/>
          </a:xfrm>
          <a:prstGeom prst="rect">
            <a:avLst/>
          </a:prstGeom>
        </p:spPr>
        <p:txBody>
          <a:bodyPr vert="horz" wrap="square" lIns="0" tIns="13970" rIns="0" bIns="0" rtlCol="0">
            <a:spAutoFit/>
          </a:bodyPr>
          <a:lstStyle/>
          <a:p>
            <a:pPr marL="12700">
              <a:lnSpc>
                <a:spcPct val="100000"/>
              </a:lnSpc>
              <a:spcBef>
                <a:spcPts val="110"/>
              </a:spcBef>
            </a:pPr>
            <a:r>
              <a:rPr sz="1550" spc="10" dirty="0">
                <a:latin typeface="Cambria Math"/>
                <a:cs typeface="Cambria Math"/>
              </a:rPr>
              <a:t>3</a:t>
            </a:r>
            <a:endParaRPr sz="1550">
              <a:latin typeface="Cambria Math"/>
              <a:cs typeface="Cambria Math"/>
            </a:endParaRPr>
          </a:p>
        </p:txBody>
      </p:sp>
      <p:sp>
        <p:nvSpPr>
          <p:cNvPr id="23" name="object 23"/>
          <p:cNvSpPr txBox="1"/>
          <p:nvPr/>
        </p:nvSpPr>
        <p:spPr>
          <a:xfrm>
            <a:off x="2505836" y="6253073"/>
            <a:ext cx="4379595" cy="422275"/>
          </a:xfrm>
          <a:prstGeom prst="rect">
            <a:avLst/>
          </a:prstGeom>
        </p:spPr>
        <p:txBody>
          <a:bodyPr vert="horz" wrap="square" lIns="0" tIns="12700" rIns="0" bIns="0" rtlCol="0">
            <a:spAutoFit/>
          </a:bodyPr>
          <a:lstStyle/>
          <a:p>
            <a:pPr marL="12700">
              <a:lnSpc>
                <a:spcPct val="100000"/>
              </a:lnSpc>
              <a:spcBef>
                <a:spcPts val="100"/>
              </a:spcBef>
            </a:pPr>
            <a:r>
              <a:rPr sz="2600" dirty="0">
                <a:latin typeface="Cambria Math"/>
                <a:cs typeface="Cambria Math"/>
              </a:rPr>
              <a:t>≤</a:t>
            </a:r>
            <a:r>
              <a:rPr sz="2600" spc="125" dirty="0">
                <a:latin typeface="Cambria Math"/>
                <a:cs typeface="Cambria Math"/>
              </a:rPr>
              <a:t> </a:t>
            </a:r>
            <a:r>
              <a:rPr sz="2600" dirty="0">
                <a:latin typeface="Cambria Math"/>
                <a:cs typeface="Cambria Math"/>
              </a:rPr>
              <a:t>0.015</a:t>
            </a:r>
            <a:r>
              <a:rPr sz="2600" spc="105" dirty="0">
                <a:latin typeface="Cambria Math"/>
                <a:cs typeface="Cambria Math"/>
              </a:rPr>
              <a:t> </a:t>
            </a:r>
            <a:r>
              <a:rPr sz="2600" b="0" i="1" dirty="0">
                <a:latin typeface="Segoe UI Semilight"/>
                <a:cs typeface="Segoe UI Semilight"/>
              </a:rPr>
              <a:t>by</a:t>
            </a:r>
            <a:r>
              <a:rPr sz="2600" b="0" i="1" spc="-20" dirty="0">
                <a:latin typeface="Segoe UI Semilight"/>
                <a:cs typeface="Segoe UI Semilight"/>
              </a:rPr>
              <a:t> </a:t>
            </a:r>
            <a:r>
              <a:rPr sz="2600" b="0" i="1" dirty="0">
                <a:latin typeface="Segoe UI Semilight"/>
                <a:cs typeface="Segoe UI Semilight"/>
              </a:rPr>
              <a:t>the</a:t>
            </a:r>
            <a:r>
              <a:rPr sz="2600" b="0" i="1" spc="-40" dirty="0">
                <a:latin typeface="Segoe UI Semilight"/>
                <a:cs typeface="Segoe UI Semilight"/>
              </a:rPr>
              <a:t> </a:t>
            </a:r>
            <a:r>
              <a:rPr sz="2600" b="0" i="1" dirty="0">
                <a:solidFill>
                  <a:srgbClr val="3D8752"/>
                </a:solidFill>
                <a:latin typeface="Segoe UI Semilight"/>
                <a:cs typeface="Segoe UI Semilight"/>
              </a:rPr>
              <a:t>Chernoff</a:t>
            </a:r>
            <a:r>
              <a:rPr sz="2600" b="0" i="1" spc="-40" dirty="0">
                <a:solidFill>
                  <a:srgbClr val="3D8752"/>
                </a:solidFill>
                <a:latin typeface="Segoe UI Semilight"/>
                <a:cs typeface="Segoe UI Semilight"/>
              </a:rPr>
              <a:t> </a:t>
            </a:r>
            <a:r>
              <a:rPr sz="2600" b="0" i="1" spc="-10" dirty="0">
                <a:solidFill>
                  <a:srgbClr val="3D8752"/>
                </a:solidFill>
                <a:latin typeface="Segoe UI Semilight"/>
                <a:cs typeface="Segoe UI Semilight"/>
              </a:rPr>
              <a:t>bound</a:t>
            </a:r>
            <a:endParaRPr sz="2600" dirty="0">
              <a:latin typeface="Segoe UI Semilight"/>
              <a:cs typeface="Segoe UI Semiligh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Example:</a:t>
            </a:r>
            <a:r>
              <a:rPr i="1" spc="254" dirty="0">
                <a:latin typeface="Segoe UI"/>
                <a:cs typeface="Segoe UI"/>
              </a:rPr>
              <a:t> </a:t>
            </a:r>
            <a:r>
              <a:rPr spc="50" dirty="0"/>
              <a:t>Frogs</a:t>
            </a:r>
          </a:p>
        </p:txBody>
      </p:sp>
      <p:pic>
        <p:nvPicPr>
          <p:cNvPr id="3" name="object 3"/>
          <p:cNvPicPr/>
          <p:nvPr/>
        </p:nvPicPr>
        <p:blipFill>
          <a:blip r:embed="rId2" cstate="print"/>
          <a:stretch>
            <a:fillRect/>
          </a:stretch>
        </p:blipFill>
        <p:spPr>
          <a:xfrm>
            <a:off x="4334255" y="199644"/>
            <a:ext cx="1451610" cy="1174241"/>
          </a:xfrm>
          <a:prstGeom prst="rect">
            <a:avLst/>
          </a:prstGeom>
        </p:spPr>
      </p:pic>
      <p:sp>
        <p:nvSpPr>
          <p:cNvPr id="4" name="object 4"/>
          <p:cNvSpPr/>
          <p:nvPr/>
        </p:nvSpPr>
        <p:spPr>
          <a:xfrm>
            <a:off x="988974" y="4384802"/>
            <a:ext cx="3828415" cy="328930"/>
          </a:xfrm>
          <a:custGeom>
            <a:avLst/>
            <a:gdLst/>
            <a:ahLst/>
            <a:cxnLst/>
            <a:rect l="l" t="t" r="r" b="b"/>
            <a:pathLst>
              <a:path w="3828415" h="328929">
                <a:moveTo>
                  <a:pt x="3722979" y="0"/>
                </a:moveTo>
                <a:lnTo>
                  <a:pt x="3718280" y="13335"/>
                </a:lnTo>
                <a:lnTo>
                  <a:pt x="3737330" y="21595"/>
                </a:lnTo>
                <a:lnTo>
                  <a:pt x="3753713" y="33035"/>
                </a:lnTo>
                <a:lnTo>
                  <a:pt x="3778478" y="65405"/>
                </a:lnTo>
                <a:lnTo>
                  <a:pt x="3793051" y="109108"/>
                </a:lnTo>
                <a:lnTo>
                  <a:pt x="3797909" y="162814"/>
                </a:lnTo>
                <a:lnTo>
                  <a:pt x="3796693" y="191789"/>
                </a:lnTo>
                <a:lnTo>
                  <a:pt x="3786926" y="241788"/>
                </a:lnTo>
                <a:lnTo>
                  <a:pt x="3767348" y="280838"/>
                </a:lnTo>
                <a:lnTo>
                  <a:pt x="3737578" y="307179"/>
                </a:lnTo>
                <a:lnTo>
                  <a:pt x="3718788" y="315468"/>
                </a:lnTo>
                <a:lnTo>
                  <a:pt x="3722979" y="328930"/>
                </a:lnTo>
                <a:lnTo>
                  <a:pt x="3767858" y="307832"/>
                </a:lnTo>
                <a:lnTo>
                  <a:pt x="3800830" y="271399"/>
                </a:lnTo>
                <a:lnTo>
                  <a:pt x="3821118" y="222599"/>
                </a:lnTo>
                <a:lnTo>
                  <a:pt x="3827881" y="164465"/>
                </a:lnTo>
                <a:lnTo>
                  <a:pt x="3826209" y="134717"/>
                </a:lnTo>
                <a:lnTo>
                  <a:pt x="3812611" y="80918"/>
                </a:lnTo>
                <a:lnTo>
                  <a:pt x="3785701" y="37415"/>
                </a:lnTo>
                <a:lnTo>
                  <a:pt x="3746839" y="8598"/>
                </a:lnTo>
                <a:lnTo>
                  <a:pt x="3722979" y="0"/>
                </a:lnTo>
                <a:close/>
              </a:path>
              <a:path w="3828415" h="328929">
                <a:moveTo>
                  <a:pt x="104902" y="0"/>
                </a:moveTo>
                <a:lnTo>
                  <a:pt x="60144" y="21066"/>
                </a:lnTo>
                <a:lnTo>
                  <a:pt x="27139" y="57658"/>
                </a:lnTo>
                <a:lnTo>
                  <a:pt x="6783" y="106489"/>
                </a:lnTo>
                <a:lnTo>
                  <a:pt x="92" y="162814"/>
                </a:lnTo>
                <a:lnTo>
                  <a:pt x="0" y="164465"/>
                </a:lnTo>
                <a:lnTo>
                  <a:pt x="1690" y="194710"/>
                </a:lnTo>
                <a:lnTo>
                  <a:pt x="15216" y="248154"/>
                </a:lnTo>
                <a:lnTo>
                  <a:pt x="42060" y="291550"/>
                </a:lnTo>
                <a:lnTo>
                  <a:pt x="80984" y="320280"/>
                </a:lnTo>
                <a:lnTo>
                  <a:pt x="104902" y="328930"/>
                </a:lnTo>
                <a:lnTo>
                  <a:pt x="109054" y="315468"/>
                </a:lnTo>
                <a:lnTo>
                  <a:pt x="90316" y="307179"/>
                </a:lnTo>
                <a:lnTo>
                  <a:pt x="74145" y="295640"/>
                </a:lnTo>
                <a:lnTo>
                  <a:pt x="49504" y="262763"/>
                </a:lnTo>
                <a:lnTo>
                  <a:pt x="34874" y="218122"/>
                </a:lnTo>
                <a:lnTo>
                  <a:pt x="30066" y="164465"/>
                </a:lnTo>
                <a:lnTo>
                  <a:pt x="29997" y="162814"/>
                </a:lnTo>
                <a:lnTo>
                  <a:pt x="34874" y="109108"/>
                </a:lnTo>
                <a:lnTo>
                  <a:pt x="49504" y="65405"/>
                </a:lnTo>
                <a:lnTo>
                  <a:pt x="74272" y="33035"/>
                </a:lnTo>
                <a:lnTo>
                  <a:pt x="109575" y="13335"/>
                </a:lnTo>
                <a:lnTo>
                  <a:pt x="104902" y="0"/>
                </a:lnTo>
                <a:close/>
              </a:path>
            </a:pathLst>
          </a:custGeom>
          <a:solidFill>
            <a:srgbClr val="000000"/>
          </a:solidFill>
        </p:spPr>
        <p:txBody>
          <a:bodyPr wrap="square" lIns="0" tIns="0" rIns="0" bIns="0" rtlCol="0"/>
          <a:lstStyle/>
          <a:p>
            <a:endParaRPr/>
          </a:p>
        </p:txBody>
      </p:sp>
      <p:sp>
        <p:nvSpPr>
          <p:cNvPr id="5" name="object 5"/>
          <p:cNvSpPr/>
          <p:nvPr/>
        </p:nvSpPr>
        <p:spPr>
          <a:xfrm>
            <a:off x="1354708" y="4768850"/>
            <a:ext cx="615315" cy="328930"/>
          </a:xfrm>
          <a:custGeom>
            <a:avLst/>
            <a:gdLst/>
            <a:ahLst/>
            <a:cxnLst/>
            <a:rect l="l" t="t" r="r" b="b"/>
            <a:pathLst>
              <a:path w="615314" h="328929">
                <a:moveTo>
                  <a:pt x="510413" y="0"/>
                </a:moveTo>
                <a:lnTo>
                  <a:pt x="505714" y="13335"/>
                </a:lnTo>
                <a:lnTo>
                  <a:pt x="524764" y="21595"/>
                </a:lnTo>
                <a:lnTo>
                  <a:pt x="541147" y="33035"/>
                </a:lnTo>
                <a:lnTo>
                  <a:pt x="565911" y="65405"/>
                </a:lnTo>
                <a:lnTo>
                  <a:pt x="580485" y="109108"/>
                </a:lnTo>
                <a:lnTo>
                  <a:pt x="584075" y="134346"/>
                </a:lnTo>
                <a:lnTo>
                  <a:pt x="584128" y="134717"/>
                </a:lnTo>
                <a:lnTo>
                  <a:pt x="584126" y="191789"/>
                </a:lnTo>
                <a:lnTo>
                  <a:pt x="574359" y="241788"/>
                </a:lnTo>
                <a:lnTo>
                  <a:pt x="554781" y="280838"/>
                </a:lnTo>
                <a:lnTo>
                  <a:pt x="525012" y="307179"/>
                </a:lnTo>
                <a:lnTo>
                  <a:pt x="506222" y="315468"/>
                </a:lnTo>
                <a:lnTo>
                  <a:pt x="510413" y="328930"/>
                </a:lnTo>
                <a:lnTo>
                  <a:pt x="555291" y="307832"/>
                </a:lnTo>
                <a:lnTo>
                  <a:pt x="588264" y="271399"/>
                </a:lnTo>
                <a:lnTo>
                  <a:pt x="608552" y="222599"/>
                </a:lnTo>
                <a:lnTo>
                  <a:pt x="615315" y="164464"/>
                </a:lnTo>
                <a:lnTo>
                  <a:pt x="613643" y="134717"/>
                </a:lnTo>
                <a:lnTo>
                  <a:pt x="600045" y="80918"/>
                </a:lnTo>
                <a:lnTo>
                  <a:pt x="573135" y="37415"/>
                </a:lnTo>
                <a:lnTo>
                  <a:pt x="534273" y="8598"/>
                </a:lnTo>
                <a:lnTo>
                  <a:pt x="510413" y="0"/>
                </a:lnTo>
                <a:close/>
              </a:path>
              <a:path w="615314" h="328929">
                <a:moveTo>
                  <a:pt x="104902" y="0"/>
                </a:moveTo>
                <a:lnTo>
                  <a:pt x="60134" y="21066"/>
                </a:lnTo>
                <a:lnTo>
                  <a:pt x="27178" y="57657"/>
                </a:lnTo>
                <a:lnTo>
                  <a:pt x="6778" y="106489"/>
                </a:lnTo>
                <a:lnTo>
                  <a:pt x="92" y="162813"/>
                </a:lnTo>
                <a:lnTo>
                  <a:pt x="0" y="164464"/>
                </a:lnTo>
                <a:lnTo>
                  <a:pt x="6762" y="222599"/>
                </a:lnTo>
                <a:lnTo>
                  <a:pt x="27050" y="271399"/>
                </a:lnTo>
                <a:lnTo>
                  <a:pt x="60023" y="307832"/>
                </a:lnTo>
                <a:lnTo>
                  <a:pt x="104902" y="328930"/>
                </a:lnTo>
                <a:lnTo>
                  <a:pt x="109093" y="315468"/>
                </a:lnTo>
                <a:lnTo>
                  <a:pt x="90356" y="307179"/>
                </a:lnTo>
                <a:lnTo>
                  <a:pt x="74167" y="295640"/>
                </a:lnTo>
                <a:lnTo>
                  <a:pt x="49529" y="262763"/>
                </a:lnTo>
                <a:lnTo>
                  <a:pt x="34893" y="218122"/>
                </a:lnTo>
                <a:lnTo>
                  <a:pt x="30042" y="164464"/>
                </a:lnTo>
                <a:lnTo>
                  <a:pt x="29971" y="162813"/>
                </a:lnTo>
                <a:lnTo>
                  <a:pt x="31206" y="134717"/>
                </a:lnTo>
                <a:lnTo>
                  <a:pt x="41009" y="86000"/>
                </a:lnTo>
                <a:lnTo>
                  <a:pt x="60577" y="47642"/>
                </a:lnTo>
                <a:lnTo>
                  <a:pt x="90624" y="21595"/>
                </a:lnTo>
                <a:lnTo>
                  <a:pt x="109600" y="13335"/>
                </a:lnTo>
                <a:lnTo>
                  <a:pt x="104902" y="0"/>
                </a:lnTo>
                <a:close/>
              </a:path>
            </a:pathLst>
          </a:custGeom>
          <a:solidFill>
            <a:srgbClr val="000000"/>
          </a:solidFill>
        </p:spPr>
        <p:txBody>
          <a:bodyPr wrap="square" lIns="0" tIns="0" rIns="0" bIns="0" rtlCol="0"/>
          <a:lstStyle/>
          <a:p>
            <a:endParaRPr/>
          </a:p>
        </p:txBody>
      </p:sp>
      <p:sp>
        <p:nvSpPr>
          <p:cNvPr id="6" name="object 6"/>
          <p:cNvSpPr/>
          <p:nvPr/>
        </p:nvSpPr>
        <p:spPr>
          <a:xfrm>
            <a:off x="2701925" y="4768850"/>
            <a:ext cx="624840" cy="328930"/>
          </a:xfrm>
          <a:custGeom>
            <a:avLst/>
            <a:gdLst/>
            <a:ahLst/>
            <a:cxnLst/>
            <a:rect l="l" t="t" r="r" b="b"/>
            <a:pathLst>
              <a:path w="624839" h="328929">
                <a:moveTo>
                  <a:pt x="519556" y="0"/>
                </a:moveTo>
                <a:lnTo>
                  <a:pt x="514857" y="13335"/>
                </a:lnTo>
                <a:lnTo>
                  <a:pt x="533907" y="21595"/>
                </a:lnTo>
                <a:lnTo>
                  <a:pt x="550290" y="33035"/>
                </a:lnTo>
                <a:lnTo>
                  <a:pt x="575055" y="65405"/>
                </a:lnTo>
                <a:lnTo>
                  <a:pt x="589629" y="109108"/>
                </a:lnTo>
                <a:lnTo>
                  <a:pt x="594487" y="162813"/>
                </a:lnTo>
                <a:lnTo>
                  <a:pt x="593270" y="191789"/>
                </a:lnTo>
                <a:lnTo>
                  <a:pt x="583503" y="241788"/>
                </a:lnTo>
                <a:lnTo>
                  <a:pt x="563925" y="280838"/>
                </a:lnTo>
                <a:lnTo>
                  <a:pt x="534156" y="307179"/>
                </a:lnTo>
                <a:lnTo>
                  <a:pt x="515366" y="315468"/>
                </a:lnTo>
                <a:lnTo>
                  <a:pt x="519556" y="328930"/>
                </a:lnTo>
                <a:lnTo>
                  <a:pt x="564435" y="307832"/>
                </a:lnTo>
                <a:lnTo>
                  <a:pt x="597408" y="271399"/>
                </a:lnTo>
                <a:lnTo>
                  <a:pt x="617696" y="222599"/>
                </a:lnTo>
                <a:lnTo>
                  <a:pt x="624459" y="164464"/>
                </a:lnTo>
                <a:lnTo>
                  <a:pt x="622787" y="134717"/>
                </a:lnTo>
                <a:lnTo>
                  <a:pt x="609189" y="80918"/>
                </a:lnTo>
                <a:lnTo>
                  <a:pt x="582279" y="37415"/>
                </a:lnTo>
                <a:lnTo>
                  <a:pt x="543417" y="8598"/>
                </a:lnTo>
                <a:lnTo>
                  <a:pt x="519556" y="0"/>
                </a:lnTo>
                <a:close/>
              </a:path>
              <a:path w="624839" h="328929">
                <a:moveTo>
                  <a:pt x="104901" y="0"/>
                </a:moveTo>
                <a:lnTo>
                  <a:pt x="60134" y="21066"/>
                </a:lnTo>
                <a:lnTo>
                  <a:pt x="27177" y="57657"/>
                </a:lnTo>
                <a:lnTo>
                  <a:pt x="6778" y="106489"/>
                </a:lnTo>
                <a:lnTo>
                  <a:pt x="92" y="162813"/>
                </a:lnTo>
                <a:lnTo>
                  <a:pt x="0" y="164464"/>
                </a:lnTo>
                <a:lnTo>
                  <a:pt x="1690" y="194710"/>
                </a:lnTo>
                <a:lnTo>
                  <a:pt x="15216" y="248154"/>
                </a:lnTo>
                <a:lnTo>
                  <a:pt x="42054" y="291550"/>
                </a:lnTo>
                <a:lnTo>
                  <a:pt x="80968" y="320280"/>
                </a:lnTo>
                <a:lnTo>
                  <a:pt x="104901" y="328930"/>
                </a:lnTo>
                <a:lnTo>
                  <a:pt x="109093" y="315468"/>
                </a:lnTo>
                <a:lnTo>
                  <a:pt x="90356" y="307179"/>
                </a:lnTo>
                <a:lnTo>
                  <a:pt x="74168" y="295640"/>
                </a:lnTo>
                <a:lnTo>
                  <a:pt x="49530" y="262763"/>
                </a:lnTo>
                <a:lnTo>
                  <a:pt x="34893" y="218122"/>
                </a:lnTo>
                <a:lnTo>
                  <a:pt x="30042" y="164464"/>
                </a:lnTo>
                <a:lnTo>
                  <a:pt x="29972" y="162813"/>
                </a:lnTo>
                <a:lnTo>
                  <a:pt x="34893" y="109108"/>
                </a:lnTo>
                <a:lnTo>
                  <a:pt x="49530" y="65405"/>
                </a:lnTo>
                <a:lnTo>
                  <a:pt x="74279" y="33035"/>
                </a:lnTo>
                <a:lnTo>
                  <a:pt x="109600" y="13335"/>
                </a:lnTo>
                <a:lnTo>
                  <a:pt x="104901" y="0"/>
                </a:lnTo>
                <a:close/>
              </a:path>
            </a:pathLst>
          </a:custGeom>
          <a:solidFill>
            <a:srgbClr val="000000"/>
          </a:solidFill>
        </p:spPr>
        <p:txBody>
          <a:bodyPr wrap="square" lIns="0" tIns="0" rIns="0" bIns="0" rtlCol="0"/>
          <a:lstStyle/>
          <a:p>
            <a:endParaRPr/>
          </a:p>
        </p:txBody>
      </p:sp>
      <p:sp>
        <p:nvSpPr>
          <p:cNvPr id="7" name="object 7"/>
          <p:cNvSpPr/>
          <p:nvPr/>
        </p:nvSpPr>
        <p:spPr>
          <a:xfrm>
            <a:off x="4058284" y="4768850"/>
            <a:ext cx="622935" cy="328930"/>
          </a:xfrm>
          <a:custGeom>
            <a:avLst/>
            <a:gdLst/>
            <a:ahLst/>
            <a:cxnLst/>
            <a:rect l="l" t="t" r="r" b="b"/>
            <a:pathLst>
              <a:path w="622935" h="328929">
                <a:moveTo>
                  <a:pt x="518032" y="0"/>
                </a:moveTo>
                <a:lnTo>
                  <a:pt x="513334" y="13335"/>
                </a:lnTo>
                <a:lnTo>
                  <a:pt x="532384" y="21595"/>
                </a:lnTo>
                <a:lnTo>
                  <a:pt x="548766" y="33035"/>
                </a:lnTo>
                <a:lnTo>
                  <a:pt x="573531" y="65405"/>
                </a:lnTo>
                <a:lnTo>
                  <a:pt x="588105" y="109108"/>
                </a:lnTo>
                <a:lnTo>
                  <a:pt x="592963" y="162813"/>
                </a:lnTo>
                <a:lnTo>
                  <a:pt x="591746" y="191789"/>
                </a:lnTo>
                <a:lnTo>
                  <a:pt x="581979" y="241788"/>
                </a:lnTo>
                <a:lnTo>
                  <a:pt x="562401" y="280838"/>
                </a:lnTo>
                <a:lnTo>
                  <a:pt x="532632" y="307179"/>
                </a:lnTo>
                <a:lnTo>
                  <a:pt x="513841" y="315468"/>
                </a:lnTo>
                <a:lnTo>
                  <a:pt x="518032" y="328930"/>
                </a:lnTo>
                <a:lnTo>
                  <a:pt x="562911" y="307832"/>
                </a:lnTo>
                <a:lnTo>
                  <a:pt x="595884" y="271399"/>
                </a:lnTo>
                <a:lnTo>
                  <a:pt x="616172" y="222599"/>
                </a:lnTo>
                <a:lnTo>
                  <a:pt x="622935" y="164464"/>
                </a:lnTo>
                <a:lnTo>
                  <a:pt x="621263" y="134717"/>
                </a:lnTo>
                <a:lnTo>
                  <a:pt x="607665" y="80918"/>
                </a:lnTo>
                <a:lnTo>
                  <a:pt x="580755" y="37415"/>
                </a:lnTo>
                <a:lnTo>
                  <a:pt x="541893" y="8598"/>
                </a:lnTo>
                <a:lnTo>
                  <a:pt x="518032" y="0"/>
                </a:lnTo>
                <a:close/>
              </a:path>
              <a:path w="622935" h="328929">
                <a:moveTo>
                  <a:pt x="104901" y="0"/>
                </a:moveTo>
                <a:lnTo>
                  <a:pt x="60134" y="21066"/>
                </a:lnTo>
                <a:lnTo>
                  <a:pt x="27177" y="57657"/>
                </a:lnTo>
                <a:lnTo>
                  <a:pt x="6778" y="106489"/>
                </a:lnTo>
                <a:lnTo>
                  <a:pt x="92" y="162813"/>
                </a:lnTo>
                <a:lnTo>
                  <a:pt x="0" y="164464"/>
                </a:lnTo>
                <a:lnTo>
                  <a:pt x="1690" y="194710"/>
                </a:lnTo>
                <a:lnTo>
                  <a:pt x="15216" y="248154"/>
                </a:lnTo>
                <a:lnTo>
                  <a:pt x="42054" y="291550"/>
                </a:lnTo>
                <a:lnTo>
                  <a:pt x="80968" y="320280"/>
                </a:lnTo>
                <a:lnTo>
                  <a:pt x="104901" y="328930"/>
                </a:lnTo>
                <a:lnTo>
                  <a:pt x="109092" y="315468"/>
                </a:lnTo>
                <a:lnTo>
                  <a:pt x="90356" y="307179"/>
                </a:lnTo>
                <a:lnTo>
                  <a:pt x="74167" y="295640"/>
                </a:lnTo>
                <a:lnTo>
                  <a:pt x="49529" y="262763"/>
                </a:lnTo>
                <a:lnTo>
                  <a:pt x="34893" y="218122"/>
                </a:lnTo>
                <a:lnTo>
                  <a:pt x="30042" y="164464"/>
                </a:lnTo>
                <a:lnTo>
                  <a:pt x="29972" y="162813"/>
                </a:lnTo>
                <a:lnTo>
                  <a:pt x="31206" y="134717"/>
                </a:lnTo>
                <a:lnTo>
                  <a:pt x="41009" y="86000"/>
                </a:lnTo>
                <a:lnTo>
                  <a:pt x="60577" y="47642"/>
                </a:lnTo>
                <a:lnTo>
                  <a:pt x="90624" y="21595"/>
                </a:lnTo>
                <a:lnTo>
                  <a:pt x="109600" y="13335"/>
                </a:lnTo>
                <a:lnTo>
                  <a:pt x="104901" y="0"/>
                </a:lnTo>
                <a:close/>
              </a:path>
            </a:pathLst>
          </a:custGeom>
          <a:solidFill>
            <a:srgbClr val="000000"/>
          </a:solidFill>
        </p:spPr>
        <p:txBody>
          <a:bodyPr wrap="square" lIns="0" tIns="0" rIns="0" bIns="0" rtlCol="0"/>
          <a:lstStyle/>
          <a:p>
            <a:endParaRPr/>
          </a:p>
        </p:txBody>
      </p:sp>
      <p:sp>
        <p:nvSpPr>
          <p:cNvPr id="8" name="object 8"/>
          <p:cNvSpPr/>
          <p:nvPr/>
        </p:nvSpPr>
        <p:spPr>
          <a:xfrm>
            <a:off x="6120257" y="4768850"/>
            <a:ext cx="775335" cy="328930"/>
          </a:xfrm>
          <a:custGeom>
            <a:avLst/>
            <a:gdLst/>
            <a:ahLst/>
            <a:cxnLst/>
            <a:rect l="l" t="t" r="r" b="b"/>
            <a:pathLst>
              <a:path w="775334" h="328929">
                <a:moveTo>
                  <a:pt x="670433" y="0"/>
                </a:moveTo>
                <a:lnTo>
                  <a:pt x="665734" y="13335"/>
                </a:lnTo>
                <a:lnTo>
                  <a:pt x="684784" y="21595"/>
                </a:lnTo>
                <a:lnTo>
                  <a:pt x="701166" y="33035"/>
                </a:lnTo>
                <a:lnTo>
                  <a:pt x="725932" y="65405"/>
                </a:lnTo>
                <a:lnTo>
                  <a:pt x="740505" y="109108"/>
                </a:lnTo>
                <a:lnTo>
                  <a:pt x="744095" y="134346"/>
                </a:lnTo>
                <a:lnTo>
                  <a:pt x="744148" y="134717"/>
                </a:lnTo>
                <a:lnTo>
                  <a:pt x="744146" y="191789"/>
                </a:lnTo>
                <a:lnTo>
                  <a:pt x="734379" y="241788"/>
                </a:lnTo>
                <a:lnTo>
                  <a:pt x="714801" y="280838"/>
                </a:lnTo>
                <a:lnTo>
                  <a:pt x="685032" y="307179"/>
                </a:lnTo>
                <a:lnTo>
                  <a:pt x="666241" y="315468"/>
                </a:lnTo>
                <a:lnTo>
                  <a:pt x="670433" y="328930"/>
                </a:lnTo>
                <a:lnTo>
                  <a:pt x="715311" y="307832"/>
                </a:lnTo>
                <a:lnTo>
                  <a:pt x="748284" y="271399"/>
                </a:lnTo>
                <a:lnTo>
                  <a:pt x="768572" y="222599"/>
                </a:lnTo>
                <a:lnTo>
                  <a:pt x="775335" y="164464"/>
                </a:lnTo>
                <a:lnTo>
                  <a:pt x="773665" y="134717"/>
                </a:lnTo>
                <a:lnTo>
                  <a:pt x="773644" y="134346"/>
                </a:lnTo>
                <a:lnTo>
                  <a:pt x="760118" y="80918"/>
                </a:lnTo>
                <a:lnTo>
                  <a:pt x="733208" y="37415"/>
                </a:lnTo>
                <a:lnTo>
                  <a:pt x="694295" y="8598"/>
                </a:lnTo>
                <a:lnTo>
                  <a:pt x="670433" y="0"/>
                </a:lnTo>
                <a:close/>
              </a:path>
              <a:path w="775334" h="328929">
                <a:moveTo>
                  <a:pt x="104901" y="0"/>
                </a:moveTo>
                <a:lnTo>
                  <a:pt x="60134" y="21066"/>
                </a:lnTo>
                <a:lnTo>
                  <a:pt x="27177" y="57657"/>
                </a:lnTo>
                <a:lnTo>
                  <a:pt x="6778" y="106489"/>
                </a:lnTo>
                <a:lnTo>
                  <a:pt x="92" y="162813"/>
                </a:lnTo>
                <a:lnTo>
                  <a:pt x="0" y="164464"/>
                </a:lnTo>
                <a:lnTo>
                  <a:pt x="1690" y="194710"/>
                </a:lnTo>
                <a:lnTo>
                  <a:pt x="15216" y="248154"/>
                </a:lnTo>
                <a:lnTo>
                  <a:pt x="42054" y="291550"/>
                </a:lnTo>
                <a:lnTo>
                  <a:pt x="80968" y="320280"/>
                </a:lnTo>
                <a:lnTo>
                  <a:pt x="104901" y="328930"/>
                </a:lnTo>
                <a:lnTo>
                  <a:pt x="109092" y="315468"/>
                </a:lnTo>
                <a:lnTo>
                  <a:pt x="90356" y="307179"/>
                </a:lnTo>
                <a:lnTo>
                  <a:pt x="74167" y="295640"/>
                </a:lnTo>
                <a:lnTo>
                  <a:pt x="49529" y="262763"/>
                </a:lnTo>
                <a:lnTo>
                  <a:pt x="34893" y="218122"/>
                </a:lnTo>
                <a:lnTo>
                  <a:pt x="30042" y="164464"/>
                </a:lnTo>
                <a:lnTo>
                  <a:pt x="29971" y="162813"/>
                </a:lnTo>
                <a:lnTo>
                  <a:pt x="31206" y="134717"/>
                </a:lnTo>
                <a:lnTo>
                  <a:pt x="41009" y="86000"/>
                </a:lnTo>
                <a:lnTo>
                  <a:pt x="60577" y="47642"/>
                </a:lnTo>
                <a:lnTo>
                  <a:pt x="90624" y="21595"/>
                </a:lnTo>
                <a:lnTo>
                  <a:pt x="109600" y="13335"/>
                </a:lnTo>
                <a:lnTo>
                  <a:pt x="104901" y="0"/>
                </a:lnTo>
                <a:close/>
              </a:path>
            </a:pathLst>
          </a:custGeom>
          <a:solidFill>
            <a:srgbClr val="000000"/>
          </a:solidFill>
        </p:spPr>
        <p:txBody>
          <a:bodyPr wrap="square" lIns="0" tIns="0" rIns="0" bIns="0" rtlCol="0"/>
          <a:lstStyle/>
          <a:p>
            <a:endParaRPr/>
          </a:p>
        </p:txBody>
      </p:sp>
      <p:sp>
        <p:nvSpPr>
          <p:cNvPr id="9" name="object 9"/>
          <p:cNvSpPr txBox="1"/>
          <p:nvPr/>
        </p:nvSpPr>
        <p:spPr>
          <a:xfrm>
            <a:off x="636422" y="1445513"/>
            <a:ext cx="11330305" cy="4442460"/>
          </a:xfrm>
          <a:prstGeom prst="rect">
            <a:avLst/>
          </a:prstGeom>
        </p:spPr>
        <p:txBody>
          <a:bodyPr vert="horz" wrap="square" lIns="0" tIns="54610" rIns="0" bIns="0" rtlCol="0">
            <a:spAutoFit/>
          </a:bodyPr>
          <a:lstStyle/>
          <a:p>
            <a:pPr marL="76200" marR="558800" indent="5715">
              <a:lnSpc>
                <a:spcPct val="90000"/>
              </a:lnSpc>
              <a:spcBef>
                <a:spcPts val="430"/>
              </a:spcBef>
            </a:pPr>
            <a:r>
              <a:rPr sz="2800" b="0" dirty="0">
                <a:latin typeface="Segoe UI Semilight"/>
                <a:cs typeface="Segoe UI Semilight"/>
              </a:rPr>
              <a:t>There</a:t>
            </a:r>
            <a:r>
              <a:rPr sz="2800" b="0" spc="-50" dirty="0">
                <a:latin typeface="Segoe UI Semilight"/>
                <a:cs typeface="Segoe UI Semilight"/>
              </a:rPr>
              <a:t> </a:t>
            </a:r>
            <a:r>
              <a:rPr sz="2800" b="0" dirty="0">
                <a:latin typeface="Segoe UI Semilight"/>
                <a:cs typeface="Segoe UI Semilight"/>
              </a:rPr>
              <a:t>are</a:t>
            </a:r>
            <a:r>
              <a:rPr sz="2800" b="0" spc="-50" dirty="0">
                <a:latin typeface="Segoe UI Semilight"/>
                <a:cs typeface="Segoe UI Semilight"/>
              </a:rPr>
              <a:t> </a:t>
            </a:r>
            <a:r>
              <a:rPr sz="2800" b="0" dirty="0">
                <a:latin typeface="Segoe UI Semilight"/>
                <a:cs typeface="Segoe UI Semilight"/>
              </a:rPr>
              <a:t>20</a:t>
            </a:r>
            <a:r>
              <a:rPr sz="2800" b="0" spc="-55" dirty="0">
                <a:latin typeface="Segoe UI Semilight"/>
                <a:cs typeface="Segoe UI Semilight"/>
              </a:rPr>
              <a:t> </a:t>
            </a:r>
            <a:r>
              <a:rPr sz="2800" b="0" dirty="0">
                <a:latin typeface="Segoe UI Semilight"/>
                <a:cs typeface="Segoe UI Semilight"/>
              </a:rPr>
              <a:t>frogs</a:t>
            </a:r>
            <a:r>
              <a:rPr sz="2800" b="0" spc="-55" dirty="0">
                <a:latin typeface="Segoe UI Semilight"/>
                <a:cs typeface="Segoe UI Semilight"/>
              </a:rPr>
              <a:t> </a:t>
            </a:r>
            <a:r>
              <a:rPr sz="2800" b="0" dirty="0">
                <a:latin typeface="Segoe UI Semilight"/>
                <a:cs typeface="Segoe UI Semilight"/>
              </a:rPr>
              <a:t>on</a:t>
            </a:r>
            <a:r>
              <a:rPr sz="2800" b="0" spc="-65" dirty="0">
                <a:latin typeface="Segoe UI Semilight"/>
                <a:cs typeface="Segoe UI Semilight"/>
              </a:rPr>
              <a:t> </a:t>
            </a:r>
            <a:r>
              <a:rPr sz="2800" b="0" dirty="0">
                <a:latin typeface="Segoe UI Semilight"/>
                <a:cs typeface="Segoe UI Semilight"/>
              </a:rPr>
              <a:t>each</a:t>
            </a:r>
            <a:r>
              <a:rPr sz="2800" b="0" spc="-60" dirty="0">
                <a:latin typeface="Segoe UI Semilight"/>
                <a:cs typeface="Segoe UI Semilight"/>
              </a:rPr>
              <a:t> </a:t>
            </a:r>
            <a:r>
              <a:rPr sz="2800" b="0" dirty="0">
                <a:latin typeface="Segoe UI Semilight"/>
                <a:cs typeface="Segoe UI Semilight"/>
              </a:rPr>
              <a:t>location</a:t>
            </a:r>
            <a:r>
              <a:rPr sz="2800" b="0" spc="-75" dirty="0">
                <a:latin typeface="Segoe UI Semilight"/>
                <a:cs typeface="Segoe UI Semilight"/>
              </a:rPr>
              <a:t> </a:t>
            </a:r>
            <a:r>
              <a:rPr sz="2800" b="0" dirty="0">
                <a:latin typeface="Segoe UI Semilight"/>
                <a:cs typeface="Segoe UI Semilight"/>
              </a:rPr>
              <a:t>in</a:t>
            </a:r>
            <a:r>
              <a:rPr sz="2800" b="0" spc="-55" dirty="0">
                <a:latin typeface="Segoe UI Semilight"/>
                <a:cs typeface="Segoe UI Semilight"/>
              </a:rPr>
              <a:t> </a:t>
            </a:r>
            <a:r>
              <a:rPr sz="2800" b="0" dirty="0">
                <a:latin typeface="Segoe UI Semilight"/>
                <a:cs typeface="Segoe UI Semilight"/>
              </a:rPr>
              <a:t>a</a:t>
            </a:r>
            <a:r>
              <a:rPr sz="2800" b="0" spc="-60" dirty="0">
                <a:latin typeface="Segoe UI Semilight"/>
                <a:cs typeface="Segoe UI Semilight"/>
              </a:rPr>
              <a:t> </a:t>
            </a:r>
            <a:r>
              <a:rPr sz="2800" b="0" dirty="0">
                <a:latin typeface="Segoe UI Semilight"/>
                <a:cs typeface="Segoe UI Semilight"/>
              </a:rPr>
              <a:t>5x5</a:t>
            </a:r>
            <a:r>
              <a:rPr sz="2800" b="0" spc="-45" dirty="0">
                <a:latin typeface="Segoe UI Semilight"/>
                <a:cs typeface="Segoe UI Semilight"/>
              </a:rPr>
              <a:t> </a:t>
            </a:r>
            <a:r>
              <a:rPr sz="2800" b="0" dirty="0">
                <a:latin typeface="Segoe UI Semilight"/>
                <a:cs typeface="Segoe UI Semilight"/>
              </a:rPr>
              <a:t>grid.</a:t>
            </a:r>
            <a:r>
              <a:rPr sz="2800" b="0" spc="-50" dirty="0">
                <a:latin typeface="Segoe UI Semilight"/>
                <a:cs typeface="Segoe UI Semilight"/>
              </a:rPr>
              <a:t> </a:t>
            </a:r>
            <a:r>
              <a:rPr sz="2800" b="0" dirty="0">
                <a:latin typeface="Segoe UI Semilight"/>
                <a:cs typeface="Segoe UI Semilight"/>
              </a:rPr>
              <a:t>Each</a:t>
            </a:r>
            <a:r>
              <a:rPr sz="2800" b="0" spc="-55" dirty="0">
                <a:latin typeface="Segoe UI Semilight"/>
                <a:cs typeface="Segoe UI Semilight"/>
              </a:rPr>
              <a:t> </a:t>
            </a:r>
            <a:r>
              <a:rPr sz="2800" b="0" dirty="0">
                <a:latin typeface="Segoe UI Semilight"/>
                <a:cs typeface="Segoe UI Semilight"/>
              </a:rPr>
              <a:t>frog</a:t>
            </a:r>
            <a:r>
              <a:rPr sz="2800" b="0" spc="-50" dirty="0">
                <a:latin typeface="Segoe UI Semilight"/>
                <a:cs typeface="Segoe UI Semilight"/>
              </a:rPr>
              <a:t> </a:t>
            </a:r>
            <a:r>
              <a:rPr sz="2800" b="0" spc="-20" dirty="0">
                <a:latin typeface="Segoe UI Semilight"/>
                <a:cs typeface="Segoe UI Semilight"/>
              </a:rPr>
              <a:t>will </a:t>
            </a:r>
            <a:r>
              <a:rPr sz="2800" b="0" spc="-10" dirty="0">
                <a:latin typeface="Segoe UI Semilight"/>
                <a:cs typeface="Segoe UI Semilight"/>
              </a:rPr>
              <a:t>independently</a:t>
            </a:r>
            <a:r>
              <a:rPr sz="2800" b="0" spc="-45" dirty="0">
                <a:latin typeface="Segoe UI Semilight"/>
                <a:cs typeface="Segoe UI Semilight"/>
              </a:rPr>
              <a:t> </a:t>
            </a:r>
            <a:r>
              <a:rPr sz="2800" b="0" dirty="0">
                <a:latin typeface="Segoe UI Semilight"/>
                <a:cs typeface="Segoe UI Semilight"/>
              </a:rPr>
              <a:t>jump</a:t>
            </a:r>
            <a:r>
              <a:rPr sz="2800" b="0" spc="-50" dirty="0">
                <a:latin typeface="Segoe UI Semilight"/>
                <a:cs typeface="Segoe UI Semilight"/>
              </a:rPr>
              <a:t> </a:t>
            </a:r>
            <a:r>
              <a:rPr sz="2800" b="0" dirty="0">
                <a:latin typeface="Segoe UI Semilight"/>
                <a:cs typeface="Segoe UI Semilight"/>
              </a:rPr>
              <a:t>to</a:t>
            </a:r>
            <a:r>
              <a:rPr sz="2800" b="0" spc="-50" dirty="0">
                <a:latin typeface="Segoe UI Semilight"/>
                <a:cs typeface="Segoe UI Semilight"/>
              </a:rPr>
              <a:t> </a:t>
            </a:r>
            <a:r>
              <a:rPr sz="2800" b="0" dirty="0">
                <a:latin typeface="Segoe UI Semilight"/>
                <a:cs typeface="Segoe UI Semilight"/>
              </a:rPr>
              <a:t>the</a:t>
            </a:r>
            <a:r>
              <a:rPr sz="2800" b="0" spc="-60" dirty="0">
                <a:latin typeface="Segoe UI Semilight"/>
                <a:cs typeface="Segoe UI Semilight"/>
              </a:rPr>
              <a:t> </a:t>
            </a:r>
            <a:r>
              <a:rPr sz="2800" b="0" dirty="0">
                <a:latin typeface="Segoe UI Semilight"/>
                <a:cs typeface="Segoe UI Semilight"/>
              </a:rPr>
              <a:t>left,</a:t>
            </a:r>
            <a:r>
              <a:rPr sz="2800" b="0" spc="-50" dirty="0">
                <a:latin typeface="Segoe UI Semilight"/>
                <a:cs typeface="Segoe UI Semilight"/>
              </a:rPr>
              <a:t> </a:t>
            </a:r>
            <a:r>
              <a:rPr sz="2800" b="0" dirty="0">
                <a:latin typeface="Segoe UI Semilight"/>
                <a:cs typeface="Segoe UI Semilight"/>
              </a:rPr>
              <a:t>right,</a:t>
            </a:r>
            <a:r>
              <a:rPr sz="2800" b="0" spc="-50" dirty="0">
                <a:latin typeface="Segoe UI Semilight"/>
                <a:cs typeface="Segoe UI Semilight"/>
              </a:rPr>
              <a:t> </a:t>
            </a:r>
            <a:r>
              <a:rPr sz="2800" b="0" dirty="0">
                <a:latin typeface="Segoe UI Semilight"/>
                <a:cs typeface="Segoe UI Semilight"/>
              </a:rPr>
              <a:t>up,</a:t>
            </a:r>
            <a:r>
              <a:rPr sz="2800" b="0" spc="-50" dirty="0">
                <a:latin typeface="Segoe UI Semilight"/>
                <a:cs typeface="Segoe UI Semilight"/>
              </a:rPr>
              <a:t> </a:t>
            </a:r>
            <a:r>
              <a:rPr sz="2800" b="0" dirty="0">
                <a:latin typeface="Segoe UI Semilight"/>
                <a:cs typeface="Segoe UI Semilight"/>
              </a:rPr>
              <a:t>down,</a:t>
            </a:r>
            <a:r>
              <a:rPr sz="2800" b="0" spc="-55" dirty="0">
                <a:latin typeface="Segoe UI Semilight"/>
                <a:cs typeface="Segoe UI Semilight"/>
              </a:rPr>
              <a:t> </a:t>
            </a:r>
            <a:r>
              <a:rPr sz="2800" b="0" dirty="0">
                <a:latin typeface="Segoe UI Semilight"/>
                <a:cs typeface="Segoe UI Semilight"/>
              </a:rPr>
              <a:t>or</a:t>
            </a:r>
            <a:r>
              <a:rPr sz="2800" b="0" spc="-50" dirty="0">
                <a:latin typeface="Segoe UI Semilight"/>
                <a:cs typeface="Segoe UI Semilight"/>
              </a:rPr>
              <a:t> </a:t>
            </a:r>
            <a:r>
              <a:rPr sz="2800" b="0" dirty="0">
                <a:latin typeface="Segoe UI Semilight"/>
                <a:cs typeface="Segoe UI Semilight"/>
              </a:rPr>
              <a:t>stay</a:t>
            </a:r>
            <a:r>
              <a:rPr sz="2800" b="0" spc="-55" dirty="0">
                <a:latin typeface="Segoe UI Semilight"/>
                <a:cs typeface="Segoe UI Semilight"/>
              </a:rPr>
              <a:t> </a:t>
            </a:r>
            <a:r>
              <a:rPr sz="2800" b="0" dirty="0">
                <a:latin typeface="Segoe UI Semilight"/>
                <a:cs typeface="Segoe UI Semilight"/>
              </a:rPr>
              <a:t>where</a:t>
            </a:r>
            <a:r>
              <a:rPr sz="2800" b="0" spc="-45" dirty="0">
                <a:latin typeface="Segoe UI Semilight"/>
                <a:cs typeface="Segoe UI Semilight"/>
              </a:rPr>
              <a:t> </a:t>
            </a:r>
            <a:r>
              <a:rPr sz="2800" b="0" dirty="0">
                <a:latin typeface="Segoe UI Semilight"/>
                <a:cs typeface="Segoe UI Semilight"/>
              </a:rPr>
              <a:t>it</a:t>
            </a:r>
            <a:r>
              <a:rPr sz="2800" b="0" spc="-50" dirty="0">
                <a:latin typeface="Segoe UI Semilight"/>
                <a:cs typeface="Segoe UI Semilight"/>
              </a:rPr>
              <a:t> </a:t>
            </a:r>
            <a:r>
              <a:rPr sz="2800" b="0" dirty="0">
                <a:latin typeface="Segoe UI Semilight"/>
                <a:cs typeface="Segoe UI Semilight"/>
              </a:rPr>
              <a:t>is</a:t>
            </a:r>
            <a:r>
              <a:rPr sz="2800" b="0" spc="-50" dirty="0">
                <a:latin typeface="Segoe UI Semilight"/>
                <a:cs typeface="Segoe UI Semilight"/>
              </a:rPr>
              <a:t> </a:t>
            </a:r>
            <a:r>
              <a:rPr sz="2800" b="0" spc="-20" dirty="0">
                <a:latin typeface="Segoe UI Semilight"/>
                <a:cs typeface="Segoe UI Semilight"/>
              </a:rPr>
              <a:t>with </a:t>
            </a:r>
            <a:r>
              <a:rPr sz="2800" b="0" dirty="0">
                <a:latin typeface="Segoe UI Semilight"/>
                <a:cs typeface="Segoe UI Semilight"/>
              </a:rPr>
              <a:t>equal</a:t>
            </a:r>
            <a:r>
              <a:rPr sz="2800" b="0" spc="-50" dirty="0">
                <a:latin typeface="Segoe UI Semilight"/>
                <a:cs typeface="Segoe UI Semilight"/>
              </a:rPr>
              <a:t> </a:t>
            </a:r>
            <a:r>
              <a:rPr sz="2800" b="0" spc="-25" dirty="0">
                <a:latin typeface="Segoe UI Semilight"/>
                <a:cs typeface="Segoe UI Semilight"/>
              </a:rPr>
              <a:t>probability.</a:t>
            </a:r>
            <a:r>
              <a:rPr sz="2800" b="0" spc="-55" dirty="0">
                <a:latin typeface="Segoe UI Semilight"/>
                <a:cs typeface="Segoe UI Semilight"/>
              </a:rPr>
              <a:t> </a:t>
            </a:r>
            <a:r>
              <a:rPr sz="2800" b="0" dirty="0">
                <a:latin typeface="Segoe UI Semilight"/>
                <a:cs typeface="Segoe UI Semilight"/>
              </a:rPr>
              <a:t>A</a:t>
            </a:r>
            <a:r>
              <a:rPr sz="2800" b="0" spc="-50" dirty="0">
                <a:latin typeface="Segoe UI Semilight"/>
                <a:cs typeface="Segoe UI Semilight"/>
              </a:rPr>
              <a:t> </a:t>
            </a:r>
            <a:r>
              <a:rPr sz="2800" b="0" dirty="0">
                <a:latin typeface="Segoe UI Semilight"/>
                <a:cs typeface="Segoe UI Semilight"/>
              </a:rPr>
              <a:t>frog</a:t>
            </a:r>
            <a:r>
              <a:rPr sz="2800" b="0" spc="-50" dirty="0">
                <a:latin typeface="Segoe UI Semilight"/>
                <a:cs typeface="Segoe UI Semilight"/>
              </a:rPr>
              <a:t> </a:t>
            </a:r>
            <a:r>
              <a:rPr sz="2800" b="0" dirty="0">
                <a:latin typeface="Segoe UI Semilight"/>
                <a:cs typeface="Segoe UI Semilight"/>
              </a:rPr>
              <a:t>at</a:t>
            </a:r>
            <a:r>
              <a:rPr sz="2800" b="0" spc="-55" dirty="0">
                <a:latin typeface="Segoe UI Semilight"/>
                <a:cs typeface="Segoe UI Semilight"/>
              </a:rPr>
              <a:t> </a:t>
            </a:r>
            <a:r>
              <a:rPr sz="2800" b="0" dirty="0">
                <a:latin typeface="Segoe UI Semilight"/>
                <a:cs typeface="Segoe UI Semilight"/>
              </a:rPr>
              <a:t>an</a:t>
            </a:r>
            <a:r>
              <a:rPr sz="2800" b="0" spc="-50" dirty="0">
                <a:latin typeface="Segoe UI Semilight"/>
                <a:cs typeface="Segoe UI Semilight"/>
              </a:rPr>
              <a:t> </a:t>
            </a:r>
            <a:r>
              <a:rPr sz="2800" b="0" dirty="0">
                <a:latin typeface="Segoe UI Semilight"/>
                <a:cs typeface="Segoe UI Semilight"/>
              </a:rPr>
              <a:t>edge</a:t>
            </a:r>
            <a:r>
              <a:rPr sz="2800" b="0" spc="-50" dirty="0">
                <a:latin typeface="Segoe UI Semilight"/>
                <a:cs typeface="Segoe UI Semilight"/>
              </a:rPr>
              <a:t> </a:t>
            </a:r>
            <a:r>
              <a:rPr sz="2800" b="0" dirty="0">
                <a:latin typeface="Segoe UI Semilight"/>
                <a:cs typeface="Segoe UI Semilight"/>
              </a:rPr>
              <a:t>of</a:t>
            </a:r>
            <a:r>
              <a:rPr sz="2800" b="0" spc="-50" dirty="0">
                <a:latin typeface="Segoe UI Semilight"/>
                <a:cs typeface="Segoe UI Semilight"/>
              </a:rPr>
              <a:t> </a:t>
            </a:r>
            <a:r>
              <a:rPr sz="2800" b="0" dirty="0">
                <a:latin typeface="Segoe UI Semilight"/>
                <a:cs typeface="Segoe UI Semilight"/>
              </a:rPr>
              <a:t>the</a:t>
            </a:r>
            <a:r>
              <a:rPr sz="2800" b="0" spc="-60" dirty="0">
                <a:latin typeface="Segoe UI Semilight"/>
                <a:cs typeface="Segoe UI Semilight"/>
              </a:rPr>
              <a:t> </a:t>
            </a:r>
            <a:r>
              <a:rPr sz="2800" b="0" dirty="0">
                <a:latin typeface="Segoe UI Semilight"/>
                <a:cs typeface="Segoe UI Semilight"/>
              </a:rPr>
              <a:t>grid</a:t>
            </a:r>
            <a:r>
              <a:rPr sz="2800" b="0" spc="-40" dirty="0">
                <a:latin typeface="Segoe UI Semilight"/>
                <a:cs typeface="Segoe UI Semilight"/>
              </a:rPr>
              <a:t> </a:t>
            </a:r>
            <a:r>
              <a:rPr sz="2800" b="0" dirty="0">
                <a:latin typeface="Segoe UI Semilight"/>
                <a:cs typeface="Segoe UI Semilight"/>
              </a:rPr>
              <a:t>magically</a:t>
            </a:r>
            <a:r>
              <a:rPr sz="2800" b="0" spc="-50" dirty="0">
                <a:latin typeface="Segoe UI Semilight"/>
                <a:cs typeface="Segoe UI Semilight"/>
              </a:rPr>
              <a:t> </a:t>
            </a:r>
            <a:r>
              <a:rPr sz="2800" b="0" dirty="0">
                <a:latin typeface="Segoe UI Semilight"/>
                <a:cs typeface="Segoe UI Semilight"/>
              </a:rPr>
              <a:t>warps</a:t>
            </a:r>
            <a:r>
              <a:rPr sz="2800" b="0" spc="-50" dirty="0">
                <a:latin typeface="Segoe UI Semilight"/>
                <a:cs typeface="Segoe UI Semilight"/>
              </a:rPr>
              <a:t> </a:t>
            </a:r>
            <a:r>
              <a:rPr sz="2800" b="0" dirty="0">
                <a:latin typeface="Segoe UI Semilight"/>
                <a:cs typeface="Segoe UI Semilight"/>
              </a:rPr>
              <a:t>to</a:t>
            </a:r>
            <a:r>
              <a:rPr sz="2800" b="0" spc="-50" dirty="0">
                <a:latin typeface="Segoe UI Semilight"/>
                <a:cs typeface="Segoe UI Semilight"/>
              </a:rPr>
              <a:t> </a:t>
            </a:r>
            <a:r>
              <a:rPr sz="2800" b="0" spc="-25" dirty="0">
                <a:latin typeface="Segoe UI Semilight"/>
                <a:cs typeface="Segoe UI Semilight"/>
              </a:rPr>
              <a:t>the </a:t>
            </a:r>
            <a:r>
              <a:rPr sz="2800" b="0" spc="-10" dirty="0">
                <a:latin typeface="Segoe UI Semilight"/>
                <a:cs typeface="Segoe UI Semilight"/>
              </a:rPr>
              <a:t>corresponding</a:t>
            </a:r>
            <a:r>
              <a:rPr sz="2800" b="0" spc="-25" dirty="0">
                <a:latin typeface="Segoe UI Semilight"/>
                <a:cs typeface="Segoe UI Semilight"/>
              </a:rPr>
              <a:t> </a:t>
            </a:r>
            <a:r>
              <a:rPr sz="2800" b="0" dirty="0">
                <a:latin typeface="Segoe UI Semilight"/>
                <a:cs typeface="Segoe UI Semilight"/>
              </a:rPr>
              <a:t>edge</a:t>
            </a:r>
            <a:r>
              <a:rPr sz="2800" b="0" spc="-10" dirty="0">
                <a:latin typeface="Segoe UI Semilight"/>
                <a:cs typeface="Segoe UI Semilight"/>
              </a:rPr>
              <a:t> </a:t>
            </a:r>
            <a:r>
              <a:rPr sz="2800" b="0" spc="-20" dirty="0">
                <a:latin typeface="Segoe UI Semilight"/>
                <a:cs typeface="Segoe UI Semilight"/>
              </a:rPr>
              <a:t>(pac-</a:t>
            </a:r>
            <a:r>
              <a:rPr sz="2800" b="0" spc="-10" dirty="0">
                <a:latin typeface="Segoe UI Semilight"/>
                <a:cs typeface="Segoe UI Semilight"/>
              </a:rPr>
              <a:t>man-style).</a:t>
            </a:r>
            <a:endParaRPr sz="2800">
              <a:latin typeface="Segoe UI Semilight"/>
              <a:cs typeface="Segoe UI Semilight"/>
            </a:endParaRPr>
          </a:p>
          <a:p>
            <a:pPr marL="81915">
              <a:lnSpc>
                <a:spcPct val="100000"/>
              </a:lnSpc>
              <a:spcBef>
                <a:spcPts val="1070"/>
              </a:spcBef>
            </a:pPr>
            <a:r>
              <a:rPr sz="2800" b="0" dirty="0">
                <a:latin typeface="Segoe UI Semilight"/>
                <a:cs typeface="Segoe UI Semilight"/>
              </a:rPr>
              <a:t>Bound</a:t>
            </a:r>
            <a:r>
              <a:rPr sz="2800" b="0" spc="-60" dirty="0">
                <a:latin typeface="Segoe UI Semilight"/>
                <a:cs typeface="Segoe UI Semilight"/>
              </a:rPr>
              <a:t> </a:t>
            </a:r>
            <a:r>
              <a:rPr sz="2800" b="0" dirty="0">
                <a:latin typeface="Segoe UI Semilight"/>
                <a:cs typeface="Segoe UI Semilight"/>
              </a:rPr>
              <a:t>the</a:t>
            </a:r>
            <a:r>
              <a:rPr sz="2800" b="0" spc="-55" dirty="0">
                <a:latin typeface="Segoe UI Semilight"/>
                <a:cs typeface="Segoe UI Semilight"/>
              </a:rPr>
              <a:t> </a:t>
            </a:r>
            <a:r>
              <a:rPr sz="2800" b="0" dirty="0">
                <a:latin typeface="Segoe UI Semilight"/>
                <a:cs typeface="Segoe UI Semilight"/>
              </a:rPr>
              <a:t>probability</a:t>
            </a:r>
            <a:r>
              <a:rPr sz="2800" b="0" spc="-40" dirty="0">
                <a:latin typeface="Segoe UI Semilight"/>
                <a:cs typeface="Segoe UI Semilight"/>
              </a:rPr>
              <a:t> </a:t>
            </a:r>
            <a:r>
              <a:rPr sz="2800" b="0" dirty="0">
                <a:latin typeface="Segoe UI Semilight"/>
                <a:cs typeface="Segoe UI Semilight"/>
              </a:rPr>
              <a:t>at</a:t>
            </a:r>
            <a:r>
              <a:rPr sz="2800" b="0" spc="-30" dirty="0">
                <a:latin typeface="Segoe UI Semilight"/>
                <a:cs typeface="Segoe UI Semilight"/>
              </a:rPr>
              <a:t> </a:t>
            </a:r>
            <a:r>
              <a:rPr sz="2800" b="0" dirty="0">
                <a:latin typeface="Segoe UI Semilight"/>
                <a:cs typeface="Segoe UI Semilight"/>
              </a:rPr>
              <a:t>least</a:t>
            </a:r>
            <a:r>
              <a:rPr sz="2800" b="0" spc="-60" dirty="0">
                <a:latin typeface="Segoe UI Semilight"/>
                <a:cs typeface="Segoe UI Semilight"/>
              </a:rPr>
              <a:t> </a:t>
            </a:r>
            <a:r>
              <a:rPr sz="2800" b="0" dirty="0">
                <a:latin typeface="Segoe UI Semilight"/>
                <a:cs typeface="Segoe UI Semilight"/>
              </a:rPr>
              <a:t>one</a:t>
            </a:r>
            <a:r>
              <a:rPr sz="2800" b="0" spc="-50" dirty="0">
                <a:latin typeface="Segoe UI Semilight"/>
                <a:cs typeface="Segoe UI Semilight"/>
              </a:rPr>
              <a:t> </a:t>
            </a:r>
            <a:r>
              <a:rPr sz="2800" b="0" dirty="0">
                <a:latin typeface="Segoe UI Semilight"/>
                <a:cs typeface="Segoe UI Semilight"/>
              </a:rPr>
              <a:t>square</a:t>
            </a:r>
            <a:r>
              <a:rPr sz="2800" b="0" spc="-55" dirty="0">
                <a:latin typeface="Segoe UI Semilight"/>
                <a:cs typeface="Segoe UI Semilight"/>
              </a:rPr>
              <a:t> </a:t>
            </a:r>
            <a:r>
              <a:rPr sz="2800" b="0" dirty="0">
                <a:latin typeface="Segoe UI Semilight"/>
                <a:cs typeface="Segoe UI Semilight"/>
              </a:rPr>
              <a:t>ends</a:t>
            </a:r>
            <a:r>
              <a:rPr sz="2800" b="0" spc="-65" dirty="0">
                <a:latin typeface="Segoe UI Semilight"/>
                <a:cs typeface="Segoe UI Semilight"/>
              </a:rPr>
              <a:t> </a:t>
            </a:r>
            <a:r>
              <a:rPr sz="2800" b="0" dirty="0">
                <a:latin typeface="Segoe UI Semilight"/>
                <a:cs typeface="Segoe UI Semilight"/>
              </a:rPr>
              <a:t>up</a:t>
            </a:r>
            <a:r>
              <a:rPr sz="2800" b="0" spc="-25" dirty="0">
                <a:latin typeface="Segoe UI Semilight"/>
                <a:cs typeface="Segoe UI Semilight"/>
              </a:rPr>
              <a:t> </a:t>
            </a:r>
            <a:r>
              <a:rPr sz="2800" b="0" dirty="0">
                <a:latin typeface="Segoe UI Semilight"/>
                <a:cs typeface="Segoe UI Semilight"/>
              </a:rPr>
              <a:t>with</a:t>
            </a:r>
            <a:r>
              <a:rPr sz="2800" b="0" spc="-50" dirty="0">
                <a:latin typeface="Segoe UI Semilight"/>
                <a:cs typeface="Segoe UI Semilight"/>
              </a:rPr>
              <a:t> </a:t>
            </a:r>
            <a:r>
              <a:rPr sz="2800" b="0" dirty="0">
                <a:latin typeface="Segoe UI Semilight"/>
                <a:cs typeface="Segoe UI Semilight"/>
              </a:rPr>
              <a:t>at</a:t>
            </a:r>
            <a:r>
              <a:rPr sz="2800" b="0" spc="-50" dirty="0">
                <a:latin typeface="Segoe UI Semilight"/>
                <a:cs typeface="Segoe UI Semilight"/>
              </a:rPr>
              <a:t> </a:t>
            </a:r>
            <a:r>
              <a:rPr sz="2800" b="0" dirty="0">
                <a:latin typeface="Segoe UI Semilight"/>
                <a:cs typeface="Segoe UI Semilight"/>
              </a:rPr>
              <a:t>least</a:t>
            </a:r>
            <a:r>
              <a:rPr sz="2800" b="0" spc="-50" dirty="0">
                <a:latin typeface="Segoe UI Semilight"/>
                <a:cs typeface="Segoe UI Semilight"/>
              </a:rPr>
              <a:t> </a:t>
            </a:r>
            <a:r>
              <a:rPr sz="2800" b="0" dirty="0">
                <a:latin typeface="Segoe UI Semilight"/>
                <a:cs typeface="Segoe UI Semilight"/>
              </a:rPr>
              <a:t>36</a:t>
            </a:r>
            <a:r>
              <a:rPr sz="2800" b="0" spc="-50" dirty="0">
                <a:latin typeface="Segoe UI Semilight"/>
                <a:cs typeface="Segoe UI Semilight"/>
              </a:rPr>
              <a:t> </a:t>
            </a:r>
            <a:r>
              <a:rPr sz="2800" b="0" spc="-10" dirty="0">
                <a:latin typeface="Segoe UI Semilight"/>
                <a:cs typeface="Segoe UI Semilight"/>
              </a:rPr>
              <a:t>frogs.</a:t>
            </a:r>
            <a:endParaRPr sz="2800">
              <a:latin typeface="Segoe UI Semilight"/>
              <a:cs typeface="Segoe UI Semilight"/>
            </a:endParaRPr>
          </a:p>
          <a:p>
            <a:pPr marL="76200">
              <a:lnSpc>
                <a:spcPct val="100000"/>
              </a:lnSpc>
              <a:spcBef>
                <a:spcPts val="1065"/>
              </a:spcBef>
            </a:pPr>
            <a:r>
              <a:rPr sz="2800" dirty="0">
                <a:latin typeface="Cambria Math"/>
                <a:cs typeface="Cambria Math"/>
              </a:rPr>
              <a:t>𝐴</a:t>
            </a:r>
            <a:r>
              <a:rPr sz="3075" baseline="-16260" dirty="0">
                <a:latin typeface="Cambria Math"/>
                <a:cs typeface="Cambria Math"/>
              </a:rPr>
              <a:t>𝑖</a:t>
            </a:r>
            <a:r>
              <a:rPr sz="3075" spc="735" baseline="-16260" dirty="0">
                <a:latin typeface="Cambria Math"/>
                <a:cs typeface="Cambria Math"/>
              </a:rPr>
              <a:t> </a:t>
            </a:r>
            <a:r>
              <a:rPr sz="2800" b="0" dirty="0">
                <a:latin typeface="Segoe UI Semilight"/>
                <a:cs typeface="Segoe UI Semilight"/>
              </a:rPr>
              <a:t>is</a:t>
            </a:r>
            <a:r>
              <a:rPr sz="2800" b="0" spc="-15" dirty="0">
                <a:latin typeface="Segoe UI Semilight"/>
                <a:cs typeface="Segoe UI Semilight"/>
              </a:rPr>
              <a:t> </a:t>
            </a:r>
            <a:r>
              <a:rPr sz="2800" b="0" dirty="0">
                <a:latin typeface="Segoe UI Semilight"/>
                <a:cs typeface="Segoe UI Semilight"/>
              </a:rPr>
              <a:t>the</a:t>
            </a:r>
            <a:r>
              <a:rPr sz="2800" b="0" spc="-20" dirty="0">
                <a:latin typeface="Segoe UI Semilight"/>
                <a:cs typeface="Segoe UI Semilight"/>
              </a:rPr>
              <a:t> </a:t>
            </a:r>
            <a:r>
              <a:rPr sz="2800" b="0" dirty="0">
                <a:latin typeface="Segoe UI Semilight"/>
                <a:cs typeface="Segoe UI Semilight"/>
              </a:rPr>
              <a:t>event</a:t>
            </a:r>
            <a:r>
              <a:rPr sz="2800" b="0" spc="-30" dirty="0">
                <a:latin typeface="Segoe UI Semilight"/>
                <a:cs typeface="Segoe UI Semilight"/>
              </a:rPr>
              <a:t> </a:t>
            </a:r>
            <a:r>
              <a:rPr sz="2800" b="0" dirty="0">
                <a:latin typeface="Segoe UI Semilight"/>
                <a:cs typeface="Segoe UI Semilight"/>
              </a:rPr>
              <a:t>the</a:t>
            </a:r>
            <a:r>
              <a:rPr sz="2800" b="0" spc="-20" dirty="0">
                <a:latin typeface="Segoe UI Semilight"/>
                <a:cs typeface="Segoe UI Semilight"/>
              </a:rPr>
              <a:t> </a:t>
            </a:r>
            <a:r>
              <a:rPr sz="2800" dirty="0">
                <a:latin typeface="Cambria Math"/>
                <a:cs typeface="Cambria Math"/>
              </a:rPr>
              <a:t>𝑖</a:t>
            </a:r>
            <a:r>
              <a:rPr sz="2800" b="0" dirty="0">
                <a:latin typeface="Segoe UI Semilight"/>
                <a:cs typeface="Segoe UI Semilight"/>
              </a:rPr>
              <a:t>’th</a:t>
            </a:r>
            <a:r>
              <a:rPr sz="2800" b="0" spc="-10" dirty="0">
                <a:latin typeface="Segoe UI Semilight"/>
                <a:cs typeface="Segoe UI Semilight"/>
              </a:rPr>
              <a:t> </a:t>
            </a:r>
            <a:r>
              <a:rPr sz="2800" b="0" dirty="0">
                <a:latin typeface="Segoe UI Semilight"/>
                <a:cs typeface="Segoe UI Semilight"/>
              </a:rPr>
              <a:t>square</a:t>
            </a:r>
            <a:r>
              <a:rPr sz="2800" b="0" spc="-20" dirty="0">
                <a:latin typeface="Segoe UI Semilight"/>
                <a:cs typeface="Segoe UI Semilight"/>
              </a:rPr>
              <a:t> </a:t>
            </a:r>
            <a:r>
              <a:rPr sz="2800" b="0" dirty="0">
                <a:latin typeface="Segoe UI Semilight"/>
                <a:cs typeface="Segoe UI Semilight"/>
              </a:rPr>
              <a:t>has</a:t>
            </a:r>
            <a:r>
              <a:rPr sz="2800" b="0" spc="-10" dirty="0">
                <a:latin typeface="Segoe UI Semilight"/>
                <a:cs typeface="Segoe UI Semilight"/>
              </a:rPr>
              <a:t> </a:t>
            </a:r>
            <a:r>
              <a:rPr sz="2800" b="0" dirty="0">
                <a:latin typeface="Segoe UI Semilight"/>
                <a:cs typeface="Segoe UI Semilight"/>
              </a:rPr>
              <a:t>at</a:t>
            </a:r>
            <a:r>
              <a:rPr sz="2800" b="0" spc="-25" dirty="0">
                <a:latin typeface="Segoe UI Semilight"/>
                <a:cs typeface="Segoe UI Semilight"/>
              </a:rPr>
              <a:t> </a:t>
            </a:r>
            <a:r>
              <a:rPr sz="2800" b="0" dirty="0">
                <a:latin typeface="Segoe UI Semilight"/>
                <a:cs typeface="Segoe UI Semilight"/>
              </a:rPr>
              <a:t>least</a:t>
            </a:r>
            <a:r>
              <a:rPr sz="2800" b="0" spc="-5" dirty="0">
                <a:latin typeface="Segoe UI Semilight"/>
                <a:cs typeface="Segoe UI Semilight"/>
              </a:rPr>
              <a:t> </a:t>
            </a:r>
            <a:r>
              <a:rPr sz="2800" b="0" dirty="0">
                <a:latin typeface="Segoe UI Semilight"/>
                <a:cs typeface="Segoe UI Semilight"/>
              </a:rPr>
              <a:t>36</a:t>
            </a:r>
            <a:r>
              <a:rPr sz="2800" b="0" spc="-5" dirty="0">
                <a:latin typeface="Segoe UI Semilight"/>
                <a:cs typeface="Segoe UI Semilight"/>
              </a:rPr>
              <a:t> </a:t>
            </a:r>
            <a:r>
              <a:rPr sz="2800" b="0" spc="-10" dirty="0">
                <a:latin typeface="Segoe UI Semilight"/>
                <a:cs typeface="Segoe UI Semilight"/>
              </a:rPr>
              <a:t>frogs</a:t>
            </a:r>
            <a:endParaRPr sz="2800">
              <a:latin typeface="Segoe UI Semilight"/>
              <a:cs typeface="Segoe UI Semilight"/>
            </a:endParaRPr>
          </a:p>
          <a:p>
            <a:pPr marL="76200">
              <a:lnSpc>
                <a:spcPts val="3190"/>
              </a:lnSpc>
              <a:spcBef>
                <a:spcPts val="1060"/>
              </a:spcBef>
              <a:tabLst>
                <a:tab pos="469265" algn="l"/>
              </a:tabLst>
            </a:pPr>
            <a:r>
              <a:rPr sz="2800" spc="-50" dirty="0">
                <a:latin typeface="Cambria Math"/>
                <a:cs typeface="Cambria Math"/>
              </a:rPr>
              <a:t>ℙ</a:t>
            </a:r>
            <a:r>
              <a:rPr sz="2800" dirty="0">
                <a:latin typeface="Cambria Math"/>
                <a:cs typeface="Cambria Math"/>
              </a:rPr>
              <a:t>	𝐴</a:t>
            </a:r>
            <a:r>
              <a:rPr sz="3075" baseline="-16260" dirty="0">
                <a:latin typeface="Cambria Math"/>
                <a:cs typeface="Cambria Math"/>
              </a:rPr>
              <a:t>1</a:t>
            </a:r>
            <a:r>
              <a:rPr sz="3075" spc="405" baseline="-16260" dirty="0">
                <a:latin typeface="Cambria Math"/>
                <a:cs typeface="Cambria Math"/>
              </a:rPr>
              <a:t> </a:t>
            </a:r>
            <a:r>
              <a:rPr sz="2800" dirty="0">
                <a:latin typeface="Cambria Math"/>
                <a:cs typeface="Cambria Math"/>
              </a:rPr>
              <a:t>∪</a:t>
            </a:r>
            <a:r>
              <a:rPr sz="2800" spc="5" dirty="0">
                <a:latin typeface="Cambria Math"/>
                <a:cs typeface="Cambria Math"/>
              </a:rPr>
              <a:t> </a:t>
            </a:r>
            <a:r>
              <a:rPr sz="2800" dirty="0">
                <a:latin typeface="Cambria Math"/>
                <a:cs typeface="Cambria Math"/>
              </a:rPr>
              <a:t>𝐴</a:t>
            </a:r>
            <a:r>
              <a:rPr sz="3075" baseline="-16260" dirty="0">
                <a:latin typeface="Cambria Math"/>
                <a:cs typeface="Cambria Math"/>
              </a:rPr>
              <a:t>2</a:t>
            </a:r>
            <a:r>
              <a:rPr sz="3075" spc="419" baseline="-16260" dirty="0">
                <a:latin typeface="Cambria Math"/>
                <a:cs typeface="Cambria Math"/>
              </a:rPr>
              <a:t> </a:t>
            </a:r>
            <a:r>
              <a:rPr sz="2800" dirty="0">
                <a:latin typeface="Cambria Math"/>
                <a:cs typeface="Cambria Math"/>
              </a:rPr>
              <a:t>∪ 𝐴</a:t>
            </a:r>
            <a:r>
              <a:rPr sz="3075" baseline="-16260" dirty="0">
                <a:latin typeface="Cambria Math"/>
                <a:cs typeface="Cambria Math"/>
              </a:rPr>
              <a:t>3</a:t>
            </a:r>
            <a:r>
              <a:rPr sz="3075" spc="412" baseline="-16260" dirty="0">
                <a:latin typeface="Cambria Math"/>
                <a:cs typeface="Cambria Math"/>
              </a:rPr>
              <a:t> </a:t>
            </a:r>
            <a:r>
              <a:rPr sz="2800" dirty="0">
                <a:latin typeface="Cambria Math"/>
                <a:cs typeface="Cambria Math"/>
              </a:rPr>
              <a:t>∪</a:t>
            </a:r>
            <a:r>
              <a:rPr sz="2800" spc="10" dirty="0">
                <a:latin typeface="Cambria Math"/>
                <a:cs typeface="Cambria Math"/>
              </a:rPr>
              <a:t> </a:t>
            </a:r>
            <a:r>
              <a:rPr sz="2800" spc="-25" dirty="0">
                <a:latin typeface="Cambria Math"/>
                <a:cs typeface="Cambria Math"/>
              </a:rPr>
              <a:t>⋯</a:t>
            </a:r>
            <a:r>
              <a:rPr sz="2800" spc="-145" dirty="0">
                <a:latin typeface="Cambria Math"/>
                <a:cs typeface="Cambria Math"/>
              </a:rPr>
              <a:t> </a:t>
            </a:r>
            <a:r>
              <a:rPr sz="2800" dirty="0">
                <a:latin typeface="Cambria Math"/>
                <a:cs typeface="Cambria Math"/>
              </a:rPr>
              <a:t>∪ </a:t>
            </a:r>
            <a:r>
              <a:rPr sz="2800" spc="-25" dirty="0">
                <a:latin typeface="Cambria Math"/>
                <a:cs typeface="Cambria Math"/>
              </a:rPr>
              <a:t>𝐴</a:t>
            </a:r>
            <a:r>
              <a:rPr sz="3075" spc="-37" baseline="-16260" dirty="0">
                <a:latin typeface="Cambria Math"/>
                <a:cs typeface="Cambria Math"/>
              </a:rPr>
              <a:t>25</a:t>
            </a:r>
            <a:endParaRPr sz="3075" baseline="-16260">
              <a:latin typeface="Cambria Math"/>
              <a:cs typeface="Cambria Math"/>
            </a:endParaRPr>
          </a:p>
          <a:p>
            <a:pPr marL="76200">
              <a:lnSpc>
                <a:spcPts val="3025"/>
              </a:lnSpc>
              <a:tabLst>
                <a:tab pos="835025" algn="l"/>
                <a:tab pos="1444625" algn="l"/>
                <a:tab pos="2181860" algn="l"/>
                <a:tab pos="2799715" algn="l"/>
                <a:tab pos="3538854" algn="l"/>
                <a:tab pos="4156075" algn="l"/>
                <a:tab pos="5600700" algn="l"/>
                <a:tab pos="7937500" algn="l"/>
              </a:tabLst>
            </a:pPr>
            <a:r>
              <a:rPr sz="2800" dirty="0">
                <a:latin typeface="Cambria Math"/>
                <a:cs typeface="Cambria Math"/>
              </a:rPr>
              <a:t>≤</a:t>
            </a:r>
            <a:r>
              <a:rPr sz="2800" spc="140" dirty="0">
                <a:latin typeface="Cambria Math"/>
                <a:cs typeface="Cambria Math"/>
              </a:rPr>
              <a:t> </a:t>
            </a:r>
            <a:r>
              <a:rPr sz="2800" spc="-50" dirty="0">
                <a:latin typeface="Cambria Math"/>
                <a:cs typeface="Cambria Math"/>
              </a:rPr>
              <a:t>ℙ</a:t>
            </a:r>
            <a:r>
              <a:rPr sz="2800" dirty="0">
                <a:latin typeface="Cambria Math"/>
                <a:cs typeface="Cambria Math"/>
              </a:rPr>
              <a:t>	</a:t>
            </a:r>
            <a:r>
              <a:rPr sz="2800" spc="-25" dirty="0">
                <a:latin typeface="Cambria Math"/>
                <a:cs typeface="Cambria Math"/>
              </a:rPr>
              <a:t>𝐴</a:t>
            </a:r>
            <a:r>
              <a:rPr sz="3075" spc="-37" baseline="-16260" dirty="0">
                <a:latin typeface="Cambria Math"/>
                <a:cs typeface="Cambria Math"/>
              </a:rPr>
              <a:t>1</a:t>
            </a:r>
            <a:r>
              <a:rPr sz="3075" baseline="-16260" dirty="0">
                <a:latin typeface="Cambria Math"/>
                <a:cs typeface="Cambria Math"/>
              </a:rPr>
              <a:t>	</a:t>
            </a:r>
            <a:r>
              <a:rPr sz="2800" dirty="0">
                <a:latin typeface="Cambria Math"/>
                <a:cs typeface="Cambria Math"/>
              </a:rPr>
              <a:t>+</a:t>
            </a:r>
            <a:r>
              <a:rPr sz="2800" spc="5" dirty="0">
                <a:latin typeface="Cambria Math"/>
                <a:cs typeface="Cambria Math"/>
              </a:rPr>
              <a:t> </a:t>
            </a:r>
            <a:r>
              <a:rPr sz="2800" spc="-50" dirty="0">
                <a:latin typeface="Cambria Math"/>
                <a:cs typeface="Cambria Math"/>
              </a:rPr>
              <a:t>ℙ</a:t>
            </a:r>
            <a:r>
              <a:rPr sz="2800" dirty="0">
                <a:latin typeface="Cambria Math"/>
                <a:cs typeface="Cambria Math"/>
              </a:rPr>
              <a:t>	</a:t>
            </a:r>
            <a:r>
              <a:rPr sz="2800" spc="-25" dirty="0">
                <a:latin typeface="Cambria Math"/>
                <a:cs typeface="Cambria Math"/>
              </a:rPr>
              <a:t>𝐴</a:t>
            </a:r>
            <a:r>
              <a:rPr sz="3075" spc="-37" baseline="-16260" dirty="0">
                <a:latin typeface="Cambria Math"/>
                <a:cs typeface="Cambria Math"/>
              </a:rPr>
              <a:t>2</a:t>
            </a:r>
            <a:r>
              <a:rPr sz="3075" baseline="-16260" dirty="0">
                <a:latin typeface="Cambria Math"/>
                <a:cs typeface="Cambria Math"/>
              </a:rPr>
              <a:t>	</a:t>
            </a:r>
            <a:r>
              <a:rPr sz="2800" dirty="0">
                <a:latin typeface="Cambria Math"/>
                <a:cs typeface="Cambria Math"/>
              </a:rPr>
              <a:t>+</a:t>
            </a:r>
            <a:r>
              <a:rPr sz="2800" spc="5" dirty="0">
                <a:latin typeface="Cambria Math"/>
                <a:cs typeface="Cambria Math"/>
              </a:rPr>
              <a:t> </a:t>
            </a:r>
            <a:r>
              <a:rPr sz="2800" spc="-50" dirty="0">
                <a:latin typeface="Cambria Math"/>
                <a:cs typeface="Cambria Math"/>
              </a:rPr>
              <a:t>ℙ</a:t>
            </a:r>
            <a:r>
              <a:rPr sz="2800" dirty="0">
                <a:latin typeface="Cambria Math"/>
                <a:cs typeface="Cambria Math"/>
              </a:rPr>
              <a:t>	</a:t>
            </a:r>
            <a:r>
              <a:rPr sz="2800" spc="-25" dirty="0">
                <a:latin typeface="Cambria Math"/>
                <a:cs typeface="Cambria Math"/>
              </a:rPr>
              <a:t>𝐴</a:t>
            </a:r>
            <a:r>
              <a:rPr sz="3075" spc="-37" baseline="-16260" dirty="0">
                <a:latin typeface="Cambria Math"/>
                <a:cs typeface="Cambria Math"/>
              </a:rPr>
              <a:t>3</a:t>
            </a:r>
            <a:r>
              <a:rPr sz="3075" baseline="-16260" dirty="0">
                <a:latin typeface="Cambria Math"/>
                <a:cs typeface="Cambria Math"/>
              </a:rPr>
              <a:t>	</a:t>
            </a:r>
            <a:r>
              <a:rPr sz="2800" dirty="0">
                <a:latin typeface="Cambria Math"/>
                <a:cs typeface="Cambria Math"/>
              </a:rPr>
              <a:t>+</a:t>
            </a:r>
            <a:r>
              <a:rPr sz="2800" spc="-10" dirty="0">
                <a:latin typeface="Cambria Math"/>
                <a:cs typeface="Cambria Math"/>
              </a:rPr>
              <a:t> </a:t>
            </a:r>
            <a:r>
              <a:rPr sz="2800" spc="-25" dirty="0">
                <a:latin typeface="Cambria Math"/>
                <a:cs typeface="Cambria Math"/>
              </a:rPr>
              <a:t>⋯</a:t>
            </a:r>
            <a:r>
              <a:rPr sz="2800" spc="-145" dirty="0">
                <a:latin typeface="Cambria Math"/>
                <a:cs typeface="Cambria Math"/>
              </a:rPr>
              <a:t> </a:t>
            </a:r>
            <a:r>
              <a:rPr sz="2800" dirty="0">
                <a:latin typeface="Cambria Math"/>
                <a:cs typeface="Cambria Math"/>
              </a:rPr>
              <a:t>+</a:t>
            </a:r>
            <a:r>
              <a:rPr sz="2800" spc="5" dirty="0">
                <a:latin typeface="Cambria Math"/>
                <a:cs typeface="Cambria Math"/>
              </a:rPr>
              <a:t> </a:t>
            </a:r>
            <a:r>
              <a:rPr sz="2800" spc="-50" dirty="0">
                <a:latin typeface="Cambria Math"/>
                <a:cs typeface="Cambria Math"/>
              </a:rPr>
              <a:t>ℙ</a:t>
            </a:r>
            <a:r>
              <a:rPr sz="2800" dirty="0">
                <a:latin typeface="Cambria Math"/>
                <a:cs typeface="Cambria Math"/>
              </a:rPr>
              <a:t>	</a:t>
            </a:r>
            <a:r>
              <a:rPr sz="2800" spc="-25" dirty="0">
                <a:latin typeface="Cambria Math"/>
                <a:cs typeface="Cambria Math"/>
              </a:rPr>
              <a:t>𝐴</a:t>
            </a:r>
            <a:r>
              <a:rPr sz="3075" spc="-37" baseline="-16260" dirty="0">
                <a:latin typeface="Cambria Math"/>
                <a:cs typeface="Cambria Math"/>
              </a:rPr>
              <a:t>25</a:t>
            </a:r>
            <a:r>
              <a:rPr sz="3075" baseline="-16260" dirty="0">
                <a:latin typeface="Cambria Math"/>
                <a:cs typeface="Cambria Math"/>
              </a:rPr>
              <a:t>	</a:t>
            </a:r>
            <a:r>
              <a:rPr sz="2800" b="0" i="1" dirty="0">
                <a:latin typeface="Segoe UI Semilight"/>
                <a:cs typeface="Segoe UI Semilight"/>
              </a:rPr>
              <a:t>by</a:t>
            </a:r>
            <a:r>
              <a:rPr sz="2800" b="0" i="1" spc="-35" dirty="0">
                <a:latin typeface="Segoe UI Semilight"/>
                <a:cs typeface="Segoe UI Semilight"/>
              </a:rPr>
              <a:t> </a:t>
            </a:r>
            <a:r>
              <a:rPr sz="2800" b="0" i="1" dirty="0">
                <a:latin typeface="Segoe UI Semilight"/>
                <a:cs typeface="Segoe UI Semilight"/>
              </a:rPr>
              <a:t>the</a:t>
            </a:r>
            <a:r>
              <a:rPr sz="2800" b="0" i="1" spc="-20" dirty="0">
                <a:latin typeface="Segoe UI Semilight"/>
                <a:cs typeface="Segoe UI Semilight"/>
              </a:rPr>
              <a:t> </a:t>
            </a:r>
            <a:r>
              <a:rPr sz="2800" b="0" i="1" dirty="0">
                <a:solidFill>
                  <a:srgbClr val="3D8752"/>
                </a:solidFill>
                <a:latin typeface="Segoe UI Semilight"/>
                <a:cs typeface="Segoe UI Semilight"/>
              </a:rPr>
              <a:t>union</a:t>
            </a:r>
            <a:r>
              <a:rPr sz="2800" b="0" i="1" spc="-65" dirty="0">
                <a:solidFill>
                  <a:srgbClr val="3D8752"/>
                </a:solidFill>
                <a:latin typeface="Segoe UI Semilight"/>
                <a:cs typeface="Segoe UI Semilight"/>
              </a:rPr>
              <a:t> </a:t>
            </a:r>
            <a:r>
              <a:rPr sz="2800" b="0" i="1" spc="-10" dirty="0">
                <a:solidFill>
                  <a:srgbClr val="3D8752"/>
                </a:solidFill>
                <a:latin typeface="Segoe UI Semilight"/>
                <a:cs typeface="Segoe UI Semilight"/>
              </a:rPr>
              <a:t>bound</a:t>
            </a:r>
            <a:endParaRPr sz="2800">
              <a:latin typeface="Segoe UI Semilight"/>
              <a:cs typeface="Segoe UI Semilight"/>
            </a:endParaRPr>
          </a:p>
          <a:p>
            <a:pPr marL="76200">
              <a:lnSpc>
                <a:spcPts val="3025"/>
              </a:lnSpc>
            </a:pPr>
            <a:r>
              <a:rPr sz="2800" dirty="0">
                <a:latin typeface="Cambria Math"/>
                <a:cs typeface="Cambria Math"/>
              </a:rPr>
              <a:t>≤</a:t>
            </a:r>
            <a:r>
              <a:rPr sz="2800" spc="95" dirty="0">
                <a:latin typeface="Cambria Math"/>
                <a:cs typeface="Cambria Math"/>
              </a:rPr>
              <a:t> </a:t>
            </a:r>
            <a:r>
              <a:rPr sz="2800" dirty="0">
                <a:latin typeface="Cambria Math"/>
                <a:cs typeface="Cambria Math"/>
              </a:rPr>
              <a:t>0.015</a:t>
            </a:r>
            <a:r>
              <a:rPr sz="2800" spc="-25" dirty="0">
                <a:latin typeface="Cambria Math"/>
                <a:cs typeface="Cambria Math"/>
              </a:rPr>
              <a:t> </a:t>
            </a:r>
            <a:r>
              <a:rPr sz="2800" dirty="0">
                <a:latin typeface="Cambria Math"/>
                <a:cs typeface="Cambria Math"/>
              </a:rPr>
              <a:t>+</a:t>
            </a:r>
            <a:r>
              <a:rPr sz="2800" spc="-30" dirty="0">
                <a:latin typeface="Cambria Math"/>
                <a:cs typeface="Cambria Math"/>
              </a:rPr>
              <a:t> </a:t>
            </a:r>
            <a:r>
              <a:rPr sz="2800" dirty="0">
                <a:latin typeface="Cambria Math"/>
                <a:cs typeface="Cambria Math"/>
              </a:rPr>
              <a:t>0.015</a:t>
            </a:r>
            <a:r>
              <a:rPr sz="2800" spc="-25" dirty="0">
                <a:latin typeface="Cambria Math"/>
                <a:cs typeface="Cambria Math"/>
              </a:rPr>
              <a:t> </a:t>
            </a:r>
            <a:r>
              <a:rPr sz="2800" dirty="0">
                <a:latin typeface="Cambria Math"/>
                <a:cs typeface="Cambria Math"/>
              </a:rPr>
              <a:t>+</a:t>
            </a:r>
            <a:r>
              <a:rPr sz="2800" spc="-25" dirty="0">
                <a:latin typeface="Cambria Math"/>
                <a:cs typeface="Cambria Math"/>
              </a:rPr>
              <a:t> </a:t>
            </a:r>
            <a:r>
              <a:rPr sz="2800" dirty="0">
                <a:latin typeface="Cambria Math"/>
                <a:cs typeface="Cambria Math"/>
              </a:rPr>
              <a:t>0.015</a:t>
            </a:r>
            <a:r>
              <a:rPr sz="2800" spc="-20" dirty="0">
                <a:latin typeface="Cambria Math"/>
                <a:cs typeface="Cambria Math"/>
              </a:rPr>
              <a:t> </a:t>
            </a:r>
            <a:r>
              <a:rPr sz="2800" dirty="0">
                <a:latin typeface="Cambria Math"/>
                <a:cs typeface="Cambria Math"/>
              </a:rPr>
              <a:t>+</a:t>
            </a:r>
            <a:r>
              <a:rPr sz="2800" spc="-40" dirty="0">
                <a:latin typeface="Cambria Math"/>
                <a:cs typeface="Cambria Math"/>
              </a:rPr>
              <a:t> </a:t>
            </a:r>
            <a:r>
              <a:rPr sz="2800" spc="-25" dirty="0">
                <a:latin typeface="Cambria Math"/>
                <a:cs typeface="Cambria Math"/>
              </a:rPr>
              <a:t>⋯</a:t>
            </a:r>
            <a:r>
              <a:rPr sz="2800" spc="-145" dirty="0">
                <a:latin typeface="Cambria Math"/>
                <a:cs typeface="Cambria Math"/>
              </a:rPr>
              <a:t> </a:t>
            </a:r>
            <a:r>
              <a:rPr sz="2800" dirty="0">
                <a:latin typeface="Cambria Math"/>
                <a:cs typeface="Cambria Math"/>
              </a:rPr>
              <a:t>+</a:t>
            </a:r>
            <a:r>
              <a:rPr sz="2800" spc="-30" dirty="0">
                <a:latin typeface="Cambria Math"/>
                <a:cs typeface="Cambria Math"/>
              </a:rPr>
              <a:t> </a:t>
            </a:r>
            <a:r>
              <a:rPr sz="2800" dirty="0">
                <a:latin typeface="Cambria Math"/>
                <a:cs typeface="Cambria Math"/>
              </a:rPr>
              <a:t>0.015</a:t>
            </a:r>
            <a:r>
              <a:rPr sz="2800" spc="135" dirty="0">
                <a:latin typeface="Cambria Math"/>
                <a:cs typeface="Cambria Math"/>
              </a:rPr>
              <a:t> </a:t>
            </a:r>
            <a:r>
              <a:rPr sz="2800" dirty="0">
                <a:latin typeface="Cambria Math"/>
                <a:cs typeface="Cambria Math"/>
              </a:rPr>
              <a:t>=</a:t>
            </a:r>
            <a:r>
              <a:rPr sz="2800" spc="105" dirty="0">
                <a:latin typeface="Cambria Math"/>
                <a:cs typeface="Cambria Math"/>
              </a:rPr>
              <a:t> </a:t>
            </a:r>
            <a:r>
              <a:rPr sz="2800" dirty="0">
                <a:latin typeface="Cambria Math"/>
                <a:cs typeface="Cambria Math"/>
              </a:rPr>
              <a:t>25</a:t>
            </a:r>
            <a:r>
              <a:rPr sz="2800" spc="-15" dirty="0">
                <a:latin typeface="Cambria Math"/>
                <a:cs typeface="Cambria Math"/>
              </a:rPr>
              <a:t> </a:t>
            </a:r>
            <a:r>
              <a:rPr sz="2800" dirty="0">
                <a:latin typeface="Cambria Math"/>
                <a:cs typeface="Cambria Math"/>
              </a:rPr>
              <a:t>⋅</a:t>
            </a:r>
            <a:r>
              <a:rPr sz="2800" spc="-35" dirty="0">
                <a:latin typeface="Cambria Math"/>
                <a:cs typeface="Cambria Math"/>
              </a:rPr>
              <a:t> </a:t>
            </a:r>
            <a:r>
              <a:rPr sz="2800" dirty="0">
                <a:latin typeface="Cambria Math"/>
                <a:cs typeface="Cambria Math"/>
              </a:rPr>
              <a:t>0.015</a:t>
            </a:r>
            <a:r>
              <a:rPr sz="2800" spc="120" dirty="0">
                <a:latin typeface="Cambria Math"/>
                <a:cs typeface="Cambria Math"/>
              </a:rPr>
              <a:t> </a:t>
            </a:r>
            <a:r>
              <a:rPr sz="2800" b="0" i="1" dirty="0">
                <a:latin typeface="Segoe UI Semilight"/>
                <a:cs typeface="Segoe UI Semilight"/>
              </a:rPr>
              <a:t>by</a:t>
            </a:r>
            <a:r>
              <a:rPr sz="2800" b="0" i="1" spc="-60" dirty="0">
                <a:latin typeface="Segoe UI Semilight"/>
                <a:cs typeface="Segoe UI Semilight"/>
              </a:rPr>
              <a:t> </a:t>
            </a:r>
            <a:r>
              <a:rPr sz="2800" b="0" i="1" dirty="0">
                <a:latin typeface="Segoe UI Semilight"/>
                <a:cs typeface="Segoe UI Semilight"/>
              </a:rPr>
              <a:t>the</a:t>
            </a:r>
            <a:r>
              <a:rPr sz="2800" b="0" i="1" spc="-30" dirty="0">
                <a:latin typeface="Segoe UI Semilight"/>
                <a:cs typeface="Segoe UI Semilight"/>
              </a:rPr>
              <a:t> </a:t>
            </a:r>
            <a:r>
              <a:rPr sz="2800" b="0" i="1" dirty="0">
                <a:solidFill>
                  <a:srgbClr val="3D8752"/>
                </a:solidFill>
                <a:latin typeface="Segoe UI Semilight"/>
                <a:cs typeface="Segoe UI Semilight"/>
              </a:rPr>
              <a:t>Chernoff</a:t>
            </a:r>
            <a:r>
              <a:rPr sz="2800" b="0" i="1" spc="-70" dirty="0">
                <a:solidFill>
                  <a:srgbClr val="3D8752"/>
                </a:solidFill>
                <a:latin typeface="Segoe UI Semilight"/>
                <a:cs typeface="Segoe UI Semilight"/>
              </a:rPr>
              <a:t> </a:t>
            </a:r>
            <a:r>
              <a:rPr sz="2800" b="0" i="1" spc="-10" dirty="0">
                <a:solidFill>
                  <a:srgbClr val="3D8752"/>
                </a:solidFill>
                <a:latin typeface="Segoe UI Semilight"/>
                <a:cs typeface="Segoe UI Semilight"/>
              </a:rPr>
              <a:t>bound</a:t>
            </a:r>
            <a:endParaRPr sz="2800">
              <a:latin typeface="Segoe UI Semilight"/>
              <a:cs typeface="Segoe UI Semilight"/>
            </a:endParaRPr>
          </a:p>
          <a:p>
            <a:pPr marL="76200">
              <a:lnSpc>
                <a:spcPts val="3190"/>
              </a:lnSpc>
            </a:pPr>
            <a:r>
              <a:rPr sz="2800" dirty="0">
                <a:latin typeface="Cambria Math"/>
                <a:cs typeface="Cambria Math"/>
              </a:rPr>
              <a:t>=</a:t>
            </a:r>
            <a:r>
              <a:rPr sz="2800" spc="160" dirty="0">
                <a:latin typeface="Cambria Math"/>
                <a:cs typeface="Cambria Math"/>
              </a:rPr>
              <a:t> </a:t>
            </a:r>
            <a:r>
              <a:rPr sz="2800" spc="-20" dirty="0">
                <a:latin typeface="Cambria Math"/>
                <a:cs typeface="Cambria Math"/>
              </a:rPr>
              <a:t>0.375</a:t>
            </a:r>
            <a:endParaRPr sz="2800">
              <a:latin typeface="Cambria Math"/>
              <a:cs typeface="Cambria Math"/>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Example:</a:t>
            </a:r>
            <a:r>
              <a:rPr i="1" spc="254" dirty="0">
                <a:latin typeface="Segoe UI"/>
                <a:cs typeface="Segoe UI"/>
              </a:rPr>
              <a:t> </a:t>
            </a:r>
            <a:r>
              <a:rPr spc="50" dirty="0"/>
              <a:t>Frogs</a:t>
            </a:r>
          </a:p>
        </p:txBody>
      </p:sp>
      <p:pic>
        <p:nvPicPr>
          <p:cNvPr id="3" name="object 3"/>
          <p:cNvPicPr/>
          <p:nvPr/>
        </p:nvPicPr>
        <p:blipFill>
          <a:blip r:embed="rId2" cstate="print"/>
          <a:stretch>
            <a:fillRect/>
          </a:stretch>
        </p:blipFill>
        <p:spPr>
          <a:xfrm>
            <a:off x="4334255" y="199644"/>
            <a:ext cx="1451610" cy="1174241"/>
          </a:xfrm>
          <a:prstGeom prst="rect">
            <a:avLst/>
          </a:prstGeom>
        </p:spPr>
      </p:pic>
      <p:sp>
        <p:nvSpPr>
          <p:cNvPr id="4" name="object 4"/>
          <p:cNvSpPr txBox="1"/>
          <p:nvPr/>
        </p:nvSpPr>
        <p:spPr>
          <a:xfrm>
            <a:off x="699922" y="1309268"/>
            <a:ext cx="11024235" cy="1918970"/>
          </a:xfrm>
          <a:prstGeom prst="rect">
            <a:avLst/>
          </a:prstGeom>
        </p:spPr>
        <p:txBody>
          <a:bodyPr vert="horz" wrap="square" lIns="0" tIns="147955" rIns="0" bIns="0" rtlCol="0">
            <a:spAutoFit/>
          </a:bodyPr>
          <a:lstStyle/>
          <a:p>
            <a:pPr marL="18415">
              <a:lnSpc>
                <a:spcPct val="100000"/>
              </a:lnSpc>
              <a:spcBef>
                <a:spcPts val="1165"/>
              </a:spcBef>
            </a:pPr>
            <a:r>
              <a:rPr sz="2800" b="0" dirty="0">
                <a:latin typeface="Segoe UI Semilight"/>
                <a:cs typeface="Segoe UI Semilight"/>
              </a:rPr>
              <a:t>For</a:t>
            </a:r>
            <a:r>
              <a:rPr sz="2800" b="0" spc="-20" dirty="0">
                <a:latin typeface="Segoe UI Semilight"/>
                <a:cs typeface="Segoe UI Semilight"/>
              </a:rPr>
              <a:t> </a:t>
            </a:r>
            <a:r>
              <a:rPr sz="2800" b="0" dirty="0">
                <a:latin typeface="Segoe UI Semilight"/>
                <a:cs typeface="Segoe UI Semilight"/>
              </a:rPr>
              <a:t>an</a:t>
            </a:r>
            <a:r>
              <a:rPr sz="2800" b="0" spc="-20" dirty="0">
                <a:latin typeface="Segoe UI Semilight"/>
                <a:cs typeface="Segoe UI Semilight"/>
              </a:rPr>
              <a:t> </a:t>
            </a:r>
            <a:r>
              <a:rPr sz="2800" b="0" dirty="0">
                <a:latin typeface="Segoe UI Semilight"/>
                <a:cs typeface="Segoe UI Semilight"/>
              </a:rPr>
              <a:t>arbitrary</a:t>
            </a:r>
            <a:r>
              <a:rPr sz="2800" b="0" spc="-15" dirty="0">
                <a:latin typeface="Segoe UI Semilight"/>
                <a:cs typeface="Segoe UI Semilight"/>
              </a:rPr>
              <a:t> </a:t>
            </a:r>
            <a:r>
              <a:rPr sz="2800" b="0" spc="-10" dirty="0">
                <a:latin typeface="Segoe UI Semilight"/>
                <a:cs typeface="Segoe UI Semilight"/>
              </a:rPr>
              <a:t>location:</a:t>
            </a:r>
            <a:endParaRPr sz="2800">
              <a:latin typeface="Segoe UI Semilight"/>
              <a:cs typeface="Segoe UI Semilight"/>
            </a:endParaRPr>
          </a:p>
          <a:p>
            <a:pPr marL="12700" marR="5080" indent="5715">
              <a:lnSpc>
                <a:spcPct val="90000"/>
              </a:lnSpc>
              <a:spcBef>
                <a:spcPts val="1405"/>
              </a:spcBef>
            </a:pPr>
            <a:r>
              <a:rPr sz="2800" b="0" dirty="0">
                <a:latin typeface="Segoe UI Semilight"/>
                <a:cs typeface="Segoe UI Semilight"/>
              </a:rPr>
              <a:t>There</a:t>
            </a:r>
            <a:r>
              <a:rPr sz="2800" b="0" spc="-75" dirty="0">
                <a:latin typeface="Segoe UI Semilight"/>
                <a:cs typeface="Segoe UI Semilight"/>
              </a:rPr>
              <a:t> </a:t>
            </a:r>
            <a:r>
              <a:rPr sz="2800" b="0" dirty="0">
                <a:latin typeface="Segoe UI Semilight"/>
                <a:cs typeface="Segoe UI Semilight"/>
              </a:rPr>
              <a:t>are</a:t>
            </a:r>
            <a:r>
              <a:rPr sz="2800" b="0" spc="-75" dirty="0">
                <a:latin typeface="Segoe UI Semilight"/>
                <a:cs typeface="Segoe UI Semilight"/>
              </a:rPr>
              <a:t> </a:t>
            </a:r>
            <a:r>
              <a:rPr sz="2800" b="0" dirty="0">
                <a:latin typeface="Segoe UI Semilight"/>
                <a:cs typeface="Segoe UI Semilight"/>
              </a:rPr>
              <a:t>100</a:t>
            </a:r>
            <a:r>
              <a:rPr sz="2800" b="0" spc="-80" dirty="0">
                <a:latin typeface="Segoe UI Semilight"/>
                <a:cs typeface="Segoe UI Semilight"/>
              </a:rPr>
              <a:t> </a:t>
            </a:r>
            <a:r>
              <a:rPr sz="2800" b="0" dirty="0">
                <a:latin typeface="Segoe UI Semilight"/>
                <a:cs typeface="Segoe UI Semilight"/>
              </a:rPr>
              <a:t>frogs</a:t>
            </a:r>
            <a:r>
              <a:rPr sz="2800" b="0" spc="-80" dirty="0">
                <a:latin typeface="Segoe UI Semilight"/>
                <a:cs typeface="Segoe UI Semilight"/>
              </a:rPr>
              <a:t> </a:t>
            </a:r>
            <a:r>
              <a:rPr sz="2800" b="0" dirty="0">
                <a:latin typeface="Segoe UI Semilight"/>
                <a:cs typeface="Segoe UI Semilight"/>
              </a:rPr>
              <a:t>who</a:t>
            </a:r>
            <a:r>
              <a:rPr sz="2800" b="0" spc="-75" dirty="0">
                <a:latin typeface="Segoe UI Semilight"/>
                <a:cs typeface="Segoe UI Semilight"/>
              </a:rPr>
              <a:t> </a:t>
            </a:r>
            <a:r>
              <a:rPr sz="2800" b="0" dirty="0">
                <a:latin typeface="Segoe UI Semilight"/>
                <a:cs typeface="Segoe UI Semilight"/>
              </a:rPr>
              <a:t>could</a:t>
            </a:r>
            <a:r>
              <a:rPr sz="2800" b="0" spc="-95" dirty="0">
                <a:latin typeface="Segoe UI Semilight"/>
                <a:cs typeface="Segoe UI Semilight"/>
              </a:rPr>
              <a:t> </a:t>
            </a:r>
            <a:r>
              <a:rPr sz="2800" b="0" dirty="0">
                <a:latin typeface="Segoe UI Semilight"/>
                <a:cs typeface="Segoe UI Semilight"/>
              </a:rPr>
              <a:t>end</a:t>
            </a:r>
            <a:r>
              <a:rPr sz="2800" b="0" spc="-75" dirty="0">
                <a:latin typeface="Segoe UI Semilight"/>
                <a:cs typeface="Segoe UI Semilight"/>
              </a:rPr>
              <a:t> </a:t>
            </a:r>
            <a:r>
              <a:rPr sz="2800" b="0" dirty="0">
                <a:latin typeface="Segoe UI Semilight"/>
                <a:cs typeface="Segoe UI Semilight"/>
              </a:rPr>
              <a:t>up</a:t>
            </a:r>
            <a:r>
              <a:rPr sz="2800" b="0" spc="-80" dirty="0">
                <a:latin typeface="Segoe UI Semilight"/>
                <a:cs typeface="Segoe UI Semilight"/>
              </a:rPr>
              <a:t> </a:t>
            </a:r>
            <a:r>
              <a:rPr sz="2800" b="0" dirty="0">
                <a:latin typeface="Segoe UI Semilight"/>
                <a:cs typeface="Segoe UI Semilight"/>
              </a:rPr>
              <a:t>there</a:t>
            </a:r>
            <a:r>
              <a:rPr sz="2800" b="0" spc="-75" dirty="0">
                <a:latin typeface="Segoe UI Semilight"/>
                <a:cs typeface="Segoe UI Semilight"/>
              </a:rPr>
              <a:t> </a:t>
            </a:r>
            <a:r>
              <a:rPr sz="2800" b="0" dirty="0">
                <a:latin typeface="Segoe UI Semilight"/>
                <a:cs typeface="Segoe UI Semilight"/>
              </a:rPr>
              <a:t>(those</a:t>
            </a:r>
            <a:r>
              <a:rPr sz="2800" b="0" spc="-75" dirty="0">
                <a:latin typeface="Segoe UI Semilight"/>
                <a:cs typeface="Segoe UI Semilight"/>
              </a:rPr>
              <a:t> </a:t>
            </a:r>
            <a:r>
              <a:rPr sz="2800" b="0" dirty="0">
                <a:latin typeface="Segoe UI Semilight"/>
                <a:cs typeface="Segoe UI Semilight"/>
              </a:rPr>
              <a:t>above,</a:t>
            </a:r>
            <a:r>
              <a:rPr sz="2800" b="0" spc="-110" dirty="0">
                <a:latin typeface="Segoe UI Semilight"/>
                <a:cs typeface="Segoe UI Semilight"/>
              </a:rPr>
              <a:t> </a:t>
            </a:r>
            <a:r>
              <a:rPr sz="2800" b="0" spc="-10" dirty="0">
                <a:latin typeface="Segoe UI Semilight"/>
                <a:cs typeface="Segoe UI Semilight"/>
              </a:rPr>
              <a:t>below,</a:t>
            </a:r>
            <a:r>
              <a:rPr sz="2800" b="0" spc="-75" dirty="0">
                <a:latin typeface="Segoe UI Semilight"/>
                <a:cs typeface="Segoe UI Semilight"/>
              </a:rPr>
              <a:t> </a:t>
            </a:r>
            <a:r>
              <a:rPr sz="2800" b="0" spc="-10" dirty="0">
                <a:latin typeface="Segoe UI Semilight"/>
                <a:cs typeface="Segoe UI Semilight"/>
              </a:rPr>
              <a:t>left, </a:t>
            </a:r>
            <a:r>
              <a:rPr sz="2800" b="0" dirty="0">
                <a:latin typeface="Segoe UI Semilight"/>
                <a:cs typeface="Segoe UI Semilight"/>
              </a:rPr>
              <a:t>right,</a:t>
            </a:r>
            <a:r>
              <a:rPr sz="2800" b="0" spc="-40" dirty="0">
                <a:latin typeface="Segoe UI Semilight"/>
                <a:cs typeface="Segoe UI Semilight"/>
              </a:rPr>
              <a:t> </a:t>
            </a:r>
            <a:r>
              <a:rPr sz="2800" b="0" dirty="0">
                <a:latin typeface="Segoe UI Semilight"/>
                <a:cs typeface="Segoe UI Semilight"/>
              </a:rPr>
              <a:t>and</a:t>
            </a:r>
            <a:r>
              <a:rPr sz="2800" b="0" spc="-35" dirty="0">
                <a:latin typeface="Segoe UI Semilight"/>
                <a:cs typeface="Segoe UI Semilight"/>
              </a:rPr>
              <a:t> </a:t>
            </a:r>
            <a:r>
              <a:rPr sz="2800" b="0" dirty="0">
                <a:latin typeface="Segoe UI Semilight"/>
                <a:cs typeface="Segoe UI Semilight"/>
              </a:rPr>
              <a:t>at</a:t>
            </a:r>
            <a:r>
              <a:rPr sz="2800" b="0" spc="-45" dirty="0">
                <a:latin typeface="Segoe UI Semilight"/>
                <a:cs typeface="Segoe UI Semilight"/>
              </a:rPr>
              <a:t> </a:t>
            </a:r>
            <a:r>
              <a:rPr sz="2800" b="0" dirty="0">
                <a:latin typeface="Segoe UI Semilight"/>
                <a:cs typeface="Segoe UI Semilight"/>
              </a:rPr>
              <a:t>that</a:t>
            </a:r>
            <a:r>
              <a:rPr sz="2800" b="0" spc="-50" dirty="0">
                <a:latin typeface="Segoe UI Semilight"/>
                <a:cs typeface="Segoe UI Semilight"/>
              </a:rPr>
              <a:t> </a:t>
            </a:r>
            <a:r>
              <a:rPr sz="2800" b="0" dirty="0">
                <a:latin typeface="Segoe UI Semilight"/>
                <a:cs typeface="Segoe UI Semilight"/>
              </a:rPr>
              <a:t>location).</a:t>
            </a:r>
            <a:r>
              <a:rPr sz="2800" b="0" spc="-45" dirty="0">
                <a:latin typeface="Segoe UI Semilight"/>
                <a:cs typeface="Segoe UI Semilight"/>
              </a:rPr>
              <a:t> </a:t>
            </a:r>
            <a:r>
              <a:rPr sz="2800" b="0" dirty="0">
                <a:latin typeface="Segoe UI Semilight"/>
                <a:cs typeface="Segoe UI Semilight"/>
              </a:rPr>
              <a:t>Each</a:t>
            </a:r>
            <a:r>
              <a:rPr sz="2800" b="0" spc="-35" dirty="0">
                <a:latin typeface="Segoe UI Semilight"/>
                <a:cs typeface="Segoe UI Semilight"/>
              </a:rPr>
              <a:t> </a:t>
            </a:r>
            <a:r>
              <a:rPr sz="2800" b="0" dirty="0">
                <a:latin typeface="Segoe UI Semilight"/>
                <a:cs typeface="Segoe UI Semilight"/>
              </a:rPr>
              <a:t>with</a:t>
            </a:r>
            <a:r>
              <a:rPr sz="2800" b="0" spc="-40" dirty="0">
                <a:latin typeface="Segoe UI Semilight"/>
                <a:cs typeface="Segoe UI Semilight"/>
              </a:rPr>
              <a:t> </a:t>
            </a:r>
            <a:r>
              <a:rPr sz="2800" b="0" spc="-10" dirty="0">
                <a:latin typeface="Segoe UI Semilight"/>
                <a:cs typeface="Segoe UI Semilight"/>
              </a:rPr>
              <a:t>probability</a:t>
            </a:r>
            <a:r>
              <a:rPr sz="2800" b="0" spc="-30" dirty="0">
                <a:latin typeface="Segoe UI Semilight"/>
                <a:cs typeface="Segoe UI Semilight"/>
              </a:rPr>
              <a:t> </a:t>
            </a:r>
            <a:r>
              <a:rPr sz="2800" dirty="0">
                <a:latin typeface="Cambria Math"/>
                <a:cs typeface="Cambria Math"/>
              </a:rPr>
              <a:t>.2.</a:t>
            </a:r>
            <a:r>
              <a:rPr sz="2800" spc="120" dirty="0">
                <a:latin typeface="Cambria Math"/>
                <a:cs typeface="Cambria Math"/>
              </a:rPr>
              <a:t> </a:t>
            </a:r>
            <a:r>
              <a:rPr sz="2800" b="0" dirty="0">
                <a:latin typeface="Segoe UI Semilight"/>
                <a:cs typeface="Segoe UI Semilight"/>
              </a:rPr>
              <a:t>Let</a:t>
            </a:r>
            <a:r>
              <a:rPr sz="2800" b="0" spc="-45" dirty="0">
                <a:latin typeface="Segoe UI Semilight"/>
                <a:cs typeface="Segoe UI Semilight"/>
              </a:rPr>
              <a:t> </a:t>
            </a:r>
            <a:r>
              <a:rPr sz="2800" dirty="0">
                <a:latin typeface="Cambria Math"/>
                <a:cs typeface="Cambria Math"/>
              </a:rPr>
              <a:t>𝑋</a:t>
            </a:r>
            <a:r>
              <a:rPr sz="2800" spc="180" dirty="0">
                <a:latin typeface="Cambria Math"/>
                <a:cs typeface="Cambria Math"/>
              </a:rPr>
              <a:t> </a:t>
            </a:r>
            <a:r>
              <a:rPr sz="2800" b="0" dirty="0">
                <a:latin typeface="Segoe UI Semilight"/>
                <a:cs typeface="Segoe UI Semilight"/>
              </a:rPr>
              <a:t>be</a:t>
            </a:r>
            <a:r>
              <a:rPr sz="2800" b="0" spc="-30" dirty="0">
                <a:latin typeface="Segoe UI Semilight"/>
                <a:cs typeface="Segoe UI Semilight"/>
              </a:rPr>
              <a:t> </a:t>
            </a:r>
            <a:r>
              <a:rPr sz="2800" b="0" dirty="0">
                <a:latin typeface="Segoe UI Semilight"/>
                <a:cs typeface="Segoe UI Semilight"/>
              </a:rPr>
              <a:t>the</a:t>
            </a:r>
            <a:r>
              <a:rPr sz="2800" b="0" spc="-40" dirty="0">
                <a:latin typeface="Segoe UI Semilight"/>
                <a:cs typeface="Segoe UI Semilight"/>
              </a:rPr>
              <a:t> </a:t>
            </a:r>
            <a:r>
              <a:rPr sz="2800" b="0" spc="-10" dirty="0">
                <a:latin typeface="Segoe UI Semilight"/>
                <a:cs typeface="Segoe UI Semilight"/>
              </a:rPr>
              <a:t>number </a:t>
            </a:r>
            <a:r>
              <a:rPr sz="2800" b="0" dirty="0">
                <a:latin typeface="Segoe UI Semilight"/>
                <a:cs typeface="Segoe UI Semilight"/>
              </a:rPr>
              <a:t>that</a:t>
            </a:r>
            <a:r>
              <a:rPr sz="2800" b="0" spc="-75" dirty="0">
                <a:latin typeface="Segoe UI Semilight"/>
                <a:cs typeface="Segoe UI Semilight"/>
              </a:rPr>
              <a:t> </a:t>
            </a:r>
            <a:r>
              <a:rPr sz="2800" b="0" dirty="0">
                <a:latin typeface="Segoe UI Semilight"/>
                <a:cs typeface="Segoe UI Semilight"/>
              </a:rPr>
              <a:t>land</a:t>
            </a:r>
            <a:r>
              <a:rPr sz="2800" b="0" spc="-60" dirty="0">
                <a:latin typeface="Segoe UI Semilight"/>
                <a:cs typeface="Segoe UI Semilight"/>
              </a:rPr>
              <a:t> </a:t>
            </a:r>
            <a:r>
              <a:rPr sz="2800" b="0" dirty="0">
                <a:latin typeface="Segoe UI Semilight"/>
                <a:cs typeface="Segoe UI Semilight"/>
              </a:rPr>
              <a:t>at</a:t>
            </a:r>
            <a:r>
              <a:rPr sz="2800" b="0" spc="-60" dirty="0">
                <a:latin typeface="Segoe UI Semilight"/>
                <a:cs typeface="Segoe UI Semilight"/>
              </a:rPr>
              <a:t> </a:t>
            </a:r>
            <a:r>
              <a:rPr sz="2800" b="0" dirty="0">
                <a:latin typeface="Segoe UI Semilight"/>
                <a:cs typeface="Segoe UI Semilight"/>
              </a:rPr>
              <a:t>the</a:t>
            </a:r>
            <a:r>
              <a:rPr sz="2800" b="0" spc="-60" dirty="0">
                <a:latin typeface="Segoe UI Semilight"/>
                <a:cs typeface="Segoe UI Semilight"/>
              </a:rPr>
              <a:t> </a:t>
            </a:r>
            <a:r>
              <a:rPr sz="2800" b="0" dirty="0">
                <a:latin typeface="Segoe UI Semilight"/>
                <a:cs typeface="Segoe UI Semilight"/>
              </a:rPr>
              <a:t>location</a:t>
            </a:r>
            <a:r>
              <a:rPr sz="2800" b="0" spc="-80" dirty="0">
                <a:latin typeface="Segoe UI Semilight"/>
                <a:cs typeface="Segoe UI Semilight"/>
              </a:rPr>
              <a:t> </a:t>
            </a:r>
            <a:r>
              <a:rPr sz="2800" b="0" dirty="0">
                <a:latin typeface="Segoe UI Semilight"/>
                <a:cs typeface="Segoe UI Semilight"/>
              </a:rPr>
              <a:t>we’re</a:t>
            </a:r>
            <a:r>
              <a:rPr sz="2800" b="0" spc="-55" dirty="0">
                <a:latin typeface="Segoe UI Semilight"/>
                <a:cs typeface="Segoe UI Semilight"/>
              </a:rPr>
              <a:t> </a:t>
            </a:r>
            <a:r>
              <a:rPr sz="2800" b="0" dirty="0">
                <a:latin typeface="Segoe UI Semilight"/>
                <a:cs typeface="Segoe UI Semilight"/>
              </a:rPr>
              <a:t>interested</a:t>
            </a:r>
            <a:r>
              <a:rPr sz="2800" b="0" spc="-60" dirty="0">
                <a:latin typeface="Segoe UI Semilight"/>
                <a:cs typeface="Segoe UI Semilight"/>
              </a:rPr>
              <a:t> </a:t>
            </a:r>
            <a:r>
              <a:rPr sz="2800" b="0" spc="-25" dirty="0">
                <a:latin typeface="Segoe UI Semilight"/>
                <a:cs typeface="Segoe UI Semilight"/>
              </a:rPr>
              <a:t>in.</a:t>
            </a:r>
            <a:endParaRPr sz="2800">
              <a:latin typeface="Segoe UI Semilight"/>
              <a:cs typeface="Segoe UI Semilight"/>
            </a:endParaRPr>
          </a:p>
        </p:txBody>
      </p:sp>
      <p:sp>
        <p:nvSpPr>
          <p:cNvPr id="5" name="object 5"/>
          <p:cNvSpPr/>
          <p:nvPr/>
        </p:nvSpPr>
        <p:spPr>
          <a:xfrm>
            <a:off x="988974" y="3785870"/>
            <a:ext cx="1329055" cy="328930"/>
          </a:xfrm>
          <a:custGeom>
            <a:avLst/>
            <a:gdLst/>
            <a:ahLst/>
            <a:cxnLst/>
            <a:rect l="l" t="t" r="r" b="b"/>
            <a:pathLst>
              <a:path w="1329055" h="328929">
                <a:moveTo>
                  <a:pt x="1223619" y="0"/>
                </a:moveTo>
                <a:lnTo>
                  <a:pt x="1218920" y="13334"/>
                </a:lnTo>
                <a:lnTo>
                  <a:pt x="1237970" y="21595"/>
                </a:lnTo>
                <a:lnTo>
                  <a:pt x="1254353" y="33035"/>
                </a:lnTo>
                <a:lnTo>
                  <a:pt x="1279118" y="65404"/>
                </a:lnTo>
                <a:lnTo>
                  <a:pt x="1293691" y="109108"/>
                </a:lnTo>
                <a:lnTo>
                  <a:pt x="1297282" y="134346"/>
                </a:lnTo>
                <a:lnTo>
                  <a:pt x="1297335" y="134717"/>
                </a:lnTo>
                <a:lnTo>
                  <a:pt x="1297333" y="191789"/>
                </a:lnTo>
                <a:lnTo>
                  <a:pt x="1287566" y="241788"/>
                </a:lnTo>
                <a:lnTo>
                  <a:pt x="1267988" y="280838"/>
                </a:lnTo>
                <a:lnTo>
                  <a:pt x="1238218" y="307179"/>
                </a:lnTo>
                <a:lnTo>
                  <a:pt x="1219428" y="315467"/>
                </a:lnTo>
                <a:lnTo>
                  <a:pt x="1223619" y="328929"/>
                </a:lnTo>
                <a:lnTo>
                  <a:pt x="1268498" y="307832"/>
                </a:lnTo>
                <a:lnTo>
                  <a:pt x="1301470" y="271398"/>
                </a:lnTo>
                <a:lnTo>
                  <a:pt x="1321758" y="222599"/>
                </a:lnTo>
                <a:lnTo>
                  <a:pt x="1328521" y="164464"/>
                </a:lnTo>
                <a:lnTo>
                  <a:pt x="1326849" y="134717"/>
                </a:lnTo>
                <a:lnTo>
                  <a:pt x="1313251" y="80918"/>
                </a:lnTo>
                <a:lnTo>
                  <a:pt x="1286341" y="37415"/>
                </a:lnTo>
                <a:lnTo>
                  <a:pt x="1247479" y="8598"/>
                </a:lnTo>
                <a:lnTo>
                  <a:pt x="1223619" y="0"/>
                </a:lnTo>
                <a:close/>
              </a:path>
              <a:path w="1329055" h="328929">
                <a:moveTo>
                  <a:pt x="104902" y="0"/>
                </a:moveTo>
                <a:lnTo>
                  <a:pt x="60144" y="21066"/>
                </a:lnTo>
                <a:lnTo>
                  <a:pt x="27139" y="57657"/>
                </a:lnTo>
                <a:lnTo>
                  <a:pt x="6783" y="106489"/>
                </a:lnTo>
                <a:lnTo>
                  <a:pt x="92" y="162813"/>
                </a:lnTo>
                <a:lnTo>
                  <a:pt x="0" y="164464"/>
                </a:lnTo>
                <a:lnTo>
                  <a:pt x="1690" y="194710"/>
                </a:lnTo>
                <a:lnTo>
                  <a:pt x="15216" y="248154"/>
                </a:lnTo>
                <a:lnTo>
                  <a:pt x="42060" y="291550"/>
                </a:lnTo>
                <a:lnTo>
                  <a:pt x="80984" y="320280"/>
                </a:lnTo>
                <a:lnTo>
                  <a:pt x="104902" y="328929"/>
                </a:lnTo>
                <a:lnTo>
                  <a:pt x="109054" y="315467"/>
                </a:lnTo>
                <a:lnTo>
                  <a:pt x="90316" y="307179"/>
                </a:lnTo>
                <a:lnTo>
                  <a:pt x="74145" y="295640"/>
                </a:lnTo>
                <a:lnTo>
                  <a:pt x="49504" y="262762"/>
                </a:lnTo>
                <a:lnTo>
                  <a:pt x="34874" y="218122"/>
                </a:lnTo>
                <a:lnTo>
                  <a:pt x="30066" y="164464"/>
                </a:lnTo>
                <a:lnTo>
                  <a:pt x="29997" y="162813"/>
                </a:lnTo>
                <a:lnTo>
                  <a:pt x="31216" y="134717"/>
                </a:lnTo>
                <a:lnTo>
                  <a:pt x="40970" y="86000"/>
                </a:lnTo>
                <a:lnTo>
                  <a:pt x="60573" y="47642"/>
                </a:lnTo>
                <a:lnTo>
                  <a:pt x="90606" y="21595"/>
                </a:lnTo>
                <a:lnTo>
                  <a:pt x="109575" y="13334"/>
                </a:lnTo>
                <a:lnTo>
                  <a:pt x="104902" y="0"/>
                </a:lnTo>
                <a:close/>
              </a:path>
            </a:pathLst>
          </a:custGeom>
          <a:solidFill>
            <a:srgbClr val="000000"/>
          </a:solidFill>
        </p:spPr>
        <p:txBody>
          <a:bodyPr wrap="square" lIns="0" tIns="0" rIns="0" bIns="0" rtlCol="0"/>
          <a:lstStyle/>
          <a:p>
            <a:endParaRPr/>
          </a:p>
        </p:txBody>
      </p:sp>
      <p:sp>
        <p:nvSpPr>
          <p:cNvPr id="6" name="object 6"/>
          <p:cNvSpPr/>
          <p:nvPr/>
        </p:nvSpPr>
        <p:spPr>
          <a:xfrm>
            <a:off x="3089021" y="3785869"/>
            <a:ext cx="2447290" cy="328930"/>
          </a:xfrm>
          <a:custGeom>
            <a:avLst/>
            <a:gdLst/>
            <a:ahLst/>
            <a:cxnLst/>
            <a:rect l="l" t="t" r="r" b="b"/>
            <a:pathLst>
              <a:path w="2447290" h="328929">
                <a:moveTo>
                  <a:pt x="109601" y="13335"/>
                </a:moveTo>
                <a:lnTo>
                  <a:pt x="104902" y="0"/>
                </a:lnTo>
                <a:lnTo>
                  <a:pt x="81038" y="8610"/>
                </a:lnTo>
                <a:lnTo>
                  <a:pt x="60134" y="21069"/>
                </a:lnTo>
                <a:lnTo>
                  <a:pt x="27178" y="57658"/>
                </a:lnTo>
                <a:lnTo>
                  <a:pt x="6769" y="106489"/>
                </a:lnTo>
                <a:lnTo>
                  <a:pt x="88" y="162814"/>
                </a:lnTo>
                <a:lnTo>
                  <a:pt x="0" y="164465"/>
                </a:lnTo>
                <a:lnTo>
                  <a:pt x="1689" y="194716"/>
                </a:lnTo>
                <a:lnTo>
                  <a:pt x="15214" y="248158"/>
                </a:lnTo>
                <a:lnTo>
                  <a:pt x="42049" y="291553"/>
                </a:lnTo>
                <a:lnTo>
                  <a:pt x="80962" y="320281"/>
                </a:lnTo>
                <a:lnTo>
                  <a:pt x="104902" y="328930"/>
                </a:lnTo>
                <a:lnTo>
                  <a:pt x="109093" y="315468"/>
                </a:lnTo>
                <a:lnTo>
                  <a:pt x="90347" y="307187"/>
                </a:lnTo>
                <a:lnTo>
                  <a:pt x="74168" y="295643"/>
                </a:lnTo>
                <a:lnTo>
                  <a:pt x="49530" y="262763"/>
                </a:lnTo>
                <a:lnTo>
                  <a:pt x="34886" y="218122"/>
                </a:lnTo>
                <a:lnTo>
                  <a:pt x="30035" y="164465"/>
                </a:lnTo>
                <a:lnTo>
                  <a:pt x="29972" y="162814"/>
                </a:lnTo>
                <a:lnTo>
                  <a:pt x="31203" y="134721"/>
                </a:lnTo>
                <a:lnTo>
                  <a:pt x="41008" y="86004"/>
                </a:lnTo>
                <a:lnTo>
                  <a:pt x="60566" y="47650"/>
                </a:lnTo>
                <a:lnTo>
                  <a:pt x="90614" y="21602"/>
                </a:lnTo>
                <a:lnTo>
                  <a:pt x="109601" y="13335"/>
                </a:lnTo>
                <a:close/>
              </a:path>
              <a:path w="2447290" h="328929">
                <a:moveTo>
                  <a:pt x="958469" y="13335"/>
                </a:moveTo>
                <a:lnTo>
                  <a:pt x="953770" y="0"/>
                </a:lnTo>
                <a:lnTo>
                  <a:pt x="929906" y="8610"/>
                </a:lnTo>
                <a:lnTo>
                  <a:pt x="909002" y="21069"/>
                </a:lnTo>
                <a:lnTo>
                  <a:pt x="876046" y="57658"/>
                </a:lnTo>
                <a:lnTo>
                  <a:pt x="855637" y="106489"/>
                </a:lnTo>
                <a:lnTo>
                  <a:pt x="848956" y="162814"/>
                </a:lnTo>
                <a:lnTo>
                  <a:pt x="848868" y="164465"/>
                </a:lnTo>
                <a:lnTo>
                  <a:pt x="850557" y="194716"/>
                </a:lnTo>
                <a:lnTo>
                  <a:pt x="864082" y="248158"/>
                </a:lnTo>
                <a:lnTo>
                  <a:pt x="890917" y="291553"/>
                </a:lnTo>
                <a:lnTo>
                  <a:pt x="929830" y="320281"/>
                </a:lnTo>
                <a:lnTo>
                  <a:pt x="953770" y="328930"/>
                </a:lnTo>
                <a:lnTo>
                  <a:pt x="957961" y="315468"/>
                </a:lnTo>
                <a:lnTo>
                  <a:pt x="939215" y="307187"/>
                </a:lnTo>
                <a:lnTo>
                  <a:pt x="923036" y="295643"/>
                </a:lnTo>
                <a:lnTo>
                  <a:pt x="898398" y="262763"/>
                </a:lnTo>
                <a:lnTo>
                  <a:pt x="883754" y="218122"/>
                </a:lnTo>
                <a:lnTo>
                  <a:pt x="878903" y="164465"/>
                </a:lnTo>
                <a:lnTo>
                  <a:pt x="878840" y="162814"/>
                </a:lnTo>
                <a:lnTo>
                  <a:pt x="880071" y="134721"/>
                </a:lnTo>
                <a:lnTo>
                  <a:pt x="889876" y="86004"/>
                </a:lnTo>
                <a:lnTo>
                  <a:pt x="909434" y="47650"/>
                </a:lnTo>
                <a:lnTo>
                  <a:pt x="939482" y="21602"/>
                </a:lnTo>
                <a:lnTo>
                  <a:pt x="958469" y="13335"/>
                </a:lnTo>
                <a:close/>
              </a:path>
              <a:path w="2447290" h="328929">
                <a:moveTo>
                  <a:pt x="1906143" y="164465"/>
                </a:moveTo>
                <a:lnTo>
                  <a:pt x="1899361" y="106489"/>
                </a:lnTo>
                <a:lnTo>
                  <a:pt x="1878965" y="57658"/>
                </a:lnTo>
                <a:lnTo>
                  <a:pt x="1846008" y="21069"/>
                </a:lnTo>
                <a:lnTo>
                  <a:pt x="1801241" y="0"/>
                </a:lnTo>
                <a:lnTo>
                  <a:pt x="1796542" y="13335"/>
                </a:lnTo>
                <a:lnTo>
                  <a:pt x="1815592" y="21602"/>
                </a:lnTo>
                <a:lnTo>
                  <a:pt x="1831975" y="33045"/>
                </a:lnTo>
                <a:lnTo>
                  <a:pt x="1856740" y="65405"/>
                </a:lnTo>
                <a:lnTo>
                  <a:pt x="1871306" y="109118"/>
                </a:lnTo>
                <a:lnTo>
                  <a:pt x="1876171" y="162814"/>
                </a:lnTo>
                <a:lnTo>
                  <a:pt x="1874951" y="191795"/>
                </a:lnTo>
                <a:lnTo>
                  <a:pt x="1865185" y="241795"/>
                </a:lnTo>
                <a:lnTo>
                  <a:pt x="1845602" y="280847"/>
                </a:lnTo>
                <a:lnTo>
                  <a:pt x="1815833" y="307187"/>
                </a:lnTo>
                <a:lnTo>
                  <a:pt x="1797050" y="315468"/>
                </a:lnTo>
                <a:lnTo>
                  <a:pt x="1801241" y="328930"/>
                </a:lnTo>
                <a:lnTo>
                  <a:pt x="1846110" y="307835"/>
                </a:lnTo>
                <a:lnTo>
                  <a:pt x="1879092" y="271399"/>
                </a:lnTo>
                <a:lnTo>
                  <a:pt x="1899373" y="222605"/>
                </a:lnTo>
                <a:lnTo>
                  <a:pt x="1904441" y="194716"/>
                </a:lnTo>
                <a:lnTo>
                  <a:pt x="1906143" y="164465"/>
                </a:lnTo>
                <a:close/>
              </a:path>
              <a:path w="2447290" h="328929">
                <a:moveTo>
                  <a:pt x="2447163" y="164465"/>
                </a:moveTo>
                <a:lnTo>
                  <a:pt x="2440381" y="106489"/>
                </a:lnTo>
                <a:lnTo>
                  <a:pt x="2419985" y="57658"/>
                </a:lnTo>
                <a:lnTo>
                  <a:pt x="2387028" y="21069"/>
                </a:lnTo>
                <a:lnTo>
                  <a:pt x="2342261" y="0"/>
                </a:lnTo>
                <a:lnTo>
                  <a:pt x="2337562" y="13335"/>
                </a:lnTo>
                <a:lnTo>
                  <a:pt x="2356612" y="21602"/>
                </a:lnTo>
                <a:lnTo>
                  <a:pt x="2372995" y="33045"/>
                </a:lnTo>
                <a:lnTo>
                  <a:pt x="2397760" y="65405"/>
                </a:lnTo>
                <a:lnTo>
                  <a:pt x="2412327" y="109118"/>
                </a:lnTo>
                <a:lnTo>
                  <a:pt x="2417191" y="162814"/>
                </a:lnTo>
                <a:lnTo>
                  <a:pt x="2415971" y="191795"/>
                </a:lnTo>
                <a:lnTo>
                  <a:pt x="2406205" y="241795"/>
                </a:lnTo>
                <a:lnTo>
                  <a:pt x="2386622" y="280847"/>
                </a:lnTo>
                <a:lnTo>
                  <a:pt x="2356853" y="307187"/>
                </a:lnTo>
                <a:lnTo>
                  <a:pt x="2338070" y="315468"/>
                </a:lnTo>
                <a:lnTo>
                  <a:pt x="2342261" y="328930"/>
                </a:lnTo>
                <a:lnTo>
                  <a:pt x="2387130" y="307835"/>
                </a:lnTo>
                <a:lnTo>
                  <a:pt x="2420112" y="271399"/>
                </a:lnTo>
                <a:lnTo>
                  <a:pt x="2440394" y="222605"/>
                </a:lnTo>
                <a:lnTo>
                  <a:pt x="2445461" y="194716"/>
                </a:lnTo>
                <a:lnTo>
                  <a:pt x="2447163" y="164465"/>
                </a:lnTo>
                <a:close/>
              </a:path>
            </a:pathLst>
          </a:custGeom>
          <a:solidFill>
            <a:srgbClr val="000000"/>
          </a:solidFill>
        </p:spPr>
        <p:txBody>
          <a:bodyPr wrap="square" lIns="0" tIns="0" rIns="0" bIns="0" rtlCol="0"/>
          <a:lstStyle/>
          <a:p>
            <a:endParaRPr/>
          </a:p>
        </p:txBody>
      </p:sp>
      <p:sp>
        <p:nvSpPr>
          <p:cNvPr id="7" name="object 7"/>
          <p:cNvSpPr/>
          <p:nvPr/>
        </p:nvSpPr>
        <p:spPr>
          <a:xfrm>
            <a:off x="6663817" y="3358641"/>
            <a:ext cx="1567815" cy="905510"/>
          </a:xfrm>
          <a:custGeom>
            <a:avLst/>
            <a:gdLst/>
            <a:ahLst/>
            <a:cxnLst/>
            <a:rect l="l" t="t" r="r" b="b"/>
            <a:pathLst>
              <a:path w="1567815" h="905510">
                <a:moveTo>
                  <a:pt x="1412366" y="0"/>
                </a:moveTo>
                <a:lnTo>
                  <a:pt x="1404238" y="12954"/>
                </a:lnTo>
                <a:lnTo>
                  <a:pt x="1433077" y="47648"/>
                </a:lnTo>
                <a:lnTo>
                  <a:pt x="1458452" y="89058"/>
                </a:lnTo>
                <a:lnTo>
                  <a:pt x="1480373" y="137183"/>
                </a:lnTo>
                <a:lnTo>
                  <a:pt x="1498853" y="192024"/>
                </a:lnTo>
                <a:lnTo>
                  <a:pt x="1510910" y="239741"/>
                </a:lnTo>
                <a:lnTo>
                  <a:pt x="1520267" y="289629"/>
                </a:lnTo>
                <a:lnTo>
                  <a:pt x="1526935" y="341692"/>
                </a:lnTo>
                <a:lnTo>
                  <a:pt x="1530927" y="395939"/>
                </a:lnTo>
                <a:lnTo>
                  <a:pt x="1532249" y="452120"/>
                </a:lnTo>
                <a:lnTo>
                  <a:pt x="1530928" y="507663"/>
                </a:lnTo>
                <a:lnTo>
                  <a:pt x="1526943" y="561209"/>
                </a:lnTo>
                <a:lnTo>
                  <a:pt x="1520294" y="613006"/>
                </a:lnTo>
                <a:lnTo>
                  <a:pt x="1510975" y="663047"/>
                </a:lnTo>
                <a:lnTo>
                  <a:pt x="1498980" y="711327"/>
                </a:lnTo>
                <a:lnTo>
                  <a:pt x="1480623" y="767147"/>
                </a:lnTo>
                <a:lnTo>
                  <a:pt x="1458706" y="815943"/>
                </a:lnTo>
                <a:lnTo>
                  <a:pt x="1433240" y="857738"/>
                </a:lnTo>
                <a:lnTo>
                  <a:pt x="1404238" y="892556"/>
                </a:lnTo>
                <a:lnTo>
                  <a:pt x="1412366" y="905383"/>
                </a:lnTo>
                <a:lnTo>
                  <a:pt x="1446156" y="871136"/>
                </a:lnTo>
                <a:lnTo>
                  <a:pt x="1476279" y="829151"/>
                </a:lnTo>
                <a:lnTo>
                  <a:pt x="1502735" y="779402"/>
                </a:lnTo>
                <a:lnTo>
                  <a:pt x="1525524" y="721868"/>
                </a:lnTo>
                <a:lnTo>
                  <a:pt x="1540549" y="671758"/>
                </a:lnTo>
                <a:lnTo>
                  <a:pt x="1552246" y="619729"/>
                </a:lnTo>
                <a:lnTo>
                  <a:pt x="1560609" y="565779"/>
                </a:lnTo>
                <a:lnTo>
                  <a:pt x="1565631" y="509910"/>
                </a:lnTo>
                <a:lnTo>
                  <a:pt x="1567299" y="452374"/>
                </a:lnTo>
                <a:lnTo>
                  <a:pt x="1567306" y="452120"/>
                </a:lnTo>
                <a:lnTo>
                  <a:pt x="1565697" y="395939"/>
                </a:lnTo>
                <a:lnTo>
                  <a:pt x="1560609" y="337393"/>
                </a:lnTo>
                <a:lnTo>
                  <a:pt x="1552246" y="283367"/>
                </a:lnTo>
                <a:lnTo>
                  <a:pt x="1540549" y="231566"/>
                </a:lnTo>
                <a:lnTo>
                  <a:pt x="1525524" y="181991"/>
                </a:lnTo>
                <a:lnTo>
                  <a:pt x="1502735" y="125247"/>
                </a:lnTo>
                <a:lnTo>
                  <a:pt x="1476279" y="75993"/>
                </a:lnTo>
                <a:lnTo>
                  <a:pt x="1446156" y="34240"/>
                </a:lnTo>
                <a:lnTo>
                  <a:pt x="1412366" y="0"/>
                </a:lnTo>
                <a:close/>
              </a:path>
              <a:path w="1567815" h="905510">
                <a:moveTo>
                  <a:pt x="154939" y="0"/>
                </a:moveTo>
                <a:lnTo>
                  <a:pt x="121152" y="34240"/>
                </a:lnTo>
                <a:lnTo>
                  <a:pt x="91043" y="75993"/>
                </a:lnTo>
                <a:lnTo>
                  <a:pt x="64625" y="125247"/>
                </a:lnTo>
                <a:lnTo>
                  <a:pt x="41909" y="181991"/>
                </a:lnTo>
                <a:lnTo>
                  <a:pt x="26822" y="231566"/>
                </a:lnTo>
                <a:lnTo>
                  <a:pt x="15087" y="283367"/>
                </a:lnTo>
                <a:lnTo>
                  <a:pt x="6705" y="337393"/>
                </a:lnTo>
                <a:lnTo>
                  <a:pt x="1676" y="393644"/>
                </a:lnTo>
                <a:lnTo>
                  <a:pt x="0" y="452120"/>
                </a:lnTo>
                <a:lnTo>
                  <a:pt x="1611" y="507663"/>
                </a:lnTo>
                <a:lnTo>
                  <a:pt x="6705" y="565779"/>
                </a:lnTo>
                <a:lnTo>
                  <a:pt x="15087" y="619729"/>
                </a:lnTo>
                <a:lnTo>
                  <a:pt x="26822" y="671758"/>
                </a:lnTo>
                <a:lnTo>
                  <a:pt x="41909" y="721868"/>
                </a:lnTo>
                <a:lnTo>
                  <a:pt x="64625" y="779402"/>
                </a:lnTo>
                <a:lnTo>
                  <a:pt x="91043" y="829151"/>
                </a:lnTo>
                <a:lnTo>
                  <a:pt x="121152" y="871136"/>
                </a:lnTo>
                <a:lnTo>
                  <a:pt x="154939" y="905383"/>
                </a:lnTo>
                <a:lnTo>
                  <a:pt x="163067" y="892556"/>
                </a:lnTo>
                <a:lnTo>
                  <a:pt x="134066" y="857738"/>
                </a:lnTo>
                <a:lnTo>
                  <a:pt x="108600" y="815943"/>
                </a:lnTo>
                <a:lnTo>
                  <a:pt x="86683" y="767147"/>
                </a:lnTo>
                <a:lnTo>
                  <a:pt x="68325" y="711327"/>
                </a:lnTo>
                <a:lnTo>
                  <a:pt x="56331" y="663047"/>
                </a:lnTo>
                <a:lnTo>
                  <a:pt x="47012" y="613006"/>
                </a:lnTo>
                <a:lnTo>
                  <a:pt x="40363" y="561209"/>
                </a:lnTo>
                <a:lnTo>
                  <a:pt x="36378" y="507663"/>
                </a:lnTo>
                <a:lnTo>
                  <a:pt x="35051" y="452374"/>
                </a:lnTo>
                <a:lnTo>
                  <a:pt x="36378" y="395939"/>
                </a:lnTo>
                <a:lnTo>
                  <a:pt x="40363" y="341692"/>
                </a:lnTo>
                <a:lnTo>
                  <a:pt x="47012" y="289629"/>
                </a:lnTo>
                <a:lnTo>
                  <a:pt x="56331" y="239741"/>
                </a:lnTo>
                <a:lnTo>
                  <a:pt x="68325" y="192024"/>
                </a:lnTo>
                <a:lnTo>
                  <a:pt x="86808" y="137183"/>
                </a:lnTo>
                <a:lnTo>
                  <a:pt x="108743" y="89058"/>
                </a:lnTo>
                <a:lnTo>
                  <a:pt x="134155" y="47648"/>
                </a:lnTo>
                <a:lnTo>
                  <a:pt x="163067" y="12954"/>
                </a:lnTo>
                <a:lnTo>
                  <a:pt x="154939" y="0"/>
                </a:lnTo>
                <a:close/>
              </a:path>
            </a:pathLst>
          </a:custGeom>
          <a:solidFill>
            <a:srgbClr val="000000"/>
          </a:solidFill>
        </p:spPr>
        <p:txBody>
          <a:bodyPr wrap="square" lIns="0" tIns="0" rIns="0" bIns="0" rtlCol="0"/>
          <a:lstStyle/>
          <a:p>
            <a:endParaRPr/>
          </a:p>
        </p:txBody>
      </p:sp>
      <p:sp>
        <p:nvSpPr>
          <p:cNvPr id="8" name="object 8"/>
          <p:cNvSpPr txBox="1"/>
          <p:nvPr/>
        </p:nvSpPr>
        <p:spPr>
          <a:xfrm>
            <a:off x="699922" y="3684219"/>
            <a:ext cx="6418580" cy="452120"/>
          </a:xfrm>
          <a:prstGeom prst="rect">
            <a:avLst/>
          </a:prstGeom>
        </p:spPr>
        <p:txBody>
          <a:bodyPr vert="horz" wrap="square" lIns="0" tIns="12065" rIns="0" bIns="0" rtlCol="0">
            <a:spAutoFit/>
          </a:bodyPr>
          <a:lstStyle/>
          <a:p>
            <a:pPr marL="12700">
              <a:lnSpc>
                <a:spcPct val="100000"/>
              </a:lnSpc>
              <a:spcBef>
                <a:spcPts val="95"/>
              </a:spcBef>
              <a:tabLst>
                <a:tab pos="405765" algn="l"/>
                <a:tab pos="1748155" algn="l"/>
                <a:tab pos="2505710" algn="l"/>
                <a:tab pos="3354704" algn="l"/>
                <a:tab pos="4326890" algn="l"/>
                <a:tab pos="4967605" algn="l"/>
                <a:tab pos="6139180" algn="l"/>
              </a:tabLst>
            </a:pPr>
            <a:r>
              <a:rPr sz="2800" spc="-50" dirty="0">
                <a:latin typeface="Cambria Math"/>
                <a:cs typeface="Cambria Math"/>
              </a:rPr>
              <a:t>ℙ</a:t>
            </a:r>
            <a:r>
              <a:rPr sz="2800" dirty="0">
                <a:latin typeface="Cambria Math"/>
                <a:cs typeface="Cambria Math"/>
              </a:rPr>
              <a:t>	𝑋</a:t>
            </a:r>
            <a:r>
              <a:rPr sz="2800" spc="215" dirty="0">
                <a:latin typeface="Cambria Math"/>
                <a:cs typeface="Cambria Math"/>
              </a:rPr>
              <a:t> </a:t>
            </a:r>
            <a:r>
              <a:rPr sz="2800" dirty="0">
                <a:latin typeface="Cambria Math"/>
                <a:cs typeface="Cambria Math"/>
              </a:rPr>
              <a:t>≥</a:t>
            </a:r>
            <a:r>
              <a:rPr sz="2800" spc="155" dirty="0">
                <a:latin typeface="Cambria Math"/>
                <a:cs typeface="Cambria Math"/>
              </a:rPr>
              <a:t> </a:t>
            </a:r>
            <a:r>
              <a:rPr sz="2800" spc="-25" dirty="0">
                <a:latin typeface="Cambria Math"/>
                <a:cs typeface="Cambria Math"/>
              </a:rPr>
              <a:t>36</a:t>
            </a:r>
            <a:r>
              <a:rPr sz="2800" dirty="0">
                <a:latin typeface="Cambria Math"/>
                <a:cs typeface="Cambria Math"/>
              </a:rPr>
              <a:t>	=</a:t>
            </a:r>
            <a:r>
              <a:rPr sz="2800" spc="135" dirty="0">
                <a:latin typeface="Cambria Math"/>
                <a:cs typeface="Cambria Math"/>
              </a:rPr>
              <a:t> </a:t>
            </a:r>
            <a:r>
              <a:rPr sz="2800" spc="-50" dirty="0">
                <a:latin typeface="Cambria Math"/>
                <a:cs typeface="Cambria Math"/>
              </a:rPr>
              <a:t>ℙ</a:t>
            </a:r>
            <a:r>
              <a:rPr sz="2800" dirty="0">
                <a:latin typeface="Cambria Math"/>
                <a:cs typeface="Cambria Math"/>
              </a:rPr>
              <a:t>	𝑋</a:t>
            </a:r>
            <a:r>
              <a:rPr sz="2800" spc="215" dirty="0">
                <a:latin typeface="Cambria Math"/>
                <a:cs typeface="Cambria Math"/>
              </a:rPr>
              <a:t> </a:t>
            </a:r>
            <a:r>
              <a:rPr sz="2800" spc="-50" dirty="0">
                <a:latin typeface="Cambria Math"/>
                <a:cs typeface="Cambria Math"/>
              </a:rPr>
              <a:t>≥</a:t>
            </a:r>
            <a:r>
              <a:rPr sz="2800" dirty="0">
                <a:latin typeface="Cambria Math"/>
                <a:cs typeface="Cambria Math"/>
              </a:rPr>
              <a:t>	1</a:t>
            </a:r>
            <a:r>
              <a:rPr sz="2800" spc="-5" dirty="0">
                <a:latin typeface="Cambria Math"/>
                <a:cs typeface="Cambria Math"/>
              </a:rPr>
              <a:t> </a:t>
            </a:r>
            <a:r>
              <a:rPr sz="2800" dirty="0">
                <a:latin typeface="Cambria Math"/>
                <a:cs typeface="Cambria Math"/>
              </a:rPr>
              <a:t>+</a:t>
            </a:r>
            <a:r>
              <a:rPr sz="2800" spc="-10" dirty="0">
                <a:latin typeface="Cambria Math"/>
                <a:cs typeface="Cambria Math"/>
              </a:rPr>
              <a:t> </a:t>
            </a:r>
            <a:r>
              <a:rPr sz="2800" spc="-50" dirty="0">
                <a:latin typeface="Cambria Math"/>
                <a:cs typeface="Cambria Math"/>
              </a:rPr>
              <a:t>𝛿</a:t>
            </a:r>
            <a:r>
              <a:rPr sz="2800" dirty="0">
                <a:latin typeface="Cambria Math"/>
                <a:cs typeface="Cambria Math"/>
              </a:rPr>
              <a:t>	</a:t>
            </a:r>
            <a:r>
              <a:rPr sz="2800" spc="-25" dirty="0">
                <a:latin typeface="Cambria Math"/>
                <a:cs typeface="Cambria Math"/>
              </a:rPr>
              <a:t>20</a:t>
            </a:r>
            <a:r>
              <a:rPr sz="2800" dirty="0">
                <a:latin typeface="Cambria Math"/>
                <a:cs typeface="Cambria Math"/>
              </a:rPr>
              <a:t>	≤</a:t>
            </a:r>
            <a:r>
              <a:rPr sz="2800" spc="140" dirty="0">
                <a:latin typeface="Cambria Math"/>
                <a:cs typeface="Cambria Math"/>
              </a:rPr>
              <a:t> </a:t>
            </a:r>
            <a:r>
              <a:rPr sz="2800" spc="-25" dirty="0">
                <a:latin typeface="Cambria Math"/>
                <a:cs typeface="Cambria Math"/>
              </a:rPr>
              <a:t>exp</a:t>
            </a:r>
            <a:r>
              <a:rPr sz="2800" dirty="0">
                <a:latin typeface="Cambria Math"/>
                <a:cs typeface="Cambria Math"/>
              </a:rPr>
              <a:t>	</a:t>
            </a:r>
            <a:r>
              <a:rPr sz="2800" spc="-50" dirty="0">
                <a:latin typeface="Cambria Math"/>
                <a:cs typeface="Cambria Math"/>
              </a:rPr>
              <a:t>−</a:t>
            </a:r>
            <a:endParaRPr sz="2800">
              <a:latin typeface="Cambria Math"/>
              <a:cs typeface="Cambria Math"/>
            </a:endParaRPr>
          </a:p>
        </p:txBody>
      </p:sp>
      <p:sp>
        <p:nvSpPr>
          <p:cNvPr id="9" name="object 9"/>
          <p:cNvSpPr/>
          <p:nvPr/>
        </p:nvSpPr>
        <p:spPr>
          <a:xfrm>
            <a:off x="7161911" y="3487927"/>
            <a:ext cx="894715" cy="473709"/>
          </a:xfrm>
          <a:custGeom>
            <a:avLst/>
            <a:gdLst/>
            <a:ahLst/>
            <a:cxnLst/>
            <a:rect l="l" t="t" r="r" b="b"/>
            <a:pathLst>
              <a:path w="894715" h="473710">
                <a:moveTo>
                  <a:pt x="118745" y="10160"/>
                </a:moveTo>
                <a:lnTo>
                  <a:pt x="76606" y="30505"/>
                </a:lnTo>
                <a:lnTo>
                  <a:pt x="47244" y="78994"/>
                </a:lnTo>
                <a:lnTo>
                  <a:pt x="28549" y="141351"/>
                </a:lnTo>
                <a:lnTo>
                  <a:pt x="22352" y="213614"/>
                </a:lnTo>
                <a:lnTo>
                  <a:pt x="23850" y="249643"/>
                </a:lnTo>
                <a:lnTo>
                  <a:pt x="36334" y="318046"/>
                </a:lnTo>
                <a:lnTo>
                  <a:pt x="60858" y="374904"/>
                </a:lnTo>
                <a:lnTo>
                  <a:pt x="94488" y="414477"/>
                </a:lnTo>
                <a:lnTo>
                  <a:pt x="114554" y="427355"/>
                </a:lnTo>
                <a:lnTo>
                  <a:pt x="118745" y="417195"/>
                </a:lnTo>
                <a:lnTo>
                  <a:pt x="102641" y="404253"/>
                </a:lnTo>
                <a:lnTo>
                  <a:pt x="88417" y="387324"/>
                </a:lnTo>
                <a:lnTo>
                  <a:pt x="65532" y="341630"/>
                </a:lnTo>
                <a:lnTo>
                  <a:pt x="51244" y="282854"/>
                </a:lnTo>
                <a:lnTo>
                  <a:pt x="47790" y="250748"/>
                </a:lnTo>
                <a:lnTo>
                  <a:pt x="47663" y="249643"/>
                </a:lnTo>
                <a:lnTo>
                  <a:pt x="47688" y="177482"/>
                </a:lnTo>
                <a:lnTo>
                  <a:pt x="57353" y="113182"/>
                </a:lnTo>
                <a:lnTo>
                  <a:pt x="76301" y="60667"/>
                </a:lnTo>
                <a:lnTo>
                  <a:pt x="102781" y="23139"/>
                </a:lnTo>
                <a:lnTo>
                  <a:pt x="118745" y="10160"/>
                </a:lnTo>
                <a:close/>
              </a:path>
              <a:path w="894715" h="473710">
                <a:moveTo>
                  <a:pt x="254508" y="205486"/>
                </a:moveTo>
                <a:lnTo>
                  <a:pt x="128016" y="205486"/>
                </a:lnTo>
                <a:lnTo>
                  <a:pt x="128016" y="222250"/>
                </a:lnTo>
                <a:lnTo>
                  <a:pt x="254508" y="222250"/>
                </a:lnTo>
                <a:lnTo>
                  <a:pt x="254508" y="205486"/>
                </a:lnTo>
                <a:close/>
              </a:path>
              <a:path w="894715" h="473710">
                <a:moveTo>
                  <a:pt x="359283" y="213614"/>
                </a:moveTo>
                <a:lnTo>
                  <a:pt x="357771" y="177482"/>
                </a:lnTo>
                <a:lnTo>
                  <a:pt x="357720" y="176263"/>
                </a:lnTo>
                <a:lnTo>
                  <a:pt x="353060" y="141351"/>
                </a:lnTo>
                <a:lnTo>
                  <a:pt x="334264" y="78994"/>
                </a:lnTo>
                <a:lnTo>
                  <a:pt x="304990" y="30505"/>
                </a:lnTo>
                <a:lnTo>
                  <a:pt x="266954" y="0"/>
                </a:lnTo>
                <a:lnTo>
                  <a:pt x="262890" y="10160"/>
                </a:lnTo>
                <a:lnTo>
                  <a:pt x="278841" y="23139"/>
                </a:lnTo>
                <a:lnTo>
                  <a:pt x="292989" y="39979"/>
                </a:lnTo>
                <a:lnTo>
                  <a:pt x="315849" y="85229"/>
                </a:lnTo>
                <a:lnTo>
                  <a:pt x="330301" y="143929"/>
                </a:lnTo>
                <a:lnTo>
                  <a:pt x="335140" y="213614"/>
                </a:lnTo>
                <a:lnTo>
                  <a:pt x="335153" y="213868"/>
                </a:lnTo>
                <a:lnTo>
                  <a:pt x="330365" y="282854"/>
                </a:lnTo>
                <a:lnTo>
                  <a:pt x="315976" y="341630"/>
                </a:lnTo>
                <a:lnTo>
                  <a:pt x="293090" y="387324"/>
                </a:lnTo>
                <a:lnTo>
                  <a:pt x="262890" y="417195"/>
                </a:lnTo>
                <a:lnTo>
                  <a:pt x="266954" y="427355"/>
                </a:lnTo>
                <a:lnTo>
                  <a:pt x="304990" y="396989"/>
                </a:lnTo>
                <a:lnTo>
                  <a:pt x="334264" y="348234"/>
                </a:lnTo>
                <a:lnTo>
                  <a:pt x="353060" y="285546"/>
                </a:lnTo>
                <a:lnTo>
                  <a:pt x="359270" y="213868"/>
                </a:lnTo>
                <a:lnTo>
                  <a:pt x="359283" y="213614"/>
                </a:lnTo>
                <a:close/>
              </a:path>
              <a:path w="894715" h="473710">
                <a:moveTo>
                  <a:pt x="894575" y="450850"/>
                </a:moveTo>
                <a:lnTo>
                  <a:pt x="0" y="450850"/>
                </a:lnTo>
                <a:lnTo>
                  <a:pt x="0" y="473710"/>
                </a:lnTo>
                <a:lnTo>
                  <a:pt x="894575" y="473710"/>
                </a:lnTo>
                <a:lnTo>
                  <a:pt x="894575" y="450850"/>
                </a:lnTo>
                <a:close/>
              </a:path>
            </a:pathLst>
          </a:custGeom>
          <a:solidFill>
            <a:srgbClr val="000000"/>
          </a:solidFill>
        </p:spPr>
        <p:txBody>
          <a:bodyPr wrap="square" lIns="0" tIns="0" rIns="0" bIns="0" rtlCol="0"/>
          <a:lstStyle/>
          <a:p>
            <a:endParaRPr/>
          </a:p>
        </p:txBody>
      </p:sp>
      <p:sp>
        <p:nvSpPr>
          <p:cNvPr id="10" name="object 10"/>
          <p:cNvSpPr txBox="1"/>
          <p:nvPr/>
        </p:nvSpPr>
        <p:spPr>
          <a:xfrm>
            <a:off x="7278116" y="3372103"/>
            <a:ext cx="152400" cy="589280"/>
          </a:xfrm>
          <a:prstGeom prst="rect">
            <a:avLst/>
          </a:prstGeom>
        </p:spPr>
        <p:txBody>
          <a:bodyPr vert="horz" wrap="square" lIns="0" tIns="41910" rIns="0" bIns="0" rtlCol="0">
            <a:spAutoFit/>
          </a:bodyPr>
          <a:lstStyle/>
          <a:p>
            <a:pPr marL="12700">
              <a:lnSpc>
                <a:spcPct val="100000"/>
              </a:lnSpc>
              <a:spcBef>
                <a:spcPts val="330"/>
              </a:spcBef>
            </a:pPr>
            <a:r>
              <a:rPr sz="1650" spc="30" dirty="0">
                <a:latin typeface="Cambria Math"/>
                <a:cs typeface="Cambria Math"/>
              </a:rPr>
              <a:t>4</a:t>
            </a:r>
            <a:endParaRPr sz="1650">
              <a:latin typeface="Cambria Math"/>
              <a:cs typeface="Cambria Math"/>
            </a:endParaRPr>
          </a:p>
          <a:p>
            <a:pPr marL="12700">
              <a:lnSpc>
                <a:spcPct val="100000"/>
              </a:lnSpc>
              <a:spcBef>
                <a:spcPts val="240"/>
              </a:spcBef>
            </a:pPr>
            <a:r>
              <a:rPr sz="1650" spc="30" dirty="0">
                <a:latin typeface="Cambria Math"/>
                <a:cs typeface="Cambria Math"/>
              </a:rPr>
              <a:t>5</a:t>
            </a:r>
            <a:endParaRPr sz="1650">
              <a:latin typeface="Cambria Math"/>
              <a:cs typeface="Cambria Math"/>
            </a:endParaRPr>
          </a:p>
        </p:txBody>
      </p:sp>
      <p:sp>
        <p:nvSpPr>
          <p:cNvPr id="11" name="object 11"/>
          <p:cNvSpPr txBox="1"/>
          <p:nvPr/>
        </p:nvSpPr>
        <p:spPr>
          <a:xfrm>
            <a:off x="7532623" y="3320288"/>
            <a:ext cx="152400" cy="281940"/>
          </a:xfrm>
          <a:prstGeom prst="rect">
            <a:avLst/>
          </a:prstGeom>
        </p:spPr>
        <p:txBody>
          <a:bodyPr vert="horz" wrap="square" lIns="0" tIns="16510" rIns="0" bIns="0" rtlCol="0">
            <a:spAutoFit/>
          </a:bodyPr>
          <a:lstStyle/>
          <a:p>
            <a:pPr marL="12700">
              <a:lnSpc>
                <a:spcPct val="100000"/>
              </a:lnSpc>
              <a:spcBef>
                <a:spcPts val="130"/>
              </a:spcBef>
            </a:pPr>
            <a:r>
              <a:rPr sz="1650" spc="30" dirty="0">
                <a:latin typeface="Cambria Math"/>
                <a:cs typeface="Cambria Math"/>
              </a:rPr>
              <a:t>2</a:t>
            </a:r>
            <a:endParaRPr sz="1650">
              <a:latin typeface="Cambria Math"/>
              <a:cs typeface="Cambria Math"/>
            </a:endParaRPr>
          </a:p>
        </p:txBody>
      </p:sp>
      <p:sp>
        <p:nvSpPr>
          <p:cNvPr id="12" name="object 12"/>
          <p:cNvSpPr txBox="1"/>
          <p:nvPr/>
        </p:nvSpPr>
        <p:spPr>
          <a:xfrm>
            <a:off x="7670038" y="3504691"/>
            <a:ext cx="397510" cy="336550"/>
          </a:xfrm>
          <a:prstGeom prst="rect">
            <a:avLst/>
          </a:prstGeom>
        </p:spPr>
        <p:txBody>
          <a:bodyPr vert="horz" wrap="square" lIns="0" tIns="11430" rIns="0" bIns="0" rtlCol="0">
            <a:spAutoFit/>
          </a:bodyPr>
          <a:lstStyle/>
          <a:p>
            <a:pPr marL="12700">
              <a:lnSpc>
                <a:spcPct val="100000"/>
              </a:lnSpc>
              <a:spcBef>
                <a:spcPts val="90"/>
              </a:spcBef>
            </a:pPr>
            <a:r>
              <a:rPr sz="2050" spc="-25" dirty="0">
                <a:latin typeface="Cambria Math"/>
                <a:cs typeface="Cambria Math"/>
              </a:rPr>
              <a:t>⋅20</a:t>
            </a:r>
            <a:endParaRPr sz="2050">
              <a:latin typeface="Cambria Math"/>
              <a:cs typeface="Cambria Math"/>
            </a:endParaRPr>
          </a:p>
        </p:txBody>
      </p:sp>
      <p:sp>
        <p:nvSpPr>
          <p:cNvPr id="13" name="object 13"/>
          <p:cNvSpPr txBox="1"/>
          <p:nvPr/>
        </p:nvSpPr>
        <p:spPr>
          <a:xfrm>
            <a:off x="7521956" y="3958538"/>
            <a:ext cx="175895" cy="337185"/>
          </a:xfrm>
          <a:prstGeom prst="rect">
            <a:avLst/>
          </a:prstGeom>
        </p:spPr>
        <p:txBody>
          <a:bodyPr vert="horz" wrap="square" lIns="0" tIns="11430" rIns="0" bIns="0" rtlCol="0">
            <a:spAutoFit/>
          </a:bodyPr>
          <a:lstStyle/>
          <a:p>
            <a:pPr marL="12700">
              <a:lnSpc>
                <a:spcPct val="100000"/>
              </a:lnSpc>
              <a:spcBef>
                <a:spcPts val="90"/>
              </a:spcBef>
            </a:pPr>
            <a:r>
              <a:rPr sz="2050" spc="-50" dirty="0">
                <a:latin typeface="Cambria Math"/>
                <a:cs typeface="Cambria Math"/>
              </a:rPr>
              <a:t>3</a:t>
            </a:r>
            <a:endParaRPr sz="2050">
              <a:latin typeface="Cambria Math"/>
              <a:cs typeface="Cambria Math"/>
            </a:endParaRPr>
          </a:p>
        </p:txBody>
      </p:sp>
      <p:sp>
        <p:nvSpPr>
          <p:cNvPr id="14" name="object 14"/>
          <p:cNvSpPr txBox="1"/>
          <p:nvPr/>
        </p:nvSpPr>
        <p:spPr>
          <a:xfrm>
            <a:off x="8348218" y="3684219"/>
            <a:ext cx="1250950" cy="452120"/>
          </a:xfrm>
          <a:prstGeom prst="rect">
            <a:avLst/>
          </a:prstGeom>
        </p:spPr>
        <p:txBody>
          <a:bodyPr vert="horz" wrap="square" lIns="0" tIns="12065" rIns="0" bIns="0" rtlCol="0">
            <a:spAutoFit/>
          </a:bodyPr>
          <a:lstStyle/>
          <a:p>
            <a:pPr marL="12700">
              <a:lnSpc>
                <a:spcPct val="100000"/>
              </a:lnSpc>
              <a:spcBef>
                <a:spcPts val="95"/>
              </a:spcBef>
            </a:pPr>
            <a:r>
              <a:rPr sz="2800" dirty="0">
                <a:latin typeface="Cambria Math"/>
                <a:cs typeface="Cambria Math"/>
              </a:rPr>
              <a:t>≤</a:t>
            </a:r>
            <a:r>
              <a:rPr sz="2800" spc="130" dirty="0">
                <a:latin typeface="Cambria Math"/>
                <a:cs typeface="Cambria Math"/>
              </a:rPr>
              <a:t> </a:t>
            </a:r>
            <a:r>
              <a:rPr sz="2800" spc="-20" dirty="0">
                <a:latin typeface="Cambria Math"/>
                <a:cs typeface="Cambria Math"/>
              </a:rPr>
              <a:t>0.015</a:t>
            </a:r>
            <a:endParaRPr sz="2800">
              <a:latin typeface="Cambria Math"/>
              <a:cs typeface="Cambria Math"/>
            </a:endParaRPr>
          </a:p>
        </p:txBody>
      </p:sp>
      <p:sp>
        <p:nvSpPr>
          <p:cNvPr id="15" name="object 15"/>
          <p:cNvSpPr txBox="1"/>
          <p:nvPr/>
        </p:nvSpPr>
        <p:spPr>
          <a:xfrm>
            <a:off x="699922" y="4378197"/>
            <a:ext cx="10993120" cy="1219835"/>
          </a:xfrm>
          <a:prstGeom prst="rect">
            <a:avLst/>
          </a:prstGeom>
        </p:spPr>
        <p:txBody>
          <a:bodyPr vert="horz" wrap="square" lIns="0" tIns="60960" rIns="0" bIns="0" rtlCol="0">
            <a:spAutoFit/>
          </a:bodyPr>
          <a:lstStyle/>
          <a:p>
            <a:pPr marL="12700" marR="5080" indent="5715">
              <a:lnSpc>
                <a:spcPts val="3020"/>
              </a:lnSpc>
              <a:spcBef>
                <a:spcPts val="480"/>
              </a:spcBef>
            </a:pPr>
            <a:r>
              <a:rPr sz="2800" b="0" dirty="0">
                <a:latin typeface="Segoe UI Semilight"/>
                <a:cs typeface="Segoe UI Semilight"/>
              </a:rPr>
              <a:t>There</a:t>
            </a:r>
            <a:r>
              <a:rPr sz="2800" b="0" spc="-40" dirty="0">
                <a:latin typeface="Segoe UI Semilight"/>
                <a:cs typeface="Segoe UI Semilight"/>
              </a:rPr>
              <a:t> </a:t>
            </a:r>
            <a:r>
              <a:rPr sz="2800" b="0" dirty="0">
                <a:latin typeface="Segoe UI Semilight"/>
                <a:cs typeface="Segoe UI Semilight"/>
              </a:rPr>
              <a:t>are</a:t>
            </a:r>
            <a:r>
              <a:rPr sz="2800" b="0" spc="-40" dirty="0">
                <a:latin typeface="Segoe UI Semilight"/>
                <a:cs typeface="Segoe UI Semilight"/>
              </a:rPr>
              <a:t> </a:t>
            </a:r>
            <a:r>
              <a:rPr sz="2800" b="0" dirty="0">
                <a:latin typeface="Segoe UI Semilight"/>
                <a:cs typeface="Segoe UI Semilight"/>
              </a:rPr>
              <a:t>25</a:t>
            </a:r>
            <a:r>
              <a:rPr sz="2800" b="0" spc="-40" dirty="0">
                <a:latin typeface="Segoe UI Semilight"/>
                <a:cs typeface="Segoe UI Semilight"/>
              </a:rPr>
              <a:t> </a:t>
            </a:r>
            <a:r>
              <a:rPr sz="2800" b="0" dirty="0">
                <a:latin typeface="Segoe UI Semilight"/>
                <a:cs typeface="Segoe UI Semilight"/>
              </a:rPr>
              <a:t>locations.</a:t>
            </a:r>
            <a:r>
              <a:rPr sz="2800" b="0" spc="-60" dirty="0">
                <a:latin typeface="Segoe UI Semilight"/>
                <a:cs typeface="Segoe UI Semilight"/>
              </a:rPr>
              <a:t> </a:t>
            </a:r>
            <a:r>
              <a:rPr sz="2800" b="0" dirty="0">
                <a:latin typeface="Segoe UI Semilight"/>
                <a:cs typeface="Segoe UI Semilight"/>
              </a:rPr>
              <a:t>Since</a:t>
            </a:r>
            <a:r>
              <a:rPr sz="2800" b="0" spc="-50" dirty="0">
                <a:latin typeface="Segoe UI Semilight"/>
                <a:cs typeface="Segoe UI Semilight"/>
              </a:rPr>
              <a:t> </a:t>
            </a:r>
            <a:r>
              <a:rPr sz="2800" b="0" dirty="0">
                <a:latin typeface="Segoe UI Semilight"/>
                <a:cs typeface="Segoe UI Semilight"/>
              </a:rPr>
              <a:t>all</a:t>
            </a:r>
            <a:r>
              <a:rPr sz="2800" b="0" spc="-35" dirty="0">
                <a:latin typeface="Segoe UI Semilight"/>
                <a:cs typeface="Segoe UI Semilight"/>
              </a:rPr>
              <a:t> </a:t>
            </a:r>
            <a:r>
              <a:rPr sz="2800" b="0" dirty="0">
                <a:latin typeface="Segoe UI Semilight"/>
                <a:cs typeface="Segoe UI Semilight"/>
              </a:rPr>
              <a:t>locations</a:t>
            </a:r>
            <a:r>
              <a:rPr sz="2800" b="0" spc="-60" dirty="0">
                <a:latin typeface="Segoe UI Semilight"/>
                <a:cs typeface="Segoe UI Semilight"/>
              </a:rPr>
              <a:t> </a:t>
            </a:r>
            <a:r>
              <a:rPr sz="2800" b="0" dirty="0">
                <a:latin typeface="Segoe UI Semilight"/>
                <a:cs typeface="Segoe UI Semilight"/>
              </a:rPr>
              <a:t>are</a:t>
            </a:r>
            <a:r>
              <a:rPr sz="2800" b="0" spc="-35" dirty="0">
                <a:latin typeface="Segoe UI Semilight"/>
                <a:cs typeface="Segoe UI Semilight"/>
              </a:rPr>
              <a:t> </a:t>
            </a:r>
            <a:r>
              <a:rPr sz="2800" b="0" dirty="0">
                <a:latin typeface="Segoe UI Semilight"/>
                <a:cs typeface="Segoe UI Semilight"/>
              </a:rPr>
              <a:t>symmetric,</a:t>
            </a:r>
            <a:r>
              <a:rPr sz="2800" b="0" spc="-45" dirty="0">
                <a:latin typeface="Segoe UI Semilight"/>
                <a:cs typeface="Segoe UI Semilight"/>
              </a:rPr>
              <a:t> </a:t>
            </a:r>
            <a:r>
              <a:rPr sz="2800" b="0" dirty="0">
                <a:latin typeface="Segoe UI Semilight"/>
                <a:cs typeface="Segoe UI Semilight"/>
              </a:rPr>
              <a:t>by</a:t>
            </a:r>
            <a:r>
              <a:rPr sz="2800" b="0" spc="-40" dirty="0">
                <a:latin typeface="Segoe UI Semilight"/>
                <a:cs typeface="Segoe UI Semilight"/>
              </a:rPr>
              <a:t> </a:t>
            </a:r>
            <a:r>
              <a:rPr sz="2800" b="0" dirty="0">
                <a:latin typeface="Segoe UI Semilight"/>
                <a:cs typeface="Segoe UI Semilight"/>
              </a:rPr>
              <a:t>the</a:t>
            </a:r>
            <a:r>
              <a:rPr sz="2800" b="0" spc="-40" dirty="0">
                <a:latin typeface="Segoe UI Semilight"/>
                <a:cs typeface="Segoe UI Semilight"/>
              </a:rPr>
              <a:t> </a:t>
            </a:r>
            <a:r>
              <a:rPr sz="2800" b="0" spc="-10" dirty="0">
                <a:latin typeface="Segoe UI Semilight"/>
                <a:cs typeface="Segoe UI Semilight"/>
              </a:rPr>
              <a:t>union </a:t>
            </a:r>
            <a:r>
              <a:rPr sz="2800" b="0" dirty="0">
                <a:latin typeface="Segoe UI Semilight"/>
                <a:cs typeface="Segoe UI Semilight"/>
              </a:rPr>
              <a:t>bound</a:t>
            </a:r>
            <a:r>
              <a:rPr sz="2800" b="0" spc="-55" dirty="0">
                <a:latin typeface="Segoe UI Semilight"/>
                <a:cs typeface="Segoe UI Semilight"/>
              </a:rPr>
              <a:t> </a:t>
            </a:r>
            <a:r>
              <a:rPr sz="2800" b="0" dirty="0">
                <a:latin typeface="Segoe UI Semilight"/>
                <a:cs typeface="Segoe UI Semilight"/>
              </a:rPr>
              <a:t>the</a:t>
            </a:r>
            <a:r>
              <a:rPr sz="2800" b="0" spc="-65" dirty="0">
                <a:latin typeface="Segoe UI Semilight"/>
                <a:cs typeface="Segoe UI Semilight"/>
              </a:rPr>
              <a:t> </a:t>
            </a:r>
            <a:r>
              <a:rPr sz="2800" b="0" spc="-10" dirty="0">
                <a:latin typeface="Segoe UI Semilight"/>
                <a:cs typeface="Segoe UI Semilight"/>
              </a:rPr>
              <a:t>probability</a:t>
            </a:r>
            <a:r>
              <a:rPr sz="2800" b="0" spc="-45" dirty="0">
                <a:latin typeface="Segoe UI Semilight"/>
                <a:cs typeface="Segoe UI Semilight"/>
              </a:rPr>
              <a:t> </a:t>
            </a:r>
            <a:r>
              <a:rPr sz="2800" b="0" dirty="0">
                <a:latin typeface="Segoe UI Semilight"/>
                <a:cs typeface="Segoe UI Semilight"/>
              </a:rPr>
              <a:t>of</a:t>
            </a:r>
            <a:r>
              <a:rPr sz="2800" b="0" spc="-70" dirty="0">
                <a:latin typeface="Segoe UI Semilight"/>
                <a:cs typeface="Segoe UI Semilight"/>
              </a:rPr>
              <a:t> </a:t>
            </a:r>
            <a:r>
              <a:rPr sz="2800" b="0" dirty="0">
                <a:latin typeface="Segoe UI Semilight"/>
                <a:cs typeface="Segoe UI Semilight"/>
              </a:rPr>
              <a:t>at</a:t>
            </a:r>
            <a:r>
              <a:rPr sz="2800" b="0" spc="-55" dirty="0">
                <a:latin typeface="Segoe UI Semilight"/>
                <a:cs typeface="Segoe UI Semilight"/>
              </a:rPr>
              <a:t> </a:t>
            </a:r>
            <a:r>
              <a:rPr sz="2800" b="0" dirty="0">
                <a:latin typeface="Segoe UI Semilight"/>
                <a:cs typeface="Segoe UI Semilight"/>
              </a:rPr>
              <a:t>least</a:t>
            </a:r>
            <a:r>
              <a:rPr sz="2800" b="0" spc="-60" dirty="0">
                <a:latin typeface="Segoe UI Semilight"/>
                <a:cs typeface="Segoe UI Semilight"/>
              </a:rPr>
              <a:t> </a:t>
            </a:r>
            <a:r>
              <a:rPr sz="2800" b="0" dirty="0">
                <a:latin typeface="Segoe UI Semilight"/>
                <a:cs typeface="Segoe UI Semilight"/>
              </a:rPr>
              <a:t>one</a:t>
            </a:r>
            <a:r>
              <a:rPr sz="2800" b="0" spc="-50" dirty="0">
                <a:latin typeface="Segoe UI Semilight"/>
                <a:cs typeface="Segoe UI Semilight"/>
              </a:rPr>
              <a:t> </a:t>
            </a:r>
            <a:r>
              <a:rPr sz="2800" b="0" dirty="0">
                <a:latin typeface="Segoe UI Semilight"/>
                <a:cs typeface="Segoe UI Semilight"/>
              </a:rPr>
              <a:t>location</a:t>
            </a:r>
            <a:r>
              <a:rPr sz="2800" b="0" spc="-80" dirty="0">
                <a:latin typeface="Segoe UI Semilight"/>
                <a:cs typeface="Segoe UI Semilight"/>
              </a:rPr>
              <a:t> </a:t>
            </a:r>
            <a:r>
              <a:rPr sz="2800" b="0" dirty="0">
                <a:latin typeface="Segoe UI Semilight"/>
                <a:cs typeface="Segoe UI Semilight"/>
              </a:rPr>
              <a:t>having</a:t>
            </a:r>
            <a:r>
              <a:rPr sz="2800" b="0" spc="-50" dirty="0">
                <a:latin typeface="Segoe UI Semilight"/>
                <a:cs typeface="Segoe UI Semilight"/>
              </a:rPr>
              <a:t> </a:t>
            </a:r>
            <a:r>
              <a:rPr sz="2800" b="0" dirty="0">
                <a:latin typeface="Segoe UI Semilight"/>
                <a:cs typeface="Segoe UI Semilight"/>
              </a:rPr>
              <a:t>36</a:t>
            </a:r>
            <a:r>
              <a:rPr sz="2800" b="0" spc="-55" dirty="0">
                <a:latin typeface="Segoe UI Semilight"/>
                <a:cs typeface="Segoe UI Semilight"/>
              </a:rPr>
              <a:t> </a:t>
            </a:r>
            <a:r>
              <a:rPr sz="2800" b="0" dirty="0">
                <a:latin typeface="Segoe UI Semilight"/>
                <a:cs typeface="Segoe UI Semilight"/>
              </a:rPr>
              <a:t>or</a:t>
            </a:r>
            <a:r>
              <a:rPr sz="2800" b="0" spc="-55" dirty="0">
                <a:latin typeface="Segoe UI Semilight"/>
                <a:cs typeface="Segoe UI Semilight"/>
              </a:rPr>
              <a:t> </a:t>
            </a:r>
            <a:r>
              <a:rPr sz="2800" b="0" dirty="0">
                <a:latin typeface="Segoe UI Semilight"/>
                <a:cs typeface="Segoe UI Semilight"/>
              </a:rPr>
              <a:t>more</a:t>
            </a:r>
            <a:r>
              <a:rPr sz="2800" b="0" spc="-70" dirty="0">
                <a:latin typeface="Segoe UI Semilight"/>
                <a:cs typeface="Segoe UI Semilight"/>
              </a:rPr>
              <a:t> </a:t>
            </a:r>
            <a:r>
              <a:rPr sz="2800" b="0" dirty="0">
                <a:latin typeface="Segoe UI Semilight"/>
                <a:cs typeface="Segoe UI Semilight"/>
              </a:rPr>
              <a:t>frogs</a:t>
            </a:r>
            <a:r>
              <a:rPr sz="2800" b="0" spc="-55" dirty="0">
                <a:latin typeface="Segoe UI Semilight"/>
                <a:cs typeface="Segoe UI Semilight"/>
              </a:rPr>
              <a:t> </a:t>
            </a:r>
            <a:r>
              <a:rPr sz="2800" b="0" spc="-25" dirty="0">
                <a:latin typeface="Segoe UI Semilight"/>
                <a:cs typeface="Segoe UI Semilight"/>
              </a:rPr>
              <a:t>is </a:t>
            </a:r>
            <a:r>
              <a:rPr sz="2800" b="0" dirty="0">
                <a:latin typeface="Segoe UI Semilight"/>
                <a:cs typeface="Segoe UI Semilight"/>
              </a:rPr>
              <a:t>at</a:t>
            </a:r>
            <a:r>
              <a:rPr sz="2800" b="0" spc="-40" dirty="0">
                <a:latin typeface="Segoe UI Semilight"/>
                <a:cs typeface="Segoe UI Semilight"/>
              </a:rPr>
              <a:t> </a:t>
            </a:r>
            <a:r>
              <a:rPr sz="2800" b="0" dirty="0">
                <a:latin typeface="Segoe UI Semilight"/>
                <a:cs typeface="Segoe UI Semilight"/>
              </a:rPr>
              <a:t>most</a:t>
            </a:r>
            <a:r>
              <a:rPr sz="2800" b="0" spc="-35" dirty="0">
                <a:latin typeface="Segoe UI Semilight"/>
                <a:cs typeface="Segoe UI Semilight"/>
              </a:rPr>
              <a:t> </a:t>
            </a:r>
            <a:r>
              <a:rPr sz="2800" dirty="0">
                <a:latin typeface="Cambria Math"/>
                <a:cs typeface="Cambria Math"/>
              </a:rPr>
              <a:t>25</a:t>
            </a:r>
            <a:r>
              <a:rPr sz="2800" spc="-15" dirty="0">
                <a:latin typeface="Cambria Math"/>
                <a:cs typeface="Cambria Math"/>
              </a:rPr>
              <a:t> </a:t>
            </a:r>
            <a:r>
              <a:rPr sz="2800" dirty="0">
                <a:latin typeface="Cambria Math"/>
                <a:cs typeface="Cambria Math"/>
              </a:rPr>
              <a:t>⋅</a:t>
            </a:r>
            <a:r>
              <a:rPr sz="2800" spc="-25" dirty="0">
                <a:latin typeface="Cambria Math"/>
                <a:cs typeface="Cambria Math"/>
              </a:rPr>
              <a:t> </a:t>
            </a:r>
            <a:r>
              <a:rPr sz="2800" dirty="0">
                <a:latin typeface="Cambria Math"/>
                <a:cs typeface="Cambria Math"/>
              </a:rPr>
              <a:t>0.015</a:t>
            </a:r>
            <a:r>
              <a:rPr sz="2800" spc="145" dirty="0">
                <a:latin typeface="Cambria Math"/>
                <a:cs typeface="Cambria Math"/>
              </a:rPr>
              <a:t> </a:t>
            </a:r>
            <a:r>
              <a:rPr sz="2800" dirty="0">
                <a:latin typeface="Cambria Math"/>
                <a:cs typeface="Cambria Math"/>
              </a:rPr>
              <a:t>≤</a:t>
            </a:r>
            <a:r>
              <a:rPr sz="2800" spc="145" dirty="0">
                <a:latin typeface="Cambria Math"/>
                <a:cs typeface="Cambria Math"/>
              </a:rPr>
              <a:t> </a:t>
            </a:r>
            <a:r>
              <a:rPr sz="2800" spc="-10" dirty="0">
                <a:latin typeface="Cambria Math"/>
                <a:cs typeface="Cambria Math"/>
              </a:rPr>
              <a:t>0.375.</a:t>
            </a:r>
            <a:endParaRPr sz="2800">
              <a:latin typeface="Cambria Math"/>
              <a:cs typeface="Cambria Math"/>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Tail</a:t>
            </a:r>
            <a:r>
              <a:rPr spc="110" dirty="0"/>
              <a:t> </a:t>
            </a:r>
            <a:r>
              <a:rPr spc="70" dirty="0"/>
              <a:t>Bounds</a:t>
            </a:r>
            <a:r>
              <a:rPr spc="165" dirty="0"/>
              <a:t> </a:t>
            </a:r>
            <a:r>
              <a:rPr dirty="0"/>
              <a:t>–</a:t>
            </a:r>
            <a:r>
              <a:rPr spc="125" dirty="0"/>
              <a:t> </a:t>
            </a:r>
            <a:r>
              <a:rPr spc="90" dirty="0"/>
              <a:t>Summary</a:t>
            </a:r>
          </a:p>
        </p:txBody>
      </p:sp>
      <p:sp>
        <p:nvSpPr>
          <p:cNvPr id="3" name="object 3"/>
          <p:cNvSpPr/>
          <p:nvPr/>
        </p:nvSpPr>
        <p:spPr>
          <a:xfrm>
            <a:off x="4107941" y="1531747"/>
            <a:ext cx="1005840" cy="306705"/>
          </a:xfrm>
          <a:custGeom>
            <a:avLst/>
            <a:gdLst/>
            <a:ahLst/>
            <a:cxnLst/>
            <a:rect l="l" t="t" r="r" b="b"/>
            <a:pathLst>
              <a:path w="1005839" h="306705">
                <a:moveTo>
                  <a:pt x="908050" y="0"/>
                </a:moveTo>
                <a:lnTo>
                  <a:pt x="903732" y="12445"/>
                </a:lnTo>
                <a:lnTo>
                  <a:pt x="921448" y="20115"/>
                </a:lnTo>
                <a:lnTo>
                  <a:pt x="936688" y="30749"/>
                </a:lnTo>
                <a:lnTo>
                  <a:pt x="967646" y="80129"/>
                </a:lnTo>
                <a:lnTo>
                  <a:pt x="976597" y="125087"/>
                </a:lnTo>
                <a:lnTo>
                  <a:pt x="976651" y="125468"/>
                </a:lnTo>
                <a:lnTo>
                  <a:pt x="976649" y="178613"/>
                </a:lnTo>
                <a:lnTo>
                  <a:pt x="967593" y="225182"/>
                </a:lnTo>
                <a:lnTo>
                  <a:pt x="949352" y="261588"/>
                </a:lnTo>
                <a:lnTo>
                  <a:pt x="904240" y="293877"/>
                </a:lnTo>
                <a:lnTo>
                  <a:pt x="908050" y="306324"/>
                </a:lnTo>
                <a:lnTo>
                  <a:pt x="949833" y="286670"/>
                </a:lnTo>
                <a:lnTo>
                  <a:pt x="980567" y="252729"/>
                </a:lnTo>
                <a:lnTo>
                  <a:pt x="999426" y="207327"/>
                </a:lnTo>
                <a:lnTo>
                  <a:pt x="1005713" y="153162"/>
                </a:lnTo>
                <a:lnTo>
                  <a:pt x="1004160" y="125468"/>
                </a:lnTo>
                <a:lnTo>
                  <a:pt x="1004139" y="125087"/>
                </a:lnTo>
                <a:lnTo>
                  <a:pt x="991514" y="75366"/>
                </a:lnTo>
                <a:lnTo>
                  <a:pt x="966485" y="34861"/>
                </a:lnTo>
                <a:lnTo>
                  <a:pt x="930290" y="8000"/>
                </a:lnTo>
                <a:lnTo>
                  <a:pt x="908050" y="0"/>
                </a:lnTo>
                <a:close/>
              </a:path>
              <a:path w="1005839" h="306705">
                <a:moveTo>
                  <a:pt x="97790" y="0"/>
                </a:moveTo>
                <a:lnTo>
                  <a:pt x="56054" y="19621"/>
                </a:lnTo>
                <a:lnTo>
                  <a:pt x="25273" y="53720"/>
                </a:lnTo>
                <a:lnTo>
                  <a:pt x="6350" y="99155"/>
                </a:lnTo>
                <a:lnTo>
                  <a:pt x="86" y="151637"/>
                </a:lnTo>
                <a:lnTo>
                  <a:pt x="0" y="153162"/>
                </a:lnTo>
                <a:lnTo>
                  <a:pt x="6302" y="207327"/>
                </a:lnTo>
                <a:lnTo>
                  <a:pt x="25273" y="252729"/>
                </a:lnTo>
                <a:lnTo>
                  <a:pt x="55959" y="286670"/>
                </a:lnTo>
                <a:lnTo>
                  <a:pt x="97790" y="306324"/>
                </a:lnTo>
                <a:lnTo>
                  <a:pt x="101600" y="293877"/>
                </a:lnTo>
                <a:lnTo>
                  <a:pt x="84141" y="286162"/>
                </a:lnTo>
                <a:lnTo>
                  <a:pt x="69087" y="275399"/>
                </a:lnTo>
                <a:lnTo>
                  <a:pt x="46100" y="244728"/>
                </a:lnTo>
                <a:lnTo>
                  <a:pt x="32496" y="203136"/>
                </a:lnTo>
                <a:lnTo>
                  <a:pt x="28004" y="153162"/>
                </a:lnTo>
                <a:lnTo>
                  <a:pt x="27940" y="151637"/>
                </a:lnTo>
                <a:lnTo>
                  <a:pt x="32496" y="101631"/>
                </a:lnTo>
                <a:lnTo>
                  <a:pt x="46100" y="60960"/>
                </a:lnTo>
                <a:lnTo>
                  <a:pt x="84462" y="20115"/>
                </a:lnTo>
                <a:lnTo>
                  <a:pt x="102108" y="12445"/>
                </a:lnTo>
                <a:lnTo>
                  <a:pt x="97790" y="0"/>
                </a:lnTo>
                <a:close/>
              </a:path>
            </a:pathLst>
          </a:custGeom>
          <a:solidFill>
            <a:srgbClr val="000000"/>
          </a:solidFill>
        </p:spPr>
        <p:txBody>
          <a:bodyPr wrap="square" lIns="0" tIns="0" rIns="0" bIns="0" rtlCol="0"/>
          <a:lstStyle/>
          <a:p>
            <a:endParaRPr/>
          </a:p>
        </p:txBody>
      </p:sp>
      <p:sp>
        <p:nvSpPr>
          <p:cNvPr id="4" name="object 4"/>
          <p:cNvSpPr txBox="1"/>
          <p:nvPr/>
        </p:nvSpPr>
        <p:spPr>
          <a:xfrm>
            <a:off x="608482" y="1435734"/>
            <a:ext cx="4402455" cy="422275"/>
          </a:xfrm>
          <a:prstGeom prst="rect">
            <a:avLst/>
          </a:prstGeom>
        </p:spPr>
        <p:txBody>
          <a:bodyPr vert="horz" wrap="square" lIns="0" tIns="13335" rIns="0" bIns="0" rtlCol="0">
            <a:spAutoFit/>
          </a:bodyPr>
          <a:lstStyle/>
          <a:p>
            <a:pPr marL="218440" indent="-205740">
              <a:lnSpc>
                <a:spcPct val="100000"/>
              </a:lnSpc>
              <a:spcBef>
                <a:spcPts val="105"/>
              </a:spcBef>
              <a:buClr>
                <a:srgbClr val="1CACE3"/>
              </a:buClr>
              <a:buFont typeface="Arial"/>
              <a:buChar char="•"/>
              <a:tabLst>
                <a:tab pos="218440" algn="l"/>
                <a:tab pos="3608070" algn="l"/>
              </a:tabLst>
            </a:pPr>
            <a:r>
              <a:rPr sz="2600" b="0" spc="-20" dirty="0">
                <a:latin typeface="Segoe UI Semilight"/>
                <a:cs typeface="Segoe UI Semilight"/>
              </a:rPr>
              <a:t>Markov’s</a:t>
            </a:r>
            <a:r>
              <a:rPr sz="2600" b="0" spc="-50" dirty="0">
                <a:latin typeface="Segoe UI Semilight"/>
                <a:cs typeface="Segoe UI Semilight"/>
              </a:rPr>
              <a:t> </a:t>
            </a:r>
            <a:r>
              <a:rPr sz="2600" b="0" dirty="0">
                <a:latin typeface="Segoe UI Semilight"/>
                <a:cs typeface="Segoe UI Semilight"/>
              </a:rPr>
              <a:t>inequality</a:t>
            </a:r>
            <a:r>
              <a:rPr sz="2600" b="0" spc="-15" dirty="0">
                <a:latin typeface="Segoe UI Semilight"/>
                <a:cs typeface="Segoe UI Semilight"/>
              </a:rPr>
              <a:t> </a:t>
            </a:r>
            <a:r>
              <a:rPr sz="2600" b="0" dirty="0">
                <a:latin typeface="Segoe UI Semilight"/>
                <a:cs typeface="Segoe UI Semilight"/>
              </a:rPr>
              <a:t>-</a:t>
            </a:r>
            <a:r>
              <a:rPr sz="2600" b="0" spc="-15" dirty="0">
                <a:latin typeface="Segoe UI Semilight"/>
                <a:cs typeface="Segoe UI Semilight"/>
              </a:rPr>
              <a:t> </a:t>
            </a:r>
            <a:r>
              <a:rPr sz="2600" spc="-50" dirty="0">
                <a:latin typeface="Cambria Math"/>
                <a:cs typeface="Cambria Math"/>
              </a:rPr>
              <a:t>ℙ</a:t>
            </a:r>
            <a:r>
              <a:rPr sz="2600" dirty="0">
                <a:latin typeface="Cambria Math"/>
                <a:cs typeface="Cambria Math"/>
              </a:rPr>
              <a:t>	𝑋</a:t>
            </a:r>
            <a:r>
              <a:rPr sz="2600" spc="195" dirty="0">
                <a:latin typeface="Cambria Math"/>
                <a:cs typeface="Cambria Math"/>
              </a:rPr>
              <a:t> </a:t>
            </a:r>
            <a:r>
              <a:rPr sz="2600" dirty="0">
                <a:latin typeface="Cambria Math"/>
                <a:cs typeface="Cambria Math"/>
              </a:rPr>
              <a:t>≥</a:t>
            </a:r>
            <a:r>
              <a:rPr sz="2600" spc="140" dirty="0">
                <a:latin typeface="Cambria Math"/>
                <a:cs typeface="Cambria Math"/>
              </a:rPr>
              <a:t> </a:t>
            </a:r>
            <a:r>
              <a:rPr sz="2600" spc="-50" dirty="0">
                <a:latin typeface="Cambria Math"/>
                <a:cs typeface="Cambria Math"/>
              </a:rPr>
              <a:t>𝑡</a:t>
            </a:r>
            <a:endParaRPr sz="2600">
              <a:latin typeface="Cambria Math"/>
              <a:cs typeface="Cambria Math"/>
            </a:endParaRPr>
          </a:p>
        </p:txBody>
      </p:sp>
      <p:sp>
        <p:nvSpPr>
          <p:cNvPr id="5" name="object 5"/>
          <p:cNvSpPr txBox="1"/>
          <p:nvPr/>
        </p:nvSpPr>
        <p:spPr>
          <a:xfrm>
            <a:off x="5196840" y="1242187"/>
            <a:ext cx="909319" cy="422275"/>
          </a:xfrm>
          <a:prstGeom prst="rect">
            <a:avLst/>
          </a:prstGeom>
        </p:spPr>
        <p:txBody>
          <a:bodyPr vert="horz" wrap="square" lIns="0" tIns="13335" rIns="0" bIns="0" rtlCol="0">
            <a:spAutoFit/>
          </a:bodyPr>
          <a:lstStyle/>
          <a:p>
            <a:pPr marL="38100">
              <a:lnSpc>
                <a:spcPct val="100000"/>
              </a:lnSpc>
              <a:spcBef>
                <a:spcPts val="105"/>
              </a:spcBef>
            </a:pPr>
            <a:r>
              <a:rPr sz="3900" baseline="-32051" dirty="0">
                <a:latin typeface="Cambria Math"/>
                <a:cs typeface="Cambria Math"/>
              </a:rPr>
              <a:t>≤</a:t>
            </a:r>
            <a:r>
              <a:rPr sz="3900" spc="209" baseline="-32051" dirty="0">
                <a:latin typeface="Cambria Math"/>
                <a:cs typeface="Cambria Math"/>
              </a:rPr>
              <a:t> </a:t>
            </a:r>
            <a:r>
              <a:rPr sz="1900" spc="-20" dirty="0">
                <a:latin typeface="Cambria Math"/>
                <a:cs typeface="Cambria Math"/>
              </a:rPr>
              <a:t>𝔼[𝑋]</a:t>
            </a:r>
            <a:endParaRPr sz="1900">
              <a:latin typeface="Cambria Math"/>
              <a:cs typeface="Cambria Math"/>
            </a:endParaRPr>
          </a:p>
        </p:txBody>
      </p:sp>
      <p:sp>
        <p:nvSpPr>
          <p:cNvPr id="6" name="object 6"/>
          <p:cNvSpPr/>
          <p:nvPr/>
        </p:nvSpPr>
        <p:spPr>
          <a:xfrm>
            <a:off x="5573903" y="1673605"/>
            <a:ext cx="492759" cy="21590"/>
          </a:xfrm>
          <a:custGeom>
            <a:avLst/>
            <a:gdLst/>
            <a:ahLst/>
            <a:cxnLst/>
            <a:rect l="l" t="t" r="r" b="b"/>
            <a:pathLst>
              <a:path w="492760" h="21589">
                <a:moveTo>
                  <a:pt x="492251" y="0"/>
                </a:moveTo>
                <a:lnTo>
                  <a:pt x="0" y="0"/>
                </a:lnTo>
                <a:lnTo>
                  <a:pt x="0" y="21336"/>
                </a:lnTo>
                <a:lnTo>
                  <a:pt x="492251" y="21336"/>
                </a:lnTo>
                <a:lnTo>
                  <a:pt x="492251" y="0"/>
                </a:lnTo>
                <a:close/>
              </a:path>
            </a:pathLst>
          </a:custGeom>
          <a:solidFill>
            <a:srgbClr val="000000"/>
          </a:solidFill>
        </p:spPr>
        <p:txBody>
          <a:bodyPr wrap="square" lIns="0" tIns="0" rIns="0" bIns="0" rtlCol="0"/>
          <a:lstStyle/>
          <a:p>
            <a:endParaRPr/>
          </a:p>
        </p:txBody>
      </p:sp>
      <p:sp>
        <p:nvSpPr>
          <p:cNvPr id="7" name="object 7"/>
          <p:cNvSpPr txBox="1"/>
          <p:nvPr/>
        </p:nvSpPr>
        <p:spPr>
          <a:xfrm>
            <a:off x="5751067" y="1691767"/>
            <a:ext cx="132080" cy="314960"/>
          </a:xfrm>
          <a:prstGeom prst="rect">
            <a:avLst/>
          </a:prstGeom>
        </p:spPr>
        <p:txBody>
          <a:bodyPr vert="horz" wrap="square" lIns="0" tIns="12065" rIns="0" bIns="0" rtlCol="0">
            <a:spAutoFit/>
          </a:bodyPr>
          <a:lstStyle/>
          <a:p>
            <a:pPr marL="12700">
              <a:lnSpc>
                <a:spcPct val="100000"/>
              </a:lnSpc>
              <a:spcBef>
                <a:spcPts val="95"/>
              </a:spcBef>
            </a:pPr>
            <a:r>
              <a:rPr sz="1900" spc="30" dirty="0">
                <a:latin typeface="Cambria Math"/>
                <a:cs typeface="Cambria Math"/>
              </a:rPr>
              <a:t>𝑡</a:t>
            </a:r>
            <a:endParaRPr sz="1900">
              <a:latin typeface="Cambria Math"/>
              <a:cs typeface="Cambria Math"/>
            </a:endParaRPr>
          </a:p>
        </p:txBody>
      </p:sp>
      <p:sp>
        <p:nvSpPr>
          <p:cNvPr id="8" name="object 8"/>
          <p:cNvSpPr txBox="1"/>
          <p:nvPr/>
        </p:nvSpPr>
        <p:spPr>
          <a:xfrm>
            <a:off x="1065682" y="1883791"/>
            <a:ext cx="6680834" cy="704850"/>
          </a:xfrm>
          <a:prstGeom prst="rect">
            <a:avLst/>
          </a:prstGeom>
        </p:spPr>
        <p:txBody>
          <a:bodyPr vert="horz" wrap="square" lIns="0" tIns="12065" rIns="0" bIns="0" rtlCol="0">
            <a:spAutoFit/>
          </a:bodyPr>
          <a:lstStyle/>
          <a:p>
            <a:pPr marL="225425" indent="-212725">
              <a:lnSpc>
                <a:spcPct val="100000"/>
              </a:lnSpc>
              <a:spcBef>
                <a:spcPts val="95"/>
              </a:spcBef>
              <a:buClr>
                <a:srgbClr val="B6A379"/>
              </a:buClr>
              <a:buFont typeface="Arial"/>
              <a:buChar char="•"/>
              <a:tabLst>
                <a:tab pos="225425" algn="l"/>
              </a:tabLst>
            </a:pPr>
            <a:r>
              <a:rPr sz="2200" b="0" dirty="0">
                <a:latin typeface="Segoe UI Semilight"/>
                <a:cs typeface="Segoe UI Semilight"/>
              </a:rPr>
              <a:t>Use</a:t>
            </a:r>
            <a:r>
              <a:rPr sz="2200" b="0" spc="-40" dirty="0">
                <a:latin typeface="Segoe UI Semilight"/>
                <a:cs typeface="Segoe UI Semilight"/>
              </a:rPr>
              <a:t> </a:t>
            </a:r>
            <a:r>
              <a:rPr sz="2200" b="0" dirty="0">
                <a:latin typeface="Segoe UI Semilight"/>
                <a:cs typeface="Segoe UI Semilight"/>
              </a:rPr>
              <a:t>if</a:t>
            </a:r>
            <a:r>
              <a:rPr sz="2200" b="0" spc="-45" dirty="0">
                <a:latin typeface="Segoe UI Semilight"/>
                <a:cs typeface="Segoe UI Semilight"/>
              </a:rPr>
              <a:t> </a:t>
            </a:r>
            <a:r>
              <a:rPr sz="2200" dirty="0">
                <a:latin typeface="Cambria Math"/>
                <a:cs typeface="Cambria Math"/>
              </a:rPr>
              <a:t>𝑋</a:t>
            </a:r>
            <a:r>
              <a:rPr sz="2200" spc="140" dirty="0">
                <a:latin typeface="Cambria Math"/>
                <a:cs typeface="Cambria Math"/>
              </a:rPr>
              <a:t> </a:t>
            </a:r>
            <a:r>
              <a:rPr sz="2200" b="0" dirty="0">
                <a:latin typeface="Segoe UI Semilight"/>
                <a:cs typeface="Segoe UI Semilight"/>
              </a:rPr>
              <a:t>is</a:t>
            </a:r>
            <a:r>
              <a:rPr sz="2200" b="0" spc="-35" dirty="0">
                <a:latin typeface="Segoe UI Semilight"/>
                <a:cs typeface="Segoe UI Semilight"/>
              </a:rPr>
              <a:t> </a:t>
            </a:r>
            <a:r>
              <a:rPr sz="2200" b="0" spc="-10" dirty="0">
                <a:latin typeface="Segoe UI Semilight"/>
                <a:cs typeface="Segoe UI Semilight"/>
              </a:rPr>
              <a:t>non-</a:t>
            </a:r>
            <a:r>
              <a:rPr sz="2200" b="0" dirty="0">
                <a:latin typeface="Segoe UI Semilight"/>
                <a:cs typeface="Segoe UI Semilight"/>
              </a:rPr>
              <a:t>negative</a:t>
            </a:r>
            <a:r>
              <a:rPr sz="2200" b="0" spc="-40" dirty="0">
                <a:latin typeface="Segoe UI Semilight"/>
                <a:cs typeface="Segoe UI Semilight"/>
              </a:rPr>
              <a:t> </a:t>
            </a:r>
            <a:r>
              <a:rPr sz="2200" b="0" dirty="0">
                <a:latin typeface="Segoe UI Semilight"/>
                <a:cs typeface="Segoe UI Semilight"/>
              </a:rPr>
              <a:t>and</a:t>
            </a:r>
            <a:r>
              <a:rPr sz="2200" b="0" spc="-35" dirty="0">
                <a:latin typeface="Segoe UI Semilight"/>
                <a:cs typeface="Segoe UI Semilight"/>
              </a:rPr>
              <a:t> </a:t>
            </a:r>
            <a:r>
              <a:rPr sz="2200" b="0" dirty="0">
                <a:latin typeface="Segoe UI Semilight"/>
                <a:cs typeface="Segoe UI Semilight"/>
              </a:rPr>
              <a:t>we</a:t>
            </a:r>
            <a:r>
              <a:rPr sz="2200" b="0" spc="-40" dirty="0">
                <a:latin typeface="Segoe UI Semilight"/>
                <a:cs typeface="Segoe UI Semilight"/>
              </a:rPr>
              <a:t> </a:t>
            </a:r>
            <a:r>
              <a:rPr sz="2200" b="0" dirty="0">
                <a:latin typeface="Segoe UI Semilight"/>
                <a:cs typeface="Segoe UI Semilight"/>
              </a:rPr>
              <a:t>know</a:t>
            </a:r>
            <a:r>
              <a:rPr sz="2200" b="0" spc="-25" dirty="0">
                <a:latin typeface="Segoe UI Semilight"/>
                <a:cs typeface="Segoe UI Semilight"/>
              </a:rPr>
              <a:t> </a:t>
            </a:r>
            <a:r>
              <a:rPr sz="2200" b="0" dirty="0">
                <a:latin typeface="Segoe UI Semilight"/>
                <a:cs typeface="Segoe UI Semilight"/>
              </a:rPr>
              <a:t>the</a:t>
            </a:r>
            <a:r>
              <a:rPr sz="2200" b="0" spc="-40" dirty="0">
                <a:latin typeface="Segoe UI Semilight"/>
                <a:cs typeface="Segoe UI Semilight"/>
              </a:rPr>
              <a:t> </a:t>
            </a:r>
            <a:r>
              <a:rPr sz="2200" b="0" spc="-10" dirty="0">
                <a:latin typeface="Segoe UI Semilight"/>
                <a:cs typeface="Segoe UI Semilight"/>
              </a:rPr>
              <a:t>expectation</a:t>
            </a:r>
            <a:endParaRPr sz="2200">
              <a:latin typeface="Segoe UI Semilight"/>
              <a:cs typeface="Segoe UI Semilight"/>
            </a:endParaRPr>
          </a:p>
          <a:p>
            <a:pPr marL="225425" indent="-212725">
              <a:lnSpc>
                <a:spcPct val="100000"/>
              </a:lnSpc>
              <a:spcBef>
                <a:spcPts val="75"/>
              </a:spcBef>
              <a:buClr>
                <a:srgbClr val="B6A379"/>
              </a:buClr>
              <a:buFont typeface="Arial"/>
              <a:buChar char="•"/>
              <a:tabLst>
                <a:tab pos="225425" algn="l"/>
              </a:tabLst>
            </a:pPr>
            <a:r>
              <a:rPr sz="2200" b="0" dirty="0">
                <a:latin typeface="Segoe UI Semilight"/>
                <a:cs typeface="Segoe UI Semilight"/>
              </a:rPr>
              <a:t>Useful</a:t>
            </a:r>
            <a:r>
              <a:rPr sz="2200" b="0" spc="-60" dirty="0">
                <a:latin typeface="Segoe UI Semilight"/>
                <a:cs typeface="Segoe UI Semilight"/>
              </a:rPr>
              <a:t> </a:t>
            </a:r>
            <a:r>
              <a:rPr sz="2200" b="0" dirty="0">
                <a:latin typeface="Segoe UI Semilight"/>
                <a:cs typeface="Segoe UI Semilight"/>
              </a:rPr>
              <a:t>when</a:t>
            </a:r>
            <a:r>
              <a:rPr sz="2200" b="0" spc="-60" dirty="0">
                <a:latin typeface="Segoe UI Semilight"/>
                <a:cs typeface="Segoe UI Semilight"/>
              </a:rPr>
              <a:t> </a:t>
            </a:r>
            <a:r>
              <a:rPr sz="2200" b="0" dirty="0">
                <a:latin typeface="Segoe UI Semilight"/>
                <a:cs typeface="Segoe UI Semilight"/>
              </a:rPr>
              <a:t>we</a:t>
            </a:r>
            <a:r>
              <a:rPr sz="2200" b="0" spc="-55" dirty="0">
                <a:latin typeface="Segoe UI Semilight"/>
                <a:cs typeface="Segoe UI Semilight"/>
              </a:rPr>
              <a:t> </a:t>
            </a:r>
            <a:r>
              <a:rPr sz="2200" b="0" dirty="0">
                <a:latin typeface="Segoe UI Semilight"/>
                <a:cs typeface="Segoe UI Semilight"/>
              </a:rPr>
              <a:t>don’t</a:t>
            </a:r>
            <a:r>
              <a:rPr sz="2200" b="0" spc="-45" dirty="0">
                <a:latin typeface="Segoe UI Semilight"/>
                <a:cs typeface="Segoe UI Semilight"/>
              </a:rPr>
              <a:t> </a:t>
            </a:r>
            <a:r>
              <a:rPr sz="2200" b="0" dirty="0">
                <a:latin typeface="Segoe UI Semilight"/>
                <a:cs typeface="Segoe UI Semilight"/>
              </a:rPr>
              <a:t>know</a:t>
            </a:r>
            <a:r>
              <a:rPr sz="2200" b="0" spc="-45" dirty="0">
                <a:latin typeface="Segoe UI Semilight"/>
                <a:cs typeface="Segoe UI Semilight"/>
              </a:rPr>
              <a:t> </a:t>
            </a:r>
            <a:r>
              <a:rPr sz="2200" b="0" dirty="0">
                <a:latin typeface="Segoe UI Semilight"/>
                <a:cs typeface="Segoe UI Semilight"/>
              </a:rPr>
              <a:t>much</a:t>
            </a:r>
            <a:r>
              <a:rPr sz="2200" b="0" spc="-50" dirty="0">
                <a:latin typeface="Segoe UI Semilight"/>
                <a:cs typeface="Segoe UI Semilight"/>
              </a:rPr>
              <a:t> </a:t>
            </a:r>
            <a:r>
              <a:rPr sz="2200" b="0" dirty="0">
                <a:latin typeface="Segoe UI Semilight"/>
                <a:cs typeface="Segoe UI Semilight"/>
              </a:rPr>
              <a:t>about</a:t>
            </a:r>
            <a:r>
              <a:rPr sz="2200" b="0" spc="-40" dirty="0">
                <a:latin typeface="Segoe UI Semilight"/>
                <a:cs typeface="Segoe UI Semilight"/>
              </a:rPr>
              <a:t> </a:t>
            </a:r>
            <a:r>
              <a:rPr sz="2200" spc="-50" dirty="0">
                <a:latin typeface="Cambria Math"/>
                <a:cs typeface="Cambria Math"/>
              </a:rPr>
              <a:t>𝑋</a:t>
            </a:r>
            <a:endParaRPr sz="2200">
              <a:latin typeface="Cambria Math"/>
              <a:cs typeface="Cambria Math"/>
            </a:endParaRPr>
          </a:p>
        </p:txBody>
      </p:sp>
      <p:sp>
        <p:nvSpPr>
          <p:cNvPr id="9" name="object 9"/>
          <p:cNvSpPr/>
          <p:nvPr/>
        </p:nvSpPr>
        <p:spPr>
          <a:xfrm>
            <a:off x="4595622" y="2870199"/>
            <a:ext cx="2272665" cy="308610"/>
          </a:xfrm>
          <a:custGeom>
            <a:avLst/>
            <a:gdLst/>
            <a:ahLst/>
            <a:cxnLst/>
            <a:rect l="l" t="t" r="r" b="b"/>
            <a:pathLst>
              <a:path w="2272665" h="308610">
                <a:moveTo>
                  <a:pt x="102108" y="13589"/>
                </a:moveTo>
                <a:lnTo>
                  <a:pt x="97790" y="1143"/>
                </a:lnTo>
                <a:lnTo>
                  <a:pt x="75539" y="9144"/>
                </a:lnTo>
                <a:lnTo>
                  <a:pt x="56045" y="20764"/>
                </a:lnTo>
                <a:lnTo>
                  <a:pt x="25273" y="54864"/>
                </a:lnTo>
                <a:lnTo>
                  <a:pt x="6350" y="100304"/>
                </a:lnTo>
                <a:lnTo>
                  <a:pt x="76" y="152781"/>
                </a:lnTo>
                <a:lnTo>
                  <a:pt x="0" y="154305"/>
                </a:lnTo>
                <a:lnTo>
                  <a:pt x="1562" y="182473"/>
                </a:lnTo>
                <a:lnTo>
                  <a:pt x="14185" y="232283"/>
                </a:lnTo>
                <a:lnTo>
                  <a:pt x="39217" y="272643"/>
                </a:lnTo>
                <a:lnTo>
                  <a:pt x="75463" y="299415"/>
                </a:lnTo>
                <a:lnTo>
                  <a:pt x="97790" y="307467"/>
                </a:lnTo>
                <a:lnTo>
                  <a:pt x="101600" y="295021"/>
                </a:lnTo>
                <a:lnTo>
                  <a:pt x="84137" y="287312"/>
                </a:lnTo>
                <a:lnTo>
                  <a:pt x="69088" y="276542"/>
                </a:lnTo>
                <a:lnTo>
                  <a:pt x="46101" y="245872"/>
                </a:lnTo>
                <a:lnTo>
                  <a:pt x="32486" y="204292"/>
                </a:lnTo>
                <a:lnTo>
                  <a:pt x="28003" y="154305"/>
                </a:lnTo>
                <a:lnTo>
                  <a:pt x="27940" y="152781"/>
                </a:lnTo>
                <a:lnTo>
                  <a:pt x="29070" y="126619"/>
                </a:lnTo>
                <a:lnTo>
                  <a:pt x="38163" y="81280"/>
                </a:lnTo>
                <a:lnTo>
                  <a:pt x="56451" y="45504"/>
                </a:lnTo>
                <a:lnTo>
                  <a:pt x="84455" y="21259"/>
                </a:lnTo>
                <a:lnTo>
                  <a:pt x="102108" y="13589"/>
                </a:lnTo>
                <a:close/>
              </a:path>
              <a:path w="2272665" h="308610">
                <a:moveTo>
                  <a:pt x="1146556" y="0"/>
                </a:moveTo>
                <a:lnTo>
                  <a:pt x="1074547" y="0"/>
                </a:lnTo>
                <a:lnTo>
                  <a:pt x="1074547" y="12700"/>
                </a:lnTo>
                <a:lnTo>
                  <a:pt x="1074547" y="295910"/>
                </a:lnTo>
                <a:lnTo>
                  <a:pt x="1074547" y="308610"/>
                </a:lnTo>
                <a:lnTo>
                  <a:pt x="1146556" y="308610"/>
                </a:lnTo>
                <a:lnTo>
                  <a:pt x="1146556" y="295910"/>
                </a:lnTo>
                <a:lnTo>
                  <a:pt x="1101344" y="295910"/>
                </a:lnTo>
                <a:lnTo>
                  <a:pt x="1101344" y="12700"/>
                </a:lnTo>
                <a:lnTo>
                  <a:pt x="1146556" y="12700"/>
                </a:lnTo>
                <a:lnTo>
                  <a:pt x="1146556" y="0"/>
                </a:lnTo>
                <a:close/>
              </a:path>
              <a:path w="2272665" h="308610">
                <a:moveTo>
                  <a:pt x="1453515" y="0"/>
                </a:moveTo>
                <a:lnTo>
                  <a:pt x="1381506" y="0"/>
                </a:lnTo>
                <a:lnTo>
                  <a:pt x="1381506" y="12700"/>
                </a:lnTo>
                <a:lnTo>
                  <a:pt x="1426718" y="12700"/>
                </a:lnTo>
                <a:lnTo>
                  <a:pt x="1426718" y="295910"/>
                </a:lnTo>
                <a:lnTo>
                  <a:pt x="1381506" y="295910"/>
                </a:lnTo>
                <a:lnTo>
                  <a:pt x="1381506" y="308610"/>
                </a:lnTo>
                <a:lnTo>
                  <a:pt x="1453515" y="308610"/>
                </a:lnTo>
                <a:lnTo>
                  <a:pt x="1453515" y="295910"/>
                </a:lnTo>
                <a:lnTo>
                  <a:pt x="1453515" y="12700"/>
                </a:lnTo>
                <a:lnTo>
                  <a:pt x="1453515" y="0"/>
                </a:lnTo>
                <a:close/>
              </a:path>
              <a:path w="2272665" h="308610">
                <a:moveTo>
                  <a:pt x="2272157" y="154305"/>
                </a:moveTo>
                <a:lnTo>
                  <a:pt x="2270595" y="126619"/>
                </a:lnTo>
                <a:lnTo>
                  <a:pt x="2270582" y="126238"/>
                </a:lnTo>
                <a:lnTo>
                  <a:pt x="2265845" y="100304"/>
                </a:lnTo>
                <a:lnTo>
                  <a:pt x="2246884" y="54864"/>
                </a:lnTo>
                <a:lnTo>
                  <a:pt x="2216200" y="20764"/>
                </a:lnTo>
                <a:lnTo>
                  <a:pt x="2174494" y="1143"/>
                </a:lnTo>
                <a:lnTo>
                  <a:pt x="2170176" y="13589"/>
                </a:lnTo>
                <a:lnTo>
                  <a:pt x="2187892" y="21259"/>
                </a:lnTo>
                <a:lnTo>
                  <a:pt x="2203132" y="31902"/>
                </a:lnTo>
                <a:lnTo>
                  <a:pt x="2234082" y="81280"/>
                </a:lnTo>
                <a:lnTo>
                  <a:pt x="2243036" y="126238"/>
                </a:lnTo>
                <a:lnTo>
                  <a:pt x="2244217" y="152781"/>
                </a:lnTo>
                <a:lnTo>
                  <a:pt x="2243086" y="179768"/>
                </a:lnTo>
                <a:lnTo>
                  <a:pt x="2234031" y="226326"/>
                </a:lnTo>
                <a:lnTo>
                  <a:pt x="2215794" y="262737"/>
                </a:lnTo>
                <a:lnTo>
                  <a:pt x="2170684" y="295021"/>
                </a:lnTo>
                <a:lnTo>
                  <a:pt x="2174494" y="307467"/>
                </a:lnTo>
                <a:lnTo>
                  <a:pt x="2216277" y="287820"/>
                </a:lnTo>
                <a:lnTo>
                  <a:pt x="2247011" y="253873"/>
                </a:lnTo>
                <a:lnTo>
                  <a:pt x="2265870" y="208470"/>
                </a:lnTo>
                <a:lnTo>
                  <a:pt x="2270582" y="182473"/>
                </a:lnTo>
                <a:lnTo>
                  <a:pt x="2272157" y="154305"/>
                </a:lnTo>
                <a:close/>
              </a:path>
            </a:pathLst>
          </a:custGeom>
          <a:solidFill>
            <a:srgbClr val="000000"/>
          </a:solidFill>
        </p:spPr>
        <p:txBody>
          <a:bodyPr wrap="square" lIns="0" tIns="0" rIns="0" bIns="0" rtlCol="0"/>
          <a:lstStyle/>
          <a:p>
            <a:endParaRPr/>
          </a:p>
        </p:txBody>
      </p:sp>
      <p:sp>
        <p:nvSpPr>
          <p:cNvPr id="10" name="object 10"/>
          <p:cNvSpPr txBox="1"/>
          <p:nvPr/>
        </p:nvSpPr>
        <p:spPr>
          <a:xfrm>
            <a:off x="608482" y="2775585"/>
            <a:ext cx="6156960" cy="422275"/>
          </a:xfrm>
          <a:prstGeom prst="rect">
            <a:avLst/>
          </a:prstGeom>
        </p:spPr>
        <p:txBody>
          <a:bodyPr vert="horz" wrap="square" lIns="0" tIns="13335" rIns="0" bIns="0" rtlCol="0">
            <a:spAutoFit/>
          </a:bodyPr>
          <a:lstStyle/>
          <a:p>
            <a:pPr marL="218440" indent="-205740">
              <a:lnSpc>
                <a:spcPct val="100000"/>
              </a:lnSpc>
              <a:spcBef>
                <a:spcPts val="105"/>
              </a:spcBef>
              <a:buClr>
                <a:srgbClr val="1CACE3"/>
              </a:buClr>
              <a:buFont typeface="Arial"/>
              <a:buChar char="•"/>
              <a:tabLst>
                <a:tab pos="218440" algn="l"/>
                <a:tab pos="4095750" algn="l"/>
              </a:tabLst>
            </a:pPr>
            <a:r>
              <a:rPr sz="2600" b="0" spc="-10" dirty="0">
                <a:latin typeface="Segoe UI Semilight"/>
                <a:cs typeface="Segoe UI Semilight"/>
              </a:rPr>
              <a:t>Chebyshev’s</a:t>
            </a:r>
            <a:r>
              <a:rPr sz="2600" b="0" spc="-35" dirty="0">
                <a:latin typeface="Segoe UI Semilight"/>
                <a:cs typeface="Segoe UI Semilight"/>
              </a:rPr>
              <a:t> </a:t>
            </a:r>
            <a:r>
              <a:rPr sz="2600" b="0" dirty="0">
                <a:latin typeface="Segoe UI Semilight"/>
                <a:cs typeface="Segoe UI Semilight"/>
              </a:rPr>
              <a:t>inequality</a:t>
            </a:r>
            <a:r>
              <a:rPr sz="2600" b="0" spc="-25" dirty="0">
                <a:latin typeface="Segoe UI Semilight"/>
                <a:cs typeface="Segoe UI Semilight"/>
              </a:rPr>
              <a:t> </a:t>
            </a:r>
            <a:r>
              <a:rPr sz="2600" b="0" dirty="0">
                <a:latin typeface="Segoe UI Semilight"/>
                <a:cs typeface="Segoe UI Semilight"/>
              </a:rPr>
              <a:t>-</a:t>
            </a:r>
            <a:r>
              <a:rPr sz="2600" b="0" spc="-15" dirty="0">
                <a:latin typeface="Segoe UI Semilight"/>
                <a:cs typeface="Segoe UI Semilight"/>
              </a:rPr>
              <a:t> </a:t>
            </a:r>
            <a:r>
              <a:rPr sz="2600" spc="-50" dirty="0">
                <a:latin typeface="Cambria Math"/>
                <a:cs typeface="Cambria Math"/>
              </a:rPr>
              <a:t>ℙ</a:t>
            </a:r>
            <a:r>
              <a:rPr sz="2600" dirty="0">
                <a:latin typeface="Cambria Math"/>
                <a:cs typeface="Cambria Math"/>
              </a:rPr>
              <a:t>	|𝑋</a:t>
            </a:r>
            <a:r>
              <a:rPr sz="2600" spc="45" dirty="0">
                <a:latin typeface="Cambria Math"/>
                <a:cs typeface="Cambria Math"/>
              </a:rPr>
              <a:t> </a:t>
            </a:r>
            <a:r>
              <a:rPr sz="2600" dirty="0">
                <a:latin typeface="Cambria Math"/>
                <a:cs typeface="Cambria Math"/>
              </a:rPr>
              <a:t>−</a:t>
            </a:r>
            <a:r>
              <a:rPr sz="2600" spc="-5" dirty="0">
                <a:latin typeface="Cambria Math"/>
                <a:cs typeface="Cambria Math"/>
              </a:rPr>
              <a:t> </a:t>
            </a:r>
            <a:r>
              <a:rPr sz="2600" dirty="0">
                <a:latin typeface="Cambria Math"/>
                <a:cs typeface="Cambria Math"/>
              </a:rPr>
              <a:t>𝔼</a:t>
            </a:r>
            <a:r>
              <a:rPr sz="2600" spc="340" dirty="0">
                <a:latin typeface="Cambria Math"/>
                <a:cs typeface="Cambria Math"/>
              </a:rPr>
              <a:t> </a:t>
            </a:r>
            <a:r>
              <a:rPr sz="2600" dirty="0">
                <a:latin typeface="Cambria Math"/>
                <a:cs typeface="Cambria Math"/>
              </a:rPr>
              <a:t>𝑋</a:t>
            </a:r>
            <a:r>
              <a:rPr sz="2600" spc="395" dirty="0">
                <a:latin typeface="Cambria Math"/>
                <a:cs typeface="Cambria Math"/>
              </a:rPr>
              <a:t> </a:t>
            </a:r>
            <a:r>
              <a:rPr sz="2600" dirty="0">
                <a:latin typeface="Cambria Math"/>
                <a:cs typeface="Cambria Math"/>
              </a:rPr>
              <a:t>|</a:t>
            </a:r>
            <a:r>
              <a:rPr sz="2600" spc="130" dirty="0">
                <a:latin typeface="Cambria Math"/>
                <a:cs typeface="Cambria Math"/>
              </a:rPr>
              <a:t> </a:t>
            </a:r>
            <a:r>
              <a:rPr sz="2600" dirty="0">
                <a:latin typeface="Cambria Math"/>
                <a:cs typeface="Cambria Math"/>
              </a:rPr>
              <a:t>≥</a:t>
            </a:r>
            <a:r>
              <a:rPr sz="2600" spc="145" dirty="0">
                <a:latin typeface="Cambria Math"/>
                <a:cs typeface="Cambria Math"/>
              </a:rPr>
              <a:t> </a:t>
            </a:r>
            <a:r>
              <a:rPr sz="2600" spc="-50" dirty="0">
                <a:latin typeface="Cambria Math"/>
                <a:cs typeface="Cambria Math"/>
              </a:rPr>
              <a:t>𝑡</a:t>
            </a:r>
            <a:endParaRPr sz="2600">
              <a:latin typeface="Cambria Math"/>
              <a:cs typeface="Cambria Math"/>
            </a:endParaRPr>
          </a:p>
        </p:txBody>
      </p:sp>
      <p:sp>
        <p:nvSpPr>
          <p:cNvPr id="11" name="object 11"/>
          <p:cNvSpPr/>
          <p:nvPr/>
        </p:nvSpPr>
        <p:spPr>
          <a:xfrm>
            <a:off x="7326503" y="3013201"/>
            <a:ext cx="706120" cy="21590"/>
          </a:xfrm>
          <a:custGeom>
            <a:avLst/>
            <a:gdLst/>
            <a:ahLst/>
            <a:cxnLst/>
            <a:rect l="l" t="t" r="r" b="b"/>
            <a:pathLst>
              <a:path w="706120" h="21589">
                <a:moveTo>
                  <a:pt x="705612" y="0"/>
                </a:moveTo>
                <a:lnTo>
                  <a:pt x="0" y="0"/>
                </a:lnTo>
                <a:lnTo>
                  <a:pt x="0" y="21336"/>
                </a:lnTo>
                <a:lnTo>
                  <a:pt x="705612" y="21336"/>
                </a:lnTo>
                <a:lnTo>
                  <a:pt x="705612" y="0"/>
                </a:lnTo>
                <a:close/>
              </a:path>
            </a:pathLst>
          </a:custGeom>
          <a:solidFill>
            <a:srgbClr val="000000"/>
          </a:solidFill>
        </p:spPr>
        <p:txBody>
          <a:bodyPr wrap="square" lIns="0" tIns="0" rIns="0" bIns="0" rtlCol="0"/>
          <a:lstStyle/>
          <a:p>
            <a:endParaRPr/>
          </a:p>
        </p:txBody>
      </p:sp>
      <p:pic>
        <p:nvPicPr>
          <p:cNvPr id="12" name="object 12"/>
          <p:cNvPicPr/>
          <p:nvPr/>
        </p:nvPicPr>
        <p:blipFill>
          <a:blip r:embed="rId2" cstate="print"/>
          <a:stretch>
            <a:fillRect/>
          </a:stretch>
        </p:blipFill>
        <p:spPr>
          <a:xfrm>
            <a:off x="7759192" y="2744216"/>
            <a:ext cx="252729" cy="223138"/>
          </a:xfrm>
          <a:prstGeom prst="rect">
            <a:avLst/>
          </a:prstGeom>
        </p:spPr>
      </p:pic>
      <p:sp>
        <p:nvSpPr>
          <p:cNvPr id="13" name="object 13"/>
          <p:cNvSpPr txBox="1"/>
          <p:nvPr/>
        </p:nvSpPr>
        <p:spPr>
          <a:xfrm>
            <a:off x="6950964" y="2582037"/>
            <a:ext cx="1021080" cy="422275"/>
          </a:xfrm>
          <a:prstGeom prst="rect">
            <a:avLst/>
          </a:prstGeom>
        </p:spPr>
        <p:txBody>
          <a:bodyPr vert="horz" wrap="square" lIns="0" tIns="13335" rIns="0" bIns="0" rtlCol="0">
            <a:spAutoFit/>
          </a:bodyPr>
          <a:lstStyle/>
          <a:p>
            <a:pPr marL="38100">
              <a:lnSpc>
                <a:spcPct val="100000"/>
              </a:lnSpc>
              <a:spcBef>
                <a:spcPts val="105"/>
              </a:spcBef>
            </a:pPr>
            <a:r>
              <a:rPr sz="3900" baseline="-32051" dirty="0">
                <a:latin typeface="Cambria Math"/>
                <a:cs typeface="Cambria Math"/>
              </a:rPr>
              <a:t>≤</a:t>
            </a:r>
            <a:r>
              <a:rPr sz="3900" spc="209" baseline="-32051" dirty="0">
                <a:latin typeface="Cambria Math"/>
                <a:cs typeface="Cambria Math"/>
              </a:rPr>
              <a:t> </a:t>
            </a:r>
            <a:r>
              <a:rPr sz="1900" spc="110" dirty="0">
                <a:latin typeface="Cambria Math"/>
                <a:cs typeface="Cambria Math"/>
              </a:rPr>
              <a:t>Var</a:t>
            </a:r>
            <a:r>
              <a:rPr sz="1900" spc="380" dirty="0">
                <a:latin typeface="Cambria Math"/>
                <a:cs typeface="Cambria Math"/>
              </a:rPr>
              <a:t> </a:t>
            </a:r>
            <a:r>
              <a:rPr sz="1900" spc="50" dirty="0">
                <a:latin typeface="Cambria Math"/>
                <a:cs typeface="Cambria Math"/>
              </a:rPr>
              <a:t>t</a:t>
            </a:r>
            <a:endParaRPr sz="1900">
              <a:latin typeface="Cambria Math"/>
              <a:cs typeface="Cambria Math"/>
            </a:endParaRPr>
          </a:p>
        </p:txBody>
      </p:sp>
      <p:sp>
        <p:nvSpPr>
          <p:cNvPr id="14" name="object 14"/>
          <p:cNvSpPr txBox="1"/>
          <p:nvPr/>
        </p:nvSpPr>
        <p:spPr>
          <a:xfrm>
            <a:off x="7517892" y="2959988"/>
            <a:ext cx="314960" cy="314960"/>
          </a:xfrm>
          <a:prstGeom prst="rect">
            <a:avLst/>
          </a:prstGeom>
        </p:spPr>
        <p:txBody>
          <a:bodyPr vert="horz" wrap="square" lIns="0" tIns="12065" rIns="0" bIns="0" rtlCol="0">
            <a:spAutoFit/>
          </a:bodyPr>
          <a:lstStyle/>
          <a:p>
            <a:pPr marL="38100">
              <a:lnSpc>
                <a:spcPct val="100000"/>
              </a:lnSpc>
              <a:spcBef>
                <a:spcPts val="95"/>
              </a:spcBef>
            </a:pPr>
            <a:r>
              <a:rPr sz="2850" spc="150" baseline="-16081" dirty="0">
                <a:latin typeface="Cambria Math"/>
                <a:cs typeface="Cambria Math"/>
              </a:rPr>
              <a:t>𝑡</a:t>
            </a:r>
            <a:r>
              <a:rPr sz="1550" spc="100" dirty="0">
                <a:latin typeface="Cambria Math"/>
                <a:cs typeface="Cambria Math"/>
              </a:rPr>
              <a:t>2</a:t>
            </a:r>
            <a:endParaRPr sz="1550">
              <a:latin typeface="Cambria Math"/>
              <a:cs typeface="Cambria Math"/>
            </a:endParaRPr>
          </a:p>
        </p:txBody>
      </p:sp>
      <p:sp>
        <p:nvSpPr>
          <p:cNvPr id="15" name="object 15"/>
          <p:cNvSpPr txBox="1"/>
          <p:nvPr/>
        </p:nvSpPr>
        <p:spPr>
          <a:xfrm>
            <a:off x="1065682" y="3222117"/>
            <a:ext cx="6125210" cy="704850"/>
          </a:xfrm>
          <a:prstGeom prst="rect">
            <a:avLst/>
          </a:prstGeom>
        </p:spPr>
        <p:txBody>
          <a:bodyPr vert="horz" wrap="square" lIns="0" tIns="12065" rIns="0" bIns="0" rtlCol="0">
            <a:spAutoFit/>
          </a:bodyPr>
          <a:lstStyle/>
          <a:p>
            <a:pPr marL="225425" indent="-212725">
              <a:lnSpc>
                <a:spcPct val="100000"/>
              </a:lnSpc>
              <a:spcBef>
                <a:spcPts val="95"/>
              </a:spcBef>
              <a:buClr>
                <a:srgbClr val="B6A379"/>
              </a:buClr>
              <a:buFont typeface="Arial"/>
              <a:buChar char="•"/>
              <a:tabLst>
                <a:tab pos="225425" algn="l"/>
              </a:tabLst>
            </a:pPr>
            <a:r>
              <a:rPr sz="2200" b="0" dirty="0">
                <a:latin typeface="Segoe UI Semilight"/>
                <a:cs typeface="Segoe UI Semilight"/>
              </a:rPr>
              <a:t>Use</a:t>
            </a:r>
            <a:r>
              <a:rPr sz="2200" b="0" spc="-60" dirty="0">
                <a:latin typeface="Segoe UI Semilight"/>
                <a:cs typeface="Segoe UI Semilight"/>
              </a:rPr>
              <a:t> </a:t>
            </a:r>
            <a:r>
              <a:rPr sz="2200" b="0" dirty="0">
                <a:latin typeface="Segoe UI Semilight"/>
                <a:cs typeface="Segoe UI Semilight"/>
              </a:rPr>
              <a:t>if</a:t>
            </a:r>
            <a:r>
              <a:rPr sz="2200" b="0" spc="-65" dirty="0">
                <a:latin typeface="Segoe UI Semilight"/>
                <a:cs typeface="Segoe UI Semilight"/>
              </a:rPr>
              <a:t> </a:t>
            </a:r>
            <a:r>
              <a:rPr sz="2200" b="0" dirty="0">
                <a:latin typeface="Segoe UI Semilight"/>
                <a:cs typeface="Segoe UI Semilight"/>
              </a:rPr>
              <a:t>we</a:t>
            </a:r>
            <a:r>
              <a:rPr sz="2200" b="0" spc="-55" dirty="0">
                <a:latin typeface="Segoe UI Semilight"/>
                <a:cs typeface="Segoe UI Semilight"/>
              </a:rPr>
              <a:t> </a:t>
            </a:r>
            <a:r>
              <a:rPr sz="2200" b="0" dirty="0">
                <a:latin typeface="Segoe UI Semilight"/>
                <a:cs typeface="Segoe UI Semilight"/>
              </a:rPr>
              <a:t>know</a:t>
            </a:r>
            <a:r>
              <a:rPr sz="2200" b="0" spc="-45" dirty="0">
                <a:latin typeface="Segoe UI Semilight"/>
                <a:cs typeface="Segoe UI Semilight"/>
              </a:rPr>
              <a:t> </a:t>
            </a:r>
            <a:r>
              <a:rPr sz="2200" b="0" dirty="0">
                <a:latin typeface="Segoe UI Semilight"/>
                <a:cs typeface="Segoe UI Semilight"/>
              </a:rPr>
              <a:t>the</a:t>
            </a:r>
            <a:r>
              <a:rPr sz="2200" b="0" spc="-60" dirty="0">
                <a:latin typeface="Segoe UI Semilight"/>
                <a:cs typeface="Segoe UI Semilight"/>
              </a:rPr>
              <a:t> </a:t>
            </a:r>
            <a:r>
              <a:rPr sz="2200" b="0" dirty="0">
                <a:latin typeface="Segoe UI Semilight"/>
                <a:cs typeface="Segoe UI Semilight"/>
              </a:rPr>
              <a:t>expectation</a:t>
            </a:r>
            <a:r>
              <a:rPr sz="2200" b="0" spc="-30" dirty="0">
                <a:latin typeface="Segoe UI Semilight"/>
                <a:cs typeface="Segoe UI Semilight"/>
              </a:rPr>
              <a:t> </a:t>
            </a:r>
            <a:r>
              <a:rPr sz="2200" b="0" dirty="0">
                <a:latin typeface="Segoe UI Semilight"/>
                <a:cs typeface="Segoe UI Semilight"/>
              </a:rPr>
              <a:t>and</a:t>
            </a:r>
            <a:r>
              <a:rPr sz="2200" b="0" spc="-80" dirty="0">
                <a:latin typeface="Segoe UI Semilight"/>
                <a:cs typeface="Segoe UI Semilight"/>
              </a:rPr>
              <a:t> </a:t>
            </a:r>
            <a:r>
              <a:rPr sz="2200" b="0" dirty="0">
                <a:latin typeface="Segoe UI Semilight"/>
                <a:cs typeface="Segoe UI Semilight"/>
              </a:rPr>
              <a:t>variance</a:t>
            </a:r>
            <a:r>
              <a:rPr sz="2200" b="0" spc="-55" dirty="0">
                <a:latin typeface="Segoe UI Semilight"/>
                <a:cs typeface="Segoe UI Semilight"/>
              </a:rPr>
              <a:t> </a:t>
            </a:r>
            <a:r>
              <a:rPr sz="2200" b="0" dirty="0">
                <a:latin typeface="Segoe UI Semilight"/>
                <a:cs typeface="Segoe UI Semilight"/>
              </a:rPr>
              <a:t>of</a:t>
            </a:r>
            <a:r>
              <a:rPr sz="2200" b="0" spc="-55" dirty="0">
                <a:latin typeface="Segoe UI Semilight"/>
                <a:cs typeface="Segoe UI Semilight"/>
              </a:rPr>
              <a:t> </a:t>
            </a:r>
            <a:r>
              <a:rPr sz="2200" spc="-50" dirty="0">
                <a:latin typeface="Cambria Math"/>
                <a:cs typeface="Cambria Math"/>
              </a:rPr>
              <a:t>𝑋</a:t>
            </a:r>
            <a:endParaRPr sz="2200">
              <a:latin typeface="Cambria Math"/>
              <a:cs typeface="Cambria Math"/>
            </a:endParaRPr>
          </a:p>
          <a:p>
            <a:pPr marL="225425" indent="-212725">
              <a:lnSpc>
                <a:spcPct val="100000"/>
              </a:lnSpc>
              <a:spcBef>
                <a:spcPts val="70"/>
              </a:spcBef>
              <a:buClr>
                <a:srgbClr val="B6A379"/>
              </a:buClr>
              <a:buFont typeface="Arial"/>
              <a:buChar char="•"/>
              <a:tabLst>
                <a:tab pos="225425" algn="l"/>
              </a:tabLst>
            </a:pPr>
            <a:r>
              <a:rPr sz="2200" b="0" dirty="0">
                <a:latin typeface="Segoe UI Semilight"/>
                <a:cs typeface="Segoe UI Semilight"/>
              </a:rPr>
              <a:t>Gives</a:t>
            </a:r>
            <a:r>
              <a:rPr sz="2200" b="0" spc="-45" dirty="0">
                <a:latin typeface="Segoe UI Semilight"/>
                <a:cs typeface="Segoe UI Semilight"/>
              </a:rPr>
              <a:t> </a:t>
            </a:r>
            <a:r>
              <a:rPr sz="2200" b="0" dirty="0">
                <a:latin typeface="Segoe UI Semilight"/>
                <a:cs typeface="Segoe UI Semilight"/>
              </a:rPr>
              <a:t>better</a:t>
            </a:r>
            <a:r>
              <a:rPr sz="2200" b="0" spc="-40" dirty="0">
                <a:latin typeface="Segoe UI Semilight"/>
                <a:cs typeface="Segoe UI Semilight"/>
              </a:rPr>
              <a:t> </a:t>
            </a:r>
            <a:r>
              <a:rPr sz="2200" b="0" dirty="0">
                <a:latin typeface="Segoe UI Semilight"/>
                <a:cs typeface="Segoe UI Semilight"/>
              </a:rPr>
              <a:t>bounds</a:t>
            </a:r>
            <a:r>
              <a:rPr sz="2200" b="0" spc="-30" dirty="0">
                <a:latin typeface="Segoe UI Semilight"/>
                <a:cs typeface="Segoe UI Semilight"/>
              </a:rPr>
              <a:t> </a:t>
            </a:r>
            <a:r>
              <a:rPr sz="2200" b="0" dirty="0">
                <a:latin typeface="Segoe UI Semilight"/>
                <a:cs typeface="Segoe UI Semilight"/>
              </a:rPr>
              <a:t>with</a:t>
            </a:r>
            <a:r>
              <a:rPr sz="2200" b="0" spc="-35" dirty="0">
                <a:latin typeface="Segoe UI Semilight"/>
                <a:cs typeface="Segoe UI Semilight"/>
              </a:rPr>
              <a:t> </a:t>
            </a:r>
            <a:r>
              <a:rPr sz="2200" b="0" dirty="0">
                <a:latin typeface="Segoe UI Semilight"/>
                <a:cs typeface="Segoe UI Semilight"/>
              </a:rPr>
              <a:t>small</a:t>
            </a:r>
            <a:r>
              <a:rPr sz="2200" b="0" spc="-50" dirty="0">
                <a:latin typeface="Segoe UI Semilight"/>
                <a:cs typeface="Segoe UI Semilight"/>
              </a:rPr>
              <a:t> </a:t>
            </a:r>
            <a:r>
              <a:rPr sz="2200" b="0" spc="-10" dirty="0">
                <a:latin typeface="Segoe UI Semilight"/>
                <a:cs typeface="Segoe UI Semilight"/>
              </a:rPr>
              <a:t>variances</a:t>
            </a:r>
            <a:endParaRPr sz="2200">
              <a:latin typeface="Segoe UI Semilight"/>
              <a:cs typeface="Segoe UI Semilight"/>
            </a:endParaRPr>
          </a:p>
        </p:txBody>
      </p:sp>
      <p:sp>
        <p:nvSpPr>
          <p:cNvPr id="16" name="object 16"/>
          <p:cNvSpPr txBox="1"/>
          <p:nvPr/>
        </p:nvSpPr>
        <p:spPr>
          <a:xfrm>
            <a:off x="608482" y="3871721"/>
            <a:ext cx="2481580" cy="422275"/>
          </a:xfrm>
          <a:prstGeom prst="rect">
            <a:avLst/>
          </a:prstGeom>
        </p:spPr>
        <p:txBody>
          <a:bodyPr vert="horz" wrap="square" lIns="0" tIns="12700" rIns="0" bIns="0" rtlCol="0">
            <a:spAutoFit/>
          </a:bodyPr>
          <a:lstStyle/>
          <a:p>
            <a:pPr marL="218440" indent="-205740">
              <a:lnSpc>
                <a:spcPct val="100000"/>
              </a:lnSpc>
              <a:spcBef>
                <a:spcPts val="100"/>
              </a:spcBef>
              <a:buClr>
                <a:srgbClr val="1CACE3"/>
              </a:buClr>
              <a:buFont typeface="Arial"/>
              <a:buChar char="•"/>
              <a:tabLst>
                <a:tab pos="218440" algn="l"/>
              </a:tabLst>
            </a:pPr>
            <a:r>
              <a:rPr sz="2600" b="0" dirty="0">
                <a:latin typeface="Segoe UI Semilight"/>
                <a:cs typeface="Segoe UI Semilight"/>
              </a:rPr>
              <a:t>Chernoff</a:t>
            </a:r>
            <a:r>
              <a:rPr sz="2600" b="0" spc="-70" dirty="0">
                <a:latin typeface="Segoe UI Semilight"/>
                <a:cs typeface="Segoe UI Semilight"/>
              </a:rPr>
              <a:t> </a:t>
            </a:r>
            <a:r>
              <a:rPr sz="2600" b="0" spc="-20" dirty="0">
                <a:latin typeface="Segoe UI Semilight"/>
                <a:cs typeface="Segoe UI Semilight"/>
              </a:rPr>
              <a:t>Bound</a:t>
            </a:r>
            <a:endParaRPr sz="2600">
              <a:latin typeface="Segoe UI Semilight"/>
              <a:cs typeface="Segoe UI Semilight"/>
            </a:endParaRPr>
          </a:p>
        </p:txBody>
      </p:sp>
      <p:sp>
        <p:nvSpPr>
          <p:cNvPr id="17" name="object 17"/>
          <p:cNvSpPr/>
          <p:nvPr/>
        </p:nvSpPr>
        <p:spPr>
          <a:xfrm>
            <a:off x="3266694" y="5736425"/>
            <a:ext cx="1025525" cy="306705"/>
          </a:xfrm>
          <a:custGeom>
            <a:avLst/>
            <a:gdLst/>
            <a:ahLst/>
            <a:cxnLst/>
            <a:rect l="l" t="t" r="r" b="b"/>
            <a:pathLst>
              <a:path w="1025525" h="306704">
                <a:moveTo>
                  <a:pt x="927861" y="0"/>
                </a:moveTo>
                <a:lnTo>
                  <a:pt x="923543" y="12445"/>
                </a:lnTo>
                <a:lnTo>
                  <a:pt x="941260" y="20137"/>
                </a:lnTo>
                <a:lnTo>
                  <a:pt x="956500" y="30787"/>
                </a:lnTo>
                <a:lnTo>
                  <a:pt x="987458" y="80164"/>
                </a:lnTo>
                <a:lnTo>
                  <a:pt x="996416" y="125168"/>
                </a:lnTo>
                <a:lnTo>
                  <a:pt x="996463" y="125503"/>
                </a:lnTo>
                <a:lnTo>
                  <a:pt x="996461" y="178655"/>
                </a:lnTo>
                <a:lnTo>
                  <a:pt x="987405" y="225238"/>
                </a:lnTo>
                <a:lnTo>
                  <a:pt x="969164" y="261619"/>
                </a:lnTo>
                <a:lnTo>
                  <a:pt x="924051" y="293903"/>
                </a:lnTo>
                <a:lnTo>
                  <a:pt x="927861" y="306336"/>
                </a:lnTo>
                <a:lnTo>
                  <a:pt x="969645" y="286734"/>
                </a:lnTo>
                <a:lnTo>
                  <a:pt x="1000378" y="252806"/>
                </a:lnTo>
                <a:lnTo>
                  <a:pt x="1019238" y="207362"/>
                </a:lnTo>
                <a:lnTo>
                  <a:pt x="1025525" y="153250"/>
                </a:lnTo>
                <a:lnTo>
                  <a:pt x="1023970" y="125503"/>
                </a:lnTo>
                <a:lnTo>
                  <a:pt x="1023951" y="125168"/>
                </a:lnTo>
                <a:lnTo>
                  <a:pt x="1011326" y="75391"/>
                </a:lnTo>
                <a:lnTo>
                  <a:pt x="986297" y="34866"/>
                </a:lnTo>
                <a:lnTo>
                  <a:pt x="950102" y="8020"/>
                </a:lnTo>
                <a:lnTo>
                  <a:pt x="927861" y="0"/>
                </a:lnTo>
                <a:close/>
              </a:path>
              <a:path w="1025525" h="306704">
                <a:moveTo>
                  <a:pt x="97789" y="0"/>
                </a:moveTo>
                <a:lnTo>
                  <a:pt x="56054" y="19642"/>
                </a:lnTo>
                <a:lnTo>
                  <a:pt x="25272" y="53695"/>
                </a:lnTo>
                <a:lnTo>
                  <a:pt x="6350" y="99215"/>
                </a:lnTo>
                <a:lnTo>
                  <a:pt x="91" y="151637"/>
                </a:lnTo>
                <a:lnTo>
                  <a:pt x="0" y="153250"/>
                </a:lnTo>
                <a:lnTo>
                  <a:pt x="1573" y="181390"/>
                </a:lnTo>
                <a:lnTo>
                  <a:pt x="14198" y="231167"/>
                </a:lnTo>
                <a:lnTo>
                  <a:pt x="39229" y="271560"/>
                </a:lnTo>
                <a:lnTo>
                  <a:pt x="75475" y="298326"/>
                </a:lnTo>
                <a:lnTo>
                  <a:pt x="97789" y="306336"/>
                </a:lnTo>
                <a:lnTo>
                  <a:pt x="101600" y="293903"/>
                </a:lnTo>
                <a:lnTo>
                  <a:pt x="84141" y="286169"/>
                </a:lnTo>
                <a:lnTo>
                  <a:pt x="69087" y="275407"/>
                </a:lnTo>
                <a:lnTo>
                  <a:pt x="46100" y="244805"/>
                </a:lnTo>
                <a:lnTo>
                  <a:pt x="32496" y="203188"/>
                </a:lnTo>
                <a:lnTo>
                  <a:pt x="28008" y="153250"/>
                </a:lnTo>
                <a:lnTo>
                  <a:pt x="27939" y="151637"/>
                </a:lnTo>
                <a:lnTo>
                  <a:pt x="29081" y="125503"/>
                </a:lnTo>
                <a:lnTo>
                  <a:pt x="38173" y="80164"/>
                </a:lnTo>
                <a:lnTo>
                  <a:pt x="56459" y="44396"/>
                </a:lnTo>
                <a:lnTo>
                  <a:pt x="102107" y="12445"/>
                </a:lnTo>
                <a:lnTo>
                  <a:pt x="97789" y="0"/>
                </a:lnTo>
                <a:close/>
              </a:path>
            </a:pathLst>
          </a:custGeom>
          <a:solidFill>
            <a:srgbClr val="000000"/>
          </a:solidFill>
        </p:spPr>
        <p:txBody>
          <a:bodyPr wrap="square" lIns="0" tIns="0" rIns="0" bIns="0" rtlCol="0"/>
          <a:lstStyle/>
          <a:p>
            <a:endParaRPr/>
          </a:p>
        </p:txBody>
      </p:sp>
      <p:sp>
        <p:nvSpPr>
          <p:cNvPr id="18" name="object 18"/>
          <p:cNvSpPr/>
          <p:nvPr/>
        </p:nvSpPr>
        <p:spPr>
          <a:xfrm>
            <a:off x="5011673" y="5736425"/>
            <a:ext cx="428625" cy="306705"/>
          </a:xfrm>
          <a:custGeom>
            <a:avLst/>
            <a:gdLst/>
            <a:ahLst/>
            <a:cxnLst/>
            <a:rect l="l" t="t" r="r" b="b"/>
            <a:pathLst>
              <a:path w="428625" h="306704">
                <a:moveTo>
                  <a:pt x="330453" y="0"/>
                </a:moveTo>
                <a:lnTo>
                  <a:pt x="326136" y="12445"/>
                </a:lnTo>
                <a:lnTo>
                  <a:pt x="343852" y="20137"/>
                </a:lnTo>
                <a:lnTo>
                  <a:pt x="359092" y="30787"/>
                </a:lnTo>
                <a:lnTo>
                  <a:pt x="390050" y="80164"/>
                </a:lnTo>
                <a:lnTo>
                  <a:pt x="399008" y="125168"/>
                </a:lnTo>
                <a:lnTo>
                  <a:pt x="399055" y="125503"/>
                </a:lnTo>
                <a:lnTo>
                  <a:pt x="399053" y="178655"/>
                </a:lnTo>
                <a:lnTo>
                  <a:pt x="389997" y="225238"/>
                </a:lnTo>
                <a:lnTo>
                  <a:pt x="371756" y="261619"/>
                </a:lnTo>
                <a:lnTo>
                  <a:pt x="326643" y="293903"/>
                </a:lnTo>
                <a:lnTo>
                  <a:pt x="330453" y="306336"/>
                </a:lnTo>
                <a:lnTo>
                  <a:pt x="372237" y="286734"/>
                </a:lnTo>
                <a:lnTo>
                  <a:pt x="402971" y="252806"/>
                </a:lnTo>
                <a:lnTo>
                  <a:pt x="421830" y="207362"/>
                </a:lnTo>
                <a:lnTo>
                  <a:pt x="428116" y="153250"/>
                </a:lnTo>
                <a:lnTo>
                  <a:pt x="426562" y="125503"/>
                </a:lnTo>
                <a:lnTo>
                  <a:pt x="426543" y="125168"/>
                </a:lnTo>
                <a:lnTo>
                  <a:pt x="413918" y="75391"/>
                </a:lnTo>
                <a:lnTo>
                  <a:pt x="388889" y="34866"/>
                </a:lnTo>
                <a:lnTo>
                  <a:pt x="352694" y="8020"/>
                </a:lnTo>
                <a:lnTo>
                  <a:pt x="330453" y="0"/>
                </a:lnTo>
                <a:close/>
              </a:path>
              <a:path w="428625" h="306704">
                <a:moveTo>
                  <a:pt x="97789" y="0"/>
                </a:moveTo>
                <a:lnTo>
                  <a:pt x="56054" y="19642"/>
                </a:lnTo>
                <a:lnTo>
                  <a:pt x="25273" y="53695"/>
                </a:lnTo>
                <a:lnTo>
                  <a:pt x="6350" y="99215"/>
                </a:lnTo>
                <a:lnTo>
                  <a:pt x="91" y="151637"/>
                </a:lnTo>
                <a:lnTo>
                  <a:pt x="0" y="153250"/>
                </a:lnTo>
                <a:lnTo>
                  <a:pt x="1573" y="181390"/>
                </a:lnTo>
                <a:lnTo>
                  <a:pt x="14198" y="231167"/>
                </a:lnTo>
                <a:lnTo>
                  <a:pt x="39229" y="271560"/>
                </a:lnTo>
                <a:lnTo>
                  <a:pt x="75475" y="298326"/>
                </a:lnTo>
                <a:lnTo>
                  <a:pt x="97789" y="306336"/>
                </a:lnTo>
                <a:lnTo>
                  <a:pt x="101600" y="293903"/>
                </a:lnTo>
                <a:lnTo>
                  <a:pt x="84141" y="286169"/>
                </a:lnTo>
                <a:lnTo>
                  <a:pt x="69087" y="275407"/>
                </a:lnTo>
                <a:lnTo>
                  <a:pt x="46100" y="244805"/>
                </a:lnTo>
                <a:lnTo>
                  <a:pt x="32496" y="203188"/>
                </a:lnTo>
                <a:lnTo>
                  <a:pt x="28008" y="153250"/>
                </a:lnTo>
                <a:lnTo>
                  <a:pt x="27939" y="151637"/>
                </a:lnTo>
                <a:lnTo>
                  <a:pt x="29081" y="125503"/>
                </a:lnTo>
                <a:lnTo>
                  <a:pt x="38173" y="80164"/>
                </a:lnTo>
                <a:lnTo>
                  <a:pt x="56459" y="44396"/>
                </a:lnTo>
                <a:lnTo>
                  <a:pt x="102108" y="12445"/>
                </a:lnTo>
                <a:lnTo>
                  <a:pt x="97789" y="0"/>
                </a:lnTo>
                <a:close/>
              </a:path>
            </a:pathLst>
          </a:custGeom>
          <a:solidFill>
            <a:srgbClr val="000000"/>
          </a:solidFill>
        </p:spPr>
        <p:txBody>
          <a:bodyPr wrap="square" lIns="0" tIns="0" rIns="0" bIns="0" rtlCol="0"/>
          <a:lstStyle/>
          <a:p>
            <a:endParaRPr/>
          </a:p>
        </p:txBody>
      </p:sp>
      <p:sp>
        <p:nvSpPr>
          <p:cNvPr id="19" name="object 19"/>
          <p:cNvSpPr txBox="1"/>
          <p:nvPr/>
        </p:nvSpPr>
        <p:spPr>
          <a:xfrm>
            <a:off x="608482" y="4571238"/>
            <a:ext cx="10088880" cy="2081530"/>
          </a:xfrm>
          <a:prstGeom prst="rect">
            <a:avLst/>
          </a:prstGeom>
        </p:spPr>
        <p:txBody>
          <a:bodyPr vert="horz" wrap="square" lIns="0" tIns="12065" rIns="0" bIns="0" rtlCol="0">
            <a:spAutoFit/>
          </a:bodyPr>
          <a:lstStyle/>
          <a:p>
            <a:pPr marL="536575" indent="-213360">
              <a:lnSpc>
                <a:spcPct val="100000"/>
              </a:lnSpc>
              <a:spcBef>
                <a:spcPts val="95"/>
              </a:spcBef>
              <a:buClr>
                <a:srgbClr val="B6A379"/>
              </a:buClr>
              <a:buFont typeface="Arial"/>
              <a:buChar char="•"/>
              <a:tabLst>
                <a:tab pos="536575" algn="l"/>
              </a:tabLst>
            </a:pPr>
            <a:r>
              <a:rPr sz="2200" b="0" dirty="0">
                <a:latin typeface="Segoe UI Semilight"/>
                <a:cs typeface="Segoe UI Semilight"/>
              </a:rPr>
              <a:t>Use</a:t>
            </a:r>
            <a:r>
              <a:rPr sz="2200" b="0" spc="-45" dirty="0">
                <a:latin typeface="Segoe UI Semilight"/>
                <a:cs typeface="Segoe UI Semilight"/>
              </a:rPr>
              <a:t> </a:t>
            </a:r>
            <a:r>
              <a:rPr sz="2200" b="0" dirty="0">
                <a:latin typeface="Segoe UI Semilight"/>
                <a:cs typeface="Segoe UI Semilight"/>
              </a:rPr>
              <a:t>if</a:t>
            </a:r>
            <a:r>
              <a:rPr sz="2200" b="0" spc="-50" dirty="0">
                <a:latin typeface="Segoe UI Semilight"/>
                <a:cs typeface="Segoe UI Semilight"/>
              </a:rPr>
              <a:t> </a:t>
            </a:r>
            <a:r>
              <a:rPr sz="2200" dirty="0">
                <a:latin typeface="Cambria Math"/>
                <a:cs typeface="Cambria Math"/>
              </a:rPr>
              <a:t>𝑋</a:t>
            </a:r>
            <a:r>
              <a:rPr sz="2200" spc="140" dirty="0">
                <a:latin typeface="Cambria Math"/>
                <a:cs typeface="Cambria Math"/>
              </a:rPr>
              <a:t> </a:t>
            </a:r>
            <a:r>
              <a:rPr sz="2200" b="0" dirty="0">
                <a:latin typeface="Segoe UI Semilight"/>
                <a:cs typeface="Segoe UI Semilight"/>
              </a:rPr>
              <a:t>is</a:t>
            </a:r>
            <a:r>
              <a:rPr sz="2200" b="0" spc="-45" dirty="0">
                <a:latin typeface="Segoe UI Semilight"/>
                <a:cs typeface="Segoe UI Semilight"/>
              </a:rPr>
              <a:t> </a:t>
            </a:r>
            <a:r>
              <a:rPr sz="2200" b="0" dirty="0">
                <a:latin typeface="Segoe UI Semilight"/>
                <a:cs typeface="Segoe UI Semilight"/>
              </a:rPr>
              <a:t>a</a:t>
            </a:r>
            <a:r>
              <a:rPr sz="2200" b="0" spc="-45" dirty="0">
                <a:latin typeface="Segoe UI Semilight"/>
                <a:cs typeface="Segoe UI Semilight"/>
              </a:rPr>
              <a:t> </a:t>
            </a:r>
            <a:r>
              <a:rPr sz="2200" b="0" dirty="0">
                <a:latin typeface="Segoe UI Semilight"/>
                <a:cs typeface="Segoe UI Semilight"/>
              </a:rPr>
              <a:t>sum</a:t>
            </a:r>
            <a:r>
              <a:rPr sz="2200" b="0" spc="-35" dirty="0">
                <a:latin typeface="Segoe UI Semilight"/>
                <a:cs typeface="Segoe UI Semilight"/>
              </a:rPr>
              <a:t> </a:t>
            </a:r>
            <a:r>
              <a:rPr sz="2200" b="0" dirty="0">
                <a:latin typeface="Segoe UI Semilight"/>
                <a:cs typeface="Segoe UI Semilight"/>
              </a:rPr>
              <a:t>of</a:t>
            </a:r>
            <a:r>
              <a:rPr sz="2200" b="0" spc="-45" dirty="0">
                <a:latin typeface="Segoe UI Semilight"/>
                <a:cs typeface="Segoe UI Semilight"/>
              </a:rPr>
              <a:t> </a:t>
            </a:r>
            <a:r>
              <a:rPr sz="2200" b="0" spc="-10" dirty="0">
                <a:latin typeface="Segoe UI Semilight"/>
                <a:cs typeface="Segoe UI Semilight"/>
              </a:rPr>
              <a:t>independent</a:t>
            </a:r>
            <a:r>
              <a:rPr sz="2200" b="0" spc="-45" dirty="0">
                <a:latin typeface="Segoe UI Semilight"/>
                <a:cs typeface="Segoe UI Semilight"/>
              </a:rPr>
              <a:t> </a:t>
            </a:r>
            <a:r>
              <a:rPr sz="2200" b="0" dirty="0">
                <a:latin typeface="Segoe UI Semilight"/>
                <a:cs typeface="Segoe UI Semilight"/>
              </a:rPr>
              <a:t>Bernoulli</a:t>
            </a:r>
            <a:r>
              <a:rPr sz="2200" b="0" spc="-55" dirty="0">
                <a:latin typeface="Segoe UI Semilight"/>
                <a:cs typeface="Segoe UI Semilight"/>
              </a:rPr>
              <a:t> </a:t>
            </a:r>
            <a:r>
              <a:rPr sz="2200" b="0" dirty="0">
                <a:latin typeface="Segoe UI Semilight"/>
                <a:cs typeface="Segoe UI Semilight"/>
              </a:rPr>
              <a:t>random</a:t>
            </a:r>
            <a:r>
              <a:rPr sz="2200" b="0" spc="-35" dirty="0">
                <a:latin typeface="Segoe UI Semilight"/>
                <a:cs typeface="Segoe UI Semilight"/>
              </a:rPr>
              <a:t> </a:t>
            </a:r>
            <a:r>
              <a:rPr sz="2200" b="0" spc="-10" dirty="0">
                <a:latin typeface="Segoe UI Semilight"/>
                <a:cs typeface="Segoe UI Semilight"/>
              </a:rPr>
              <a:t>variables</a:t>
            </a:r>
            <a:endParaRPr sz="2200">
              <a:latin typeface="Segoe UI Semilight"/>
              <a:cs typeface="Segoe UI Semilight"/>
            </a:endParaRPr>
          </a:p>
          <a:p>
            <a:pPr marL="536575" indent="-213360">
              <a:lnSpc>
                <a:spcPts val="2375"/>
              </a:lnSpc>
              <a:spcBef>
                <a:spcPts val="70"/>
              </a:spcBef>
              <a:buClr>
                <a:srgbClr val="B6A379"/>
              </a:buClr>
              <a:buFont typeface="Arial"/>
              <a:buChar char="•"/>
              <a:tabLst>
                <a:tab pos="536575" algn="l"/>
              </a:tabLst>
            </a:pPr>
            <a:r>
              <a:rPr sz="2200" b="0" dirty="0">
                <a:latin typeface="Segoe UI Semilight"/>
                <a:cs typeface="Segoe UI Semilight"/>
              </a:rPr>
              <a:t>Gives</a:t>
            </a:r>
            <a:r>
              <a:rPr sz="2200" b="0" spc="-35" dirty="0">
                <a:latin typeface="Segoe UI Semilight"/>
                <a:cs typeface="Segoe UI Semilight"/>
              </a:rPr>
              <a:t> </a:t>
            </a:r>
            <a:r>
              <a:rPr sz="2200" b="0" dirty="0">
                <a:latin typeface="Segoe UI Semilight"/>
                <a:cs typeface="Segoe UI Semilight"/>
              </a:rPr>
              <a:t>a</a:t>
            </a:r>
            <a:r>
              <a:rPr sz="2200" b="0" spc="-55" dirty="0">
                <a:latin typeface="Segoe UI Semilight"/>
                <a:cs typeface="Segoe UI Semilight"/>
              </a:rPr>
              <a:t> </a:t>
            </a:r>
            <a:r>
              <a:rPr sz="2200" b="0" dirty="0">
                <a:latin typeface="Segoe UI Semilight"/>
                <a:cs typeface="Segoe UI Semilight"/>
              </a:rPr>
              <a:t>very</a:t>
            </a:r>
            <a:r>
              <a:rPr sz="2200" b="0" spc="-25" dirty="0">
                <a:latin typeface="Segoe UI Semilight"/>
                <a:cs typeface="Segoe UI Semilight"/>
              </a:rPr>
              <a:t> </a:t>
            </a:r>
            <a:r>
              <a:rPr sz="2200" b="0" dirty="0">
                <a:latin typeface="Segoe UI Semilight"/>
                <a:cs typeface="Segoe UI Semilight"/>
              </a:rPr>
              <a:t>good</a:t>
            </a:r>
            <a:r>
              <a:rPr sz="2200" b="0" spc="-30" dirty="0">
                <a:latin typeface="Segoe UI Semilight"/>
                <a:cs typeface="Segoe UI Semilight"/>
              </a:rPr>
              <a:t> </a:t>
            </a:r>
            <a:r>
              <a:rPr sz="2200" b="0" dirty="0">
                <a:latin typeface="Segoe UI Semilight"/>
                <a:cs typeface="Segoe UI Semilight"/>
              </a:rPr>
              <a:t>bound</a:t>
            </a:r>
            <a:r>
              <a:rPr sz="2200" b="0" spc="-45" dirty="0">
                <a:latin typeface="Segoe UI Semilight"/>
                <a:cs typeface="Segoe UI Semilight"/>
              </a:rPr>
              <a:t> </a:t>
            </a:r>
            <a:r>
              <a:rPr sz="2200" b="0" spc="-10" dirty="0">
                <a:latin typeface="Segoe UI Semilight"/>
                <a:cs typeface="Segoe UI Semilight"/>
              </a:rPr>
              <a:t>usually,</a:t>
            </a:r>
            <a:r>
              <a:rPr sz="2200" b="0" spc="-35" dirty="0">
                <a:latin typeface="Segoe UI Semilight"/>
                <a:cs typeface="Segoe UI Semilight"/>
              </a:rPr>
              <a:t> </a:t>
            </a:r>
            <a:r>
              <a:rPr sz="2200" b="0" dirty="0">
                <a:latin typeface="Segoe UI Semilight"/>
                <a:cs typeface="Segoe UI Semilight"/>
              </a:rPr>
              <a:t>and</a:t>
            </a:r>
            <a:r>
              <a:rPr sz="2200" b="0" spc="-45" dirty="0">
                <a:latin typeface="Segoe UI Semilight"/>
                <a:cs typeface="Segoe UI Semilight"/>
              </a:rPr>
              <a:t> </a:t>
            </a:r>
            <a:r>
              <a:rPr sz="2200" b="0" dirty="0">
                <a:latin typeface="Segoe UI Semilight"/>
                <a:cs typeface="Segoe UI Semilight"/>
              </a:rPr>
              <a:t>is</a:t>
            </a:r>
            <a:r>
              <a:rPr sz="2200" b="0" spc="-35" dirty="0">
                <a:latin typeface="Segoe UI Semilight"/>
                <a:cs typeface="Segoe UI Semilight"/>
              </a:rPr>
              <a:t> </a:t>
            </a:r>
            <a:r>
              <a:rPr sz="2200" b="0" dirty="0">
                <a:latin typeface="Segoe UI Semilight"/>
                <a:cs typeface="Segoe UI Semilight"/>
              </a:rPr>
              <a:t>especially</a:t>
            </a:r>
            <a:r>
              <a:rPr sz="2200" b="0" spc="-45" dirty="0">
                <a:latin typeface="Segoe UI Semilight"/>
                <a:cs typeface="Segoe UI Semilight"/>
              </a:rPr>
              <a:t> </a:t>
            </a:r>
            <a:r>
              <a:rPr sz="2200" b="0" dirty="0">
                <a:latin typeface="Segoe UI Semilight"/>
                <a:cs typeface="Segoe UI Semilight"/>
              </a:rPr>
              <a:t>helpful</a:t>
            </a:r>
            <a:r>
              <a:rPr sz="2200" b="0" spc="-50" dirty="0">
                <a:latin typeface="Segoe UI Semilight"/>
                <a:cs typeface="Segoe UI Semilight"/>
              </a:rPr>
              <a:t> </a:t>
            </a:r>
            <a:r>
              <a:rPr sz="2200" b="0" dirty="0">
                <a:latin typeface="Segoe UI Semilight"/>
                <a:cs typeface="Segoe UI Semilight"/>
              </a:rPr>
              <a:t>when</a:t>
            </a:r>
            <a:r>
              <a:rPr sz="2200" b="0" spc="-40" dirty="0">
                <a:latin typeface="Segoe UI Semilight"/>
                <a:cs typeface="Segoe UI Semilight"/>
              </a:rPr>
              <a:t> </a:t>
            </a:r>
            <a:r>
              <a:rPr sz="2200" dirty="0">
                <a:latin typeface="Cambria Math"/>
                <a:cs typeface="Cambria Math"/>
              </a:rPr>
              <a:t>𝑋</a:t>
            </a:r>
            <a:r>
              <a:rPr sz="2200" spc="135" dirty="0">
                <a:latin typeface="Cambria Math"/>
                <a:cs typeface="Cambria Math"/>
              </a:rPr>
              <a:t> </a:t>
            </a:r>
            <a:r>
              <a:rPr sz="2200" b="0" dirty="0">
                <a:latin typeface="Segoe UI Semilight"/>
                <a:cs typeface="Segoe UI Semilight"/>
              </a:rPr>
              <a:t>is</a:t>
            </a:r>
            <a:r>
              <a:rPr sz="2200" b="0" spc="-45" dirty="0">
                <a:latin typeface="Segoe UI Semilight"/>
                <a:cs typeface="Segoe UI Semilight"/>
              </a:rPr>
              <a:t> </a:t>
            </a:r>
            <a:r>
              <a:rPr sz="2200" b="0" spc="-10" dirty="0">
                <a:latin typeface="Segoe UI Semilight"/>
                <a:cs typeface="Segoe UI Semilight"/>
              </a:rPr>
              <a:t>binomial</a:t>
            </a:r>
            <a:endParaRPr sz="2200">
              <a:latin typeface="Segoe UI Semilight"/>
              <a:cs typeface="Segoe UI Semilight"/>
            </a:endParaRPr>
          </a:p>
          <a:p>
            <a:pPr marL="460375">
              <a:lnSpc>
                <a:spcPts val="2375"/>
              </a:lnSpc>
            </a:pPr>
            <a:r>
              <a:rPr sz="2200" b="0" dirty="0">
                <a:latin typeface="Segoe UI Semilight"/>
                <a:cs typeface="Segoe UI Semilight"/>
              </a:rPr>
              <a:t>and</a:t>
            </a:r>
            <a:r>
              <a:rPr sz="2200" b="0" spc="-50" dirty="0">
                <a:latin typeface="Segoe UI Semilight"/>
                <a:cs typeface="Segoe UI Semilight"/>
              </a:rPr>
              <a:t> </a:t>
            </a:r>
            <a:r>
              <a:rPr sz="2200" b="0" dirty="0">
                <a:latin typeface="Segoe UI Semilight"/>
                <a:cs typeface="Segoe UI Semilight"/>
              </a:rPr>
              <a:t>we</a:t>
            </a:r>
            <a:r>
              <a:rPr sz="2200" b="0" spc="-45" dirty="0">
                <a:latin typeface="Segoe UI Semilight"/>
                <a:cs typeface="Segoe UI Semilight"/>
              </a:rPr>
              <a:t> </a:t>
            </a:r>
            <a:r>
              <a:rPr sz="2200" b="0" dirty="0">
                <a:latin typeface="Segoe UI Semilight"/>
                <a:cs typeface="Segoe UI Semilight"/>
              </a:rPr>
              <a:t>can’t</a:t>
            </a:r>
            <a:r>
              <a:rPr sz="2200" b="0" spc="-45" dirty="0">
                <a:latin typeface="Segoe UI Semilight"/>
                <a:cs typeface="Segoe UI Semilight"/>
              </a:rPr>
              <a:t> </a:t>
            </a:r>
            <a:r>
              <a:rPr sz="2200" b="0" dirty="0">
                <a:latin typeface="Segoe UI Semilight"/>
                <a:cs typeface="Segoe UI Semilight"/>
              </a:rPr>
              <a:t>easily</a:t>
            </a:r>
            <a:r>
              <a:rPr sz="2200" b="0" spc="-65" dirty="0">
                <a:latin typeface="Segoe UI Semilight"/>
                <a:cs typeface="Segoe UI Semilight"/>
              </a:rPr>
              <a:t> </a:t>
            </a:r>
            <a:r>
              <a:rPr sz="2200" b="0" dirty="0">
                <a:latin typeface="Segoe UI Semilight"/>
                <a:cs typeface="Segoe UI Semilight"/>
              </a:rPr>
              <a:t>computationally</a:t>
            </a:r>
            <a:r>
              <a:rPr sz="2200" b="0" spc="-50" dirty="0">
                <a:latin typeface="Segoe UI Semilight"/>
                <a:cs typeface="Segoe UI Semilight"/>
              </a:rPr>
              <a:t> </a:t>
            </a:r>
            <a:r>
              <a:rPr sz="2200" b="0" dirty="0">
                <a:latin typeface="Segoe UI Semilight"/>
                <a:cs typeface="Segoe UI Semilight"/>
              </a:rPr>
              <a:t>compute</a:t>
            </a:r>
            <a:r>
              <a:rPr sz="2200" b="0" spc="-45" dirty="0">
                <a:latin typeface="Segoe UI Semilight"/>
                <a:cs typeface="Segoe UI Semilight"/>
              </a:rPr>
              <a:t> </a:t>
            </a:r>
            <a:r>
              <a:rPr sz="2200" b="0" dirty="0">
                <a:latin typeface="Segoe UI Semilight"/>
                <a:cs typeface="Segoe UI Semilight"/>
              </a:rPr>
              <a:t>some</a:t>
            </a:r>
            <a:r>
              <a:rPr sz="2200" b="0" spc="-45" dirty="0">
                <a:latin typeface="Segoe UI Semilight"/>
                <a:cs typeface="Segoe UI Semilight"/>
              </a:rPr>
              <a:t> </a:t>
            </a:r>
            <a:r>
              <a:rPr sz="2200" b="0" spc="-10" dirty="0">
                <a:latin typeface="Segoe UI Semilight"/>
                <a:cs typeface="Segoe UI Semilight"/>
              </a:rPr>
              <a:t>summations/probability</a:t>
            </a:r>
            <a:endParaRPr sz="2200">
              <a:latin typeface="Segoe UI Semilight"/>
              <a:cs typeface="Segoe UI Semilight"/>
            </a:endParaRPr>
          </a:p>
          <a:p>
            <a:pPr marL="218440" indent="-205740">
              <a:lnSpc>
                <a:spcPts val="3060"/>
              </a:lnSpc>
              <a:spcBef>
                <a:spcPts val="969"/>
              </a:spcBef>
              <a:buClr>
                <a:srgbClr val="1CACE3"/>
              </a:buClr>
              <a:buFont typeface="Arial"/>
              <a:buChar char="•"/>
              <a:tabLst>
                <a:tab pos="218440" algn="l"/>
                <a:tab pos="2766695" algn="l"/>
                <a:tab pos="3806190" algn="l"/>
                <a:tab pos="4511675" algn="l"/>
                <a:tab pos="4933950" algn="l"/>
              </a:tabLst>
            </a:pPr>
            <a:r>
              <a:rPr sz="2600" b="0" dirty="0">
                <a:latin typeface="Segoe UI Semilight"/>
                <a:cs typeface="Segoe UI Semilight"/>
              </a:rPr>
              <a:t>Union</a:t>
            </a:r>
            <a:r>
              <a:rPr sz="2600" b="0" spc="-30" dirty="0">
                <a:latin typeface="Segoe UI Semilight"/>
                <a:cs typeface="Segoe UI Semilight"/>
              </a:rPr>
              <a:t> </a:t>
            </a:r>
            <a:r>
              <a:rPr sz="2600" b="0" dirty="0">
                <a:latin typeface="Segoe UI Semilight"/>
                <a:cs typeface="Segoe UI Semilight"/>
              </a:rPr>
              <a:t>Bound -</a:t>
            </a:r>
            <a:r>
              <a:rPr sz="2600" b="0" spc="10" dirty="0">
                <a:latin typeface="Segoe UI Semilight"/>
                <a:cs typeface="Segoe UI Semilight"/>
              </a:rPr>
              <a:t> </a:t>
            </a:r>
            <a:r>
              <a:rPr sz="2600" spc="-50" dirty="0">
                <a:latin typeface="Cambria Math"/>
                <a:cs typeface="Cambria Math"/>
              </a:rPr>
              <a:t>ℙ</a:t>
            </a:r>
            <a:r>
              <a:rPr sz="2600" dirty="0">
                <a:latin typeface="Cambria Math"/>
                <a:cs typeface="Cambria Math"/>
              </a:rPr>
              <a:t>	𝐴 ∪</a:t>
            </a:r>
            <a:r>
              <a:rPr sz="2600" spc="-10" dirty="0">
                <a:latin typeface="Cambria Math"/>
                <a:cs typeface="Cambria Math"/>
              </a:rPr>
              <a:t> </a:t>
            </a:r>
            <a:r>
              <a:rPr sz="2600" spc="-50" dirty="0">
                <a:latin typeface="Cambria Math"/>
                <a:cs typeface="Cambria Math"/>
              </a:rPr>
              <a:t>𝐵</a:t>
            </a:r>
            <a:r>
              <a:rPr sz="2600" dirty="0">
                <a:latin typeface="Cambria Math"/>
                <a:cs typeface="Cambria Math"/>
              </a:rPr>
              <a:t>	≤</a:t>
            </a:r>
            <a:r>
              <a:rPr sz="2600" spc="150" dirty="0">
                <a:latin typeface="Cambria Math"/>
                <a:cs typeface="Cambria Math"/>
              </a:rPr>
              <a:t> </a:t>
            </a:r>
            <a:r>
              <a:rPr sz="2600" spc="-50" dirty="0">
                <a:latin typeface="Cambria Math"/>
                <a:cs typeface="Cambria Math"/>
              </a:rPr>
              <a:t>ℙ</a:t>
            </a:r>
            <a:r>
              <a:rPr sz="2600" dirty="0">
                <a:latin typeface="Cambria Math"/>
                <a:cs typeface="Cambria Math"/>
              </a:rPr>
              <a:t>	</a:t>
            </a:r>
            <a:r>
              <a:rPr sz="2600" spc="-50" dirty="0">
                <a:latin typeface="Cambria Math"/>
                <a:cs typeface="Cambria Math"/>
              </a:rPr>
              <a:t>𝐴</a:t>
            </a:r>
            <a:r>
              <a:rPr sz="2600" dirty="0">
                <a:latin typeface="Cambria Math"/>
                <a:cs typeface="Cambria Math"/>
              </a:rPr>
              <a:t>	+ </a:t>
            </a:r>
            <a:r>
              <a:rPr sz="2600" spc="-20" dirty="0">
                <a:latin typeface="Cambria Math"/>
                <a:cs typeface="Cambria Math"/>
              </a:rPr>
              <a:t>ℙ(𝐵)</a:t>
            </a:r>
            <a:endParaRPr sz="2600">
              <a:latin typeface="Cambria Math"/>
              <a:cs typeface="Cambria Math"/>
            </a:endParaRPr>
          </a:p>
          <a:p>
            <a:pPr marL="460375" lvl="1" indent="-137160">
              <a:lnSpc>
                <a:spcPts val="2320"/>
              </a:lnSpc>
              <a:buClr>
                <a:srgbClr val="B6A379"/>
              </a:buClr>
              <a:buFont typeface="Arial"/>
              <a:buChar char="•"/>
              <a:tabLst>
                <a:tab pos="460375" algn="l"/>
              </a:tabLst>
            </a:pPr>
            <a:r>
              <a:rPr sz="2200" b="0" dirty="0">
                <a:latin typeface="Segoe UI Semilight"/>
                <a:cs typeface="Segoe UI Semilight"/>
              </a:rPr>
              <a:t>Use</a:t>
            </a:r>
            <a:r>
              <a:rPr sz="2200" b="0" spc="-55" dirty="0">
                <a:latin typeface="Segoe UI Semilight"/>
                <a:cs typeface="Segoe UI Semilight"/>
              </a:rPr>
              <a:t> </a:t>
            </a:r>
            <a:r>
              <a:rPr sz="2200" b="0" dirty="0">
                <a:latin typeface="Segoe UI Semilight"/>
                <a:cs typeface="Segoe UI Semilight"/>
              </a:rPr>
              <a:t>if</a:t>
            </a:r>
            <a:r>
              <a:rPr sz="2200" b="0" spc="-55" dirty="0">
                <a:latin typeface="Segoe UI Semilight"/>
                <a:cs typeface="Segoe UI Semilight"/>
              </a:rPr>
              <a:t> </a:t>
            </a:r>
            <a:r>
              <a:rPr sz="2200" b="0" dirty="0">
                <a:latin typeface="Segoe UI Semilight"/>
                <a:cs typeface="Segoe UI Semilight"/>
              </a:rPr>
              <a:t>we</a:t>
            </a:r>
            <a:r>
              <a:rPr sz="2200" b="0" spc="-55" dirty="0">
                <a:latin typeface="Segoe UI Semilight"/>
                <a:cs typeface="Segoe UI Semilight"/>
              </a:rPr>
              <a:t> </a:t>
            </a:r>
            <a:r>
              <a:rPr sz="2200" b="0" dirty="0">
                <a:latin typeface="Segoe UI Semilight"/>
                <a:cs typeface="Segoe UI Semilight"/>
              </a:rPr>
              <a:t>don’t</a:t>
            </a:r>
            <a:r>
              <a:rPr sz="2200" b="0" spc="-40" dirty="0">
                <a:latin typeface="Segoe UI Semilight"/>
                <a:cs typeface="Segoe UI Semilight"/>
              </a:rPr>
              <a:t> </a:t>
            </a:r>
            <a:r>
              <a:rPr sz="2200" b="0" dirty="0">
                <a:latin typeface="Segoe UI Semilight"/>
                <a:cs typeface="Segoe UI Semilight"/>
              </a:rPr>
              <a:t>have</a:t>
            </a:r>
            <a:r>
              <a:rPr sz="2200" b="0" spc="-50" dirty="0">
                <a:latin typeface="Segoe UI Semilight"/>
                <a:cs typeface="Segoe UI Semilight"/>
              </a:rPr>
              <a:t> </a:t>
            </a:r>
            <a:r>
              <a:rPr sz="2200" b="0" dirty="0">
                <a:latin typeface="Segoe UI Semilight"/>
                <a:cs typeface="Segoe UI Semilight"/>
              </a:rPr>
              <a:t>enough</a:t>
            </a:r>
            <a:r>
              <a:rPr sz="2200" b="0" spc="-45" dirty="0">
                <a:latin typeface="Segoe UI Semilight"/>
                <a:cs typeface="Segoe UI Semilight"/>
              </a:rPr>
              <a:t> </a:t>
            </a:r>
            <a:r>
              <a:rPr sz="2200" b="0" dirty="0">
                <a:latin typeface="Segoe UI Semilight"/>
                <a:cs typeface="Segoe UI Semilight"/>
              </a:rPr>
              <a:t>information</a:t>
            </a:r>
            <a:r>
              <a:rPr sz="2200" b="0" spc="-40" dirty="0">
                <a:latin typeface="Segoe UI Semilight"/>
                <a:cs typeface="Segoe UI Semilight"/>
              </a:rPr>
              <a:t> </a:t>
            </a:r>
            <a:r>
              <a:rPr sz="2200" b="0" dirty="0">
                <a:latin typeface="Segoe UI Semilight"/>
                <a:cs typeface="Segoe UI Semilight"/>
              </a:rPr>
              <a:t>to</a:t>
            </a:r>
            <a:r>
              <a:rPr sz="2200" b="0" spc="-55" dirty="0">
                <a:latin typeface="Segoe UI Semilight"/>
                <a:cs typeface="Segoe UI Semilight"/>
              </a:rPr>
              <a:t> </a:t>
            </a:r>
            <a:r>
              <a:rPr sz="2200" b="0" dirty="0">
                <a:latin typeface="Segoe UI Semilight"/>
                <a:cs typeface="Segoe UI Semilight"/>
              </a:rPr>
              <a:t>find</a:t>
            </a:r>
            <a:r>
              <a:rPr sz="2200" b="0" spc="-50" dirty="0">
                <a:latin typeface="Segoe UI Semilight"/>
                <a:cs typeface="Segoe UI Semilight"/>
              </a:rPr>
              <a:t> </a:t>
            </a:r>
            <a:r>
              <a:rPr sz="2200" b="0" dirty="0">
                <a:latin typeface="Segoe UI Semilight"/>
                <a:cs typeface="Segoe UI Semilight"/>
              </a:rPr>
              <a:t>the</a:t>
            </a:r>
            <a:r>
              <a:rPr sz="2200" b="0" spc="-55" dirty="0">
                <a:latin typeface="Segoe UI Semilight"/>
                <a:cs typeface="Segoe UI Semilight"/>
              </a:rPr>
              <a:t> </a:t>
            </a:r>
            <a:r>
              <a:rPr sz="2200" b="0" dirty="0">
                <a:latin typeface="Segoe UI Semilight"/>
                <a:cs typeface="Segoe UI Semilight"/>
              </a:rPr>
              <a:t>union</a:t>
            </a:r>
            <a:r>
              <a:rPr sz="2200" b="0" spc="-45" dirty="0">
                <a:latin typeface="Segoe UI Semilight"/>
                <a:cs typeface="Segoe UI Semilight"/>
              </a:rPr>
              <a:t> </a:t>
            </a:r>
            <a:r>
              <a:rPr sz="2200" b="0" dirty="0">
                <a:latin typeface="Segoe UI Semilight"/>
                <a:cs typeface="Segoe UI Semilight"/>
              </a:rPr>
              <a:t>(e.g,.</a:t>
            </a:r>
            <a:r>
              <a:rPr sz="2200" b="0" spc="-30" dirty="0">
                <a:latin typeface="Segoe UI Semilight"/>
                <a:cs typeface="Segoe UI Semilight"/>
              </a:rPr>
              <a:t> </a:t>
            </a:r>
            <a:r>
              <a:rPr sz="2200" b="0" dirty="0">
                <a:latin typeface="Segoe UI Semilight"/>
                <a:cs typeface="Segoe UI Semilight"/>
              </a:rPr>
              <a:t>ways</a:t>
            </a:r>
            <a:r>
              <a:rPr sz="2200" b="0" spc="-50" dirty="0">
                <a:latin typeface="Segoe UI Semilight"/>
                <a:cs typeface="Segoe UI Semilight"/>
              </a:rPr>
              <a:t> </a:t>
            </a:r>
            <a:r>
              <a:rPr sz="2200" b="0" dirty="0">
                <a:latin typeface="Segoe UI Semilight"/>
                <a:cs typeface="Segoe UI Semilight"/>
              </a:rPr>
              <a:t>for</a:t>
            </a:r>
            <a:r>
              <a:rPr sz="2200" b="0" spc="-50" dirty="0">
                <a:latin typeface="Segoe UI Semilight"/>
                <a:cs typeface="Segoe UI Semilight"/>
              </a:rPr>
              <a:t> </a:t>
            </a:r>
            <a:r>
              <a:rPr sz="2200" b="0" dirty="0">
                <a:latin typeface="Segoe UI Semilight"/>
                <a:cs typeface="Segoe UI Semilight"/>
              </a:rPr>
              <a:t>at</a:t>
            </a:r>
            <a:r>
              <a:rPr sz="2200" b="0" spc="-55" dirty="0">
                <a:latin typeface="Segoe UI Semilight"/>
                <a:cs typeface="Segoe UI Semilight"/>
              </a:rPr>
              <a:t> </a:t>
            </a:r>
            <a:r>
              <a:rPr sz="2200" b="0" spc="-10" dirty="0">
                <a:latin typeface="Segoe UI Semilight"/>
                <a:cs typeface="Segoe UI Semilight"/>
              </a:rPr>
              <a:t>least</a:t>
            </a:r>
            <a:endParaRPr sz="2200">
              <a:latin typeface="Segoe UI Semilight"/>
              <a:cs typeface="Segoe UI Semilight"/>
            </a:endParaRPr>
          </a:p>
          <a:p>
            <a:pPr marL="460375">
              <a:lnSpc>
                <a:spcPts val="2375"/>
              </a:lnSpc>
              <a:tabLst>
                <a:tab pos="1071880" algn="l"/>
              </a:tabLst>
            </a:pPr>
            <a:r>
              <a:rPr sz="2200" b="0" dirty="0">
                <a:latin typeface="Segoe UI Semilight"/>
                <a:cs typeface="Segoe UI Semilight"/>
              </a:rPr>
              <a:t>of </a:t>
            </a:r>
            <a:r>
              <a:rPr sz="2200" u="sng" dirty="0">
                <a:uFill>
                  <a:solidFill>
                    <a:srgbClr val="000000"/>
                  </a:solidFill>
                </a:uFill>
                <a:latin typeface="Times New Roman"/>
                <a:cs typeface="Times New Roman"/>
              </a:rPr>
              <a:t>	</a:t>
            </a:r>
            <a:r>
              <a:rPr sz="2200" b="0" u="none" dirty="0">
                <a:latin typeface="Segoe UI Semilight"/>
                <a:cs typeface="Segoe UI Semilight"/>
              </a:rPr>
              <a:t>to</a:t>
            </a:r>
            <a:r>
              <a:rPr sz="2200" b="0" u="none" spc="-35" dirty="0">
                <a:latin typeface="Segoe UI Semilight"/>
                <a:cs typeface="Segoe UI Semilight"/>
              </a:rPr>
              <a:t> </a:t>
            </a:r>
            <a:r>
              <a:rPr sz="2200" b="0" u="none" spc="-20" dirty="0">
                <a:latin typeface="Segoe UI Semilight"/>
                <a:cs typeface="Segoe UI Semilight"/>
              </a:rPr>
              <a:t>occur,</a:t>
            </a:r>
            <a:r>
              <a:rPr sz="2200" b="0" u="none" spc="-10" dirty="0">
                <a:latin typeface="Segoe UI Semilight"/>
                <a:cs typeface="Segoe UI Semilight"/>
              </a:rPr>
              <a:t> </a:t>
            </a:r>
            <a:r>
              <a:rPr sz="2200" b="0" u="none" dirty="0">
                <a:latin typeface="Segoe UI Semilight"/>
                <a:cs typeface="Segoe UI Semilight"/>
              </a:rPr>
              <a:t>for</a:t>
            </a:r>
            <a:r>
              <a:rPr sz="2200" b="0" u="none" spc="-15" dirty="0">
                <a:latin typeface="Segoe UI Semilight"/>
                <a:cs typeface="Segoe UI Semilight"/>
              </a:rPr>
              <a:t> </a:t>
            </a:r>
            <a:r>
              <a:rPr sz="2200" b="0" u="none" dirty="0">
                <a:latin typeface="Segoe UI Semilight"/>
                <a:cs typeface="Segoe UI Semilight"/>
              </a:rPr>
              <a:t>A,</a:t>
            </a:r>
            <a:r>
              <a:rPr sz="2200" b="0" u="none" spc="-25" dirty="0">
                <a:latin typeface="Segoe UI Semilight"/>
                <a:cs typeface="Segoe UI Semilight"/>
              </a:rPr>
              <a:t> </a:t>
            </a:r>
            <a:r>
              <a:rPr sz="2200" b="0" u="none" dirty="0">
                <a:latin typeface="Segoe UI Semilight"/>
                <a:cs typeface="Segoe UI Semilight"/>
              </a:rPr>
              <a:t>or</a:t>
            </a:r>
            <a:r>
              <a:rPr sz="2200" b="0" u="none" spc="-20" dirty="0">
                <a:latin typeface="Segoe UI Semilight"/>
                <a:cs typeface="Segoe UI Semilight"/>
              </a:rPr>
              <a:t> </a:t>
            </a:r>
            <a:r>
              <a:rPr sz="2200" b="0" u="none" dirty="0">
                <a:latin typeface="Segoe UI Semilight"/>
                <a:cs typeface="Segoe UI Semilight"/>
              </a:rPr>
              <a:t>B,</a:t>
            </a:r>
            <a:r>
              <a:rPr sz="2200" b="0" u="none" spc="-30" dirty="0">
                <a:latin typeface="Segoe UI Semilight"/>
                <a:cs typeface="Segoe UI Semilight"/>
              </a:rPr>
              <a:t> </a:t>
            </a:r>
            <a:r>
              <a:rPr sz="2200" b="0" u="none" dirty="0">
                <a:latin typeface="Segoe UI Semilight"/>
                <a:cs typeface="Segoe UI Semilight"/>
              </a:rPr>
              <a:t>or</a:t>
            </a:r>
            <a:r>
              <a:rPr sz="2200" b="0" u="none" spc="-20" dirty="0">
                <a:latin typeface="Segoe UI Semilight"/>
                <a:cs typeface="Segoe UI Semilight"/>
              </a:rPr>
              <a:t> </a:t>
            </a:r>
            <a:r>
              <a:rPr sz="2200" b="0" u="none" dirty="0">
                <a:latin typeface="Segoe UI Semilight"/>
                <a:cs typeface="Segoe UI Semilight"/>
              </a:rPr>
              <a:t>C,</a:t>
            </a:r>
            <a:r>
              <a:rPr sz="2200" b="0" u="none" spc="-30" dirty="0">
                <a:latin typeface="Segoe UI Semilight"/>
                <a:cs typeface="Segoe UI Semilight"/>
              </a:rPr>
              <a:t> </a:t>
            </a:r>
            <a:r>
              <a:rPr sz="2200" b="0" u="none" dirty="0">
                <a:latin typeface="Segoe UI Semilight"/>
                <a:cs typeface="Segoe UI Semilight"/>
              </a:rPr>
              <a:t>or</a:t>
            </a:r>
            <a:r>
              <a:rPr sz="2200" b="0" u="none" spc="-35" dirty="0">
                <a:latin typeface="Segoe UI Semilight"/>
                <a:cs typeface="Segoe UI Semilight"/>
              </a:rPr>
              <a:t> </a:t>
            </a:r>
            <a:r>
              <a:rPr sz="2200" b="0" u="none" dirty="0">
                <a:latin typeface="Segoe UI Semilight"/>
                <a:cs typeface="Segoe UI Semilight"/>
              </a:rPr>
              <a:t>…</a:t>
            </a:r>
            <a:r>
              <a:rPr sz="2200" b="0" u="none" spc="-15" dirty="0">
                <a:latin typeface="Segoe UI Semilight"/>
                <a:cs typeface="Segoe UI Semilight"/>
              </a:rPr>
              <a:t> </a:t>
            </a:r>
            <a:r>
              <a:rPr sz="2200" b="0" u="none" dirty="0">
                <a:latin typeface="Segoe UI Semilight"/>
                <a:cs typeface="Segoe UI Semilight"/>
              </a:rPr>
              <a:t>to</a:t>
            </a:r>
            <a:r>
              <a:rPr sz="2200" b="0" u="none" spc="-30" dirty="0">
                <a:latin typeface="Segoe UI Semilight"/>
                <a:cs typeface="Segoe UI Semilight"/>
              </a:rPr>
              <a:t> </a:t>
            </a:r>
            <a:r>
              <a:rPr sz="2200" b="0" u="none" spc="-10" dirty="0">
                <a:latin typeface="Segoe UI Semilight"/>
                <a:cs typeface="Segoe UI Semilight"/>
              </a:rPr>
              <a:t>occur)</a:t>
            </a:r>
            <a:endParaRPr sz="2200">
              <a:latin typeface="Segoe UI Semilight"/>
              <a:cs typeface="Segoe UI Semilight"/>
            </a:endParaRPr>
          </a:p>
        </p:txBody>
      </p:sp>
      <p:sp>
        <p:nvSpPr>
          <p:cNvPr id="20" name="object 20"/>
          <p:cNvSpPr/>
          <p:nvPr/>
        </p:nvSpPr>
        <p:spPr>
          <a:xfrm>
            <a:off x="1058659" y="4347590"/>
            <a:ext cx="1775460" cy="258445"/>
          </a:xfrm>
          <a:custGeom>
            <a:avLst/>
            <a:gdLst/>
            <a:ahLst/>
            <a:cxnLst/>
            <a:rect l="l" t="t" r="r" b="b"/>
            <a:pathLst>
              <a:path w="1775460" h="258445">
                <a:moveTo>
                  <a:pt x="86055" y="10541"/>
                </a:moveTo>
                <a:lnTo>
                  <a:pt x="82384" y="0"/>
                </a:lnTo>
                <a:lnTo>
                  <a:pt x="63639" y="6819"/>
                </a:lnTo>
                <a:lnTo>
                  <a:pt x="47218" y="16624"/>
                </a:lnTo>
                <a:lnTo>
                  <a:pt x="21310" y="45339"/>
                </a:lnTo>
                <a:lnTo>
                  <a:pt x="5321" y="83743"/>
                </a:lnTo>
                <a:lnTo>
                  <a:pt x="76" y="127889"/>
                </a:lnTo>
                <a:lnTo>
                  <a:pt x="0" y="129286"/>
                </a:lnTo>
                <a:lnTo>
                  <a:pt x="1320" y="153035"/>
                </a:lnTo>
                <a:lnTo>
                  <a:pt x="11938" y="194995"/>
                </a:lnTo>
                <a:lnTo>
                  <a:pt x="33020" y="229069"/>
                </a:lnTo>
                <a:lnTo>
                  <a:pt x="82384" y="258445"/>
                </a:lnTo>
                <a:lnTo>
                  <a:pt x="85648" y="247904"/>
                </a:lnTo>
                <a:lnTo>
                  <a:pt x="70929" y="241388"/>
                </a:lnTo>
                <a:lnTo>
                  <a:pt x="58216" y="232308"/>
                </a:lnTo>
                <a:lnTo>
                  <a:pt x="32169" y="190030"/>
                </a:lnTo>
                <a:lnTo>
                  <a:pt x="24511" y="150736"/>
                </a:lnTo>
                <a:lnTo>
                  <a:pt x="23558" y="127889"/>
                </a:lnTo>
                <a:lnTo>
                  <a:pt x="24511" y="105892"/>
                </a:lnTo>
                <a:lnTo>
                  <a:pt x="32169" y="67652"/>
                </a:lnTo>
                <a:lnTo>
                  <a:pt x="58318" y="25996"/>
                </a:lnTo>
                <a:lnTo>
                  <a:pt x="71145" y="17030"/>
                </a:lnTo>
                <a:lnTo>
                  <a:pt x="86055" y="10541"/>
                </a:lnTo>
                <a:close/>
              </a:path>
              <a:path w="1775460" h="258445">
                <a:moveTo>
                  <a:pt x="755154" y="10541"/>
                </a:moveTo>
                <a:lnTo>
                  <a:pt x="751471" y="0"/>
                </a:lnTo>
                <a:lnTo>
                  <a:pt x="732726" y="6819"/>
                </a:lnTo>
                <a:lnTo>
                  <a:pt x="716305" y="16624"/>
                </a:lnTo>
                <a:lnTo>
                  <a:pt x="690384" y="45339"/>
                </a:lnTo>
                <a:lnTo>
                  <a:pt x="674370" y="83743"/>
                </a:lnTo>
                <a:lnTo>
                  <a:pt x="669124" y="127889"/>
                </a:lnTo>
                <a:lnTo>
                  <a:pt x="669048" y="129286"/>
                </a:lnTo>
                <a:lnTo>
                  <a:pt x="670369" y="153035"/>
                </a:lnTo>
                <a:lnTo>
                  <a:pt x="680986" y="194995"/>
                </a:lnTo>
                <a:lnTo>
                  <a:pt x="702068" y="229069"/>
                </a:lnTo>
                <a:lnTo>
                  <a:pt x="751471" y="258445"/>
                </a:lnTo>
                <a:lnTo>
                  <a:pt x="754646" y="247904"/>
                </a:lnTo>
                <a:lnTo>
                  <a:pt x="739927" y="241388"/>
                </a:lnTo>
                <a:lnTo>
                  <a:pt x="727227" y="232308"/>
                </a:lnTo>
                <a:lnTo>
                  <a:pt x="701217" y="190030"/>
                </a:lnTo>
                <a:lnTo>
                  <a:pt x="693508" y="150736"/>
                </a:lnTo>
                <a:lnTo>
                  <a:pt x="692543" y="127889"/>
                </a:lnTo>
                <a:lnTo>
                  <a:pt x="693508" y="105892"/>
                </a:lnTo>
                <a:lnTo>
                  <a:pt x="701217" y="67652"/>
                </a:lnTo>
                <a:lnTo>
                  <a:pt x="727341" y="25996"/>
                </a:lnTo>
                <a:lnTo>
                  <a:pt x="740194" y="17030"/>
                </a:lnTo>
                <a:lnTo>
                  <a:pt x="755154" y="10541"/>
                </a:lnTo>
                <a:close/>
              </a:path>
              <a:path w="1775460" h="258445">
                <a:moveTo>
                  <a:pt x="1497723" y="129286"/>
                </a:moveTo>
                <a:lnTo>
                  <a:pt x="1496402" y="105892"/>
                </a:lnTo>
                <a:lnTo>
                  <a:pt x="1496390" y="105625"/>
                </a:lnTo>
                <a:lnTo>
                  <a:pt x="1492389" y="83743"/>
                </a:lnTo>
                <a:lnTo>
                  <a:pt x="1476387" y="45339"/>
                </a:lnTo>
                <a:lnTo>
                  <a:pt x="1450517" y="16624"/>
                </a:lnTo>
                <a:lnTo>
                  <a:pt x="1415427" y="0"/>
                </a:lnTo>
                <a:lnTo>
                  <a:pt x="1411744" y="10541"/>
                </a:lnTo>
                <a:lnTo>
                  <a:pt x="1426692" y="17030"/>
                </a:lnTo>
                <a:lnTo>
                  <a:pt x="1439557" y="25996"/>
                </a:lnTo>
                <a:lnTo>
                  <a:pt x="1465656" y="67652"/>
                </a:lnTo>
                <a:lnTo>
                  <a:pt x="1473225" y="105625"/>
                </a:lnTo>
                <a:lnTo>
                  <a:pt x="1473276" y="105892"/>
                </a:lnTo>
                <a:lnTo>
                  <a:pt x="1473263" y="150736"/>
                </a:lnTo>
                <a:lnTo>
                  <a:pt x="1465592" y="190030"/>
                </a:lnTo>
                <a:lnTo>
                  <a:pt x="1439532" y="232308"/>
                </a:lnTo>
                <a:lnTo>
                  <a:pt x="1412125" y="247904"/>
                </a:lnTo>
                <a:lnTo>
                  <a:pt x="1415427" y="258445"/>
                </a:lnTo>
                <a:lnTo>
                  <a:pt x="1450581" y="241896"/>
                </a:lnTo>
                <a:lnTo>
                  <a:pt x="1476514" y="213233"/>
                </a:lnTo>
                <a:lnTo>
                  <a:pt x="1492453" y="174929"/>
                </a:lnTo>
                <a:lnTo>
                  <a:pt x="1496402" y="153035"/>
                </a:lnTo>
                <a:lnTo>
                  <a:pt x="1497723" y="129286"/>
                </a:lnTo>
                <a:close/>
              </a:path>
              <a:path w="1775460" h="258445">
                <a:moveTo>
                  <a:pt x="1775091" y="129286"/>
                </a:moveTo>
                <a:lnTo>
                  <a:pt x="1773770" y="105892"/>
                </a:lnTo>
                <a:lnTo>
                  <a:pt x="1773758" y="105625"/>
                </a:lnTo>
                <a:lnTo>
                  <a:pt x="1769757" y="83743"/>
                </a:lnTo>
                <a:lnTo>
                  <a:pt x="1753755" y="45339"/>
                </a:lnTo>
                <a:lnTo>
                  <a:pt x="1727885" y="16624"/>
                </a:lnTo>
                <a:lnTo>
                  <a:pt x="1692795" y="0"/>
                </a:lnTo>
                <a:lnTo>
                  <a:pt x="1689112" y="10541"/>
                </a:lnTo>
                <a:lnTo>
                  <a:pt x="1704060" y="17030"/>
                </a:lnTo>
                <a:lnTo>
                  <a:pt x="1716925" y="25996"/>
                </a:lnTo>
                <a:lnTo>
                  <a:pt x="1743024" y="67652"/>
                </a:lnTo>
                <a:lnTo>
                  <a:pt x="1750593" y="105625"/>
                </a:lnTo>
                <a:lnTo>
                  <a:pt x="1750644" y="105892"/>
                </a:lnTo>
                <a:lnTo>
                  <a:pt x="1750631" y="150736"/>
                </a:lnTo>
                <a:lnTo>
                  <a:pt x="1742960" y="190030"/>
                </a:lnTo>
                <a:lnTo>
                  <a:pt x="1716900" y="232308"/>
                </a:lnTo>
                <a:lnTo>
                  <a:pt x="1689493" y="247904"/>
                </a:lnTo>
                <a:lnTo>
                  <a:pt x="1692795" y="258445"/>
                </a:lnTo>
                <a:lnTo>
                  <a:pt x="1727949" y="241896"/>
                </a:lnTo>
                <a:lnTo>
                  <a:pt x="1753882" y="213233"/>
                </a:lnTo>
                <a:lnTo>
                  <a:pt x="1769821" y="174929"/>
                </a:lnTo>
                <a:lnTo>
                  <a:pt x="1773770" y="153035"/>
                </a:lnTo>
                <a:lnTo>
                  <a:pt x="1775091" y="129286"/>
                </a:lnTo>
                <a:close/>
              </a:path>
            </a:pathLst>
          </a:custGeom>
          <a:solidFill>
            <a:srgbClr val="000000"/>
          </a:solidFill>
        </p:spPr>
        <p:txBody>
          <a:bodyPr wrap="square" lIns="0" tIns="0" rIns="0" bIns="0" rtlCol="0"/>
          <a:lstStyle/>
          <a:p>
            <a:endParaRPr/>
          </a:p>
        </p:txBody>
      </p:sp>
      <p:sp>
        <p:nvSpPr>
          <p:cNvPr id="21" name="object 21"/>
          <p:cNvSpPr txBox="1"/>
          <p:nvPr/>
        </p:nvSpPr>
        <p:spPr>
          <a:xfrm>
            <a:off x="827938" y="4263974"/>
            <a:ext cx="2549525" cy="360680"/>
          </a:xfrm>
          <a:prstGeom prst="rect">
            <a:avLst/>
          </a:prstGeom>
        </p:spPr>
        <p:txBody>
          <a:bodyPr vert="horz" wrap="square" lIns="0" tIns="12065" rIns="0" bIns="0" rtlCol="0">
            <a:spAutoFit/>
          </a:bodyPr>
          <a:lstStyle/>
          <a:p>
            <a:pPr marL="12700">
              <a:lnSpc>
                <a:spcPct val="100000"/>
              </a:lnSpc>
              <a:spcBef>
                <a:spcPts val="95"/>
              </a:spcBef>
              <a:tabLst>
                <a:tab pos="991235" algn="l"/>
                <a:tab pos="1754505" algn="l"/>
                <a:tab pos="2109470" algn="l"/>
              </a:tabLst>
            </a:pPr>
            <a:r>
              <a:rPr sz="2200" dirty="0">
                <a:latin typeface="Cambria Math"/>
                <a:cs typeface="Cambria Math"/>
              </a:rPr>
              <a:t>ℙ</a:t>
            </a:r>
            <a:r>
              <a:rPr sz="2200" spc="409" dirty="0">
                <a:latin typeface="Cambria Math"/>
                <a:cs typeface="Cambria Math"/>
              </a:rPr>
              <a:t> </a:t>
            </a:r>
            <a:r>
              <a:rPr sz="2200" dirty="0">
                <a:latin typeface="Cambria Math"/>
                <a:cs typeface="Cambria Math"/>
              </a:rPr>
              <a:t>𝑋</a:t>
            </a:r>
            <a:r>
              <a:rPr sz="2200" spc="175" dirty="0">
                <a:latin typeface="Cambria Math"/>
                <a:cs typeface="Cambria Math"/>
              </a:rPr>
              <a:t> </a:t>
            </a:r>
            <a:r>
              <a:rPr sz="2200" spc="-50" dirty="0">
                <a:latin typeface="Cambria Math"/>
                <a:cs typeface="Cambria Math"/>
              </a:rPr>
              <a:t>≤</a:t>
            </a:r>
            <a:r>
              <a:rPr sz="2200" dirty="0">
                <a:latin typeface="Cambria Math"/>
                <a:cs typeface="Cambria Math"/>
              </a:rPr>
              <a:t>	1 −</a:t>
            </a:r>
            <a:r>
              <a:rPr sz="2200" spc="-5" dirty="0">
                <a:latin typeface="Cambria Math"/>
                <a:cs typeface="Cambria Math"/>
              </a:rPr>
              <a:t> </a:t>
            </a:r>
            <a:r>
              <a:rPr sz="2200" spc="-60" dirty="0">
                <a:latin typeface="Cambria Math"/>
                <a:cs typeface="Cambria Math"/>
              </a:rPr>
              <a:t>𝛿</a:t>
            </a:r>
            <a:r>
              <a:rPr sz="2200" dirty="0">
                <a:latin typeface="Cambria Math"/>
                <a:cs typeface="Cambria Math"/>
              </a:rPr>
              <a:t>	</a:t>
            </a:r>
            <a:r>
              <a:rPr sz="2200" spc="-50" dirty="0">
                <a:latin typeface="Cambria Math"/>
                <a:cs typeface="Cambria Math"/>
              </a:rPr>
              <a:t>𝜇</a:t>
            </a:r>
            <a:r>
              <a:rPr sz="2200" dirty="0">
                <a:latin typeface="Cambria Math"/>
                <a:cs typeface="Cambria Math"/>
              </a:rPr>
              <a:t>	≤</a:t>
            </a:r>
            <a:r>
              <a:rPr sz="2200" spc="114" dirty="0">
                <a:latin typeface="Cambria Math"/>
                <a:cs typeface="Cambria Math"/>
              </a:rPr>
              <a:t> </a:t>
            </a:r>
            <a:r>
              <a:rPr sz="2200" spc="-50" dirty="0">
                <a:latin typeface="Cambria Math"/>
                <a:cs typeface="Cambria Math"/>
              </a:rPr>
              <a:t>𝑒</a:t>
            </a:r>
            <a:endParaRPr sz="2200">
              <a:latin typeface="Cambria Math"/>
              <a:cs typeface="Cambria Math"/>
            </a:endParaRPr>
          </a:p>
        </p:txBody>
      </p:sp>
      <p:sp>
        <p:nvSpPr>
          <p:cNvPr id="22" name="object 22"/>
          <p:cNvSpPr/>
          <p:nvPr/>
        </p:nvSpPr>
        <p:spPr>
          <a:xfrm>
            <a:off x="3448303" y="4121277"/>
            <a:ext cx="650875" cy="403860"/>
          </a:xfrm>
          <a:custGeom>
            <a:avLst/>
            <a:gdLst/>
            <a:ahLst/>
            <a:cxnLst/>
            <a:rect l="l" t="t" r="r" b="b"/>
            <a:pathLst>
              <a:path w="650875" h="403860">
                <a:moveTo>
                  <a:pt x="578993" y="0"/>
                </a:moveTo>
                <a:lnTo>
                  <a:pt x="573278" y="6731"/>
                </a:lnTo>
                <a:lnTo>
                  <a:pt x="585323" y="19990"/>
                </a:lnTo>
                <a:lnTo>
                  <a:pt x="596296" y="36512"/>
                </a:lnTo>
                <a:lnTo>
                  <a:pt x="614934" y="79248"/>
                </a:lnTo>
                <a:lnTo>
                  <a:pt x="627284" y="134524"/>
                </a:lnTo>
                <a:lnTo>
                  <a:pt x="631440" y="201675"/>
                </a:lnTo>
                <a:lnTo>
                  <a:pt x="630400" y="236880"/>
                </a:lnTo>
                <a:lnTo>
                  <a:pt x="622121" y="298082"/>
                </a:lnTo>
                <a:lnTo>
                  <a:pt x="606174" y="347206"/>
                </a:lnTo>
                <a:lnTo>
                  <a:pt x="585323" y="383488"/>
                </a:lnTo>
                <a:lnTo>
                  <a:pt x="573278" y="396748"/>
                </a:lnTo>
                <a:lnTo>
                  <a:pt x="578993" y="403479"/>
                </a:lnTo>
                <a:lnTo>
                  <a:pt x="606044" y="373776"/>
                </a:lnTo>
                <a:lnTo>
                  <a:pt x="629285" y="329692"/>
                </a:lnTo>
                <a:lnTo>
                  <a:pt x="645398" y="272113"/>
                </a:lnTo>
                <a:lnTo>
                  <a:pt x="650743" y="201803"/>
                </a:lnTo>
                <a:lnTo>
                  <a:pt x="649475" y="166651"/>
                </a:lnTo>
                <a:lnTo>
                  <a:pt x="638692" y="100984"/>
                </a:lnTo>
                <a:lnTo>
                  <a:pt x="618140" y="49952"/>
                </a:lnTo>
                <a:lnTo>
                  <a:pt x="592994" y="13047"/>
                </a:lnTo>
                <a:lnTo>
                  <a:pt x="578993" y="0"/>
                </a:lnTo>
                <a:close/>
              </a:path>
              <a:path w="650875" h="403860">
                <a:moveTo>
                  <a:pt x="71755" y="0"/>
                </a:moveTo>
                <a:lnTo>
                  <a:pt x="44799" y="29702"/>
                </a:lnTo>
                <a:lnTo>
                  <a:pt x="21462" y="73787"/>
                </a:lnTo>
                <a:lnTo>
                  <a:pt x="5397" y="131349"/>
                </a:lnTo>
                <a:lnTo>
                  <a:pt x="0" y="201675"/>
                </a:lnTo>
                <a:lnTo>
                  <a:pt x="1294" y="236880"/>
                </a:lnTo>
                <a:lnTo>
                  <a:pt x="12108" y="302527"/>
                </a:lnTo>
                <a:lnTo>
                  <a:pt x="32678" y="353526"/>
                </a:lnTo>
                <a:lnTo>
                  <a:pt x="57824" y="390431"/>
                </a:lnTo>
                <a:lnTo>
                  <a:pt x="71755" y="403479"/>
                </a:lnTo>
                <a:lnTo>
                  <a:pt x="77470" y="396748"/>
                </a:lnTo>
                <a:lnTo>
                  <a:pt x="65442" y="383488"/>
                </a:lnTo>
                <a:lnTo>
                  <a:pt x="54498" y="366966"/>
                </a:lnTo>
                <a:lnTo>
                  <a:pt x="35813" y="324231"/>
                </a:lnTo>
                <a:lnTo>
                  <a:pt x="23526" y="268970"/>
                </a:lnTo>
                <a:lnTo>
                  <a:pt x="19431" y="201803"/>
                </a:lnTo>
                <a:lnTo>
                  <a:pt x="20454" y="166651"/>
                </a:lnTo>
                <a:lnTo>
                  <a:pt x="28646" y="105398"/>
                </a:lnTo>
                <a:lnTo>
                  <a:pt x="44626" y="56272"/>
                </a:lnTo>
                <a:lnTo>
                  <a:pt x="65442" y="19990"/>
                </a:lnTo>
                <a:lnTo>
                  <a:pt x="77470" y="6731"/>
                </a:lnTo>
                <a:lnTo>
                  <a:pt x="71755" y="0"/>
                </a:lnTo>
                <a:close/>
              </a:path>
            </a:pathLst>
          </a:custGeom>
          <a:solidFill>
            <a:srgbClr val="000000"/>
          </a:solidFill>
        </p:spPr>
        <p:txBody>
          <a:bodyPr wrap="square" lIns="0" tIns="0" rIns="0" bIns="0" rtlCol="0"/>
          <a:lstStyle/>
          <a:p>
            <a:endParaRPr/>
          </a:p>
        </p:txBody>
      </p:sp>
      <p:sp>
        <p:nvSpPr>
          <p:cNvPr id="23" name="object 23"/>
          <p:cNvSpPr txBox="1"/>
          <p:nvPr/>
        </p:nvSpPr>
        <p:spPr>
          <a:xfrm>
            <a:off x="3519678" y="4163390"/>
            <a:ext cx="174625" cy="271145"/>
          </a:xfrm>
          <a:prstGeom prst="rect">
            <a:avLst/>
          </a:prstGeom>
        </p:spPr>
        <p:txBody>
          <a:bodyPr vert="horz" wrap="square" lIns="0" tIns="13970" rIns="0" bIns="0" rtlCol="0">
            <a:spAutoFit/>
          </a:bodyPr>
          <a:lstStyle/>
          <a:p>
            <a:pPr marL="12700">
              <a:lnSpc>
                <a:spcPct val="100000"/>
              </a:lnSpc>
              <a:spcBef>
                <a:spcPts val="110"/>
              </a:spcBef>
            </a:pPr>
            <a:r>
              <a:rPr sz="1600" spc="-50" dirty="0">
                <a:latin typeface="Cambria Math"/>
                <a:cs typeface="Cambria Math"/>
              </a:rPr>
              <a:t>−</a:t>
            </a:r>
            <a:endParaRPr sz="1600">
              <a:latin typeface="Cambria Math"/>
              <a:cs typeface="Cambria Math"/>
            </a:endParaRPr>
          </a:p>
        </p:txBody>
      </p:sp>
      <p:sp>
        <p:nvSpPr>
          <p:cNvPr id="24" name="object 24"/>
          <p:cNvSpPr/>
          <p:nvPr/>
        </p:nvSpPr>
        <p:spPr>
          <a:xfrm>
            <a:off x="3679825" y="4315840"/>
            <a:ext cx="334010" cy="13970"/>
          </a:xfrm>
          <a:custGeom>
            <a:avLst/>
            <a:gdLst/>
            <a:ahLst/>
            <a:cxnLst/>
            <a:rect l="l" t="t" r="r" b="b"/>
            <a:pathLst>
              <a:path w="334010" h="13970">
                <a:moveTo>
                  <a:pt x="333755" y="0"/>
                </a:moveTo>
                <a:lnTo>
                  <a:pt x="0" y="0"/>
                </a:lnTo>
                <a:lnTo>
                  <a:pt x="0" y="13716"/>
                </a:lnTo>
                <a:lnTo>
                  <a:pt x="333755" y="13716"/>
                </a:lnTo>
                <a:lnTo>
                  <a:pt x="333755" y="0"/>
                </a:lnTo>
                <a:close/>
              </a:path>
            </a:pathLst>
          </a:custGeom>
          <a:solidFill>
            <a:srgbClr val="000000"/>
          </a:solidFill>
        </p:spPr>
        <p:txBody>
          <a:bodyPr wrap="square" lIns="0" tIns="0" rIns="0" bIns="0" rtlCol="0"/>
          <a:lstStyle/>
          <a:p>
            <a:endParaRPr/>
          </a:p>
        </p:txBody>
      </p:sp>
      <p:sp>
        <p:nvSpPr>
          <p:cNvPr id="25" name="object 25"/>
          <p:cNvSpPr txBox="1"/>
          <p:nvPr/>
        </p:nvSpPr>
        <p:spPr>
          <a:xfrm>
            <a:off x="3642105" y="4079875"/>
            <a:ext cx="411480" cy="226695"/>
          </a:xfrm>
          <a:prstGeom prst="rect">
            <a:avLst/>
          </a:prstGeom>
        </p:spPr>
        <p:txBody>
          <a:bodyPr vert="horz" wrap="square" lIns="0" tIns="15240" rIns="0" bIns="0" rtlCol="0">
            <a:spAutoFit/>
          </a:bodyPr>
          <a:lstStyle/>
          <a:p>
            <a:pPr marL="38100">
              <a:lnSpc>
                <a:spcPct val="100000"/>
              </a:lnSpc>
              <a:spcBef>
                <a:spcPts val="120"/>
              </a:spcBef>
            </a:pPr>
            <a:r>
              <a:rPr sz="1300" spc="135" dirty="0">
                <a:latin typeface="Cambria Math"/>
                <a:cs typeface="Cambria Math"/>
              </a:rPr>
              <a:t>𝛿</a:t>
            </a:r>
            <a:r>
              <a:rPr sz="1950" spc="202" baseline="21367" dirty="0">
                <a:latin typeface="Cambria Math"/>
                <a:cs typeface="Cambria Math"/>
              </a:rPr>
              <a:t>2</a:t>
            </a:r>
            <a:r>
              <a:rPr sz="1300" spc="135" dirty="0">
                <a:latin typeface="Cambria Math"/>
                <a:cs typeface="Cambria Math"/>
              </a:rPr>
              <a:t>𝜇</a:t>
            </a:r>
            <a:endParaRPr sz="1300">
              <a:latin typeface="Cambria Math"/>
              <a:cs typeface="Cambria Math"/>
            </a:endParaRPr>
          </a:p>
        </p:txBody>
      </p:sp>
      <p:sp>
        <p:nvSpPr>
          <p:cNvPr id="26" name="object 26"/>
          <p:cNvSpPr txBox="1"/>
          <p:nvPr/>
        </p:nvSpPr>
        <p:spPr>
          <a:xfrm>
            <a:off x="3783329" y="4302074"/>
            <a:ext cx="125730" cy="227329"/>
          </a:xfrm>
          <a:prstGeom prst="rect">
            <a:avLst/>
          </a:prstGeom>
        </p:spPr>
        <p:txBody>
          <a:bodyPr vert="horz" wrap="square" lIns="0" tIns="15240" rIns="0" bIns="0" rtlCol="0">
            <a:spAutoFit/>
          </a:bodyPr>
          <a:lstStyle/>
          <a:p>
            <a:pPr marL="12700">
              <a:lnSpc>
                <a:spcPct val="100000"/>
              </a:lnSpc>
              <a:spcBef>
                <a:spcPts val="120"/>
              </a:spcBef>
            </a:pPr>
            <a:r>
              <a:rPr sz="1300" spc="5" dirty="0">
                <a:latin typeface="Cambria Math"/>
                <a:cs typeface="Cambria Math"/>
              </a:rPr>
              <a:t>2</a:t>
            </a:r>
            <a:endParaRPr sz="1300">
              <a:latin typeface="Cambria Math"/>
              <a:cs typeface="Cambria Math"/>
            </a:endParaRPr>
          </a:p>
        </p:txBody>
      </p:sp>
      <p:sp>
        <p:nvSpPr>
          <p:cNvPr id="27" name="object 27"/>
          <p:cNvSpPr/>
          <p:nvPr/>
        </p:nvSpPr>
        <p:spPr>
          <a:xfrm>
            <a:off x="5069078" y="4327905"/>
            <a:ext cx="1936750" cy="282575"/>
          </a:xfrm>
          <a:custGeom>
            <a:avLst/>
            <a:gdLst/>
            <a:ahLst/>
            <a:cxnLst/>
            <a:rect l="l" t="t" r="r" b="b"/>
            <a:pathLst>
              <a:path w="1936750" h="282575">
                <a:moveTo>
                  <a:pt x="93980" y="11430"/>
                </a:moveTo>
                <a:lnTo>
                  <a:pt x="90043" y="0"/>
                </a:lnTo>
                <a:lnTo>
                  <a:pt x="69557" y="7391"/>
                </a:lnTo>
                <a:lnTo>
                  <a:pt x="51587" y="18084"/>
                </a:lnTo>
                <a:lnTo>
                  <a:pt x="23241" y="49403"/>
                </a:lnTo>
                <a:lnTo>
                  <a:pt x="5803" y="91414"/>
                </a:lnTo>
                <a:lnTo>
                  <a:pt x="76" y="139700"/>
                </a:lnTo>
                <a:lnTo>
                  <a:pt x="0" y="141224"/>
                </a:lnTo>
                <a:lnTo>
                  <a:pt x="1447" y="167106"/>
                </a:lnTo>
                <a:lnTo>
                  <a:pt x="13068" y="212966"/>
                </a:lnTo>
                <a:lnTo>
                  <a:pt x="36068" y="250215"/>
                </a:lnTo>
                <a:lnTo>
                  <a:pt x="69494" y="274891"/>
                </a:lnTo>
                <a:lnTo>
                  <a:pt x="90043" y="282321"/>
                </a:lnTo>
                <a:lnTo>
                  <a:pt x="93599" y="270764"/>
                </a:lnTo>
                <a:lnTo>
                  <a:pt x="77470" y="263652"/>
                </a:lnTo>
                <a:lnTo>
                  <a:pt x="63576" y="253733"/>
                </a:lnTo>
                <a:lnTo>
                  <a:pt x="35102" y="207530"/>
                </a:lnTo>
                <a:lnTo>
                  <a:pt x="26797" y="164592"/>
                </a:lnTo>
                <a:lnTo>
                  <a:pt x="25781" y="139700"/>
                </a:lnTo>
                <a:lnTo>
                  <a:pt x="26797" y="115633"/>
                </a:lnTo>
                <a:lnTo>
                  <a:pt x="35102" y="73863"/>
                </a:lnTo>
                <a:lnTo>
                  <a:pt x="63715" y="28308"/>
                </a:lnTo>
                <a:lnTo>
                  <a:pt x="77736" y="18516"/>
                </a:lnTo>
                <a:lnTo>
                  <a:pt x="93980" y="11430"/>
                </a:lnTo>
                <a:close/>
              </a:path>
              <a:path w="1936750" h="282575">
                <a:moveTo>
                  <a:pt x="822452" y="11430"/>
                </a:moveTo>
                <a:lnTo>
                  <a:pt x="818515" y="0"/>
                </a:lnTo>
                <a:lnTo>
                  <a:pt x="798029" y="7391"/>
                </a:lnTo>
                <a:lnTo>
                  <a:pt x="780059" y="18084"/>
                </a:lnTo>
                <a:lnTo>
                  <a:pt x="751713" y="49403"/>
                </a:lnTo>
                <a:lnTo>
                  <a:pt x="734275" y="91414"/>
                </a:lnTo>
                <a:lnTo>
                  <a:pt x="728548" y="139700"/>
                </a:lnTo>
                <a:lnTo>
                  <a:pt x="728472" y="141224"/>
                </a:lnTo>
                <a:lnTo>
                  <a:pt x="729919" y="167106"/>
                </a:lnTo>
                <a:lnTo>
                  <a:pt x="741540" y="212966"/>
                </a:lnTo>
                <a:lnTo>
                  <a:pt x="764540" y="250215"/>
                </a:lnTo>
                <a:lnTo>
                  <a:pt x="797966" y="274891"/>
                </a:lnTo>
                <a:lnTo>
                  <a:pt x="818515" y="282321"/>
                </a:lnTo>
                <a:lnTo>
                  <a:pt x="822071" y="270764"/>
                </a:lnTo>
                <a:lnTo>
                  <a:pt x="805942" y="263652"/>
                </a:lnTo>
                <a:lnTo>
                  <a:pt x="792048" y="253733"/>
                </a:lnTo>
                <a:lnTo>
                  <a:pt x="763574" y="207530"/>
                </a:lnTo>
                <a:lnTo>
                  <a:pt x="755269" y="164592"/>
                </a:lnTo>
                <a:lnTo>
                  <a:pt x="754253" y="139700"/>
                </a:lnTo>
                <a:lnTo>
                  <a:pt x="755269" y="115633"/>
                </a:lnTo>
                <a:lnTo>
                  <a:pt x="763574" y="73863"/>
                </a:lnTo>
                <a:lnTo>
                  <a:pt x="792187" y="28308"/>
                </a:lnTo>
                <a:lnTo>
                  <a:pt x="806208" y="18516"/>
                </a:lnTo>
                <a:lnTo>
                  <a:pt x="822452" y="11430"/>
                </a:lnTo>
                <a:close/>
              </a:path>
              <a:path w="1936750" h="282575">
                <a:moveTo>
                  <a:pt x="1634998" y="141224"/>
                </a:moveTo>
                <a:lnTo>
                  <a:pt x="1633550" y="115633"/>
                </a:lnTo>
                <a:lnTo>
                  <a:pt x="1633537" y="115341"/>
                </a:lnTo>
                <a:lnTo>
                  <a:pt x="1629181" y="91414"/>
                </a:lnTo>
                <a:lnTo>
                  <a:pt x="1611757" y="49403"/>
                </a:lnTo>
                <a:lnTo>
                  <a:pt x="1583347" y="18084"/>
                </a:lnTo>
                <a:lnTo>
                  <a:pt x="1544942" y="0"/>
                </a:lnTo>
                <a:lnTo>
                  <a:pt x="1540891" y="11430"/>
                </a:lnTo>
                <a:lnTo>
                  <a:pt x="1557261" y="18516"/>
                </a:lnTo>
                <a:lnTo>
                  <a:pt x="1571345" y="28308"/>
                </a:lnTo>
                <a:lnTo>
                  <a:pt x="1599882" y="73863"/>
                </a:lnTo>
                <a:lnTo>
                  <a:pt x="1608137" y="115341"/>
                </a:lnTo>
                <a:lnTo>
                  <a:pt x="1608188" y="115633"/>
                </a:lnTo>
                <a:lnTo>
                  <a:pt x="1608162" y="164592"/>
                </a:lnTo>
                <a:lnTo>
                  <a:pt x="1599780" y="207530"/>
                </a:lnTo>
                <a:lnTo>
                  <a:pt x="1571345" y="253733"/>
                </a:lnTo>
                <a:lnTo>
                  <a:pt x="1541399" y="270764"/>
                </a:lnTo>
                <a:lnTo>
                  <a:pt x="1544942" y="282321"/>
                </a:lnTo>
                <a:lnTo>
                  <a:pt x="1583448" y="264198"/>
                </a:lnTo>
                <a:lnTo>
                  <a:pt x="1611757" y="232918"/>
                </a:lnTo>
                <a:lnTo>
                  <a:pt x="1629181" y="191033"/>
                </a:lnTo>
                <a:lnTo>
                  <a:pt x="1633537" y="167106"/>
                </a:lnTo>
                <a:lnTo>
                  <a:pt x="1634998" y="141224"/>
                </a:lnTo>
                <a:close/>
              </a:path>
              <a:path w="1936750" h="282575">
                <a:moveTo>
                  <a:pt x="1936750" y="141224"/>
                </a:moveTo>
                <a:lnTo>
                  <a:pt x="1935302" y="115633"/>
                </a:lnTo>
                <a:lnTo>
                  <a:pt x="1935289" y="115341"/>
                </a:lnTo>
                <a:lnTo>
                  <a:pt x="1930933" y="91414"/>
                </a:lnTo>
                <a:lnTo>
                  <a:pt x="1913509" y="49403"/>
                </a:lnTo>
                <a:lnTo>
                  <a:pt x="1885099" y="18084"/>
                </a:lnTo>
                <a:lnTo>
                  <a:pt x="1846707" y="0"/>
                </a:lnTo>
                <a:lnTo>
                  <a:pt x="1842643" y="11430"/>
                </a:lnTo>
                <a:lnTo>
                  <a:pt x="1859013" y="18516"/>
                </a:lnTo>
                <a:lnTo>
                  <a:pt x="1873097" y="28308"/>
                </a:lnTo>
                <a:lnTo>
                  <a:pt x="1901634" y="73863"/>
                </a:lnTo>
                <a:lnTo>
                  <a:pt x="1909889" y="115341"/>
                </a:lnTo>
                <a:lnTo>
                  <a:pt x="1909940" y="115633"/>
                </a:lnTo>
                <a:lnTo>
                  <a:pt x="1909914" y="164592"/>
                </a:lnTo>
                <a:lnTo>
                  <a:pt x="1901532" y="207530"/>
                </a:lnTo>
                <a:lnTo>
                  <a:pt x="1873097" y="253733"/>
                </a:lnTo>
                <a:lnTo>
                  <a:pt x="1843151" y="270764"/>
                </a:lnTo>
                <a:lnTo>
                  <a:pt x="1846707" y="282321"/>
                </a:lnTo>
                <a:lnTo>
                  <a:pt x="1885200" y="264198"/>
                </a:lnTo>
                <a:lnTo>
                  <a:pt x="1913509" y="232918"/>
                </a:lnTo>
                <a:lnTo>
                  <a:pt x="1930933" y="191033"/>
                </a:lnTo>
                <a:lnTo>
                  <a:pt x="1935289" y="167106"/>
                </a:lnTo>
                <a:lnTo>
                  <a:pt x="1936750" y="141224"/>
                </a:lnTo>
                <a:close/>
              </a:path>
            </a:pathLst>
          </a:custGeom>
          <a:solidFill>
            <a:srgbClr val="000000"/>
          </a:solidFill>
        </p:spPr>
        <p:txBody>
          <a:bodyPr wrap="square" lIns="0" tIns="0" rIns="0" bIns="0" rtlCol="0"/>
          <a:lstStyle/>
          <a:p>
            <a:endParaRPr/>
          </a:p>
        </p:txBody>
      </p:sp>
      <p:sp>
        <p:nvSpPr>
          <p:cNvPr id="28" name="object 28"/>
          <p:cNvSpPr/>
          <p:nvPr/>
        </p:nvSpPr>
        <p:spPr>
          <a:xfrm>
            <a:off x="7614919" y="4079747"/>
            <a:ext cx="711835" cy="440055"/>
          </a:xfrm>
          <a:custGeom>
            <a:avLst/>
            <a:gdLst/>
            <a:ahLst/>
            <a:cxnLst/>
            <a:rect l="l" t="t" r="r" b="b"/>
            <a:pathLst>
              <a:path w="711834" h="440054">
                <a:moveTo>
                  <a:pt x="633476" y="0"/>
                </a:moveTo>
                <a:lnTo>
                  <a:pt x="627126" y="7238"/>
                </a:lnTo>
                <a:lnTo>
                  <a:pt x="640320" y="21744"/>
                </a:lnTo>
                <a:lnTo>
                  <a:pt x="652287" y="39750"/>
                </a:lnTo>
                <a:lnTo>
                  <a:pt x="672591" y="86359"/>
                </a:lnTo>
                <a:lnTo>
                  <a:pt x="686022" y="146557"/>
                </a:lnTo>
                <a:lnTo>
                  <a:pt x="690499" y="219709"/>
                </a:lnTo>
                <a:lnTo>
                  <a:pt x="689379" y="257978"/>
                </a:lnTo>
                <a:lnTo>
                  <a:pt x="680426" y="324705"/>
                </a:lnTo>
                <a:lnTo>
                  <a:pt x="663041" y="378265"/>
                </a:lnTo>
                <a:lnTo>
                  <a:pt x="640320" y="417802"/>
                </a:lnTo>
                <a:lnTo>
                  <a:pt x="627126" y="432307"/>
                </a:lnTo>
                <a:lnTo>
                  <a:pt x="633476" y="439546"/>
                </a:lnTo>
                <a:lnTo>
                  <a:pt x="662892" y="407161"/>
                </a:lnTo>
                <a:lnTo>
                  <a:pt x="688212" y="359156"/>
                </a:lnTo>
                <a:lnTo>
                  <a:pt x="705754" y="296433"/>
                </a:lnTo>
                <a:lnTo>
                  <a:pt x="711580" y="219709"/>
                </a:lnTo>
                <a:lnTo>
                  <a:pt x="710194" y="181514"/>
                </a:lnTo>
                <a:lnTo>
                  <a:pt x="710126" y="179633"/>
                </a:lnTo>
                <a:lnTo>
                  <a:pt x="698454" y="109910"/>
                </a:lnTo>
                <a:lnTo>
                  <a:pt x="676070" y="54381"/>
                </a:lnTo>
                <a:lnTo>
                  <a:pt x="648690" y="14237"/>
                </a:lnTo>
                <a:lnTo>
                  <a:pt x="633476" y="0"/>
                </a:lnTo>
                <a:close/>
              </a:path>
              <a:path w="711834" h="440054">
                <a:moveTo>
                  <a:pt x="78104" y="0"/>
                </a:moveTo>
                <a:lnTo>
                  <a:pt x="48783" y="32369"/>
                </a:lnTo>
                <a:lnTo>
                  <a:pt x="23368" y="80263"/>
                </a:lnTo>
                <a:lnTo>
                  <a:pt x="5873" y="143033"/>
                </a:lnTo>
                <a:lnTo>
                  <a:pt x="0" y="219709"/>
                </a:lnTo>
                <a:lnTo>
                  <a:pt x="1405" y="257978"/>
                </a:lnTo>
                <a:lnTo>
                  <a:pt x="5873" y="296433"/>
                </a:lnTo>
                <a:lnTo>
                  <a:pt x="23368" y="359156"/>
                </a:lnTo>
                <a:lnTo>
                  <a:pt x="48783" y="407161"/>
                </a:lnTo>
                <a:lnTo>
                  <a:pt x="78104" y="439546"/>
                </a:lnTo>
                <a:lnTo>
                  <a:pt x="84454" y="432307"/>
                </a:lnTo>
                <a:lnTo>
                  <a:pt x="71314" y="417802"/>
                </a:lnTo>
                <a:lnTo>
                  <a:pt x="59340" y="399795"/>
                </a:lnTo>
                <a:lnTo>
                  <a:pt x="38988" y="353187"/>
                </a:lnTo>
                <a:lnTo>
                  <a:pt x="25558" y="292973"/>
                </a:lnTo>
                <a:lnTo>
                  <a:pt x="21081" y="219709"/>
                </a:lnTo>
                <a:lnTo>
                  <a:pt x="22201" y="181514"/>
                </a:lnTo>
                <a:lnTo>
                  <a:pt x="31154" y="114839"/>
                </a:lnTo>
                <a:lnTo>
                  <a:pt x="48557" y="61281"/>
                </a:lnTo>
                <a:lnTo>
                  <a:pt x="71314" y="21744"/>
                </a:lnTo>
                <a:lnTo>
                  <a:pt x="84454" y="7238"/>
                </a:lnTo>
                <a:lnTo>
                  <a:pt x="78104" y="0"/>
                </a:lnTo>
                <a:close/>
              </a:path>
            </a:pathLst>
          </a:custGeom>
          <a:solidFill>
            <a:srgbClr val="000000"/>
          </a:solidFill>
        </p:spPr>
        <p:txBody>
          <a:bodyPr wrap="square" lIns="0" tIns="0" rIns="0" bIns="0" rtlCol="0"/>
          <a:lstStyle/>
          <a:p>
            <a:endParaRPr/>
          </a:p>
        </p:txBody>
      </p:sp>
      <p:sp>
        <p:nvSpPr>
          <p:cNvPr id="29" name="object 29"/>
          <p:cNvSpPr txBox="1"/>
          <p:nvPr/>
        </p:nvSpPr>
        <p:spPr>
          <a:xfrm>
            <a:off x="4149852" y="4238066"/>
            <a:ext cx="3757295" cy="391795"/>
          </a:xfrm>
          <a:prstGeom prst="rect">
            <a:avLst/>
          </a:prstGeom>
        </p:spPr>
        <p:txBody>
          <a:bodyPr vert="horz" wrap="square" lIns="0" tIns="12700" rIns="0" bIns="0" rtlCol="0">
            <a:spAutoFit/>
          </a:bodyPr>
          <a:lstStyle/>
          <a:p>
            <a:pPr marL="38100">
              <a:lnSpc>
                <a:spcPct val="100000"/>
              </a:lnSpc>
              <a:spcBef>
                <a:spcPts val="100"/>
              </a:spcBef>
              <a:tabLst>
                <a:tab pos="680720" algn="l"/>
                <a:tab pos="1019175" algn="l"/>
                <a:tab pos="1747520" algn="l"/>
                <a:tab pos="2581275" algn="l"/>
                <a:tab pos="2967355" algn="l"/>
              </a:tabLst>
            </a:pPr>
            <a:r>
              <a:rPr sz="2400" b="0" i="1" spc="-25" dirty="0">
                <a:latin typeface="Segoe UI Semilight"/>
                <a:cs typeface="Segoe UI Semilight"/>
              </a:rPr>
              <a:t>and</a:t>
            </a:r>
            <a:r>
              <a:rPr sz="2400" b="0" i="1" dirty="0">
                <a:latin typeface="Segoe UI Semilight"/>
                <a:cs typeface="Segoe UI Semilight"/>
              </a:rPr>
              <a:t>	</a:t>
            </a:r>
            <a:r>
              <a:rPr sz="2400" spc="-50" dirty="0">
                <a:latin typeface="Cambria Math"/>
                <a:cs typeface="Cambria Math"/>
              </a:rPr>
              <a:t>ℙ</a:t>
            </a:r>
            <a:r>
              <a:rPr sz="2400" dirty="0">
                <a:latin typeface="Cambria Math"/>
                <a:cs typeface="Cambria Math"/>
              </a:rPr>
              <a:t>	𝑋</a:t>
            </a:r>
            <a:r>
              <a:rPr sz="2400" spc="165" dirty="0">
                <a:latin typeface="Cambria Math"/>
                <a:cs typeface="Cambria Math"/>
              </a:rPr>
              <a:t> </a:t>
            </a:r>
            <a:r>
              <a:rPr sz="2400" spc="-50" dirty="0">
                <a:latin typeface="Cambria Math"/>
                <a:cs typeface="Cambria Math"/>
              </a:rPr>
              <a:t>≥</a:t>
            </a:r>
            <a:r>
              <a:rPr sz="2400" dirty="0">
                <a:latin typeface="Cambria Math"/>
                <a:cs typeface="Cambria Math"/>
              </a:rPr>
              <a:t>	1 +</a:t>
            </a:r>
            <a:r>
              <a:rPr sz="2400" spc="-10" dirty="0">
                <a:latin typeface="Cambria Math"/>
                <a:cs typeface="Cambria Math"/>
              </a:rPr>
              <a:t> </a:t>
            </a:r>
            <a:r>
              <a:rPr sz="2400" spc="-50" dirty="0">
                <a:latin typeface="Cambria Math"/>
                <a:cs typeface="Cambria Math"/>
              </a:rPr>
              <a:t>𝛿</a:t>
            </a:r>
            <a:r>
              <a:rPr sz="2400" dirty="0">
                <a:latin typeface="Cambria Math"/>
                <a:cs typeface="Cambria Math"/>
              </a:rPr>
              <a:t>	</a:t>
            </a:r>
            <a:r>
              <a:rPr sz="2400" spc="-50" dirty="0">
                <a:latin typeface="Cambria Math"/>
                <a:cs typeface="Cambria Math"/>
              </a:rPr>
              <a:t>𝜇</a:t>
            </a:r>
            <a:r>
              <a:rPr sz="2400" dirty="0">
                <a:latin typeface="Cambria Math"/>
                <a:cs typeface="Cambria Math"/>
              </a:rPr>
              <a:t>	≤</a:t>
            </a:r>
            <a:r>
              <a:rPr sz="2400" spc="120" dirty="0">
                <a:latin typeface="Cambria Math"/>
                <a:cs typeface="Cambria Math"/>
              </a:rPr>
              <a:t> </a:t>
            </a:r>
            <a:r>
              <a:rPr sz="2400" dirty="0">
                <a:latin typeface="Cambria Math"/>
                <a:cs typeface="Cambria Math"/>
              </a:rPr>
              <a:t>𝑒</a:t>
            </a:r>
            <a:r>
              <a:rPr sz="2400" spc="450" dirty="0">
                <a:latin typeface="Cambria Math"/>
                <a:cs typeface="Cambria Math"/>
              </a:rPr>
              <a:t> </a:t>
            </a:r>
            <a:r>
              <a:rPr sz="2625" spc="-75" baseline="47619" dirty="0">
                <a:latin typeface="Cambria Math"/>
                <a:cs typeface="Cambria Math"/>
              </a:rPr>
              <a:t>−</a:t>
            </a:r>
            <a:endParaRPr sz="2625" baseline="47619">
              <a:latin typeface="Cambria Math"/>
              <a:cs typeface="Cambria Math"/>
            </a:endParaRPr>
          </a:p>
        </p:txBody>
      </p:sp>
      <p:sp>
        <p:nvSpPr>
          <p:cNvPr id="30" name="object 30"/>
          <p:cNvSpPr/>
          <p:nvPr/>
        </p:nvSpPr>
        <p:spPr>
          <a:xfrm>
            <a:off x="7867777" y="4292980"/>
            <a:ext cx="365760" cy="13970"/>
          </a:xfrm>
          <a:custGeom>
            <a:avLst/>
            <a:gdLst/>
            <a:ahLst/>
            <a:cxnLst/>
            <a:rect l="l" t="t" r="r" b="b"/>
            <a:pathLst>
              <a:path w="365759" h="13970">
                <a:moveTo>
                  <a:pt x="365759" y="0"/>
                </a:moveTo>
                <a:lnTo>
                  <a:pt x="0" y="0"/>
                </a:lnTo>
                <a:lnTo>
                  <a:pt x="0" y="13716"/>
                </a:lnTo>
                <a:lnTo>
                  <a:pt x="365759" y="13716"/>
                </a:lnTo>
                <a:lnTo>
                  <a:pt x="365759" y="0"/>
                </a:lnTo>
                <a:close/>
              </a:path>
            </a:pathLst>
          </a:custGeom>
          <a:solidFill>
            <a:srgbClr val="000000"/>
          </a:solidFill>
        </p:spPr>
        <p:txBody>
          <a:bodyPr wrap="square" lIns="0" tIns="0" rIns="0" bIns="0" rtlCol="0"/>
          <a:lstStyle/>
          <a:p>
            <a:endParaRPr/>
          </a:p>
        </p:txBody>
      </p:sp>
      <p:sp>
        <p:nvSpPr>
          <p:cNvPr id="31" name="object 31"/>
          <p:cNvSpPr txBox="1"/>
          <p:nvPr/>
        </p:nvSpPr>
        <p:spPr>
          <a:xfrm>
            <a:off x="7830566" y="4037202"/>
            <a:ext cx="443865" cy="245110"/>
          </a:xfrm>
          <a:prstGeom prst="rect">
            <a:avLst/>
          </a:prstGeom>
        </p:spPr>
        <p:txBody>
          <a:bodyPr vert="horz" wrap="square" lIns="0" tIns="11430" rIns="0" bIns="0" rtlCol="0">
            <a:spAutoFit/>
          </a:bodyPr>
          <a:lstStyle/>
          <a:p>
            <a:pPr marL="38100">
              <a:lnSpc>
                <a:spcPct val="100000"/>
              </a:lnSpc>
              <a:spcBef>
                <a:spcPts val="90"/>
              </a:spcBef>
            </a:pPr>
            <a:r>
              <a:rPr sz="1450" spc="140" dirty="0">
                <a:latin typeface="Cambria Math"/>
                <a:cs typeface="Cambria Math"/>
              </a:rPr>
              <a:t>𝛿</a:t>
            </a:r>
            <a:r>
              <a:rPr sz="2175" spc="209" baseline="21072" dirty="0">
                <a:latin typeface="Cambria Math"/>
                <a:cs typeface="Cambria Math"/>
              </a:rPr>
              <a:t>2</a:t>
            </a:r>
            <a:r>
              <a:rPr sz="1450" spc="140" dirty="0">
                <a:latin typeface="Cambria Math"/>
                <a:cs typeface="Cambria Math"/>
              </a:rPr>
              <a:t>𝜇</a:t>
            </a:r>
            <a:endParaRPr sz="1450">
              <a:latin typeface="Cambria Math"/>
              <a:cs typeface="Cambria Math"/>
            </a:endParaRPr>
          </a:p>
        </p:txBody>
      </p:sp>
      <p:sp>
        <p:nvSpPr>
          <p:cNvPr id="32" name="object 32"/>
          <p:cNvSpPr txBox="1"/>
          <p:nvPr/>
        </p:nvSpPr>
        <p:spPr>
          <a:xfrm>
            <a:off x="7983981" y="4279213"/>
            <a:ext cx="134620" cy="245745"/>
          </a:xfrm>
          <a:prstGeom prst="rect">
            <a:avLst/>
          </a:prstGeom>
        </p:spPr>
        <p:txBody>
          <a:bodyPr vert="horz" wrap="square" lIns="0" tIns="11430" rIns="0" bIns="0" rtlCol="0">
            <a:spAutoFit/>
          </a:bodyPr>
          <a:lstStyle/>
          <a:p>
            <a:pPr marL="12700">
              <a:lnSpc>
                <a:spcPct val="100000"/>
              </a:lnSpc>
              <a:spcBef>
                <a:spcPts val="90"/>
              </a:spcBef>
            </a:pPr>
            <a:r>
              <a:rPr sz="1450" spc="5" dirty="0">
                <a:latin typeface="Cambria Math"/>
                <a:cs typeface="Cambria Math"/>
              </a:rPr>
              <a:t>3</a:t>
            </a:r>
            <a:endParaRPr sz="1450">
              <a:latin typeface="Cambria Math"/>
              <a:cs typeface="Cambria Math"/>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13ED15A-103E-4910-B875-8E1DC51DF7C0}"/>
              </a:ext>
            </a:extLst>
          </p:cNvPr>
          <p:cNvSpPr>
            <a:spLocks noGrp="1"/>
          </p:cNvSpPr>
          <p:nvPr>
            <p:ph type="title"/>
          </p:nvPr>
        </p:nvSpPr>
        <p:spPr/>
        <p:txBody>
          <a:bodyPr/>
          <a:lstStyle/>
          <a:p>
            <a:r>
              <a:rPr lang="en-US" dirty="0"/>
              <a:t>Applications</a:t>
            </a:r>
          </a:p>
        </p:txBody>
      </p:sp>
      <p:sp>
        <p:nvSpPr>
          <p:cNvPr id="5" name="Text Placeholder 4">
            <a:extLst>
              <a:ext uri="{FF2B5EF4-FFF2-40B4-BE49-F238E27FC236}">
                <a16:creationId xmlns:a16="http://schemas.microsoft.com/office/drawing/2014/main" id="{B69B433F-5DE7-4986-B917-78E06934A01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333629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9A5B3E-CF81-43CA-8678-A74D18827E24}"/>
              </a:ext>
            </a:extLst>
          </p:cNvPr>
          <p:cNvSpPr>
            <a:spLocks noGrp="1"/>
          </p:cNvSpPr>
          <p:nvPr>
            <p:ph type="title"/>
          </p:nvPr>
        </p:nvSpPr>
        <p:spPr/>
        <p:txBody>
          <a:bodyPr/>
          <a:lstStyle/>
          <a:p>
            <a:r>
              <a:rPr lang="en-US" dirty="0"/>
              <a:t>Privacy Preservation</a:t>
            </a:r>
          </a:p>
        </p:txBody>
      </p:sp>
      <p:sp>
        <p:nvSpPr>
          <p:cNvPr id="5" name="Content Placeholder 4">
            <a:extLst>
              <a:ext uri="{FF2B5EF4-FFF2-40B4-BE49-F238E27FC236}">
                <a16:creationId xmlns:a16="http://schemas.microsoft.com/office/drawing/2014/main" id="{80812D24-5421-4DCA-B23C-218741F56B5F}"/>
              </a:ext>
            </a:extLst>
          </p:cNvPr>
          <p:cNvSpPr>
            <a:spLocks noGrp="1"/>
          </p:cNvSpPr>
          <p:nvPr>
            <p:ph idx="1"/>
          </p:nvPr>
        </p:nvSpPr>
        <p:spPr/>
        <p:txBody>
          <a:bodyPr/>
          <a:lstStyle/>
          <a:p>
            <a:r>
              <a:rPr lang="en-US" dirty="0"/>
              <a:t>A real-world</a:t>
            </a:r>
            <a:r>
              <a:rPr lang="en-US" b="1" dirty="0"/>
              <a:t> </a:t>
            </a:r>
            <a:r>
              <a:rPr lang="en-US" dirty="0"/>
              <a:t>example (adapted from </a:t>
            </a:r>
            <a:r>
              <a:rPr lang="en-US" i="1" dirty="0"/>
              <a:t>The Ethical Algorithm </a:t>
            </a:r>
            <a:r>
              <a:rPr lang="en-US" dirty="0"/>
              <a:t>by Kearns and Roth; based on protocol by Warner [1965]).</a:t>
            </a:r>
          </a:p>
          <a:p>
            <a:r>
              <a:rPr lang="en-US" dirty="0"/>
              <a:t>And gives a sense of how randomness is actually used to protect privacy.</a:t>
            </a:r>
          </a:p>
        </p:txBody>
      </p:sp>
    </p:spTree>
    <p:extLst>
      <p:ext uri="{BB962C8B-B14F-4D97-AF65-F5344CB8AC3E}">
        <p14:creationId xmlns:p14="http://schemas.microsoft.com/office/powerpoint/2010/main" val="3090523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1F598-6232-46C6-8648-CA6DC096605D}"/>
              </a:ext>
            </a:extLst>
          </p:cNvPr>
          <p:cNvSpPr>
            <a:spLocks noGrp="1"/>
          </p:cNvSpPr>
          <p:nvPr>
            <p:ph type="title"/>
          </p:nvPr>
        </p:nvSpPr>
        <p:spPr/>
        <p:txBody>
          <a:bodyPr/>
          <a:lstStyle/>
          <a:p>
            <a:r>
              <a:rPr lang="en-US" dirty="0"/>
              <a:t>Privacy Preservation with Randomness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9DF4CDA-F402-469A-9F64-9EE83FF66973}"/>
                  </a:ext>
                </a:extLst>
              </p:cNvPr>
              <p:cNvSpPr>
                <a:spLocks noGrp="1"/>
              </p:cNvSpPr>
              <p:nvPr>
                <p:ph idx="1"/>
              </p:nvPr>
            </p:nvSpPr>
            <p:spPr/>
            <p:txBody>
              <a:bodyPr/>
              <a:lstStyle/>
              <a:p>
                <a:r>
                  <a:rPr lang="en-US" dirty="0"/>
                  <a:t>You’re working with a social scientist. They want to get accurate data on the rate at which people cheat on their romantic partners. </a:t>
                </a:r>
              </a:p>
              <a:p>
                <a:endParaRPr lang="en-US" dirty="0"/>
              </a:p>
              <a:p>
                <a:r>
                  <a:rPr lang="en-US" dirty="0"/>
                  <a:t>We know about polling accuracy! </a:t>
                </a:r>
              </a:p>
              <a:p>
                <a:r>
                  <a:rPr lang="en-US" dirty="0"/>
                  <a:t>Do a poll, call up a random sample of adults and ask them “have you ever cheated on your romantic partner?”</a:t>
                </a:r>
              </a:p>
              <a:p>
                <a:r>
                  <a:rPr lang="en-US" dirty="0"/>
                  <a:t>Use a tail-bound to estimate the needed number </a:t>
                </a:r>
                <a14:m>
                  <m:oMath xmlns:m="http://schemas.openxmlformats.org/officeDocument/2006/math">
                    <m:r>
                      <a:rPr lang="en-US" b="0" i="1" smtClean="0">
                        <a:latin typeface="Cambria Math" panose="02040503050406030204" pitchFamily="18" charset="0"/>
                      </a:rPr>
                      <m:t>𝑛</m:t>
                    </m:r>
                  </m:oMath>
                </a14:m>
                <a:r>
                  <a:rPr lang="en-US" dirty="0"/>
                  <a:t> get a guaranteed good estimate, right?</a:t>
                </a:r>
              </a:p>
              <a:p>
                <a:r>
                  <a:rPr lang="en-US" dirty="0"/>
                  <a:t>You do that, and somehow, no one says they cheated.</a:t>
                </a:r>
              </a:p>
            </p:txBody>
          </p:sp>
        </mc:Choice>
        <mc:Fallback xmlns="">
          <p:sp>
            <p:nvSpPr>
              <p:cNvPr id="3" name="Content Placeholder 2">
                <a:extLst>
                  <a:ext uri="{FF2B5EF4-FFF2-40B4-BE49-F238E27FC236}">
                    <a16:creationId xmlns:a16="http://schemas.microsoft.com/office/drawing/2014/main" id="{79DF4CDA-F402-469A-9F64-9EE83FF66973}"/>
                  </a:ext>
                </a:extLst>
              </p:cNvPr>
              <p:cNvSpPr>
                <a:spLocks noGrp="1" noRot="1" noChangeAspect="1" noMove="1" noResize="1" noEditPoints="1" noAdjustHandles="1" noChangeArrowheads="1" noChangeShapeType="1" noTextEdit="1"/>
              </p:cNvSpPr>
              <p:nvPr>
                <p:ph idx="1"/>
              </p:nvPr>
            </p:nvSpPr>
            <p:spPr>
              <a:blipFill>
                <a:blip r:embed="rId2"/>
                <a:stretch>
                  <a:fillRect l="-708" t="-2138" r="-1471"/>
                </a:stretch>
              </a:blipFill>
            </p:spPr>
            <p:txBody>
              <a:bodyPr/>
              <a:lstStyle/>
              <a:p>
                <a:r>
                  <a:rPr lang="en-US">
                    <a:noFill/>
                  </a:rPr>
                  <a:t> </a:t>
                </a:r>
              </a:p>
            </p:txBody>
          </p:sp>
        </mc:Fallback>
      </mc:AlternateContent>
    </p:spTree>
    <p:extLst>
      <p:ext uri="{BB962C8B-B14F-4D97-AF65-F5344CB8AC3E}">
        <p14:creationId xmlns:p14="http://schemas.microsoft.com/office/powerpoint/2010/main" val="3652606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C1C36-A59C-4CCF-91A8-CCEFD52A693B}"/>
              </a:ext>
            </a:extLst>
          </p:cNvPr>
          <p:cNvSpPr>
            <a:spLocks noGrp="1"/>
          </p:cNvSpPr>
          <p:nvPr>
            <p:ph type="title"/>
          </p:nvPr>
        </p:nvSpPr>
        <p:spPr/>
        <p:txBody>
          <a:bodyPr/>
          <a:lstStyle/>
          <a:p>
            <a:r>
              <a:rPr lang="en-US" dirty="0"/>
              <a:t>What’s the problem?</a:t>
            </a:r>
          </a:p>
        </p:txBody>
      </p:sp>
      <p:sp>
        <p:nvSpPr>
          <p:cNvPr id="3" name="Content Placeholder 2">
            <a:extLst>
              <a:ext uri="{FF2B5EF4-FFF2-40B4-BE49-F238E27FC236}">
                <a16:creationId xmlns:a16="http://schemas.microsoft.com/office/drawing/2014/main" id="{19367E12-B203-4C4E-87D6-233B2D8954BD}"/>
              </a:ext>
            </a:extLst>
          </p:cNvPr>
          <p:cNvSpPr>
            <a:spLocks noGrp="1"/>
          </p:cNvSpPr>
          <p:nvPr>
            <p:ph idx="1"/>
          </p:nvPr>
        </p:nvSpPr>
        <p:spPr/>
        <p:txBody>
          <a:bodyPr/>
          <a:lstStyle/>
          <a:p>
            <a:r>
              <a:rPr lang="en-US" dirty="0"/>
              <a:t>People lie. </a:t>
            </a:r>
          </a:p>
          <a:p>
            <a:endParaRPr lang="en-US" dirty="0"/>
          </a:p>
          <a:p>
            <a:r>
              <a:rPr lang="en-US" dirty="0"/>
              <a:t>Or they might be concerned about you keeping this data.</a:t>
            </a:r>
          </a:p>
          <a:p>
            <a:r>
              <a:rPr lang="en-US" dirty="0"/>
              <a:t>Databases can be leaked (or infiltrated. Or subpoenaed).</a:t>
            </a:r>
          </a:p>
          <a:p>
            <a:r>
              <a:rPr lang="en-US" dirty="0"/>
              <a:t>You don’t want to hold this data, and the people you’re calling don’t want you to hold this data.</a:t>
            </a:r>
          </a:p>
          <a:p>
            <a:endParaRPr lang="en-US" dirty="0"/>
          </a:p>
        </p:txBody>
      </p:sp>
    </p:spTree>
    <p:extLst>
      <p:ext uri="{BB962C8B-B14F-4D97-AF65-F5344CB8AC3E}">
        <p14:creationId xmlns:p14="http://schemas.microsoft.com/office/powerpoint/2010/main" val="3312353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4288E-53FE-F3A7-12E7-BE004BC4DF2E}"/>
            </a:ext>
          </a:extLst>
        </p:cNvPr>
        <p:cNvGrpSpPr/>
        <p:nvPr/>
      </p:nvGrpSpPr>
      <p:grpSpPr>
        <a:xfrm>
          <a:off x="0" y="0"/>
          <a:ext cx="0" cy="0"/>
          <a:chOff x="0" y="0"/>
          <a:chExt cx="0" cy="0"/>
        </a:xfrm>
      </p:grpSpPr>
      <p:sp>
        <p:nvSpPr>
          <p:cNvPr id="12" name="Content Placeholder 3">
            <a:extLst>
              <a:ext uri="{FF2B5EF4-FFF2-40B4-BE49-F238E27FC236}">
                <a16:creationId xmlns:a16="http://schemas.microsoft.com/office/drawing/2014/main" id="{308F0B4D-C8C7-1D7E-EF5D-B5B6EEB3EA44}"/>
              </a:ext>
            </a:extLst>
          </p:cNvPr>
          <p:cNvSpPr txBox="1">
            <a:spLocks/>
          </p:cNvSpPr>
          <p:nvPr/>
        </p:nvSpPr>
        <p:spPr>
          <a:xfrm>
            <a:off x="429502" y="1512983"/>
            <a:ext cx="5397689" cy="4796375"/>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800" kern="120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r>
              <a:rPr lang="en-US" sz="2400" dirty="0"/>
              <a:t>Today:</a:t>
            </a:r>
          </a:p>
          <a:p>
            <a:pPr marL="470916" lvl="1" indent="-342900">
              <a:buFont typeface="Arial" panose="020B0604020202020204" pitchFamily="34" charset="0"/>
              <a:buChar char="•"/>
            </a:pPr>
            <a:r>
              <a:rPr lang="en-US" sz="2000" dirty="0"/>
              <a:t>Tail Bounds</a:t>
            </a:r>
          </a:p>
          <a:p>
            <a:pPr marL="790956" lvl="2" indent="-342900">
              <a:buFont typeface="Arial" panose="020B0604020202020204" pitchFamily="34" charset="0"/>
              <a:buChar char="•"/>
            </a:pPr>
            <a:r>
              <a:rPr lang="en-US" sz="1600" dirty="0"/>
              <a:t>Chebyshev’s Inequality </a:t>
            </a:r>
          </a:p>
          <a:p>
            <a:pPr marL="790956" lvl="2" indent="-342900">
              <a:buFont typeface="Arial" panose="020B0604020202020204" pitchFamily="34" charset="0"/>
              <a:buChar char="•"/>
            </a:pPr>
            <a:r>
              <a:rPr lang="en-US" sz="1600" dirty="0"/>
              <a:t>Chernoff Bound</a:t>
            </a:r>
          </a:p>
          <a:p>
            <a:pPr marL="790956" lvl="2" indent="-342900">
              <a:buFont typeface="Arial" panose="020B0604020202020204" pitchFamily="34" charset="0"/>
              <a:buChar char="•"/>
            </a:pPr>
            <a:endParaRPr lang="en-US" sz="1200" dirty="0"/>
          </a:p>
        </p:txBody>
      </p:sp>
      <p:sp>
        <p:nvSpPr>
          <p:cNvPr id="5" name="Content Placeholder 3">
            <a:extLst>
              <a:ext uri="{FF2B5EF4-FFF2-40B4-BE49-F238E27FC236}">
                <a16:creationId xmlns:a16="http://schemas.microsoft.com/office/drawing/2014/main" id="{DA5FAE70-5F40-3179-661E-3684CF63546E}"/>
              </a:ext>
            </a:extLst>
          </p:cNvPr>
          <p:cNvSpPr txBox="1">
            <a:spLocks/>
          </p:cNvSpPr>
          <p:nvPr/>
        </p:nvSpPr>
        <p:spPr>
          <a:xfrm>
            <a:off x="6364809" y="1512984"/>
            <a:ext cx="5397689" cy="4796375"/>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800" kern="120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r>
              <a:rPr lang="en-US" sz="2400" dirty="0"/>
              <a:t>Today:</a:t>
            </a:r>
          </a:p>
          <a:p>
            <a:pPr marL="470916" lvl="1" indent="-342900">
              <a:buFont typeface="Arial" panose="020B0604020202020204" pitchFamily="34" charset="0"/>
              <a:buChar char="•"/>
            </a:pPr>
            <a:r>
              <a:rPr lang="en-US" sz="2000" dirty="0"/>
              <a:t>Tail Bounds</a:t>
            </a:r>
          </a:p>
          <a:p>
            <a:pPr marL="790956" lvl="2" indent="-342900">
              <a:buFont typeface="Arial" panose="020B0604020202020204" pitchFamily="34" charset="0"/>
              <a:buChar char="•"/>
            </a:pPr>
            <a:r>
              <a:rPr lang="en-US" sz="1600" dirty="0"/>
              <a:t>Finish up Chernoff Bound</a:t>
            </a:r>
          </a:p>
          <a:p>
            <a:pPr marL="790956" lvl="2" indent="-342900">
              <a:buFont typeface="Arial" panose="020B0604020202020204" pitchFamily="34" charset="0"/>
              <a:buChar char="•"/>
            </a:pPr>
            <a:r>
              <a:rPr lang="en-US" sz="1600" dirty="0"/>
              <a:t>not a tail bound, but Union Bound</a:t>
            </a:r>
          </a:p>
          <a:p>
            <a:pPr marL="470916" lvl="1" indent="-342900">
              <a:buFont typeface="Arial" panose="020B0604020202020204" pitchFamily="34" charset="0"/>
              <a:buChar char="•"/>
            </a:pPr>
            <a:r>
              <a:rPr lang="en-US" sz="2000" dirty="0"/>
              <a:t>Maximum Likelihood Estimation</a:t>
            </a:r>
          </a:p>
          <a:p>
            <a:pPr marL="470916" lvl="1" indent="-342900">
              <a:buFont typeface="Arial" panose="020B0604020202020204" pitchFamily="34" charset="0"/>
              <a:buChar char="•"/>
            </a:pPr>
            <a:endParaRPr lang="en-US" sz="2000" dirty="0"/>
          </a:p>
        </p:txBody>
      </p:sp>
      <p:sp>
        <p:nvSpPr>
          <p:cNvPr id="6" name="Title 1">
            <a:extLst>
              <a:ext uri="{FF2B5EF4-FFF2-40B4-BE49-F238E27FC236}">
                <a16:creationId xmlns:a16="http://schemas.microsoft.com/office/drawing/2014/main" id="{2BA3007A-C90E-C714-4820-53F4F874187E}"/>
              </a:ext>
            </a:extLst>
          </p:cNvPr>
          <p:cNvSpPr>
            <a:spLocks noGrp="1"/>
          </p:cNvSpPr>
          <p:nvPr>
            <p:ph type="title"/>
          </p:nvPr>
        </p:nvSpPr>
        <p:spPr>
          <a:xfrm>
            <a:off x="575239" y="263276"/>
            <a:ext cx="11187259" cy="1014667"/>
          </a:xfrm>
        </p:spPr>
        <p:txBody>
          <a:bodyPr/>
          <a:lstStyle/>
          <a:p>
            <a:r>
              <a:rPr lang="en-US" dirty="0"/>
              <a:t>Where Are We?</a:t>
            </a:r>
          </a:p>
        </p:txBody>
      </p:sp>
    </p:spTree>
    <p:extLst>
      <p:ext uri="{BB962C8B-B14F-4D97-AF65-F5344CB8AC3E}">
        <p14:creationId xmlns:p14="http://schemas.microsoft.com/office/powerpoint/2010/main" val="31951356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765CC-FB9E-4E89-81BD-109E86937FBD}"/>
              </a:ext>
            </a:extLst>
          </p:cNvPr>
          <p:cNvSpPr>
            <a:spLocks noGrp="1"/>
          </p:cNvSpPr>
          <p:nvPr>
            <p:ph type="title"/>
          </p:nvPr>
        </p:nvSpPr>
        <p:spPr/>
        <p:txBody>
          <a:bodyPr/>
          <a:lstStyle/>
          <a:p>
            <a:r>
              <a:rPr lang="en-US" dirty="0"/>
              <a:t>Doing Better With Randomness</a:t>
            </a:r>
          </a:p>
        </p:txBody>
      </p:sp>
      <p:sp>
        <p:nvSpPr>
          <p:cNvPr id="3" name="Content Placeholder 2">
            <a:extLst>
              <a:ext uri="{FF2B5EF4-FFF2-40B4-BE49-F238E27FC236}">
                <a16:creationId xmlns:a16="http://schemas.microsoft.com/office/drawing/2014/main" id="{690A2FD0-CBBB-4AD7-A20D-4FE74B7709AF}"/>
              </a:ext>
            </a:extLst>
          </p:cNvPr>
          <p:cNvSpPr>
            <a:spLocks noGrp="1"/>
          </p:cNvSpPr>
          <p:nvPr>
            <p:ph idx="1"/>
          </p:nvPr>
        </p:nvSpPr>
        <p:spPr/>
        <p:txBody>
          <a:bodyPr/>
          <a:lstStyle/>
          <a:p>
            <a:r>
              <a:rPr lang="en-US" dirty="0"/>
              <a:t>You don’t really need to know </a:t>
            </a:r>
            <a:r>
              <a:rPr lang="en-US" b="1" dirty="0"/>
              <a:t>who </a:t>
            </a:r>
            <a:r>
              <a:rPr lang="en-US" dirty="0"/>
              <a:t>was cheating. Just how many people were. </a:t>
            </a:r>
          </a:p>
          <a:p>
            <a:r>
              <a:rPr lang="en-US" dirty="0"/>
              <a:t>Here’s a protocol:</a:t>
            </a:r>
          </a:p>
          <a:p>
            <a:endParaRPr lang="en-US" dirty="0"/>
          </a:p>
          <a:p>
            <a:r>
              <a:rPr lang="en-US" dirty="0"/>
              <a:t>Please flip a coin. </a:t>
            </a:r>
          </a:p>
          <a:p>
            <a:pPr lvl="1"/>
            <a:r>
              <a:rPr lang="en-US" dirty="0"/>
              <a:t>If the coin is heads, or you have ever cheated, please tell me “heads”</a:t>
            </a:r>
          </a:p>
          <a:p>
            <a:pPr lvl="1"/>
            <a:r>
              <a:rPr lang="en-US" dirty="0"/>
              <a:t>If the coin is tails and you have not ever cheated, please tell me “tails”</a:t>
            </a:r>
          </a:p>
        </p:txBody>
      </p:sp>
    </p:spTree>
    <p:extLst>
      <p:ext uri="{BB962C8B-B14F-4D97-AF65-F5344CB8AC3E}">
        <p14:creationId xmlns:p14="http://schemas.microsoft.com/office/powerpoint/2010/main" val="42639383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A01D3-CF44-4E3C-8875-9CB0474633EA}"/>
              </a:ext>
            </a:extLst>
          </p:cNvPr>
          <p:cNvSpPr>
            <a:spLocks noGrp="1"/>
          </p:cNvSpPr>
          <p:nvPr>
            <p:ph type="title"/>
          </p:nvPr>
        </p:nvSpPr>
        <p:spPr/>
        <p:txBody>
          <a:bodyPr/>
          <a:lstStyle/>
          <a:p>
            <a:r>
              <a:rPr lang="en-US" dirty="0"/>
              <a:t>Will it be private?</a:t>
            </a:r>
          </a:p>
        </p:txBody>
      </p:sp>
      <p:sp>
        <p:nvSpPr>
          <p:cNvPr id="3" name="Content Placeholder 2">
            <a:extLst>
              <a:ext uri="{FF2B5EF4-FFF2-40B4-BE49-F238E27FC236}">
                <a16:creationId xmlns:a16="http://schemas.microsoft.com/office/drawing/2014/main" id="{C9C69CBB-D5B5-46FF-BAD4-BDA22ED7DADC}"/>
              </a:ext>
            </a:extLst>
          </p:cNvPr>
          <p:cNvSpPr>
            <a:spLocks noGrp="1"/>
          </p:cNvSpPr>
          <p:nvPr>
            <p:ph idx="1"/>
          </p:nvPr>
        </p:nvSpPr>
        <p:spPr/>
        <p:txBody>
          <a:bodyPr/>
          <a:lstStyle/>
          <a:p>
            <a:r>
              <a:rPr lang="en-US" dirty="0"/>
              <a:t>If you are someone who has cheated, and you report heads can that be used against you? Not substantially – just say “no the coin came up heads!”</a:t>
            </a:r>
          </a:p>
          <a:p>
            <a:endParaRPr lang="en-US" dirty="0"/>
          </a:p>
          <a:p>
            <a:r>
              <a:rPr lang="en-US" dirty="0"/>
              <a:t>You discover your partner said heads, what’s the probability that they cheated? </a:t>
            </a:r>
          </a:p>
        </p:txBody>
      </p:sp>
    </p:spTree>
    <p:extLst>
      <p:ext uri="{BB962C8B-B14F-4D97-AF65-F5344CB8AC3E}">
        <p14:creationId xmlns:p14="http://schemas.microsoft.com/office/powerpoint/2010/main" val="24719254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A01D3-CF44-4E3C-8875-9CB0474633EA}"/>
              </a:ext>
            </a:extLst>
          </p:cNvPr>
          <p:cNvSpPr>
            <a:spLocks noGrp="1"/>
          </p:cNvSpPr>
          <p:nvPr>
            <p:ph type="title"/>
          </p:nvPr>
        </p:nvSpPr>
        <p:spPr/>
        <p:txBody>
          <a:bodyPr/>
          <a:lstStyle/>
          <a:p>
            <a:r>
              <a:rPr lang="en-US" dirty="0"/>
              <a:t>Will it be private?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9C69CBB-D5B5-46FF-BAD4-BDA22ED7DADC}"/>
                  </a:ext>
                </a:extLst>
              </p:cNvPr>
              <p:cNvSpPr>
                <a:spLocks noGrp="1"/>
              </p:cNvSpPr>
              <p:nvPr>
                <p:ph idx="1"/>
              </p:nvPr>
            </p:nvSpPr>
            <p:spPr/>
            <p:txBody>
              <a:bodyPr/>
              <a:lstStyle/>
              <a:p>
                <a:r>
                  <a:rPr lang="en-US" dirty="0"/>
                  <a:t>If you are someone who has cheated on your spouse, and you report heads can that be used against you? Not substantially – just say “no the coin came up heads!”</a:t>
                </a:r>
              </a:p>
              <a:p>
                <a:endParaRPr lang="en-US" dirty="0"/>
              </a:p>
              <a:p>
                <a14:m>
                  <m:oMath xmlns:m="http://schemas.openxmlformats.org/officeDocument/2006/math">
                    <m:r>
                      <a:rPr lang="en-US" b="0" i="1" smtClean="0">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𝐶</m:t>
                        </m:r>
                      </m:e>
                      <m:e>
                        <m:r>
                          <a:rPr lang="en-US" b="0" i="1" smtClean="0">
                            <a:latin typeface="Cambria Math" panose="02040503050406030204" pitchFamily="18" charset="0"/>
                          </a:rPr>
                          <m:t>𝐻</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ℙ</m:t>
                        </m:r>
                        <m:r>
                          <a:rPr lang="en-US" b="0" i="1" smtClean="0">
                            <a:latin typeface="Cambria Math" panose="02040503050406030204" pitchFamily="18" charset="0"/>
                          </a:rPr>
                          <m:t>(</m:t>
                        </m:r>
                        <m:r>
                          <a:rPr lang="en-US" b="0" i="1" smtClean="0">
                            <a:latin typeface="Cambria Math" panose="02040503050406030204" pitchFamily="18" charset="0"/>
                          </a:rPr>
                          <m:t>𝐻</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r>
                          <a:rPr lang="en-US" b="0" i="1" smtClean="0">
                            <a:latin typeface="Cambria Math" panose="02040503050406030204" pitchFamily="18" charset="0"/>
                          </a:rPr>
                          <m:t>ℙ</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num>
                      <m:den>
                        <m:r>
                          <a:rPr lang="en-US" b="0" i="1" smtClean="0">
                            <a:latin typeface="Cambria Math" panose="02040503050406030204" pitchFamily="18" charset="0"/>
                          </a:rPr>
                          <m:t>ℙ</m:t>
                        </m:r>
                        <m:r>
                          <a:rPr lang="en-US" b="0" i="1" smtClean="0">
                            <a:latin typeface="Cambria Math" panose="02040503050406030204" pitchFamily="18" charset="0"/>
                          </a:rPr>
                          <m:t>(</m:t>
                        </m:r>
                        <m:r>
                          <a:rPr lang="en-US" b="0" i="1" smtClean="0">
                            <a:latin typeface="Cambria Math" panose="02040503050406030204" pitchFamily="18" charset="0"/>
                          </a:rPr>
                          <m:t>𝐻</m:t>
                        </m:r>
                        <m:r>
                          <a:rPr lang="en-US" b="0" i="1" smtClean="0">
                            <a:latin typeface="Cambria Math" panose="02040503050406030204" pitchFamily="18" charset="0"/>
                          </a:rPr>
                          <m:t>)</m:t>
                        </m:r>
                      </m:den>
                    </m:f>
                  </m:oMath>
                </a14:m>
                <a:r>
                  <a:rPr lang="en-US" dirty="0"/>
                  <a:t> </a:t>
                </a:r>
                <a14:m>
                  <m:oMath xmlns:m="http://schemas.openxmlformats.org/officeDocument/2006/math">
                    <m:r>
                      <a:rPr lang="en-US" b="0" i="1" dirty="0" smtClean="0">
                        <a:latin typeface="Cambria Math" panose="02040503050406030204" pitchFamily="18" charset="0"/>
                      </a:rPr>
                      <m:t>=</m:t>
                    </m:r>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1⋅</m:t>
                        </m:r>
                        <m:r>
                          <a:rPr lang="en-US" b="0" i="1" dirty="0" smtClean="0">
                            <a:latin typeface="Cambria Math" panose="02040503050406030204" pitchFamily="18" charset="0"/>
                          </a:rPr>
                          <m:t>ℙ</m:t>
                        </m:r>
                        <m:r>
                          <a:rPr lang="en-US" b="0" i="1" dirty="0" smtClean="0">
                            <a:latin typeface="Cambria Math" panose="02040503050406030204" pitchFamily="18" charset="0"/>
                          </a:rPr>
                          <m:t>(</m:t>
                        </m:r>
                        <m:r>
                          <a:rPr lang="en-US" b="0" i="1" dirty="0" smtClean="0">
                            <a:latin typeface="Cambria Math" panose="02040503050406030204" pitchFamily="18" charset="0"/>
                          </a:rPr>
                          <m:t>𝐶</m:t>
                        </m:r>
                        <m:r>
                          <a:rPr lang="en-US" b="0" i="1" dirty="0" smtClean="0">
                            <a:latin typeface="Cambria Math" panose="02040503050406030204" pitchFamily="18" charset="0"/>
                          </a:rPr>
                          <m:t>)</m:t>
                        </m:r>
                      </m:num>
                      <m:den>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1</m:t>
                            </m:r>
                          </m:num>
                          <m:den>
                            <m:r>
                              <a:rPr lang="en-US" b="0" i="1" dirty="0" smtClean="0">
                                <a:latin typeface="Cambria Math" panose="02040503050406030204" pitchFamily="18" charset="0"/>
                              </a:rPr>
                              <m:t>2</m:t>
                            </m:r>
                          </m:den>
                        </m:f>
                        <m:r>
                          <a:rPr lang="en-US" b="0" i="1" dirty="0" smtClean="0">
                            <a:latin typeface="Cambria Math" panose="02040503050406030204" pitchFamily="18" charset="0"/>
                          </a:rPr>
                          <m:t>ℙ</m:t>
                        </m:r>
                        <m:r>
                          <a:rPr lang="en-US" b="0" i="1" dirty="0" smtClean="0">
                            <a:latin typeface="Cambria Math" panose="02040503050406030204" pitchFamily="18" charset="0"/>
                          </a:rPr>
                          <m:t>(</m:t>
                        </m:r>
                        <m:bar>
                          <m:barPr>
                            <m:pos m:val="top"/>
                            <m:ctrlPr>
                              <a:rPr lang="en-US" b="0" i="1" dirty="0" smtClean="0">
                                <a:latin typeface="Cambria Math" panose="02040503050406030204" pitchFamily="18" charset="0"/>
                              </a:rPr>
                            </m:ctrlPr>
                          </m:barPr>
                          <m:e>
                            <m:r>
                              <a:rPr lang="en-US" b="0" i="1" dirty="0" smtClean="0">
                                <a:latin typeface="Cambria Math" panose="02040503050406030204" pitchFamily="18" charset="0"/>
                              </a:rPr>
                              <m:t>𝐶</m:t>
                            </m:r>
                          </m:e>
                        </m:bar>
                        <m:r>
                          <a:rPr lang="en-US" b="0" i="1" dirty="0" smtClean="0">
                            <a:latin typeface="Cambria Math" panose="02040503050406030204" pitchFamily="18" charset="0"/>
                          </a:rPr>
                          <m:t>) +1⋅</m:t>
                        </m:r>
                        <m:r>
                          <a:rPr lang="en-US" b="0" i="1" dirty="0" smtClean="0">
                            <a:latin typeface="Cambria Math" panose="02040503050406030204" pitchFamily="18" charset="0"/>
                          </a:rPr>
                          <m:t>ℙ</m:t>
                        </m:r>
                        <m:r>
                          <a:rPr lang="en-US" b="0" i="1" dirty="0" smtClean="0">
                            <a:latin typeface="Cambria Math" panose="02040503050406030204" pitchFamily="18" charset="0"/>
                          </a:rPr>
                          <m:t>(</m:t>
                        </m:r>
                        <m:r>
                          <a:rPr lang="en-US" b="0" i="1" dirty="0" smtClean="0">
                            <a:latin typeface="Cambria Math" panose="02040503050406030204" pitchFamily="18" charset="0"/>
                          </a:rPr>
                          <m:t>𝐶</m:t>
                        </m:r>
                        <m:r>
                          <a:rPr lang="en-US" b="0" i="1" dirty="0" smtClean="0">
                            <a:latin typeface="Cambria Math" panose="02040503050406030204" pitchFamily="18" charset="0"/>
                          </a:rPr>
                          <m:t>)</m:t>
                        </m:r>
                      </m:den>
                    </m:f>
                  </m:oMath>
                </a14:m>
                <a:endParaRPr lang="en-US" dirty="0"/>
              </a:p>
              <a:p>
                <a:endParaRPr lang="en-US" dirty="0"/>
              </a:p>
              <a:p>
                <a:r>
                  <a:rPr lang="en-US" dirty="0"/>
                  <a:t>Is this a substantial change?</a:t>
                </a:r>
              </a:p>
              <a:p>
                <a:r>
                  <a:rPr lang="en-US" dirty="0"/>
                  <a:t>No. For real world values (~15%) of </a:t>
                </a:r>
                <a14:m>
                  <m:oMath xmlns:m="http://schemas.openxmlformats.org/officeDocument/2006/math">
                    <m:r>
                      <a:rPr lang="en-US" b="0" i="1" smtClean="0">
                        <a:latin typeface="Cambria Math" panose="02040503050406030204" pitchFamily="18" charset="0"/>
                      </a:rPr>
                      <m:t>ℙ</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a14:m>
                <a:r>
                  <a:rPr lang="en-US" dirty="0"/>
                  <a:t>, the probability estimate would increase (to ~26%). But that isn’t too damaging. </a:t>
                </a:r>
              </a:p>
            </p:txBody>
          </p:sp>
        </mc:Choice>
        <mc:Fallback xmlns="">
          <p:sp>
            <p:nvSpPr>
              <p:cNvPr id="3" name="Content Placeholder 2">
                <a:extLst>
                  <a:ext uri="{FF2B5EF4-FFF2-40B4-BE49-F238E27FC236}">
                    <a16:creationId xmlns:a16="http://schemas.microsoft.com/office/drawing/2014/main" id="{C9C69CBB-D5B5-46FF-BAD4-BDA22ED7DADC}"/>
                  </a:ext>
                </a:extLst>
              </p:cNvPr>
              <p:cNvSpPr>
                <a:spLocks noGrp="1" noRot="1" noChangeAspect="1" noMove="1" noResize="1" noEditPoints="1" noAdjustHandles="1" noChangeArrowheads="1" noChangeShapeType="1" noTextEdit="1"/>
              </p:cNvSpPr>
              <p:nvPr>
                <p:ph idx="1"/>
              </p:nvPr>
            </p:nvSpPr>
            <p:spPr>
              <a:blipFill>
                <a:blip r:embed="rId3"/>
                <a:stretch>
                  <a:fillRect l="-708" t="-2138" r="-2179" b="-1761"/>
                </a:stretch>
              </a:blipFill>
            </p:spPr>
            <p:txBody>
              <a:bodyPr/>
              <a:lstStyle/>
              <a:p>
                <a:r>
                  <a:rPr lang="en-US">
                    <a:noFill/>
                  </a:rPr>
                  <a:t> </a:t>
                </a:r>
              </a:p>
            </p:txBody>
          </p:sp>
        </mc:Fallback>
      </mc:AlternateContent>
    </p:spTree>
    <p:extLst>
      <p:ext uri="{BB962C8B-B14F-4D97-AF65-F5344CB8AC3E}">
        <p14:creationId xmlns:p14="http://schemas.microsoft.com/office/powerpoint/2010/main" val="25438707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A2FC6-E90A-4B32-92EB-630F11CCF1AE}"/>
              </a:ext>
            </a:extLst>
          </p:cNvPr>
          <p:cNvSpPr>
            <a:spLocks noGrp="1"/>
          </p:cNvSpPr>
          <p:nvPr>
            <p:ph type="title"/>
          </p:nvPr>
        </p:nvSpPr>
        <p:spPr/>
        <p:txBody>
          <a:bodyPr/>
          <a:lstStyle/>
          <a:p>
            <a:r>
              <a:rPr lang="en-US" dirty="0"/>
              <a:t>But will it be accurate?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3AE0D02-0AF1-44AF-8B79-2C31F74A967B}"/>
                  </a:ext>
                </a:extLst>
              </p:cNvPr>
              <p:cNvSpPr>
                <a:spLocks noGrp="1"/>
              </p:cNvSpPr>
              <p:nvPr>
                <p:ph idx="1"/>
              </p:nvPr>
            </p:nvSpPr>
            <p:spPr/>
            <p:txBody>
              <a:bodyPr>
                <a:normAutofit/>
              </a:bodyPr>
              <a:lstStyle/>
              <a:p>
                <a:r>
                  <a:rPr lang="en-US" dirty="0"/>
                  <a:t>But we’ve lost our data haven’t we? People answered a different question. Can we still estimate how many people cheated?</a:t>
                </a:r>
              </a:p>
              <a:p>
                <a:r>
                  <a:rPr lang="en-US" dirty="0"/>
                  <a:t>Suppose you asked 100 people the “heads/tails” question, and 60 people said “heads.” What do you predict would be the number of people who cheated on a partner?</a:t>
                </a:r>
              </a:p>
              <a:p>
                <a:r>
                  <a:rPr lang="en-US" dirty="0"/>
                  <a:t>Can you generalize your idea for </a:t>
                </a:r>
                <a14:m>
                  <m:oMath xmlns:m="http://schemas.openxmlformats.org/officeDocument/2006/math">
                    <m:r>
                      <a:rPr lang="en-US" b="0" i="1" smtClean="0">
                        <a:latin typeface="Cambria Math" panose="02040503050406030204" pitchFamily="18" charset="0"/>
                      </a:rPr>
                      <m:t>𝑛</m:t>
                    </m:r>
                  </m:oMath>
                </a14:m>
                <a:r>
                  <a:rPr lang="en-US" dirty="0"/>
                  <a:t> people polled, and </a:t>
                </a:r>
                <a14:m>
                  <m:oMath xmlns:m="http://schemas.openxmlformats.org/officeDocument/2006/math">
                    <m:r>
                      <a:rPr lang="en-US" b="0" i="1" smtClean="0">
                        <a:latin typeface="Cambria Math" panose="02040503050406030204" pitchFamily="18" charset="0"/>
                      </a:rPr>
                      <m:t>𝑋</m:t>
                    </m:r>
                  </m:oMath>
                </a14:m>
                <a:r>
                  <a:rPr lang="en-US" dirty="0"/>
                  <a:t> the number of people that said “heads”?</a:t>
                </a:r>
              </a:p>
            </p:txBody>
          </p:sp>
        </mc:Choice>
        <mc:Fallback xmlns="">
          <p:sp>
            <p:nvSpPr>
              <p:cNvPr id="3" name="Content Placeholder 2">
                <a:extLst>
                  <a:ext uri="{FF2B5EF4-FFF2-40B4-BE49-F238E27FC236}">
                    <a16:creationId xmlns:a16="http://schemas.microsoft.com/office/drawing/2014/main" id="{53AE0D02-0AF1-44AF-8B79-2C31F74A967B}"/>
                  </a:ext>
                </a:extLst>
              </p:cNvPr>
              <p:cNvSpPr>
                <a:spLocks noGrp="1" noRot="1" noChangeAspect="1" noMove="1" noResize="1" noEditPoints="1" noAdjustHandles="1" noChangeArrowheads="1" noChangeShapeType="1" noTextEdit="1"/>
              </p:cNvSpPr>
              <p:nvPr>
                <p:ph idx="1"/>
              </p:nvPr>
            </p:nvSpPr>
            <p:spPr>
              <a:blipFill>
                <a:blip r:embed="rId3"/>
                <a:stretch>
                  <a:fillRect l="-708" t="-2138" r="-1035"/>
                </a:stretch>
              </a:blipFill>
            </p:spPr>
            <p:txBody>
              <a:bodyPr/>
              <a:lstStyle/>
              <a:p>
                <a:r>
                  <a:rPr lang="en-US">
                    <a:noFill/>
                  </a:rPr>
                  <a:t> </a:t>
                </a:r>
              </a:p>
            </p:txBody>
          </p:sp>
        </mc:Fallback>
      </mc:AlternateContent>
    </p:spTree>
    <p:extLst>
      <p:ext uri="{BB962C8B-B14F-4D97-AF65-F5344CB8AC3E}">
        <p14:creationId xmlns:p14="http://schemas.microsoft.com/office/powerpoint/2010/main" val="12618609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A2FC6-E90A-4B32-92EB-630F11CCF1AE}"/>
              </a:ext>
            </a:extLst>
          </p:cNvPr>
          <p:cNvSpPr>
            <a:spLocks noGrp="1"/>
          </p:cNvSpPr>
          <p:nvPr>
            <p:ph type="title"/>
          </p:nvPr>
        </p:nvSpPr>
        <p:spPr/>
        <p:txBody>
          <a:bodyPr/>
          <a:lstStyle/>
          <a:p>
            <a:r>
              <a:rPr lang="en-US" dirty="0"/>
              <a:t>But will it be accurate?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3AE0D02-0AF1-44AF-8B79-2C31F74A967B}"/>
                  </a:ext>
                </a:extLst>
              </p:cNvPr>
              <p:cNvSpPr>
                <a:spLocks noGrp="1"/>
              </p:cNvSpPr>
              <p:nvPr>
                <p:ph idx="1"/>
              </p:nvPr>
            </p:nvSpPr>
            <p:spPr/>
            <p:txBody>
              <a:bodyPr>
                <a:normAutofit fontScale="92500"/>
              </a:bodyPr>
              <a:lstStyle/>
              <a:p>
                <a:r>
                  <a:rPr lang="en-US" dirty="0"/>
                  <a:t>But we’ve lost our data haven’t we? People answered a different question. Can we still estimate how many people cheated?</a:t>
                </a:r>
              </a:p>
              <a:p>
                <a:r>
                  <a:rPr lang="en-US" dirty="0"/>
                  <a:t>Suppose you poll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 </m:t>
                    </m:r>
                  </m:oMath>
                </a14:m>
                <a:r>
                  <a:rPr lang="en-US" dirty="0"/>
                  <a:t>people, and let </a:t>
                </a:r>
                <a14:m>
                  <m:oMath xmlns:m="http://schemas.openxmlformats.org/officeDocument/2006/math">
                    <m:r>
                      <a:rPr lang="en-US" b="0" i="1" smtClean="0">
                        <a:latin typeface="Cambria Math" panose="02040503050406030204" pitchFamily="18" charset="0"/>
                      </a:rPr>
                      <m:t>𝑋</m:t>
                    </m:r>
                  </m:oMath>
                </a14:m>
                <a:r>
                  <a:rPr lang="en-US" dirty="0"/>
                  <a:t> be the number of people who said “heads” We’ll find an estimate </a:t>
                </a:r>
                <a14:m>
                  <m:oMath xmlns:m="http://schemas.openxmlformats.org/officeDocument/2006/math">
                    <m:r>
                      <a:rPr lang="en-US" b="0" i="1" smtClean="0">
                        <a:latin typeface="Cambria Math" panose="02040503050406030204" pitchFamily="18" charset="0"/>
                      </a:rPr>
                      <m:t>𝑌</m:t>
                    </m:r>
                  </m:oMath>
                </a14:m>
                <a:r>
                  <a:rPr lang="en-US" dirty="0"/>
                  <a:t> of the number of people who cheated in the sample, and let </a:t>
                </a:r>
                <a14:m>
                  <m:oMath xmlns:m="http://schemas.openxmlformats.org/officeDocument/2006/math">
                    <m:r>
                      <a:rPr lang="en-US" b="0" i="1" smtClean="0">
                        <a:latin typeface="Cambria Math" panose="02040503050406030204" pitchFamily="18" charset="0"/>
                      </a:rPr>
                      <m:t>𝑝</m:t>
                    </m:r>
                  </m:oMath>
                </a14:m>
                <a:r>
                  <a:rPr lang="en-US" dirty="0"/>
                  <a:t> be the true probability of cheating in the population.</a:t>
                </a:r>
                <a:br>
                  <a:rPr lang="en-US" dirty="0"/>
                </a:br>
                <a:r>
                  <a:rPr lang="en-US" dirty="0"/>
                  <a:t> What should </a:t>
                </a:r>
                <a14:m>
                  <m:oMath xmlns:m="http://schemas.openxmlformats.org/officeDocument/2006/math">
                    <m:r>
                      <a:rPr lang="en-US" b="0" i="1" smtClean="0">
                        <a:latin typeface="Cambria Math" panose="02040503050406030204" pitchFamily="18" charset="0"/>
                      </a:rPr>
                      <m:t>𝑌</m:t>
                    </m:r>
                  </m:oMath>
                </a14:m>
                <a:r>
                  <a:rPr lang="en-US" dirty="0"/>
                  <a:t> be? Can we draw a margin of error around </a:t>
                </a:r>
                <a14:m>
                  <m:oMath xmlns:m="http://schemas.openxmlformats.org/officeDocument/2006/math">
                    <m:r>
                      <a:rPr lang="en-US" b="0" i="1" smtClean="0">
                        <a:latin typeface="Cambria Math" panose="02040503050406030204" pitchFamily="18" charset="0"/>
                      </a:rPr>
                      <m:t>𝑌</m:t>
                    </m:r>
                  </m:oMath>
                </a14:m>
                <a:r>
                  <a:rPr lang="en-US" dirty="0"/>
                  <a:t>?</a:t>
                </a:r>
              </a:p>
              <a:p>
                <a14:m>
                  <m:oMath xmlns:m="http://schemas.openxmlformats.org/officeDocument/2006/math">
                    <m:r>
                      <a:rPr lang="en-US" b="0" i="1" smtClean="0">
                        <a:latin typeface="Cambria Math" panose="02040503050406030204" pitchFamily="18" charset="0"/>
                      </a:rPr>
                      <m:t>ℙ</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r>
                          <a:rPr lang="en-US" b="0" i="1" smtClean="0">
                            <a:latin typeface="Cambria Math" panose="02040503050406030204" pitchFamily="18" charset="0"/>
                          </a:rPr>
                          <m:t>=1</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r>
                      <a:rPr lang="en-US" b="0" i="1" smtClean="0">
                        <a:latin typeface="Cambria Math" panose="02040503050406030204" pitchFamily="18" charset="0"/>
                      </a:rPr>
                      <m:t>⋅</m:t>
                    </m:r>
                    <m:r>
                      <a:rPr lang="en-US" b="0" i="1" smtClean="0">
                        <a:latin typeface="Cambria Math" panose="02040503050406030204" pitchFamily="18" charset="0"/>
                      </a:rPr>
                      <m:t>𝑝</m:t>
                    </m:r>
                  </m:oMath>
                </a14:m>
                <a:endParaRPr lang="en-US" dirty="0"/>
              </a:p>
              <a:p>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2</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e>
                    </m:d>
                  </m:oMath>
                </a14:m>
                <a:endParaRPr lang="en-US" b="0" dirty="0"/>
              </a:p>
              <a:p>
                <a:r>
                  <a:rPr lang="en-US" b="0" dirty="0"/>
                  <a:t>We’ll defin</a:t>
                </a:r>
                <a:r>
                  <a:rPr lang="en-US" dirty="0"/>
                  <a:t>e </a:t>
                </a:r>
                <a14:m>
                  <m:oMath xmlns:m="http://schemas.openxmlformats.org/officeDocument/2006/math">
                    <m:r>
                      <a:rPr lang="en-US" b="0" i="1" smtClean="0">
                        <a:latin typeface="Cambria Math" panose="02040503050406030204" pitchFamily="18" charset="0"/>
                      </a:rPr>
                      <m:t>𝑌</m:t>
                    </m:r>
                  </m:oMath>
                </a14:m>
                <a:r>
                  <a:rPr lang="en-US" b="0" dirty="0"/>
                  <a:t> to be: </a:t>
                </a:r>
                <a14:m>
                  <m:oMath xmlns:m="http://schemas.openxmlformats.org/officeDocument/2006/math">
                    <m:r>
                      <a:rPr lang="en-US" b="0" i="1" smtClean="0">
                        <a:latin typeface="Cambria Math" panose="02040503050406030204" pitchFamily="18" charset="0"/>
                      </a:rPr>
                      <m:t>𝑌</m:t>
                    </m:r>
                    <m:r>
                      <a:rPr lang="en-US" b="0" i="1" smtClean="0">
                        <a:latin typeface="Cambria Math" panose="02040503050406030204" pitchFamily="18" charset="0"/>
                      </a:rPr>
                      <m:t>=2</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2</m:t>
                            </m:r>
                          </m:den>
                        </m:f>
                      </m:e>
                    </m:d>
                  </m:oMath>
                </a14:m>
                <a:r>
                  <a:rPr lang="en-US" b="0" dirty="0"/>
                  <a:t>. </a:t>
                </a:r>
                <a:br>
                  <a:rPr lang="en-US" b="0" dirty="0"/>
                </a:br>
                <a:r>
                  <a:rPr lang="en-US" b="0" dirty="0"/>
                  <a:t>This is a </a:t>
                </a:r>
                <a:r>
                  <a:rPr lang="en-US" b="1" dirty="0"/>
                  <a:t>definition</a:t>
                </a:r>
                <a:r>
                  <a:rPr lang="en-US" b="0" dirty="0"/>
                  <a:t>, based on how the </a:t>
                </a:r>
                <a14:m>
                  <m:oMath xmlns:m="http://schemas.openxmlformats.org/officeDocument/2006/math">
                    <m:r>
                      <a:rPr lang="en-US" b="0" i="1" smtClean="0">
                        <a:latin typeface="Cambria Math" panose="02040503050406030204" pitchFamily="18" charset="0"/>
                      </a:rPr>
                      <m:t>𝔼</m:t>
                    </m:r>
                    <m:r>
                      <a:rPr lang="en-US" b="0" i="1" smtClean="0">
                        <a:latin typeface="Cambria Math" panose="02040503050406030204" pitchFamily="18" charset="0"/>
                      </a:rPr>
                      <m:t>[</m:t>
                    </m:r>
                    <m:r>
                      <a:rPr lang="en-US" b="0" i="1" smtClean="0">
                        <a:latin typeface="Cambria Math" panose="02040503050406030204" pitchFamily="18" charset="0"/>
                      </a:rPr>
                      <m:t>𝑌</m:t>
                    </m:r>
                    <m:r>
                      <a:rPr lang="en-US" b="0" i="1" smtClean="0">
                        <a:latin typeface="Cambria Math" panose="02040503050406030204" pitchFamily="18" charset="0"/>
                      </a:rPr>
                      <m:t>]</m:t>
                    </m:r>
                  </m:oMath>
                </a14:m>
                <a:r>
                  <a:rPr lang="en-US" b="0" dirty="0"/>
                  <a:t> should relate to the </a:t>
                </a:r>
                <a14:m>
                  <m:oMath xmlns:m="http://schemas.openxmlformats.org/officeDocument/2006/math">
                    <m:r>
                      <a:rPr lang="en-US" b="0" i="1" smtClean="0">
                        <a:latin typeface="Cambria Math" panose="02040503050406030204" pitchFamily="18" charset="0"/>
                      </a:rPr>
                      <m:t>𝔼</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oMath>
                </a14:m>
                <a:r>
                  <a:rPr lang="en-US" b="0" dirty="0"/>
                  <a:t>.</a:t>
                </a:r>
              </a:p>
            </p:txBody>
          </p:sp>
        </mc:Choice>
        <mc:Fallback xmlns="">
          <p:sp>
            <p:nvSpPr>
              <p:cNvPr id="3" name="Content Placeholder 2">
                <a:extLst>
                  <a:ext uri="{FF2B5EF4-FFF2-40B4-BE49-F238E27FC236}">
                    <a16:creationId xmlns:a16="http://schemas.microsoft.com/office/drawing/2014/main" id="{53AE0D02-0AF1-44AF-8B79-2C31F74A967B}"/>
                  </a:ext>
                </a:extLst>
              </p:cNvPr>
              <p:cNvSpPr>
                <a:spLocks noGrp="1" noRot="1" noChangeAspect="1" noMove="1" noResize="1" noEditPoints="1" noAdjustHandles="1" noChangeArrowheads="1" noChangeShapeType="1" noTextEdit="1"/>
              </p:cNvSpPr>
              <p:nvPr>
                <p:ph idx="1"/>
              </p:nvPr>
            </p:nvSpPr>
            <p:spPr>
              <a:blipFill>
                <a:blip r:embed="rId3"/>
                <a:stretch>
                  <a:fillRect l="-545" t="-1887" r="-980" b="-3270"/>
                </a:stretch>
              </a:blipFill>
            </p:spPr>
            <p:txBody>
              <a:bodyPr/>
              <a:lstStyle/>
              <a:p>
                <a:r>
                  <a:rPr lang="en-US">
                    <a:noFill/>
                  </a:rPr>
                  <a:t> </a:t>
                </a:r>
              </a:p>
            </p:txBody>
          </p:sp>
        </mc:Fallback>
      </mc:AlternateContent>
    </p:spTree>
    <p:extLst>
      <p:ext uri="{BB962C8B-B14F-4D97-AF65-F5344CB8AC3E}">
        <p14:creationId xmlns:p14="http://schemas.microsoft.com/office/powerpoint/2010/main" val="3950946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A2FC6-E90A-4B32-92EB-630F11CCF1AE}"/>
              </a:ext>
            </a:extLst>
          </p:cNvPr>
          <p:cNvSpPr>
            <a:spLocks noGrp="1"/>
          </p:cNvSpPr>
          <p:nvPr>
            <p:ph type="title"/>
          </p:nvPr>
        </p:nvSpPr>
        <p:spPr/>
        <p:txBody>
          <a:bodyPr/>
          <a:lstStyle/>
          <a:p>
            <a:r>
              <a:rPr lang="en-US" dirty="0"/>
              <a:t>But will it be accurate?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3AE0D02-0AF1-44AF-8B79-2C31F74A967B}"/>
                  </a:ext>
                </a:extLst>
              </p:cNvPr>
              <p:cNvSpPr>
                <a:spLocks noGrp="1"/>
              </p:cNvSpPr>
              <p:nvPr>
                <p:ph idx="1"/>
              </p:nvPr>
            </p:nvSpPr>
            <p:spPr/>
            <p:txBody>
              <a:bodyPr>
                <a:normAutofit/>
              </a:bodyPr>
              <a:lstStyle/>
              <a:p>
                <a14:m>
                  <m:oMath xmlns:m="http://schemas.openxmlformats.org/officeDocument/2006/math">
                    <m:r>
                      <a:rPr lang="en-US" b="0" i="1" smtClean="0">
                        <a:latin typeface="Cambria Math" panose="02040503050406030204" pitchFamily="18" charset="0"/>
                      </a:rPr>
                      <m:t>𝑌</m:t>
                    </m:r>
                    <m:r>
                      <a:rPr lang="en-US" b="0" i="1" smtClean="0">
                        <a:latin typeface="Cambria Math" panose="02040503050406030204" pitchFamily="18" charset="0"/>
                      </a:rPr>
                      <m:t>=2</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2</m:t>
                            </m:r>
                          </m:den>
                        </m:f>
                      </m:e>
                    </m:d>
                  </m:oMath>
                </a14:m>
                <a:endParaRPr lang="en-US" dirty="0"/>
              </a:p>
              <a:p>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e>
                    </m:d>
                    <m:r>
                      <a:rPr lang="en-US" b="0" i="1" smtClean="0">
                        <a:latin typeface="Cambria Math" panose="02040503050406030204" pitchFamily="18" charset="0"/>
                      </a:rPr>
                      <m:t>=∑</m:t>
                    </m:r>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e>
                    </m:d>
                  </m:oMath>
                </a14:m>
                <a:endParaRPr lang="en-US" dirty="0"/>
              </a:p>
              <a:p>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e>
                    </m:d>
                  </m:oMath>
                </a14:m>
                <a:r>
                  <a:rPr lang="en-US" dirty="0"/>
                  <a:t>? It’s an indicator with parameter </a:t>
                </a:r>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𝑝</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𝑝</m:t>
                        </m:r>
                      </m:num>
                      <m:den>
                        <m:r>
                          <a:rPr lang="en-US" b="0" i="1" smtClean="0">
                            <a:latin typeface="Cambria Math" panose="02040503050406030204" pitchFamily="18" charset="0"/>
                          </a:rPr>
                          <m:t>2</m:t>
                        </m:r>
                      </m:den>
                    </m:f>
                  </m:oMath>
                </a14:m>
                <a:endParaRPr lang="en-US" dirty="0"/>
              </a:p>
              <a:p>
                <a:r>
                  <a:rPr lang="en-US" dirty="0"/>
                  <a:t>So </a:t>
                </a:r>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e>
                    </m:d>
                    <m:r>
                      <a:rPr lang="en-US" b="0" i="1" smtClean="0">
                        <a:latin typeface="Cambria Math" panose="02040503050406030204" pitchFamily="18" charset="0"/>
                      </a:rPr>
                      <m:t>=</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𝑝</m:t>
                            </m:r>
                          </m:num>
                          <m:den>
                            <m:r>
                              <a:rPr lang="en-US" b="0" i="1" smtClean="0">
                                <a:latin typeface="Cambria Math" panose="02040503050406030204" pitchFamily="18" charset="0"/>
                              </a:rPr>
                              <m:t>2</m:t>
                            </m:r>
                          </m:den>
                        </m:f>
                      </m:e>
                    </m:d>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𝑝</m:t>
                            </m:r>
                          </m:num>
                          <m:den>
                            <m:r>
                              <a:rPr lang="en-US" b="0" i="1" smtClean="0">
                                <a:latin typeface="Cambria Math" panose="02040503050406030204" pitchFamily="18" charset="0"/>
                              </a:rPr>
                              <m:t>2</m:t>
                            </m:r>
                          </m:den>
                        </m:f>
                      </m:e>
                    </m:d>
                  </m:oMath>
                </a14:m>
                <a:endParaRPr lang="en-US" dirty="0"/>
              </a:p>
              <a:p>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𝑌</m:t>
                        </m:r>
                      </m:e>
                    </m:d>
                    <m:r>
                      <a:rPr lang="en-US" b="0" i="1" smtClean="0">
                        <a:latin typeface="Cambria Math" panose="02040503050406030204" pitchFamily="18" charset="0"/>
                      </a:rPr>
                      <m:t>=4</m:t>
                    </m:r>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=4</m:t>
                    </m:r>
                    <m:r>
                      <a:rPr lang="en-US" b="0" i="1" smtClean="0">
                        <a:latin typeface="Cambria Math" panose="02040503050406030204" pitchFamily="18" charset="0"/>
                      </a:rPr>
                      <m:t>𝑛</m:t>
                    </m:r>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e>
                    </m:d>
                    <m:r>
                      <a:rPr lang="en-US" b="0" i="1" smtClean="0">
                        <a:latin typeface="Cambria Math" panose="02040503050406030204" pitchFamily="18" charset="0"/>
                      </a:rPr>
                      <m:t>=4</m:t>
                    </m:r>
                    <m:r>
                      <a:rPr lang="en-US" b="0" i="1" smtClean="0">
                        <a:latin typeface="Cambria Math" panose="02040503050406030204" pitchFamily="18" charset="0"/>
                      </a:rPr>
                      <m:t>𝑛</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2</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𝑝</m:t>
                            </m:r>
                          </m:num>
                          <m:den>
                            <m:r>
                              <a:rPr lang="en-US" i="1">
                                <a:latin typeface="Cambria Math" panose="02040503050406030204" pitchFamily="18" charset="0"/>
                              </a:rPr>
                              <m:t>2</m:t>
                            </m:r>
                          </m:den>
                        </m:f>
                      </m:e>
                    </m:d>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2</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𝑝</m:t>
                            </m:r>
                          </m:num>
                          <m:den>
                            <m:r>
                              <a:rPr lang="en-US" i="1">
                                <a:latin typeface="Cambria Math" panose="02040503050406030204" pitchFamily="18" charset="0"/>
                              </a:rPr>
                              <m:t>2</m:t>
                            </m:r>
                          </m:den>
                        </m:f>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4</m:t>
                        </m:r>
                        <m:r>
                          <a:rPr lang="en-US" b="0" i="1" smtClean="0">
                            <a:latin typeface="Cambria Math" panose="02040503050406030204" pitchFamily="18" charset="0"/>
                          </a:rPr>
                          <m:t>𝑛</m:t>
                        </m:r>
                      </m:num>
                      <m:den>
                        <m:r>
                          <a:rPr lang="en-US" b="0" i="1" smtClean="0">
                            <a:latin typeface="Cambria Math" panose="02040503050406030204" pitchFamily="18" charset="0"/>
                          </a:rPr>
                          <m:t>4</m:t>
                        </m:r>
                      </m:den>
                    </m:f>
                    <m:r>
                      <a:rPr lang="en-US" b="0" i="1" smtClean="0">
                        <a:latin typeface="Cambria Math" panose="02040503050406030204" pitchFamily="18" charset="0"/>
                      </a:rPr>
                      <m:t>=</m:t>
                    </m:r>
                    <m:r>
                      <a:rPr lang="en-US" b="0" i="1" smtClean="0">
                        <a:latin typeface="Cambria Math" panose="02040503050406030204" pitchFamily="18" charset="0"/>
                      </a:rPr>
                      <m:t>𝑛</m:t>
                    </m:r>
                  </m:oMath>
                </a14:m>
                <a:endParaRPr lang="en-US" dirty="0"/>
              </a:p>
              <a:p>
                <a:r>
                  <a:rPr lang="en-US" dirty="0"/>
                  <a:t>The variance is 4 times as much as it would have been for a non-anonymous poll.</a:t>
                </a:r>
              </a:p>
            </p:txBody>
          </p:sp>
        </mc:Choice>
        <mc:Fallback xmlns="">
          <p:sp>
            <p:nvSpPr>
              <p:cNvPr id="3" name="Content Placeholder 2">
                <a:extLst>
                  <a:ext uri="{FF2B5EF4-FFF2-40B4-BE49-F238E27FC236}">
                    <a16:creationId xmlns:a16="http://schemas.microsoft.com/office/drawing/2014/main" id="{53AE0D02-0AF1-44AF-8B79-2C31F74A967B}"/>
                  </a:ext>
                </a:extLst>
              </p:cNvPr>
              <p:cNvSpPr>
                <a:spLocks noGrp="1" noRot="1" noChangeAspect="1" noMove="1" noResize="1" noEditPoints="1" noAdjustHandles="1" noChangeArrowheads="1" noChangeShapeType="1" noTextEdit="1"/>
              </p:cNvSpPr>
              <p:nvPr>
                <p:ph idx="1"/>
              </p:nvPr>
            </p:nvSpPr>
            <p:spPr>
              <a:blipFill>
                <a:blip r:embed="rId2"/>
                <a:stretch>
                  <a:fillRect l="-708"/>
                </a:stretch>
              </a:blipFill>
            </p:spPr>
            <p:txBody>
              <a:bodyPr/>
              <a:lstStyle/>
              <a:p>
                <a:r>
                  <a:rPr lang="en-US">
                    <a:noFill/>
                  </a:rPr>
                  <a:t> </a:t>
                </a:r>
              </a:p>
            </p:txBody>
          </p:sp>
        </mc:Fallback>
      </mc:AlternateContent>
    </p:spTree>
    <p:extLst>
      <p:ext uri="{BB962C8B-B14F-4D97-AF65-F5344CB8AC3E}">
        <p14:creationId xmlns:p14="http://schemas.microsoft.com/office/powerpoint/2010/main" val="65321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42319-4385-4590-BE97-6BF894658E13}"/>
              </a:ext>
            </a:extLst>
          </p:cNvPr>
          <p:cNvSpPr>
            <a:spLocks noGrp="1"/>
          </p:cNvSpPr>
          <p:nvPr>
            <p:ph type="title"/>
          </p:nvPr>
        </p:nvSpPr>
        <p:spPr/>
        <p:txBody>
          <a:bodyPr/>
          <a:lstStyle/>
          <a:p>
            <a:r>
              <a:rPr lang="en-US" dirty="0"/>
              <a:t>Can we use Chernoff?</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5E4E0DF-D7E5-4E2B-B1D6-8E6B574F2476}"/>
                  </a:ext>
                </a:extLst>
              </p:cNvPr>
              <p:cNvSpPr>
                <a:spLocks noGrp="1"/>
              </p:cNvSpPr>
              <p:nvPr>
                <p:ph idx="1"/>
              </p:nvPr>
            </p:nvSpPr>
            <p:spPr>
              <a:xfrm>
                <a:off x="575240" y="5087815"/>
                <a:ext cx="11187258" cy="1221546"/>
              </a:xfrm>
            </p:spPr>
            <p:txBody>
              <a:bodyPr/>
              <a:lstStyle/>
              <a:p>
                <a:r>
                  <a:rPr lang="en-US" dirty="0"/>
                  <a:t>What happens with </a:t>
                </a:r>
                <a14:m>
                  <m:oMath xmlns:m="http://schemas.openxmlformats.org/officeDocument/2006/math">
                    <m:r>
                      <m:rPr>
                        <m:sty m:val="p"/>
                      </m:rPr>
                      <a:rPr lang="en-US" b="0" i="0" smtClean="0">
                        <a:latin typeface="Cambria Math" panose="02040503050406030204" pitchFamily="18" charset="0"/>
                      </a:rPr>
                      <m:t>n</m:t>
                    </m:r>
                    <m:r>
                      <a:rPr lang="en-US" b="0" i="0" smtClean="0">
                        <a:latin typeface="Cambria Math" panose="02040503050406030204" pitchFamily="18" charset="0"/>
                      </a:rPr>
                      <m:t>=1000</m:t>
                    </m:r>
                  </m:oMath>
                </a14:m>
                <a:r>
                  <a:rPr lang="en-US" dirty="0"/>
                  <a:t> people?</a:t>
                </a:r>
              </a:p>
              <a:p>
                <a:r>
                  <a:rPr lang="en-US" dirty="0"/>
                  <a:t>What range will we be within at least </a:t>
                </a:r>
                <a14:m>
                  <m:oMath xmlns:m="http://schemas.openxmlformats.org/officeDocument/2006/math">
                    <m:r>
                      <a:rPr lang="en-US" b="0" i="1" smtClean="0">
                        <a:latin typeface="Cambria Math" panose="02040503050406030204" pitchFamily="18" charset="0"/>
                      </a:rPr>
                      <m:t>95%</m:t>
                    </m:r>
                  </m:oMath>
                </a14:m>
                <a:r>
                  <a:rPr lang="en-US" dirty="0"/>
                  <a:t> of the time?</a:t>
                </a:r>
              </a:p>
            </p:txBody>
          </p:sp>
        </mc:Choice>
        <mc:Fallback xmlns="">
          <p:sp>
            <p:nvSpPr>
              <p:cNvPr id="3" name="Content Placeholder 2">
                <a:extLst>
                  <a:ext uri="{FF2B5EF4-FFF2-40B4-BE49-F238E27FC236}">
                    <a16:creationId xmlns:a16="http://schemas.microsoft.com/office/drawing/2014/main" id="{B5E4E0DF-D7E5-4E2B-B1D6-8E6B574F2476}"/>
                  </a:ext>
                </a:extLst>
              </p:cNvPr>
              <p:cNvSpPr>
                <a:spLocks noGrp="1" noRot="1" noChangeAspect="1" noMove="1" noResize="1" noEditPoints="1" noAdjustHandles="1" noChangeArrowheads="1" noChangeShapeType="1" noTextEdit="1"/>
              </p:cNvSpPr>
              <p:nvPr>
                <p:ph idx="1"/>
              </p:nvPr>
            </p:nvSpPr>
            <p:spPr>
              <a:xfrm>
                <a:off x="575240" y="5087815"/>
                <a:ext cx="11187258" cy="1221546"/>
              </a:xfrm>
              <a:blipFill>
                <a:blip r:embed="rId2"/>
                <a:stretch>
                  <a:fillRect l="-654" t="-9000"/>
                </a:stretch>
              </a:blipFill>
            </p:spPr>
            <p:txBody>
              <a:bodyPr/>
              <a:lstStyle/>
              <a:p>
                <a:r>
                  <a:rPr lang="en-US">
                    <a:noFill/>
                  </a:rPr>
                  <a:t> </a:t>
                </a:r>
              </a:p>
            </p:txBody>
          </p:sp>
        </mc:Fallback>
      </mc:AlternateContent>
      <p:grpSp>
        <p:nvGrpSpPr>
          <p:cNvPr id="4" name="Group 3">
            <a:extLst>
              <a:ext uri="{FF2B5EF4-FFF2-40B4-BE49-F238E27FC236}">
                <a16:creationId xmlns:a16="http://schemas.microsoft.com/office/drawing/2014/main" id="{2667444A-B1CC-49BC-9266-236ED0EA3266}"/>
              </a:ext>
            </a:extLst>
          </p:cNvPr>
          <p:cNvGrpSpPr/>
          <p:nvPr/>
        </p:nvGrpSpPr>
        <p:grpSpPr>
          <a:xfrm>
            <a:off x="575239" y="1409995"/>
            <a:ext cx="11339157" cy="3545767"/>
            <a:chOff x="708005" y="3429000"/>
            <a:chExt cx="6589148" cy="1927846"/>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300DCB8D-9F2F-455D-8081-8EE96CEF8A13}"/>
                    </a:ext>
                  </a:extLst>
                </p:cNvPr>
                <p:cNvSpPr/>
                <p:nvPr/>
              </p:nvSpPr>
              <p:spPr>
                <a:xfrm>
                  <a:off x="708005" y="3429000"/>
                  <a:ext cx="6589148" cy="1927846"/>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Let </a:t>
                  </a:r>
                  <a14:m>
                    <m:oMath xmlns:m="http://schemas.openxmlformats.org/officeDocument/2006/math">
                      <m:sSub>
                        <m:sSubPr>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sSubPr>
                        <m:e>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𝑋</m:t>
                          </m:r>
                        </m:e>
                        <m:sub>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1</m:t>
                          </m:r>
                        </m:sub>
                      </m:sSub>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sSub>
                        <m:sSubPr>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sSubPr>
                        <m:e>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𝑋</m:t>
                          </m:r>
                        </m:e>
                        <m:sub>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2</m:t>
                          </m:r>
                        </m:sub>
                      </m:sSub>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sSub>
                        <m:sSubPr>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sSubPr>
                        <m:e>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𝑋</m:t>
                          </m:r>
                        </m:e>
                        <m:sub>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𝑛</m:t>
                          </m:r>
                        </m:sub>
                      </m:sSub>
                    </m:oMath>
                  </a14:m>
                  <a:r>
                    <a:rPr kumimoji="0" lang="en-US" sz="2800" b="1"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be </a:t>
                  </a:r>
                  <a:r>
                    <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independent </a:t>
                  </a:r>
                  <a:r>
                    <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Bernoulli random variables.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Let </a:t>
                  </a:r>
                  <a14:m>
                    <m:oMath xmlns:m="http://schemas.openxmlformats.org/officeDocument/2006/math">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𝑋</m:t>
                      </m:r>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sSub>
                        <m:sSubPr>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sSubPr>
                        <m:e>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𝑋</m:t>
                          </m:r>
                        </m:e>
                        <m:sub>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𝑖</m:t>
                          </m:r>
                        </m:sub>
                      </m:sSub>
                    </m:oMath>
                  </a14:m>
                  <a:r>
                    <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a:t>
                  </a:r>
                  <a:r>
                    <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and</a:t>
                  </a:r>
                  <a:r>
                    <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a:t>
                  </a:r>
                  <a14:m>
                    <m:oMath xmlns:m="http://schemas.openxmlformats.org/officeDocument/2006/math">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𝜇</m:t>
                      </m:r>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𝔼</m:t>
                      </m:r>
                      <m:d>
                        <m:dPr>
                          <m:begChr m:val="["/>
                          <m:endChr m:val="]"/>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𝑋</m:t>
                          </m:r>
                        </m:e>
                      </m:d>
                    </m:oMath>
                  </a14:m>
                  <a:r>
                    <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a:t>
                  </a:r>
                  <a:r>
                    <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For any</a:t>
                  </a:r>
                  <a:r>
                    <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a:t>
                  </a:r>
                  <a14:m>
                    <m:oMath xmlns:m="http://schemas.openxmlformats.org/officeDocument/2006/math">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0≤</m:t>
                      </m:r>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𝛿</m:t>
                      </m:r>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≤1</m:t>
                      </m:r>
                    </m:oMath>
                  </a14:m>
                  <a:endPar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ℙ</m:t>
                      </m:r>
                      <m:d>
                        <m:dPr>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𝑋</m:t>
                          </m:r>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d>
                            <m:dPr>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1+</m:t>
                              </m:r>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𝛿</m:t>
                              </m:r>
                            </m:e>
                          </m:d>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𝜇</m:t>
                          </m:r>
                        </m:e>
                      </m:d>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func>
                        <m:funcPr>
                          <m:ctrlPr>
                            <a:rPr kumimoji="0" lang="en-US" sz="2800" b="0" i="0"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funcPr>
                        <m:fName>
                          <m:r>
                            <m:rPr>
                              <m:sty m:val="p"/>
                            </m:rPr>
                            <a:rPr kumimoji="0" lang="en-US" sz="2800" b="0" i="0"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exp</m:t>
                          </m:r>
                        </m:fName>
                        <m:e>
                          <m:d>
                            <m:dPr>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f>
                                <m:fPr>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fPr>
                                <m:num>
                                  <m:sSup>
                                    <m:sSupPr>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sSupPr>
                                    <m:e>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𝛿</m:t>
                                      </m:r>
                                    </m:e>
                                    <m:sup>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2</m:t>
                                      </m:r>
                                    </m:sup>
                                  </m:sSup>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𝜇</m:t>
                                  </m:r>
                                </m:num>
                                <m:den>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3</m:t>
                                  </m:r>
                                </m:den>
                              </m:f>
                            </m:e>
                          </m:d>
                        </m:e>
                      </m:func>
                    </m:oMath>
                  </a14:m>
                  <a:r>
                    <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a:t>
                  </a:r>
                  <a:r>
                    <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and</a:t>
                  </a:r>
                  <a:r>
                    <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a:t>
                  </a:r>
                  <a14:m>
                    <m:oMath xmlns:m="http://schemas.openxmlformats.org/officeDocument/2006/math">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ℙ</m:t>
                      </m:r>
                      <m:d>
                        <m:dPr>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𝑋</m:t>
                          </m:r>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d>
                            <m:dPr>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1−</m:t>
                              </m:r>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𝛿</m:t>
                              </m:r>
                            </m:e>
                          </m:d>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𝜇</m:t>
                          </m:r>
                        </m:e>
                      </m:d>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func>
                        <m:funcPr>
                          <m:ctrlPr>
                            <a:rPr kumimoji="0" lang="en-US" sz="2800" b="0" i="0"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funcPr>
                        <m:fName>
                          <m:r>
                            <m:rPr>
                              <m:sty m:val="p"/>
                            </m:rPr>
                            <a:rPr kumimoji="0" lang="en-US" sz="2800" b="0" i="0"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exp</m:t>
                          </m:r>
                        </m:fName>
                        <m:e>
                          <m:d>
                            <m:dPr>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f>
                                <m:fPr>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fPr>
                                <m:num>
                                  <m:sSup>
                                    <m:sSupPr>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sSupPr>
                                    <m:e>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𝛿</m:t>
                                      </m:r>
                                    </m:e>
                                    <m:sup>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2</m:t>
                                      </m:r>
                                    </m:sup>
                                  </m:sSup>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𝜇</m:t>
                                  </m:r>
                                </m:num>
                                <m:den>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2</m:t>
                                  </m:r>
                                </m:den>
                              </m:f>
                            </m:e>
                          </m:d>
                        </m:e>
                      </m:func>
                    </m:oMath>
                  </a14:m>
                  <a:endPar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p:txBody>
            </p:sp>
          </mc:Choice>
          <mc:Fallback xmlns="">
            <p:sp>
              <p:nvSpPr>
                <p:cNvPr id="6" name="Rectangle 5">
                  <a:extLst>
                    <a:ext uri="{FF2B5EF4-FFF2-40B4-BE49-F238E27FC236}">
                      <a16:creationId xmlns:a16="http://schemas.microsoft.com/office/drawing/2014/main" id="{1562E252-D2E0-4F5C-9CBE-07E86FF49C1D}"/>
                    </a:ext>
                  </a:extLst>
                </p:cNvPr>
                <p:cNvSpPr>
                  <a:spLocks noRot="1" noChangeAspect="1" noMove="1" noResize="1" noEditPoints="1" noAdjustHandles="1" noChangeArrowheads="1" noChangeShapeType="1" noTextEdit="1"/>
                </p:cNvSpPr>
                <p:nvPr/>
              </p:nvSpPr>
              <p:spPr>
                <a:xfrm>
                  <a:off x="708005" y="3429000"/>
                  <a:ext cx="6589148" cy="1927846"/>
                </a:xfrm>
                <a:prstGeom prst="rect">
                  <a:avLst/>
                </a:prstGeom>
                <a:blipFill>
                  <a:blip r:embed="rId3"/>
                  <a:stretch>
                    <a:fillRect/>
                  </a:stretch>
                </a:blipFill>
                <a:ln>
                  <a:noFill/>
                </a:ln>
              </p:spPr>
              <p:txBody>
                <a:bodyPr/>
                <a:lstStyle/>
                <a:p>
                  <a:r>
                    <a:rPr lang="en-US">
                      <a:noFill/>
                    </a:rPr>
                    <a:t> </a:t>
                  </a:r>
                </a:p>
              </p:txBody>
            </p:sp>
          </mc:Fallback>
        </mc:AlternateContent>
        <p:sp>
          <p:nvSpPr>
            <p:cNvPr id="6" name="Rectangle 5">
              <a:extLst>
                <a:ext uri="{FF2B5EF4-FFF2-40B4-BE49-F238E27FC236}">
                  <a16:creationId xmlns:a16="http://schemas.microsoft.com/office/drawing/2014/main" id="{41EB44ED-05E8-47F2-B04E-36EBD7CECCC1}"/>
                </a:ext>
              </a:extLst>
            </p:cNvPr>
            <p:cNvSpPr/>
            <p:nvPr/>
          </p:nvSpPr>
          <p:spPr>
            <a:xfrm>
              <a:off x="708005" y="3429001"/>
              <a:ext cx="6589148" cy="547235"/>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(Multiplicative) Chernoff Bound</a:t>
              </a:r>
            </a:p>
          </p:txBody>
        </p:sp>
      </p:grpSp>
    </p:spTree>
    <p:extLst>
      <p:ext uri="{BB962C8B-B14F-4D97-AF65-F5344CB8AC3E}">
        <p14:creationId xmlns:p14="http://schemas.microsoft.com/office/powerpoint/2010/main" val="41597892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108EE-30EB-4F24-9DD6-82AA9901A7F0}"/>
              </a:ext>
            </a:extLst>
          </p:cNvPr>
          <p:cNvSpPr>
            <a:spLocks noGrp="1"/>
          </p:cNvSpPr>
          <p:nvPr>
            <p:ph type="title"/>
          </p:nvPr>
        </p:nvSpPr>
        <p:spPr/>
        <p:txBody>
          <a:bodyPr/>
          <a:lstStyle/>
          <a:p>
            <a:r>
              <a:rPr lang="en-US" dirty="0"/>
              <a:t>A different inequality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37EC96E-FFCE-4D08-8124-7530E8A06478}"/>
                  </a:ext>
                </a:extLst>
              </p:cNvPr>
              <p:cNvSpPr>
                <a:spLocks noGrp="1"/>
              </p:cNvSpPr>
              <p:nvPr>
                <p:ph idx="1"/>
              </p:nvPr>
            </p:nvSpPr>
            <p:spPr/>
            <p:txBody>
              <a:bodyPr/>
              <a:lstStyle/>
              <a:p>
                <a:r>
                  <a:rPr lang="en-US" dirty="0"/>
                  <a:t>If we try to use Chernoff, we’ll hit a frustrating block.</a:t>
                </a:r>
              </a:p>
              <a:p>
                <a:r>
                  <a:rPr lang="en-US" dirty="0"/>
                  <a:t>Since </a:t>
                </a:r>
                <a14:m>
                  <m:oMath xmlns:m="http://schemas.openxmlformats.org/officeDocument/2006/math">
                    <m:r>
                      <a:rPr lang="en-US" b="0" i="1" smtClean="0">
                        <a:latin typeface="Cambria Math" panose="02040503050406030204" pitchFamily="18" charset="0"/>
                      </a:rPr>
                      <m:t>𝜇</m:t>
                    </m:r>
                  </m:oMath>
                </a14:m>
                <a:r>
                  <a:rPr lang="en-US" dirty="0"/>
                  <a:t> depends on </a:t>
                </a:r>
                <a14:m>
                  <m:oMath xmlns:m="http://schemas.openxmlformats.org/officeDocument/2006/math">
                    <m:r>
                      <a:rPr lang="en-US" b="0" i="1" smtClean="0">
                        <a:latin typeface="Cambria Math" panose="02040503050406030204" pitchFamily="18" charset="0"/>
                      </a:rPr>
                      <m:t>𝑝</m:t>
                    </m:r>
                  </m:oMath>
                </a14:m>
                <a:r>
                  <a:rPr lang="en-US" dirty="0"/>
                  <a:t>, </a:t>
                </a:r>
                <a14:m>
                  <m:oMath xmlns:m="http://schemas.openxmlformats.org/officeDocument/2006/math">
                    <m:r>
                      <a:rPr lang="en-US" b="0" i="1" smtClean="0">
                        <a:latin typeface="Cambria Math" panose="02040503050406030204" pitchFamily="18" charset="0"/>
                      </a:rPr>
                      <m:t>𝑝</m:t>
                    </m:r>
                  </m:oMath>
                </a14:m>
                <a:r>
                  <a:rPr lang="en-US" dirty="0"/>
                  <a:t> appears in the formula for </a:t>
                </a:r>
                <a14:m>
                  <m:oMath xmlns:m="http://schemas.openxmlformats.org/officeDocument/2006/math">
                    <m:r>
                      <a:rPr lang="en-US" b="0" i="1" smtClean="0">
                        <a:latin typeface="Cambria Math" panose="02040503050406030204" pitchFamily="18" charset="0"/>
                      </a:rPr>
                      <m:t>𝛿</m:t>
                    </m:r>
                  </m:oMath>
                </a14:m>
                <a:r>
                  <a:rPr lang="en-US" dirty="0"/>
                  <a:t>. And we wouldn’t get an absolute guarantee unless we could plug in a </a:t>
                </a:r>
                <a14:m>
                  <m:oMath xmlns:m="http://schemas.openxmlformats.org/officeDocument/2006/math">
                    <m:r>
                      <a:rPr lang="en-US" b="0" i="1" smtClean="0">
                        <a:latin typeface="Cambria Math" panose="02040503050406030204" pitchFamily="18" charset="0"/>
                      </a:rPr>
                      <m:t>𝑝</m:t>
                    </m:r>
                  </m:oMath>
                </a14:m>
                <a:r>
                  <a:rPr lang="en-US" dirty="0"/>
                  <a:t>.</a:t>
                </a:r>
              </a:p>
              <a:p>
                <a:r>
                  <a:rPr lang="en-US" dirty="0"/>
                  <a:t>And it’ll turn out that as </a:t>
                </a:r>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→0</m:t>
                    </m:r>
                  </m:oMath>
                </a14:m>
                <a:r>
                  <a:rPr lang="en-US" dirty="0"/>
                  <a:t> that </a:t>
                </a:r>
                <a14:m>
                  <m:oMath xmlns:m="http://schemas.openxmlformats.org/officeDocument/2006/math">
                    <m:r>
                      <a:rPr lang="en-US" b="0" i="1" smtClean="0">
                        <a:latin typeface="Cambria Math" panose="02040503050406030204" pitchFamily="18" charset="0"/>
                      </a:rPr>
                      <m:t>𝛿</m:t>
                    </m:r>
                    <m:r>
                      <a:rPr lang="en-US" b="0" i="1" smtClean="0">
                        <a:latin typeface="Cambria Math" panose="02040503050406030204" pitchFamily="18" charset="0"/>
                      </a:rPr>
                      <m:t>→∞</m:t>
                    </m:r>
                  </m:oMath>
                </a14:m>
                <a:r>
                  <a:rPr lang="en-US" dirty="0"/>
                  <a:t> so we don’t say anything then.</a:t>
                </a:r>
              </a:p>
              <a:p>
                <a:endParaRPr lang="en-US" dirty="0"/>
              </a:p>
              <a:p>
                <a:r>
                  <a:rPr lang="en-US" dirty="0"/>
                  <a:t>Luckily, there’s always another bound…</a:t>
                </a:r>
              </a:p>
            </p:txBody>
          </p:sp>
        </mc:Choice>
        <mc:Fallback xmlns="">
          <p:sp>
            <p:nvSpPr>
              <p:cNvPr id="3" name="Content Placeholder 2">
                <a:extLst>
                  <a:ext uri="{FF2B5EF4-FFF2-40B4-BE49-F238E27FC236}">
                    <a16:creationId xmlns:a16="http://schemas.microsoft.com/office/drawing/2014/main" id="{E37EC96E-FFCE-4D08-8124-7530E8A06478}"/>
                  </a:ext>
                </a:extLst>
              </p:cNvPr>
              <p:cNvSpPr>
                <a:spLocks noGrp="1" noRot="1" noChangeAspect="1" noMove="1" noResize="1" noEditPoints="1" noAdjustHandles="1" noChangeArrowheads="1" noChangeShapeType="1" noTextEdit="1"/>
              </p:cNvSpPr>
              <p:nvPr>
                <p:ph idx="1"/>
              </p:nvPr>
            </p:nvSpPr>
            <p:spPr>
              <a:blipFill>
                <a:blip r:embed="rId2"/>
                <a:stretch>
                  <a:fillRect l="-708" t="-2138" r="-654"/>
                </a:stretch>
              </a:blipFill>
            </p:spPr>
            <p:txBody>
              <a:bodyPr/>
              <a:lstStyle/>
              <a:p>
                <a:r>
                  <a:rPr lang="en-US">
                    <a:noFill/>
                  </a:rPr>
                  <a:t> </a:t>
                </a:r>
              </a:p>
            </p:txBody>
          </p:sp>
        </mc:Fallback>
      </mc:AlternateContent>
    </p:spTree>
    <p:extLst>
      <p:ext uri="{BB962C8B-B14F-4D97-AF65-F5344CB8AC3E}">
        <p14:creationId xmlns:p14="http://schemas.microsoft.com/office/powerpoint/2010/main" val="10850323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7C60A550-512C-478F-86CF-054D902232E5}"/>
                  </a:ext>
                </a:extLst>
              </p:cNvPr>
              <p:cNvSpPr>
                <a:spLocks noGrp="1"/>
              </p:cNvSpPr>
              <p:nvPr>
                <p:ph type="title"/>
              </p:nvPr>
            </p:nvSpPr>
            <p:spPr/>
            <p:txBody>
              <a:bodyPr>
                <a:normAutofit/>
              </a:bodyPr>
              <a:lstStyle/>
              <a:p>
                <a:r>
                  <a:rPr lang="en-US" dirty="0">
                    <a:sym typeface="Wingdings" panose="05000000000000000000" pitchFamily="2" charset="2"/>
                  </a:rPr>
                  <a:t> Can’t bound </a:t>
                </a:r>
                <a14:m>
                  <m:oMath xmlns:m="http://schemas.openxmlformats.org/officeDocument/2006/math">
                    <m:r>
                      <a:rPr lang="en-US" b="0" i="1" smtClean="0">
                        <a:latin typeface="Cambria Math" panose="02040503050406030204" pitchFamily="18" charset="0"/>
                        <a:sym typeface="Wingdings" panose="05000000000000000000" pitchFamily="2" charset="2"/>
                      </a:rPr>
                      <m:t>𝛿</m:t>
                    </m:r>
                  </m:oMath>
                </a14:m>
                <a:r>
                  <a:rPr lang="en-US" dirty="0"/>
                  <a:t> without bounding </a:t>
                </a:r>
                <a14:m>
                  <m:oMath xmlns:m="http://schemas.openxmlformats.org/officeDocument/2006/math">
                    <m:r>
                      <a:rPr lang="en-US" b="0" i="1" smtClean="0">
                        <a:latin typeface="Cambria Math" panose="02040503050406030204" pitchFamily="18" charset="0"/>
                      </a:rPr>
                      <m:t>𝑝</m:t>
                    </m:r>
                  </m:oMath>
                </a14:m>
                <a:endParaRPr lang="en-US" dirty="0"/>
              </a:p>
            </p:txBody>
          </p:sp>
        </mc:Choice>
        <mc:Fallback xmlns="">
          <p:sp>
            <p:nvSpPr>
              <p:cNvPr id="2" name="Title 1">
                <a:extLst>
                  <a:ext uri="{FF2B5EF4-FFF2-40B4-BE49-F238E27FC236}">
                    <a16:creationId xmlns:a16="http://schemas.microsoft.com/office/drawing/2014/main" id="{7C60A550-512C-478F-86CF-054D902232E5}"/>
                  </a:ext>
                </a:extLst>
              </p:cNvPr>
              <p:cNvSpPr>
                <a:spLocks noGrp="1" noRot="1" noChangeAspect="1" noMove="1" noResize="1" noEditPoints="1" noAdjustHandles="1" noChangeArrowheads="1" noChangeShapeType="1" noTextEdit="1"/>
              </p:cNvSpPr>
              <p:nvPr>
                <p:ph type="title"/>
              </p:nvPr>
            </p:nvSpPr>
            <p:spPr>
              <a:blipFill>
                <a:blip r:embed="rId2"/>
                <a:stretch>
                  <a:fillRect l="-2179" t="-7186" b="-9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B40D577-CFBE-4D42-9176-72FBD18CAAFF}"/>
                  </a:ext>
                </a:extLst>
              </p:cNvPr>
              <p:cNvSpPr>
                <a:spLocks noGrp="1"/>
              </p:cNvSpPr>
              <p:nvPr>
                <p:ph idx="1"/>
              </p:nvPr>
            </p:nvSpPr>
            <p:spPr/>
            <p:txBody>
              <a:bodyPr/>
              <a:lstStyle/>
              <a:p>
                <a:r>
                  <a:rPr lang="en-US" b="0" dirty="0">
                    <a:latin typeface="Cambria Math" panose="02040503050406030204" pitchFamily="18" charset="0"/>
                  </a:rPr>
                  <a:t>The right tail is the looser bound, so ensuring the right tail is less than </a:t>
                </a:r>
                <a14:m>
                  <m:oMath xmlns:m="http://schemas.openxmlformats.org/officeDocument/2006/math">
                    <m:r>
                      <a:rPr lang="en-US" b="0" i="1" smtClean="0">
                        <a:latin typeface="Cambria Math" panose="02040503050406030204" pitchFamily="18" charset="0"/>
                      </a:rPr>
                      <m:t>2.5</m:t>
                    </m:r>
                  </m:oMath>
                </a14:m>
                <a:r>
                  <a:rPr lang="en-US" b="0" dirty="0">
                    <a:latin typeface="Cambria Math" panose="02040503050406030204" pitchFamily="18" charset="0"/>
                  </a:rPr>
                  <a:t>% gives us the needed guarantee.</a:t>
                </a:r>
              </a:p>
              <a:p>
                <a14:m>
                  <m:oMath xmlns:m="http://schemas.openxmlformats.org/officeDocument/2006/math">
                    <m:r>
                      <a:rPr lang="en-US" b="0" i="1" smtClean="0">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𝛿</m:t>
                            </m:r>
                          </m:e>
                        </m:d>
                        <m:r>
                          <a:rPr lang="en-US" b="0" i="1" smtClean="0">
                            <a:latin typeface="Cambria Math" panose="02040503050406030204" pitchFamily="18" charset="0"/>
                          </a:rPr>
                          <m:t>𝜇</m:t>
                        </m:r>
                      </m:e>
                    </m:d>
                    <m:r>
                      <a:rPr lang="en-US" b="0" i="1" smtClean="0">
                        <a:latin typeface="Cambria Math" panose="02040503050406030204" pitchFamily="18" charset="0"/>
                      </a:rPr>
                      <m:t>≤</m:t>
                    </m:r>
                    <m:func>
                      <m:funcPr>
                        <m:ctrlPr>
                          <a:rPr lang="en-US" b="0" i="0" smtClean="0">
                            <a:latin typeface="Cambria Math" panose="02040503050406030204" pitchFamily="18" charset="0"/>
                          </a:rPr>
                        </m:ctrlPr>
                      </m:funcPr>
                      <m:fName>
                        <m:r>
                          <m:rPr>
                            <m:sty m:val="p"/>
                          </m:rPr>
                          <a:rPr lang="en-US" b="0" i="0" smtClean="0">
                            <a:latin typeface="Cambria Math" panose="02040503050406030204" pitchFamily="18" charset="0"/>
                          </a:rPr>
                          <m:t>exp</m:t>
                        </m:r>
                      </m:fName>
                      <m:e>
                        <m:d>
                          <m:dPr>
                            <m:ctrlPr>
                              <a:rPr lang="en-US" b="0" i="1" smtClean="0">
                                <a:latin typeface="Cambria Math" panose="02040503050406030204" pitchFamily="18" charset="0"/>
                              </a:rPr>
                            </m:ctrlPr>
                          </m:dPr>
                          <m:e>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𝛿</m:t>
                                    </m:r>
                                  </m:e>
                                  <m:sup>
                                    <m:r>
                                      <a:rPr lang="en-US" b="0" i="1" smtClean="0">
                                        <a:latin typeface="Cambria Math" panose="02040503050406030204" pitchFamily="18" charset="0"/>
                                      </a:rPr>
                                      <m:t>2</m:t>
                                    </m:r>
                                  </m:sup>
                                </m:sSup>
                                <m:r>
                                  <a:rPr lang="en-US" b="0" i="1" smtClean="0">
                                    <a:latin typeface="Cambria Math" panose="02040503050406030204" pitchFamily="18" charset="0"/>
                                  </a:rPr>
                                  <m:t>𝜇</m:t>
                                </m:r>
                              </m:num>
                              <m:den>
                                <m:r>
                                  <a:rPr lang="en-US" b="0" i="1" smtClean="0">
                                    <a:latin typeface="Cambria Math" panose="02040503050406030204" pitchFamily="18" charset="0"/>
                                  </a:rPr>
                                  <m:t>3</m:t>
                                </m:r>
                              </m:den>
                            </m:f>
                          </m:e>
                        </m:d>
                      </m:e>
                    </m:func>
                    <m:r>
                      <a:rPr lang="en-US" b="0" i="1" smtClean="0">
                        <a:latin typeface="Cambria Math" panose="02040503050406030204" pitchFamily="18" charset="0"/>
                      </a:rPr>
                      <m:t>=</m:t>
                    </m:r>
                    <m:func>
                      <m:funcPr>
                        <m:ctrlPr>
                          <a:rPr lang="en-US" b="0" i="0" smtClean="0">
                            <a:latin typeface="Cambria Math" panose="02040503050406030204" pitchFamily="18" charset="0"/>
                          </a:rPr>
                        </m:ctrlPr>
                      </m:funcPr>
                      <m:fName>
                        <m:r>
                          <m:rPr>
                            <m:sty m:val="p"/>
                          </m:rPr>
                          <a:rPr lang="en-US" b="0" i="0" smtClean="0">
                            <a:latin typeface="Cambria Math" panose="02040503050406030204" pitchFamily="18" charset="0"/>
                          </a:rPr>
                          <m:t>exp</m:t>
                        </m:r>
                      </m:fName>
                      <m:e>
                        <m:d>
                          <m:dPr>
                            <m:ctrlPr>
                              <a:rPr lang="en-US" b="0" i="1" smtClean="0">
                                <a:latin typeface="Cambria Math" panose="02040503050406030204" pitchFamily="18" charset="0"/>
                              </a:rPr>
                            </m:ctrlPr>
                          </m:dPr>
                          <m:e>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𝛿</m:t>
                                    </m:r>
                                  </m:e>
                                  <m:sup>
                                    <m:r>
                                      <a:rPr lang="en-US" b="0" i="1" smtClean="0">
                                        <a:latin typeface="Cambria Math" panose="02040503050406030204" pitchFamily="18" charset="0"/>
                                      </a:rPr>
                                      <m:t>2</m:t>
                                    </m:r>
                                  </m:sup>
                                </m:sSup>
                                <m:r>
                                  <a:rPr lang="en-US" b="0" i="1" smtClean="0">
                                    <a:latin typeface="Cambria Math" panose="02040503050406030204" pitchFamily="18" charset="0"/>
                                  </a:rPr>
                                  <m:t>1000</m:t>
                                </m:r>
                                <m:r>
                                  <a:rPr lang="en-US" b="0" i="1" smtClean="0">
                                    <a:latin typeface="Cambria Math" panose="02040503050406030204" pitchFamily="18" charset="0"/>
                                  </a:rPr>
                                  <m:t>𝑝</m:t>
                                </m:r>
                              </m:num>
                              <m:den>
                                <m:r>
                                  <a:rPr lang="en-US" b="0" i="1" smtClean="0">
                                    <a:latin typeface="Cambria Math" panose="02040503050406030204" pitchFamily="18" charset="0"/>
                                  </a:rPr>
                                  <m:t>3</m:t>
                                </m:r>
                              </m:den>
                            </m:f>
                          </m:e>
                        </m:d>
                      </m:e>
                    </m:func>
                    <m:r>
                      <a:rPr lang="en-US" b="0" i="1" smtClean="0">
                        <a:latin typeface="Cambria Math" panose="02040503050406030204" pitchFamily="18" charset="0"/>
                      </a:rPr>
                      <m:t>≤.025</m:t>
                    </m:r>
                  </m:oMath>
                </a14:m>
                <a:endParaRPr lang="en-US" dirty="0"/>
              </a:p>
              <a:p>
                <a14:m>
                  <m:oMath xmlns:m="http://schemas.openxmlformats.org/officeDocument/2006/math">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𝛿</m:t>
                            </m:r>
                          </m:e>
                          <m:sup>
                            <m:r>
                              <a:rPr lang="en-US" b="0" i="1" smtClean="0">
                                <a:latin typeface="Cambria Math" panose="02040503050406030204" pitchFamily="18" charset="0"/>
                              </a:rPr>
                              <m:t>2</m:t>
                            </m:r>
                          </m:sup>
                        </m:sSup>
                        <m:r>
                          <a:rPr lang="en-US" b="0" i="1" smtClean="0">
                            <a:latin typeface="Cambria Math" panose="02040503050406030204" pitchFamily="18" charset="0"/>
                          </a:rPr>
                          <m:t>1000</m:t>
                        </m:r>
                        <m:r>
                          <a:rPr lang="en-US" b="0" i="1" smtClean="0">
                            <a:latin typeface="Cambria Math" panose="02040503050406030204" pitchFamily="18" charset="0"/>
                          </a:rPr>
                          <m:t>𝑝</m:t>
                        </m:r>
                      </m:num>
                      <m:den>
                        <m:r>
                          <a:rPr lang="en-US" b="0" i="1" smtClean="0">
                            <a:latin typeface="Cambria Math" panose="02040503050406030204" pitchFamily="18" charset="0"/>
                          </a:rPr>
                          <m:t>3</m:t>
                        </m:r>
                      </m:den>
                    </m:f>
                    <m:r>
                      <a:rPr lang="en-US" b="0" i="1" smtClean="0">
                        <a:latin typeface="Cambria Math" panose="02040503050406030204" pitchFamily="18" charset="0"/>
                      </a:rPr>
                      <m:t>≤</m:t>
                    </m:r>
                    <m:r>
                      <m:rPr>
                        <m:sty m:val="p"/>
                      </m:rPr>
                      <a:rPr lang="en-US" b="0" i="0" smtClean="0">
                        <a:latin typeface="Cambria Math" panose="02040503050406030204" pitchFamily="18" charset="0"/>
                      </a:rPr>
                      <m:t>ln</m:t>
                    </m:r>
                    <m:r>
                      <a:rPr lang="en-US" b="0" i="1" smtClean="0">
                        <a:latin typeface="Cambria Math" panose="02040503050406030204" pitchFamily="18" charset="0"/>
                      </a:rPr>
                      <m:t>⁡(.025)</m:t>
                    </m:r>
                  </m:oMath>
                </a14:m>
                <a:endParaRPr lang="en-US" dirty="0"/>
              </a:p>
              <a:p>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m:t>
                        </m:r>
                        <m:r>
                          <a:rPr lang="en-US" b="0" i="1" smtClean="0">
                            <a:latin typeface="Cambria Math" panose="02040503050406030204" pitchFamily="18" charset="0"/>
                          </a:rPr>
                          <m:t>𝛿</m:t>
                        </m:r>
                      </m:e>
                      <m:sup>
                        <m:r>
                          <a:rPr lang="en-US" b="0" i="1" smtClean="0">
                            <a:latin typeface="Cambria Math" panose="02040503050406030204" pitchFamily="18" charset="0"/>
                          </a:rPr>
                          <m:t>2</m:t>
                        </m:r>
                      </m:sup>
                    </m:sSup>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3⋅</m:t>
                        </m:r>
                        <m:func>
                          <m:funcPr>
                            <m:ctrlPr>
                              <a:rPr lang="en-US" b="0" i="0" smtClean="0">
                                <a:latin typeface="Cambria Math" panose="02040503050406030204" pitchFamily="18" charset="0"/>
                              </a:rPr>
                            </m:ctrlPr>
                          </m:funcPr>
                          <m:fName>
                            <m:r>
                              <m:rPr>
                                <m:sty m:val="p"/>
                              </m:rPr>
                              <a:rPr lang="en-US" b="0" i="0" smtClean="0">
                                <a:latin typeface="Cambria Math" panose="02040503050406030204" pitchFamily="18" charset="0"/>
                              </a:rPr>
                              <m:t>ln</m:t>
                            </m:r>
                          </m:fName>
                          <m:e>
                            <m:d>
                              <m:dPr>
                                <m:ctrlPr>
                                  <a:rPr lang="en-US" b="0" i="1" smtClean="0">
                                    <a:latin typeface="Cambria Math" panose="02040503050406030204" pitchFamily="18" charset="0"/>
                                  </a:rPr>
                                </m:ctrlPr>
                              </m:dPr>
                              <m:e>
                                <m:r>
                                  <a:rPr lang="en-US" b="0" i="1" smtClean="0">
                                    <a:latin typeface="Cambria Math" panose="02040503050406030204" pitchFamily="18" charset="0"/>
                                  </a:rPr>
                                  <m:t>.025</m:t>
                                </m:r>
                              </m:e>
                            </m:d>
                          </m:e>
                        </m:func>
                      </m:num>
                      <m:den>
                        <m:r>
                          <a:rPr lang="en-US" b="0" i="1" smtClean="0">
                            <a:latin typeface="Cambria Math" panose="02040503050406030204" pitchFamily="18" charset="0"/>
                          </a:rPr>
                          <m:t>1000</m:t>
                        </m:r>
                        <m:r>
                          <a:rPr lang="en-US" b="0" i="1" smtClean="0">
                            <a:latin typeface="Cambria Math" panose="02040503050406030204" pitchFamily="18" charset="0"/>
                          </a:rPr>
                          <m:t>𝑝</m:t>
                        </m:r>
                      </m:den>
                    </m:f>
                  </m:oMath>
                </a14:m>
                <a:endParaRPr lang="en-US" dirty="0"/>
              </a:p>
              <a:p>
                <a14:m>
                  <m:oMath xmlns:m="http://schemas.openxmlformats.org/officeDocument/2006/math">
                    <m:r>
                      <a:rPr lang="en-US" b="0" i="1" smtClean="0">
                        <a:latin typeface="Cambria Math" panose="02040503050406030204" pitchFamily="18" charset="0"/>
                      </a:rPr>
                      <m:t>𝛿</m:t>
                    </m:r>
                    <m:r>
                      <a:rPr lang="en-US" b="0" i="1" smtClean="0">
                        <a:latin typeface="Cambria Math" panose="02040503050406030204" pitchFamily="18" charset="0"/>
                      </a:rPr>
                      <m:t>≥</m:t>
                    </m:r>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r>
                              <a:rPr lang="en-US" b="0" i="1" smtClean="0">
                                <a:latin typeface="Cambria Math" panose="02040503050406030204" pitchFamily="18" charset="0"/>
                              </a:rPr>
                              <m:t>−3</m:t>
                            </m:r>
                            <m:r>
                              <m:rPr>
                                <m:sty m:val="p"/>
                              </m:rPr>
                              <a:rPr lang="en-US" b="0" i="0" smtClean="0">
                                <a:latin typeface="Cambria Math" panose="02040503050406030204" pitchFamily="18" charset="0"/>
                              </a:rPr>
                              <m:t>ln</m:t>
                            </m:r>
                            <m:r>
                              <a:rPr lang="en-US" b="0" i="1" smtClean="0">
                                <a:latin typeface="Cambria Math" panose="02040503050406030204" pitchFamily="18" charset="0"/>
                              </a:rPr>
                              <m:t>⁡(.025)</m:t>
                            </m:r>
                          </m:num>
                          <m:den>
                            <m:r>
                              <a:rPr lang="en-US" b="0" i="1" smtClean="0">
                                <a:latin typeface="Cambria Math" panose="02040503050406030204" pitchFamily="18" charset="0"/>
                              </a:rPr>
                              <m:t>1000</m:t>
                            </m:r>
                            <m:r>
                              <a:rPr lang="en-US" b="0" i="1" smtClean="0">
                                <a:latin typeface="Cambria Math" panose="02040503050406030204" pitchFamily="18" charset="0"/>
                              </a:rPr>
                              <m:t>𝑝</m:t>
                            </m:r>
                          </m:den>
                        </m:f>
                      </m:e>
                    </m:rad>
                  </m:oMath>
                </a14:m>
                <a:endParaRPr lang="en-US" dirty="0"/>
              </a:p>
              <a:p>
                <a:r>
                  <a:rPr lang="en-US" dirty="0"/>
                  <a:t>As </a:t>
                </a:r>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→0</m:t>
                    </m:r>
                  </m:oMath>
                </a14:m>
                <a:r>
                  <a:rPr lang="en-US" dirty="0"/>
                  <a:t>, </a:t>
                </a:r>
                <a14:m>
                  <m:oMath xmlns:m="http://schemas.openxmlformats.org/officeDocument/2006/math">
                    <m:r>
                      <a:rPr lang="en-US" b="0" i="1" smtClean="0">
                        <a:latin typeface="Cambria Math" panose="02040503050406030204" pitchFamily="18" charset="0"/>
                      </a:rPr>
                      <m:t>𝛿</m:t>
                    </m:r>
                    <m:r>
                      <a:rPr lang="en-US" b="0" i="1" smtClean="0">
                        <a:latin typeface="Cambria Math" panose="02040503050406030204" pitchFamily="18" charset="0"/>
                      </a:rPr>
                      <m:t>→∞</m:t>
                    </m:r>
                  </m:oMath>
                </a14:m>
                <a:r>
                  <a:rPr lang="en-US" dirty="0"/>
                  <a:t> – we’re not actually making a claim anymore.</a:t>
                </a:r>
              </a:p>
            </p:txBody>
          </p:sp>
        </mc:Choice>
        <mc:Fallback xmlns="">
          <p:sp>
            <p:nvSpPr>
              <p:cNvPr id="3" name="Content Placeholder 2">
                <a:extLst>
                  <a:ext uri="{FF2B5EF4-FFF2-40B4-BE49-F238E27FC236}">
                    <a16:creationId xmlns:a16="http://schemas.microsoft.com/office/drawing/2014/main" id="{4B40D577-CFBE-4D42-9176-72FBD18CAAFF}"/>
                  </a:ext>
                </a:extLst>
              </p:cNvPr>
              <p:cNvSpPr>
                <a:spLocks noGrp="1" noRot="1" noChangeAspect="1" noMove="1" noResize="1" noEditPoints="1" noAdjustHandles="1" noChangeArrowheads="1" noChangeShapeType="1" noTextEdit="1"/>
              </p:cNvSpPr>
              <p:nvPr>
                <p:ph idx="1"/>
              </p:nvPr>
            </p:nvSpPr>
            <p:spPr>
              <a:blipFill>
                <a:blip r:embed="rId3"/>
                <a:stretch>
                  <a:fillRect l="-708" t="-2138" b="-2642"/>
                </a:stretch>
              </a:blipFill>
            </p:spPr>
            <p:txBody>
              <a:bodyPr/>
              <a:lstStyle/>
              <a:p>
                <a:r>
                  <a:rPr lang="en-US">
                    <a:noFill/>
                  </a:rPr>
                  <a:t> </a:t>
                </a:r>
              </a:p>
            </p:txBody>
          </p:sp>
        </mc:Fallback>
      </mc:AlternateContent>
    </p:spTree>
    <p:extLst>
      <p:ext uri="{BB962C8B-B14F-4D97-AF65-F5344CB8AC3E}">
        <p14:creationId xmlns:p14="http://schemas.microsoft.com/office/powerpoint/2010/main" val="42101593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29349-912D-48CA-9790-6DB08A1EFBB0}"/>
              </a:ext>
            </a:extLst>
          </p:cNvPr>
          <p:cNvSpPr>
            <a:spLocks noGrp="1"/>
          </p:cNvSpPr>
          <p:nvPr>
            <p:ph type="title"/>
          </p:nvPr>
        </p:nvSpPr>
        <p:spPr/>
        <p:txBody>
          <a:bodyPr/>
          <a:lstStyle/>
          <a:p>
            <a:r>
              <a:rPr lang="en-US" dirty="0" err="1"/>
              <a:t>Hoeffding’s</a:t>
            </a:r>
            <a:r>
              <a:rPr lang="en-US" dirty="0"/>
              <a:t> Inequality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F2A294B-1505-49A9-ABB8-B84B24412524}"/>
                  </a:ext>
                </a:extLst>
              </p:cNvPr>
              <p:cNvSpPr>
                <a:spLocks noGrp="1"/>
              </p:cNvSpPr>
              <p:nvPr>
                <p:ph idx="1"/>
              </p:nvPr>
            </p:nvSpPr>
            <p:spPr>
              <a:xfrm>
                <a:off x="575240" y="5142523"/>
                <a:ext cx="11187258" cy="1166838"/>
              </a:xfrm>
            </p:spPr>
            <p:txBody>
              <a:bodyPr/>
              <a:lstStyle/>
              <a:p>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r>
                      <a:rPr lang="en-US" b="0" i="1" smtClean="0">
                        <a:latin typeface="Cambria Math" panose="02040503050406030204" pitchFamily="18" charset="0"/>
                      </a:rPr>
                      <m:t>≥</m:t>
                    </m:r>
                    <m:r>
                      <a:rPr lang="en-US" b="0" i="1" smtClean="0">
                        <a:latin typeface="Cambria Math" panose="02040503050406030204" pitchFamily="18" charset="0"/>
                      </a:rPr>
                      <m:t>𝑡</m:t>
                    </m:r>
                  </m:oMath>
                </a14:m>
                <a:r>
                  <a:rPr lang="en-US" dirty="0"/>
                  <a:t> if and only if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e>
                    </m:d>
                    <m:r>
                      <a:rPr lang="en-US" b="0" i="1" smtClean="0">
                        <a:latin typeface="Cambria Math" panose="02040503050406030204" pitchFamily="18" charset="0"/>
                      </a:rPr>
                      <m:t>|≥2</m:t>
                    </m:r>
                    <m:r>
                      <a:rPr lang="en-US" b="0" i="1" smtClean="0">
                        <a:latin typeface="Cambria Math" panose="02040503050406030204" pitchFamily="18" charset="0"/>
                      </a:rPr>
                      <m:t>𝑡</m:t>
                    </m:r>
                  </m:oMath>
                </a14:m>
                <a:r>
                  <a:rPr lang="en-US" dirty="0"/>
                  <a:t>. Why?</a:t>
                </a:r>
              </a:p>
            </p:txBody>
          </p:sp>
        </mc:Choice>
        <mc:Fallback xmlns="">
          <p:sp>
            <p:nvSpPr>
              <p:cNvPr id="3" name="Content Placeholder 2">
                <a:extLst>
                  <a:ext uri="{FF2B5EF4-FFF2-40B4-BE49-F238E27FC236}">
                    <a16:creationId xmlns:a16="http://schemas.microsoft.com/office/drawing/2014/main" id="{FF2A294B-1505-49A9-ABB8-B84B24412524}"/>
                  </a:ext>
                </a:extLst>
              </p:cNvPr>
              <p:cNvSpPr>
                <a:spLocks noGrp="1" noRot="1" noChangeAspect="1" noMove="1" noResize="1" noEditPoints="1" noAdjustHandles="1" noChangeArrowheads="1" noChangeShapeType="1" noTextEdit="1"/>
              </p:cNvSpPr>
              <p:nvPr>
                <p:ph idx="1"/>
              </p:nvPr>
            </p:nvSpPr>
            <p:spPr>
              <a:xfrm>
                <a:off x="575240" y="5142523"/>
                <a:ext cx="11187258" cy="1166838"/>
              </a:xfrm>
              <a:blipFill>
                <a:blip r:embed="rId2"/>
                <a:stretch>
                  <a:fillRect t="-9424"/>
                </a:stretch>
              </a:blipFill>
            </p:spPr>
            <p:txBody>
              <a:bodyPr/>
              <a:lstStyle/>
              <a:p>
                <a:r>
                  <a:rPr lang="en-US">
                    <a:noFill/>
                  </a:rPr>
                  <a:t> </a:t>
                </a:r>
              </a:p>
            </p:txBody>
          </p:sp>
        </mc:Fallback>
      </mc:AlternateContent>
      <p:grpSp>
        <p:nvGrpSpPr>
          <p:cNvPr id="4" name="Group 3">
            <a:extLst>
              <a:ext uri="{FF2B5EF4-FFF2-40B4-BE49-F238E27FC236}">
                <a16:creationId xmlns:a16="http://schemas.microsoft.com/office/drawing/2014/main" id="{F17DB420-0FD3-4873-ACC0-00C54B14EB50}"/>
              </a:ext>
            </a:extLst>
          </p:cNvPr>
          <p:cNvGrpSpPr/>
          <p:nvPr/>
        </p:nvGrpSpPr>
        <p:grpSpPr>
          <a:xfrm>
            <a:off x="575239" y="1409995"/>
            <a:ext cx="11339157" cy="3545767"/>
            <a:chOff x="708005" y="3429000"/>
            <a:chExt cx="6589148" cy="1927846"/>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45DAF5E9-D951-47E8-89CD-73BB1AC63649}"/>
                    </a:ext>
                  </a:extLst>
                </p:cNvPr>
                <p:cNvSpPr/>
                <p:nvPr/>
              </p:nvSpPr>
              <p:spPr>
                <a:xfrm>
                  <a:off x="708005" y="3429000"/>
                  <a:ext cx="6589148" cy="1927846"/>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Let </a:t>
                  </a:r>
                  <a14:m>
                    <m:oMath xmlns:m="http://schemas.openxmlformats.org/officeDocument/2006/math">
                      <m:sSub>
                        <m:sSubPr>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sSubPr>
                        <m:e>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𝑋</m:t>
                          </m:r>
                        </m:e>
                        <m:sub>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1</m:t>
                          </m:r>
                        </m:sub>
                      </m:sSub>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sSub>
                        <m:sSubPr>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sSubPr>
                        <m:e>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𝑋</m:t>
                          </m:r>
                        </m:e>
                        <m:sub>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2</m:t>
                          </m:r>
                        </m:sub>
                      </m:sSub>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sSub>
                        <m:sSubPr>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sSubPr>
                        <m:e>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𝑋</m:t>
                          </m:r>
                        </m:e>
                        <m:sub>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𝑛</m:t>
                          </m:r>
                        </m:sub>
                      </m:sSub>
                    </m:oMath>
                  </a14:m>
                  <a:r>
                    <a:rPr kumimoji="0" lang="en-US" sz="2800" b="1"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be </a:t>
                  </a:r>
                  <a:r>
                    <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independent </a:t>
                  </a:r>
                  <a:r>
                    <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RVs, each with range</a:t>
                  </a:r>
                  <a14:m>
                    <m:oMath xmlns:m="http://schemas.openxmlformats.org/officeDocument/2006/math">
                      <m:r>
                        <a:rPr kumimoji="0" lang="en-US" sz="2800" b="0" i="0"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 </m:t>
                      </m:r>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[0,1]</m:t>
                      </m:r>
                    </m:oMath>
                  </a14:m>
                  <a:r>
                    <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Let </a:t>
                  </a:r>
                  <a14:m>
                    <m:oMath xmlns:m="http://schemas.openxmlformats.org/officeDocument/2006/math">
                      <m:acc>
                        <m:accPr>
                          <m:chr m:val="̅"/>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accPr>
                        <m:e>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𝑋</m:t>
                          </m:r>
                        </m:e>
                      </m:acc>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sSub>
                        <m:sSubPr>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sSubPr>
                        <m:e>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𝑋</m:t>
                          </m:r>
                        </m:e>
                        <m:sub>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𝑖</m:t>
                          </m:r>
                        </m:sub>
                      </m:sSub>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𝑛</m:t>
                      </m:r>
                    </m:oMath>
                  </a14:m>
                  <a:r>
                    <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a:t>
                  </a:r>
                  <a:r>
                    <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and</a:t>
                  </a:r>
                  <a:r>
                    <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a:t>
                  </a:r>
                  <a14:m>
                    <m:oMath xmlns:m="http://schemas.openxmlformats.org/officeDocument/2006/math">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𝜇</m:t>
                      </m:r>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𝔼</m:t>
                      </m:r>
                      <m:d>
                        <m:dPr>
                          <m:begChr m:val="["/>
                          <m:endChr m:val="]"/>
                          <m:ctrlPr>
                            <a:rPr kumimoji="0" lang="en-US" sz="2800" b="0" i="1" u="none" strike="noStrike" kern="1200" cap="none" spc="0" normalizeH="0" baseline="0" noProof="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acc>
                            <m:accPr>
                              <m:chr m:val="̅"/>
                              <m:ctrlPr>
                                <a:rPr kumimoji="0" lang="en-US" sz="2800" b="0" i="1" u="none" strike="noStrike" kern="1200" cap="none" spc="0" normalizeH="0" baseline="0" noProof="0">
                                  <a:ln>
                                    <a:noFill/>
                                  </a:ln>
                                  <a:solidFill>
                                    <a:prstClr val="white"/>
                                  </a:solidFill>
                                  <a:effectLst/>
                                  <a:uLnTx/>
                                  <a:uFillTx/>
                                  <a:latin typeface="Cambria Math" panose="02040503050406030204" pitchFamily="18" charset="0"/>
                                  <a:ea typeface="+mn-ea"/>
                                  <a:cs typeface="Segoe UI Semibold" panose="020B0702040204020203" pitchFamily="34" charset="0"/>
                                </a:rPr>
                              </m:ctrlPr>
                            </m:accPr>
                            <m:e>
                              <m:r>
                                <a:rPr kumimoji="0" lang="en-US" sz="2800" b="0" i="1" u="none" strike="noStrike" kern="1200" cap="none" spc="0" normalizeH="0" baseline="0" noProof="0">
                                  <a:ln>
                                    <a:noFill/>
                                  </a:ln>
                                  <a:solidFill>
                                    <a:prstClr val="white"/>
                                  </a:solidFill>
                                  <a:effectLst/>
                                  <a:uLnTx/>
                                  <a:uFillTx/>
                                  <a:latin typeface="Cambria Math" panose="02040503050406030204" pitchFamily="18" charset="0"/>
                                  <a:ea typeface="+mn-ea"/>
                                  <a:cs typeface="Segoe UI Semibold" panose="020B0702040204020203" pitchFamily="34" charset="0"/>
                                </a:rPr>
                                <m:t>𝑋</m:t>
                              </m:r>
                            </m:e>
                          </m:acc>
                        </m:e>
                      </m:d>
                    </m:oMath>
                  </a14:m>
                  <a:r>
                    <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a:t>
                  </a:r>
                  <a:r>
                    <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For any</a:t>
                  </a:r>
                  <a:r>
                    <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a:t>
                  </a:r>
                  <a14:m>
                    <m:oMath xmlns:m="http://schemas.openxmlformats.org/officeDocument/2006/math">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𝑡</m:t>
                      </m:r>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≥0</m:t>
                      </m:r>
                    </m:oMath>
                  </a14:m>
                  <a:endPar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ℙ</m:t>
                        </m:r>
                        <m:d>
                          <m:dPr>
                            <m:ctrlPr>
                              <a:rPr kumimoji="0" lang="en-US" sz="2800" b="0" i="1" u="none" strike="noStrike" kern="1200" cap="none" spc="0" normalizeH="0" baseline="0" noProof="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d>
                              <m:dPr>
                                <m:begChr m:val="|"/>
                                <m:endChr m:val="|"/>
                                <m:ctrlPr>
                                  <a:rPr kumimoji="0" lang="en-US" sz="2800" b="0" i="1" u="none" strike="noStrike" kern="1200" cap="none" spc="0" normalizeH="0" baseline="0" noProof="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acc>
                                  <m:accPr>
                                    <m:chr m:val="̅"/>
                                    <m:ctrlPr>
                                      <a:rPr kumimoji="0" lang="en-US" sz="2800" b="0" i="1" u="none" strike="noStrike" kern="1200" cap="none" spc="0" normalizeH="0" baseline="0" noProof="0">
                                        <a:ln>
                                          <a:noFill/>
                                        </a:ln>
                                        <a:solidFill>
                                          <a:prstClr val="white"/>
                                        </a:solidFill>
                                        <a:effectLst/>
                                        <a:uLnTx/>
                                        <a:uFillTx/>
                                        <a:latin typeface="Cambria Math" panose="02040503050406030204" pitchFamily="18" charset="0"/>
                                        <a:ea typeface="+mn-ea"/>
                                        <a:cs typeface="Segoe UI Semibold" panose="020B0702040204020203" pitchFamily="34" charset="0"/>
                                      </a:rPr>
                                    </m:ctrlPr>
                                  </m:accPr>
                                  <m:e>
                                    <m:r>
                                      <a:rPr kumimoji="0" lang="en-US" sz="2800" b="0" i="1" u="none" strike="noStrike" kern="1200" cap="none" spc="0" normalizeH="0" baseline="0" noProof="0">
                                        <a:ln>
                                          <a:noFill/>
                                        </a:ln>
                                        <a:solidFill>
                                          <a:prstClr val="white"/>
                                        </a:solidFill>
                                        <a:effectLst/>
                                        <a:uLnTx/>
                                        <a:uFillTx/>
                                        <a:latin typeface="Cambria Math" panose="02040503050406030204" pitchFamily="18" charset="0"/>
                                        <a:ea typeface="+mn-ea"/>
                                        <a:cs typeface="Segoe UI Semibold" panose="020B0702040204020203" pitchFamily="34" charset="0"/>
                                      </a:rPr>
                                      <m:t>𝑋</m:t>
                                    </m:r>
                                  </m:e>
                                </m:acc>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𝔼</m:t>
                                </m:r>
                                <m:d>
                                  <m:dPr>
                                    <m:begChr m:val="["/>
                                    <m:endChr m:val="]"/>
                                    <m:ctrlPr>
                                      <a:rPr kumimoji="0" lang="en-US" sz="2800" b="0" i="1" u="none" strike="noStrike" kern="1200" cap="none" spc="0" normalizeH="0" baseline="0" noProof="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acc>
                                      <m:accPr>
                                        <m:chr m:val="̅"/>
                                        <m:ctrlPr>
                                          <a:rPr kumimoji="0" lang="en-US" sz="2800" b="0" i="1" u="none" strike="noStrike" kern="1200" cap="none" spc="0" normalizeH="0" baseline="0" noProof="0">
                                            <a:ln>
                                              <a:noFill/>
                                            </a:ln>
                                            <a:solidFill>
                                              <a:prstClr val="white"/>
                                            </a:solidFill>
                                            <a:effectLst/>
                                            <a:uLnTx/>
                                            <a:uFillTx/>
                                            <a:latin typeface="Cambria Math" panose="02040503050406030204" pitchFamily="18" charset="0"/>
                                            <a:ea typeface="+mn-ea"/>
                                            <a:cs typeface="Segoe UI Semibold" panose="020B0702040204020203" pitchFamily="34" charset="0"/>
                                          </a:rPr>
                                        </m:ctrlPr>
                                      </m:accPr>
                                      <m:e>
                                        <m:r>
                                          <a:rPr kumimoji="0" lang="en-US" sz="2800" b="0" i="1" u="none" strike="noStrike" kern="1200" cap="none" spc="0" normalizeH="0" baseline="0" noProof="0">
                                            <a:ln>
                                              <a:noFill/>
                                            </a:ln>
                                            <a:solidFill>
                                              <a:prstClr val="white"/>
                                            </a:solidFill>
                                            <a:effectLst/>
                                            <a:uLnTx/>
                                            <a:uFillTx/>
                                            <a:latin typeface="Cambria Math" panose="02040503050406030204" pitchFamily="18" charset="0"/>
                                            <a:ea typeface="+mn-ea"/>
                                            <a:cs typeface="Segoe UI Semibold" panose="020B0702040204020203" pitchFamily="34" charset="0"/>
                                          </a:rPr>
                                          <m:t>𝑋</m:t>
                                        </m:r>
                                      </m:e>
                                    </m:acc>
                                  </m:e>
                                </m:d>
                              </m:e>
                            </m:d>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𝑡</m:t>
                            </m:r>
                          </m:e>
                        </m:d>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≤2</m:t>
                        </m:r>
                        <m:func>
                          <m:funcPr>
                            <m:ctrlPr>
                              <a:rPr kumimoji="0" lang="en-US" sz="2800" b="0" i="0"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funcPr>
                          <m:fName>
                            <m:r>
                              <m:rPr>
                                <m:sty m:val="p"/>
                              </m:rPr>
                              <a:rPr kumimoji="0" lang="en-US" sz="2800" b="0" i="0"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exp</m:t>
                            </m:r>
                          </m:fName>
                          <m:e>
                            <m:d>
                              <m:dPr>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−2</m:t>
                                </m:r>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𝑛</m:t>
                                </m:r>
                                <m:sSup>
                                  <m:sSupPr>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sSupPr>
                                  <m:e>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𝑡</m:t>
                                    </m:r>
                                  </m:e>
                                  <m:sup>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2</m:t>
                                    </m:r>
                                  </m:sup>
                                </m:sSup>
                              </m:e>
                            </m:d>
                          </m:e>
                        </m:func>
                      </m:oMath>
                    </m:oMathPara>
                  </a14:m>
                  <a:endPar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45DAF5E9-D951-47E8-89CD-73BB1AC63649}"/>
                    </a:ext>
                  </a:extLst>
                </p:cNvPr>
                <p:cNvSpPr>
                  <a:spLocks noRot="1" noChangeAspect="1" noMove="1" noResize="1" noEditPoints="1" noAdjustHandles="1" noChangeArrowheads="1" noChangeShapeType="1" noTextEdit="1"/>
                </p:cNvSpPr>
                <p:nvPr/>
              </p:nvSpPr>
              <p:spPr>
                <a:xfrm>
                  <a:off x="708005" y="3429000"/>
                  <a:ext cx="6589148" cy="1927846"/>
                </a:xfrm>
                <a:prstGeom prst="rect">
                  <a:avLst/>
                </a:prstGeom>
                <a:blipFill>
                  <a:blip r:embed="rId3"/>
                  <a:stretch>
                    <a:fillRect/>
                  </a:stretch>
                </a:blipFill>
                <a:ln>
                  <a:noFill/>
                </a:ln>
              </p:spPr>
              <p:txBody>
                <a:bodyPr/>
                <a:lstStyle/>
                <a:p>
                  <a:r>
                    <a:rPr lang="en-US">
                      <a:noFill/>
                    </a:rPr>
                    <a:t> </a:t>
                  </a:r>
                </a:p>
              </p:txBody>
            </p:sp>
          </mc:Fallback>
        </mc:AlternateContent>
        <p:sp>
          <p:nvSpPr>
            <p:cNvPr id="6" name="Rectangle 5">
              <a:extLst>
                <a:ext uri="{FF2B5EF4-FFF2-40B4-BE49-F238E27FC236}">
                  <a16:creationId xmlns:a16="http://schemas.microsoft.com/office/drawing/2014/main" id="{5833F463-9019-40B7-B611-7F3E388078B4}"/>
                </a:ext>
              </a:extLst>
            </p:cNvPr>
            <p:cNvSpPr/>
            <p:nvPr/>
          </p:nvSpPr>
          <p:spPr>
            <a:xfrm>
              <a:off x="708005" y="3429000"/>
              <a:ext cx="6589148" cy="547235"/>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Segoe UI Semibold" panose="020B0702040204020203" pitchFamily="34" charset="0"/>
                  <a:ea typeface="+mn-ea"/>
                  <a:cs typeface="Segoe UI Semibold" panose="020B0702040204020203" pitchFamily="34" charset="0"/>
                </a:rPr>
                <a:t>Hoeffding’s</a:t>
              </a:r>
              <a:r>
                <a:rPr kumimoji="0" lang="en-US" sz="3200" b="1"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Inequality</a:t>
              </a:r>
            </a:p>
          </p:txBody>
        </p:sp>
      </p:grpSp>
    </p:spTree>
    <p:extLst>
      <p:ext uri="{BB962C8B-B14F-4D97-AF65-F5344CB8AC3E}">
        <p14:creationId xmlns:p14="http://schemas.microsoft.com/office/powerpoint/2010/main" val="3663803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b="1" spc="65" dirty="0">
                <a:latin typeface="Segoe UI"/>
                <a:cs typeface="Segoe UI"/>
              </a:rPr>
              <a:t>Chernoff</a:t>
            </a:r>
            <a:r>
              <a:rPr b="1" spc="220" dirty="0">
                <a:latin typeface="Segoe UI"/>
                <a:cs typeface="Segoe UI"/>
              </a:rPr>
              <a:t> </a:t>
            </a:r>
            <a:r>
              <a:rPr b="1" spc="50" dirty="0">
                <a:latin typeface="Segoe UI"/>
                <a:cs typeface="Segoe UI"/>
              </a:rPr>
              <a:t>Bound</a:t>
            </a:r>
          </a:p>
        </p:txBody>
      </p:sp>
      <p:grpSp>
        <p:nvGrpSpPr>
          <p:cNvPr id="3" name="object 3"/>
          <p:cNvGrpSpPr/>
          <p:nvPr/>
        </p:nvGrpSpPr>
        <p:grpSpPr>
          <a:xfrm>
            <a:off x="429768" y="4707635"/>
            <a:ext cx="5415280" cy="1957070"/>
            <a:chOff x="429768" y="4707635"/>
            <a:chExt cx="5415280" cy="1957070"/>
          </a:xfrm>
        </p:grpSpPr>
        <p:sp>
          <p:nvSpPr>
            <p:cNvPr id="4" name="object 4"/>
            <p:cNvSpPr/>
            <p:nvPr/>
          </p:nvSpPr>
          <p:spPr>
            <a:xfrm>
              <a:off x="429768" y="4707635"/>
              <a:ext cx="5415280" cy="1957070"/>
            </a:xfrm>
            <a:custGeom>
              <a:avLst/>
              <a:gdLst/>
              <a:ahLst/>
              <a:cxnLst/>
              <a:rect l="l" t="t" r="r" b="b"/>
              <a:pathLst>
                <a:path w="5415280" h="1957070">
                  <a:moveTo>
                    <a:pt x="5227066" y="0"/>
                  </a:moveTo>
                  <a:lnTo>
                    <a:pt x="187680" y="0"/>
                  </a:lnTo>
                  <a:lnTo>
                    <a:pt x="137786" y="6707"/>
                  </a:lnTo>
                  <a:lnTo>
                    <a:pt x="92952" y="25635"/>
                  </a:lnTo>
                  <a:lnTo>
                    <a:pt x="54968" y="54990"/>
                  </a:lnTo>
                  <a:lnTo>
                    <a:pt x="25622" y="92982"/>
                  </a:lnTo>
                  <a:lnTo>
                    <a:pt x="6703" y="137818"/>
                  </a:lnTo>
                  <a:lnTo>
                    <a:pt x="0" y="187706"/>
                  </a:lnTo>
                  <a:lnTo>
                    <a:pt x="0" y="1769135"/>
                  </a:lnTo>
                  <a:lnTo>
                    <a:pt x="6703" y="1819029"/>
                  </a:lnTo>
                  <a:lnTo>
                    <a:pt x="25622" y="1863863"/>
                  </a:lnTo>
                  <a:lnTo>
                    <a:pt x="54968" y="1901847"/>
                  </a:lnTo>
                  <a:lnTo>
                    <a:pt x="92952" y="1931193"/>
                  </a:lnTo>
                  <a:lnTo>
                    <a:pt x="137786" y="1950112"/>
                  </a:lnTo>
                  <a:lnTo>
                    <a:pt x="187680" y="1956815"/>
                  </a:lnTo>
                  <a:lnTo>
                    <a:pt x="5227066" y="1956815"/>
                  </a:lnTo>
                  <a:lnTo>
                    <a:pt x="5276953" y="1950112"/>
                  </a:lnTo>
                  <a:lnTo>
                    <a:pt x="5321789" y="1931193"/>
                  </a:lnTo>
                  <a:lnTo>
                    <a:pt x="5359781" y="1901847"/>
                  </a:lnTo>
                  <a:lnTo>
                    <a:pt x="5389136" y="1863863"/>
                  </a:lnTo>
                  <a:lnTo>
                    <a:pt x="5408064" y="1819029"/>
                  </a:lnTo>
                  <a:lnTo>
                    <a:pt x="5414772" y="1769135"/>
                  </a:lnTo>
                  <a:lnTo>
                    <a:pt x="5414772" y="187706"/>
                  </a:lnTo>
                  <a:lnTo>
                    <a:pt x="5408064" y="137818"/>
                  </a:lnTo>
                  <a:lnTo>
                    <a:pt x="5389136" y="92982"/>
                  </a:lnTo>
                  <a:lnTo>
                    <a:pt x="5359781" y="54990"/>
                  </a:lnTo>
                  <a:lnTo>
                    <a:pt x="5321789" y="25635"/>
                  </a:lnTo>
                  <a:lnTo>
                    <a:pt x="5276953" y="6707"/>
                  </a:lnTo>
                  <a:lnTo>
                    <a:pt x="5227066" y="0"/>
                  </a:lnTo>
                  <a:close/>
                </a:path>
              </a:pathLst>
            </a:custGeom>
            <a:solidFill>
              <a:srgbClr val="ECF7F1"/>
            </a:solidFill>
          </p:spPr>
          <p:txBody>
            <a:bodyPr wrap="square" lIns="0" tIns="0" rIns="0" bIns="0" rtlCol="0"/>
            <a:lstStyle/>
            <a:p>
              <a:endParaRPr/>
            </a:p>
          </p:txBody>
        </p:sp>
        <p:sp>
          <p:nvSpPr>
            <p:cNvPr id="5" name="object 5"/>
            <p:cNvSpPr/>
            <p:nvPr/>
          </p:nvSpPr>
          <p:spPr>
            <a:xfrm>
              <a:off x="2810510" y="6201409"/>
              <a:ext cx="408305" cy="331470"/>
            </a:xfrm>
            <a:custGeom>
              <a:avLst/>
              <a:gdLst/>
              <a:ahLst/>
              <a:cxnLst/>
              <a:rect l="l" t="t" r="r" b="b"/>
              <a:pathLst>
                <a:path w="408305" h="331470">
                  <a:moveTo>
                    <a:pt x="77343" y="0"/>
                  </a:moveTo>
                  <a:lnTo>
                    <a:pt x="0" y="0"/>
                  </a:lnTo>
                  <a:lnTo>
                    <a:pt x="0" y="13970"/>
                  </a:lnTo>
                  <a:lnTo>
                    <a:pt x="0" y="317500"/>
                  </a:lnTo>
                  <a:lnTo>
                    <a:pt x="0" y="331470"/>
                  </a:lnTo>
                  <a:lnTo>
                    <a:pt x="77343" y="331470"/>
                  </a:lnTo>
                  <a:lnTo>
                    <a:pt x="77343" y="317500"/>
                  </a:lnTo>
                  <a:lnTo>
                    <a:pt x="28702" y="317500"/>
                  </a:lnTo>
                  <a:lnTo>
                    <a:pt x="28702" y="13970"/>
                  </a:lnTo>
                  <a:lnTo>
                    <a:pt x="77343" y="13970"/>
                  </a:lnTo>
                  <a:lnTo>
                    <a:pt x="77343" y="0"/>
                  </a:lnTo>
                  <a:close/>
                </a:path>
                <a:path w="408305" h="331470">
                  <a:moveTo>
                    <a:pt x="407924" y="0"/>
                  </a:moveTo>
                  <a:lnTo>
                    <a:pt x="330581" y="0"/>
                  </a:lnTo>
                  <a:lnTo>
                    <a:pt x="330581" y="13970"/>
                  </a:lnTo>
                  <a:lnTo>
                    <a:pt x="379095" y="13970"/>
                  </a:lnTo>
                  <a:lnTo>
                    <a:pt x="379095" y="317500"/>
                  </a:lnTo>
                  <a:lnTo>
                    <a:pt x="330581" y="317500"/>
                  </a:lnTo>
                  <a:lnTo>
                    <a:pt x="330581" y="331470"/>
                  </a:lnTo>
                  <a:lnTo>
                    <a:pt x="407924" y="331470"/>
                  </a:lnTo>
                  <a:lnTo>
                    <a:pt x="407924" y="317500"/>
                  </a:lnTo>
                  <a:lnTo>
                    <a:pt x="407924" y="13970"/>
                  </a:lnTo>
                  <a:lnTo>
                    <a:pt x="407924" y="0"/>
                  </a:lnTo>
                  <a:close/>
                </a:path>
              </a:pathLst>
            </a:custGeom>
            <a:solidFill>
              <a:srgbClr val="000000"/>
            </a:solidFill>
          </p:spPr>
          <p:txBody>
            <a:bodyPr wrap="square" lIns="0" tIns="0" rIns="0" bIns="0" rtlCol="0"/>
            <a:lstStyle/>
            <a:p>
              <a:endParaRPr/>
            </a:p>
          </p:txBody>
        </p:sp>
      </p:grpSp>
      <p:sp>
        <p:nvSpPr>
          <p:cNvPr id="6" name="object 6"/>
          <p:cNvSpPr txBox="1"/>
          <p:nvPr/>
        </p:nvSpPr>
        <p:spPr>
          <a:xfrm>
            <a:off x="655116" y="4684378"/>
            <a:ext cx="4307205" cy="1868805"/>
          </a:xfrm>
          <a:prstGeom prst="rect">
            <a:avLst/>
          </a:prstGeom>
        </p:spPr>
        <p:txBody>
          <a:bodyPr vert="horz" wrap="square" lIns="0" tIns="72390" rIns="0" bIns="0" rtlCol="0">
            <a:spAutoFit/>
          </a:bodyPr>
          <a:lstStyle/>
          <a:p>
            <a:pPr marL="18415">
              <a:lnSpc>
                <a:spcPct val="100000"/>
              </a:lnSpc>
              <a:spcBef>
                <a:spcPts val="570"/>
              </a:spcBef>
            </a:pPr>
            <a:r>
              <a:rPr sz="2800" b="0" spc="-10" dirty="0">
                <a:latin typeface="Segoe UI Semilight"/>
                <a:cs typeface="Segoe UI Semilight"/>
              </a:rPr>
              <a:t>Requirements:</a:t>
            </a:r>
            <a:endParaRPr sz="2800">
              <a:latin typeface="Segoe UI Semilight"/>
              <a:cs typeface="Segoe UI Semilight"/>
            </a:endParaRPr>
          </a:p>
          <a:p>
            <a:pPr marL="12700" marR="5080" indent="311785">
              <a:lnSpc>
                <a:spcPts val="3020"/>
              </a:lnSpc>
              <a:spcBef>
                <a:spcPts val="855"/>
              </a:spcBef>
              <a:buAutoNum type="arabicPeriod"/>
              <a:tabLst>
                <a:tab pos="324485" algn="l"/>
              </a:tabLst>
            </a:pPr>
            <a:r>
              <a:rPr sz="2800" b="0" dirty="0">
                <a:latin typeface="Segoe UI Semilight"/>
                <a:cs typeface="Segoe UI Semilight"/>
              </a:rPr>
              <a:t>X</a:t>
            </a:r>
            <a:r>
              <a:rPr sz="2800" b="0" spc="-20" dirty="0">
                <a:latin typeface="Segoe UI Semilight"/>
                <a:cs typeface="Segoe UI Semilight"/>
              </a:rPr>
              <a:t> </a:t>
            </a:r>
            <a:r>
              <a:rPr sz="2800" b="0" dirty="0">
                <a:latin typeface="Segoe UI Semilight"/>
                <a:cs typeface="Segoe UI Semilight"/>
              </a:rPr>
              <a:t>is</a:t>
            </a:r>
            <a:r>
              <a:rPr sz="2800" b="0" spc="-30" dirty="0">
                <a:latin typeface="Segoe UI Semilight"/>
                <a:cs typeface="Segoe UI Semilight"/>
              </a:rPr>
              <a:t> </a:t>
            </a:r>
            <a:r>
              <a:rPr sz="2800" b="0" dirty="0">
                <a:latin typeface="Segoe UI Semilight"/>
                <a:cs typeface="Segoe UI Semilight"/>
              </a:rPr>
              <a:t>a</a:t>
            </a:r>
            <a:r>
              <a:rPr sz="2800" b="0" spc="-20" dirty="0">
                <a:latin typeface="Segoe UI Semilight"/>
                <a:cs typeface="Segoe UI Semilight"/>
              </a:rPr>
              <a:t> </a:t>
            </a:r>
            <a:r>
              <a:rPr sz="2800" b="0" dirty="0">
                <a:latin typeface="Segoe UI Semilight"/>
                <a:cs typeface="Segoe UI Semilight"/>
              </a:rPr>
              <a:t>sum</a:t>
            </a:r>
            <a:r>
              <a:rPr sz="2800" b="0" spc="-30" dirty="0">
                <a:latin typeface="Segoe UI Semilight"/>
                <a:cs typeface="Segoe UI Semilight"/>
              </a:rPr>
              <a:t> </a:t>
            </a:r>
            <a:r>
              <a:rPr sz="2800" b="0" dirty="0">
                <a:latin typeface="Segoe UI Semilight"/>
                <a:cs typeface="Segoe UI Semilight"/>
              </a:rPr>
              <a:t>of</a:t>
            </a:r>
            <a:r>
              <a:rPr sz="2800" b="0" spc="-35" dirty="0">
                <a:latin typeface="Segoe UI Semilight"/>
                <a:cs typeface="Segoe UI Semilight"/>
              </a:rPr>
              <a:t> </a:t>
            </a:r>
            <a:r>
              <a:rPr sz="2800" b="0" spc="-10" dirty="0">
                <a:latin typeface="Segoe UI Semilight"/>
                <a:cs typeface="Segoe UI Semilight"/>
              </a:rPr>
              <a:t>independent </a:t>
            </a:r>
            <a:r>
              <a:rPr sz="2800" b="0" dirty="0">
                <a:latin typeface="Segoe UI Semilight"/>
                <a:cs typeface="Segoe UI Semilight"/>
              </a:rPr>
              <a:t>Bernoulli</a:t>
            </a:r>
            <a:r>
              <a:rPr sz="2800" b="0" spc="-65" dirty="0">
                <a:latin typeface="Segoe UI Semilight"/>
                <a:cs typeface="Segoe UI Semilight"/>
              </a:rPr>
              <a:t> </a:t>
            </a:r>
            <a:r>
              <a:rPr sz="2800" b="0" dirty="0">
                <a:latin typeface="Segoe UI Semilight"/>
                <a:cs typeface="Segoe UI Semilight"/>
              </a:rPr>
              <a:t>random</a:t>
            </a:r>
            <a:r>
              <a:rPr sz="2800" b="0" spc="-60" dirty="0">
                <a:latin typeface="Segoe UI Semilight"/>
                <a:cs typeface="Segoe UI Semilight"/>
              </a:rPr>
              <a:t> </a:t>
            </a:r>
            <a:r>
              <a:rPr sz="2800" b="0" spc="-10" dirty="0">
                <a:latin typeface="Segoe UI Semilight"/>
                <a:cs typeface="Segoe UI Semilight"/>
              </a:rPr>
              <a:t>variables.</a:t>
            </a:r>
            <a:endParaRPr sz="2800">
              <a:latin typeface="Segoe UI Semilight"/>
              <a:cs typeface="Segoe UI Semilight"/>
            </a:endParaRPr>
          </a:p>
          <a:p>
            <a:pPr marL="377825" indent="-359410">
              <a:lnSpc>
                <a:spcPct val="100000"/>
              </a:lnSpc>
              <a:spcBef>
                <a:spcPts val="430"/>
              </a:spcBef>
              <a:buAutoNum type="arabicPeriod"/>
              <a:tabLst>
                <a:tab pos="377825" algn="l"/>
              </a:tabLst>
            </a:pPr>
            <a:r>
              <a:rPr sz="2800" b="0" dirty="0">
                <a:latin typeface="Segoe UI Semilight"/>
                <a:cs typeface="Segoe UI Semilight"/>
              </a:rPr>
              <a:t>We</a:t>
            </a:r>
            <a:r>
              <a:rPr sz="2800" b="0" spc="-40" dirty="0">
                <a:latin typeface="Segoe UI Semilight"/>
                <a:cs typeface="Segoe UI Semilight"/>
              </a:rPr>
              <a:t> </a:t>
            </a:r>
            <a:r>
              <a:rPr sz="2800" b="0" dirty="0">
                <a:latin typeface="Segoe UI Semilight"/>
                <a:cs typeface="Segoe UI Semilight"/>
              </a:rPr>
              <a:t>know</a:t>
            </a:r>
            <a:r>
              <a:rPr sz="2800" b="0" spc="-70" dirty="0">
                <a:latin typeface="Segoe UI Semilight"/>
                <a:cs typeface="Segoe UI Semilight"/>
              </a:rPr>
              <a:t> </a:t>
            </a:r>
            <a:r>
              <a:rPr sz="2800" dirty="0">
                <a:latin typeface="Cambria Math"/>
                <a:cs typeface="Cambria Math"/>
              </a:rPr>
              <a:t>𝔼</a:t>
            </a:r>
            <a:r>
              <a:rPr sz="2800" spc="300" dirty="0">
                <a:latin typeface="Cambria Math"/>
                <a:cs typeface="Cambria Math"/>
              </a:rPr>
              <a:t> </a:t>
            </a:r>
            <a:r>
              <a:rPr sz="2800" spc="-50" dirty="0">
                <a:latin typeface="Cambria Math"/>
                <a:cs typeface="Cambria Math"/>
              </a:rPr>
              <a:t>𝑋</a:t>
            </a:r>
            <a:endParaRPr sz="2800">
              <a:latin typeface="Cambria Math"/>
              <a:cs typeface="Cambria Math"/>
            </a:endParaRPr>
          </a:p>
        </p:txBody>
      </p:sp>
      <p:grpSp>
        <p:nvGrpSpPr>
          <p:cNvPr id="7" name="object 7"/>
          <p:cNvGrpSpPr/>
          <p:nvPr/>
        </p:nvGrpSpPr>
        <p:grpSpPr>
          <a:xfrm>
            <a:off x="423672" y="2270760"/>
            <a:ext cx="11338560" cy="2277110"/>
            <a:chOff x="423672" y="2270760"/>
            <a:chExt cx="11338560" cy="2277110"/>
          </a:xfrm>
        </p:grpSpPr>
        <p:sp>
          <p:nvSpPr>
            <p:cNvPr id="8" name="object 8"/>
            <p:cNvSpPr/>
            <p:nvPr/>
          </p:nvSpPr>
          <p:spPr>
            <a:xfrm>
              <a:off x="423672" y="2270760"/>
              <a:ext cx="11338560" cy="2277110"/>
            </a:xfrm>
            <a:custGeom>
              <a:avLst/>
              <a:gdLst/>
              <a:ahLst/>
              <a:cxnLst/>
              <a:rect l="l" t="t" r="r" b="b"/>
              <a:pathLst>
                <a:path w="11338560" h="2277110">
                  <a:moveTo>
                    <a:pt x="11338560" y="0"/>
                  </a:moveTo>
                  <a:lnTo>
                    <a:pt x="0" y="0"/>
                  </a:lnTo>
                  <a:lnTo>
                    <a:pt x="0" y="2276856"/>
                  </a:lnTo>
                  <a:lnTo>
                    <a:pt x="11338560" y="2276856"/>
                  </a:lnTo>
                  <a:lnTo>
                    <a:pt x="11338560" y="0"/>
                  </a:lnTo>
                  <a:close/>
                </a:path>
              </a:pathLst>
            </a:custGeom>
            <a:solidFill>
              <a:srgbClr val="A38DD2"/>
            </a:solidFill>
          </p:spPr>
          <p:txBody>
            <a:bodyPr wrap="square" lIns="0" tIns="0" rIns="0" bIns="0" rtlCol="0"/>
            <a:lstStyle/>
            <a:p>
              <a:endParaRPr/>
            </a:p>
          </p:txBody>
        </p:sp>
        <p:sp>
          <p:nvSpPr>
            <p:cNvPr id="9" name="object 9"/>
            <p:cNvSpPr/>
            <p:nvPr/>
          </p:nvSpPr>
          <p:spPr>
            <a:xfrm>
              <a:off x="1536319" y="2823209"/>
              <a:ext cx="5123180" cy="1247775"/>
            </a:xfrm>
            <a:custGeom>
              <a:avLst/>
              <a:gdLst/>
              <a:ahLst/>
              <a:cxnLst/>
              <a:rect l="l" t="t" r="r" b="b"/>
              <a:pathLst>
                <a:path w="5123180" h="1247775">
                  <a:moveTo>
                    <a:pt x="117589" y="909066"/>
                  </a:moveTo>
                  <a:lnTo>
                    <a:pt x="112522" y="894715"/>
                  </a:lnTo>
                  <a:lnTo>
                    <a:pt x="86944" y="904011"/>
                  </a:lnTo>
                  <a:lnTo>
                    <a:pt x="64516" y="917409"/>
                  </a:lnTo>
                  <a:lnTo>
                    <a:pt x="29083" y="956564"/>
                  </a:lnTo>
                  <a:lnTo>
                    <a:pt x="7251" y="1009053"/>
                  </a:lnTo>
                  <a:lnTo>
                    <a:pt x="88" y="1069467"/>
                  </a:lnTo>
                  <a:lnTo>
                    <a:pt x="0" y="1071245"/>
                  </a:lnTo>
                  <a:lnTo>
                    <a:pt x="1803" y="1103706"/>
                  </a:lnTo>
                  <a:lnTo>
                    <a:pt x="16281" y="1161097"/>
                  </a:lnTo>
                  <a:lnTo>
                    <a:pt x="45097" y="1207630"/>
                  </a:lnTo>
                  <a:lnTo>
                    <a:pt x="86868" y="1238440"/>
                  </a:lnTo>
                  <a:lnTo>
                    <a:pt x="112522" y="1247648"/>
                  </a:lnTo>
                  <a:lnTo>
                    <a:pt x="116967" y="1233297"/>
                  </a:lnTo>
                  <a:lnTo>
                    <a:pt x="96888" y="1224419"/>
                  </a:lnTo>
                  <a:lnTo>
                    <a:pt x="79540" y="1212049"/>
                  </a:lnTo>
                  <a:lnTo>
                    <a:pt x="53086" y="1176782"/>
                  </a:lnTo>
                  <a:lnTo>
                    <a:pt x="37363" y="1128839"/>
                  </a:lnTo>
                  <a:lnTo>
                    <a:pt x="32194" y="1071245"/>
                  </a:lnTo>
                  <a:lnTo>
                    <a:pt x="32131" y="1069467"/>
                  </a:lnTo>
                  <a:lnTo>
                    <a:pt x="33439" y="1039368"/>
                  </a:lnTo>
                  <a:lnTo>
                    <a:pt x="43916" y="987120"/>
                  </a:lnTo>
                  <a:lnTo>
                    <a:pt x="64960" y="945883"/>
                  </a:lnTo>
                  <a:lnTo>
                    <a:pt x="97205" y="917930"/>
                  </a:lnTo>
                  <a:lnTo>
                    <a:pt x="117589" y="909066"/>
                  </a:lnTo>
                  <a:close/>
                </a:path>
                <a:path w="5123180" h="1247775">
                  <a:moveTo>
                    <a:pt x="1028954" y="909066"/>
                  </a:moveTo>
                  <a:lnTo>
                    <a:pt x="1023874" y="894715"/>
                  </a:lnTo>
                  <a:lnTo>
                    <a:pt x="998296" y="904011"/>
                  </a:lnTo>
                  <a:lnTo>
                    <a:pt x="975868" y="917409"/>
                  </a:lnTo>
                  <a:lnTo>
                    <a:pt x="940435" y="956564"/>
                  </a:lnTo>
                  <a:lnTo>
                    <a:pt x="918603" y="1009053"/>
                  </a:lnTo>
                  <a:lnTo>
                    <a:pt x="911440" y="1069467"/>
                  </a:lnTo>
                  <a:lnTo>
                    <a:pt x="911352" y="1071245"/>
                  </a:lnTo>
                  <a:lnTo>
                    <a:pt x="913155" y="1103706"/>
                  </a:lnTo>
                  <a:lnTo>
                    <a:pt x="927633" y="1161097"/>
                  </a:lnTo>
                  <a:lnTo>
                    <a:pt x="956449" y="1207630"/>
                  </a:lnTo>
                  <a:lnTo>
                    <a:pt x="998220" y="1238440"/>
                  </a:lnTo>
                  <a:lnTo>
                    <a:pt x="1023874" y="1247648"/>
                  </a:lnTo>
                  <a:lnTo>
                    <a:pt x="1028319" y="1233297"/>
                  </a:lnTo>
                  <a:lnTo>
                    <a:pt x="1008240" y="1224419"/>
                  </a:lnTo>
                  <a:lnTo>
                    <a:pt x="990892" y="1212049"/>
                  </a:lnTo>
                  <a:lnTo>
                    <a:pt x="964438" y="1176782"/>
                  </a:lnTo>
                  <a:lnTo>
                    <a:pt x="948715" y="1128839"/>
                  </a:lnTo>
                  <a:lnTo>
                    <a:pt x="943546" y="1071245"/>
                  </a:lnTo>
                  <a:lnTo>
                    <a:pt x="943483" y="1069467"/>
                  </a:lnTo>
                  <a:lnTo>
                    <a:pt x="944791" y="1039368"/>
                  </a:lnTo>
                  <a:lnTo>
                    <a:pt x="955268" y="987120"/>
                  </a:lnTo>
                  <a:lnTo>
                    <a:pt x="976312" y="945883"/>
                  </a:lnTo>
                  <a:lnTo>
                    <a:pt x="1008557" y="917930"/>
                  </a:lnTo>
                  <a:lnTo>
                    <a:pt x="1028954" y="909066"/>
                  </a:lnTo>
                  <a:close/>
                </a:path>
                <a:path w="5123180" h="1247775">
                  <a:moveTo>
                    <a:pt x="2043430" y="1071245"/>
                  </a:moveTo>
                  <a:lnTo>
                    <a:pt x="2036102" y="1009053"/>
                  </a:lnTo>
                  <a:lnTo>
                    <a:pt x="2014220" y="956564"/>
                  </a:lnTo>
                  <a:lnTo>
                    <a:pt x="1978875" y="917409"/>
                  </a:lnTo>
                  <a:lnTo>
                    <a:pt x="1930781" y="894715"/>
                  </a:lnTo>
                  <a:lnTo>
                    <a:pt x="1925828" y="909066"/>
                  </a:lnTo>
                  <a:lnTo>
                    <a:pt x="1946224" y="917930"/>
                  </a:lnTo>
                  <a:lnTo>
                    <a:pt x="1963801" y="930198"/>
                  </a:lnTo>
                  <a:lnTo>
                    <a:pt x="1990344" y="964946"/>
                  </a:lnTo>
                  <a:lnTo>
                    <a:pt x="2005990" y="1011923"/>
                  </a:lnTo>
                  <a:lnTo>
                    <a:pt x="2009813" y="1038936"/>
                  </a:lnTo>
                  <a:lnTo>
                    <a:pt x="2009876" y="1039368"/>
                  </a:lnTo>
                  <a:lnTo>
                    <a:pt x="2009851" y="1100594"/>
                  </a:lnTo>
                  <a:lnTo>
                    <a:pt x="1999373" y="1154239"/>
                  </a:lnTo>
                  <a:lnTo>
                    <a:pt x="1978431" y="1196174"/>
                  </a:lnTo>
                  <a:lnTo>
                    <a:pt x="1946478" y="1224419"/>
                  </a:lnTo>
                  <a:lnTo>
                    <a:pt x="1926336" y="1233297"/>
                  </a:lnTo>
                  <a:lnTo>
                    <a:pt x="1930781" y="1247648"/>
                  </a:lnTo>
                  <a:lnTo>
                    <a:pt x="1978990" y="1225092"/>
                  </a:lnTo>
                  <a:lnTo>
                    <a:pt x="2014347" y="1186053"/>
                  </a:lnTo>
                  <a:lnTo>
                    <a:pt x="2036165" y="1133652"/>
                  </a:lnTo>
                  <a:lnTo>
                    <a:pt x="2041613" y="1103706"/>
                  </a:lnTo>
                  <a:lnTo>
                    <a:pt x="2043430" y="1071245"/>
                  </a:lnTo>
                  <a:close/>
                </a:path>
                <a:path w="5123180" h="1247775">
                  <a:moveTo>
                    <a:pt x="2421382" y="1071245"/>
                  </a:moveTo>
                  <a:lnTo>
                    <a:pt x="2414054" y="1009053"/>
                  </a:lnTo>
                  <a:lnTo>
                    <a:pt x="2392172" y="956564"/>
                  </a:lnTo>
                  <a:lnTo>
                    <a:pt x="2356828" y="917409"/>
                  </a:lnTo>
                  <a:lnTo>
                    <a:pt x="2308733" y="894715"/>
                  </a:lnTo>
                  <a:lnTo>
                    <a:pt x="2303780" y="909066"/>
                  </a:lnTo>
                  <a:lnTo>
                    <a:pt x="2324176" y="917930"/>
                  </a:lnTo>
                  <a:lnTo>
                    <a:pt x="2341753" y="930198"/>
                  </a:lnTo>
                  <a:lnTo>
                    <a:pt x="2368296" y="964946"/>
                  </a:lnTo>
                  <a:lnTo>
                    <a:pt x="2383942" y="1011923"/>
                  </a:lnTo>
                  <a:lnTo>
                    <a:pt x="2387765" y="1038936"/>
                  </a:lnTo>
                  <a:lnTo>
                    <a:pt x="2387828" y="1039368"/>
                  </a:lnTo>
                  <a:lnTo>
                    <a:pt x="2387803" y="1100594"/>
                  </a:lnTo>
                  <a:lnTo>
                    <a:pt x="2377325" y="1154239"/>
                  </a:lnTo>
                  <a:lnTo>
                    <a:pt x="2356383" y="1196174"/>
                  </a:lnTo>
                  <a:lnTo>
                    <a:pt x="2324430" y="1224419"/>
                  </a:lnTo>
                  <a:lnTo>
                    <a:pt x="2304288" y="1233297"/>
                  </a:lnTo>
                  <a:lnTo>
                    <a:pt x="2308733" y="1247648"/>
                  </a:lnTo>
                  <a:lnTo>
                    <a:pt x="2356942" y="1225092"/>
                  </a:lnTo>
                  <a:lnTo>
                    <a:pt x="2392299" y="1186053"/>
                  </a:lnTo>
                  <a:lnTo>
                    <a:pt x="2414117" y="1133652"/>
                  </a:lnTo>
                  <a:lnTo>
                    <a:pt x="2419566" y="1103706"/>
                  </a:lnTo>
                  <a:lnTo>
                    <a:pt x="2421382" y="1071245"/>
                  </a:lnTo>
                  <a:close/>
                </a:path>
                <a:path w="5123180" h="1247775">
                  <a:moveTo>
                    <a:pt x="3291332" y="593471"/>
                  </a:moveTo>
                  <a:lnTo>
                    <a:pt x="3246551" y="624941"/>
                  </a:lnTo>
                  <a:lnTo>
                    <a:pt x="3214751" y="685038"/>
                  </a:lnTo>
                  <a:lnTo>
                    <a:pt x="3201924" y="722249"/>
                  </a:lnTo>
                  <a:lnTo>
                    <a:pt x="3192805" y="763752"/>
                  </a:lnTo>
                  <a:lnTo>
                    <a:pt x="3187344" y="809599"/>
                  </a:lnTo>
                  <a:lnTo>
                    <a:pt x="3185541" y="859917"/>
                  </a:lnTo>
                  <a:lnTo>
                    <a:pt x="3187268" y="907808"/>
                  </a:lnTo>
                  <a:lnTo>
                    <a:pt x="3187344" y="910082"/>
                  </a:lnTo>
                  <a:lnTo>
                    <a:pt x="3192805" y="955992"/>
                  </a:lnTo>
                  <a:lnTo>
                    <a:pt x="3201924" y="997521"/>
                  </a:lnTo>
                  <a:lnTo>
                    <a:pt x="3214751" y="1034669"/>
                  </a:lnTo>
                  <a:lnTo>
                    <a:pt x="3246564" y="1094790"/>
                  </a:lnTo>
                  <a:lnTo>
                    <a:pt x="3283331" y="1135380"/>
                  </a:lnTo>
                  <a:lnTo>
                    <a:pt x="3291332" y="1126236"/>
                  </a:lnTo>
                  <a:lnTo>
                    <a:pt x="3274822" y="1108113"/>
                  </a:lnTo>
                  <a:lnTo>
                    <a:pt x="3259810" y="1085557"/>
                  </a:lnTo>
                  <a:lnTo>
                    <a:pt x="3234309" y="1027049"/>
                  </a:lnTo>
                  <a:lnTo>
                    <a:pt x="3217557" y="951636"/>
                  </a:lnTo>
                  <a:lnTo>
                    <a:pt x="3213354" y="907808"/>
                  </a:lnTo>
                  <a:lnTo>
                    <a:pt x="3211957" y="859917"/>
                  </a:lnTo>
                  <a:lnTo>
                    <a:pt x="3213354" y="811961"/>
                  </a:lnTo>
                  <a:lnTo>
                    <a:pt x="3217557" y="768108"/>
                  </a:lnTo>
                  <a:lnTo>
                    <a:pt x="3224542" y="728332"/>
                  </a:lnTo>
                  <a:lnTo>
                    <a:pt x="3246297" y="661250"/>
                  </a:lnTo>
                  <a:lnTo>
                    <a:pt x="3274822" y="611670"/>
                  </a:lnTo>
                  <a:lnTo>
                    <a:pt x="3291332" y="593471"/>
                  </a:lnTo>
                  <a:close/>
                </a:path>
                <a:path w="5123180" h="1247775">
                  <a:moveTo>
                    <a:pt x="4074020" y="859917"/>
                  </a:moveTo>
                  <a:lnTo>
                    <a:pt x="4072280" y="811961"/>
                  </a:lnTo>
                  <a:lnTo>
                    <a:pt x="4066705" y="763752"/>
                  </a:lnTo>
                  <a:lnTo>
                    <a:pt x="4057573" y="722249"/>
                  </a:lnTo>
                  <a:lnTo>
                    <a:pt x="4044823" y="685038"/>
                  </a:lnTo>
                  <a:lnTo>
                    <a:pt x="4012984" y="624941"/>
                  </a:lnTo>
                  <a:lnTo>
                    <a:pt x="3976116" y="584454"/>
                  </a:lnTo>
                  <a:lnTo>
                    <a:pt x="3968242" y="593471"/>
                  </a:lnTo>
                  <a:lnTo>
                    <a:pt x="3984714" y="611670"/>
                  </a:lnTo>
                  <a:lnTo>
                    <a:pt x="3999687" y="634263"/>
                  </a:lnTo>
                  <a:lnTo>
                    <a:pt x="4025138" y="692658"/>
                  </a:lnTo>
                  <a:lnTo>
                    <a:pt x="4041991" y="768096"/>
                  </a:lnTo>
                  <a:lnTo>
                    <a:pt x="4046207" y="811961"/>
                  </a:lnTo>
                  <a:lnTo>
                    <a:pt x="4047617" y="859917"/>
                  </a:lnTo>
                  <a:lnTo>
                    <a:pt x="4046207" y="907808"/>
                  </a:lnTo>
                  <a:lnTo>
                    <a:pt x="4041991" y="951636"/>
                  </a:lnTo>
                  <a:lnTo>
                    <a:pt x="4034967" y="991387"/>
                  </a:lnTo>
                  <a:lnTo>
                    <a:pt x="4013149" y="1058532"/>
                  </a:lnTo>
                  <a:lnTo>
                    <a:pt x="3984714" y="1108113"/>
                  </a:lnTo>
                  <a:lnTo>
                    <a:pt x="3968242" y="1126236"/>
                  </a:lnTo>
                  <a:lnTo>
                    <a:pt x="3976116" y="1135380"/>
                  </a:lnTo>
                  <a:lnTo>
                    <a:pt x="4012984" y="1094790"/>
                  </a:lnTo>
                  <a:lnTo>
                    <a:pt x="4044823" y="1034669"/>
                  </a:lnTo>
                  <a:lnTo>
                    <a:pt x="4057573" y="997534"/>
                  </a:lnTo>
                  <a:lnTo>
                    <a:pt x="4066705" y="956005"/>
                  </a:lnTo>
                  <a:lnTo>
                    <a:pt x="4072191" y="910082"/>
                  </a:lnTo>
                  <a:lnTo>
                    <a:pt x="4074020" y="859917"/>
                  </a:lnTo>
                  <a:close/>
                </a:path>
                <a:path w="5123180" h="1247775">
                  <a:moveTo>
                    <a:pt x="4792472" y="0"/>
                  </a:moveTo>
                  <a:lnTo>
                    <a:pt x="4715256" y="0"/>
                  </a:lnTo>
                  <a:lnTo>
                    <a:pt x="4715256" y="12700"/>
                  </a:lnTo>
                  <a:lnTo>
                    <a:pt x="4715256" y="316230"/>
                  </a:lnTo>
                  <a:lnTo>
                    <a:pt x="4715256" y="330200"/>
                  </a:lnTo>
                  <a:lnTo>
                    <a:pt x="4792472" y="330200"/>
                  </a:lnTo>
                  <a:lnTo>
                    <a:pt x="4792472" y="316230"/>
                  </a:lnTo>
                  <a:lnTo>
                    <a:pt x="4743958" y="316230"/>
                  </a:lnTo>
                  <a:lnTo>
                    <a:pt x="4743958" y="12700"/>
                  </a:lnTo>
                  <a:lnTo>
                    <a:pt x="4792472" y="12700"/>
                  </a:lnTo>
                  <a:lnTo>
                    <a:pt x="4792472" y="0"/>
                  </a:lnTo>
                  <a:close/>
                </a:path>
                <a:path w="5123180" h="1247775">
                  <a:moveTo>
                    <a:pt x="5123180" y="0"/>
                  </a:moveTo>
                  <a:lnTo>
                    <a:pt x="5045837" y="0"/>
                  </a:lnTo>
                  <a:lnTo>
                    <a:pt x="5045837" y="12700"/>
                  </a:lnTo>
                  <a:lnTo>
                    <a:pt x="5094351" y="12700"/>
                  </a:lnTo>
                  <a:lnTo>
                    <a:pt x="5094351" y="316230"/>
                  </a:lnTo>
                  <a:lnTo>
                    <a:pt x="5045837" y="316230"/>
                  </a:lnTo>
                  <a:lnTo>
                    <a:pt x="5045837" y="330200"/>
                  </a:lnTo>
                  <a:lnTo>
                    <a:pt x="5123180" y="330200"/>
                  </a:lnTo>
                  <a:lnTo>
                    <a:pt x="5123180" y="316230"/>
                  </a:lnTo>
                  <a:lnTo>
                    <a:pt x="5123180" y="12700"/>
                  </a:lnTo>
                  <a:lnTo>
                    <a:pt x="5123180" y="0"/>
                  </a:lnTo>
                  <a:close/>
                </a:path>
              </a:pathLst>
            </a:custGeom>
            <a:solidFill>
              <a:srgbClr val="FFFFFF"/>
            </a:solidFill>
          </p:spPr>
          <p:txBody>
            <a:bodyPr wrap="square" lIns="0" tIns="0" rIns="0" bIns="0" rtlCol="0"/>
            <a:lstStyle/>
            <a:p>
              <a:endParaRPr/>
            </a:p>
          </p:txBody>
        </p:sp>
      </p:grpSp>
      <p:sp>
        <p:nvSpPr>
          <p:cNvPr id="10" name="object 10"/>
          <p:cNvSpPr txBox="1"/>
          <p:nvPr/>
        </p:nvSpPr>
        <p:spPr>
          <a:xfrm>
            <a:off x="4823840" y="3471494"/>
            <a:ext cx="228600" cy="360680"/>
          </a:xfrm>
          <a:prstGeom prst="rect">
            <a:avLst/>
          </a:prstGeom>
        </p:spPr>
        <p:txBody>
          <a:bodyPr vert="horz" wrap="square" lIns="0" tIns="12065" rIns="0" bIns="0" rtlCol="0">
            <a:spAutoFit/>
          </a:bodyPr>
          <a:lstStyle/>
          <a:p>
            <a:pPr marL="12700">
              <a:lnSpc>
                <a:spcPct val="100000"/>
              </a:lnSpc>
              <a:spcBef>
                <a:spcPts val="95"/>
              </a:spcBef>
            </a:pPr>
            <a:r>
              <a:rPr sz="2200" spc="-50" dirty="0">
                <a:solidFill>
                  <a:srgbClr val="FFFFFF"/>
                </a:solidFill>
                <a:latin typeface="Cambria Math"/>
                <a:cs typeface="Cambria Math"/>
              </a:rPr>
              <a:t>−</a:t>
            </a:r>
            <a:endParaRPr sz="2200">
              <a:latin typeface="Cambria Math"/>
              <a:cs typeface="Cambria Math"/>
            </a:endParaRPr>
          </a:p>
        </p:txBody>
      </p:sp>
      <p:sp>
        <p:nvSpPr>
          <p:cNvPr id="11" name="object 11"/>
          <p:cNvSpPr/>
          <p:nvPr/>
        </p:nvSpPr>
        <p:spPr>
          <a:xfrm>
            <a:off x="5038471" y="3674364"/>
            <a:ext cx="457200" cy="18415"/>
          </a:xfrm>
          <a:custGeom>
            <a:avLst/>
            <a:gdLst/>
            <a:ahLst/>
            <a:cxnLst/>
            <a:rect l="l" t="t" r="r" b="b"/>
            <a:pathLst>
              <a:path w="457200" h="18414">
                <a:moveTo>
                  <a:pt x="457200" y="0"/>
                </a:moveTo>
                <a:lnTo>
                  <a:pt x="0" y="0"/>
                </a:lnTo>
                <a:lnTo>
                  <a:pt x="0" y="18287"/>
                </a:lnTo>
                <a:lnTo>
                  <a:pt x="457200" y="18287"/>
                </a:lnTo>
                <a:lnTo>
                  <a:pt x="457200" y="0"/>
                </a:lnTo>
                <a:close/>
              </a:path>
            </a:pathLst>
          </a:custGeom>
          <a:solidFill>
            <a:srgbClr val="FFFFFF"/>
          </a:solidFill>
        </p:spPr>
        <p:txBody>
          <a:bodyPr wrap="square" lIns="0" tIns="0" rIns="0" bIns="0" rtlCol="0"/>
          <a:lstStyle/>
          <a:p>
            <a:endParaRPr/>
          </a:p>
        </p:txBody>
      </p:sp>
      <p:sp>
        <p:nvSpPr>
          <p:cNvPr id="12" name="object 12"/>
          <p:cNvSpPr txBox="1"/>
          <p:nvPr/>
        </p:nvSpPr>
        <p:spPr>
          <a:xfrm>
            <a:off x="5186553" y="3662553"/>
            <a:ext cx="16192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FFFFFF"/>
                </a:solidFill>
                <a:latin typeface="Cambria Math"/>
                <a:cs typeface="Cambria Math"/>
              </a:rPr>
              <a:t>2</a:t>
            </a:r>
            <a:endParaRPr sz="1800">
              <a:latin typeface="Cambria Math"/>
              <a:cs typeface="Cambria Math"/>
            </a:endParaRPr>
          </a:p>
        </p:txBody>
      </p:sp>
      <p:sp>
        <p:nvSpPr>
          <p:cNvPr id="13" name="object 13"/>
          <p:cNvSpPr/>
          <p:nvPr/>
        </p:nvSpPr>
        <p:spPr>
          <a:xfrm>
            <a:off x="6833743" y="3407663"/>
            <a:ext cx="4076065" cy="663575"/>
          </a:xfrm>
          <a:custGeom>
            <a:avLst/>
            <a:gdLst/>
            <a:ahLst/>
            <a:cxnLst/>
            <a:rect l="l" t="t" r="r" b="b"/>
            <a:pathLst>
              <a:path w="4076065" h="663575">
                <a:moveTo>
                  <a:pt x="117602" y="324612"/>
                </a:moveTo>
                <a:lnTo>
                  <a:pt x="112522" y="310261"/>
                </a:lnTo>
                <a:lnTo>
                  <a:pt x="86944" y="319557"/>
                </a:lnTo>
                <a:lnTo>
                  <a:pt x="64516" y="332955"/>
                </a:lnTo>
                <a:lnTo>
                  <a:pt x="29083" y="372110"/>
                </a:lnTo>
                <a:lnTo>
                  <a:pt x="7251" y="424599"/>
                </a:lnTo>
                <a:lnTo>
                  <a:pt x="88" y="485013"/>
                </a:lnTo>
                <a:lnTo>
                  <a:pt x="0" y="486791"/>
                </a:lnTo>
                <a:lnTo>
                  <a:pt x="1803" y="519252"/>
                </a:lnTo>
                <a:lnTo>
                  <a:pt x="16281" y="576643"/>
                </a:lnTo>
                <a:lnTo>
                  <a:pt x="45097" y="623176"/>
                </a:lnTo>
                <a:lnTo>
                  <a:pt x="86868" y="653986"/>
                </a:lnTo>
                <a:lnTo>
                  <a:pt x="112522" y="663194"/>
                </a:lnTo>
                <a:lnTo>
                  <a:pt x="116967" y="648843"/>
                </a:lnTo>
                <a:lnTo>
                  <a:pt x="96888" y="639965"/>
                </a:lnTo>
                <a:lnTo>
                  <a:pt x="79540" y="627595"/>
                </a:lnTo>
                <a:lnTo>
                  <a:pt x="53086" y="592328"/>
                </a:lnTo>
                <a:lnTo>
                  <a:pt x="37363" y="544385"/>
                </a:lnTo>
                <a:lnTo>
                  <a:pt x="32194" y="486791"/>
                </a:lnTo>
                <a:lnTo>
                  <a:pt x="32131" y="485013"/>
                </a:lnTo>
                <a:lnTo>
                  <a:pt x="33439" y="454914"/>
                </a:lnTo>
                <a:lnTo>
                  <a:pt x="43916" y="402666"/>
                </a:lnTo>
                <a:lnTo>
                  <a:pt x="64960" y="361429"/>
                </a:lnTo>
                <a:lnTo>
                  <a:pt x="97205" y="333476"/>
                </a:lnTo>
                <a:lnTo>
                  <a:pt x="117602" y="324612"/>
                </a:lnTo>
                <a:close/>
              </a:path>
              <a:path w="4076065" h="663575">
                <a:moveTo>
                  <a:pt x="1028954" y="324612"/>
                </a:moveTo>
                <a:lnTo>
                  <a:pt x="1023874" y="310261"/>
                </a:lnTo>
                <a:lnTo>
                  <a:pt x="998296" y="319557"/>
                </a:lnTo>
                <a:lnTo>
                  <a:pt x="975868" y="332955"/>
                </a:lnTo>
                <a:lnTo>
                  <a:pt x="940435" y="372110"/>
                </a:lnTo>
                <a:lnTo>
                  <a:pt x="918603" y="424599"/>
                </a:lnTo>
                <a:lnTo>
                  <a:pt x="911440" y="485013"/>
                </a:lnTo>
                <a:lnTo>
                  <a:pt x="911352" y="486791"/>
                </a:lnTo>
                <a:lnTo>
                  <a:pt x="913155" y="519252"/>
                </a:lnTo>
                <a:lnTo>
                  <a:pt x="927633" y="576643"/>
                </a:lnTo>
                <a:lnTo>
                  <a:pt x="956449" y="623176"/>
                </a:lnTo>
                <a:lnTo>
                  <a:pt x="998220" y="653986"/>
                </a:lnTo>
                <a:lnTo>
                  <a:pt x="1023874" y="663194"/>
                </a:lnTo>
                <a:lnTo>
                  <a:pt x="1028319" y="648843"/>
                </a:lnTo>
                <a:lnTo>
                  <a:pt x="1008240" y="639965"/>
                </a:lnTo>
                <a:lnTo>
                  <a:pt x="990892" y="627595"/>
                </a:lnTo>
                <a:lnTo>
                  <a:pt x="964438" y="592328"/>
                </a:lnTo>
                <a:lnTo>
                  <a:pt x="948715" y="544385"/>
                </a:lnTo>
                <a:lnTo>
                  <a:pt x="943546" y="486791"/>
                </a:lnTo>
                <a:lnTo>
                  <a:pt x="943483" y="485013"/>
                </a:lnTo>
                <a:lnTo>
                  <a:pt x="944791" y="454914"/>
                </a:lnTo>
                <a:lnTo>
                  <a:pt x="955268" y="402666"/>
                </a:lnTo>
                <a:lnTo>
                  <a:pt x="976312" y="361429"/>
                </a:lnTo>
                <a:lnTo>
                  <a:pt x="1008557" y="333476"/>
                </a:lnTo>
                <a:lnTo>
                  <a:pt x="1028954" y="324612"/>
                </a:lnTo>
                <a:close/>
              </a:path>
              <a:path w="4076065" h="663575">
                <a:moveTo>
                  <a:pt x="2044954" y="486791"/>
                </a:moveTo>
                <a:lnTo>
                  <a:pt x="2037626" y="424599"/>
                </a:lnTo>
                <a:lnTo>
                  <a:pt x="2015744" y="372110"/>
                </a:lnTo>
                <a:lnTo>
                  <a:pt x="1980399" y="332955"/>
                </a:lnTo>
                <a:lnTo>
                  <a:pt x="1932305" y="310261"/>
                </a:lnTo>
                <a:lnTo>
                  <a:pt x="1927352" y="324612"/>
                </a:lnTo>
                <a:lnTo>
                  <a:pt x="1947748" y="333476"/>
                </a:lnTo>
                <a:lnTo>
                  <a:pt x="1965325" y="345744"/>
                </a:lnTo>
                <a:lnTo>
                  <a:pt x="1991868" y="380492"/>
                </a:lnTo>
                <a:lnTo>
                  <a:pt x="2007514" y="427469"/>
                </a:lnTo>
                <a:lnTo>
                  <a:pt x="2011337" y="454482"/>
                </a:lnTo>
                <a:lnTo>
                  <a:pt x="2011400" y="454914"/>
                </a:lnTo>
                <a:lnTo>
                  <a:pt x="2011375" y="516140"/>
                </a:lnTo>
                <a:lnTo>
                  <a:pt x="2000897" y="569785"/>
                </a:lnTo>
                <a:lnTo>
                  <a:pt x="1979955" y="611720"/>
                </a:lnTo>
                <a:lnTo>
                  <a:pt x="1948002" y="639965"/>
                </a:lnTo>
                <a:lnTo>
                  <a:pt x="1927860" y="648843"/>
                </a:lnTo>
                <a:lnTo>
                  <a:pt x="1932305" y="663194"/>
                </a:lnTo>
                <a:lnTo>
                  <a:pt x="1980514" y="640638"/>
                </a:lnTo>
                <a:lnTo>
                  <a:pt x="2015871" y="601599"/>
                </a:lnTo>
                <a:lnTo>
                  <a:pt x="2037689" y="549198"/>
                </a:lnTo>
                <a:lnTo>
                  <a:pt x="2043137" y="519252"/>
                </a:lnTo>
                <a:lnTo>
                  <a:pt x="2044954" y="486791"/>
                </a:lnTo>
                <a:close/>
              </a:path>
              <a:path w="4076065" h="663575">
                <a:moveTo>
                  <a:pt x="2422906" y="486791"/>
                </a:moveTo>
                <a:lnTo>
                  <a:pt x="2415578" y="424599"/>
                </a:lnTo>
                <a:lnTo>
                  <a:pt x="2393696" y="372110"/>
                </a:lnTo>
                <a:lnTo>
                  <a:pt x="2358352" y="332955"/>
                </a:lnTo>
                <a:lnTo>
                  <a:pt x="2310257" y="310261"/>
                </a:lnTo>
                <a:lnTo>
                  <a:pt x="2305304" y="324612"/>
                </a:lnTo>
                <a:lnTo>
                  <a:pt x="2325700" y="333476"/>
                </a:lnTo>
                <a:lnTo>
                  <a:pt x="2343277" y="345744"/>
                </a:lnTo>
                <a:lnTo>
                  <a:pt x="2369820" y="380492"/>
                </a:lnTo>
                <a:lnTo>
                  <a:pt x="2385466" y="427469"/>
                </a:lnTo>
                <a:lnTo>
                  <a:pt x="2389289" y="454482"/>
                </a:lnTo>
                <a:lnTo>
                  <a:pt x="2389352" y="454914"/>
                </a:lnTo>
                <a:lnTo>
                  <a:pt x="2389327" y="516140"/>
                </a:lnTo>
                <a:lnTo>
                  <a:pt x="2378849" y="569785"/>
                </a:lnTo>
                <a:lnTo>
                  <a:pt x="2357907" y="611720"/>
                </a:lnTo>
                <a:lnTo>
                  <a:pt x="2325954" y="639965"/>
                </a:lnTo>
                <a:lnTo>
                  <a:pt x="2305812" y="648843"/>
                </a:lnTo>
                <a:lnTo>
                  <a:pt x="2310257" y="663194"/>
                </a:lnTo>
                <a:lnTo>
                  <a:pt x="2358466" y="640638"/>
                </a:lnTo>
                <a:lnTo>
                  <a:pt x="2393823" y="601599"/>
                </a:lnTo>
                <a:lnTo>
                  <a:pt x="2415641" y="549198"/>
                </a:lnTo>
                <a:lnTo>
                  <a:pt x="2421090" y="519252"/>
                </a:lnTo>
                <a:lnTo>
                  <a:pt x="2422906" y="486791"/>
                </a:lnTo>
                <a:close/>
              </a:path>
              <a:path w="4076065" h="663575">
                <a:moveTo>
                  <a:pt x="3291332" y="9017"/>
                </a:moveTo>
                <a:lnTo>
                  <a:pt x="3246564" y="40487"/>
                </a:lnTo>
                <a:lnTo>
                  <a:pt x="3214751" y="100584"/>
                </a:lnTo>
                <a:lnTo>
                  <a:pt x="3201924" y="137795"/>
                </a:lnTo>
                <a:lnTo>
                  <a:pt x="3192805" y="179298"/>
                </a:lnTo>
                <a:lnTo>
                  <a:pt x="3187344" y="225145"/>
                </a:lnTo>
                <a:lnTo>
                  <a:pt x="3185541" y="275463"/>
                </a:lnTo>
                <a:lnTo>
                  <a:pt x="3187268" y="323354"/>
                </a:lnTo>
                <a:lnTo>
                  <a:pt x="3187344" y="325628"/>
                </a:lnTo>
                <a:lnTo>
                  <a:pt x="3192805" y="371538"/>
                </a:lnTo>
                <a:lnTo>
                  <a:pt x="3201924" y="413067"/>
                </a:lnTo>
                <a:lnTo>
                  <a:pt x="3214751" y="450215"/>
                </a:lnTo>
                <a:lnTo>
                  <a:pt x="3246564" y="510336"/>
                </a:lnTo>
                <a:lnTo>
                  <a:pt x="3283331" y="550926"/>
                </a:lnTo>
                <a:lnTo>
                  <a:pt x="3291332" y="541782"/>
                </a:lnTo>
                <a:lnTo>
                  <a:pt x="3274822" y="523659"/>
                </a:lnTo>
                <a:lnTo>
                  <a:pt x="3259810" y="501103"/>
                </a:lnTo>
                <a:lnTo>
                  <a:pt x="3234309" y="442595"/>
                </a:lnTo>
                <a:lnTo>
                  <a:pt x="3217557" y="367182"/>
                </a:lnTo>
                <a:lnTo>
                  <a:pt x="3213354" y="323354"/>
                </a:lnTo>
                <a:lnTo>
                  <a:pt x="3211957" y="275463"/>
                </a:lnTo>
                <a:lnTo>
                  <a:pt x="3213354" y="227507"/>
                </a:lnTo>
                <a:lnTo>
                  <a:pt x="3217557" y="183654"/>
                </a:lnTo>
                <a:lnTo>
                  <a:pt x="3224542" y="143878"/>
                </a:lnTo>
                <a:lnTo>
                  <a:pt x="3246297" y="76796"/>
                </a:lnTo>
                <a:lnTo>
                  <a:pt x="3274822" y="27216"/>
                </a:lnTo>
                <a:lnTo>
                  <a:pt x="3291332" y="9017"/>
                </a:lnTo>
                <a:close/>
              </a:path>
              <a:path w="4076065" h="663575">
                <a:moveTo>
                  <a:pt x="4075544" y="275463"/>
                </a:moveTo>
                <a:lnTo>
                  <a:pt x="4073804" y="227507"/>
                </a:lnTo>
                <a:lnTo>
                  <a:pt x="4068229" y="179298"/>
                </a:lnTo>
                <a:lnTo>
                  <a:pt x="4059097" y="137795"/>
                </a:lnTo>
                <a:lnTo>
                  <a:pt x="4046347" y="100584"/>
                </a:lnTo>
                <a:lnTo>
                  <a:pt x="4014508" y="40487"/>
                </a:lnTo>
                <a:lnTo>
                  <a:pt x="3977640" y="0"/>
                </a:lnTo>
                <a:lnTo>
                  <a:pt x="3969766" y="9017"/>
                </a:lnTo>
                <a:lnTo>
                  <a:pt x="3986238" y="27216"/>
                </a:lnTo>
                <a:lnTo>
                  <a:pt x="4001211" y="49809"/>
                </a:lnTo>
                <a:lnTo>
                  <a:pt x="4026662" y="108204"/>
                </a:lnTo>
                <a:lnTo>
                  <a:pt x="4043515" y="183642"/>
                </a:lnTo>
                <a:lnTo>
                  <a:pt x="4047731" y="227507"/>
                </a:lnTo>
                <a:lnTo>
                  <a:pt x="4049141" y="275463"/>
                </a:lnTo>
                <a:lnTo>
                  <a:pt x="4047731" y="323354"/>
                </a:lnTo>
                <a:lnTo>
                  <a:pt x="4043515" y="367182"/>
                </a:lnTo>
                <a:lnTo>
                  <a:pt x="4036491" y="406933"/>
                </a:lnTo>
                <a:lnTo>
                  <a:pt x="4014673" y="474078"/>
                </a:lnTo>
                <a:lnTo>
                  <a:pt x="3986238" y="523659"/>
                </a:lnTo>
                <a:lnTo>
                  <a:pt x="3969766" y="541782"/>
                </a:lnTo>
                <a:lnTo>
                  <a:pt x="3977640" y="550926"/>
                </a:lnTo>
                <a:lnTo>
                  <a:pt x="4014508" y="510336"/>
                </a:lnTo>
                <a:lnTo>
                  <a:pt x="4046347" y="450215"/>
                </a:lnTo>
                <a:lnTo>
                  <a:pt x="4059097" y="413080"/>
                </a:lnTo>
                <a:lnTo>
                  <a:pt x="4068229" y="371551"/>
                </a:lnTo>
                <a:lnTo>
                  <a:pt x="4073715" y="325628"/>
                </a:lnTo>
                <a:lnTo>
                  <a:pt x="4075544" y="275463"/>
                </a:lnTo>
                <a:close/>
              </a:path>
            </a:pathLst>
          </a:custGeom>
          <a:solidFill>
            <a:srgbClr val="FFFFFF"/>
          </a:solidFill>
        </p:spPr>
        <p:txBody>
          <a:bodyPr wrap="square" lIns="0" tIns="0" rIns="0" bIns="0" rtlCol="0"/>
          <a:lstStyle/>
          <a:p>
            <a:endParaRPr/>
          </a:p>
        </p:txBody>
      </p:sp>
      <p:sp>
        <p:nvSpPr>
          <p:cNvPr id="14" name="object 14"/>
          <p:cNvSpPr txBox="1"/>
          <p:nvPr/>
        </p:nvSpPr>
        <p:spPr>
          <a:xfrm>
            <a:off x="10123423" y="3471494"/>
            <a:ext cx="228600" cy="360680"/>
          </a:xfrm>
          <a:prstGeom prst="rect">
            <a:avLst/>
          </a:prstGeom>
        </p:spPr>
        <p:txBody>
          <a:bodyPr vert="horz" wrap="square" lIns="0" tIns="12065" rIns="0" bIns="0" rtlCol="0">
            <a:spAutoFit/>
          </a:bodyPr>
          <a:lstStyle/>
          <a:p>
            <a:pPr marL="12700">
              <a:lnSpc>
                <a:spcPct val="100000"/>
              </a:lnSpc>
              <a:spcBef>
                <a:spcPts val="95"/>
              </a:spcBef>
            </a:pPr>
            <a:r>
              <a:rPr sz="2200" spc="-50" dirty="0">
                <a:solidFill>
                  <a:srgbClr val="FFFFFF"/>
                </a:solidFill>
                <a:latin typeface="Cambria Math"/>
                <a:cs typeface="Cambria Math"/>
              </a:rPr>
              <a:t>−</a:t>
            </a:r>
            <a:endParaRPr sz="2200">
              <a:latin typeface="Cambria Math"/>
              <a:cs typeface="Cambria Math"/>
            </a:endParaRPr>
          </a:p>
        </p:txBody>
      </p:sp>
      <p:sp>
        <p:nvSpPr>
          <p:cNvPr id="15" name="object 15"/>
          <p:cNvSpPr/>
          <p:nvPr/>
        </p:nvSpPr>
        <p:spPr>
          <a:xfrm>
            <a:off x="10337418" y="3674364"/>
            <a:ext cx="457200" cy="18415"/>
          </a:xfrm>
          <a:custGeom>
            <a:avLst/>
            <a:gdLst/>
            <a:ahLst/>
            <a:cxnLst/>
            <a:rect l="l" t="t" r="r" b="b"/>
            <a:pathLst>
              <a:path w="457200" h="18414">
                <a:moveTo>
                  <a:pt x="457200" y="0"/>
                </a:moveTo>
                <a:lnTo>
                  <a:pt x="0" y="0"/>
                </a:lnTo>
                <a:lnTo>
                  <a:pt x="0" y="18287"/>
                </a:lnTo>
                <a:lnTo>
                  <a:pt x="457200" y="18287"/>
                </a:lnTo>
                <a:lnTo>
                  <a:pt x="457200" y="0"/>
                </a:lnTo>
                <a:close/>
              </a:path>
            </a:pathLst>
          </a:custGeom>
          <a:solidFill>
            <a:srgbClr val="FFFFFF"/>
          </a:solidFill>
        </p:spPr>
        <p:txBody>
          <a:bodyPr wrap="square" lIns="0" tIns="0" rIns="0" bIns="0" rtlCol="0"/>
          <a:lstStyle/>
          <a:p>
            <a:endParaRPr/>
          </a:p>
        </p:txBody>
      </p:sp>
      <p:sp>
        <p:nvSpPr>
          <p:cNvPr id="16" name="object 16"/>
          <p:cNvSpPr txBox="1"/>
          <p:nvPr/>
        </p:nvSpPr>
        <p:spPr>
          <a:xfrm>
            <a:off x="4988433" y="3359022"/>
            <a:ext cx="5857875" cy="299720"/>
          </a:xfrm>
          <a:prstGeom prst="rect">
            <a:avLst/>
          </a:prstGeom>
        </p:spPr>
        <p:txBody>
          <a:bodyPr vert="horz" wrap="square" lIns="0" tIns="12700" rIns="0" bIns="0" rtlCol="0">
            <a:spAutoFit/>
          </a:bodyPr>
          <a:lstStyle/>
          <a:p>
            <a:pPr marL="50800">
              <a:lnSpc>
                <a:spcPct val="100000"/>
              </a:lnSpc>
              <a:spcBef>
                <a:spcPts val="100"/>
              </a:spcBef>
              <a:tabLst>
                <a:tab pos="5349875" algn="l"/>
              </a:tabLst>
            </a:pPr>
            <a:r>
              <a:rPr sz="1800" spc="180" dirty="0">
                <a:solidFill>
                  <a:srgbClr val="FFFFFF"/>
                </a:solidFill>
                <a:latin typeface="Cambria Math"/>
                <a:cs typeface="Cambria Math"/>
              </a:rPr>
              <a:t>𝛿</a:t>
            </a:r>
            <a:r>
              <a:rPr sz="2700" spc="270" baseline="20061" dirty="0">
                <a:solidFill>
                  <a:srgbClr val="FFFFFF"/>
                </a:solidFill>
                <a:latin typeface="Cambria Math"/>
                <a:cs typeface="Cambria Math"/>
              </a:rPr>
              <a:t>2</a:t>
            </a:r>
            <a:r>
              <a:rPr sz="1800" spc="180" dirty="0">
                <a:solidFill>
                  <a:srgbClr val="FFFFFF"/>
                </a:solidFill>
                <a:latin typeface="Cambria Math"/>
                <a:cs typeface="Cambria Math"/>
              </a:rPr>
              <a:t>𝜇</a:t>
            </a:r>
            <a:r>
              <a:rPr sz="1800" dirty="0">
                <a:solidFill>
                  <a:srgbClr val="FFFFFF"/>
                </a:solidFill>
                <a:latin typeface="Cambria Math"/>
                <a:cs typeface="Cambria Math"/>
              </a:rPr>
              <a:t>	</a:t>
            </a:r>
            <a:r>
              <a:rPr sz="1800" spc="180" dirty="0">
                <a:solidFill>
                  <a:srgbClr val="FFFFFF"/>
                </a:solidFill>
                <a:latin typeface="Cambria Math"/>
                <a:cs typeface="Cambria Math"/>
              </a:rPr>
              <a:t>𝛿</a:t>
            </a:r>
            <a:r>
              <a:rPr sz="2700" spc="270" baseline="20061" dirty="0">
                <a:solidFill>
                  <a:srgbClr val="FFFFFF"/>
                </a:solidFill>
                <a:latin typeface="Cambria Math"/>
                <a:cs typeface="Cambria Math"/>
              </a:rPr>
              <a:t>2</a:t>
            </a:r>
            <a:r>
              <a:rPr sz="1800" spc="180" dirty="0">
                <a:solidFill>
                  <a:srgbClr val="FFFFFF"/>
                </a:solidFill>
                <a:latin typeface="Cambria Math"/>
                <a:cs typeface="Cambria Math"/>
              </a:rPr>
              <a:t>𝜇</a:t>
            </a:r>
            <a:endParaRPr sz="1800">
              <a:latin typeface="Cambria Math"/>
              <a:cs typeface="Cambria Math"/>
            </a:endParaRPr>
          </a:p>
        </p:txBody>
      </p:sp>
      <p:sp>
        <p:nvSpPr>
          <p:cNvPr id="17" name="object 17"/>
          <p:cNvSpPr txBox="1"/>
          <p:nvPr/>
        </p:nvSpPr>
        <p:spPr>
          <a:xfrm>
            <a:off x="10486135" y="3662553"/>
            <a:ext cx="16192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FFFFFF"/>
                </a:solidFill>
                <a:latin typeface="Cambria Math"/>
                <a:cs typeface="Cambria Math"/>
              </a:rPr>
              <a:t>3</a:t>
            </a:r>
            <a:endParaRPr sz="1800">
              <a:latin typeface="Cambria Math"/>
              <a:cs typeface="Cambria Math"/>
            </a:endParaRPr>
          </a:p>
        </p:txBody>
      </p:sp>
      <p:sp>
        <p:nvSpPr>
          <p:cNvPr id="18" name="object 18"/>
          <p:cNvSpPr/>
          <p:nvPr/>
        </p:nvSpPr>
        <p:spPr>
          <a:xfrm>
            <a:off x="423672" y="1527047"/>
            <a:ext cx="11338560" cy="745490"/>
          </a:xfrm>
          <a:custGeom>
            <a:avLst/>
            <a:gdLst/>
            <a:ahLst/>
            <a:cxnLst/>
            <a:rect l="l" t="t" r="r" b="b"/>
            <a:pathLst>
              <a:path w="11338560" h="745489">
                <a:moveTo>
                  <a:pt x="11338560" y="0"/>
                </a:moveTo>
                <a:lnTo>
                  <a:pt x="0" y="0"/>
                </a:lnTo>
                <a:lnTo>
                  <a:pt x="0" y="745236"/>
                </a:lnTo>
                <a:lnTo>
                  <a:pt x="11338560" y="745236"/>
                </a:lnTo>
                <a:lnTo>
                  <a:pt x="11338560" y="0"/>
                </a:lnTo>
                <a:close/>
              </a:path>
            </a:pathLst>
          </a:custGeom>
          <a:solidFill>
            <a:srgbClr val="4B3182"/>
          </a:solidFill>
        </p:spPr>
        <p:txBody>
          <a:bodyPr wrap="square" lIns="0" tIns="0" rIns="0" bIns="0" rtlCol="0"/>
          <a:lstStyle/>
          <a:p>
            <a:endParaRPr/>
          </a:p>
        </p:txBody>
      </p:sp>
      <p:sp>
        <p:nvSpPr>
          <p:cNvPr id="19" name="object 19"/>
          <p:cNvSpPr txBox="1">
            <a:spLocks noGrp="1"/>
          </p:cNvSpPr>
          <p:nvPr>
            <p:ph type="body" idx="1"/>
          </p:nvPr>
        </p:nvSpPr>
        <p:spPr>
          <a:prstGeom prst="rect">
            <a:avLst/>
          </a:prstGeom>
        </p:spPr>
        <p:txBody>
          <a:bodyPr vert="horz" wrap="square" lIns="0" tIns="182245" rIns="0" bIns="0" rtlCol="0">
            <a:spAutoFit/>
          </a:bodyPr>
          <a:lstStyle/>
          <a:p>
            <a:pPr marL="25400">
              <a:lnSpc>
                <a:spcPct val="100000"/>
              </a:lnSpc>
              <a:spcBef>
                <a:spcPts val="1435"/>
              </a:spcBef>
            </a:pPr>
            <a:r>
              <a:rPr spc="-10" dirty="0"/>
              <a:t>(Multiplicative)</a:t>
            </a:r>
            <a:r>
              <a:rPr spc="-90" dirty="0"/>
              <a:t> </a:t>
            </a:r>
            <a:r>
              <a:rPr dirty="0"/>
              <a:t>Chernoff</a:t>
            </a:r>
            <a:r>
              <a:rPr spc="-95" dirty="0"/>
              <a:t> </a:t>
            </a:r>
            <a:r>
              <a:rPr spc="-10" dirty="0"/>
              <a:t>Bound</a:t>
            </a:r>
          </a:p>
          <a:p>
            <a:pPr marL="773430" algn="ctr">
              <a:lnSpc>
                <a:spcPts val="3450"/>
              </a:lnSpc>
              <a:spcBef>
                <a:spcPts val="1220"/>
              </a:spcBef>
            </a:pPr>
            <a:r>
              <a:rPr sz="2800" dirty="0"/>
              <a:t>Let</a:t>
            </a:r>
            <a:r>
              <a:rPr sz="2800" spc="-155" dirty="0"/>
              <a:t> </a:t>
            </a:r>
            <a:r>
              <a:rPr sz="2800" b="0" spc="-20" dirty="0">
                <a:latin typeface="Cambria Math"/>
                <a:cs typeface="Cambria Math"/>
              </a:rPr>
              <a:t>𝑋</a:t>
            </a:r>
            <a:r>
              <a:rPr sz="3075" b="0" spc="-30" baseline="-16260" dirty="0">
                <a:latin typeface="Cambria Math"/>
                <a:cs typeface="Cambria Math"/>
              </a:rPr>
              <a:t>1</a:t>
            </a:r>
            <a:r>
              <a:rPr sz="2800" b="0" spc="-20" dirty="0">
                <a:latin typeface="Cambria Math"/>
                <a:cs typeface="Cambria Math"/>
              </a:rPr>
              <a:t>,</a:t>
            </a:r>
            <a:r>
              <a:rPr sz="2800" b="0" spc="-150" dirty="0">
                <a:latin typeface="Cambria Math"/>
                <a:cs typeface="Cambria Math"/>
              </a:rPr>
              <a:t> </a:t>
            </a:r>
            <a:r>
              <a:rPr sz="2800" b="0" dirty="0">
                <a:latin typeface="Cambria Math"/>
                <a:cs typeface="Cambria Math"/>
              </a:rPr>
              <a:t>𝑋</a:t>
            </a:r>
            <a:r>
              <a:rPr sz="3075" b="0" baseline="-16260" dirty="0">
                <a:latin typeface="Cambria Math"/>
                <a:cs typeface="Cambria Math"/>
              </a:rPr>
              <a:t>2</a:t>
            </a:r>
            <a:r>
              <a:rPr sz="2800" b="0" dirty="0">
                <a:latin typeface="Cambria Math"/>
                <a:cs typeface="Cambria Math"/>
              </a:rPr>
              <a:t>,</a:t>
            </a:r>
            <a:r>
              <a:rPr sz="2800" b="0" spc="-160" dirty="0">
                <a:latin typeface="Cambria Math"/>
                <a:cs typeface="Cambria Math"/>
              </a:rPr>
              <a:t> </a:t>
            </a:r>
            <a:r>
              <a:rPr sz="2800" b="0" dirty="0">
                <a:latin typeface="Cambria Math"/>
                <a:cs typeface="Cambria Math"/>
              </a:rPr>
              <a:t>…</a:t>
            </a:r>
            <a:r>
              <a:rPr sz="2800" b="0" spc="-155" dirty="0">
                <a:latin typeface="Cambria Math"/>
                <a:cs typeface="Cambria Math"/>
              </a:rPr>
              <a:t> </a:t>
            </a:r>
            <a:r>
              <a:rPr sz="2800" b="0" spc="-10" dirty="0">
                <a:latin typeface="Cambria Math"/>
                <a:cs typeface="Cambria Math"/>
              </a:rPr>
              <a:t>,</a:t>
            </a:r>
            <a:r>
              <a:rPr sz="2800" b="0" spc="-150" dirty="0">
                <a:latin typeface="Cambria Math"/>
                <a:cs typeface="Cambria Math"/>
              </a:rPr>
              <a:t> </a:t>
            </a:r>
            <a:r>
              <a:rPr sz="2800" b="0" dirty="0">
                <a:latin typeface="Cambria Math"/>
                <a:cs typeface="Cambria Math"/>
              </a:rPr>
              <a:t>𝑋</a:t>
            </a:r>
            <a:r>
              <a:rPr sz="3075" b="0" baseline="-16260" dirty="0">
                <a:latin typeface="Cambria Math"/>
                <a:cs typeface="Cambria Math"/>
              </a:rPr>
              <a:t>𝑛</a:t>
            </a:r>
            <a:r>
              <a:rPr sz="3075" b="0" spc="630" baseline="-16260" dirty="0">
                <a:latin typeface="Cambria Math"/>
                <a:cs typeface="Cambria Math"/>
              </a:rPr>
              <a:t> </a:t>
            </a:r>
            <a:r>
              <a:rPr sz="2800" dirty="0"/>
              <a:t>be</a:t>
            </a:r>
            <a:r>
              <a:rPr sz="2800" spc="-40" dirty="0"/>
              <a:t> </a:t>
            </a:r>
            <a:r>
              <a:rPr sz="2950" i="1" spc="-80" dirty="0">
                <a:latin typeface="Segoe UI Semibold"/>
                <a:cs typeface="Segoe UI Semibold"/>
              </a:rPr>
              <a:t>independent</a:t>
            </a:r>
            <a:r>
              <a:rPr sz="2950" i="1" spc="-55" dirty="0">
                <a:latin typeface="Segoe UI Semibold"/>
                <a:cs typeface="Segoe UI Semibold"/>
              </a:rPr>
              <a:t> </a:t>
            </a:r>
            <a:r>
              <a:rPr sz="2800" dirty="0"/>
              <a:t>Bernoulli random</a:t>
            </a:r>
            <a:r>
              <a:rPr sz="2800" spc="-30" dirty="0"/>
              <a:t> </a:t>
            </a:r>
            <a:r>
              <a:rPr sz="2800" spc="-10" dirty="0"/>
              <a:t>variables.</a:t>
            </a:r>
            <a:endParaRPr sz="2800">
              <a:latin typeface="Segoe UI Semibold"/>
              <a:cs typeface="Segoe UI Semibold"/>
            </a:endParaRPr>
          </a:p>
          <a:p>
            <a:pPr marL="774700" algn="ctr">
              <a:lnSpc>
                <a:spcPts val="3450"/>
              </a:lnSpc>
              <a:tabLst>
                <a:tab pos="2907030" algn="l"/>
                <a:tab pos="4993640" algn="l"/>
              </a:tabLst>
            </a:pPr>
            <a:r>
              <a:rPr sz="2950" i="1" spc="-60" dirty="0">
                <a:latin typeface="Segoe UI Semibold"/>
                <a:cs typeface="Segoe UI Semibold"/>
              </a:rPr>
              <a:t>Let</a:t>
            </a:r>
            <a:r>
              <a:rPr sz="2950" i="1" spc="-95" dirty="0">
                <a:latin typeface="Segoe UI Semibold"/>
                <a:cs typeface="Segoe UI Semibold"/>
              </a:rPr>
              <a:t> </a:t>
            </a:r>
            <a:r>
              <a:rPr sz="2800" b="0" dirty="0">
                <a:latin typeface="Cambria Math"/>
                <a:cs typeface="Cambria Math"/>
              </a:rPr>
              <a:t>𝑋</a:t>
            </a:r>
            <a:r>
              <a:rPr sz="2800" b="0" spc="204" dirty="0">
                <a:latin typeface="Cambria Math"/>
                <a:cs typeface="Cambria Math"/>
              </a:rPr>
              <a:t> </a:t>
            </a:r>
            <a:r>
              <a:rPr sz="2800" b="0" dirty="0">
                <a:latin typeface="Cambria Math"/>
                <a:cs typeface="Cambria Math"/>
              </a:rPr>
              <a:t>=</a:t>
            </a:r>
            <a:r>
              <a:rPr sz="2800" b="0" spc="135" dirty="0">
                <a:latin typeface="Cambria Math"/>
                <a:cs typeface="Cambria Math"/>
              </a:rPr>
              <a:t> </a:t>
            </a:r>
            <a:r>
              <a:rPr sz="2800" b="0" spc="-20" dirty="0">
                <a:latin typeface="Cambria Math"/>
                <a:cs typeface="Cambria Math"/>
              </a:rPr>
              <a:t>∑𝑋</a:t>
            </a:r>
            <a:r>
              <a:rPr sz="3075" b="0" spc="-30" baseline="-16260" dirty="0">
                <a:latin typeface="Cambria Math"/>
                <a:cs typeface="Cambria Math"/>
              </a:rPr>
              <a:t>𝑖</a:t>
            </a:r>
            <a:r>
              <a:rPr sz="2950" i="1" spc="-20" dirty="0">
                <a:latin typeface="Segoe UI Semibold"/>
                <a:cs typeface="Segoe UI Semibold"/>
              </a:rPr>
              <a:t>,</a:t>
            </a:r>
            <a:r>
              <a:rPr sz="2950" i="1" dirty="0">
                <a:latin typeface="Segoe UI Semibold"/>
                <a:cs typeface="Segoe UI Semibold"/>
              </a:rPr>
              <a:t>	</a:t>
            </a:r>
            <a:r>
              <a:rPr sz="2800" dirty="0"/>
              <a:t>and</a:t>
            </a:r>
            <a:r>
              <a:rPr sz="2800" spc="-15" dirty="0"/>
              <a:t> </a:t>
            </a:r>
            <a:r>
              <a:rPr sz="2800" b="0" dirty="0">
                <a:latin typeface="Cambria Math"/>
                <a:cs typeface="Cambria Math"/>
              </a:rPr>
              <a:t>𝜇</a:t>
            </a:r>
            <a:r>
              <a:rPr sz="2800" b="0" spc="215" dirty="0">
                <a:latin typeface="Cambria Math"/>
                <a:cs typeface="Cambria Math"/>
              </a:rPr>
              <a:t> </a:t>
            </a:r>
            <a:r>
              <a:rPr sz="2800" b="0" dirty="0">
                <a:latin typeface="Cambria Math"/>
                <a:cs typeface="Cambria Math"/>
              </a:rPr>
              <a:t>=</a:t>
            </a:r>
            <a:r>
              <a:rPr sz="2800" b="0" spc="140" dirty="0">
                <a:latin typeface="Cambria Math"/>
                <a:cs typeface="Cambria Math"/>
              </a:rPr>
              <a:t> </a:t>
            </a:r>
            <a:r>
              <a:rPr sz="2800" b="0" dirty="0">
                <a:latin typeface="Cambria Math"/>
                <a:cs typeface="Cambria Math"/>
              </a:rPr>
              <a:t>𝔼</a:t>
            </a:r>
            <a:r>
              <a:rPr sz="2800" b="0" spc="340" dirty="0">
                <a:latin typeface="Cambria Math"/>
                <a:cs typeface="Cambria Math"/>
              </a:rPr>
              <a:t> </a:t>
            </a:r>
            <a:r>
              <a:rPr sz="2800" b="0" spc="-50" dirty="0">
                <a:latin typeface="Cambria Math"/>
                <a:cs typeface="Cambria Math"/>
              </a:rPr>
              <a:t>𝑋</a:t>
            </a:r>
            <a:r>
              <a:rPr sz="2800" b="0" dirty="0">
                <a:latin typeface="Cambria Math"/>
                <a:cs typeface="Cambria Math"/>
              </a:rPr>
              <a:t>	</a:t>
            </a:r>
            <a:r>
              <a:rPr sz="2950" i="1" dirty="0">
                <a:latin typeface="Segoe UI Semibold"/>
                <a:cs typeface="Segoe UI Semibold"/>
              </a:rPr>
              <a:t>.</a:t>
            </a:r>
            <a:r>
              <a:rPr sz="2950" i="1" spc="-55" dirty="0">
                <a:latin typeface="Segoe UI Semibold"/>
                <a:cs typeface="Segoe UI Semibold"/>
              </a:rPr>
              <a:t> </a:t>
            </a:r>
            <a:r>
              <a:rPr sz="2800" dirty="0"/>
              <a:t>For</a:t>
            </a:r>
            <a:r>
              <a:rPr sz="2800" spc="5" dirty="0"/>
              <a:t> </a:t>
            </a:r>
            <a:r>
              <a:rPr sz="2800" dirty="0"/>
              <a:t>any</a:t>
            </a:r>
            <a:r>
              <a:rPr sz="2800" spc="-35" dirty="0"/>
              <a:t> </a:t>
            </a:r>
            <a:r>
              <a:rPr sz="2800" b="0" dirty="0">
                <a:latin typeface="Cambria Math"/>
                <a:cs typeface="Cambria Math"/>
              </a:rPr>
              <a:t>0</a:t>
            </a:r>
            <a:r>
              <a:rPr sz="2800" b="0" spc="130" dirty="0">
                <a:latin typeface="Cambria Math"/>
                <a:cs typeface="Cambria Math"/>
              </a:rPr>
              <a:t> </a:t>
            </a:r>
            <a:r>
              <a:rPr sz="2800" b="0" dirty="0">
                <a:latin typeface="Cambria Math"/>
                <a:cs typeface="Cambria Math"/>
              </a:rPr>
              <a:t>≤</a:t>
            </a:r>
            <a:r>
              <a:rPr sz="2800" b="0" spc="140" dirty="0">
                <a:latin typeface="Cambria Math"/>
                <a:cs typeface="Cambria Math"/>
              </a:rPr>
              <a:t> </a:t>
            </a:r>
            <a:r>
              <a:rPr sz="2800" b="0" dirty="0">
                <a:latin typeface="Cambria Math"/>
                <a:cs typeface="Cambria Math"/>
              </a:rPr>
              <a:t>𝛿</a:t>
            </a:r>
            <a:r>
              <a:rPr sz="2800" b="0" spc="229" dirty="0">
                <a:latin typeface="Cambria Math"/>
                <a:cs typeface="Cambria Math"/>
              </a:rPr>
              <a:t> </a:t>
            </a:r>
            <a:r>
              <a:rPr sz="2800" b="0" dirty="0">
                <a:latin typeface="Cambria Math"/>
                <a:cs typeface="Cambria Math"/>
              </a:rPr>
              <a:t>≤</a:t>
            </a:r>
            <a:r>
              <a:rPr sz="2800" b="0" spc="145" dirty="0">
                <a:latin typeface="Cambria Math"/>
                <a:cs typeface="Cambria Math"/>
              </a:rPr>
              <a:t> </a:t>
            </a:r>
            <a:r>
              <a:rPr sz="2800" b="0" spc="-50" dirty="0">
                <a:latin typeface="Cambria Math"/>
                <a:cs typeface="Cambria Math"/>
              </a:rPr>
              <a:t>1</a:t>
            </a:r>
            <a:endParaRPr sz="2800">
              <a:latin typeface="Cambria Math"/>
              <a:cs typeface="Cambria Math"/>
            </a:endParaRPr>
          </a:p>
        </p:txBody>
      </p:sp>
      <p:sp>
        <p:nvSpPr>
          <p:cNvPr id="20" name="object 20"/>
          <p:cNvSpPr/>
          <p:nvPr/>
        </p:nvSpPr>
        <p:spPr>
          <a:xfrm>
            <a:off x="1231391" y="4200144"/>
            <a:ext cx="4340860" cy="230504"/>
          </a:xfrm>
          <a:custGeom>
            <a:avLst/>
            <a:gdLst/>
            <a:ahLst/>
            <a:cxnLst/>
            <a:rect l="l" t="t" r="r" b="b"/>
            <a:pathLst>
              <a:path w="4340860" h="230504">
                <a:moveTo>
                  <a:pt x="4318254" y="0"/>
                </a:moveTo>
                <a:lnTo>
                  <a:pt x="22072" y="0"/>
                </a:lnTo>
                <a:lnTo>
                  <a:pt x="13480" y="1738"/>
                </a:lnTo>
                <a:lnTo>
                  <a:pt x="6464" y="6476"/>
                </a:lnTo>
                <a:lnTo>
                  <a:pt x="1734" y="13501"/>
                </a:lnTo>
                <a:lnTo>
                  <a:pt x="0" y="22097"/>
                </a:lnTo>
                <a:lnTo>
                  <a:pt x="0" y="208025"/>
                </a:lnTo>
                <a:lnTo>
                  <a:pt x="1734" y="216622"/>
                </a:lnTo>
                <a:lnTo>
                  <a:pt x="6464" y="223646"/>
                </a:lnTo>
                <a:lnTo>
                  <a:pt x="13480" y="228385"/>
                </a:lnTo>
                <a:lnTo>
                  <a:pt x="22072" y="230123"/>
                </a:lnTo>
                <a:lnTo>
                  <a:pt x="4318254" y="230123"/>
                </a:lnTo>
                <a:lnTo>
                  <a:pt x="4326850" y="228385"/>
                </a:lnTo>
                <a:lnTo>
                  <a:pt x="4333875" y="223646"/>
                </a:lnTo>
                <a:lnTo>
                  <a:pt x="4338613" y="216622"/>
                </a:lnTo>
                <a:lnTo>
                  <a:pt x="4340352" y="208025"/>
                </a:lnTo>
                <a:lnTo>
                  <a:pt x="4340352" y="22097"/>
                </a:lnTo>
                <a:lnTo>
                  <a:pt x="4338613" y="13501"/>
                </a:lnTo>
                <a:lnTo>
                  <a:pt x="4333875" y="6476"/>
                </a:lnTo>
                <a:lnTo>
                  <a:pt x="4326850" y="1738"/>
                </a:lnTo>
                <a:lnTo>
                  <a:pt x="4318254" y="0"/>
                </a:lnTo>
                <a:close/>
              </a:path>
            </a:pathLst>
          </a:custGeom>
          <a:solidFill>
            <a:srgbClr val="C7BAE4"/>
          </a:solidFill>
        </p:spPr>
        <p:txBody>
          <a:bodyPr wrap="square" lIns="0" tIns="0" rIns="0" bIns="0" rtlCol="0"/>
          <a:lstStyle/>
          <a:p>
            <a:endParaRPr/>
          </a:p>
        </p:txBody>
      </p:sp>
      <p:sp>
        <p:nvSpPr>
          <p:cNvPr id="21" name="object 21"/>
          <p:cNvSpPr txBox="1"/>
          <p:nvPr/>
        </p:nvSpPr>
        <p:spPr>
          <a:xfrm>
            <a:off x="1226616" y="3475016"/>
            <a:ext cx="3465829" cy="972185"/>
          </a:xfrm>
          <a:prstGeom prst="rect">
            <a:avLst/>
          </a:prstGeom>
        </p:spPr>
        <p:txBody>
          <a:bodyPr vert="horz" wrap="square" lIns="0" tIns="146685" rIns="0" bIns="0" rtlCol="0">
            <a:spAutoFit/>
          </a:bodyPr>
          <a:lstStyle/>
          <a:p>
            <a:pPr marL="12700">
              <a:lnSpc>
                <a:spcPct val="100000"/>
              </a:lnSpc>
              <a:spcBef>
                <a:spcPts val="1155"/>
              </a:spcBef>
              <a:tabLst>
                <a:tab pos="434340" algn="l"/>
                <a:tab pos="1346200" algn="l"/>
                <a:tab pos="2386965" algn="l"/>
                <a:tab pos="2871470" algn="l"/>
              </a:tabLst>
            </a:pPr>
            <a:r>
              <a:rPr sz="3000" spc="-50" dirty="0">
                <a:solidFill>
                  <a:srgbClr val="FFFFFF"/>
                </a:solidFill>
                <a:latin typeface="Cambria Math"/>
                <a:cs typeface="Cambria Math"/>
              </a:rPr>
              <a:t>ℙ</a:t>
            </a:r>
            <a:r>
              <a:rPr sz="3000" dirty="0">
                <a:solidFill>
                  <a:srgbClr val="FFFFFF"/>
                </a:solidFill>
                <a:latin typeface="Cambria Math"/>
                <a:cs typeface="Cambria Math"/>
              </a:rPr>
              <a:t>	𝑋</a:t>
            </a:r>
            <a:r>
              <a:rPr sz="3000" spc="225" dirty="0">
                <a:solidFill>
                  <a:srgbClr val="FFFFFF"/>
                </a:solidFill>
                <a:latin typeface="Cambria Math"/>
                <a:cs typeface="Cambria Math"/>
              </a:rPr>
              <a:t> </a:t>
            </a:r>
            <a:r>
              <a:rPr sz="3000" spc="-50" dirty="0">
                <a:solidFill>
                  <a:srgbClr val="FFFFFF"/>
                </a:solidFill>
                <a:latin typeface="Cambria Math"/>
                <a:cs typeface="Cambria Math"/>
              </a:rPr>
              <a:t>≤</a:t>
            </a:r>
            <a:r>
              <a:rPr sz="3000" dirty="0">
                <a:solidFill>
                  <a:srgbClr val="FFFFFF"/>
                </a:solidFill>
                <a:latin typeface="Cambria Math"/>
                <a:cs typeface="Cambria Math"/>
              </a:rPr>
              <a:t>	1</a:t>
            </a:r>
            <a:r>
              <a:rPr sz="3000" spc="-20" dirty="0">
                <a:solidFill>
                  <a:srgbClr val="FFFFFF"/>
                </a:solidFill>
                <a:latin typeface="Cambria Math"/>
                <a:cs typeface="Cambria Math"/>
              </a:rPr>
              <a:t> </a:t>
            </a:r>
            <a:r>
              <a:rPr sz="3000" dirty="0">
                <a:solidFill>
                  <a:srgbClr val="FFFFFF"/>
                </a:solidFill>
                <a:latin typeface="Cambria Math"/>
                <a:cs typeface="Cambria Math"/>
              </a:rPr>
              <a:t>−</a:t>
            </a:r>
            <a:r>
              <a:rPr sz="3000" spc="-10" dirty="0">
                <a:solidFill>
                  <a:srgbClr val="FFFFFF"/>
                </a:solidFill>
                <a:latin typeface="Cambria Math"/>
                <a:cs typeface="Cambria Math"/>
              </a:rPr>
              <a:t> </a:t>
            </a:r>
            <a:r>
              <a:rPr sz="3000" spc="-50" dirty="0">
                <a:solidFill>
                  <a:srgbClr val="FFFFFF"/>
                </a:solidFill>
                <a:latin typeface="Cambria Math"/>
                <a:cs typeface="Cambria Math"/>
              </a:rPr>
              <a:t>𝛿</a:t>
            </a:r>
            <a:r>
              <a:rPr sz="3000" dirty="0">
                <a:solidFill>
                  <a:srgbClr val="FFFFFF"/>
                </a:solidFill>
                <a:latin typeface="Cambria Math"/>
                <a:cs typeface="Cambria Math"/>
              </a:rPr>
              <a:t>	</a:t>
            </a:r>
            <a:r>
              <a:rPr sz="3000" spc="-50" dirty="0">
                <a:solidFill>
                  <a:srgbClr val="FFFFFF"/>
                </a:solidFill>
                <a:latin typeface="Cambria Math"/>
                <a:cs typeface="Cambria Math"/>
              </a:rPr>
              <a:t>𝜇</a:t>
            </a:r>
            <a:r>
              <a:rPr sz="3000" dirty="0">
                <a:solidFill>
                  <a:srgbClr val="FFFFFF"/>
                </a:solidFill>
                <a:latin typeface="Cambria Math"/>
                <a:cs typeface="Cambria Math"/>
              </a:rPr>
              <a:t>	≤</a:t>
            </a:r>
            <a:r>
              <a:rPr sz="3000" spc="150" dirty="0">
                <a:solidFill>
                  <a:srgbClr val="FFFFFF"/>
                </a:solidFill>
                <a:latin typeface="Cambria Math"/>
                <a:cs typeface="Cambria Math"/>
              </a:rPr>
              <a:t> </a:t>
            </a:r>
            <a:r>
              <a:rPr sz="3000" spc="-50" dirty="0">
                <a:solidFill>
                  <a:srgbClr val="FFFFFF"/>
                </a:solidFill>
                <a:latin typeface="Cambria Math"/>
                <a:cs typeface="Cambria Math"/>
              </a:rPr>
              <a:t>𝑒</a:t>
            </a:r>
            <a:endParaRPr sz="3000">
              <a:latin typeface="Cambria Math"/>
              <a:cs typeface="Cambria Math"/>
            </a:endParaRPr>
          </a:p>
          <a:p>
            <a:pPr marL="1760855">
              <a:lnSpc>
                <a:spcPct val="100000"/>
              </a:lnSpc>
              <a:spcBef>
                <a:spcPts val="635"/>
              </a:spcBef>
            </a:pPr>
            <a:r>
              <a:rPr sz="1800" b="0" i="1" dirty="0">
                <a:solidFill>
                  <a:srgbClr val="FFFFFF"/>
                </a:solidFill>
                <a:latin typeface="Segoe UI Semilight"/>
                <a:cs typeface="Segoe UI Semilight"/>
              </a:rPr>
              <a:t>LEFT</a:t>
            </a:r>
            <a:r>
              <a:rPr sz="1800" b="0" i="1" spc="-15" dirty="0">
                <a:solidFill>
                  <a:srgbClr val="FFFFFF"/>
                </a:solidFill>
                <a:latin typeface="Segoe UI Semilight"/>
                <a:cs typeface="Segoe UI Semilight"/>
              </a:rPr>
              <a:t> </a:t>
            </a:r>
            <a:r>
              <a:rPr sz="1800" b="0" i="1" spc="-20" dirty="0">
                <a:solidFill>
                  <a:srgbClr val="FFFFFF"/>
                </a:solidFill>
                <a:latin typeface="Segoe UI Semilight"/>
                <a:cs typeface="Segoe UI Semilight"/>
              </a:rPr>
              <a:t>TAIL</a:t>
            </a:r>
            <a:endParaRPr sz="1800">
              <a:latin typeface="Segoe UI Semilight"/>
              <a:cs typeface="Segoe UI Semilight"/>
            </a:endParaRPr>
          </a:p>
        </p:txBody>
      </p:sp>
      <p:sp>
        <p:nvSpPr>
          <p:cNvPr id="22" name="object 22"/>
          <p:cNvSpPr/>
          <p:nvPr/>
        </p:nvSpPr>
        <p:spPr>
          <a:xfrm>
            <a:off x="6534911" y="4187952"/>
            <a:ext cx="4340860" cy="230504"/>
          </a:xfrm>
          <a:custGeom>
            <a:avLst/>
            <a:gdLst/>
            <a:ahLst/>
            <a:cxnLst/>
            <a:rect l="l" t="t" r="r" b="b"/>
            <a:pathLst>
              <a:path w="4340859" h="230504">
                <a:moveTo>
                  <a:pt x="4318254" y="0"/>
                </a:moveTo>
                <a:lnTo>
                  <a:pt x="22098" y="0"/>
                </a:lnTo>
                <a:lnTo>
                  <a:pt x="13501" y="1738"/>
                </a:lnTo>
                <a:lnTo>
                  <a:pt x="6477" y="6477"/>
                </a:lnTo>
                <a:lnTo>
                  <a:pt x="1738" y="13501"/>
                </a:lnTo>
                <a:lnTo>
                  <a:pt x="0" y="22098"/>
                </a:lnTo>
                <a:lnTo>
                  <a:pt x="0" y="208025"/>
                </a:lnTo>
                <a:lnTo>
                  <a:pt x="1738" y="216622"/>
                </a:lnTo>
                <a:lnTo>
                  <a:pt x="6476" y="223647"/>
                </a:lnTo>
                <a:lnTo>
                  <a:pt x="13501" y="228385"/>
                </a:lnTo>
                <a:lnTo>
                  <a:pt x="22098" y="230124"/>
                </a:lnTo>
                <a:lnTo>
                  <a:pt x="4318254" y="230124"/>
                </a:lnTo>
                <a:lnTo>
                  <a:pt x="4326850" y="228385"/>
                </a:lnTo>
                <a:lnTo>
                  <a:pt x="4333875" y="223646"/>
                </a:lnTo>
                <a:lnTo>
                  <a:pt x="4338613" y="216622"/>
                </a:lnTo>
                <a:lnTo>
                  <a:pt x="4340352" y="208025"/>
                </a:lnTo>
                <a:lnTo>
                  <a:pt x="4340352" y="22098"/>
                </a:lnTo>
                <a:lnTo>
                  <a:pt x="4338613" y="13501"/>
                </a:lnTo>
                <a:lnTo>
                  <a:pt x="4333875" y="6476"/>
                </a:lnTo>
                <a:lnTo>
                  <a:pt x="4326850" y="1738"/>
                </a:lnTo>
                <a:lnTo>
                  <a:pt x="4318254" y="0"/>
                </a:lnTo>
                <a:close/>
              </a:path>
            </a:pathLst>
          </a:custGeom>
          <a:solidFill>
            <a:srgbClr val="C7BAE4"/>
          </a:solidFill>
        </p:spPr>
        <p:txBody>
          <a:bodyPr wrap="square" lIns="0" tIns="0" rIns="0" bIns="0" rtlCol="0"/>
          <a:lstStyle/>
          <a:p>
            <a:endParaRPr/>
          </a:p>
        </p:txBody>
      </p:sp>
      <p:sp>
        <p:nvSpPr>
          <p:cNvPr id="23" name="object 23"/>
          <p:cNvSpPr txBox="1"/>
          <p:nvPr/>
        </p:nvSpPr>
        <p:spPr>
          <a:xfrm>
            <a:off x="5719953" y="3497052"/>
            <a:ext cx="4271010" cy="937260"/>
          </a:xfrm>
          <a:prstGeom prst="rect">
            <a:avLst/>
          </a:prstGeom>
        </p:spPr>
        <p:txBody>
          <a:bodyPr vert="horz" wrap="square" lIns="0" tIns="124460" rIns="0" bIns="0" rtlCol="0">
            <a:spAutoFit/>
          </a:bodyPr>
          <a:lstStyle/>
          <a:p>
            <a:pPr marL="12700">
              <a:lnSpc>
                <a:spcPct val="100000"/>
              </a:lnSpc>
              <a:spcBef>
                <a:spcPts val="980"/>
              </a:spcBef>
              <a:tabLst>
                <a:tab pos="817244" algn="l"/>
                <a:tab pos="1238885" algn="l"/>
                <a:tab pos="2150745" algn="l"/>
                <a:tab pos="3193415" algn="l"/>
                <a:tab pos="3676650" algn="l"/>
              </a:tabLst>
            </a:pPr>
            <a:r>
              <a:rPr sz="3000" b="0" i="1" spc="-25" dirty="0">
                <a:solidFill>
                  <a:srgbClr val="FFFFFF"/>
                </a:solidFill>
                <a:latin typeface="Segoe UI Semilight"/>
                <a:cs typeface="Segoe UI Semilight"/>
              </a:rPr>
              <a:t>and</a:t>
            </a:r>
            <a:r>
              <a:rPr sz="3000" b="0" i="1" dirty="0">
                <a:solidFill>
                  <a:srgbClr val="FFFFFF"/>
                </a:solidFill>
                <a:latin typeface="Segoe UI Semilight"/>
                <a:cs typeface="Segoe UI Semilight"/>
              </a:rPr>
              <a:t>	</a:t>
            </a:r>
            <a:r>
              <a:rPr sz="3000" spc="-50" dirty="0">
                <a:solidFill>
                  <a:srgbClr val="FFFFFF"/>
                </a:solidFill>
                <a:latin typeface="Cambria Math"/>
                <a:cs typeface="Cambria Math"/>
              </a:rPr>
              <a:t>ℙ</a:t>
            </a:r>
            <a:r>
              <a:rPr sz="3000" dirty="0">
                <a:solidFill>
                  <a:srgbClr val="FFFFFF"/>
                </a:solidFill>
                <a:latin typeface="Cambria Math"/>
                <a:cs typeface="Cambria Math"/>
              </a:rPr>
              <a:t>	𝑋</a:t>
            </a:r>
            <a:r>
              <a:rPr sz="3000" spc="229" dirty="0">
                <a:solidFill>
                  <a:srgbClr val="FFFFFF"/>
                </a:solidFill>
                <a:latin typeface="Cambria Math"/>
                <a:cs typeface="Cambria Math"/>
              </a:rPr>
              <a:t> </a:t>
            </a:r>
            <a:r>
              <a:rPr sz="3000" spc="-50" dirty="0">
                <a:solidFill>
                  <a:srgbClr val="FFFFFF"/>
                </a:solidFill>
                <a:latin typeface="Cambria Math"/>
                <a:cs typeface="Cambria Math"/>
              </a:rPr>
              <a:t>≥</a:t>
            </a:r>
            <a:r>
              <a:rPr sz="3000" dirty="0">
                <a:solidFill>
                  <a:srgbClr val="FFFFFF"/>
                </a:solidFill>
                <a:latin typeface="Cambria Math"/>
                <a:cs typeface="Cambria Math"/>
              </a:rPr>
              <a:t>	1</a:t>
            </a:r>
            <a:r>
              <a:rPr sz="3000" spc="-5" dirty="0">
                <a:solidFill>
                  <a:srgbClr val="FFFFFF"/>
                </a:solidFill>
                <a:latin typeface="Cambria Math"/>
                <a:cs typeface="Cambria Math"/>
              </a:rPr>
              <a:t> </a:t>
            </a:r>
            <a:r>
              <a:rPr sz="3000" dirty="0">
                <a:solidFill>
                  <a:srgbClr val="FFFFFF"/>
                </a:solidFill>
                <a:latin typeface="Cambria Math"/>
                <a:cs typeface="Cambria Math"/>
              </a:rPr>
              <a:t>+</a:t>
            </a:r>
            <a:r>
              <a:rPr sz="3000" spc="-10" dirty="0">
                <a:solidFill>
                  <a:srgbClr val="FFFFFF"/>
                </a:solidFill>
                <a:latin typeface="Cambria Math"/>
                <a:cs typeface="Cambria Math"/>
              </a:rPr>
              <a:t> </a:t>
            </a:r>
            <a:r>
              <a:rPr sz="3000" spc="-50" dirty="0">
                <a:solidFill>
                  <a:srgbClr val="FFFFFF"/>
                </a:solidFill>
                <a:latin typeface="Cambria Math"/>
                <a:cs typeface="Cambria Math"/>
              </a:rPr>
              <a:t>𝛿</a:t>
            </a:r>
            <a:r>
              <a:rPr sz="3000" dirty="0">
                <a:solidFill>
                  <a:srgbClr val="FFFFFF"/>
                </a:solidFill>
                <a:latin typeface="Cambria Math"/>
                <a:cs typeface="Cambria Math"/>
              </a:rPr>
              <a:t>	</a:t>
            </a:r>
            <a:r>
              <a:rPr sz="3000" spc="-50" dirty="0">
                <a:solidFill>
                  <a:srgbClr val="FFFFFF"/>
                </a:solidFill>
                <a:latin typeface="Cambria Math"/>
                <a:cs typeface="Cambria Math"/>
              </a:rPr>
              <a:t>𝜇</a:t>
            </a:r>
            <a:r>
              <a:rPr sz="3000" dirty="0">
                <a:solidFill>
                  <a:srgbClr val="FFFFFF"/>
                </a:solidFill>
                <a:latin typeface="Cambria Math"/>
                <a:cs typeface="Cambria Math"/>
              </a:rPr>
              <a:t>	≤</a:t>
            </a:r>
            <a:r>
              <a:rPr sz="3000" spc="150" dirty="0">
                <a:solidFill>
                  <a:srgbClr val="FFFFFF"/>
                </a:solidFill>
                <a:latin typeface="Cambria Math"/>
                <a:cs typeface="Cambria Math"/>
              </a:rPr>
              <a:t> </a:t>
            </a:r>
            <a:r>
              <a:rPr sz="3000" spc="-50" dirty="0">
                <a:solidFill>
                  <a:srgbClr val="FFFFFF"/>
                </a:solidFill>
                <a:latin typeface="Cambria Math"/>
                <a:cs typeface="Cambria Math"/>
              </a:rPr>
              <a:t>𝑒</a:t>
            </a:r>
            <a:endParaRPr sz="3000">
              <a:latin typeface="Cambria Math"/>
              <a:cs typeface="Cambria Math"/>
            </a:endParaRPr>
          </a:p>
          <a:p>
            <a:pPr marL="2483485">
              <a:lnSpc>
                <a:spcPct val="100000"/>
              </a:lnSpc>
              <a:spcBef>
                <a:spcPts val="535"/>
              </a:spcBef>
            </a:pPr>
            <a:r>
              <a:rPr sz="1800" b="0" i="1" dirty="0">
                <a:solidFill>
                  <a:srgbClr val="FFFFFF"/>
                </a:solidFill>
                <a:latin typeface="Segoe UI Semilight"/>
                <a:cs typeface="Segoe UI Semilight"/>
              </a:rPr>
              <a:t>RIGHT</a:t>
            </a:r>
            <a:r>
              <a:rPr sz="1800" b="0" i="1" spc="-15" dirty="0">
                <a:solidFill>
                  <a:srgbClr val="FFFFFF"/>
                </a:solidFill>
                <a:latin typeface="Segoe UI Semilight"/>
                <a:cs typeface="Segoe UI Semilight"/>
              </a:rPr>
              <a:t> </a:t>
            </a:r>
            <a:r>
              <a:rPr sz="1800" b="0" i="1" spc="-20" dirty="0">
                <a:solidFill>
                  <a:srgbClr val="FFFFFF"/>
                </a:solidFill>
                <a:latin typeface="Segoe UI Semilight"/>
                <a:cs typeface="Segoe UI Semilight"/>
              </a:rPr>
              <a:t>TAIL</a:t>
            </a:r>
            <a:endParaRPr sz="1800">
              <a:latin typeface="Segoe UI Semilight"/>
              <a:cs typeface="Segoe UI Semilight"/>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4DCA2F64-5432-4F2B-828B-026954D644D2}"/>
                  </a:ext>
                </a:extLst>
              </p:cNvPr>
              <p:cNvSpPr>
                <a:spLocks noGrp="1"/>
              </p:cNvSpPr>
              <p:nvPr>
                <p:ph type="title"/>
              </p:nvPr>
            </p:nvSpPr>
            <p:spPr/>
            <p:txBody>
              <a:bodyPr>
                <a:normAutofit/>
              </a:bodyPr>
              <a:lstStyle/>
              <a:p>
                <a14:m>
                  <m:oMath xmlns:m="http://schemas.openxmlformats.org/officeDocument/2006/math">
                    <m:r>
                      <a:rPr lang="en-US" i="1" smtClean="0">
                        <a:latin typeface="Cambria Math" panose="02040503050406030204" pitchFamily="18" charset="0"/>
                      </a:rPr>
                      <m:t>𝑌</m:t>
                    </m:r>
                    <m:r>
                      <a:rPr lang="en-US" i="1" smtClean="0">
                        <a:latin typeface="Cambria Math" panose="02040503050406030204" pitchFamily="18" charset="0"/>
                      </a:rPr>
                      <m:t>=2</m:t>
                    </m:r>
                    <m:d>
                      <m:dPr>
                        <m:ctrlPr>
                          <a:rPr lang="en-US" i="1">
                            <a:latin typeface="Cambria Math" panose="02040503050406030204" pitchFamily="18" charset="0"/>
                          </a:rPr>
                        </m:ctrlPr>
                      </m:dPr>
                      <m:e>
                        <m:r>
                          <a:rPr lang="en-US" i="1">
                            <a:latin typeface="Cambria Math" panose="02040503050406030204" pitchFamily="18" charset="0"/>
                          </a:rPr>
                          <m:t>𝑋</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𝑛</m:t>
                            </m:r>
                          </m:num>
                          <m:den>
                            <m:r>
                              <a:rPr lang="en-US" i="1">
                                <a:latin typeface="Cambria Math" panose="02040503050406030204" pitchFamily="18" charset="0"/>
                              </a:rPr>
                              <m:t>2</m:t>
                            </m:r>
                          </m:den>
                        </m:f>
                      </m:e>
                    </m:d>
                  </m:oMath>
                </a14:m>
                <a:r>
                  <a:rPr lang="en-US" dirty="0"/>
                  <a:t> or </a:t>
                </a:r>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𝑛</m:t>
                        </m:r>
                      </m:num>
                      <m:den>
                        <m:r>
                          <a:rPr lang="en-US" b="0" i="1" smtClean="0">
                            <a:latin typeface="Cambria Math" panose="02040503050406030204" pitchFamily="18" charset="0"/>
                          </a:rPr>
                          <m:t>2</m:t>
                        </m:r>
                      </m:den>
                    </m:f>
                  </m:oMath>
                </a14:m>
                <a:endParaRPr lang="en-US" dirty="0"/>
              </a:p>
            </p:txBody>
          </p:sp>
        </mc:Choice>
        <mc:Fallback xmlns="">
          <p:sp>
            <p:nvSpPr>
              <p:cNvPr id="2" name="Title 1">
                <a:extLst>
                  <a:ext uri="{FF2B5EF4-FFF2-40B4-BE49-F238E27FC236}">
                    <a16:creationId xmlns:a16="http://schemas.microsoft.com/office/drawing/2014/main" id="{4DCA2F64-5432-4F2B-828B-026954D644D2}"/>
                  </a:ext>
                </a:extLst>
              </p:cNvPr>
              <p:cNvSpPr>
                <a:spLocks noGrp="1" noRot="1" noChangeAspect="1" noMove="1" noResize="1" noEditPoints="1" noAdjustHandles="1" noChangeArrowheads="1" noChangeShapeType="1" noTextEdit="1"/>
              </p:cNvSpPr>
              <p:nvPr>
                <p:ph type="title"/>
              </p:nvPr>
            </p:nvSpPr>
            <p:spPr>
              <a:blipFill>
                <a:blip r:embed="rId2"/>
                <a:stretch>
                  <a:fillRect t="-7784" b="-838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760D97E-4EEA-48C5-B30A-5DA2552A6ED9}"/>
                  </a:ext>
                </a:extLst>
              </p:cNvPr>
              <p:cNvSpPr>
                <a:spLocks noGrp="1"/>
              </p:cNvSpPr>
              <p:nvPr>
                <p:ph idx="1"/>
              </p:nvPr>
            </p:nvSpPr>
            <p:spPr/>
            <p:txBody>
              <a:bodyPr/>
              <a:lstStyle/>
              <a:p>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oMath>
                </a14:m>
                <a:endParaRPr lang="en-US" b="0" dirty="0"/>
              </a:p>
              <a:p>
                <a14:m>
                  <m:oMath xmlns:m="http://schemas.openxmlformats.org/officeDocument/2006/math">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𝑛</m:t>
                            </m:r>
                          </m:num>
                          <m:den>
                            <m:r>
                              <a:rPr lang="en-US" b="0" i="1" smtClean="0">
                                <a:latin typeface="Cambria Math" panose="02040503050406030204" pitchFamily="18" charset="0"/>
                              </a:rPr>
                              <m:t>2</m:t>
                            </m:r>
                          </m:den>
                        </m:f>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𝑛</m:t>
                                </m:r>
                              </m:num>
                              <m:den>
                                <m:r>
                                  <a:rPr lang="en-US" b="0" i="1" smtClean="0">
                                    <a:latin typeface="Cambria Math" panose="02040503050406030204" pitchFamily="18" charset="0"/>
                                  </a:rPr>
                                  <m:t>2</m:t>
                                </m:r>
                              </m:den>
                            </m:f>
                          </m:e>
                        </m:d>
                      </m:e>
                    </m:d>
                  </m:oMath>
                </a14:m>
                <a:endParaRPr lang="en-US" dirty="0"/>
              </a:p>
              <a:p>
                <a14:m>
                  <m:oMath xmlns:m="http://schemas.openxmlformats.org/officeDocument/2006/math">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𝑛</m:t>
                            </m:r>
                          </m:num>
                          <m:den>
                            <m:r>
                              <a:rPr lang="en-US" b="0" i="1" smtClean="0">
                                <a:latin typeface="Cambria Math" panose="02040503050406030204" pitchFamily="18" charset="0"/>
                              </a:rPr>
                              <m:t>2</m:t>
                            </m:r>
                          </m:den>
                        </m:f>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𝑌</m:t>
                                </m:r>
                              </m:num>
                              <m:den>
                                <m:r>
                                  <a:rPr lang="en-US" b="0" i="1" smtClean="0">
                                    <a:latin typeface="Cambria Math" panose="02040503050406030204" pitchFamily="18" charset="0"/>
                                  </a:rPr>
                                  <m:t>2</m:t>
                                </m:r>
                              </m:den>
                            </m:f>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2</m:t>
                            </m:r>
                          </m:den>
                        </m:f>
                      </m:e>
                    </m:d>
                  </m:oMath>
                </a14:m>
                <a:endParaRPr lang="en-US" dirty="0"/>
              </a:p>
              <a:p>
                <a14:m>
                  <m:oMath xmlns:m="http://schemas.openxmlformats.org/officeDocument/2006/math">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𝑌</m:t>
                            </m:r>
                          </m:num>
                          <m:den>
                            <m:r>
                              <a:rPr lang="en-US" b="0" i="1" smtClean="0">
                                <a:latin typeface="Cambria Math" panose="02040503050406030204" pitchFamily="18" charset="0"/>
                              </a:rPr>
                              <m:t>2</m:t>
                            </m:r>
                          </m:den>
                        </m:f>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𝑌</m:t>
                                </m:r>
                              </m:num>
                              <m:den>
                                <m:r>
                                  <a:rPr lang="en-US" b="0" i="1" smtClean="0">
                                    <a:latin typeface="Cambria Math" panose="02040503050406030204" pitchFamily="18" charset="0"/>
                                  </a:rPr>
                                  <m:t>2</m:t>
                                </m:r>
                              </m:den>
                            </m:f>
                          </m:e>
                        </m:d>
                      </m:e>
                    </m:d>
                  </m:oMath>
                </a14:m>
                <a:endParaRPr lang="en-US" dirty="0"/>
              </a:p>
              <a:p>
                <a14:m>
                  <m:oMath xmlns:m="http://schemas.openxmlformats.org/officeDocument/2006/math">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e>
                        </m:d>
                      </m:e>
                    </m:d>
                    <m:r>
                      <a:rPr lang="en-US" b="0" i="1" smtClean="0">
                        <a:latin typeface="Cambria Math" panose="02040503050406030204" pitchFamily="18" charset="0"/>
                      </a:rPr>
                      <m:t> </m:t>
                    </m:r>
                  </m:oMath>
                </a14:m>
                <a:endParaRPr lang="en-US" dirty="0"/>
              </a:p>
              <a:p>
                <a:endParaRPr lang="en-US" dirty="0"/>
              </a:p>
              <a:p>
                <a:r>
                  <a:rPr lang="en-US" dirty="0"/>
                  <a:t>So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r>
                      <a:rPr lang="en-US" b="0" i="1" smtClean="0">
                        <a:latin typeface="Cambria Math" panose="02040503050406030204" pitchFamily="18" charset="0"/>
                      </a:rPr>
                      <m:t>≥</m:t>
                    </m:r>
                    <m:r>
                      <a:rPr lang="en-US" b="0" i="1" smtClean="0">
                        <a:latin typeface="Cambria Math" panose="02040503050406030204" pitchFamily="18" charset="0"/>
                      </a:rPr>
                      <m:t>𝑡</m:t>
                    </m:r>
                  </m:oMath>
                </a14:m>
                <a:r>
                  <a:rPr lang="en-US" dirty="0"/>
                  <a:t> if and only if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e>
                        </m:d>
                      </m:e>
                    </m:d>
                    <m:r>
                      <a:rPr lang="en-US" b="0" i="1" smtClean="0">
                        <a:latin typeface="Cambria Math" panose="02040503050406030204" pitchFamily="18" charset="0"/>
                      </a:rPr>
                      <m:t>≥</m:t>
                    </m:r>
                    <m:r>
                      <a:rPr lang="en-US" b="0" i="1" smtClean="0">
                        <a:latin typeface="Cambria Math" panose="02040503050406030204" pitchFamily="18" charset="0"/>
                      </a:rPr>
                      <m:t>𝑡</m:t>
                    </m:r>
                  </m:oMath>
                </a14:m>
                <a:r>
                  <a:rPr lang="en-US" dirty="0"/>
                  <a:t> </a:t>
                </a:r>
                <a:r>
                  <a:rPr lang="en-US" dirty="0" err="1"/>
                  <a:t>iff</a:t>
                </a:r>
                <a:r>
                  <a:rPr lang="en-US" dirty="0"/>
                  <a:t>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e>
                        </m:d>
                      </m:e>
                    </m:d>
                    <m:r>
                      <a:rPr lang="en-US" b="0" i="1" smtClean="0">
                        <a:latin typeface="Cambria Math" panose="02040503050406030204" pitchFamily="18" charset="0"/>
                      </a:rPr>
                      <m:t>≥2</m:t>
                    </m:r>
                    <m:r>
                      <a:rPr lang="en-US" b="0" i="1" smtClean="0">
                        <a:latin typeface="Cambria Math" panose="02040503050406030204" pitchFamily="18" charset="0"/>
                      </a:rPr>
                      <m:t>𝑡</m:t>
                    </m:r>
                  </m:oMath>
                </a14:m>
                <a:r>
                  <a:rPr lang="en-US" dirty="0"/>
                  <a:t>.</a:t>
                </a:r>
              </a:p>
            </p:txBody>
          </p:sp>
        </mc:Choice>
        <mc:Fallback xmlns="">
          <p:sp>
            <p:nvSpPr>
              <p:cNvPr id="3" name="Content Placeholder 2">
                <a:extLst>
                  <a:ext uri="{FF2B5EF4-FFF2-40B4-BE49-F238E27FC236}">
                    <a16:creationId xmlns:a16="http://schemas.microsoft.com/office/drawing/2014/main" id="{7760D97E-4EEA-48C5-B30A-5DA2552A6ED9}"/>
                  </a:ext>
                </a:extLst>
              </p:cNvPr>
              <p:cNvSpPr>
                <a:spLocks noGrp="1" noRot="1" noChangeAspect="1" noMove="1" noResize="1" noEditPoints="1" noAdjustHandles="1" noChangeArrowheads="1" noChangeShapeType="1" noTextEdit="1"/>
              </p:cNvSpPr>
              <p:nvPr>
                <p:ph idx="1"/>
              </p:nvPr>
            </p:nvSpPr>
            <p:spPr>
              <a:blipFill>
                <a:blip r:embed="rId3"/>
                <a:stretch>
                  <a:fillRect l="-654"/>
                </a:stretch>
              </a:blipFill>
            </p:spPr>
            <p:txBody>
              <a:bodyPr/>
              <a:lstStyle/>
              <a:p>
                <a:r>
                  <a:rPr lang="en-US">
                    <a:noFill/>
                  </a:rPr>
                  <a:t> </a:t>
                </a:r>
              </a:p>
            </p:txBody>
          </p:sp>
        </mc:Fallback>
      </mc:AlternateContent>
    </p:spTree>
    <p:extLst>
      <p:ext uri="{BB962C8B-B14F-4D97-AF65-F5344CB8AC3E}">
        <p14:creationId xmlns:p14="http://schemas.microsoft.com/office/powerpoint/2010/main" val="39047787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29349-912D-48CA-9790-6DB08A1EFBB0}"/>
              </a:ext>
            </a:extLst>
          </p:cNvPr>
          <p:cNvSpPr>
            <a:spLocks noGrp="1"/>
          </p:cNvSpPr>
          <p:nvPr>
            <p:ph type="title"/>
          </p:nvPr>
        </p:nvSpPr>
        <p:spPr/>
        <p:txBody>
          <a:bodyPr/>
          <a:lstStyle/>
          <a:p>
            <a:r>
              <a:rPr lang="en-US" dirty="0" err="1"/>
              <a:t>Hoeffding’s</a:t>
            </a:r>
            <a:r>
              <a:rPr lang="en-US" dirty="0"/>
              <a:t> Inequality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F2A294B-1505-49A9-ABB8-B84B24412524}"/>
                  </a:ext>
                </a:extLst>
              </p:cNvPr>
              <p:cNvSpPr>
                <a:spLocks noGrp="1"/>
              </p:cNvSpPr>
              <p:nvPr>
                <p:ph idx="1"/>
              </p:nvPr>
            </p:nvSpPr>
            <p:spPr>
              <a:xfrm>
                <a:off x="575240" y="5142523"/>
                <a:ext cx="11187258" cy="1166838"/>
              </a:xfrm>
            </p:spPr>
            <p:txBody>
              <a:bodyPr>
                <a:normAutofit/>
              </a:bodyPr>
              <a:lstStyle/>
              <a:p>
                <a:pPr marL="0" indent="0">
                  <a:buNone/>
                </a:pPr>
                <a:r>
                  <a:rPr lang="en-US" dirty="0">
                    <a:latin typeface="Cambria Math" panose="02040503050406030204" pitchFamily="18" charset="0"/>
                  </a:rPr>
                  <a:t>How close will we be with</a:t>
                </a:r>
                <a:r>
                  <a:rPr lang="en-US" i="1" dirty="0">
                    <a:latin typeface="Cambria Math" panose="02040503050406030204" pitchFamily="18" charset="0"/>
                  </a:rPr>
                  <a:t> </a:t>
                </a:r>
                <a:r>
                  <a:rPr lang="en-US" dirty="0">
                    <a:latin typeface="Cambria Math" panose="02040503050406030204" pitchFamily="18" charset="0"/>
                  </a:rPr>
                  <a:t>n=1000 with probability at least </a:t>
                </a:r>
                <a14:m>
                  <m:oMath xmlns:m="http://schemas.openxmlformats.org/officeDocument/2006/math">
                    <m:r>
                      <a:rPr lang="en-US" b="0" i="1" smtClean="0">
                        <a:latin typeface="Cambria Math" panose="02040503050406030204" pitchFamily="18" charset="0"/>
                      </a:rPr>
                      <m:t>.95</m:t>
                    </m:r>
                  </m:oMath>
                </a14:m>
                <a:r>
                  <a:rPr lang="en-US" b="0" dirty="0">
                    <a:latin typeface="Cambria Math" panose="02040503050406030204" pitchFamily="18" charset="0"/>
                  </a:rPr>
                  <a:t>?</a:t>
                </a:r>
              </a:p>
              <a:p>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r>
                      <a:rPr lang="en-US" b="0" i="1" smtClean="0">
                        <a:latin typeface="Cambria Math" panose="02040503050406030204" pitchFamily="18" charset="0"/>
                      </a:rPr>
                      <m:t>≥</m:t>
                    </m:r>
                    <m:r>
                      <a:rPr lang="en-US" b="0" i="1" smtClean="0">
                        <a:latin typeface="Cambria Math" panose="02040503050406030204" pitchFamily="18" charset="0"/>
                      </a:rPr>
                      <m:t>𝑡</m:t>
                    </m:r>
                  </m:oMath>
                </a14:m>
                <a:r>
                  <a:rPr lang="en-US" dirty="0"/>
                  <a:t> if and only if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e>
                    </m:d>
                    <m:r>
                      <a:rPr lang="en-US" b="0" i="1" smtClean="0">
                        <a:latin typeface="Cambria Math" panose="02040503050406030204" pitchFamily="18" charset="0"/>
                      </a:rPr>
                      <m:t>|≥2</m:t>
                    </m:r>
                    <m:r>
                      <a:rPr lang="en-US" b="0" i="1" smtClean="0">
                        <a:latin typeface="Cambria Math" panose="02040503050406030204" pitchFamily="18" charset="0"/>
                      </a:rPr>
                      <m:t>𝑡</m:t>
                    </m:r>
                  </m:oMath>
                </a14:m>
                <a:r>
                  <a:rPr lang="en-US" dirty="0"/>
                  <a:t>. </a:t>
                </a:r>
              </a:p>
            </p:txBody>
          </p:sp>
        </mc:Choice>
        <mc:Fallback xmlns="">
          <p:sp>
            <p:nvSpPr>
              <p:cNvPr id="3" name="Content Placeholder 2">
                <a:extLst>
                  <a:ext uri="{FF2B5EF4-FFF2-40B4-BE49-F238E27FC236}">
                    <a16:creationId xmlns:a16="http://schemas.microsoft.com/office/drawing/2014/main" id="{FF2A294B-1505-49A9-ABB8-B84B24412524}"/>
                  </a:ext>
                </a:extLst>
              </p:cNvPr>
              <p:cNvSpPr>
                <a:spLocks noGrp="1" noRot="1" noChangeAspect="1" noMove="1" noResize="1" noEditPoints="1" noAdjustHandles="1" noChangeArrowheads="1" noChangeShapeType="1" noTextEdit="1"/>
              </p:cNvSpPr>
              <p:nvPr>
                <p:ph idx="1"/>
              </p:nvPr>
            </p:nvSpPr>
            <p:spPr>
              <a:xfrm>
                <a:off x="575240" y="5142523"/>
                <a:ext cx="11187258" cy="1166838"/>
              </a:xfrm>
              <a:blipFill>
                <a:blip r:embed="rId2"/>
                <a:stretch>
                  <a:fillRect l="-1587" t="-9783" b="-43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62B507CC-BE21-4228-81A9-2BC9007019DA}"/>
                  </a:ext>
                </a:extLst>
              </p:cNvPr>
              <p:cNvSpPr/>
              <p:nvPr/>
            </p:nvSpPr>
            <p:spPr>
              <a:xfrm>
                <a:off x="575239" y="1409995"/>
                <a:ext cx="11339157" cy="3545767"/>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Let </a:t>
                </a:r>
                <a14:m>
                  <m:oMath xmlns:m="http://schemas.openxmlformats.org/officeDocument/2006/math">
                    <m:sSub>
                      <m:sSubPr>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sSubPr>
                      <m:e>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𝑋</m:t>
                        </m:r>
                      </m:e>
                      <m:sub>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1</m:t>
                        </m:r>
                      </m:sub>
                    </m:sSub>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sSub>
                      <m:sSubPr>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sSubPr>
                      <m:e>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𝑋</m:t>
                        </m:r>
                      </m:e>
                      <m:sub>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2</m:t>
                        </m:r>
                      </m:sub>
                    </m:sSub>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sSub>
                      <m:sSubPr>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sSubPr>
                      <m:e>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𝑋</m:t>
                        </m:r>
                      </m:e>
                      <m:sub>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𝑛</m:t>
                        </m:r>
                      </m:sub>
                    </m:sSub>
                  </m:oMath>
                </a14:m>
                <a:r>
                  <a:rPr kumimoji="0" lang="en-US" sz="2800" b="1"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be </a:t>
                </a:r>
                <a:r>
                  <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independent </a:t>
                </a:r>
                <a:r>
                  <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RVs, each with range</a:t>
                </a:r>
                <a14:m>
                  <m:oMath xmlns:m="http://schemas.openxmlformats.org/officeDocument/2006/math">
                    <m:r>
                      <a:rPr kumimoji="0" lang="en-US" sz="2800" b="0" i="0"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 </m:t>
                    </m:r>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[0,1]</m:t>
                    </m:r>
                  </m:oMath>
                </a14:m>
                <a:r>
                  <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Let </a:t>
                </a:r>
                <a14:m>
                  <m:oMath xmlns:m="http://schemas.openxmlformats.org/officeDocument/2006/math">
                    <m:acc>
                      <m:accPr>
                        <m:chr m:val="̅"/>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accPr>
                      <m:e>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𝑋</m:t>
                        </m:r>
                      </m:e>
                    </m:acc>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sSub>
                      <m:sSubPr>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sSubPr>
                      <m:e>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𝑋</m:t>
                        </m:r>
                      </m:e>
                      <m:sub>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𝑖</m:t>
                        </m:r>
                      </m:sub>
                    </m:sSub>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𝑛</m:t>
                    </m:r>
                  </m:oMath>
                </a14:m>
                <a:r>
                  <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a:t>
                </a:r>
                <a:r>
                  <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and</a:t>
                </a:r>
                <a:r>
                  <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a:t>
                </a:r>
                <a14:m>
                  <m:oMath xmlns:m="http://schemas.openxmlformats.org/officeDocument/2006/math">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𝜇</m:t>
                    </m:r>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𝔼</m:t>
                    </m:r>
                    <m:d>
                      <m:dPr>
                        <m:begChr m:val="["/>
                        <m:endChr m:val="]"/>
                        <m:ctrlPr>
                          <a:rPr kumimoji="0" lang="en-US" sz="2800" b="0" i="1" u="none" strike="noStrike" kern="1200" cap="none" spc="0" normalizeH="0" baseline="0" noProof="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acc>
                          <m:accPr>
                            <m:chr m:val="̅"/>
                            <m:ctrlPr>
                              <a:rPr kumimoji="0" lang="en-US" sz="2800" b="0" i="1" u="none" strike="noStrike" kern="1200" cap="none" spc="0" normalizeH="0" baseline="0" noProof="0">
                                <a:ln>
                                  <a:noFill/>
                                </a:ln>
                                <a:solidFill>
                                  <a:prstClr val="white"/>
                                </a:solidFill>
                                <a:effectLst/>
                                <a:uLnTx/>
                                <a:uFillTx/>
                                <a:latin typeface="Cambria Math" panose="02040503050406030204" pitchFamily="18" charset="0"/>
                                <a:ea typeface="+mn-ea"/>
                                <a:cs typeface="Segoe UI Semibold" panose="020B0702040204020203" pitchFamily="34" charset="0"/>
                              </a:rPr>
                            </m:ctrlPr>
                          </m:accPr>
                          <m:e>
                            <m:r>
                              <a:rPr kumimoji="0" lang="en-US" sz="2800" b="0" i="1" u="none" strike="noStrike" kern="1200" cap="none" spc="0" normalizeH="0" baseline="0" noProof="0">
                                <a:ln>
                                  <a:noFill/>
                                </a:ln>
                                <a:solidFill>
                                  <a:prstClr val="white"/>
                                </a:solidFill>
                                <a:effectLst/>
                                <a:uLnTx/>
                                <a:uFillTx/>
                                <a:latin typeface="Cambria Math" panose="02040503050406030204" pitchFamily="18" charset="0"/>
                                <a:ea typeface="+mn-ea"/>
                                <a:cs typeface="Segoe UI Semibold" panose="020B0702040204020203" pitchFamily="34" charset="0"/>
                              </a:rPr>
                              <m:t>𝑋</m:t>
                            </m:r>
                          </m:e>
                        </m:acc>
                      </m:e>
                    </m:d>
                  </m:oMath>
                </a14:m>
                <a:r>
                  <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a:t>
                </a:r>
                <a:r>
                  <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For any</a:t>
                </a:r>
                <a:r>
                  <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a:t>
                </a:r>
                <a14:m>
                  <m:oMath xmlns:m="http://schemas.openxmlformats.org/officeDocument/2006/math">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𝑡</m:t>
                    </m:r>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≥0</m:t>
                    </m:r>
                  </m:oMath>
                </a14:m>
                <a:endPar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ℙ</m:t>
                      </m:r>
                      <m:d>
                        <m:dPr>
                          <m:ctrlPr>
                            <a:rPr kumimoji="0" lang="en-US" sz="2800" b="0" i="1" u="none" strike="noStrike" kern="1200" cap="none" spc="0" normalizeH="0" baseline="0" noProof="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d>
                            <m:dPr>
                              <m:begChr m:val="|"/>
                              <m:endChr m:val="|"/>
                              <m:ctrlPr>
                                <a:rPr kumimoji="0" lang="en-US" sz="2800" b="0" i="1" u="none" strike="noStrike" kern="1200" cap="none" spc="0" normalizeH="0" baseline="0" noProof="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acc>
                                <m:accPr>
                                  <m:chr m:val="̅"/>
                                  <m:ctrlPr>
                                    <a:rPr kumimoji="0" lang="en-US" sz="2800" b="0" i="1" u="none" strike="noStrike" kern="1200" cap="none" spc="0" normalizeH="0" baseline="0" noProof="0">
                                      <a:ln>
                                        <a:noFill/>
                                      </a:ln>
                                      <a:solidFill>
                                        <a:prstClr val="white"/>
                                      </a:solidFill>
                                      <a:effectLst/>
                                      <a:uLnTx/>
                                      <a:uFillTx/>
                                      <a:latin typeface="Cambria Math" panose="02040503050406030204" pitchFamily="18" charset="0"/>
                                      <a:ea typeface="+mn-ea"/>
                                      <a:cs typeface="Segoe UI Semibold" panose="020B0702040204020203" pitchFamily="34" charset="0"/>
                                    </a:rPr>
                                  </m:ctrlPr>
                                </m:accPr>
                                <m:e>
                                  <m:r>
                                    <a:rPr kumimoji="0" lang="en-US" sz="2800" b="0" i="1" u="none" strike="noStrike" kern="1200" cap="none" spc="0" normalizeH="0" baseline="0" noProof="0">
                                      <a:ln>
                                        <a:noFill/>
                                      </a:ln>
                                      <a:solidFill>
                                        <a:prstClr val="white"/>
                                      </a:solidFill>
                                      <a:effectLst/>
                                      <a:uLnTx/>
                                      <a:uFillTx/>
                                      <a:latin typeface="Cambria Math" panose="02040503050406030204" pitchFamily="18" charset="0"/>
                                      <a:ea typeface="+mn-ea"/>
                                      <a:cs typeface="Segoe UI Semibold" panose="020B0702040204020203" pitchFamily="34" charset="0"/>
                                    </a:rPr>
                                    <m:t>𝑋</m:t>
                                  </m:r>
                                </m:e>
                              </m:acc>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𝔼</m:t>
                              </m:r>
                              <m:d>
                                <m:dPr>
                                  <m:begChr m:val="["/>
                                  <m:endChr m:val="]"/>
                                  <m:ctrlPr>
                                    <a:rPr kumimoji="0" lang="en-US" sz="2800" b="0" i="1" u="none" strike="noStrike" kern="1200" cap="none" spc="0" normalizeH="0" baseline="0" noProof="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acc>
                                    <m:accPr>
                                      <m:chr m:val="̅"/>
                                      <m:ctrlPr>
                                        <a:rPr kumimoji="0" lang="en-US" sz="2800" b="0" i="1" u="none" strike="noStrike" kern="1200" cap="none" spc="0" normalizeH="0" baseline="0" noProof="0">
                                          <a:ln>
                                            <a:noFill/>
                                          </a:ln>
                                          <a:solidFill>
                                            <a:prstClr val="white"/>
                                          </a:solidFill>
                                          <a:effectLst/>
                                          <a:uLnTx/>
                                          <a:uFillTx/>
                                          <a:latin typeface="Cambria Math" panose="02040503050406030204" pitchFamily="18" charset="0"/>
                                          <a:ea typeface="+mn-ea"/>
                                          <a:cs typeface="Segoe UI Semibold" panose="020B0702040204020203" pitchFamily="34" charset="0"/>
                                        </a:rPr>
                                      </m:ctrlPr>
                                    </m:accPr>
                                    <m:e>
                                      <m:r>
                                        <a:rPr kumimoji="0" lang="en-US" sz="2800" b="0" i="1" u="none" strike="noStrike" kern="1200" cap="none" spc="0" normalizeH="0" baseline="0" noProof="0">
                                          <a:ln>
                                            <a:noFill/>
                                          </a:ln>
                                          <a:solidFill>
                                            <a:prstClr val="white"/>
                                          </a:solidFill>
                                          <a:effectLst/>
                                          <a:uLnTx/>
                                          <a:uFillTx/>
                                          <a:latin typeface="Cambria Math" panose="02040503050406030204" pitchFamily="18" charset="0"/>
                                          <a:ea typeface="+mn-ea"/>
                                          <a:cs typeface="Segoe UI Semibold" panose="020B0702040204020203" pitchFamily="34" charset="0"/>
                                        </a:rPr>
                                        <m:t>𝑋</m:t>
                                      </m:r>
                                    </m:e>
                                  </m:acc>
                                </m:e>
                              </m:d>
                            </m:e>
                          </m:d>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m:t>
                          </m:r>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𝑡</m:t>
                          </m:r>
                        </m:e>
                      </m:d>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≤2</m:t>
                      </m:r>
                      <m:func>
                        <m:funcPr>
                          <m:ctrlPr>
                            <a:rPr kumimoji="0" lang="en-US" sz="2800" b="0" i="0"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funcPr>
                        <m:fName>
                          <m:r>
                            <m:rPr>
                              <m:sty m:val="p"/>
                            </m:rPr>
                            <a:rPr kumimoji="0" lang="en-US" sz="2800" b="0" i="0"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exp</m:t>
                          </m:r>
                        </m:fName>
                        <m:e>
                          <m:d>
                            <m:dPr>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dPr>
                            <m:e>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−2</m:t>
                              </m:r>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𝑛</m:t>
                              </m:r>
                              <m:sSup>
                                <m:sSupPr>
                                  <m:ctrlP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ctrlPr>
                                </m:sSupPr>
                                <m:e>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𝑡</m:t>
                                  </m:r>
                                </m:e>
                                <m:sup>
                                  <m:r>
                                    <a:rPr kumimoji="0" lang="en-US" sz="2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Segoe UI Semibold" panose="020B0702040204020203" pitchFamily="34" charset="0"/>
                                    </a:rPr>
                                    <m:t>2</m:t>
                                  </m:r>
                                </m:sup>
                              </m:sSup>
                            </m:e>
                          </m:d>
                        </m:e>
                      </m:func>
                    </m:oMath>
                  </m:oMathPara>
                </a14:m>
                <a:endParaRPr kumimoji="0" lang="en-US" sz="2800" b="0" i="1"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p:txBody>
          </p:sp>
        </mc:Choice>
        <mc:Fallback xmlns="">
          <p:sp>
            <p:nvSpPr>
              <p:cNvPr id="7" name="Rectangle 6">
                <a:extLst>
                  <a:ext uri="{FF2B5EF4-FFF2-40B4-BE49-F238E27FC236}">
                    <a16:creationId xmlns:a16="http://schemas.microsoft.com/office/drawing/2014/main" id="{62B507CC-BE21-4228-81A9-2BC9007019DA}"/>
                  </a:ext>
                </a:extLst>
              </p:cNvPr>
              <p:cNvSpPr>
                <a:spLocks noRot="1" noChangeAspect="1" noMove="1" noResize="1" noEditPoints="1" noAdjustHandles="1" noChangeArrowheads="1" noChangeShapeType="1" noTextEdit="1"/>
              </p:cNvSpPr>
              <p:nvPr/>
            </p:nvSpPr>
            <p:spPr>
              <a:xfrm>
                <a:off x="575239" y="1409995"/>
                <a:ext cx="11339157" cy="3545767"/>
              </a:xfrm>
              <a:prstGeom prst="rect">
                <a:avLst/>
              </a:prstGeom>
              <a:blipFill>
                <a:blip r:embed="rId3"/>
                <a:stretch>
                  <a:fillRect/>
                </a:stretch>
              </a:blipFill>
              <a:ln>
                <a:noFill/>
              </a:ln>
            </p:spPr>
            <p:txBody>
              <a:bodyPr/>
              <a:lstStyle/>
              <a:p>
                <a:r>
                  <a:rPr lang="en-US">
                    <a:noFill/>
                  </a:rPr>
                  <a:t> </a:t>
                </a:r>
              </a:p>
            </p:txBody>
          </p:sp>
        </mc:Fallback>
      </mc:AlternateContent>
      <p:sp>
        <p:nvSpPr>
          <p:cNvPr id="8" name="Rectangle 7">
            <a:extLst>
              <a:ext uri="{FF2B5EF4-FFF2-40B4-BE49-F238E27FC236}">
                <a16:creationId xmlns:a16="http://schemas.microsoft.com/office/drawing/2014/main" id="{650CDF8F-9A4A-47D0-945C-21FC8397C59B}"/>
              </a:ext>
            </a:extLst>
          </p:cNvPr>
          <p:cNvSpPr/>
          <p:nvPr/>
        </p:nvSpPr>
        <p:spPr>
          <a:xfrm>
            <a:off x="575239" y="1409995"/>
            <a:ext cx="11339157" cy="1006495"/>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Segoe UI Semibold" panose="020B0702040204020203" pitchFamily="34" charset="0"/>
                <a:ea typeface="+mn-ea"/>
                <a:cs typeface="Segoe UI Semibold" panose="020B0702040204020203" pitchFamily="34" charset="0"/>
              </a:rPr>
              <a:t>Hoeffding’s</a:t>
            </a:r>
            <a:r>
              <a:rPr kumimoji="0" lang="en-US" sz="3200" b="1"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Inequality</a:t>
            </a:r>
          </a:p>
        </p:txBody>
      </p:sp>
    </p:spTree>
    <p:extLst>
      <p:ext uri="{BB962C8B-B14F-4D97-AF65-F5344CB8AC3E}">
        <p14:creationId xmlns:p14="http://schemas.microsoft.com/office/powerpoint/2010/main" val="40177628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12730-A9B6-4C33-8EE3-D7B3A8C0972B}"/>
              </a:ext>
            </a:extLst>
          </p:cNvPr>
          <p:cNvSpPr>
            <a:spLocks noGrp="1"/>
          </p:cNvSpPr>
          <p:nvPr>
            <p:ph type="title"/>
          </p:nvPr>
        </p:nvSpPr>
        <p:spPr/>
        <p:txBody>
          <a:bodyPr/>
          <a:lstStyle/>
          <a:p>
            <a:r>
              <a:rPr lang="en-US" dirty="0"/>
              <a:t>Margin of Error</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B6A0549-FDDB-427B-B35B-F17321DD519A}"/>
                  </a:ext>
                </a:extLst>
              </p:cNvPr>
              <p:cNvSpPr>
                <a:spLocks noGrp="1"/>
              </p:cNvSpPr>
              <p:nvPr>
                <p:ph idx="1"/>
              </p:nvPr>
            </p:nvSpPr>
            <p:spPr/>
            <p:txBody>
              <a:bodyPr>
                <a:normAutofit lnSpcReduction="10000"/>
              </a:bodyPr>
              <a:lstStyle/>
              <a:p>
                <a14:m>
                  <m:oMath xmlns:m="http://schemas.openxmlformats.org/officeDocument/2006/math">
                    <m:r>
                      <a:rPr lang="en-US" b="0" i="1" smtClean="0">
                        <a:latin typeface="Cambria Math" panose="02040503050406030204" pitchFamily="18" charset="0"/>
                        <a:cs typeface="Segoe UI Semibold" panose="020B0702040204020203" pitchFamily="34" charset="0"/>
                      </a:rPr>
                      <m:t>ℙ</m:t>
                    </m:r>
                    <m:d>
                      <m:dPr>
                        <m:ctrlPr>
                          <a:rPr lang="en-US" i="1">
                            <a:latin typeface="Cambria Math" panose="02040503050406030204" pitchFamily="18" charset="0"/>
                            <a:cs typeface="Segoe UI Semibold" panose="020B0702040204020203" pitchFamily="34" charset="0"/>
                          </a:rPr>
                        </m:ctrlPr>
                      </m:dPr>
                      <m:e>
                        <m:d>
                          <m:dPr>
                            <m:begChr m:val="|"/>
                            <m:endChr m:val="|"/>
                            <m:ctrlPr>
                              <a:rPr lang="en-US" i="1">
                                <a:latin typeface="Cambria Math" panose="02040503050406030204" pitchFamily="18" charset="0"/>
                                <a:cs typeface="Segoe UI Semibold" panose="020B0702040204020203" pitchFamily="34" charset="0"/>
                              </a:rPr>
                            </m:ctrlPr>
                          </m:dPr>
                          <m:e>
                            <m:r>
                              <a:rPr lang="en-US" i="1">
                                <a:latin typeface="Cambria Math" panose="02040503050406030204" pitchFamily="18" charset="0"/>
                                <a:cs typeface="Segoe UI Semibold" panose="020B0702040204020203" pitchFamily="34" charset="0"/>
                              </a:rPr>
                              <m:t>𝑌</m:t>
                            </m:r>
                            <m:r>
                              <a:rPr lang="en-US" i="1">
                                <a:latin typeface="Cambria Math" panose="02040503050406030204" pitchFamily="18" charset="0"/>
                                <a:cs typeface="Segoe UI Semibold" panose="020B0702040204020203" pitchFamily="34" charset="0"/>
                              </a:rPr>
                              <m:t>−</m:t>
                            </m:r>
                            <m:r>
                              <a:rPr lang="en-US" i="1">
                                <a:latin typeface="Cambria Math" panose="02040503050406030204" pitchFamily="18" charset="0"/>
                                <a:cs typeface="Segoe UI Semibold" panose="020B0702040204020203" pitchFamily="34" charset="0"/>
                              </a:rPr>
                              <m:t>𝔼</m:t>
                            </m:r>
                            <m:d>
                              <m:dPr>
                                <m:begChr m:val="["/>
                                <m:endChr m:val="]"/>
                                <m:ctrlPr>
                                  <a:rPr lang="en-US" i="1">
                                    <a:latin typeface="Cambria Math" panose="02040503050406030204" pitchFamily="18" charset="0"/>
                                    <a:cs typeface="Segoe UI Semibold" panose="020B0702040204020203" pitchFamily="34" charset="0"/>
                                  </a:rPr>
                                </m:ctrlPr>
                              </m:dPr>
                              <m:e>
                                <m:r>
                                  <a:rPr lang="en-US" i="1">
                                    <a:latin typeface="Cambria Math" panose="02040503050406030204" pitchFamily="18" charset="0"/>
                                    <a:cs typeface="Segoe UI Semibold" panose="020B0702040204020203" pitchFamily="34" charset="0"/>
                                  </a:rPr>
                                  <m:t>𝑌</m:t>
                                </m:r>
                              </m:e>
                            </m:d>
                          </m:e>
                        </m:d>
                        <m:r>
                          <a:rPr lang="en-US" i="1">
                            <a:latin typeface="Cambria Math" panose="02040503050406030204" pitchFamily="18" charset="0"/>
                            <a:cs typeface="Segoe UI Semibold" panose="020B0702040204020203" pitchFamily="34" charset="0"/>
                          </a:rPr>
                          <m:t>≥</m:t>
                        </m:r>
                        <m:r>
                          <a:rPr lang="en-US" i="1">
                            <a:latin typeface="Cambria Math" panose="02040503050406030204" pitchFamily="18" charset="0"/>
                            <a:cs typeface="Segoe UI Semibold" panose="020B0702040204020203" pitchFamily="34" charset="0"/>
                          </a:rPr>
                          <m:t>𝑡</m:t>
                        </m:r>
                      </m:e>
                    </m:d>
                    <m:r>
                      <a:rPr lang="en-US" b="0" i="1" smtClean="0">
                        <a:latin typeface="Cambria Math" panose="02040503050406030204" pitchFamily="18" charset="0"/>
                        <a:cs typeface="Segoe UI Semibold" panose="020B0702040204020203" pitchFamily="34" charset="0"/>
                      </a:rPr>
                      <m:t>=</m:t>
                    </m:r>
                    <m:r>
                      <a:rPr lang="en-US" i="1">
                        <a:latin typeface="Cambria Math" panose="02040503050406030204" pitchFamily="18" charset="0"/>
                        <a:cs typeface="Segoe UI Semibold" panose="020B0702040204020203" pitchFamily="34" charset="0"/>
                      </a:rPr>
                      <m:t>ℙ</m:t>
                    </m:r>
                    <m:d>
                      <m:dPr>
                        <m:ctrlPr>
                          <a:rPr lang="en-US" i="1">
                            <a:latin typeface="Cambria Math" panose="02040503050406030204" pitchFamily="18" charset="0"/>
                            <a:cs typeface="Segoe UI Semibold" panose="020B0702040204020203" pitchFamily="34" charset="0"/>
                          </a:rPr>
                        </m:ctrlPr>
                      </m:dPr>
                      <m:e>
                        <m:d>
                          <m:dPr>
                            <m:begChr m:val="|"/>
                            <m:endChr m:val="|"/>
                            <m:ctrlPr>
                              <a:rPr lang="en-US" i="1">
                                <a:latin typeface="Cambria Math" panose="02040503050406030204" pitchFamily="18" charset="0"/>
                                <a:cs typeface="Segoe UI Semibold" panose="020B0702040204020203" pitchFamily="34" charset="0"/>
                              </a:rPr>
                            </m:ctrlPr>
                          </m:dPr>
                          <m:e>
                            <m:r>
                              <a:rPr lang="en-US" i="1">
                                <a:latin typeface="Cambria Math" panose="02040503050406030204" pitchFamily="18" charset="0"/>
                                <a:cs typeface="Segoe UI Semibold" panose="020B0702040204020203" pitchFamily="34" charset="0"/>
                              </a:rPr>
                              <m:t>𝑋</m:t>
                            </m:r>
                            <m:r>
                              <a:rPr lang="en-US" i="1">
                                <a:latin typeface="Cambria Math" panose="02040503050406030204" pitchFamily="18" charset="0"/>
                                <a:cs typeface="Segoe UI Semibold" panose="020B0702040204020203" pitchFamily="34" charset="0"/>
                              </a:rPr>
                              <m:t>−</m:t>
                            </m:r>
                            <m:r>
                              <a:rPr lang="en-US" i="1">
                                <a:latin typeface="Cambria Math" panose="02040503050406030204" pitchFamily="18" charset="0"/>
                                <a:cs typeface="Segoe UI Semibold" panose="020B0702040204020203" pitchFamily="34" charset="0"/>
                              </a:rPr>
                              <m:t>𝔼</m:t>
                            </m:r>
                            <m:d>
                              <m:dPr>
                                <m:begChr m:val="["/>
                                <m:endChr m:val="]"/>
                                <m:ctrlPr>
                                  <a:rPr lang="en-US" i="1">
                                    <a:latin typeface="Cambria Math" panose="02040503050406030204" pitchFamily="18" charset="0"/>
                                    <a:cs typeface="Segoe UI Semibold" panose="020B0702040204020203" pitchFamily="34" charset="0"/>
                                  </a:rPr>
                                </m:ctrlPr>
                              </m:dPr>
                              <m:e>
                                <m:r>
                                  <a:rPr lang="en-US" i="1">
                                    <a:latin typeface="Cambria Math" panose="02040503050406030204" pitchFamily="18" charset="0"/>
                                    <a:cs typeface="Segoe UI Semibold" panose="020B0702040204020203" pitchFamily="34" charset="0"/>
                                  </a:rPr>
                                  <m:t>𝑋</m:t>
                                </m:r>
                              </m:e>
                            </m:d>
                          </m:e>
                        </m:d>
                        <m:r>
                          <a:rPr lang="en-US" i="1">
                            <a:latin typeface="Cambria Math" panose="02040503050406030204" pitchFamily="18" charset="0"/>
                            <a:cs typeface="Segoe UI Semibold" panose="020B0702040204020203" pitchFamily="34" charset="0"/>
                          </a:rPr>
                          <m:t>≥</m:t>
                        </m:r>
                        <m:r>
                          <a:rPr lang="en-US" i="1">
                            <a:latin typeface="Cambria Math" panose="02040503050406030204" pitchFamily="18" charset="0"/>
                            <a:cs typeface="Segoe UI Semibold" panose="020B0702040204020203" pitchFamily="34" charset="0"/>
                          </a:rPr>
                          <m:t>𝑡</m:t>
                        </m:r>
                        <m:r>
                          <a:rPr lang="en-US" b="0" i="1" smtClean="0">
                            <a:latin typeface="Cambria Math" panose="02040503050406030204" pitchFamily="18" charset="0"/>
                            <a:cs typeface="Segoe UI Semibold" panose="020B0702040204020203" pitchFamily="34" charset="0"/>
                          </a:rPr>
                          <m:t>/2</m:t>
                        </m:r>
                      </m:e>
                    </m:d>
                    <m:r>
                      <a:rPr lang="en-US" i="1">
                        <a:latin typeface="Cambria Math" panose="02040503050406030204" pitchFamily="18" charset="0"/>
                        <a:cs typeface="Segoe UI Semibold" panose="020B0702040204020203" pitchFamily="34" charset="0"/>
                      </a:rPr>
                      <m:t>≤2</m:t>
                    </m:r>
                    <m:func>
                      <m:funcPr>
                        <m:ctrlPr>
                          <a:rPr lang="en-US">
                            <a:latin typeface="Cambria Math" panose="02040503050406030204" pitchFamily="18" charset="0"/>
                            <a:cs typeface="Segoe UI Semibold" panose="020B0702040204020203" pitchFamily="34" charset="0"/>
                          </a:rPr>
                        </m:ctrlPr>
                      </m:funcPr>
                      <m:fName>
                        <m:r>
                          <m:rPr>
                            <m:sty m:val="p"/>
                          </m:rPr>
                          <a:rPr lang="en-US">
                            <a:latin typeface="Cambria Math" panose="02040503050406030204" pitchFamily="18" charset="0"/>
                            <a:cs typeface="Segoe UI Semibold" panose="020B0702040204020203" pitchFamily="34" charset="0"/>
                          </a:rPr>
                          <m:t>exp</m:t>
                        </m:r>
                      </m:fName>
                      <m:e>
                        <m:d>
                          <m:dPr>
                            <m:ctrlPr>
                              <a:rPr lang="en-US" i="1">
                                <a:latin typeface="Cambria Math" panose="02040503050406030204" pitchFamily="18" charset="0"/>
                                <a:cs typeface="Segoe UI Semibold" panose="020B0702040204020203" pitchFamily="34" charset="0"/>
                              </a:rPr>
                            </m:ctrlPr>
                          </m:dPr>
                          <m:e>
                            <m:r>
                              <a:rPr lang="en-US" i="1">
                                <a:latin typeface="Cambria Math" panose="02040503050406030204" pitchFamily="18" charset="0"/>
                                <a:cs typeface="Segoe UI Semibold" panose="020B0702040204020203" pitchFamily="34" charset="0"/>
                              </a:rPr>
                              <m:t>−</m:t>
                            </m:r>
                            <m:r>
                              <a:rPr lang="en-US" b="0" i="1" smtClean="0">
                                <a:latin typeface="Cambria Math" panose="02040503050406030204" pitchFamily="18" charset="0"/>
                                <a:cs typeface="Segoe UI Semibold" panose="020B0702040204020203" pitchFamily="34" charset="0"/>
                              </a:rPr>
                              <m:t>2</m:t>
                            </m:r>
                            <m:r>
                              <a:rPr lang="en-US" b="0" i="1" smtClean="0">
                                <a:latin typeface="Cambria Math" panose="02040503050406030204" pitchFamily="18" charset="0"/>
                                <a:cs typeface="Segoe UI Semibold" panose="020B0702040204020203" pitchFamily="34" charset="0"/>
                              </a:rPr>
                              <m:t>𝑛</m:t>
                            </m:r>
                            <m:sSup>
                              <m:sSupPr>
                                <m:ctrlPr>
                                  <a:rPr lang="en-US" b="0" i="1" smtClean="0">
                                    <a:latin typeface="Cambria Math" panose="02040503050406030204" pitchFamily="18" charset="0"/>
                                    <a:cs typeface="Segoe UI Semibold" panose="020B0702040204020203" pitchFamily="34" charset="0"/>
                                  </a:rPr>
                                </m:ctrlPr>
                              </m:sSupPr>
                              <m:e>
                                <m:r>
                                  <a:rPr lang="en-US" b="0" i="1" smtClean="0">
                                    <a:latin typeface="Cambria Math" panose="02040503050406030204" pitchFamily="18" charset="0"/>
                                    <a:cs typeface="Segoe UI Semibold" panose="020B0702040204020203" pitchFamily="34" charset="0"/>
                                  </a:rPr>
                                  <m:t>𝑡</m:t>
                                </m:r>
                              </m:e>
                              <m:sup>
                                <m:r>
                                  <a:rPr lang="en-US" b="0" i="1" smtClean="0">
                                    <a:latin typeface="Cambria Math" panose="02040503050406030204" pitchFamily="18" charset="0"/>
                                    <a:cs typeface="Segoe UI Semibold" panose="020B0702040204020203" pitchFamily="34" charset="0"/>
                                  </a:rPr>
                                  <m:t>2</m:t>
                                </m:r>
                              </m:sup>
                            </m:sSup>
                          </m:e>
                        </m:d>
                      </m:e>
                    </m:func>
                    <m:r>
                      <a:rPr lang="en-US" b="0" i="1" smtClean="0">
                        <a:latin typeface="Cambria Math" panose="02040503050406030204" pitchFamily="18" charset="0"/>
                        <a:cs typeface="Segoe UI Semibold" panose="020B0702040204020203" pitchFamily="34" charset="0"/>
                      </a:rPr>
                      <m:t>≤.05</m:t>
                    </m:r>
                  </m:oMath>
                </a14:m>
                <a:endParaRPr lang="en-US" i="1" dirty="0">
                  <a:latin typeface="Segoe UI Semibold" panose="020B0702040204020203" pitchFamily="34" charset="0"/>
                  <a:cs typeface="Segoe UI Semibold" panose="020B0702040204020203" pitchFamily="34" charset="0"/>
                </a:endParaRPr>
              </a:p>
              <a:p>
                <a:r>
                  <a:rPr lang="en-US" dirty="0"/>
                  <a:t>For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=1000</m:t>
                    </m:r>
                  </m:oMath>
                </a14:m>
                <a:r>
                  <a:rPr lang="en-US" dirty="0"/>
                  <a:t>, we get:</a:t>
                </a:r>
              </a:p>
              <a:p>
                <a14:m>
                  <m:oMath xmlns:m="http://schemas.openxmlformats.org/officeDocument/2006/math">
                    <m:r>
                      <a:rPr lang="en-US" b="0" i="1" smtClean="0">
                        <a:latin typeface="Cambria Math" panose="02040503050406030204" pitchFamily="18" charset="0"/>
                      </a:rPr>
                      <m:t>2</m:t>
                    </m:r>
                    <m:func>
                      <m:funcPr>
                        <m:ctrlPr>
                          <a:rPr lang="en-US" b="0" i="0" smtClean="0">
                            <a:latin typeface="Cambria Math" panose="02040503050406030204" pitchFamily="18" charset="0"/>
                          </a:rPr>
                        </m:ctrlPr>
                      </m:funcPr>
                      <m:fName>
                        <m:r>
                          <m:rPr>
                            <m:sty m:val="p"/>
                          </m:rPr>
                          <a:rPr lang="en-US" b="0" i="0" smtClean="0">
                            <a:latin typeface="Cambria Math" panose="02040503050406030204" pitchFamily="18" charset="0"/>
                          </a:rPr>
                          <m:t>exp</m:t>
                        </m:r>
                      </m:fName>
                      <m:e>
                        <m:d>
                          <m:dPr>
                            <m:ctrlPr>
                              <a:rPr lang="en-US" b="0" i="1" smtClean="0">
                                <a:latin typeface="Cambria Math" panose="02040503050406030204" pitchFamily="18" charset="0"/>
                              </a:rPr>
                            </m:ctrlPr>
                          </m:dPr>
                          <m:e>
                            <m:r>
                              <a:rPr lang="en-US" b="0" i="1" smtClean="0">
                                <a:latin typeface="Cambria Math" panose="02040503050406030204" pitchFamily="18" charset="0"/>
                              </a:rPr>
                              <m:t>−2</m:t>
                            </m:r>
                            <m:r>
                              <a:rPr lang="en-US" b="0" i="1" smtClean="0">
                                <a:latin typeface="Cambria Math" panose="02040503050406030204" pitchFamily="18" charset="0"/>
                              </a:rPr>
                              <m:t>𝑛</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𝑡</m:t>
                                        </m:r>
                                      </m:num>
                                      <m:den>
                                        <m:r>
                                          <a:rPr lang="en-US" b="0" i="1" smtClean="0">
                                            <a:latin typeface="Cambria Math" panose="02040503050406030204" pitchFamily="18" charset="0"/>
                                          </a:rPr>
                                          <m:t>2</m:t>
                                        </m:r>
                                      </m:den>
                                    </m:f>
                                  </m:e>
                                </m:d>
                              </m:e>
                              <m:sup>
                                <m:r>
                                  <a:rPr lang="en-US" b="0" i="1" smtClean="0">
                                    <a:latin typeface="Cambria Math" panose="02040503050406030204" pitchFamily="18" charset="0"/>
                                  </a:rPr>
                                  <m:t>2</m:t>
                                </m:r>
                              </m:sup>
                            </m:sSup>
                          </m:e>
                        </m:d>
                      </m:e>
                    </m:func>
                    <m:r>
                      <a:rPr lang="en-US" b="0" i="1" smtClean="0">
                        <a:latin typeface="Cambria Math" panose="02040503050406030204" pitchFamily="18" charset="0"/>
                      </a:rPr>
                      <m:t>≤.05</m:t>
                    </m:r>
                  </m:oMath>
                </a14:m>
                <a:r>
                  <a:rPr lang="en-US" dirty="0"/>
                  <a:t> </a:t>
                </a:r>
                <a14:m>
                  <m:oMath xmlns:m="http://schemas.openxmlformats.org/officeDocument/2006/math">
                    <m:r>
                      <a:rPr lang="en-US" b="0" i="1" dirty="0" smtClean="0">
                        <a:latin typeface="Cambria Math" panose="02040503050406030204" pitchFamily="18" charset="0"/>
                      </a:rPr>
                      <m:t>⇒−</m:t>
                    </m:r>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2000</m:t>
                        </m:r>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𝑡</m:t>
                            </m:r>
                          </m:e>
                          <m:sup>
                            <m:r>
                              <a:rPr lang="en-US" b="0" i="1" dirty="0" smtClean="0">
                                <a:latin typeface="Cambria Math" panose="02040503050406030204" pitchFamily="18" charset="0"/>
                              </a:rPr>
                              <m:t>2</m:t>
                            </m:r>
                          </m:sup>
                        </m:sSup>
                      </m:num>
                      <m:den>
                        <m:r>
                          <a:rPr lang="en-US" b="0" i="1" dirty="0" smtClean="0">
                            <a:latin typeface="Cambria Math" panose="02040503050406030204" pitchFamily="18" charset="0"/>
                          </a:rPr>
                          <m:t>4</m:t>
                        </m:r>
                      </m:den>
                    </m:f>
                    <m:r>
                      <a:rPr lang="en-US" b="0" i="1" dirty="0" smtClean="0">
                        <a:latin typeface="Cambria Math" panose="02040503050406030204" pitchFamily="18" charset="0"/>
                      </a:rPr>
                      <m:t>≤</m:t>
                    </m:r>
                    <m:func>
                      <m:funcPr>
                        <m:ctrlPr>
                          <a:rPr lang="en-US" b="0" i="0" dirty="0" smtClean="0">
                            <a:latin typeface="Cambria Math" panose="02040503050406030204" pitchFamily="18" charset="0"/>
                          </a:rPr>
                        </m:ctrlPr>
                      </m:funcPr>
                      <m:fName>
                        <m:r>
                          <m:rPr>
                            <m:sty m:val="p"/>
                          </m:rPr>
                          <a:rPr lang="en-US" b="0" i="0" dirty="0" smtClean="0">
                            <a:latin typeface="Cambria Math" panose="02040503050406030204" pitchFamily="18" charset="0"/>
                          </a:rPr>
                          <m:t>ln</m:t>
                        </m:r>
                      </m:fName>
                      <m:e>
                        <m:d>
                          <m:dPr>
                            <m:ctrlPr>
                              <a:rPr lang="en-US" b="0" i="1" dirty="0" smtClean="0">
                                <a:latin typeface="Cambria Math" panose="02040503050406030204" pitchFamily="18" charset="0"/>
                              </a:rPr>
                            </m:ctrlPr>
                          </m:dPr>
                          <m:e>
                            <m:r>
                              <a:rPr lang="en-US" b="0" i="1" dirty="0" smtClean="0">
                                <a:latin typeface="Cambria Math" panose="02040503050406030204" pitchFamily="18" charset="0"/>
                              </a:rPr>
                              <m:t>.025</m:t>
                            </m:r>
                          </m:e>
                        </m:d>
                      </m:e>
                    </m:func>
                    <m:r>
                      <a:rPr lang="en-US" b="0" i="1" dirty="0" smtClean="0">
                        <a:latin typeface="Cambria Math" panose="02040503050406030204" pitchFamily="18" charset="0"/>
                      </a:rPr>
                      <m:t>⇒</m:t>
                    </m:r>
                    <m:r>
                      <a:rPr lang="en-US" b="0" i="1" dirty="0" smtClean="0">
                        <a:latin typeface="Cambria Math" panose="02040503050406030204" pitchFamily="18" charset="0"/>
                      </a:rPr>
                      <m:t>𝑡</m:t>
                    </m:r>
                    <m:r>
                      <a:rPr lang="en-US" b="0" i="1" dirty="0" smtClean="0">
                        <a:latin typeface="Cambria Math" panose="02040503050406030204" pitchFamily="18" charset="0"/>
                      </a:rPr>
                      <m:t>≤.086</m:t>
                    </m:r>
                  </m:oMath>
                </a14:m>
                <a:r>
                  <a:rPr lang="en-US" dirty="0"/>
                  <a:t>. </a:t>
                </a:r>
              </a:p>
              <a:p>
                <a14:m>
                  <m:oMath xmlns:m="http://schemas.openxmlformats.org/officeDocument/2006/math">
                    <m:r>
                      <a:rPr lang="en-US" b="0" i="1" smtClean="0">
                        <a:latin typeface="Cambria Math" panose="02040503050406030204" pitchFamily="18" charset="0"/>
                      </a:rPr>
                      <m:t>ℙ</m:t>
                    </m:r>
                    <m:d>
                      <m:dPr>
                        <m:ctrlPr>
                          <a:rPr lang="en-US" b="0" i="1" smtClean="0">
                            <a:latin typeface="Cambria Math" panose="02040503050406030204" pitchFamily="18" charset="0"/>
                          </a:rPr>
                        </m:ctrlPr>
                      </m:dPr>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e>
                            </m:d>
                          </m:e>
                        </m:d>
                        <m:r>
                          <a:rPr lang="en-US" b="0" i="1" smtClean="0">
                            <a:latin typeface="Cambria Math" panose="02040503050406030204" pitchFamily="18" charset="0"/>
                          </a:rPr>
                          <m:t>≥.086</m:t>
                        </m:r>
                      </m:e>
                    </m:d>
                    <m:r>
                      <a:rPr lang="en-US" b="0" i="1" smtClean="0">
                        <a:latin typeface="Cambria Math" panose="02040503050406030204" pitchFamily="18" charset="0"/>
                      </a:rPr>
                      <m:t>≤.05</m:t>
                    </m:r>
                  </m:oMath>
                </a14:m>
                <a:endParaRPr lang="en-US" dirty="0"/>
              </a:p>
              <a:p>
                <a:r>
                  <a:rPr lang="en-US" dirty="0"/>
                  <a:t>So our margin of error is about 8.6%.</a:t>
                </a:r>
              </a:p>
              <a:p>
                <a:pPr marL="0" indent="0">
                  <a:buNone/>
                </a:pPr>
                <a:endParaRPr lang="en-US" dirty="0"/>
              </a:p>
              <a:p>
                <a:pPr marL="0" indent="0">
                  <a:buNone/>
                </a:pPr>
                <a:r>
                  <a:rPr lang="en-US" dirty="0"/>
                  <a:t>To get a margin-of-error of </a:t>
                </a:r>
                <a14:m>
                  <m:oMath xmlns:m="http://schemas.openxmlformats.org/officeDocument/2006/math">
                    <m:r>
                      <a:rPr lang="en-US" b="0" i="0" smtClean="0">
                        <a:latin typeface="Cambria Math" panose="02040503050406030204" pitchFamily="18" charset="0"/>
                      </a:rPr>
                      <m:t>5</m:t>
                    </m:r>
                    <m:r>
                      <a:rPr lang="en-US" b="0" i="1" smtClean="0">
                        <a:latin typeface="Cambria Math" panose="02040503050406030204" pitchFamily="18" charset="0"/>
                      </a:rPr>
                      <m:t>%</m:t>
                    </m:r>
                  </m:oMath>
                </a14:m>
                <a:r>
                  <a:rPr lang="en-US" dirty="0"/>
                  <a:t> need </a:t>
                </a:r>
                <a14:m>
                  <m:oMath xmlns:m="http://schemas.openxmlformats.org/officeDocument/2006/math">
                    <m:r>
                      <a:rPr lang="en-US" b="0" i="1" smtClean="0">
                        <a:latin typeface="Cambria Math" panose="02040503050406030204" pitchFamily="18" charset="0"/>
                      </a:rPr>
                      <m:t>2</m:t>
                    </m:r>
                    <m:func>
                      <m:funcPr>
                        <m:ctrlPr>
                          <a:rPr lang="en-US" b="0" i="0" smtClean="0">
                            <a:latin typeface="Cambria Math" panose="02040503050406030204" pitchFamily="18" charset="0"/>
                          </a:rPr>
                        </m:ctrlPr>
                      </m:funcPr>
                      <m:fName>
                        <m:r>
                          <m:rPr>
                            <m:sty m:val="p"/>
                          </m:rPr>
                          <a:rPr lang="en-US" b="0" i="0" smtClean="0">
                            <a:latin typeface="Cambria Math" panose="02040503050406030204" pitchFamily="18" charset="0"/>
                          </a:rPr>
                          <m:t>exp</m:t>
                        </m:r>
                      </m:fName>
                      <m:e>
                        <m:d>
                          <m:dPr>
                            <m:ctrlPr>
                              <a:rPr lang="en-US" b="0" i="1" smtClean="0">
                                <a:latin typeface="Cambria Math" panose="02040503050406030204" pitchFamily="18" charset="0"/>
                              </a:rPr>
                            </m:ctrlPr>
                          </m:dPr>
                          <m:e>
                            <m:r>
                              <a:rPr lang="en-US" b="0" i="1" smtClean="0">
                                <a:latin typeface="Cambria Math" panose="02040503050406030204" pitchFamily="18" charset="0"/>
                              </a:rPr>
                              <m:t>−2</m:t>
                            </m:r>
                            <m:r>
                              <a:rPr lang="en-US" b="0" i="1" smtClean="0">
                                <a:latin typeface="Cambria Math" panose="02040503050406030204" pitchFamily="18" charset="0"/>
                              </a:rPr>
                              <m:t>𝑛</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.05</m:t>
                                        </m:r>
                                      </m:num>
                                      <m:den>
                                        <m:r>
                                          <a:rPr lang="en-US" b="0" i="1" smtClean="0">
                                            <a:latin typeface="Cambria Math" panose="02040503050406030204" pitchFamily="18" charset="0"/>
                                          </a:rPr>
                                          <m:t>2</m:t>
                                        </m:r>
                                      </m:den>
                                    </m:f>
                                  </m:e>
                                </m:d>
                              </m:e>
                              <m:sup>
                                <m:r>
                                  <a:rPr lang="en-US" b="0" i="1" smtClean="0">
                                    <a:latin typeface="Cambria Math" panose="02040503050406030204" pitchFamily="18" charset="0"/>
                                  </a:rPr>
                                  <m:t>2</m:t>
                                </m:r>
                              </m:sup>
                            </m:sSup>
                          </m:e>
                        </m:d>
                      </m:e>
                    </m:func>
                    <m:r>
                      <a:rPr lang="en-US" b="0" i="1" smtClean="0">
                        <a:latin typeface="Cambria Math" panose="02040503050406030204" pitchFamily="18" charset="0"/>
                      </a:rPr>
                      <m:t>≤.05</m:t>
                    </m:r>
                  </m:oMath>
                </a14:m>
                <a:endParaRPr lang="en-US" dirty="0"/>
              </a:p>
              <a:p>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≥2952</m:t>
                    </m:r>
                  </m:oMath>
                </a14:m>
                <a:endParaRPr lang="en-US" dirty="0"/>
              </a:p>
            </p:txBody>
          </p:sp>
        </mc:Choice>
        <mc:Fallback xmlns="">
          <p:sp>
            <p:nvSpPr>
              <p:cNvPr id="3" name="Content Placeholder 2">
                <a:extLst>
                  <a:ext uri="{FF2B5EF4-FFF2-40B4-BE49-F238E27FC236}">
                    <a16:creationId xmlns:a16="http://schemas.microsoft.com/office/drawing/2014/main" id="{7B6A0549-FDDB-427B-B35B-F17321DD519A}"/>
                  </a:ext>
                </a:extLst>
              </p:cNvPr>
              <p:cNvSpPr>
                <a:spLocks noGrp="1" noRot="1" noChangeAspect="1" noMove="1" noResize="1" noEditPoints="1" noAdjustHandles="1" noChangeArrowheads="1" noChangeShapeType="1" noTextEdit="1"/>
              </p:cNvSpPr>
              <p:nvPr>
                <p:ph idx="1"/>
              </p:nvPr>
            </p:nvSpPr>
            <p:spPr>
              <a:blipFill>
                <a:blip r:embed="rId2"/>
                <a:stretch>
                  <a:fillRect l="-1587" t="-1832" b="-2094"/>
                </a:stretch>
              </a:blipFill>
            </p:spPr>
            <p:txBody>
              <a:bodyPr/>
              <a:lstStyle/>
              <a:p>
                <a:r>
                  <a:rPr lang="en-US">
                    <a:noFill/>
                  </a:rPr>
                  <a:t> </a:t>
                </a:r>
              </a:p>
            </p:txBody>
          </p:sp>
        </mc:Fallback>
      </mc:AlternateContent>
    </p:spTree>
    <p:extLst>
      <p:ext uri="{BB962C8B-B14F-4D97-AF65-F5344CB8AC3E}">
        <p14:creationId xmlns:p14="http://schemas.microsoft.com/office/powerpoint/2010/main" val="8375623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28D72-8A21-411D-A5E7-81A4B29AC741}"/>
              </a:ext>
            </a:extLst>
          </p:cNvPr>
          <p:cNvSpPr>
            <a:spLocks noGrp="1"/>
          </p:cNvSpPr>
          <p:nvPr>
            <p:ph type="title"/>
          </p:nvPr>
        </p:nvSpPr>
        <p:spPr/>
        <p:txBody>
          <a:bodyPr/>
          <a:lstStyle/>
          <a:p>
            <a:r>
              <a:rPr lang="en-US" dirty="0"/>
              <a:t>How much do we lose?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7F39F77-38FA-4898-BC11-32955C4FCC0E}"/>
                  </a:ext>
                </a:extLst>
              </p:cNvPr>
              <p:cNvSpPr>
                <a:spLocks noGrp="1"/>
              </p:cNvSpPr>
              <p:nvPr>
                <p:ph idx="1"/>
              </p:nvPr>
            </p:nvSpPr>
            <p:spPr/>
            <p:txBody>
              <a:bodyPr/>
              <a:lstStyle/>
              <a:p>
                <a:r>
                  <a:rPr lang="en-US" dirty="0"/>
                  <a:t>We lose a factor of two in the length of the margin (equivalently, we’d need to talk to </a:t>
                </a:r>
                <a14:m>
                  <m:oMath xmlns:m="http://schemas.openxmlformats.org/officeDocument/2006/math">
                    <m:r>
                      <a:rPr lang="en-US" b="0" i="1" smtClean="0">
                        <a:latin typeface="Cambria Math" panose="02040503050406030204" pitchFamily="18" charset="0"/>
                      </a:rPr>
                      <m:t>4</m:t>
                    </m:r>
                  </m:oMath>
                </a14:m>
                <a:r>
                  <a:rPr lang="en-US" dirty="0"/>
                  <a:t> times as many people to have the same confidence.</a:t>
                </a:r>
              </a:p>
              <a:p>
                <a:endParaRPr lang="en-US" dirty="0"/>
              </a:p>
              <a:p>
                <a:r>
                  <a:rPr lang="en-US" dirty="0"/>
                  <a:t>You can also control this tradeoff. </a:t>
                </a:r>
              </a:p>
              <a:p>
                <a:r>
                  <a:rPr lang="en-US" dirty="0"/>
                  <a:t>Want more accuracy? Make it roll a die: report 1 if cheated (truth o/w)</a:t>
                </a:r>
              </a:p>
              <a:p>
                <a:r>
                  <a:rPr lang="en-US" dirty="0"/>
                  <a:t>Want more security? Make it Bernoulli with probability </a:t>
                </a:r>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oMath>
                </a14:m>
                <a:r>
                  <a:rPr lang="en-US" dirty="0"/>
                  <a:t> or cheated have the same report (e.g. report “die roll 1 [and didn’t cheat]” or “die roll 2-6 [or did cheat]”</a:t>
                </a:r>
              </a:p>
            </p:txBody>
          </p:sp>
        </mc:Choice>
        <mc:Fallback xmlns="">
          <p:sp>
            <p:nvSpPr>
              <p:cNvPr id="3" name="Content Placeholder 2">
                <a:extLst>
                  <a:ext uri="{FF2B5EF4-FFF2-40B4-BE49-F238E27FC236}">
                    <a16:creationId xmlns:a16="http://schemas.microsoft.com/office/drawing/2014/main" id="{F7F39F77-38FA-4898-BC11-32955C4FCC0E}"/>
                  </a:ext>
                </a:extLst>
              </p:cNvPr>
              <p:cNvSpPr>
                <a:spLocks noGrp="1" noRot="1" noChangeAspect="1" noMove="1" noResize="1" noEditPoints="1" noAdjustHandles="1" noChangeArrowheads="1" noChangeShapeType="1" noTextEdit="1"/>
              </p:cNvSpPr>
              <p:nvPr>
                <p:ph idx="1"/>
              </p:nvPr>
            </p:nvSpPr>
            <p:spPr>
              <a:blipFill>
                <a:blip r:embed="rId2"/>
                <a:stretch>
                  <a:fillRect l="-708" t="-2138" r="-1416"/>
                </a:stretch>
              </a:blipFill>
            </p:spPr>
            <p:txBody>
              <a:bodyPr/>
              <a:lstStyle/>
              <a:p>
                <a:r>
                  <a:rPr lang="en-US">
                    <a:noFill/>
                  </a:rPr>
                  <a:t> </a:t>
                </a:r>
              </a:p>
            </p:txBody>
          </p:sp>
        </mc:Fallback>
      </mc:AlternateContent>
    </p:spTree>
    <p:extLst>
      <p:ext uri="{BB962C8B-B14F-4D97-AF65-F5344CB8AC3E}">
        <p14:creationId xmlns:p14="http://schemas.microsoft.com/office/powerpoint/2010/main" val="35104432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6D800-56EF-40FB-B92E-7CC7CCA29E15}"/>
              </a:ext>
            </a:extLst>
          </p:cNvPr>
          <p:cNvSpPr>
            <a:spLocks noGrp="1"/>
          </p:cNvSpPr>
          <p:nvPr>
            <p:ph type="title"/>
          </p:nvPr>
        </p:nvSpPr>
        <p:spPr/>
        <p:txBody>
          <a:bodyPr/>
          <a:lstStyle/>
          <a:p>
            <a:r>
              <a:rPr lang="en-US" dirty="0"/>
              <a:t>In The Real World</a:t>
            </a:r>
          </a:p>
        </p:txBody>
      </p:sp>
      <p:sp>
        <p:nvSpPr>
          <p:cNvPr id="3" name="Content Placeholder 2">
            <a:extLst>
              <a:ext uri="{FF2B5EF4-FFF2-40B4-BE49-F238E27FC236}">
                <a16:creationId xmlns:a16="http://schemas.microsoft.com/office/drawing/2014/main" id="{83D0F262-FA45-478C-89CC-775833517DED}"/>
              </a:ext>
            </a:extLst>
          </p:cNvPr>
          <p:cNvSpPr>
            <a:spLocks noGrp="1"/>
          </p:cNvSpPr>
          <p:nvPr>
            <p:ph idx="1"/>
          </p:nvPr>
        </p:nvSpPr>
        <p:spPr/>
        <p:txBody>
          <a:bodyPr/>
          <a:lstStyle/>
          <a:p>
            <a:r>
              <a:rPr lang="en-US" dirty="0"/>
              <a:t>Injecting randomness to preserve privacy is a real thing.</a:t>
            </a:r>
          </a:p>
          <a:p>
            <a:r>
              <a:rPr lang="en-US" dirty="0"/>
              <a:t>Instead of having everyone flip a coin, “random noise” can be inserted after all the data has been collected.</a:t>
            </a:r>
          </a:p>
          <a:p>
            <a:r>
              <a:rPr lang="en-US" b="1" dirty="0"/>
              <a:t>Differential privacy </a:t>
            </a:r>
            <a:r>
              <a:rPr lang="en-US" dirty="0"/>
              <a:t>is being used to protect the 2020 Census data. </a:t>
            </a:r>
          </a:p>
          <a:p>
            <a:r>
              <a:rPr lang="en-US" dirty="0"/>
              <a:t>The overall count of people in each state is exact (well, exactly the data they collected). But the data per block or per city will be randomized to protect against revealing who lives where. 	</a:t>
            </a:r>
          </a:p>
          <a:p>
            <a:r>
              <a:rPr lang="en-US" dirty="0">
                <a:hlinkClick r:id="rId2"/>
              </a:rPr>
              <a:t>This video</a:t>
            </a:r>
            <a:r>
              <a:rPr lang="en-US" dirty="0"/>
              <a:t> nicely explains what’s involved. Notice that the accuracy guarantees come in the same “inside-margin-of-error-with-probability” guarantees we’ve been giving for our randomness (just much stronger).</a:t>
            </a:r>
          </a:p>
        </p:txBody>
      </p:sp>
    </p:spTree>
    <p:extLst>
      <p:ext uri="{BB962C8B-B14F-4D97-AF65-F5344CB8AC3E}">
        <p14:creationId xmlns:p14="http://schemas.microsoft.com/office/powerpoint/2010/main" val="22412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406383" y="3559302"/>
            <a:ext cx="3637279" cy="0"/>
          </a:xfrm>
          <a:custGeom>
            <a:avLst/>
            <a:gdLst/>
            <a:ahLst/>
            <a:cxnLst/>
            <a:rect l="l" t="t" r="r" b="b"/>
            <a:pathLst>
              <a:path w="3637279">
                <a:moveTo>
                  <a:pt x="0" y="0"/>
                </a:moveTo>
                <a:lnTo>
                  <a:pt x="3636899" y="0"/>
                </a:lnTo>
              </a:path>
            </a:pathLst>
          </a:custGeom>
          <a:ln w="19050">
            <a:solidFill>
              <a:srgbClr val="D7D7D7"/>
            </a:solidFill>
          </a:ln>
        </p:spPr>
        <p:txBody>
          <a:bodyPr wrap="square" lIns="0" tIns="0" rIns="0" bIns="0" rtlCol="0"/>
          <a:lstStyle/>
          <a:p>
            <a:endParaRPr/>
          </a:p>
        </p:txBody>
      </p:sp>
      <p:grpSp>
        <p:nvGrpSpPr>
          <p:cNvPr id="3" name="object 3"/>
          <p:cNvGrpSpPr/>
          <p:nvPr/>
        </p:nvGrpSpPr>
        <p:grpSpPr>
          <a:xfrm>
            <a:off x="743712" y="3051048"/>
            <a:ext cx="897890" cy="897890"/>
            <a:chOff x="743712" y="3051048"/>
            <a:chExt cx="897890" cy="897890"/>
          </a:xfrm>
        </p:grpSpPr>
        <p:sp>
          <p:nvSpPr>
            <p:cNvPr id="4" name="object 4"/>
            <p:cNvSpPr/>
            <p:nvPr/>
          </p:nvSpPr>
          <p:spPr>
            <a:xfrm>
              <a:off x="743712" y="3051048"/>
              <a:ext cx="897890" cy="897890"/>
            </a:xfrm>
            <a:custGeom>
              <a:avLst/>
              <a:gdLst/>
              <a:ahLst/>
              <a:cxnLst/>
              <a:rect l="l" t="t" r="r" b="b"/>
              <a:pathLst>
                <a:path w="897889" h="897889">
                  <a:moveTo>
                    <a:pt x="448818" y="0"/>
                  </a:moveTo>
                  <a:lnTo>
                    <a:pt x="399913" y="2633"/>
                  </a:lnTo>
                  <a:lnTo>
                    <a:pt x="352535" y="10350"/>
                  </a:lnTo>
                  <a:lnTo>
                    <a:pt x="306955" y="22878"/>
                  </a:lnTo>
                  <a:lnTo>
                    <a:pt x="263449" y="39942"/>
                  </a:lnTo>
                  <a:lnTo>
                    <a:pt x="222289" y="61270"/>
                  </a:lnTo>
                  <a:lnTo>
                    <a:pt x="183750" y="86587"/>
                  </a:lnTo>
                  <a:lnTo>
                    <a:pt x="148105" y="115620"/>
                  </a:lnTo>
                  <a:lnTo>
                    <a:pt x="115629" y="148095"/>
                  </a:lnTo>
                  <a:lnTo>
                    <a:pt x="86594" y="183739"/>
                  </a:lnTo>
                  <a:lnTo>
                    <a:pt x="61276" y="222278"/>
                  </a:lnTo>
                  <a:lnTo>
                    <a:pt x="39946" y="263438"/>
                  </a:lnTo>
                  <a:lnTo>
                    <a:pt x="22880" y="306945"/>
                  </a:lnTo>
                  <a:lnTo>
                    <a:pt x="10351" y="352527"/>
                  </a:lnTo>
                  <a:lnTo>
                    <a:pt x="2633" y="399909"/>
                  </a:lnTo>
                  <a:lnTo>
                    <a:pt x="0" y="448817"/>
                  </a:lnTo>
                  <a:lnTo>
                    <a:pt x="2633" y="497726"/>
                  </a:lnTo>
                  <a:lnTo>
                    <a:pt x="10351" y="545108"/>
                  </a:lnTo>
                  <a:lnTo>
                    <a:pt x="22880" y="590690"/>
                  </a:lnTo>
                  <a:lnTo>
                    <a:pt x="39946" y="634197"/>
                  </a:lnTo>
                  <a:lnTo>
                    <a:pt x="61276" y="675357"/>
                  </a:lnTo>
                  <a:lnTo>
                    <a:pt x="86594" y="713896"/>
                  </a:lnTo>
                  <a:lnTo>
                    <a:pt x="115629" y="749540"/>
                  </a:lnTo>
                  <a:lnTo>
                    <a:pt x="148105" y="782015"/>
                  </a:lnTo>
                  <a:lnTo>
                    <a:pt x="183750" y="811048"/>
                  </a:lnTo>
                  <a:lnTo>
                    <a:pt x="222289" y="836365"/>
                  </a:lnTo>
                  <a:lnTo>
                    <a:pt x="263449" y="857693"/>
                  </a:lnTo>
                  <a:lnTo>
                    <a:pt x="306955" y="874757"/>
                  </a:lnTo>
                  <a:lnTo>
                    <a:pt x="352535" y="887285"/>
                  </a:lnTo>
                  <a:lnTo>
                    <a:pt x="399913" y="895002"/>
                  </a:lnTo>
                  <a:lnTo>
                    <a:pt x="448818" y="897635"/>
                  </a:lnTo>
                  <a:lnTo>
                    <a:pt x="497726" y="895002"/>
                  </a:lnTo>
                  <a:lnTo>
                    <a:pt x="545108" y="887285"/>
                  </a:lnTo>
                  <a:lnTo>
                    <a:pt x="590690" y="874757"/>
                  </a:lnTo>
                  <a:lnTo>
                    <a:pt x="634197" y="857693"/>
                  </a:lnTo>
                  <a:lnTo>
                    <a:pt x="675357" y="836365"/>
                  </a:lnTo>
                  <a:lnTo>
                    <a:pt x="713896" y="811048"/>
                  </a:lnTo>
                  <a:lnTo>
                    <a:pt x="749540" y="782015"/>
                  </a:lnTo>
                  <a:lnTo>
                    <a:pt x="782015" y="749540"/>
                  </a:lnTo>
                  <a:lnTo>
                    <a:pt x="811048" y="713896"/>
                  </a:lnTo>
                  <a:lnTo>
                    <a:pt x="836365" y="675357"/>
                  </a:lnTo>
                  <a:lnTo>
                    <a:pt x="857693" y="634197"/>
                  </a:lnTo>
                  <a:lnTo>
                    <a:pt x="874757" y="590690"/>
                  </a:lnTo>
                  <a:lnTo>
                    <a:pt x="887285" y="545108"/>
                  </a:lnTo>
                  <a:lnTo>
                    <a:pt x="895002" y="497726"/>
                  </a:lnTo>
                  <a:lnTo>
                    <a:pt x="897636" y="448817"/>
                  </a:lnTo>
                  <a:lnTo>
                    <a:pt x="895002" y="399909"/>
                  </a:lnTo>
                  <a:lnTo>
                    <a:pt x="887285" y="352527"/>
                  </a:lnTo>
                  <a:lnTo>
                    <a:pt x="874757" y="306945"/>
                  </a:lnTo>
                  <a:lnTo>
                    <a:pt x="857693" y="263438"/>
                  </a:lnTo>
                  <a:lnTo>
                    <a:pt x="836365" y="222278"/>
                  </a:lnTo>
                  <a:lnTo>
                    <a:pt x="811048" y="183739"/>
                  </a:lnTo>
                  <a:lnTo>
                    <a:pt x="782015" y="148095"/>
                  </a:lnTo>
                  <a:lnTo>
                    <a:pt x="749540" y="115620"/>
                  </a:lnTo>
                  <a:lnTo>
                    <a:pt x="713896" y="86587"/>
                  </a:lnTo>
                  <a:lnTo>
                    <a:pt x="675357" y="61270"/>
                  </a:lnTo>
                  <a:lnTo>
                    <a:pt x="634197" y="39942"/>
                  </a:lnTo>
                  <a:lnTo>
                    <a:pt x="590690" y="22878"/>
                  </a:lnTo>
                  <a:lnTo>
                    <a:pt x="545108" y="10350"/>
                  </a:lnTo>
                  <a:lnTo>
                    <a:pt x="497726" y="2633"/>
                  </a:lnTo>
                  <a:lnTo>
                    <a:pt x="448818" y="0"/>
                  </a:lnTo>
                  <a:close/>
                </a:path>
              </a:pathLst>
            </a:custGeom>
            <a:solidFill>
              <a:srgbClr val="B6A379"/>
            </a:solidFill>
          </p:spPr>
          <p:txBody>
            <a:bodyPr wrap="square" lIns="0" tIns="0" rIns="0" bIns="0" rtlCol="0"/>
            <a:lstStyle/>
            <a:p>
              <a:endParaRPr/>
            </a:p>
          </p:txBody>
        </p:sp>
        <p:sp>
          <p:nvSpPr>
            <p:cNvPr id="5" name="object 5"/>
            <p:cNvSpPr/>
            <p:nvPr/>
          </p:nvSpPr>
          <p:spPr>
            <a:xfrm>
              <a:off x="1042441" y="3287268"/>
              <a:ext cx="300355" cy="425450"/>
            </a:xfrm>
            <a:custGeom>
              <a:avLst/>
              <a:gdLst/>
              <a:ahLst/>
              <a:cxnLst/>
              <a:rect l="l" t="t" r="r" b="b"/>
              <a:pathLst>
                <a:path w="300355" h="425450">
                  <a:moveTo>
                    <a:pt x="38049" y="425196"/>
                  </a:moveTo>
                  <a:lnTo>
                    <a:pt x="38049" y="13335"/>
                  </a:lnTo>
                  <a:lnTo>
                    <a:pt x="38049" y="11303"/>
                  </a:lnTo>
                  <a:lnTo>
                    <a:pt x="37020" y="9271"/>
                  </a:lnTo>
                  <a:lnTo>
                    <a:pt x="36487" y="7620"/>
                  </a:lnTo>
                  <a:lnTo>
                    <a:pt x="34925" y="6096"/>
                  </a:lnTo>
                  <a:lnTo>
                    <a:pt x="33362" y="4572"/>
                  </a:lnTo>
                  <a:lnTo>
                    <a:pt x="31800" y="3556"/>
                  </a:lnTo>
                  <a:lnTo>
                    <a:pt x="29718" y="3048"/>
                  </a:lnTo>
                  <a:lnTo>
                    <a:pt x="27622" y="3048"/>
                  </a:lnTo>
                  <a:lnTo>
                    <a:pt x="10426" y="3048"/>
                  </a:lnTo>
                  <a:lnTo>
                    <a:pt x="8331" y="3048"/>
                  </a:lnTo>
                  <a:lnTo>
                    <a:pt x="6248" y="3556"/>
                  </a:lnTo>
                  <a:lnTo>
                    <a:pt x="0" y="13335"/>
                  </a:lnTo>
                  <a:lnTo>
                    <a:pt x="0" y="425196"/>
                  </a:lnTo>
                  <a:lnTo>
                    <a:pt x="38049" y="425196"/>
                  </a:lnTo>
                  <a:close/>
                </a:path>
                <a:path w="300355" h="425450">
                  <a:moveTo>
                    <a:pt x="48768" y="176149"/>
                  </a:moveTo>
                  <a:lnTo>
                    <a:pt x="56426" y="171577"/>
                  </a:lnTo>
                  <a:lnTo>
                    <a:pt x="64096" y="168021"/>
                  </a:lnTo>
                  <a:lnTo>
                    <a:pt x="101917" y="160401"/>
                  </a:lnTo>
                  <a:lnTo>
                    <a:pt x="109067" y="160909"/>
                  </a:lnTo>
                  <a:lnTo>
                    <a:pt x="116725" y="161417"/>
                  </a:lnTo>
                  <a:lnTo>
                    <a:pt x="154533" y="170053"/>
                  </a:lnTo>
                  <a:lnTo>
                    <a:pt x="169379" y="174625"/>
                  </a:lnTo>
                  <a:lnTo>
                    <a:pt x="184696" y="179197"/>
                  </a:lnTo>
                  <a:lnTo>
                    <a:pt x="222529" y="189484"/>
                  </a:lnTo>
                  <a:lnTo>
                    <a:pt x="244957" y="192024"/>
                  </a:lnTo>
                  <a:lnTo>
                    <a:pt x="252704" y="191516"/>
                  </a:lnTo>
                  <a:lnTo>
                    <a:pt x="289915" y="181864"/>
                  </a:lnTo>
                  <a:lnTo>
                    <a:pt x="293598" y="179705"/>
                  </a:lnTo>
                  <a:lnTo>
                    <a:pt x="296138" y="177673"/>
                  </a:lnTo>
                  <a:lnTo>
                    <a:pt x="297662" y="175133"/>
                  </a:lnTo>
                  <a:lnTo>
                    <a:pt x="299186" y="172593"/>
                  </a:lnTo>
                  <a:lnTo>
                    <a:pt x="300202" y="170053"/>
                  </a:lnTo>
                  <a:lnTo>
                    <a:pt x="300202" y="167512"/>
                  </a:lnTo>
                  <a:lnTo>
                    <a:pt x="299186" y="165481"/>
                  </a:lnTo>
                  <a:lnTo>
                    <a:pt x="298170" y="163449"/>
                  </a:lnTo>
                  <a:lnTo>
                    <a:pt x="289915" y="155194"/>
                  </a:lnTo>
                  <a:lnTo>
                    <a:pt x="281787" y="145542"/>
                  </a:lnTo>
                  <a:lnTo>
                    <a:pt x="274167" y="135382"/>
                  </a:lnTo>
                  <a:lnTo>
                    <a:pt x="265912" y="124587"/>
                  </a:lnTo>
                  <a:lnTo>
                    <a:pt x="264388" y="121539"/>
                  </a:lnTo>
                  <a:lnTo>
                    <a:pt x="263372" y="118491"/>
                  </a:lnTo>
                  <a:lnTo>
                    <a:pt x="262864" y="114935"/>
                  </a:lnTo>
                  <a:lnTo>
                    <a:pt x="262356" y="110871"/>
                  </a:lnTo>
                  <a:lnTo>
                    <a:pt x="262864" y="107187"/>
                  </a:lnTo>
                  <a:lnTo>
                    <a:pt x="263372" y="103632"/>
                  </a:lnTo>
                  <a:lnTo>
                    <a:pt x="264388" y="100076"/>
                  </a:lnTo>
                  <a:lnTo>
                    <a:pt x="265912" y="96520"/>
                  </a:lnTo>
                  <a:lnTo>
                    <a:pt x="274167" y="81153"/>
                  </a:lnTo>
                  <a:lnTo>
                    <a:pt x="281787" y="65405"/>
                  </a:lnTo>
                  <a:lnTo>
                    <a:pt x="289915" y="49022"/>
                  </a:lnTo>
                  <a:lnTo>
                    <a:pt x="298170" y="31115"/>
                  </a:lnTo>
                  <a:lnTo>
                    <a:pt x="299694" y="27559"/>
                  </a:lnTo>
                  <a:lnTo>
                    <a:pt x="300202" y="24511"/>
                  </a:lnTo>
                  <a:lnTo>
                    <a:pt x="300202" y="21971"/>
                  </a:lnTo>
                  <a:lnTo>
                    <a:pt x="299186" y="20447"/>
                  </a:lnTo>
                  <a:lnTo>
                    <a:pt x="297662" y="19939"/>
                  </a:lnTo>
                  <a:lnTo>
                    <a:pt x="296138" y="19431"/>
                  </a:lnTo>
                  <a:lnTo>
                    <a:pt x="293598" y="20447"/>
                  </a:lnTo>
                  <a:lnTo>
                    <a:pt x="289915" y="21462"/>
                  </a:lnTo>
                  <a:lnTo>
                    <a:pt x="282803" y="25019"/>
                  </a:lnTo>
                  <a:lnTo>
                    <a:pt x="275183" y="27559"/>
                  </a:lnTo>
                  <a:lnTo>
                    <a:pt x="267436" y="29591"/>
                  </a:lnTo>
                  <a:lnTo>
                    <a:pt x="259816" y="30607"/>
                  </a:lnTo>
                  <a:lnTo>
                    <a:pt x="252704" y="31623"/>
                  </a:lnTo>
                  <a:lnTo>
                    <a:pt x="244957" y="31623"/>
                  </a:lnTo>
                  <a:lnTo>
                    <a:pt x="237337" y="31115"/>
                  </a:lnTo>
                  <a:lnTo>
                    <a:pt x="229717" y="30607"/>
                  </a:lnTo>
                  <a:lnTo>
                    <a:pt x="222529" y="29083"/>
                  </a:lnTo>
                  <a:lnTo>
                    <a:pt x="214845" y="27559"/>
                  </a:lnTo>
                  <a:lnTo>
                    <a:pt x="199529" y="24003"/>
                  </a:lnTo>
                  <a:lnTo>
                    <a:pt x="184696" y="19431"/>
                  </a:lnTo>
                  <a:lnTo>
                    <a:pt x="169379" y="14351"/>
                  </a:lnTo>
                  <a:lnTo>
                    <a:pt x="154533" y="9652"/>
                  </a:lnTo>
                  <a:lnTo>
                    <a:pt x="139217" y="5587"/>
                  </a:lnTo>
                  <a:lnTo>
                    <a:pt x="132067" y="3556"/>
                  </a:lnTo>
                  <a:lnTo>
                    <a:pt x="124383" y="2032"/>
                  </a:lnTo>
                  <a:lnTo>
                    <a:pt x="116725" y="1016"/>
                  </a:lnTo>
                  <a:lnTo>
                    <a:pt x="109067" y="508"/>
                  </a:lnTo>
                  <a:lnTo>
                    <a:pt x="101917" y="0"/>
                  </a:lnTo>
                  <a:lnTo>
                    <a:pt x="94234" y="508"/>
                  </a:lnTo>
                  <a:lnTo>
                    <a:pt x="86575" y="1524"/>
                  </a:lnTo>
                  <a:lnTo>
                    <a:pt x="78917" y="2540"/>
                  </a:lnTo>
                  <a:lnTo>
                    <a:pt x="71755" y="5080"/>
                  </a:lnTo>
                  <a:lnTo>
                    <a:pt x="64096" y="7620"/>
                  </a:lnTo>
                  <a:lnTo>
                    <a:pt x="56426" y="11176"/>
                  </a:lnTo>
                  <a:lnTo>
                    <a:pt x="48768" y="15875"/>
                  </a:lnTo>
                </a:path>
              </a:pathLst>
            </a:custGeom>
            <a:ln w="9525">
              <a:solidFill>
                <a:srgbClr val="000000"/>
              </a:solidFill>
            </a:ln>
          </p:spPr>
          <p:txBody>
            <a:bodyPr wrap="square" lIns="0" tIns="0" rIns="0" bIns="0" rtlCol="0"/>
            <a:lstStyle/>
            <a:p>
              <a:endParaRPr/>
            </a:p>
          </p:txBody>
        </p:sp>
      </p:grpSp>
      <p:sp>
        <p:nvSpPr>
          <p:cNvPr id="6" name="object 6" descr="$PPTXTitle"/>
          <p:cNvSpPr txBox="1">
            <a:spLocks noGrp="1"/>
          </p:cNvSpPr>
          <p:nvPr>
            <p:ph type="title"/>
          </p:nvPr>
        </p:nvSpPr>
        <p:spPr>
          <a:xfrm>
            <a:off x="1981961" y="3242564"/>
            <a:ext cx="6292850" cy="513715"/>
          </a:xfrm>
          <a:prstGeom prst="rect">
            <a:avLst/>
          </a:prstGeom>
        </p:spPr>
        <p:txBody>
          <a:bodyPr vert="horz" wrap="square" lIns="0" tIns="13335" rIns="0" bIns="0" rtlCol="0">
            <a:spAutoFit/>
          </a:bodyPr>
          <a:lstStyle/>
          <a:p>
            <a:pPr marL="12700">
              <a:lnSpc>
                <a:spcPct val="100000"/>
              </a:lnSpc>
              <a:spcBef>
                <a:spcPts val="105"/>
              </a:spcBef>
            </a:pPr>
            <a:r>
              <a:rPr sz="3200" b="1" spc="70" dirty="0">
                <a:latin typeface="Segoe UI Semibold"/>
                <a:cs typeface="Segoe UI Semibold"/>
              </a:rPr>
              <a:t>Maximum</a:t>
            </a:r>
            <a:r>
              <a:rPr sz="3200" b="1" spc="220" dirty="0">
                <a:latin typeface="Segoe UI Semibold"/>
                <a:cs typeface="Segoe UI Semibold"/>
              </a:rPr>
              <a:t> </a:t>
            </a:r>
            <a:r>
              <a:rPr sz="3200" b="1" spc="70" dirty="0">
                <a:latin typeface="Segoe UI Semibold"/>
                <a:cs typeface="Segoe UI Semibold"/>
              </a:rPr>
              <a:t>Likelihood</a:t>
            </a:r>
            <a:r>
              <a:rPr sz="3200" b="1" spc="225" dirty="0">
                <a:latin typeface="Segoe UI Semibold"/>
                <a:cs typeface="Segoe UI Semibold"/>
              </a:rPr>
              <a:t> </a:t>
            </a:r>
            <a:r>
              <a:rPr sz="3200" b="1" spc="60" dirty="0">
                <a:latin typeface="Segoe UI Semibold"/>
                <a:cs typeface="Segoe UI Semibold"/>
              </a:rPr>
              <a:t>Estimation</a:t>
            </a:r>
            <a:endParaRPr sz="3200">
              <a:latin typeface="Segoe UI Semibold"/>
              <a:cs typeface="Segoe UI Semibold"/>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Up</a:t>
            </a:r>
            <a:r>
              <a:rPr spc="235" dirty="0"/>
              <a:t> </a:t>
            </a:r>
            <a:r>
              <a:rPr spc="65" dirty="0"/>
              <a:t>till</a:t>
            </a:r>
            <a:r>
              <a:rPr spc="220" dirty="0"/>
              <a:t> </a:t>
            </a:r>
            <a:r>
              <a:rPr spc="-20" dirty="0"/>
              <a:t>now…</a:t>
            </a:r>
          </a:p>
        </p:txBody>
      </p:sp>
      <p:sp>
        <p:nvSpPr>
          <p:cNvPr id="3" name="object 3"/>
          <p:cNvSpPr txBox="1"/>
          <p:nvPr/>
        </p:nvSpPr>
        <p:spPr>
          <a:xfrm>
            <a:off x="699922" y="1309268"/>
            <a:ext cx="11069955" cy="3220720"/>
          </a:xfrm>
          <a:prstGeom prst="rect">
            <a:avLst/>
          </a:prstGeom>
        </p:spPr>
        <p:txBody>
          <a:bodyPr vert="horz" wrap="square" lIns="0" tIns="147955" rIns="0" bIns="0" rtlCol="0">
            <a:spAutoFit/>
          </a:bodyPr>
          <a:lstStyle/>
          <a:p>
            <a:pPr marL="18415">
              <a:lnSpc>
                <a:spcPct val="100000"/>
              </a:lnSpc>
              <a:spcBef>
                <a:spcPts val="1165"/>
              </a:spcBef>
            </a:pPr>
            <a:r>
              <a:rPr sz="2800" b="0" dirty="0">
                <a:latin typeface="Segoe UI Semilight"/>
                <a:cs typeface="Segoe UI Semilight"/>
              </a:rPr>
              <a:t>So</a:t>
            </a:r>
            <a:r>
              <a:rPr sz="2800" b="0" spc="-80" dirty="0">
                <a:latin typeface="Segoe UI Semilight"/>
                <a:cs typeface="Segoe UI Semilight"/>
              </a:rPr>
              <a:t> </a:t>
            </a:r>
            <a:r>
              <a:rPr sz="2800" b="0" spc="-25" dirty="0">
                <a:latin typeface="Segoe UI Semilight"/>
                <a:cs typeface="Segoe UI Semilight"/>
              </a:rPr>
              <a:t>far,</a:t>
            </a:r>
            <a:r>
              <a:rPr sz="2800" b="0" spc="-85" dirty="0">
                <a:latin typeface="Segoe UI Semilight"/>
                <a:cs typeface="Segoe UI Semilight"/>
              </a:rPr>
              <a:t> </a:t>
            </a:r>
            <a:r>
              <a:rPr sz="2800" b="0" dirty="0">
                <a:latin typeface="Segoe UI Semilight"/>
                <a:cs typeface="Segoe UI Semilight"/>
              </a:rPr>
              <a:t>the</a:t>
            </a:r>
            <a:r>
              <a:rPr sz="2800" b="0" spc="-80" dirty="0">
                <a:latin typeface="Segoe UI Semilight"/>
                <a:cs typeface="Segoe UI Semilight"/>
              </a:rPr>
              <a:t> </a:t>
            </a:r>
            <a:r>
              <a:rPr sz="2800" b="0" spc="-10" dirty="0">
                <a:latin typeface="Segoe UI Semilight"/>
                <a:cs typeface="Segoe UI Semilight"/>
              </a:rPr>
              <a:t>probability</a:t>
            </a:r>
            <a:r>
              <a:rPr sz="2800" b="0" spc="-65" dirty="0">
                <a:latin typeface="Segoe UI Semilight"/>
                <a:cs typeface="Segoe UI Semilight"/>
              </a:rPr>
              <a:t> </a:t>
            </a:r>
            <a:r>
              <a:rPr sz="2800" b="0" dirty="0">
                <a:latin typeface="Segoe UI Semilight"/>
                <a:cs typeface="Segoe UI Semilight"/>
              </a:rPr>
              <a:t>questions</a:t>
            </a:r>
            <a:r>
              <a:rPr sz="2800" b="0" spc="-95" dirty="0">
                <a:latin typeface="Segoe UI Semilight"/>
                <a:cs typeface="Segoe UI Semilight"/>
              </a:rPr>
              <a:t> </a:t>
            </a:r>
            <a:r>
              <a:rPr sz="2800" b="0" dirty="0">
                <a:latin typeface="Segoe UI Semilight"/>
                <a:cs typeface="Segoe UI Semilight"/>
              </a:rPr>
              <a:t>we’ve</a:t>
            </a:r>
            <a:r>
              <a:rPr sz="2800" b="0" spc="-85" dirty="0">
                <a:latin typeface="Segoe UI Semilight"/>
                <a:cs typeface="Segoe UI Semilight"/>
              </a:rPr>
              <a:t> </a:t>
            </a:r>
            <a:r>
              <a:rPr sz="2800" b="0" dirty="0">
                <a:latin typeface="Segoe UI Semilight"/>
                <a:cs typeface="Segoe UI Semilight"/>
              </a:rPr>
              <a:t>asked</a:t>
            </a:r>
            <a:r>
              <a:rPr sz="2800" b="0" spc="-70" dirty="0">
                <a:latin typeface="Segoe UI Semilight"/>
                <a:cs typeface="Segoe UI Semilight"/>
              </a:rPr>
              <a:t> </a:t>
            </a:r>
            <a:r>
              <a:rPr sz="2800" b="0" dirty="0">
                <a:latin typeface="Segoe UI Semilight"/>
                <a:cs typeface="Segoe UI Semilight"/>
              </a:rPr>
              <a:t>have</a:t>
            </a:r>
            <a:r>
              <a:rPr sz="2800" b="0" spc="-90" dirty="0">
                <a:latin typeface="Segoe UI Semilight"/>
                <a:cs typeface="Segoe UI Semilight"/>
              </a:rPr>
              <a:t> </a:t>
            </a:r>
            <a:r>
              <a:rPr sz="2800" b="0" dirty="0">
                <a:latin typeface="Segoe UI Semilight"/>
                <a:cs typeface="Segoe UI Semilight"/>
              </a:rPr>
              <a:t>followed</a:t>
            </a:r>
            <a:r>
              <a:rPr sz="2800" b="0" spc="-75" dirty="0">
                <a:latin typeface="Segoe UI Semilight"/>
                <a:cs typeface="Segoe UI Semilight"/>
              </a:rPr>
              <a:t> </a:t>
            </a:r>
            <a:r>
              <a:rPr sz="2800" b="0" dirty="0">
                <a:latin typeface="Segoe UI Semilight"/>
                <a:cs typeface="Segoe UI Semilight"/>
              </a:rPr>
              <a:t>a</a:t>
            </a:r>
            <a:r>
              <a:rPr sz="2800" b="0" spc="-80" dirty="0">
                <a:latin typeface="Segoe UI Semilight"/>
                <a:cs typeface="Segoe UI Semilight"/>
              </a:rPr>
              <a:t> </a:t>
            </a:r>
            <a:r>
              <a:rPr sz="2800" b="0" spc="-10" dirty="0">
                <a:latin typeface="Segoe UI Semilight"/>
                <a:cs typeface="Segoe UI Semilight"/>
              </a:rPr>
              <a:t>pattern:</a:t>
            </a:r>
            <a:endParaRPr sz="2800">
              <a:latin typeface="Segoe UI Semilight"/>
              <a:cs typeface="Segoe UI Semilight"/>
            </a:endParaRPr>
          </a:p>
          <a:p>
            <a:pPr marL="20320">
              <a:lnSpc>
                <a:spcPct val="100000"/>
              </a:lnSpc>
              <a:spcBef>
                <a:spcPts val="1070"/>
              </a:spcBef>
            </a:pPr>
            <a:r>
              <a:rPr sz="2800" b="0" i="1" spc="-10" dirty="0">
                <a:latin typeface="Segoe UI Semilight"/>
                <a:cs typeface="Segoe UI Semilight"/>
              </a:rPr>
              <a:t>You’re</a:t>
            </a:r>
            <a:r>
              <a:rPr sz="2800" b="0" i="1" spc="-80" dirty="0">
                <a:latin typeface="Segoe UI Semilight"/>
                <a:cs typeface="Segoe UI Semilight"/>
              </a:rPr>
              <a:t> </a:t>
            </a:r>
            <a:r>
              <a:rPr sz="2800" b="0" i="1" dirty="0">
                <a:latin typeface="Segoe UI Semilight"/>
                <a:cs typeface="Segoe UI Semilight"/>
              </a:rPr>
              <a:t>given</a:t>
            </a:r>
            <a:r>
              <a:rPr sz="2800" b="0" i="1" spc="-90" dirty="0">
                <a:latin typeface="Segoe UI Semilight"/>
                <a:cs typeface="Segoe UI Semilight"/>
              </a:rPr>
              <a:t> </a:t>
            </a:r>
            <a:r>
              <a:rPr sz="2800" b="0" i="1" dirty="0">
                <a:latin typeface="Segoe UI Semilight"/>
                <a:cs typeface="Segoe UI Semilight"/>
              </a:rPr>
              <a:t>a</a:t>
            </a:r>
            <a:r>
              <a:rPr sz="2800" b="0" i="1" spc="-45" dirty="0">
                <a:latin typeface="Segoe UI Semilight"/>
                <a:cs typeface="Segoe UI Semilight"/>
              </a:rPr>
              <a:t> </a:t>
            </a:r>
            <a:r>
              <a:rPr sz="2800" b="0" i="1" dirty="0">
                <a:latin typeface="Segoe UI Semilight"/>
                <a:cs typeface="Segoe UI Semilight"/>
              </a:rPr>
              <a:t>model</a:t>
            </a:r>
            <a:r>
              <a:rPr sz="2800" b="0" i="1" spc="-80" dirty="0">
                <a:latin typeface="Segoe UI Semilight"/>
                <a:cs typeface="Segoe UI Semilight"/>
              </a:rPr>
              <a:t> </a:t>
            </a:r>
            <a:r>
              <a:rPr sz="2800" b="0" i="1" dirty="0">
                <a:latin typeface="Segoe UI Semilight"/>
                <a:cs typeface="Segoe UI Semilight"/>
              </a:rPr>
              <a:t>with</a:t>
            </a:r>
            <a:r>
              <a:rPr sz="2800" b="0" i="1" spc="-70" dirty="0">
                <a:latin typeface="Segoe UI Semilight"/>
                <a:cs typeface="Segoe UI Semilight"/>
              </a:rPr>
              <a:t> </a:t>
            </a:r>
            <a:r>
              <a:rPr sz="2800" b="0" i="1" dirty="0">
                <a:latin typeface="Segoe UI Semilight"/>
                <a:cs typeface="Segoe UI Semilight"/>
              </a:rPr>
              <a:t>the</a:t>
            </a:r>
            <a:r>
              <a:rPr sz="2800" b="0" i="1" spc="-50" dirty="0">
                <a:latin typeface="Segoe UI Semilight"/>
                <a:cs typeface="Segoe UI Semilight"/>
              </a:rPr>
              <a:t> </a:t>
            </a:r>
            <a:r>
              <a:rPr sz="2800" b="0" i="1" dirty="0">
                <a:latin typeface="Segoe UI Semilight"/>
                <a:cs typeface="Segoe UI Semilight"/>
              </a:rPr>
              <a:t>probabilities</a:t>
            </a:r>
            <a:r>
              <a:rPr sz="2800" b="0" i="1" spc="-80" dirty="0">
                <a:latin typeface="Segoe UI Semilight"/>
                <a:cs typeface="Segoe UI Semilight"/>
              </a:rPr>
              <a:t> </a:t>
            </a:r>
            <a:r>
              <a:rPr sz="2800" b="0" i="1" dirty="0">
                <a:latin typeface="Segoe UI Semilight"/>
                <a:cs typeface="Segoe UI Semilight"/>
              </a:rPr>
              <a:t>you</a:t>
            </a:r>
            <a:r>
              <a:rPr sz="2800" b="0" i="1" spc="-65" dirty="0">
                <a:latin typeface="Segoe UI Semilight"/>
                <a:cs typeface="Segoe UI Semilight"/>
              </a:rPr>
              <a:t> </a:t>
            </a:r>
            <a:r>
              <a:rPr sz="2800" b="0" i="1" dirty="0">
                <a:latin typeface="Segoe UI Semilight"/>
                <a:cs typeface="Segoe UI Semilight"/>
              </a:rPr>
              <a:t>need</a:t>
            </a:r>
            <a:r>
              <a:rPr sz="2800" b="0" i="1" spc="-70" dirty="0">
                <a:latin typeface="Segoe UI Semilight"/>
                <a:cs typeface="Segoe UI Semilight"/>
              </a:rPr>
              <a:t> </a:t>
            </a:r>
            <a:r>
              <a:rPr sz="2800" b="0" i="1" dirty="0">
                <a:latin typeface="Segoe UI Semilight"/>
                <a:cs typeface="Segoe UI Semilight"/>
              </a:rPr>
              <a:t>to</a:t>
            </a:r>
            <a:r>
              <a:rPr sz="2800" b="0" i="1" spc="-65" dirty="0">
                <a:latin typeface="Segoe UI Semilight"/>
                <a:cs typeface="Segoe UI Semilight"/>
              </a:rPr>
              <a:t> </a:t>
            </a:r>
            <a:r>
              <a:rPr sz="2800" b="0" i="1" dirty="0">
                <a:latin typeface="Segoe UI Semilight"/>
                <a:cs typeface="Segoe UI Semilight"/>
              </a:rPr>
              <a:t>make</a:t>
            </a:r>
            <a:r>
              <a:rPr sz="2800" b="0" i="1" spc="-65" dirty="0">
                <a:latin typeface="Segoe UI Semilight"/>
                <a:cs typeface="Segoe UI Semilight"/>
              </a:rPr>
              <a:t> </a:t>
            </a:r>
            <a:r>
              <a:rPr sz="2800" b="0" i="1" spc="-10" dirty="0">
                <a:latin typeface="Segoe UI Semilight"/>
                <a:cs typeface="Segoe UI Semilight"/>
              </a:rPr>
              <a:t>predictions.</a:t>
            </a:r>
            <a:endParaRPr sz="2800">
              <a:latin typeface="Segoe UI Semilight"/>
              <a:cs typeface="Segoe UI Semilight"/>
            </a:endParaRPr>
          </a:p>
          <a:p>
            <a:pPr marL="351155" indent="-332740">
              <a:lnSpc>
                <a:spcPct val="100000"/>
              </a:lnSpc>
              <a:spcBef>
                <a:spcPts val="1070"/>
              </a:spcBef>
              <a:buFont typeface="Segoe UI Semilight"/>
              <a:buChar char="&gt;"/>
              <a:tabLst>
                <a:tab pos="351155" algn="l"/>
              </a:tabLst>
            </a:pPr>
            <a:r>
              <a:rPr sz="2800" dirty="0">
                <a:latin typeface="Cambria Math"/>
                <a:cs typeface="Cambria Math"/>
              </a:rPr>
              <a:t>𝑋~Bin(𝑛,</a:t>
            </a:r>
            <a:r>
              <a:rPr sz="2800" spc="-155" dirty="0">
                <a:latin typeface="Cambria Math"/>
                <a:cs typeface="Cambria Math"/>
              </a:rPr>
              <a:t> </a:t>
            </a:r>
            <a:r>
              <a:rPr sz="2800" dirty="0">
                <a:latin typeface="Cambria Math"/>
                <a:cs typeface="Cambria Math"/>
              </a:rPr>
              <a:t>𝑝)</a:t>
            </a:r>
            <a:r>
              <a:rPr sz="2800" b="0" dirty="0">
                <a:latin typeface="Segoe UI Semilight"/>
                <a:cs typeface="Segoe UI Semilight"/>
              </a:rPr>
              <a:t>,</a:t>
            </a:r>
            <a:r>
              <a:rPr sz="2800" b="0" spc="-45" dirty="0">
                <a:latin typeface="Segoe UI Semilight"/>
                <a:cs typeface="Segoe UI Semilight"/>
              </a:rPr>
              <a:t> </a:t>
            </a:r>
            <a:r>
              <a:rPr sz="2800" b="0" dirty="0">
                <a:latin typeface="Segoe UI Semilight"/>
                <a:cs typeface="Segoe UI Semilight"/>
              </a:rPr>
              <a:t>compute</a:t>
            </a:r>
            <a:r>
              <a:rPr sz="2800" b="0" spc="-25" dirty="0">
                <a:latin typeface="Segoe UI Semilight"/>
                <a:cs typeface="Segoe UI Semilight"/>
              </a:rPr>
              <a:t> </a:t>
            </a:r>
            <a:r>
              <a:rPr sz="2800" b="0" dirty="0">
                <a:latin typeface="Segoe UI Semilight"/>
                <a:cs typeface="Segoe UI Semilight"/>
              </a:rPr>
              <a:t>some</a:t>
            </a:r>
            <a:r>
              <a:rPr sz="2800" b="0" spc="-40" dirty="0">
                <a:latin typeface="Segoe UI Semilight"/>
                <a:cs typeface="Segoe UI Semilight"/>
              </a:rPr>
              <a:t> </a:t>
            </a:r>
            <a:r>
              <a:rPr sz="2800" b="0" spc="-10" dirty="0">
                <a:latin typeface="Segoe UI Semilight"/>
                <a:cs typeface="Segoe UI Semilight"/>
              </a:rPr>
              <a:t>probabilities</a:t>
            </a:r>
            <a:r>
              <a:rPr sz="2800" b="0" spc="-25" dirty="0">
                <a:latin typeface="Segoe UI Semilight"/>
                <a:cs typeface="Segoe UI Semilight"/>
              </a:rPr>
              <a:t> </a:t>
            </a:r>
            <a:r>
              <a:rPr sz="2800" b="0" dirty="0">
                <a:latin typeface="Segoe UI Semilight"/>
                <a:cs typeface="Segoe UI Semilight"/>
              </a:rPr>
              <a:t>about</a:t>
            </a:r>
            <a:r>
              <a:rPr sz="2800" b="0" spc="-10" dirty="0">
                <a:latin typeface="Segoe UI Semilight"/>
                <a:cs typeface="Segoe UI Semilight"/>
              </a:rPr>
              <a:t> </a:t>
            </a:r>
            <a:r>
              <a:rPr sz="2800" dirty="0">
                <a:latin typeface="Cambria Math"/>
                <a:cs typeface="Cambria Math"/>
              </a:rPr>
              <a:t>𝑋</a:t>
            </a:r>
            <a:r>
              <a:rPr sz="2800" b="0" dirty="0">
                <a:latin typeface="Segoe UI Semilight"/>
                <a:cs typeface="Segoe UI Semilight"/>
              </a:rPr>
              <a:t>,</a:t>
            </a:r>
            <a:r>
              <a:rPr sz="2800" b="0" spc="-35" dirty="0">
                <a:latin typeface="Segoe UI Semilight"/>
                <a:cs typeface="Segoe UI Semilight"/>
              </a:rPr>
              <a:t> </a:t>
            </a:r>
            <a:r>
              <a:rPr sz="2800" b="0" dirty="0">
                <a:latin typeface="Segoe UI Semilight"/>
                <a:cs typeface="Segoe UI Semilight"/>
              </a:rPr>
              <a:t>compute</a:t>
            </a:r>
            <a:r>
              <a:rPr sz="2800" b="0" spc="-30" dirty="0">
                <a:latin typeface="Segoe UI Semilight"/>
                <a:cs typeface="Segoe UI Semilight"/>
              </a:rPr>
              <a:t> </a:t>
            </a:r>
            <a:r>
              <a:rPr sz="2800" spc="-20" dirty="0">
                <a:latin typeface="Cambria Math"/>
                <a:cs typeface="Cambria Math"/>
              </a:rPr>
              <a:t>𝐸[𝑋]</a:t>
            </a:r>
            <a:endParaRPr sz="2800">
              <a:latin typeface="Cambria Math"/>
              <a:cs typeface="Cambria Math"/>
            </a:endParaRPr>
          </a:p>
          <a:p>
            <a:pPr marL="12700" marR="5080" indent="338455">
              <a:lnSpc>
                <a:spcPts val="3020"/>
              </a:lnSpc>
              <a:spcBef>
                <a:spcPts val="1440"/>
              </a:spcBef>
              <a:buChar char="&gt;"/>
              <a:tabLst>
                <a:tab pos="351155" algn="l"/>
              </a:tabLst>
            </a:pPr>
            <a:r>
              <a:rPr sz="2800" b="0" dirty="0">
                <a:latin typeface="Segoe UI Semilight"/>
                <a:cs typeface="Segoe UI Semilight"/>
              </a:rPr>
              <a:t>We</a:t>
            </a:r>
            <a:r>
              <a:rPr sz="2800" b="0" spc="-55" dirty="0">
                <a:latin typeface="Segoe UI Semilight"/>
                <a:cs typeface="Segoe UI Semilight"/>
              </a:rPr>
              <a:t> </a:t>
            </a:r>
            <a:r>
              <a:rPr sz="2800" b="0" dirty="0">
                <a:latin typeface="Segoe UI Semilight"/>
                <a:cs typeface="Segoe UI Semilight"/>
              </a:rPr>
              <a:t>have</a:t>
            </a:r>
            <a:r>
              <a:rPr sz="2800" b="0" spc="-70" dirty="0">
                <a:latin typeface="Segoe UI Semilight"/>
                <a:cs typeface="Segoe UI Semilight"/>
              </a:rPr>
              <a:t> </a:t>
            </a:r>
            <a:r>
              <a:rPr sz="2800" b="0" dirty="0">
                <a:latin typeface="Segoe UI Semilight"/>
                <a:cs typeface="Segoe UI Semilight"/>
              </a:rPr>
              <a:t>a</a:t>
            </a:r>
            <a:r>
              <a:rPr sz="2800" b="0" spc="-55" dirty="0">
                <a:latin typeface="Segoe UI Semilight"/>
                <a:cs typeface="Segoe UI Semilight"/>
              </a:rPr>
              <a:t> </a:t>
            </a:r>
            <a:r>
              <a:rPr sz="2800" b="0" dirty="0">
                <a:latin typeface="Segoe UI Semilight"/>
                <a:cs typeface="Segoe UI Semilight"/>
              </a:rPr>
              <a:t>distribution</a:t>
            </a:r>
            <a:r>
              <a:rPr sz="2800" b="0" spc="-55" dirty="0">
                <a:latin typeface="Segoe UI Semilight"/>
                <a:cs typeface="Segoe UI Semilight"/>
              </a:rPr>
              <a:t> </a:t>
            </a:r>
            <a:r>
              <a:rPr sz="2800" b="0" dirty="0">
                <a:latin typeface="Segoe UI Semilight"/>
                <a:cs typeface="Segoe UI Semilight"/>
              </a:rPr>
              <a:t>that</a:t>
            </a:r>
            <a:r>
              <a:rPr sz="2800" b="0" spc="-55" dirty="0">
                <a:latin typeface="Segoe UI Semilight"/>
                <a:cs typeface="Segoe UI Semilight"/>
              </a:rPr>
              <a:t> </a:t>
            </a:r>
            <a:r>
              <a:rPr sz="2800" b="0" dirty="0">
                <a:latin typeface="Segoe UI Semilight"/>
                <a:cs typeface="Segoe UI Semilight"/>
              </a:rPr>
              <a:t>takes</a:t>
            </a:r>
            <a:r>
              <a:rPr sz="2800" b="0" spc="-70" dirty="0">
                <a:latin typeface="Segoe UI Semilight"/>
                <a:cs typeface="Segoe UI Semilight"/>
              </a:rPr>
              <a:t> </a:t>
            </a:r>
            <a:r>
              <a:rPr sz="2800" b="0" dirty="0">
                <a:latin typeface="Segoe UI Semilight"/>
                <a:cs typeface="Segoe UI Semilight"/>
              </a:rPr>
              <a:t>on</a:t>
            </a:r>
            <a:r>
              <a:rPr sz="2800" b="0" spc="-55" dirty="0">
                <a:latin typeface="Segoe UI Semilight"/>
                <a:cs typeface="Segoe UI Semilight"/>
              </a:rPr>
              <a:t> </a:t>
            </a:r>
            <a:r>
              <a:rPr sz="2800" b="0" dirty="0">
                <a:latin typeface="Segoe UI Semilight"/>
                <a:cs typeface="Segoe UI Semilight"/>
              </a:rPr>
              <a:t>these</a:t>
            </a:r>
            <a:r>
              <a:rPr sz="2800" b="0" spc="-60" dirty="0">
                <a:latin typeface="Segoe UI Semilight"/>
                <a:cs typeface="Segoe UI Semilight"/>
              </a:rPr>
              <a:t> </a:t>
            </a:r>
            <a:r>
              <a:rPr sz="2800" b="0" dirty="0">
                <a:latin typeface="Segoe UI Semilight"/>
                <a:cs typeface="Segoe UI Semilight"/>
              </a:rPr>
              <a:t>outcomes</a:t>
            </a:r>
            <a:r>
              <a:rPr sz="2800" b="0" spc="-70" dirty="0">
                <a:latin typeface="Segoe UI Semilight"/>
                <a:cs typeface="Segoe UI Semilight"/>
              </a:rPr>
              <a:t> </a:t>
            </a:r>
            <a:r>
              <a:rPr sz="2800" b="0" dirty="0">
                <a:latin typeface="Segoe UI Semilight"/>
                <a:cs typeface="Segoe UI Semilight"/>
              </a:rPr>
              <a:t>with</a:t>
            </a:r>
            <a:r>
              <a:rPr sz="2800" b="0" spc="-55" dirty="0">
                <a:latin typeface="Segoe UI Semilight"/>
                <a:cs typeface="Segoe UI Semilight"/>
              </a:rPr>
              <a:t> </a:t>
            </a:r>
            <a:r>
              <a:rPr sz="2800" b="0" spc="-10" dirty="0">
                <a:latin typeface="Segoe UI Semilight"/>
                <a:cs typeface="Segoe UI Semilight"/>
              </a:rPr>
              <a:t>these probabilities.</a:t>
            </a:r>
            <a:r>
              <a:rPr sz="2800" b="0" spc="-60" dirty="0">
                <a:latin typeface="Segoe UI Semilight"/>
                <a:cs typeface="Segoe UI Semilight"/>
              </a:rPr>
              <a:t> </a:t>
            </a:r>
            <a:r>
              <a:rPr sz="2800" b="0" dirty="0">
                <a:latin typeface="Segoe UI Semilight"/>
                <a:cs typeface="Segoe UI Semilight"/>
              </a:rPr>
              <a:t>Compute</a:t>
            </a:r>
            <a:r>
              <a:rPr sz="2800" b="0" spc="-50" dirty="0">
                <a:latin typeface="Segoe UI Semilight"/>
                <a:cs typeface="Segoe UI Semilight"/>
              </a:rPr>
              <a:t> </a:t>
            </a:r>
            <a:r>
              <a:rPr sz="2800" b="0" dirty="0">
                <a:latin typeface="Segoe UI Semilight"/>
                <a:cs typeface="Segoe UI Semilight"/>
              </a:rPr>
              <a:t>the</a:t>
            </a:r>
            <a:r>
              <a:rPr sz="2800" b="0" spc="-50" dirty="0">
                <a:latin typeface="Segoe UI Semilight"/>
                <a:cs typeface="Segoe UI Semilight"/>
              </a:rPr>
              <a:t> </a:t>
            </a:r>
            <a:r>
              <a:rPr sz="2800" b="0" spc="-10" dirty="0">
                <a:latin typeface="Segoe UI Semilight"/>
                <a:cs typeface="Segoe UI Semilight"/>
              </a:rPr>
              <a:t>probability</a:t>
            </a:r>
            <a:r>
              <a:rPr sz="2800" b="0" spc="-60" dirty="0">
                <a:latin typeface="Segoe UI Semilight"/>
                <a:cs typeface="Segoe UI Semilight"/>
              </a:rPr>
              <a:t> </a:t>
            </a:r>
            <a:r>
              <a:rPr sz="2800" b="0" dirty="0">
                <a:latin typeface="Segoe UI Semilight"/>
                <a:cs typeface="Segoe UI Semilight"/>
              </a:rPr>
              <a:t>of</a:t>
            </a:r>
            <a:r>
              <a:rPr sz="2800" b="0" spc="-55" dirty="0">
                <a:latin typeface="Segoe UI Semilight"/>
                <a:cs typeface="Segoe UI Semilight"/>
              </a:rPr>
              <a:t> </a:t>
            </a:r>
            <a:r>
              <a:rPr sz="2800" b="0" dirty="0">
                <a:latin typeface="Segoe UI Semilight"/>
                <a:cs typeface="Segoe UI Semilight"/>
              </a:rPr>
              <a:t>some</a:t>
            </a:r>
            <a:r>
              <a:rPr sz="2800" b="0" spc="-65" dirty="0">
                <a:latin typeface="Segoe UI Semilight"/>
                <a:cs typeface="Segoe UI Semilight"/>
              </a:rPr>
              <a:t> </a:t>
            </a:r>
            <a:r>
              <a:rPr sz="2800" b="0" dirty="0">
                <a:latin typeface="Segoe UI Semilight"/>
                <a:cs typeface="Segoe UI Semilight"/>
              </a:rPr>
              <a:t>event</a:t>
            </a:r>
            <a:r>
              <a:rPr sz="2800" b="0" spc="-80" dirty="0">
                <a:latin typeface="Segoe UI Semilight"/>
                <a:cs typeface="Segoe UI Semilight"/>
              </a:rPr>
              <a:t> </a:t>
            </a:r>
            <a:r>
              <a:rPr sz="2800" b="0" dirty="0">
                <a:latin typeface="Segoe UI Semilight"/>
                <a:cs typeface="Segoe UI Semilight"/>
              </a:rPr>
              <a:t>or</a:t>
            </a:r>
            <a:r>
              <a:rPr sz="2800" b="0" spc="-55" dirty="0">
                <a:latin typeface="Segoe UI Semilight"/>
                <a:cs typeface="Segoe UI Semilight"/>
              </a:rPr>
              <a:t> </a:t>
            </a:r>
            <a:r>
              <a:rPr sz="2800" b="0" dirty="0">
                <a:latin typeface="Segoe UI Semilight"/>
                <a:cs typeface="Segoe UI Semilight"/>
              </a:rPr>
              <a:t>set</a:t>
            </a:r>
            <a:r>
              <a:rPr sz="2800" b="0" spc="-55" dirty="0">
                <a:latin typeface="Segoe UI Semilight"/>
                <a:cs typeface="Segoe UI Semilight"/>
              </a:rPr>
              <a:t> </a:t>
            </a:r>
            <a:r>
              <a:rPr sz="2800" b="0" dirty="0">
                <a:latin typeface="Segoe UI Semilight"/>
                <a:cs typeface="Segoe UI Semilight"/>
              </a:rPr>
              <a:t>of</a:t>
            </a:r>
            <a:r>
              <a:rPr sz="2800" b="0" spc="-60" dirty="0">
                <a:latin typeface="Segoe UI Semilight"/>
                <a:cs typeface="Segoe UI Semilight"/>
              </a:rPr>
              <a:t> </a:t>
            </a:r>
            <a:r>
              <a:rPr sz="2800" b="0" spc="-10" dirty="0">
                <a:latin typeface="Segoe UI Semilight"/>
                <a:cs typeface="Segoe UI Semilight"/>
              </a:rPr>
              <a:t>outcomes.</a:t>
            </a:r>
            <a:endParaRPr sz="2800">
              <a:latin typeface="Segoe UI Semilight"/>
              <a:cs typeface="Segoe UI Semilight"/>
            </a:endParaRPr>
          </a:p>
          <a:p>
            <a:pPr marL="351155" indent="-332740">
              <a:lnSpc>
                <a:spcPct val="100000"/>
              </a:lnSpc>
              <a:spcBef>
                <a:spcPts val="1030"/>
              </a:spcBef>
              <a:buFont typeface="Segoe UI Semilight"/>
              <a:buChar char="&gt;"/>
              <a:tabLst>
                <a:tab pos="351155" algn="l"/>
              </a:tabLst>
            </a:pPr>
            <a:r>
              <a:rPr sz="2800" b="0" i="1" u="sng" dirty="0">
                <a:uFill>
                  <a:solidFill>
                    <a:srgbClr val="000000"/>
                  </a:solidFill>
                </a:uFill>
                <a:latin typeface="Segoe UI Semilight"/>
                <a:cs typeface="Segoe UI Semilight"/>
              </a:rPr>
              <a:t>Before</a:t>
            </a:r>
            <a:r>
              <a:rPr sz="2800" b="0" i="1" u="sng" spc="-75" dirty="0">
                <a:uFill>
                  <a:solidFill>
                    <a:srgbClr val="000000"/>
                  </a:solidFill>
                </a:uFill>
                <a:latin typeface="Segoe UI Semilight"/>
                <a:cs typeface="Segoe UI Semilight"/>
              </a:rPr>
              <a:t> </a:t>
            </a:r>
            <a:r>
              <a:rPr sz="2800" b="0" i="1" u="sng" dirty="0">
                <a:uFill>
                  <a:solidFill>
                    <a:srgbClr val="000000"/>
                  </a:solidFill>
                </a:uFill>
                <a:latin typeface="Segoe UI Semilight"/>
                <a:cs typeface="Segoe UI Semilight"/>
              </a:rPr>
              <a:t>we</a:t>
            </a:r>
            <a:r>
              <a:rPr sz="2800" b="0" i="1" u="sng" spc="-70" dirty="0">
                <a:uFill>
                  <a:solidFill>
                    <a:srgbClr val="000000"/>
                  </a:solidFill>
                </a:uFill>
                <a:latin typeface="Segoe UI Semilight"/>
                <a:cs typeface="Segoe UI Semilight"/>
              </a:rPr>
              <a:t> </a:t>
            </a:r>
            <a:r>
              <a:rPr sz="2800" b="0" i="1" u="sng" dirty="0">
                <a:uFill>
                  <a:solidFill>
                    <a:srgbClr val="000000"/>
                  </a:solidFill>
                </a:uFill>
                <a:latin typeface="Segoe UI Semilight"/>
                <a:cs typeface="Segoe UI Semilight"/>
              </a:rPr>
              <a:t>run</a:t>
            </a:r>
            <a:r>
              <a:rPr sz="2800" b="0" i="1" u="sng" spc="-80" dirty="0">
                <a:uFill>
                  <a:solidFill>
                    <a:srgbClr val="000000"/>
                  </a:solidFill>
                </a:uFill>
                <a:latin typeface="Segoe UI Semilight"/>
                <a:cs typeface="Segoe UI Semilight"/>
              </a:rPr>
              <a:t> </a:t>
            </a:r>
            <a:r>
              <a:rPr sz="2800" b="0" i="1" u="sng" dirty="0">
                <a:uFill>
                  <a:solidFill>
                    <a:srgbClr val="000000"/>
                  </a:solidFill>
                </a:uFill>
                <a:latin typeface="Segoe UI Semilight"/>
                <a:cs typeface="Segoe UI Semilight"/>
              </a:rPr>
              <a:t>the</a:t>
            </a:r>
            <a:r>
              <a:rPr sz="2800" b="0" i="1" u="sng" spc="-75" dirty="0">
                <a:uFill>
                  <a:solidFill>
                    <a:srgbClr val="000000"/>
                  </a:solidFill>
                </a:uFill>
                <a:latin typeface="Segoe UI Semilight"/>
                <a:cs typeface="Segoe UI Semilight"/>
              </a:rPr>
              <a:t> </a:t>
            </a:r>
            <a:r>
              <a:rPr sz="2800" b="0" i="1" u="sng" dirty="0">
                <a:uFill>
                  <a:solidFill>
                    <a:srgbClr val="000000"/>
                  </a:solidFill>
                </a:uFill>
                <a:latin typeface="Segoe UI Semilight"/>
                <a:cs typeface="Segoe UI Semilight"/>
              </a:rPr>
              <a:t>entire</a:t>
            </a:r>
            <a:r>
              <a:rPr sz="2800" b="0" i="1" u="sng" spc="-70" dirty="0">
                <a:uFill>
                  <a:solidFill>
                    <a:srgbClr val="000000"/>
                  </a:solidFill>
                </a:uFill>
                <a:latin typeface="Segoe UI Semilight"/>
                <a:cs typeface="Segoe UI Semilight"/>
              </a:rPr>
              <a:t> </a:t>
            </a:r>
            <a:r>
              <a:rPr sz="2800" b="0" i="1" u="sng" dirty="0">
                <a:uFill>
                  <a:solidFill>
                    <a:srgbClr val="000000"/>
                  </a:solidFill>
                </a:uFill>
                <a:latin typeface="Segoe UI Semilight"/>
                <a:cs typeface="Segoe UI Semilight"/>
              </a:rPr>
              <a:t>experiment</a:t>
            </a:r>
            <a:r>
              <a:rPr sz="2800" b="0" i="1" u="none" dirty="0">
                <a:latin typeface="Segoe UI Semilight"/>
                <a:cs typeface="Segoe UI Semilight"/>
              </a:rPr>
              <a:t>,</a:t>
            </a:r>
            <a:r>
              <a:rPr sz="2800" b="0" i="1" u="none" spc="-75" dirty="0">
                <a:latin typeface="Segoe UI Semilight"/>
                <a:cs typeface="Segoe UI Semilight"/>
              </a:rPr>
              <a:t> </a:t>
            </a:r>
            <a:r>
              <a:rPr sz="2800" b="0" i="1" u="none" dirty="0">
                <a:latin typeface="Segoe UI Semilight"/>
                <a:cs typeface="Segoe UI Semilight"/>
              </a:rPr>
              <a:t>let’s</a:t>
            </a:r>
            <a:r>
              <a:rPr sz="2800" b="0" i="1" u="none" spc="-75" dirty="0">
                <a:latin typeface="Segoe UI Semilight"/>
                <a:cs typeface="Segoe UI Semilight"/>
              </a:rPr>
              <a:t> </a:t>
            </a:r>
            <a:r>
              <a:rPr sz="2800" b="0" i="1" u="none" dirty="0">
                <a:latin typeface="Segoe UI Semilight"/>
                <a:cs typeface="Segoe UI Semilight"/>
              </a:rPr>
              <a:t>make</a:t>
            </a:r>
            <a:r>
              <a:rPr sz="2800" b="0" i="1" u="none" spc="-80" dirty="0">
                <a:latin typeface="Segoe UI Semilight"/>
                <a:cs typeface="Segoe UI Semilight"/>
              </a:rPr>
              <a:t> </a:t>
            </a:r>
            <a:r>
              <a:rPr sz="2800" b="0" i="1" u="none" dirty="0">
                <a:latin typeface="Segoe UI Semilight"/>
                <a:cs typeface="Segoe UI Semilight"/>
              </a:rPr>
              <a:t>some</a:t>
            </a:r>
            <a:r>
              <a:rPr sz="2800" b="0" i="1" u="none" spc="-80" dirty="0">
                <a:latin typeface="Segoe UI Semilight"/>
                <a:cs typeface="Segoe UI Semilight"/>
              </a:rPr>
              <a:t> </a:t>
            </a:r>
            <a:r>
              <a:rPr sz="2800" b="0" i="1" u="none" spc="-10" dirty="0">
                <a:latin typeface="Segoe UI Semilight"/>
                <a:cs typeface="Segoe UI Semilight"/>
              </a:rPr>
              <a:t>predictions</a:t>
            </a:r>
            <a:endParaRPr sz="2800">
              <a:latin typeface="Segoe UI Semilight"/>
              <a:cs typeface="Segoe UI Semilight"/>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Up</a:t>
            </a:r>
            <a:r>
              <a:rPr spc="235" dirty="0"/>
              <a:t> </a:t>
            </a:r>
            <a:r>
              <a:rPr spc="65" dirty="0"/>
              <a:t>till</a:t>
            </a:r>
            <a:r>
              <a:rPr spc="220" dirty="0"/>
              <a:t> </a:t>
            </a:r>
            <a:r>
              <a:rPr spc="-20" dirty="0"/>
              <a:t>now…</a:t>
            </a:r>
          </a:p>
        </p:txBody>
      </p:sp>
      <p:sp>
        <p:nvSpPr>
          <p:cNvPr id="3" name="object 3"/>
          <p:cNvSpPr/>
          <p:nvPr/>
        </p:nvSpPr>
        <p:spPr>
          <a:xfrm>
            <a:off x="723900" y="4954523"/>
            <a:ext cx="10894060" cy="1541145"/>
          </a:xfrm>
          <a:custGeom>
            <a:avLst/>
            <a:gdLst/>
            <a:ahLst/>
            <a:cxnLst/>
            <a:rect l="l" t="t" r="r" b="b"/>
            <a:pathLst>
              <a:path w="10894060" h="1541145">
                <a:moveTo>
                  <a:pt x="10636758" y="0"/>
                </a:moveTo>
                <a:lnTo>
                  <a:pt x="256806" y="0"/>
                </a:lnTo>
                <a:lnTo>
                  <a:pt x="210644" y="4136"/>
                </a:lnTo>
                <a:lnTo>
                  <a:pt x="167197" y="16061"/>
                </a:lnTo>
                <a:lnTo>
                  <a:pt x="127190" y="35051"/>
                </a:lnTo>
                <a:lnTo>
                  <a:pt x="91348" y="60383"/>
                </a:lnTo>
                <a:lnTo>
                  <a:pt x="60396" y="91330"/>
                </a:lnTo>
                <a:lnTo>
                  <a:pt x="35060" y="127169"/>
                </a:lnTo>
                <a:lnTo>
                  <a:pt x="16066" y="167175"/>
                </a:lnTo>
                <a:lnTo>
                  <a:pt x="4137" y="210625"/>
                </a:lnTo>
                <a:lnTo>
                  <a:pt x="0" y="256794"/>
                </a:lnTo>
                <a:lnTo>
                  <a:pt x="0" y="1283957"/>
                </a:lnTo>
                <a:lnTo>
                  <a:pt x="4137" y="1330119"/>
                </a:lnTo>
                <a:lnTo>
                  <a:pt x="16066" y="1373566"/>
                </a:lnTo>
                <a:lnTo>
                  <a:pt x="35060" y="1413573"/>
                </a:lnTo>
                <a:lnTo>
                  <a:pt x="60396" y="1449415"/>
                </a:lnTo>
                <a:lnTo>
                  <a:pt x="91348" y="1480367"/>
                </a:lnTo>
                <a:lnTo>
                  <a:pt x="127190" y="1505703"/>
                </a:lnTo>
                <a:lnTo>
                  <a:pt x="167197" y="1524697"/>
                </a:lnTo>
                <a:lnTo>
                  <a:pt x="210644" y="1536626"/>
                </a:lnTo>
                <a:lnTo>
                  <a:pt x="256806" y="1540764"/>
                </a:lnTo>
                <a:lnTo>
                  <a:pt x="10636758" y="1540764"/>
                </a:lnTo>
                <a:lnTo>
                  <a:pt x="10682926" y="1536626"/>
                </a:lnTo>
                <a:lnTo>
                  <a:pt x="10726376" y="1524697"/>
                </a:lnTo>
                <a:lnTo>
                  <a:pt x="10766382" y="1505703"/>
                </a:lnTo>
                <a:lnTo>
                  <a:pt x="10802221" y="1480367"/>
                </a:lnTo>
                <a:lnTo>
                  <a:pt x="10833168" y="1449415"/>
                </a:lnTo>
                <a:lnTo>
                  <a:pt x="10858500" y="1413573"/>
                </a:lnTo>
                <a:lnTo>
                  <a:pt x="10877490" y="1373566"/>
                </a:lnTo>
                <a:lnTo>
                  <a:pt x="10889415" y="1330119"/>
                </a:lnTo>
                <a:lnTo>
                  <a:pt x="10893552" y="1283957"/>
                </a:lnTo>
                <a:lnTo>
                  <a:pt x="10893552" y="256794"/>
                </a:lnTo>
                <a:lnTo>
                  <a:pt x="10889415" y="210625"/>
                </a:lnTo>
                <a:lnTo>
                  <a:pt x="10877490" y="167175"/>
                </a:lnTo>
                <a:lnTo>
                  <a:pt x="10858500" y="127169"/>
                </a:lnTo>
                <a:lnTo>
                  <a:pt x="10833168" y="91330"/>
                </a:lnTo>
                <a:lnTo>
                  <a:pt x="10802221" y="60383"/>
                </a:lnTo>
                <a:lnTo>
                  <a:pt x="10766382" y="35051"/>
                </a:lnTo>
                <a:lnTo>
                  <a:pt x="10726376" y="16061"/>
                </a:lnTo>
                <a:lnTo>
                  <a:pt x="10682926" y="4136"/>
                </a:lnTo>
                <a:lnTo>
                  <a:pt x="10636758" y="0"/>
                </a:lnTo>
                <a:close/>
              </a:path>
            </a:pathLst>
          </a:custGeom>
          <a:solidFill>
            <a:srgbClr val="EBEAF6"/>
          </a:solidFill>
        </p:spPr>
        <p:txBody>
          <a:bodyPr wrap="square" lIns="0" tIns="0" rIns="0" bIns="0" rtlCol="0"/>
          <a:lstStyle/>
          <a:p>
            <a:endParaRPr/>
          </a:p>
        </p:txBody>
      </p:sp>
      <p:sp>
        <p:nvSpPr>
          <p:cNvPr id="4" name="object 4"/>
          <p:cNvSpPr txBox="1"/>
          <p:nvPr/>
        </p:nvSpPr>
        <p:spPr>
          <a:xfrm>
            <a:off x="699922" y="1309268"/>
            <a:ext cx="11069955" cy="4984750"/>
          </a:xfrm>
          <a:prstGeom prst="rect">
            <a:avLst/>
          </a:prstGeom>
        </p:spPr>
        <p:txBody>
          <a:bodyPr vert="horz" wrap="square" lIns="0" tIns="147955" rIns="0" bIns="0" rtlCol="0">
            <a:spAutoFit/>
          </a:bodyPr>
          <a:lstStyle/>
          <a:p>
            <a:pPr marL="18415">
              <a:lnSpc>
                <a:spcPct val="100000"/>
              </a:lnSpc>
              <a:spcBef>
                <a:spcPts val="1165"/>
              </a:spcBef>
            </a:pPr>
            <a:r>
              <a:rPr sz="2800" b="0" dirty="0">
                <a:latin typeface="Segoe UI Semilight"/>
                <a:cs typeface="Segoe UI Semilight"/>
              </a:rPr>
              <a:t>So</a:t>
            </a:r>
            <a:r>
              <a:rPr sz="2800" b="0" spc="-80" dirty="0">
                <a:latin typeface="Segoe UI Semilight"/>
                <a:cs typeface="Segoe UI Semilight"/>
              </a:rPr>
              <a:t> </a:t>
            </a:r>
            <a:r>
              <a:rPr sz="2800" b="0" spc="-25" dirty="0">
                <a:latin typeface="Segoe UI Semilight"/>
                <a:cs typeface="Segoe UI Semilight"/>
              </a:rPr>
              <a:t>far,</a:t>
            </a:r>
            <a:r>
              <a:rPr sz="2800" b="0" spc="-85" dirty="0">
                <a:latin typeface="Segoe UI Semilight"/>
                <a:cs typeface="Segoe UI Semilight"/>
              </a:rPr>
              <a:t> </a:t>
            </a:r>
            <a:r>
              <a:rPr sz="2800" b="0" dirty="0">
                <a:latin typeface="Segoe UI Semilight"/>
                <a:cs typeface="Segoe UI Semilight"/>
              </a:rPr>
              <a:t>the</a:t>
            </a:r>
            <a:r>
              <a:rPr sz="2800" b="0" spc="-80" dirty="0">
                <a:latin typeface="Segoe UI Semilight"/>
                <a:cs typeface="Segoe UI Semilight"/>
              </a:rPr>
              <a:t> </a:t>
            </a:r>
            <a:r>
              <a:rPr sz="2800" b="0" spc="-10" dirty="0">
                <a:latin typeface="Segoe UI Semilight"/>
                <a:cs typeface="Segoe UI Semilight"/>
              </a:rPr>
              <a:t>probability</a:t>
            </a:r>
            <a:r>
              <a:rPr sz="2800" b="0" spc="-65" dirty="0">
                <a:latin typeface="Segoe UI Semilight"/>
                <a:cs typeface="Segoe UI Semilight"/>
              </a:rPr>
              <a:t> </a:t>
            </a:r>
            <a:r>
              <a:rPr sz="2800" b="0" dirty="0">
                <a:latin typeface="Segoe UI Semilight"/>
                <a:cs typeface="Segoe UI Semilight"/>
              </a:rPr>
              <a:t>questions</a:t>
            </a:r>
            <a:r>
              <a:rPr sz="2800" b="0" spc="-95" dirty="0">
                <a:latin typeface="Segoe UI Semilight"/>
                <a:cs typeface="Segoe UI Semilight"/>
              </a:rPr>
              <a:t> </a:t>
            </a:r>
            <a:r>
              <a:rPr sz="2800" b="0" dirty="0">
                <a:latin typeface="Segoe UI Semilight"/>
                <a:cs typeface="Segoe UI Semilight"/>
              </a:rPr>
              <a:t>we’ve</a:t>
            </a:r>
            <a:r>
              <a:rPr sz="2800" b="0" spc="-85" dirty="0">
                <a:latin typeface="Segoe UI Semilight"/>
                <a:cs typeface="Segoe UI Semilight"/>
              </a:rPr>
              <a:t> </a:t>
            </a:r>
            <a:r>
              <a:rPr sz="2800" b="0" dirty="0">
                <a:latin typeface="Segoe UI Semilight"/>
                <a:cs typeface="Segoe UI Semilight"/>
              </a:rPr>
              <a:t>asked</a:t>
            </a:r>
            <a:r>
              <a:rPr sz="2800" b="0" spc="-70" dirty="0">
                <a:latin typeface="Segoe UI Semilight"/>
                <a:cs typeface="Segoe UI Semilight"/>
              </a:rPr>
              <a:t> </a:t>
            </a:r>
            <a:r>
              <a:rPr sz="2800" b="0" dirty="0">
                <a:latin typeface="Segoe UI Semilight"/>
                <a:cs typeface="Segoe UI Semilight"/>
              </a:rPr>
              <a:t>have</a:t>
            </a:r>
            <a:r>
              <a:rPr sz="2800" b="0" spc="-90" dirty="0">
                <a:latin typeface="Segoe UI Semilight"/>
                <a:cs typeface="Segoe UI Semilight"/>
              </a:rPr>
              <a:t> </a:t>
            </a:r>
            <a:r>
              <a:rPr sz="2800" b="0" dirty="0">
                <a:latin typeface="Segoe UI Semilight"/>
                <a:cs typeface="Segoe UI Semilight"/>
              </a:rPr>
              <a:t>followed</a:t>
            </a:r>
            <a:r>
              <a:rPr sz="2800" b="0" spc="-75" dirty="0">
                <a:latin typeface="Segoe UI Semilight"/>
                <a:cs typeface="Segoe UI Semilight"/>
              </a:rPr>
              <a:t> </a:t>
            </a:r>
            <a:r>
              <a:rPr sz="2800" b="0" dirty="0">
                <a:latin typeface="Segoe UI Semilight"/>
                <a:cs typeface="Segoe UI Semilight"/>
              </a:rPr>
              <a:t>a</a:t>
            </a:r>
            <a:r>
              <a:rPr sz="2800" b="0" spc="-80" dirty="0">
                <a:latin typeface="Segoe UI Semilight"/>
                <a:cs typeface="Segoe UI Semilight"/>
              </a:rPr>
              <a:t> </a:t>
            </a:r>
            <a:r>
              <a:rPr sz="2800" b="0" spc="-10" dirty="0">
                <a:latin typeface="Segoe UI Semilight"/>
                <a:cs typeface="Segoe UI Semilight"/>
              </a:rPr>
              <a:t>pattern:</a:t>
            </a:r>
            <a:endParaRPr sz="2800">
              <a:latin typeface="Segoe UI Semilight"/>
              <a:cs typeface="Segoe UI Semilight"/>
            </a:endParaRPr>
          </a:p>
          <a:p>
            <a:pPr marL="20320">
              <a:lnSpc>
                <a:spcPct val="100000"/>
              </a:lnSpc>
              <a:spcBef>
                <a:spcPts val="1070"/>
              </a:spcBef>
            </a:pPr>
            <a:r>
              <a:rPr sz="2800" b="0" i="1" spc="-10" dirty="0">
                <a:latin typeface="Segoe UI Semilight"/>
                <a:cs typeface="Segoe UI Semilight"/>
              </a:rPr>
              <a:t>You’re</a:t>
            </a:r>
            <a:r>
              <a:rPr sz="2800" b="0" i="1" spc="-80" dirty="0">
                <a:latin typeface="Segoe UI Semilight"/>
                <a:cs typeface="Segoe UI Semilight"/>
              </a:rPr>
              <a:t> </a:t>
            </a:r>
            <a:r>
              <a:rPr sz="2800" b="0" i="1" dirty="0">
                <a:latin typeface="Segoe UI Semilight"/>
                <a:cs typeface="Segoe UI Semilight"/>
              </a:rPr>
              <a:t>given</a:t>
            </a:r>
            <a:r>
              <a:rPr sz="2800" b="0" i="1" spc="-90" dirty="0">
                <a:latin typeface="Segoe UI Semilight"/>
                <a:cs typeface="Segoe UI Semilight"/>
              </a:rPr>
              <a:t> </a:t>
            </a:r>
            <a:r>
              <a:rPr sz="2800" b="0" i="1" dirty="0">
                <a:latin typeface="Segoe UI Semilight"/>
                <a:cs typeface="Segoe UI Semilight"/>
              </a:rPr>
              <a:t>a</a:t>
            </a:r>
            <a:r>
              <a:rPr sz="2800" b="0" i="1" spc="-45" dirty="0">
                <a:latin typeface="Segoe UI Semilight"/>
                <a:cs typeface="Segoe UI Semilight"/>
              </a:rPr>
              <a:t> </a:t>
            </a:r>
            <a:r>
              <a:rPr sz="2800" b="0" i="1" dirty="0">
                <a:latin typeface="Segoe UI Semilight"/>
                <a:cs typeface="Segoe UI Semilight"/>
              </a:rPr>
              <a:t>model</a:t>
            </a:r>
            <a:r>
              <a:rPr sz="2800" b="0" i="1" spc="-80" dirty="0">
                <a:latin typeface="Segoe UI Semilight"/>
                <a:cs typeface="Segoe UI Semilight"/>
              </a:rPr>
              <a:t> </a:t>
            </a:r>
            <a:r>
              <a:rPr sz="2800" b="0" i="1" dirty="0">
                <a:latin typeface="Segoe UI Semilight"/>
                <a:cs typeface="Segoe UI Semilight"/>
              </a:rPr>
              <a:t>with</a:t>
            </a:r>
            <a:r>
              <a:rPr sz="2800" b="0" i="1" spc="-70" dirty="0">
                <a:latin typeface="Segoe UI Semilight"/>
                <a:cs typeface="Segoe UI Semilight"/>
              </a:rPr>
              <a:t> </a:t>
            </a:r>
            <a:r>
              <a:rPr sz="2800" b="0" i="1" dirty="0">
                <a:latin typeface="Segoe UI Semilight"/>
                <a:cs typeface="Segoe UI Semilight"/>
              </a:rPr>
              <a:t>the</a:t>
            </a:r>
            <a:r>
              <a:rPr sz="2800" b="0" i="1" spc="-50" dirty="0">
                <a:latin typeface="Segoe UI Semilight"/>
                <a:cs typeface="Segoe UI Semilight"/>
              </a:rPr>
              <a:t> </a:t>
            </a:r>
            <a:r>
              <a:rPr sz="2800" b="0" i="1" dirty="0">
                <a:latin typeface="Segoe UI Semilight"/>
                <a:cs typeface="Segoe UI Semilight"/>
              </a:rPr>
              <a:t>probabilities</a:t>
            </a:r>
            <a:r>
              <a:rPr sz="2800" b="0" i="1" spc="-80" dirty="0">
                <a:latin typeface="Segoe UI Semilight"/>
                <a:cs typeface="Segoe UI Semilight"/>
              </a:rPr>
              <a:t> </a:t>
            </a:r>
            <a:r>
              <a:rPr sz="2800" b="0" i="1" dirty="0">
                <a:latin typeface="Segoe UI Semilight"/>
                <a:cs typeface="Segoe UI Semilight"/>
              </a:rPr>
              <a:t>you</a:t>
            </a:r>
            <a:r>
              <a:rPr sz="2800" b="0" i="1" spc="-65" dirty="0">
                <a:latin typeface="Segoe UI Semilight"/>
                <a:cs typeface="Segoe UI Semilight"/>
              </a:rPr>
              <a:t> </a:t>
            </a:r>
            <a:r>
              <a:rPr sz="2800" b="0" i="1" dirty="0">
                <a:latin typeface="Segoe UI Semilight"/>
                <a:cs typeface="Segoe UI Semilight"/>
              </a:rPr>
              <a:t>need</a:t>
            </a:r>
            <a:r>
              <a:rPr sz="2800" b="0" i="1" spc="-70" dirty="0">
                <a:latin typeface="Segoe UI Semilight"/>
                <a:cs typeface="Segoe UI Semilight"/>
              </a:rPr>
              <a:t> </a:t>
            </a:r>
            <a:r>
              <a:rPr sz="2800" b="0" i="1" dirty="0">
                <a:latin typeface="Segoe UI Semilight"/>
                <a:cs typeface="Segoe UI Semilight"/>
              </a:rPr>
              <a:t>to</a:t>
            </a:r>
            <a:r>
              <a:rPr sz="2800" b="0" i="1" spc="-65" dirty="0">
                <a:latin typeface="Segoe UI Semilight"/>
                <a:cs typeface="Segoe UI Semilight"/>
              </a:rPr>
              <a:t> </a:t>
            </a:r>
            <a:r>
              <a:rPr sz="2800" b="0" i="1" dirty="0">
                <a:latin typeface="Segoe UI Semilight"/>
                <a:cs typeface="Segoe UI Semilight"/>
              </a:rPr>
              <a:t>make</a:t>
            </a:r>
            <a:r>
              <a:rPr sz="2800" b="0" i="1" spc="-65" dirty="0">
                <a:latin typeface="Segoe UI Semilight"/>
                <a:cs typeface="Segoe UI Semilight"/>
              </a:rPr>
              <a:t> </a:t>
            </a:r>
            <a:r>
              <a:rPr sz="2800" b="0" i="1" spc="-10" dirty="0">
                <a:latin typeface="Segoe UI Semilight"/>
                <a:cs typeface="Segoe UI Semilight"/>
              </a:rPr>
              <a:t>predictions.</a:t>
            </a:r>
            <a:endParaRPr sz="2800">
              <a:latin typeface="Segoe UI Semilight"/>
              <a:cs typeface="Segoe UI Semilight"/>
            </a:endParaRPr>
          </a:p>
          <a:p>
            <a:pPr marL="351155" indent="-332740">
              <a:lnSpc>
                <a:spcPct val="100000"/>
              </a:lnSpc>
              <a:spcBef>
                <a:spcPts val="1070"/>
              </a:spcBef>
              <a:buFont typeface="Segoe UI Semilight"/>
              <a:buChar char="&gt;"/>
              <a:tabLst>
                <a:tab pos="351155" algn="l"/>
              </a:tabLst>
            </a:pPr>
            <a:r>
              <a:rPr sz="2800" dirty="0">
                <a:latin typeface="Cambria Math"/>
                <a:cs typeface="Cambria Math"/>
              </a:rPr>
              <a:t>𝑋~Bin(𝑛,</a:t>
            </a:r>
            <a:r>
              <a:rPr sz="2800" spc="-155" dirty="0">
                <a:latin typeface="Cambria Math"/>
                <a:cs typeface="Cambria Math"/>
              </a:rPr>
              <a:t> </a:t>
            </a:r>
            <a:r>
              <a:rPr sz="2800" dirty="0">
                <a:latin typeface="Cambria Math"/>
                <a:cs typeface="Cambria Math"/>
              </a:rPr>
              <a:t>𝑝)</a:t>
            </a:r>
            <a:r>
              <a:rPr sz="2800" b="0" dirty="0">
                <a:latin typeface="Segoe UI Semilight"/>
                <a:cs typeface="Segoe UI Semilight"/>
              </a:rPr>
              <a:t>,</a:t>
            </a:r>
            <a:r>
              <a:rPr sz="2800" b="0" spc="-45" dirty="0">
                <a:latin typeface="Segoe UI Semilight"/>
                <a:cs typeface="Segoe UI Semilight"/>
              </a:rPr>
              <a:t> </a:t>
            </a:r>
            <a:r>
              <a:rPr sz="2800" b="0" dirty="0">
                <a:latin typeface="Segoe UI Semilight"/>
                <a:cs typeface="Segoe UI Semilight"/>
              </a:rPr>
              <a:t>compute</a:t>
            </a:r>
            <a:r>
              <a:rPr sz="2800" b="0" spc="-25" dirty="0">
                <a:latin typeface="Segoe UI Semilight"/>
                <a:cs typeface="Segoe UI Semilight"/>
              </a:rPr>
              <a:t> </a:t>
            </a:r>
            <a:r>
              <a:rPr sz="2800" b="0" dirty="0">
                <a:latin typeface="Segoe UI Semilight"/>
                <a:cs typeface="Segoe UI Semilight"/>
              </a:rPr>
              <a:t>some</a:t>
            </a:r>
            <a:r>
              <a:rPr sz="2800" b="0" spc="-40" dirty="0">
                <a:latin typeface="Segoe UI Semilight"/>
                <a:cs typeface="Segoe UI Semilight"/>
              </a:rPr>
              <a:t> </a:t>
            </a:r>
            <a:r>
              <a:rPr sz="2800" b="0" spc="-10" dirty="0">
                <a:latin typeface="Segoe UI Semilight"/>
                <a:cs typeface="Segoe UI Semilight"/>
              </a:rPr>
              <a:t>probabilities</a:t>
            </a:r>
            <a:r>
              <a:rPr sz="2800" b="0" spc="-25" dirty="0">
                <a:latin typeface="Segoe UI Semilight"/>
                <a:cs typeface="Segoe UI Semilight"/>
              </a:rPr>
              <a:t> </a:t>
            </a:r>
            <a:r>
              <a:rPr sz="2800" b="0" dirty="0">
                <a:latin typeface="Segoe UI Semilight"/>
                <a:cs typeface="Segoe UI Semilight"/>
              </a:rPr>
              <a:t>about</a:t>
            </a:r>
            <a:r>
              <a:rPr sz="2800" b="0" spc="-10" dirty="0">
                <a:latin typeface="Segoe UI Semilight"/>
                <a:cs typeface="Segoe UI Semilight"/>
              </a:rPr>
              <a:t> </a:t>
            </a:r>
            <a:r>
              <a:rPr sz="2800" dirty="0">
                <a:latin typeface="Cambria Math"/>
                <a:cs typeface="Cambria Math"/>
              </a:rPr>
              <a:t>𝑋</a:t>
            </a:r>
            <a:r>
              <a:rPr sz="2800" b="0" dirty="0">
                <a:latin typeface="Segoe UI Semilight"/>
                <a:cs typeface="Segoe UI Semilight"/>
              </a:rPr>
              <a:t>,</a:t>
            </a:r>
            <a:r>
              <a:rPr sz="2800" b="0" spc="-35" dirty="0">
                <a:latin typeface="Segoe UI Semilight"/>
                <a:cs typeface="Segoe UI Semilight"/>
              </a:rPr>
              <a:t> </a:t>
            </a:r>
            <a:r>
              <a:rPr sz="2800" b="0" dirty="0">
                <a:latin typeface="Segoe UI Semilight"/>
                <a:cs typeface="Segoe UI Semilight"/>
              </a:rPr>
              <a:t>compute</a:t>
            </a:r>
            <a:r>
              <a:rPr sz="2800" b="0" spc="-30" dirty="0">
                <a:latin typeface="Segoe UI Semilight"/>
                <a:cs typeface="Segoe UI Semilight"/>
              </a:rPr>
              <a:t> </a:t>
            </a:r>
            <a:r>
              <a:rPr sz="2800" spc="-20" dirty="0">
                <a:latin typeface="Cambria Math"/>
                <a:cs typeface="Cambria Math"/>
              </a:rPr>
              <a:t>𝐸[𝑋]</a:t>
            </a:r>
            <a:endParaRPr sz="2800">
              <a:latin typeface="Cambria Math"/>
              <a:cs typeface="Cambria Math"/>
            </a:endParaRPr>
          </a:p>
          <a:p>
            <a:pPr marL="12700" marR="5080" indent="338455">
              <a:lnSpc>
                <a:spcPts val="3020"/>
              </a:lnSpc>
              <a:spcBef>
                <a:spcPts val="1440"/>
              </a:spcBef>
              <a:buChar char="&gt;"/>
              <a:tabLst>
                <a:tab pos="351155" algn="l"/>
              </a:tabLst>
            </a:pPr>
            <a:r>
              <a:rPr sz="2800" b="0" dirty="0">
                <a:latin typeface="Segoe UI Semilight"/>
                <a:cs typeface="Segoe UI Semilight"/>
              </a:rPr>
              <a:t>We</a:t>
            </a:r>
            <a:r>
              <a:rPr sz="2800" b="0" spc="-55" dirty="0">
                <a:latin typeface="Segoe UI Semilight"/>
                <a:cs typeface="Segoe UI Semilight"/>
              </a:rPr>
              <a:t> </a:t>
            </a:r>
            <a:r>
              <a:rPr sz="2800" b="0" dirty="0">
                <a:latin typeface="Segoe UI Semilight"/>
                <a:cs typeface="Segoe UI Semilight"/>
              </a:rPr>
              <a:t>have</a:t>
            </a:r>
            <a:r>
              <a:rPr sz="2800" b="0" spc="-70" dirty="0">
                <a:latin typeface="Segoe UI Semilight"/>
                <a:cs typeface="Segoe UI Semilight"/>
              </a:rPr>
              <a:t> </a:t>
            </a:r>
            <a:r>
              <a:rPr sz="2800" b="0" dirty="0">
                <a:latin typeface="Segoe UI Semilight"/>
                <a:cs typeface="Segoe UI Semilight"/>
              </a:rPr>
              <a:t>a</a:t>
            </a:r>
            <a:r>
              <a:rPr sz="2800" b="0" spc="-55" dirty="0">
                <a:latin typeface="Segoe UI Semilight"/>
                <a:cs typeface="Segoe UI Semilight"/>
              </a:rPr>
              <a:t> </a:t>
            </a:r>
            <a:r>
              <a:rPr sz="2800" b="0" dirty="0">
                <a:latin typeface="Segoe UI Semilight"/>
                <a:cs typeface="Segoe UI Semilight"/>
              </a:rPr>
              <a:t>distribution</a:t>
            </a:r>
            <a:r>
              <a:rPr sz="2800" b="0" spc="-55" dirty="0">
                <a:latin typeface="Segoe UI Semilight"/>
                <a:cs typeface="Segoe UI Semilight"/>
              </a:rPr>
              <a:t> </a:t>
            </a:r>
            <a:r>
              <a:rPr sz="2800" b="0" dirty="0">
                <a:latin typeface="Segoe UI Semilight"/>
                <a:cs typeface="Segoe UI Semilight"/>
              </a:rPr>
              <a:t>that</a:t>
            </a:r>
            <a:r>
              <a:rPr sz="2800" b="0" spc="-55" dirty="0">
                <a:latin typeface="Segoe UI Semilight"/>
                <a:cs typeface="Segoe UI Semilight"/>
              </a:rPr>
              <a:t> </a:t>
            </a:r>
            <a:r>
              <a:rPr sz="2800" b="0" dirty="0">
                <a:latin typeface="Segoe UI Semilight"/>
                <a:cs typeface="Segoe UI Semilight"/>
              </a:rPr>
              <a:t>takes</a:t>
            </a:r>
            <a:r>
              <a:rPr sz="2800" b="0" spc="-70" dirty="0">
                <a:latin typeface="Segoe UI Semilight"/>
                <a:cs typeface="Segoe UI Semilight"/>
              </a:rPr>
              <a:t> </a:t>
            </a:r>
            <a:r>
              <a:rPr sz="2800" b="0" dirty="0">
                <a:latin typeface="Segoe UI Semilight"/>
                <a:cs typeface="Segoe UI Semilight"/>
              </a:rPr>
              <a:t>on</a:t>
            </a:r>
            <a:r>
              <a:rPr sz="2800" b="0" spc="-55" dirty="0">
                <a:latin typeface="Segoe UI Semilight"/>
                <a:cs typeface="Segoe UI Semilight"/>
              </a:rPr>
              <a:t> </a:t>
            </a:r>
            <a:r>
              <a:rPr sz="2800" b="0" dirty="0">
                <a:latin typeface="Segoe UI Semilight"/>
                <a:cs typeface="Segoe UI Semilight"/>
              </a:rPr>
              <a:t>these</a:t>
            </a:r>
            <a:r>
              <a:rPr sz="2800" b="0" spc="-60" dirty="0">
                <a:latin typeface="Segoe UI Semilight"/>
                <a:cs typeface="Segoe UI Semilight"/>
              </a:rPr>
              <a:t> </a:t>
            </a:r>
            <a:r>
              <a:rPr sz="2800" b="0" dirty="0">
                <a:latin typeface="Segoe UI Semilight"/>
                <a:cs typeface="Segoe UI Semilight"/>
              </a:rPr>
              <a:t>outcomes</a:t>
            </a:r>
            <a:r>
              <a:rPr sz="2800" b="0" spc="-70" dirty="0">
                <a:latin typeface="Segoe UI Semilight"/>
                <a:cs typeface="Segoe UI Semilight"/>
              </a:rPr>
              <a:t> </a:t>
            </a:r>
            <a:r>
              <a:rPr sz="2800" b="0" dirty="0">
                <a:latin typeface="Segoe UI Semilight"/>
                <a:cs typeface="Segoe UI Semilight"/>
              </a:rPr>
              <a:t>with</a:t>
            </a:r>
            <a:r>
              <a:rPr sz="2800" b="0" spc="-55" dirty="0">
                <a:latin typeface="Segoe UI Semilight"/>
                <a:cs typeface="Segoe UI Semilight"/>
              </a:rPr>
              <a:t> </a:t>
            </a:r>
            <a:r>
              <a:rPr sz="2800" b="0" spc="-10" dirty="0">
                <a:latin typeface="Segoe UI Semilight"/>
                <a:cs typeface="Segoe UI Semilight"/>
              </a:rPr>
              <a:t>these probabilities.</a:t>
            </a:r>
            <a:r>
              <a:rPr sz="2800" b="0" spc="-60" dirty="0">
                <a:latin typeface="Segoe UI Semilight"/>
                <a:cs typeface="Segoe UI Semilight"/>
              </a:rPr>
              <a:t> </a:t>
            </a:r>
            <a:r>
              <a:rPr sz="2800" b="0" dirty="0">
                <a:latin typeface="Segoe UI Semilight"/>
                <a:cs typeface="Segoe UI Semilight"/>
              </a:rPr>
              <a:t>Compute</a:t>
            </a:r>
            <a:r>
              <a:rPr sz="2800" b="0" spc="-50" dirty="0">
                <a:latin typeface="Segoe UI Semilight"/>
                <a:cs typeface="Segoe UI Semilight"/>
              </a:rPr>
              <a:t> </a:t>
            </a:r>
            <a:r>
              <a:rPr sz="2800" b="0" dirty="0">
                <a:latin typeface="Segoe UI Semilight"/>
                <a:cs typeface="Segoe UI Semilight"/>
              </a:rPr>
              <a:t>the</a:t>
            </a:r>
            <a:r>
              <a:rPr sz="2800" b="0" spc="-50" dirty="0">
                <a:latin typeface="Segoe UI Semilight"/>
                <a:cs typeface="Segoe UI Semilight"/>
              </a:rPr>
              <a:t> </a:t>
            </a:r>
            <a:r>
              <a:rPr sz="2800" b="0" spc="-10" dirty="0">
                <a:latin typeface="Segoe UI Semilight"/>
                <a:cs typeface="Segoe UI Semilight"/>
              </a:rPr>
              <a:t>probability</a:t>
            </a:r>
            <a:r>
              <a:rPr sz="2800" b="0" spc="-60" dirty="0">
                <a:latin typeface="Segoe UI Semilight"/>
                <a:cs typeface="Segoe UI Semilight"/>
              </a:rPr>
              <a:t> </a:t>
            </a:r>
            <a:r>
              <a:rPr sz="2800" b="0" dirty="0">
                <a:latin typeface="Segoe UI Semilight"/>
                <a:cs typeface="Segoe UI Semilight"/>
              </a:rPr>
              <a:t>of</a:t>
            </a:r>
            <a:r>
              <a:rPr sz="2800" b="0" spc="-55" dirty="0">
                <a:latin typeface="Segoe UI Semilight"/>
                <a:cs typeface="Segoe UI Semilight"/>
              </a:rPr>
              <a:t> </a:t>
            </a:r>
            <a:r>
              <a:rPr sz="2800" b="0" dirty="0">
                <a:latin typeface="Segoe UI Semilight"/>
                <a:cs typeface="Segoe UI Semilight"/>
              </a:rPr>
              <a:t>some</a:t>
            </a:r>
            <a:r>
              <a:rPr sz="2800" b="0" spc="-65" dirty="0">
                <a:latin typeface="Segoe UI Semilight"/>
                <a:cs typeface="Segoe UI Semilight"/>
              </a:rPr>
              <a:t> </a:t>
            </a:r>
            <a:r>
              <a:rPr sz="2800" b="0" dirty="0">
                <a:latin typeface="Segoe UI Semilight"/>
                <a:cs typeface="Segoe UI Semilight"/>
              </a:rPr>
              <a:t>event</a:t>
            </a:r>
            <a:r>
              <a:rPr sz="2800" b="0" spc="-80" dirty="0">
                <a:latin typeface="Segoe UI Semilight"/>
                <a:cs typeface="Segoe UI Semilight"/>
              </a:rPr>
              <a:t> </a:t>
            </a:r>
            <a:r>
              <a:rPr sz="2800" b="0" dirty="0">
                <a:latin typeface="Segoe UI Semilight"/>
                <a:cs typeface="Segoe UI Semilight"/>
              </a:rPr>
              <a:t>or</a:t>
            </a:r>
            <a:r>
              <a:rPr sz="2800" b="0" spc="-55" dirty="0">
                <a:latin typeface="Segoe UI Semilight"/>
                <a:cs typeface="Segoe UI Semilight"/>
              </a:rPr>
              <a:t> </a:t>
            </a:r>
            <a:r>
              <a:rPr sz="2800" b="0" dirty="0">
                <a:latin typeface="Segoe UI Semilight"/>
                <a:cs typeface="Segoe UI Semilight"/>
              </a:rPr>
              <a:t>set</a:t>
            </a:r>
            <a:r>
              <a:rPr sz="2800" b="0" spc="-55" dirty="0">
                <a:latin typeface="Segoe UI Semilight"/>
                <a:cs typeface="Segoe UI Semilight"/>
              </a:rPr>
              <a:t> </a:t>
            </a:r>
            <a:r>
              <a:rPr sz="2800" b="0" dirty="0">
                <a:latin typeface="Segoe UI Semilight"/>
                <a:cs typeface="Segoe UI Semilight"/>
              </a:rPr>
              <a:t>of</a:t>
            </a:r>
            <a:r>
              <a:rPr sz="2800" b="0" spc="-60" dirty="0">
                <a:latin typeface="Segoe UI Semilight"/>
                <a:cs typeface="Segoe UI Semilight"/>
              </a:rPr>
              <a:t> </a:t>
            </a:r>
            <a:r>
              <a:rPr sz="2800" b="0" spc="-10" dirty="0">
                <a:latin typeface="Segoe UI Semilight"/>
                <a:cs typeface="Segoe UI Semilight"/>
              </a:rPr>
              <a:t>outcomes.</a:t>
            </a:r>
            <a:endParaRPr sz="2800">
              <a:latin typeface="Segoe UI Semilight"/>
              <a:cs typeface="Segoe UI Semilight"/>
            </a:endParaRPr>
          </a:p>
          <a:p>
            <a:pPr marL="351155" indent="-332740">
              <a:lnSpc>
                <a:spcPct val="100000"/>
              </a:lnSpc>
              <a:spcBef>
                <a:spcPts val="1030"/>
              </a:spcBef>
              <a:buFont typeface="Segoe UI Semilight"/>
              <a:buChar char="&gt;"/>
              <a:tabLst>
                <a:tab pos="351155" algn="l"/>
              </a:tabLst>
            </a:pPr>
            <a:r>
              <a:rPr sz="2800" b="0" i="1" u="sng" dirty="0">
                <a:uFill>
                  <a:solidFill>
                    <a:srgbClr val="000000"/>
                  </a:solidFill>
                </a:uFill>
                <a:latin typeface="Segoe UI Semilight"/>
                <a:cs typeface="Segoe UI Semilight"/>
              </a:rPr>
              <a:t>Before</a:t>
            </a:r>
            <a:r>
              <a:rPr sz="2800" b="0" i="1" u="sng" spc="-75" dirty="0">
                <a:uFill>
                  <a:solidFill>
                    <a:srgbClr val="000000"/>
                  </a:solidFill>
                </a:uFill>
                <a:latin typeface="Segoe UI Semilight"/>
                <a:cs typeface="Segoe UI Semilight"/>
              </a:rPr>
              <a:t> </a:t>
            </a:r>
            <a:r>
              <a:rPr sz="2800" b="0" i="1" u="sng" dirty="0">
                <a:uFill>
                  <a:solidFill>
                    <a:srgbClr val="000000"/>
                  </a:solidFill>
                </a:uFill>
                <a:latin typeface="Segoe UI Semilight"/>
                <a:cs typeface="Segoe UI Semilight"/>
              </a:rPr>
              <a:t>we</a:t>
            </a:r>
            <a:r>
              <a:rPr sz="2800" b="0" i="1" u="sng" spc="-70" dirty="0">
                <a:uFill>
                  <a:solidFill>
                    <a:srgbClr val="000000"/>
                  </a:solidFill>
                </a:uFill>
                <a:latin typeface="Segoe UI Semilight"/>
                <a:cs typeface="Segoe UI Semilight"/>
              </a:rPr>
              <a:t> </a:t>
            </a:r>
            <a:r>
              <a:rPr sz="2800" b="0" i="1" u="sng" dirty="0">
                <a:uFill>
                  <a:solidFill>
                    <a:srgbClr val="000000"/>
                  </a:solidFill>
                </a:uFill>
                <a:latin typeface="Segoe UI Semilight"/>
                <a:cs typeface="Segoe UI Semilight"/>
              </a:rPr>
              <a:t>run</a:t>
            </a:r>
            <a:r>
              <a:rPr sz="2800" b="0" i="1" u="sng" spc="-80" dirty="0">
                <a:uFill>
                  <a:solidFill>
                    <a:srgbClr val="000000"/>
                  </a:solidFill>
                </a:uFill>
                <a:latin typeface="Segoe UI Semilight"/>
                <a:cs typeface="Segoe UI Semilight"/>
              </a:rPr>
              <a:t> </a:t>
            </a:r>
            <a:r>
              <a:rPr sz="2800" b="0" i="1" u="sng" dirty="0">
                <a:uFill>
                  <a:solidFill>
                    <a:srgbClr val="000000"/>
                  </a:solidFill>
                </a:uFill>
                <a:latin typeface="Segoe UI Semilight"/>
                <a:cs typeface="Segoe UI Semilight"/>
              </a:rPr>
              <a:t>the</a:t>
            </a:r>
            <a:r>
              <a:rPr sz="2800" b="0" i="1" u="sng" spc="-75" dirty="0">
                <a:uFill>
                  <a:solidFill>
                    <a:srgbClr val="000000"/>
                  </a:solidFill>
                </a:uFill>
                <a:latin typeface="Segoe UI Semilight"/>
                <a:cs typeface="Segoe UI Semilight"/>
              </a:rPr>
              <a:t> </a:t>
            </a:r>
            <a:r>
              <a:rPr sz="2800" b="0" i="1" u="sng" dirty="0">
                <a:uFill>
                  <a:solidFill>
                    <a:srgbClr val="000000"/>
                  </a:solidFill>
                </a:uFill>
                <a:latin typeface="Segoe UI Semilight"/>
                <a:cs typeface="Segoe UI Semilight"/>
              </a:rPr>
              <a:t>entire</a:t>
            </a:r>
            <a:r>
              <a:rPr sz="2800" b="0" i="1" u="sng" spc="-70" dirty="0">
                <a:uFill>
                  <a:solidFill>
                    <a:srgbClr val="000000"/>
                  </a:solidFill>
                </a:uFill>
                <a:latin typeface="Segoe UI Semilight"/>
                <a:cs typeface="Segoe UI Semilight"/>
              </a:rPr>
              <a:t> </a:t>
            </a:r>
            <a:r>
              <a:rPr sz="2800" b="0" i="1" u="sng" dirty="0">
                <a:uFill>
                  <a:solidFill>
                    <a:srgbClr val="000000"/>
                  </a:solidFill>
                </a:uFill>
                <a:latin typeface="Segoe UI Semilight"/>
                <a:cs typeface="Segoe UI Semilight"/>
              </a:rPr>
              <a:t>experiment</a:t>
            </a:r>
            <a:r>
              <a:rPr sz="2800" b="0" i="1" u="none" dirty="0">
                <a:latin typeface="Segoe UI Semilight"/>
                <a:cs typeface="Segoe UI Semilight"/>
              </a:rPr>
              <a:t>,</a:t>
            </a:r>
            <a:r>
              <a:rPr sz="2800" b="0" i="1" u="none" spc="-75" dirty="0">
                <a:latin typeface="Segoe UI Semilight"/>
                <a:cs typeface="Segoe UI Semilight"/>
              </a:rPr>
              <a:t> </a:t>
            </a:r>
            <a:r>
              <a:rPr sz="2800" b="0" i="1" u="none" dirty="0">
                <a:latin typeface="Segoe UI Semilight"/>
                <a:cs typeface="Segoe UI Semilight"/>
              </a:rPr>
              <a:t>let’s</a:t>
            </a:r>
            <a:r>
              <a:rPr sz="2800" b="0" i="1" u="none" spc="-75" dirty="0">
                <a:latin typeface="Segoe UI Semilight"/>
                <a:cs typeface="Segoe UI Semilight"/>
              </a:rPr>
              <a:t> </a:t>
            </a:r>
            <a:r>
              <a:rPr sz="2800" b="0" i="1" u="none" dirty="0">
                <a:latin typeface="Segoe UI Semilight"/>
                <a:cs typeface="Segoe UI Semilight"/>
              </a:rPr>
              <a:t>make</a:t>
            </a:r>
            <a:r>
              <a:rPr sz="2800" b="0" i="1" u="none" spc="-80" dirty="0">
                <a:latin typeface="Segoe UI Semilight"/>
                <a:cs typeface="Segoe UI Semilight"/>
              </a:rPr>
              <a:t> </a:t>
            </a:r>
            <a:r>
              <a:rPr sz="2800" b="0" i="1" u="none" dirty="0">
                <a:latin typeface="Segoe UI Semilight"/>
                <a:cs typeface="Segoe UI Semilight"/>
              </a:rPr>
              <a:t>some</a:t>
            </a:r>
            <a:r>
              <a:rPr sz="2800" b="0" i="1" u="none" spc="-80" dirty="0">
                <a:latin typeface="Segoe UI Semilight"/>
                <a:cs typeface="Segoe UI Semilight"/>
              </a:rPr>
              <a:t> </a:t>
            </a:r>
            <a:r>
              <a:rPr sz="2800" b="0" i="1" u="none" spc="-10" dirty="0">
                <a:latin typeface="Segoe UI Semilight"/>
                <a:cs typeface="Segoe UI Semilight"/>
              </a:rPr>
              <a:t>predictions</a:t>
            </a:r>
            <a:endParaRPr sz="2800">
              <a:latin typeface="Segoe UI Semilight"/>
              <a:cs typeface="Segoe UI Semilight"/>
            </a:endParaRPr>
          </a:p>
          <a:p>
            <a:pPr>
              <a:lnSpc>
                <a:spcPct val="100000"/>
              </a:lnSpc>
              <a:spcBef>
                <a:spcPts val="1285"/>
              </a:spcBef>
            </a:pPr>
            <a:endParaRPr sz="2800">
              <a:latin typeface="Segoe UI Semilight"/>
              <a:cs typeface="Segoe UI Semilight"/>
            </a:endParaRPr>
          </a:p>
          <a:p>
            <a:pPr marL="189865">
              <a:lnSpc>
                <a:spcPct val="100000"/>
              </a:lnSpc>
            </a:pPr>
            <a:r>
              <a:rPr sz="2600" b="0" dirty="0">
                <a:latin typeface="Segoe UI Semilight"/>
                <a:cs typeface="Segoe UI Semilight"/>
              </a:rPr>
              <a:t>In</a:t>
            </a:r>
            <a:r>
              <a:rPr sz="2600" b="0" spc="-50" dirty="0">
                <a:latin typeface="Segoe UI Semilight"/>
                <a:cs typeface="Segoe UI Semilight"/>
              </a:rPr>
              <a:t> </a:t>
            </a:r>
            <a:r>
              <a:rPr sz="2600" b="0" dirty="0">
                <a:latin typeface="Segoe UI Semilight"/>
                <a:cs typeface="Segoe UI Semilight"/>
              </a:rPr>
              <a:t>real</a:t>
            </a:r>
            <a:r>
              <a:rPr sz="2600" b="0" spc="-45" dirty="0">
                <a:latin typeface="Segoe UI Semilight"/>
                <a:cs typeface="Segoe UI Semilight"/>
              </a:rPr>
              <a:t> </a:t>
            </a:r>
            <a:r>
              <a:rPr sz="2600" b="0" dirty="0">
                <a:latin typeface="Segoe UI Semilight"/>
                <a:cs typeface="Segoe UI Semilight"/>
              </a:rPr>
              <a:t>world,</a:t>
            </a:r>
            <a:r>
              <a:rPr sz="2600" b="0" spc="-40" dirty="0">
                <a:latin typeface="Segoe UI Semilight"/>
                <a:cs typeface="Segoe UI Semilight"/>
              </a:rPr>
              <a:t> </a:t>
            </a:r>
            <a:r>
              <a:rPr sz="2600" b="0" dirty="0">
                <a:latin typeface="Segoe UI Semilight"/>
                <a:cs typeface="Segoe UI Semilight"/>
              </a:rPr>
              <a:t>we</a:t>
            </a:r>
            <a:r>
              <a:rPr sz="2600" b="0" spc="-30" dirty="0">
                <a:latin typeface="Segoe UI Semilight"/>
                <a:cs typeface="Segoe UI Semilight"/>
              </a:rPr>
              <a:t> </a:t>
            </a:r>
            <a:r>
              <a:rPr sz="2600" b="0" dirty="0">
                <a:latin typeface="Segoe UI Semilight"/>
                <a:cs typeface="Segoe UI Semilight"/>
              </a:rPr>
              <a:t>usually</a:t>
            </a:r>
            <a:r>
              <a:rPr sz="2600" b="0" spc="-40" dirty="0">
                <a:latin typeface="Segoe UI Semilight"/>
                <a:cs typeface="Segoe UI Semilight"/>
              </a:rPr>
              <a:t> </a:t>
            </a:r>
            <a:r>
              <a:rPr sz="2600" b="0" dirty="0">
                <a:latin typeface="Segoe UI Semilight"/>
                <a:cs typeface="Segoe UI Semilight"/>
              </a:rPr>
              <a:t>don’t</a:t>
            </a:r>
            <a:r>
              <a:rPr sz="2600" b="0" spc="-65" dirty="0">
                <a:latin typeface="Segoe UI Semilight"/>
                <a:cs typeface="Segoe UI Semilight"/>
              </a:rPr>
              <a:t> </a:t>
            </a:r>
            <a:r>
              <a:rPr sz="2600" b="0" dirty="0">
                <a:latin typeface="Segoe UI Semilight"/>
                <a:cs typeface="Segoe UI Semilight"/>
              </a:rPr>
              <a:t>know</a:t>
            </a:r>
            <a:r>
              <a:rPr sz="2600" b="0" spc="-30" dirty="0">
                <a:latin typeface="Segoe UI Semilight"/>
                <a:cs typeface="Segoe UI Semilight"/>
              </a:rPr>
              <a:t> </a:t>
            </a:r>
            <a:r>
              <a:rPr sz="2600" b="0" dirty="0">
                <a:latin typeface="Segoe UI Semilight"/>
                <a:cs typeface="Segoe UI Semilight"/>
              </a:rPr>
              <a:t>all</a:t>
            </a:r>
            <a:r>
              <a:rPr sz="2600" b="0" spc="-40" dirty="0">
                <a:latin typeface="Segoe UI Semilight"/>
                <a:cs typeface="Segoe UI Semilight"/>
              </a:rPr>
              <a:t> </a:t>
            </a:r>
            <a:r>
              <a:rPr sz="2600" b="0" dirty="0">
                <a:latin typeface="Segoe UI Semilight"/>
                <a:cs typeface="Segoe UI Semilight"/>
              </a:rPr>
              <a:t>the</a:t>
            </a:r>
            <a:r>
              <a:rPr sz="2600" b="0" spc="-45" dirty="0">
                <a:latin typeface="Segoe UI Semilight"/>
                <a:cs typeface="Segoe UI Semilight"/>
              </a:rPr>
              <a:t> </a:t>
            </a:r>
            <a:r>
              <a:rPr sz="2600" b="0" dirty="0">
                <a:latin typeface="Segoe UI Semilight"/>
                <a:cs typeface="Segoe UI Semilight"/>
              </a:rPr>
              <a:t>rules</a:t>
            </a:r>
            <a:r>
              <a:rPr sz="2600" b="0" spc="-40" dirty="0">
                <a:latin typeface="Segoe UI Semilight"/>
                <a:cs typeface="Segoe UI Semilight"/>
              </a:rPr>
              <a:t> </a:t>
            </a:r>
            <a:r>
              <a:rPr sz="2600" b="0" dirty="0">
                <a:latin typeface="Segoe UI Semilight"/>
                <a:cs typeface="Segoe UI Semilight"/>
              </a:rPr>
              <a:t>of</a:t>
            </a:r>
            <a:r>
              <a:rPr sz="2600" b="0" spc="-25" dirty="0">
                <a:latin typeface="Segoe UI Semilight"/>
                <a:cs typeface="Segoe UI Semilight"/>
              </a:rPr>
              <a:t> </a:t>
            </a:r>
            <a:r>
              <a:rPr sz="2600" b="0" dirty="0">
                <a:latin typeface="Segoe UI Semilight"/>
                <a:cs typeface="Segoe UI Semilight"/>
              </a:rPr>
              <a:t>a</a:t>
            </a:r>
            <a:r>
              <a:rPr sz="2600" b="0" spc="-50" dirty="0">
                <a:latin typeface="Segoe UI Semilight"/>
                <a:cs typeface="Segoe UI Semilight"/>
              </a:rPr>
              <a:t> </a:t>
            </a:r>
            <a:r>
              <a:rPr sz="2600" b="0" dirty="0">
                <a:latin typeface="Segoe UI Semilight"/>
                <a:cs typeface="Segoe UI Semilight"/>
              </a:rPr>
              <a:t>random</a:t>
            </a:r>
            <a:r>
              <a:rPr sz="2600" b="0" spc="-35" dirty="0">
                <a:latin typeface="Segoe UI Semilight"/>
                <a:cs typeface="Segoe UI Semilight"/>
              </a:rPr>
              <a:t> </a:t>
            </a:r>
            <a:r>
              <a:rPr sz="2600" b="0" spc="-10" dirty="0">
                <a:latin typeface="Segoe UI Semilight"/>
                <a:cs typeface="Segoe UI Semilight"/>
              </a:rPr>
              <a:t>experiment</a:t>
            </a:r>
            <a:endParaRPr sz="2600">
              <a:latin typeface="Segoe UI Semilight"/>
              <a:cs typeface="Segoe UI Semilight"/>
            </a:endParaRPr>
          </a:p>
          <a:p>
            <a:pPr marL="189865">
              <a:lnSpc>
                <a:spcPts val="2630"/>
              </a:lnSpc>
              <a:spcBef>
                <a:spcPts val="20"/>
              </a:spcBef>
            </a:pPr>
            <a:r>
              <a:rPr sz="2200" b="0" dirty="0">
                <a:latin typeface="Segoe UI Semilight"/>
                <a:cs typeface="Segoe UI Semilight"/>
              </a:rPr>
              <a:t>hence</a:t>
            </a:r>
            <a:r>
              <a:rPr sz="2200" b="0" spc="-70" dirty="0">
                <a:latin typeface="Segoe UI Semilight"/>
                <a:cs typeface="Segoe UI Semilight"/>
              </a:rPr>
              <a:t> </a:t>
            </a:r>
            <a:r>
              <a:rPr sz="2200" b="0" dirty="0">
                <a:latin typeface="Segoe UI Semilight"/>
                <a:cs typeface="Segoe UI Semilight"/>
              </a:rPr>
              <a:t>tail</a:t>
            </a:r>
            <a:r>
              <a:rPr sz="2200" b="0" spc="-80" dirty="0">
                <a:latin typeface="Segoe UI Semilight"/>
                <a:cs typeface="Segoe UI Semilight"/>
              </a:rPr>
              <a:t> </a:t>
            </a:r>
            <a:r>
              <a:rPr sz="2200" b="0" dirty="0">
                <a:latin typeface="Segoe UI Semilight"/>
                <a:cs typeface="Segoe UI Semilight"/>
              </a:rPr>
              <a:t>bounds,</a:t>
            </a:r>
            <a:r>
              <a:rPr sz="2200" b="0" spc="-45" dirty="0">
                <a:latin typeface="Segoe UI Semilight"/>
                <a:cs typeface="Segoe UI Semilight"/>
              </a:rPr>
              <a:t> </a:t>
            </a:r>
            <a:r>
              <a:rPr sz="2200" b="0" spc="-60" dirty="0">
                <a:latin typeface="Segoe UI Semilight"/>
                <a:cs typeface="Segoe UI Semilight"/>
              </a:rPr>
              <a:t>CLT, </a:t>
            </a:r>
            <a:r>
              <a:rPr sz="2200" b="0" dirty="0">
                <a:latin typeface="Segoe UI Semilight"/>
                <a:cs typeface="Segoe UI Semilight"/>
              </a:rPr>
              <a:t>etc.</a:t>
            </a:r>
            <a:r>
              <a:rPr sz="2200" b="0" spc="-60" dirty="0">
                <a:latin typeface="Segoe UI Semilight"/>
                <a:cs typeface="Segoe UI Semilight"/>
              </a:rPr>
              <a:t> </a:t>
            </a:r>
            <a:r>
              <a:rPr sz="2200" b="0" dirty="0">
                <a:latin typeface="Segoe UI Semilight"/>
                <a:cs typeface="Segoe UI Semilight"/>
              </a:rPr>
              <a:t>to</a:t>
            </a:r>
            <a:r>
              <a:rPr sz="2200" b="0" spc="-70" dirty="0">
                <a:latin typeface="Segoe UI Semilight"/>
                <a:cs typeface="Segoe UI Semilight"/>
              </a:rPr>
              <a:t> </a:t>
            </a:r>
            <a:r>
              <a:rPr sz="2200" b="0" dirty="0">
                <a:latin typeface="Segoe UI Semilight"/>
                <a:cs typeface="Segoe UI Semilight"/>
              </a:rPr>
              <a:t>estimate</a:t>
            </a:r>
            <a:r>
              <a:rPr sz="2200" b="0" spc="-65" dirty="0">
                <a:latin typeface="Segoe UI Semilight"/>
                <a:cs typeface="Segoe UI Semilight"/>
              </a:rPr>
              <a:t> </a:t>
            </a:r>
            <a:r>
              <a:rPr sz="2200" b="0" dirty="0">
                <a:latin typeface="Segoe UI Semilight"/>
                <a:cs typeface="Segoe UI Semilight"/>
              </a:rPr>
              <a:t>probabilities</a:t>
            </a:r>
            <a:r>
              <a:rPr sz="2200" b="0" spc="-70" dirty="0">
                <a:latin typeface="Segoe UI Semilight"/>
                <a:cs typeface="Segoe UI Semilight"/>
              </a:rPr>
              <a:t> </a:t>
            </a:r>
            <a:r>
              <a:rPr sz="2200" b="0" dirty="0">
                <a:latin typeface="Segoe UI Semilight"/>
                <a:cs typeface="Segoe UI Semilight"/>
              </a:rPr>
              <a:t>in</a:t>
            </a:r>
            <a:r>
              <a:rPr sz="2200" b="0" spc="-70" dirty="0">
                <a:latin typeface="Segoe UI Semilight"/>
                <a:cs typeface="Segoe UI Semilight"/>
              </a:rPr>
              <a:t> </a:t>
            </a:r>
            <a:r>
              <a:rPr sz="2200" b="0" dirty="0">
                <a:latin typeface="Segoe UI Semilight"/>
                <a:cs typeface="Segoe UI Semilight"/>
              </a:rPr>
              <a:t>these</a:t>
            </a:r>
            <a:r>
              <a:rPr sz="2200" b="0" spc="-70" dirty="0">
                <a:latin typeface="Segoe UI Semilight"/>
                <a:cs typeface="Segoe UI Semilight"/>
              </a:rPr>
              <a:t> </a:t>
            </a:r>
            <a:r>
              <a:rPr sz="2200" b="0" spc="-10" dirty="0">
                <a:latin typeface="Segoe UI Semilight"/>
                <a:cs typeface="Segoe UI Semilight"/>
              </a:rPr>
              <a:t>situations</a:t>
            </a:r>
            <a:endParaRPr sz="2200">
              <a:latin typeface="Segoe UI Semilight"/>
              <a:cs typeface="Segoe UI Semilight"/>
            </a:endParaRPr>
          </a:p>
          <a:p>
            <a:pPr marL="189865">
              <a:lnSpc>
                <a:spcPts val="3110"/>
              </a:lnSpc>
            </a:pPr>
            <a:r>
              <a:rPr sz="2600" b="0" dirty="0">
                <a:latin typeface="Segoe UI Semilight"/>
                <a:cs typeface="Segoe UI Semilight"/>
              </a:rPr>
              <a:t>But,</a:t>
            </a:r>
            <a:r>
              <a:rPr sz="2600" b="0" spc="-50" dirty="0">
                <a:latin typeface="Segoe UI Semilight"/>
                <a:cs typeface="Segoe UI Semilight"/>
              </a:rPr>
              <a:t> </a:t>
            </a:r>
            <a:r>
              <a:rPr sz="2600" b="0" dirty="0">
                <a:latin typeface="Segoe UI Semilight"/>
                <a:cs typeface="Segoe UI Semilight"/>
              </a:rPr>
              <a:t>can</a:t>
            </a:r>
            <a:r>
              <a:rPr sz="2600" b="0" spc="-55" dirty="0">
                <a:latin typeface="Segoe UI Semilight"/>
                <a:cs typeface="Segoe UI Semilight"/>
              </a:rPr>
              <a:t> </a:t>
            </a:r>
            <a:r>
              <a:rPr sz="2600" b="0" dirty="0">
                <a:latin typeface="Segoe UI Semilight"/>
                <a:cs typeface="Segoe UI Semilight"/>
              </a:rPr>
              <a:t>we</a:t>
            </a:r>
            <a:r>
              <a:rPr sz="2600" b="0" spc="-40" dirty="0">
                <a:latin typeface="Segoe UI Semilight"/>
                <a:cs typeface="Segoe UI Semilight"/>
              </a:rPr>
              <a:t> </a:t>
            </a:r>
            <a:r>
              <a:rPr sz="2600" b="0" dirty="0">
                <a:latin typeface="Segoe UI Semilight"/>
                <a:cs typeface="Segoe UI Semilight"/>
              </a:rPr>
              <a:t>estimate</a:t>
            </a:r>
            <a:r>
              <a:rPr sz="2600" b="0" spc="-55" dirty="0">
                <a:latin typeface="Segoe UI Semilight"/>
                <a:cs typeface="Segoe UI Semilight"/>
              </a:rPr>
              <a:t> </a:t>
            </a:r>
            <a:r>
              <a:rPr sz="2600" b="0" dirty="0">
                <a:latin typeface="Segoe UI Semilight"/>
                <a:cs typeface="Segoe UI Semilight"/>
              </a:rPr>
              <a:t>those</a:t>
            </a:r>
            <a:r>
              <a:rPr sz="2600" b="0" spc="-60" dirty="0">
                <a:latin typeface="Segoe UI Semilight"/>
                <a:cs typeface="Segoe UI Semilight"/>
              </a:rPr>
              <a:t> </a:t>
            </a:r>
            <a:r>
              <a:rPr sz="2600" b="0" dirty="0">
                <a:latin typeface="Segoe UI Semilight"/>
                <a:cs typeface="Segoe UI Semilight"/>
              </a:rPr>
              <a:t>missing</a:t>
            </a:r>
            <a:r>
              <a:rPr sz="2600" b="0" spc="-50" dirty="0">
                <a:latin typeface="Segoe UI Semilight"/>
                <a:cs typeface="Segoe UI Semilight"/>
              </a:rPr>
              <a:t> </a:t>
            </a:r>
            <a:r>
              <a:rPr sz="2600" b="0" dirty="0">
                <a:latin typeface="Segoe UI Semilight"/>
                <a:cs typeface="Segoe UI Semilight"/>
              </a:rPr>
              <a:t>rules/parameters</a:t>
            </a:r>
            <a:r>
              <a:rPr sz="2600" b="0" spc="-60" dirty="0">
                <a:latin typeface="Segoe UI Semilight"/>
                <a:cs typeface="Segoe UI Semilight"/>
              </a:rPr>
              <a:t> </a:t>
            </a:r>
            <a:r>
              <a:rPr sz="2600" b="0" dirty="0">
                <a:latin typeface="Segoe UI Semilight"/>
                <a:cs typeface="Segoe UI Semilight"/>
              </a:rPr>
              <a:t>to</a:t>
            </a:r>
            <a:r>
              <a:rPr sz="2600" b="0" spc="-50" dirty="0">
                <a:latin typeface="Segoe UI Semilight"/>
                <a:cs typeface="Segoe UI Semilight"/>
              </a:rPr>
              <a:t> </a:t>
            </a:r>
            <a:r>
              <a:rPr sz="2600" b="0" dirty="0">
                <a:latin typeface="Segoe UI Semilight"/>
                <a:cs typeface="Segoe UI Semilight"/>
              </a:rPr>
              <a:t>a</a:t>
            </a:r>
            <a:r>
              <a:rPr sz="2600" b="0" spc="-30" dirty="0">
                <a:latin typeface="Segoe UI Semilight"/>
                <a:cs typeface="Segoe UI Semilight"/>
              </a:rPr>
              <a:t> </a:t>
            </a:r>
            <a:r>
              <a:rPr sz="2600" b="0" spc="-10" dirty="0">
                <a:latin typeface="Segoe UI Semilight"/>
                <a:cs typeface="Segoe UI Semilight"/>
              </a:rPr>
              <a:t>distribution?</a:t>
            </a:r>
            <a:endParaRPr sz="2600">
              <a:latin typeface="Segoe UI Semilight"/>
              <a:cs typeface="Segoe UI Semilight"/>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79121" rIns="0" bIns="0" rtlCol="0">
            <a:spAutoFit/>
          </a:bodyPr>
          <a:lstStyle/>
          <a:p>
            <a:pPr marL="12700">
              <a:lnSpc>
                <a:spcPct val="100000"/>
              </a:lnSpc>
              <a:spcBef>
                <a:spcPts val="95"/>
              </a:spcBef>
            </a:pPr>
            <a:r>
              <a:rPr sz="3700" i="1" spc="50" dirty="0">
                <a:latin typeface="Segoe UI"/>
                <a:cs typeface="Segoe UI"/>
              </a:rPr>
              <a:t>What</a:t>
            </a:r>
            <a:r>
              <a:rPr sz="3700" i="1" spc="215" dirty="0">
                <a:latin typeface="Segoe UI"/>
                <a:cs typeface="Segoe UI"/>
              </a:rPr>
              <a:t> </a:t>
            </a:r>
            <a:r>
              <a:rPr sz="3700" i="1" spc="60" dirty="0">
                <a:latin typeface="Segoe UI"/>
                <a:cs typeface="Segoe UI"/>
              </a:rPr>
              <a:t>could</a:t>
            </a:r>
            <a:r>
              <a:rPr sz="3700" i="1" spc="210" dirty="0">
                <a:latin typeface="Segoe UI"/>
                <a:cs typeface="Segoe UI"/>
              </a:rPr>
              <a:t> </a:t>
            </a:r>
            <a:r>
              <a:rPr sz="3700" i="1" spc="55" dirty="0">
                <a:latin typeface="Segoe UI"/>
                <a:cs typeface="Segoe UI"/>
              </a:rPr>
              <a:t>those</a:t>
            </a:r>
            <a:r>
              <a:rPr sz="3700" i="1" spc="210" dirty="0">
                <a:latin typeface="Segoe UI"/>
                <a:cs typeface="Segoe UI"/>
              </a:rPr>
              <a:t> </a:t>
            </a:r>
            <a:r>
              <a:rPr sz="3700" i="1" spc="65" dirty="0">
                <a:latin typeface="Segoe UI"/>
                <a:cs typeface="Segoe UI"/>
              </a:rPr>
              <a:t>“missing</a:t>
            </a:r>
            <a:r>
              <a:rPr sz="3700" i="1" spc="229" dirty="0">
                <a:latin typeface="Segoe UI"/>
                <a:cs typeface="Segoe UI"/>
              </a:rPr>
              <a:t> </a:t>
            </a:r>
            <a:r>
              <a:rPr sz="3700" i="1" spc="75" dirty="0">
                <a:latin typeface="Segoe UI"/>
                <a:cs typeface="Segoe UI"/>
              </a:rPr>
              <a:t>rules/parameters”</a:t>
            </a:r>
            <a:r>
              <a:rPr sz="3700" i="1" spc="254" dirty="0">
                <a:latin typeface="Segoe UI"/>
                <a:cs typeface="Segoe UI"/>
              </a:rPr>
              <a:t> </a:t>
            </a:r>
            <a:r>
              <a:rPr sz="3700" i="1" spc="25" dirty="0">
                <a:latin typeface="Segoe UI"/>
                <a:cs typeface="Segoe UI"/>
              </a:rPr>
              <a:t>be?</a:t>
            </a:r>
            <a:endParaRPr sz="3700">
              <a:latin typeface="Segoe UI"/>
              <a:cs typeface="Segoe UI"/>
            </a:endParaRPr>
          </a:p>
        </p:txBody>
      </p:sp>
      <p:sp>
        <p:nvSpPr>
          <p:cNvPr id="3" name="object 3"/>
          <p:cNvSpPr txBox="1"/>
          <p:nvPr/>
        </p:nvSpPr>
        <p:spPr>
          <a:xfrm>
            <a:off x="706018" y="1309268"/>
            <a:ext cx="11443970" cy="3142615"/>
          </a:xfrm>
          <a:prstGeom prst="rect">
            <a:avLst/>
          </a:prstGeom>
        </p:spPr>
        <p:txBody>
          <a:bodyPr vert="horz" wrap="square" lIns="0" tIns="105410" rIns="0" bIns="0" rtlCol="0">
            <a:spAutoFit/>
          </a:bodyPr>
          <a:lstStyle/>
          <a:p>
            <a:pPr marL="12700">
              <a:lnSpc>
                <a:spcPct val="100000"/>
              </a:lnSpc>
              <a:spcBef>
                <a:spcPts val="830"/>
              </a:spcBef>
            </a:pPr>
            <a:r>
              <a:rPr sz="2800" b="0" spc="-10" dirty="0">
                <a:solidFill>
                  <a:srgbClr val="704EB9"/>
                </a:solidFill>
                <a:latin typeface="Segoe UI Semilight"/>
                <a:cs typeface="Segoe UI Semilight"/>
              </a:rPr>
              <a:t>We’re</a:t>
            </a:r>
            <a:r>
              <a:rPr sz="2800" b="0" spc="-75" dirty="0">
                <a:solidFill>
                  <a:srgbClr val="704EB9"/>
                </a:solidFill>
                <a:latin typeface="Segoe UI Semilight"/>
                <a:cs typeface="Segoe UI Semilight"/>
              </a:rPr>
              <a:t> </a:t>
            </a:r>
            <a:r>
              <a:rPr sz="2800" b="0" dirty="0">
                <a:solidFill>
                  <a:srgbClr val="704EB9"/>
                </a:solidFill>
                <a:latin typeface="Segoe UI Semilight"/>
                <a:cs typeface="Segoe UI Semilight"/>
              </a:rPr>
              <a:t>going</a:t>
            </a:r>
            <a:r>
              <a:rPr sz="2800" b="0" spc="-70" dirty="0">
                <a:solidFill>
                  <a:srgbClr val="704EB9"/>
                </a:solidFill>
                <a:latin typeface="Segoe UI Semilight"/>
                <a:cs typeface="Segoe UI Semilight"/>
              </a:rPr>
              <a:t> </a:t>
            </a:r>
            <a:r>
              <a:rPr sz="2800" b="0" dirty="0">
                <a:solidFill>
                  <a:srgbClr val="704EB9"/>
                </a:solidFill>
                <a:latin typeface="Segoe UI Semilight"/>
                <a:cs typeface="Segoe UI Semilight"/>
              </a:rPr>
              <a:t>to</a:t>
            </a:r>
            <a:r>
              <a:rPr sz="2800" b="0" spc="-35" dirty="0">
                <a:solidFill>
                  <a:srgbClr val="704EB9"/>
                </a:solidFill>
                <a:latin typeface="Segoe UI Semilight"/>
                <a:cs typeface="Segoe UI Semilight"/>
              </a:rPr>
              <a:t> </a:t>
            </a:r>
            <a:r>
              <a:rPr sz="2800" b="0" dirty="0">
                <a:solidFill>
                  <a:srgbClr val="704EB9"/>
                </a:solidFill>
                <a:latin typeface="Segoe UI Semilight"/>
                <a:cs typeface="Segoe UI Semilight"/>
              </a:rPr>
              <a:t>call</a:t>
            </a:r>
            <a:r>
              <a:rPr sz="2800" b="0" spc="-60" dirty="0">
                <a:solidFill>
                  <a:srgbClr val="704EB9"/>
                </a:solidFill>
                <a:latin typeface="Segoe UI Semilight"/>
                <a:cs typeface="Segoe UI Semilight"/>
              </a:rPr>
              <a:t> </a:t>
            </a:r>
            <a:r>
              <a:rPr sz="2800" b="0" dirty="0">
                <a:solidFill>
                  <a:srgbClr val="704EB9"/>
                </a:solidFill>
                <a:latin typeface="Segoe UI Semilight"/>
                <a:cs typeface="Segoe UI Semilight"/>
              </a:rPr>
              <a:t>the</a:t>
            </a:r>
            <a:r>
              <a:rPr sz="2800" b="0" spc="-65" dirty="0">
                <a:solidFill>
                  <a:srgbClr val="704EB9"/>
                </a:solidFill>
                <a:latin typeface="Segoe UI Semilight"/>
                <a:cs typeface="Segoe UI Semilight"/>
              </a:rPr>
              <a:t> </a:t>
            </a:r>
            <a:r>
              <a:rPr sz="2800" b="0" dirty="0">
                <a:solidFill>
                  <a:srgbClr val="704EB9"/>
                </a:solidFill>
                <a:latin typeface="Segoe UI Semilight"/>
                <a:cs typeface="Segoe UI Semilight"/>
              </a:rPr>
              <a:t>unknown</a:t>
            </a:r>
            <a:r>
              <a:rPr sz="2800" b="0" spc="-65" dirty="0">
                <a:solidFill>
                  <a:srgbClr val="704EB9"/>
                </a:solidFill>
                <a:latin typeface="Segoe UI Semilight"/>
                <a:cs typeface="Segoe UI Semilight"/>
              </a:rPr>
              <a:t> </a:t>
            </a:r>
            <a:r>
              <a:rPr sz="2800" b="0" dirty="0">
                <a:solidFill>
                  <a:srgbClr val="704EB9"/>
                </a:solidFill>
                <a:latin typeface="Segoe UI Semilight"/>
                <a:cs typeface="Segoe UI Semilight"/>
              </a:rPr>
              <a:t>parameter(s)</a:t>
            </a:r>
            <a:r>
              <a:rPr sz="2800" b="0" spc="-65" dirty="0">
                <a:solidFill>
                  <a:srgbClr val="704EB9"/>
                </a:solidFill>
                <a:latin typeface="Segoe UI Semilight"/>
                <a:cs typeface="Segoe UI Semilight"/>
              </a:rPr>
              <a:t> </a:t>
            </a:r>
            <a:r>
              <a:rPr sz="2800" b="0" dirty="0">
                <a:solidFill>
                  <a:srgbClr val="704EB9"/>
                </a:solidFill>
                <a:latin typeface="Segoe UI Semilight"/>
                <a:cs typeface="Segoe UI Semilight"/>
              </a:rPr>
              <a:t>to</a:t>
            </a:r>
            <a:r>
              <a:rPr sz="2800" b="0" spc="-35" dirty="0">
                <a:solidFill>
                  <a:srgbClr val="704EB9"/>
                </a:solidFill>
                <a:latin typeface="Segoe UI Semilight"/>
                <a:cs typeface="Segoe UI Semilight"/>
              </a:rPr>
              <a:t> </a:t>
            </a:r>
            <a:r>
              <a:rPr sz="2800" b="0" dirty="0">
                <a:solidFill>
                  <a:srgbClr val="704EB9"/>
                </a:solidFill>
                <a:latin typeface="Segoe UI Semilight"/>
                <a:cs typeface="Segoe UI Semilight"/>
              </a:rPr>
              <a:t>a</a:t>
            </a:r>
            <a:r>
              <a:rPr sz="2800" b="0" spc="-45" dirty="0">
                <a:solidFill>
                  <a:srgbClr val="704EB9"/>
                </a:solidFill>
                <a:latin typeface="Segoe UI Semilight"/>
                <a:cs typeface="Segoe UI Semilight"/>
              </a:rPr>
              <a:t> </a:t>
            </a:r>
            <a:r>
              <a:rPr sz="2800" b="0" dirty="0">
                <a:solidFill>
                  <a:srgbClr val="704EB9"/>
                </a:solidFill>
                <a:latin typeface="Segoe UI Semilight"/>
                <a:cs typeface="Segoe UI Semilight"/>
              </a:rPr>
              <a:t>distribution</a:t>
            </a:r>
            <a:r>
              <a:rPr sz="2800" b="0" spc="30" dirty="0">
                <a:solidFill>
                  <a:srgbClr val="704EB9"/>
                </a:solidFill>
                <a:latin typeface="Segoe UI Semilight"/>
                <a:cs typeface="Segoe UI Semilight"/>
              </a:rPr>
              <a:t> </a:t>
            </a:r>
            <a:r>
              <a:rPr sz="2800" spc="-50" dirty="0">
                <a:solidFill>
                  <a:srgbClr val="704EB9"/>
                </a:solidFill>
                <a:latin typeface="Cambria Math"/>
                <a:cs typeface="Cambria Math"/>
              </a:rPr>
              <a:t>𝜽</a:t>
            </a:r>
            <a:endParaRPr sz="2800">
              <a:latin typeface="Cambria Math"/>
              <a:cs typeface="Cambria Math"/>
            </a:endParaRPr>
          </a:p>
          <a:p>
            <a:pPr marL="13970">
              <a:lnSpc>
                <a:spcPct val="100000"/>
              </a:lnSpc>
              <a:spcBef>
                <a:spcPts val="735"/>
              </a:spcBef>
            </a:pPr>
            <a:r>
              <a:rPr sz="2800" b="0" i="1" dirty="0">
                <a:latin typeface="Segoe UI Semilight"/>
                <a:cs typeface="Segoe UI Semilight"/>
              </a:rPr>
              <a:t>All</a:t>
            </a:r>
            <a:r>
              <a:rPr sz="2800" b="0" i="1" spc="-70" dirty="0">
                <a:latin typeface="Segoe UI Semilight"/>
                <a:cs typeface="Segoe UI Semilight"/>
              </a:rPr>
              <a:t> </a:t>
            </a:r>
            <a:r>
              <a:rPr sz="2800" b="0" i="1" dirty="0">
                <a:latin typeface="Segoe UI Semilight"/>
                <a:cs typeface="Segoe UI Semilight"/>
              </a:rPr>
              <a:t>distributions</a:t>
            </a:r>
            <a:r>
              <a:rPr sz="2800" b="0" i="1" spc="-60" dirty="0">
                <a:latin typeface="Segoe UI Semilight"/>
                <a:cs typeface="Segoe UI Semilight"/>
              </a:rPr>
              <a:t> </a:t>
            </a:r>
            <a:r>
              <a:rPr sz="2800" b="0" i="1" dirty="0">
                <a:latin typeface="Segoe UI Semilight"/>
                <a:cs typeface="Segoe UI Semilight"/>
              </a:rPr>
              <a:t>from</a:t>
            </a:r>
            <a:r>
              <a:rPr sz="2800" b="0" i="1" spc="-65" dirty="0">
                <a:latin typeface="Segoe UI Semilight"/>
                <a:cs typeface="Segoe UI Semilight"/>
              </a:rPr>
              <a:t> </a:t>
            </a:r>
            <a:r>
              <a:rPr sz="2800" b="0" i="1" dirty="0">
                <a:latin typeface="Segoe UI Semilight"/>
                <a:cs typeface="Segoe UI Semilight"/>
              </a:rPr>
              <a:t>the</a:t>
            </a:r>
            <a:r>
              <a:rPr sz="2800" b="0" i="1" spc="-60" dirty="0">
                <a:latin typeface="Segoe UI Semilight"/>
                <a:cs typeface="Segoe UI Semilight"/>
              </a:rPr>
              <a:t> </a:t>
            </a:r>
            <a:r>
              <a:rPr sz="2800" b="0" i="1" dirty="0">
                <a:latin typeface="Segoe UI Semilight"/>
                <a:cs typeface="Segoe UI Semilight"/>
              </a:rPr>
              <a:t>zoo</a:t>
            </a:r>
            <a:r>
              <a:rPr sz="2800" b="0" i="1" spc="-65" dirty="0">
                <a:latin typeface="Segoe UI Semilight"/>
                <a:cs typeface="Segoe UI Semilight"/>
              </a:rPr>
              <a:t> </a:t>
            </a:r>
            <a:r>
              <a:rPr sz="2800" b="0" i="1" dirty="0">
                <a:latin typeface="Segoe UI Semilight"/>
                <a:cs typeface="Segoe UI Semilight"/>
              </a:rPr>
              <a:t>we’ve</a:t>
            </a:r>
            <a:r>
              <a:rPr sz="2800" b="0" i="1" spc="-30" dirty="0">
                <a:latin typeface="Segoe UI Semilight"/>
                <a:cs typeface="Segoe UI Semilight"/>
              </a:rPr>
              <a:t> </a:t>
            </a:r>
            <a:r>
              <a:rPr sz="2800" b="0" i="1" dirty="0">
                <a:latin typeface="Segoe UI Semilight"/>
                <a:cs typeface="Segoe UI Semilight"/>
              </a:rPr>
              <a:t>are</a:t>
            </a:r>
            <a:r>
              <a:rPr sz="2800" b="0" i="1" spc="-55" dirty="0">
                <a:latin typeface="Segoe UI Semilight"/>
                <a:cs typeface="Segoe UI Semilight"/>
              </a:rPr>
              <a:t> </a:t>
            </a:r>
            <a:r>
              <a:rPr sz="2800" b="0" i="1" dirty="0">
                <a:latin typeface="Segoe UI Semilight"/>
                <a:cs typeface="Segoe UI Semilight"/>
              </a:rPr>
              <a:t>a</a:t>
            </a:r>
            <a:r>
              <a:rPr sz="2800" b="0" i="1" spc="-75" dirty="0">
                <a:latin typeface="Segoe UI Semilight"/>
                <a:cs typeface="Segoe UI Semilight"/>
              </a:rPr>
              <a:t> </a:t>
            </a:r>
            <a:r>
              <a:rPr sz="2800" b="0" i="1" dirty="0">
                <a:latin typeface="Segoe UI Semilight"/>
                <a:cs typeface="Segoe UI Semilight"/>
              </a:rPr>
              <a:t>distribution</a:t>
            </a:r>
            <a:r>
              <a:rPr sz="2800" b="0" i="1" spc="-85" dirty="0">
                <a:latin typeface="Segoe UI Semilight"/>
                <a:cs typeface="Segoe UI Semilight"/>
              </a:rPr>
              <a:t> </a:t>
            </a:r>
            <a:r>
              <a:rPr sz="2800" b="0" i="1" dirty="0">
                <a:latin typeface="Segoe UI Semilight"/>
                <a:cs typeface="Segoe UI Semilight"/>
              </a:rPr>
              <a:t>+</a:t>
            </a:r>
            <a:r>
              <a:rPr sz="2800" b="0" i="1" spc="-70" dirty="0">
                <a:latin typeface="Segoe UI Semilight"/>
                <a:cs typeface="Segoe UI Semilight"/>
              </a:rPr>
              <a:t> </a:t>
            </a:r>
            <a:r>
              <a:rPr sz="2800" b="0" i="1" dirty="0">
                <a:latin typeface="Segoe UI Semilight"/>
                <a:cs typeface="Segoe UI Semilight"/>
              </a:rPr>
              <a:t>parameter(s)</a:t>
            </a:r>
            <a:r>
              <a:rPr sz="2800" b="0" i="1" spc="-80" dirty="0">
                <a:latin typeface="Segoe UI Semilight"/>
                <a:cs typeface="Segoe UI Semilight"/>
              </a:rPr>
              <a:t> </a:t>
            </a:r>
            <a:r>
              <a:rPr sz="2800" spc="-25" dirty="0">
                <a:latin typeface="Cambria Math"/>
                <a:cs typeface="Cambria Math"/>
              </a:rPr>
              <a:t>𝜽</a:t>
            </a:r>
            <a:r>
              <a:rPr sz="2800" b="0" i="1" spc="-25" dirty="0">
                <a:latin typeface="Segoe UI Semilight"/>
                <a:cs typeface="Segoe UI Semilight"/>
              </a:rPr>
              <a:t>:</a:t>
            </a:r>
            <a:endParaRPr sz="2800">
              <a:latin typeface="Segoe UI Semilight"/>
              <a:cs typeface="Segoe UI Semilight"/>
            </a:endParaRPr>
          </a:p>
          <a:p>
            <a:pPr marL="12700">
              <a:lnSpc>
                <a:spcPct val="100000"/>
              </a:lnSpc>
              <a:spcBef>
                <a:spcPts val="730"/>
              </a:spcBef>
            </a:pPr>
            <a:r>
              <a:rPr sz="2800" b="0" dirty="0">
                <a:latin typeface="Segoe UI Semilight"/>
                <a:cs typeface="Segoe UI Semilight"/>
              </a:rPr>
              <a:t>&gt;</a:t>
            </a:r>
            <a:r>
              <a:rPr sz="2800" b="0" spc="-20" dirty="0">
                <a:latin typeface="Segoe UI Semilight"/>
                <a:cs typeface="Segoe UI Semilight"/>
              </a:rPr>
              <a:t> </a:t>
            </a:r>
            <a:r>
              <a:rPr sz="2800" dirty="0">
                <a:latin typeface="Cambria Math"/>
                <a:cs typeface="Cambria Math"/>
              </a:rPr>
              <a:t>Ber(𝑝)</a:t>
            </a:r>
            <a:r>
              <a:rPr sz="2800" spc="130" dirty="0">
                <a:latin typeface="Cambria Math"/>
                <a:cs typeface="Cambria Math"/>
              </a:rPr>
              <a:t> </a:t>
            </a:r>
            <a:r>
              <a:rPr sz="2800" b="0" dirty="0">
                <a:latin typeface="Segoe UI Semilight"/>
                <a:cs typeface="Segoe UI Semilight"/>
              </a:rPr>
              <a:t>--&gt;</a:t>
            </a:r>
            <a:r>
              <a:rPr sz="2800" b="0" spc="-35" dirty="0">
                <a:latin typeface="Segoe UI Semilight"/>
                <a:cs typeface="Segoe UI Semilight"/>
              </a:rPr>
              <a:t> </a:t>
            </a:r>
            <a:r>
              <a:rPr sz="2800" dirty="0">
                <a:latin typeface="Cambria Math"/>
                <a:cs typeface="Cambria Math"/>
              </a:rPr>
              <a:t>𝜃</a:t>
            </a:r>
            <a:r>
              <a:rPr sz="2800" spc="235" dirty="0">
                <a:latin typeface="Cambria Math"/>
                <a:cs typeface="Cambria Math"/>
              </a:rPr>
              <a:t> </a:t>
            </a:r>
            <a:r>
              <a:rPr sz="2800" dirty="0">
                <a:latin typeface="Cambria Math"/>
                <a:cs typeface="Cambria Math"/>
              </a:rPr>
              <a:t>=</a:t>
            </a:r>
            <a:r>
              <a:rPr sz="2800" spc="145" dirty="0">
                <a:latin typeface="Cambria Math"/>
                <a:cs typeface="Cambria Math"/>
              </a:rPr>
              <a:t> </a:t>
            </a:r>
            <a:r>
              <a:rPr sz="2800" spc="-50" dirty="0">
                <a:latin typeface="Cambria Math"/>
                <a:cs typeface="Cambria Math"/>
              </a:rPr>
              <a:t>𝑝</a:t>
            </a:r>
            <a:endParaRPr sz="2800">
              <a:latin typeface="Cambria Math"/>
              <a:cs typeface="Cambria Math"/>
            </a:endParaRPr>
          </a:p>
          <a:p>
            <a:pPr marL="12700">
              <a:lnSpc>
                <a:spcPct val="100000"/>
              </a:lnSpc>
              <a:spcBef>
                <a:spcPts val="720"/>
              </a:spcBef>
              <a:tabLst>
                <a:tab pos="1513205" algn="l"/>
              </a:tabLst>
            </a:pPr>
            <a:r>
              <a:rPr sz="2800" b="0" dirty="0">
                <a:latin typeface="Segoe UI Semilight"/>
                <a:cs typeface="Segoe UI Semilight"/>
              </a:rPr>
              <a:t>&gt;</a:t>
            </a:r>
            <a:r>
              <a:rPr sz="2800" b="0" spc="-5" dirty="0">
                <a:latin typeface="Segoe UI Semilight"/>
                <a:cs typeface="Segoe UI Semilight"/>
              </a:rPr>
              <a:t> </a:t>
            </a:r>
            <a:r>
              <a:rPr sz="2800" spc="-10" dirty="0">
                <a:latin typeface="Cambria Math"/>
                <a:cs typeface="Cambria Math"/>
              </a:rPr>
              <a:t>Poi(𝜆)</a:t>
            </a:r>
            <a:r>
              <a:rPr sz="2800" dirty="0">
                <a:latin typeface="Cambria Math"/>
                <a:cs typeface="Cambria Math"/>
              </a:rPr>
              <a:t>	</a:t>
            </a:r>
            <a:r>
              <a:rPr sz="2800" b="0" dirty="0">
                <a:latin typeface="Segoe UI Semilight"/>
                <a:cs typeface="Segoe UI Semilight"/>
              </a:rPr>
              <a:t>--&gt;</a:t>
            </a:r>
            <a:r>
              <a:rPr sz="2800" b="0" spc="-25" dirty="0">
                <a:latin typeface="Segoe UI Semilight"/>
                <a:cs typeface="Segoe UI Semilight"/>
              </a:rPr>
              <a:t> </a:t>
            </a:r>
            <a:r>
              <a:rPr sz="2800" dirty="0">
                <a:latin typeface="Cambria Math"/>
                <a:cs typeface="Cambria Math"/>
              </a:rPr>
              <a:t>𝜃</a:t>
            </a:r>
            <a:r>
              <a:rPr sz="2800" spc="235" dirty="0">
                <a:latin typeface="Cambria Math"/>
                <a:cs typeface="Cambria Math"/>
              </a:rPr>
              <a:t> </a:t>
            </a:r>
            <a:r>
              <a:rPr sz="2800" dirty="0">
                <a:latin typeface="Cambria Math"/>
                <a:cs typeface="Cambria Math"/>
              </a:rPr>
              <a:t>=</a:t>
            </a:r>
            <a:r>
              <a:rPr sz="2800" spc="155" dirty="0">
                <a:latin typeface="Cambria Math"/>
                <a:cs typeface="Cambria Math"/>
              </a:rPr>
              <a:t> </a:t>
            </a:r>
            <a:r>
              <a:rPr sz="2800" spc="-50" dirty="0">
                <a:latin typeface="Cambria Math"/>
                <a:cs typeface="Cambria Math"/>
              </a:rPr>
              <a:t>𝜆</a:t>
            </a:r>
            <a:endParaRPr sz="2800">
              <a:latin typeface="Cambria Math"/>
              <a:cs typeface="Cambria Math"/>
            </a:endParaRPr>
          </a:p>
          <a:p>
            <a:pPr marL="12700">
              <a:lnSpc>
                <a:spcPct val="100000"/>
              </a:lnSpc>
              <a:spcBef>
                <a:spcPts val="735"/>
              </a:spcBef>
            </a:pPr>
            <a:r>
              <a:rPr sz="2800" b="0" dirty="0">
                <a:latin typeface="Segoe UI Semilight"/>
                <a:cs typeface="Segoe UI Semilight"/>
              </a:rPr>
              <a:t>&gt;</a:t>
            </a:r>
            <a:r>
              <a:rPr sz="2800" b="0" spc="10" dirty="0">
                <a:latin typeface="Segoe UI Semilight"/>
                <a:cs typeface="Segoe UI Semilight"/>
              </a:rPr>
              <a:t> </a:t>
            </a:r>
            <a:r>
              <a:rPr sz="2800" spc="-10" dirty="0">
                <a:latin typeface="Cambria Math"/>
                <a:cs typeface="Cambria Math"/>
              </a:rPr>
              <a:t>Unif(𝑎,</a:t>
            </a:r>
            <a:r>
              <a:rPr sz="2800" spc="-140" dirty="0">
                <a:latin typeface="Cambria Math"/>
                <a:cs typeface="Cambria Math"/>
              </a:rPr>
              <a:t> </a:t>
            </a:r>
            <a:r>
              <a:rPr sz="2800" dirty="0">
                <a:latin typeface="Cambria Math"/>
                <a:cs typeface="Cambria Math"/>
              </a:rPr>
              <a:t>𝑏)</a:t>
            </a:r>
            <a:r>
              <a:rPr sz="2800" spc="150" dirty="0">
                <a:latin typeface="Cambria Math"/>
                <a:cs typeface="Cambria Math"/>
              </a:rPr>
              <a:t> </a:t>
            </a:r>
            <a:r>
              <a:rPr sz="2800" b="0" dirty="0">
                <a:latin typeface="Segoe UI Semilight"/>
                <a:cs typeface="Segoe UI Semilight"/>
              </a:rPr>
              <a:t>--&gt; </a:t>
            </a:r>
            <a:r>
              <a:rPr sz="2800" dirty="0">
                <a:latin typeface="Cambria Math"/>
                <a:cs typeface="Cambria Math"/>
              </a:rPr>
              <a:t>𝜃</a:t>
            </a:r>
            <a:r>
              <a:rPr sz="2800" spc="265" dirty="0">
                <a:latin typeface="Cambria Math"/>
                <a:cs typeface="Cambria Math"/>
              </a:rPr>
              <a:t> </a:t>
            </a:r>
            <a:r>
              <a:rPr sz="2800" dirty="0">
                <a:latin typeface="Cambria Math"/>
                <a:cs typeface="Cambria Math"/>
              </a:rPr>
              <a:t>=</a:t>
            </a:r>
            <a:r>
              <a:rPr sz="2800" spc="180" dirty="0">
                <a:latin typeface="Cambria Math"/>
                <a:cs typeface="Cambria Math"/>
              </a:rPr>
              <a:t> </a:t>
            </a:r>
            <a:r>
              <a:rPr sz="2800" dirty="0">
                <a:latin typeface="Cambria Math"/>
                <a:cs typeface="Cambria Math"/>
              </a:rPr>
              <a:t>(𝑎,</a:t>
            </a:r>
            <a:r>
              <a:rPr sz="2800" spc="-140" dirty="0">
                <a:latin typeface="Cambria Math"/>
                <a:cs typeface="Cambria Math"/>
              </a:rPr>
              <a:t> </a:t>
            </a:r>
            <a:r>
              <a:rPr sz="2800" spc="-25" dirty="0">
                <a:latin typeface="Cambria Math"/>
                <a:cs typeface="Cambria Math"/>
              </a:rPr>
              <a:t>𝑏)</a:t>
            </a:r>
            <a:endParaRPr sz="2800">
              <a:latin typeface="Cambria Math"/>
              <a:cs typeface="Cambria Math"/>
            </a:endParaRPr>
          </a:p>
          <a:p>
            <a:pPr marL="13970">
              <a:lnSpc>
                <a:spcPct val="100000"/>
              </a:lnSpc>
              <a:spcBef>
                <a:spcPts val="735"/>
              </a:spcBef>
            </a:pPr>
            <a:r>
              <a:rPr sz="2800" b="0" i="1" dirty="0">
                <a:latin typeface="Segoe UI Semilight"/>
                <a:cs typeface="Segoe UI Semilight"/>
              </a:rPr>
              <a:t>Some</a:t>
            </a:r>
            <a:r>
              <a:rPr sz="2800" b="0" i="1" spc="-80" dirty="0">
                <a:latin typeface="Segoe UI Semilight"/>
                <a:cs typeface="Segoe UI Semilight"/>
              </a:rPr>
              <a:t> </a:t>
            </a:r>
            <a:r>
              <a:rPr sz="2800" b="0" i="1" dirty="0">
                <a:latin typeface="Segoe UI Semilight"/>
                <a:cs typeface="Segoe UI Semilight"/>
              </a:rPr>
              <a:t>probability</a:t>
            </a:r>
            <a:r>
              <a:rPr sz="2800" b="0" i="1" spc="-100" dirty="0">
                <a:latin typeface="Segoe UI Semilight"/>
                <a:cs typeface="Segoe UI Semilight"/>
              </a:rPr>
              <a:t> </a:t>
            </a:r>
            <a:r>
              <a:rPr sz="2800" b="0" i="1" dirty="0">
                <a:latin typeface="Segoe UI Semilight"/>
                <a:cs typeface="Segoe UI Semilight"/>
              </a:rPr>
              <a:t>distributions</a:t>
            </a:r>
            <a:r>
              <a:rPr sz="2800" b="0" i="1" spc="-105" dirty="0">
                <a:latin typeface="Segoe UI Semilight"/>
                <a:cs typeface="Segoe UI Semilight"/>
              </a:rPr>
              <a:t> </a:t>
            </a:r>
            <a:r>
              <a:rPr sz="2800" b="0" i="1" dirty="0">
                <a:latin typeface="Segoe UI Semilight"/>
                <a:cs typeface="Segoe UI Semilight"/>
              </a:rPr>
              <a:t>are</a:t>
            </a:r>
            <a:r>
              <a:rPr sz="2800" b="0" i="1" spc="-80" dirty="0">
                <a:latin typeface="Segoe UI Semilight"/>
                <a:cs typeface="Segoe UI Semilight"/>
              </a:rPr>
              <a:t> </a:t>
            </a:r>
            <a:r>
              <a:rPr sz="2800" b="0" i="1" dirty="0">
                <a:latin typeface="Segoe UI Semilight"/>
                <a:cs typeface="Segoe UI Semilight"/>
              </a:rPr>
              <a:t>in</a:t>
            </a:r>
            <a:r>
              <a:rPr sz="2800" b="0" i="1" spc="-90" dirty="0">
                <a:latin typeface="Segoe UI Semilight"/>
                <a:cs typeface="Segoe UI Semilight"/>
              </a:rPr>
              <a:t> </a:t>
            </a:r>
            <a:r>
              <a:rPr sz="2800" b="0" i="1" dirty="0">
                <a:latin typeface="Segoe UI Semilight"/>
                <a:cs typeface="Segoe UI Semilight"/>
              </a:rPr>
              <a:t>terms</a:t>
            </a:r>
            <a:r>
              <a:rPr sz="2800" b="0" i="1" spc="-105" dirty="0">
                <a:latin typeface="Segoe UI Semilight"/>
                <a:cs typeface="Segoe UI Semilight"/>
              </a:rPr>
              <a:t> </a:t>
            </a:r>
            <a:r>
              <a:rPr sz="2800" b="0" i="1" dirty="0">
                <a:latin typeface="Segoe UI Semilight"/>
                <a:cs typeface="Segoe UI Semilight"/>
              </a:rPr>
              <a:t>of</a:t>
            </a:r>
            <a:r>
              <a:rPr sz="2800" b="0" i="1" spc="-70" dirty="0">
                <a:latin typeface="Segoe UI Semilight"/>
                <a:cs typeface="Segoe UI Semilight"/>
              </a:rPr>
              <a:t> </a:t>
            </a:r>
            <a:r>
              <a:rPr sz="2800" b="0" i="1" dirty="0">
                <a:latin typeface="Segoe UI Semilight"/>
                <a:cs typeface="Segoe UI Semilight"/>
              </a:rPr>
              <a:t>some</a:t>
            </a:r>
            <a:r>
              <a:rPr sz="2800" b="0" i="1" spc="-110" dirty="0">
                <a:latin typeface="Segoe UI Semilight"/>
                <a:cs typeface="Segoe UI Semilight"/>
              </a:rPr>
              <a:t> </a:t>
            </a:r>
            <a:r>
              <a:rPr sz="2800" b="0" i="1" dirty="0">
                <a:latin typeface="Segoe UI Semilight"/>
                <a:cs typeface="Segoe UI Semilight"/>
              </a:rPr>
              <a:t>unknown</a:t>
            </a:r>
            <a:r>
              <a:rPr sz="2800" b="0" i="1" spc="-105" dirty="0">
                <a:latin typeface="Segoe UI Semilight"/>
                <a:cs typeface="Segoe UI Semilight"/>
              </a:rPr>
              <a:t> </a:t>
            </a:r>
            <a:r>
              <a:rPr sz="2800" b="0" i="1" dirty="0">
                <a:latin typeface="Segoe UI Semilight"/>
                <a:cs typeface="Segoe UI Semilight"/>
              </a:rPr>
              <a:t>parameter(s)</a:t>
            </a:r>
            <a:r>
              <a:rPr sz="2800" b="0" i="1" spc="-5" dirty="0">
                <a:latin typeface="Segoe UI Semilight"/>
                <a:cs typeface="Segoe UI Semilight"/>
              </a:rPr>
              <a:t> </a:t>
            </a:r>
            <a:r>
              <a:rPr sz="2800" spc="-50" dirty="0">
                <a:latin typeface="Cambria Math"/>
                <a:cs typeface="Cambria Math"/>
              </a:rPr>
              <a:t>𝜽</a:t>
            </a:r>
            <a:endParaRPr sz="2800">
              <a:latin typeface="Cambria Math"/>
              <a:cs typeface="Cambria Math"/>
            </a:endParaRPr>
          </a:p>
        </p:txBody>
      </p:sp>
      <mc:AlternateContent xmlns:mc="http://schemas.openxmlformats.org/markup-compatibility/2006">
        <mc:Choice xmlns:a14="http://schemas.microsoft.com/office/drawing/2010/main" Requires="a14">
          <p:sp>
            <p:nvSpPr>
              <p:cNvPr id="5" name="object 5"/>
              <p:cNvSpPr txBox="1"/>
              <p:nvPr/>
            </p:nvSpPr>
            <p:spPr>
              <a:xfrm>
                <a:off x="669441" y="4772914"/>
                <a:ext cx="7594955" cy="443070"/>
              </a:xfrm>
              <a:prstGeom prst="rect">
                <a:avLst/>
              </a:prstGeom>
            </p:spPr>
            <p:txBody>
              <a:bodyPr vert="horz" wrap="square" lIns="0" tIns="12065" rIns="0" bIns="0" rtlCol="0">
                <a:spAutoFit/>
              </a:bodyPr>
              <a:lstStyle/>
              <a:p>
                <a:pPr marL="385445" indent="-334645">
                  <a:lnSpc>
                    <a:spcPct val="100000"/>
                  </a:lnSpc>
                  <a:spcBef>
                    <a:spcPts val="95"/>
                  </a:spcBef>
                  <a:buChar char="&gt;"/>
                  <a:tabLst>
                    <a:tab pos="385445" algn="l"/>
                    <a:tab pos="7341870" algn="l"/>
                  </a:tabLst>
                </a:pPr>
                <a:r>
                  <a:rPr lang="en-US" sz="2800" b="0" i="1" dirty="0">
                    <a:latin typeface="Segoe UI Semilight"/>
                    <a:cs typeface="Segoe UI Semilight"/>
                  </a:rPr>
                  <a:t>e.g.,</a:t>
                </a:r>
                <a:r>
                  <a:rPr lang="en-US" sz="2800" b="0" i="1" spc="-55" dirty="0">
                    <a:latin typeface="Segoe UI Semilight"/>
                    <a:cs typeface="Segoe UI Semilight"/>
                  </a:rPr>
                  <a:t> </a:t>
                </a:r>
                <a:r>
                  <a:rPr lang="en-US" sz="2800" dirty="0">
                    <a:latin typeface="Cambria Math"/>
                    <a:cs typeface="Cambria Math"/>
                  </a:rPr>
                  <a:t>𝑋</a:t>
                </a:r>
                <a:r>
                  <a:rPr lang="en-US" sz="2800" spc="145" dirty="0">
                    <a:latin typeface="Cambria Math"/>
                    <a:cs typeface="Cambria Math"/>
                  </a:rPr>
                  <a:t> </a:t>
                </a:r>
                <a:r>
                  <a:rPr lang="en-US" sz="2800" b="0" dirty="0">
                    <a:latin typeface="Segoe UI Semilight"/>
                    <a:cs typeface="Segoe UI Semilight"/>
                  </a:rPr>
                  <a:t>follows</a:t>
                </a:r>
                <a:r>
                  <a:rPr lang="en-US" sz="2800" b="0" spc="-60" dirty="0">
                    <a:latin typeface="Segoe UI Semilight"/>
                    <a:cs typeface="Segoe UI Semilight"/>
                  </a:rPr>
                  <a:t> </a:t>
                </a:r>
                <a:r>
                  <a:rPr lang="en-US" sz="2800" b="0" dirty="0">
                    <a:latin typeface="Segoe UI Semilight"/>
                    <a:cs typeface="Segoe UI Semilight"/>
                  </a:rPr>
                  <a:t>the</a:t>
                </a:r>
                <a:r>
                  <a:rPr lang="en-US" sz="2800" b="0" spc="-70" dirty="0">
                    <a:latin typeface="Segoe UI Semilight"/>
                    <a:cs typeface="Segoe UI Semilight"/>
                  </a:rPr>
                  <a:t> </a:t>
                </a:r>
                <a:r>
                  <a:rPr lang="en-US" sz="2800" b="0" spc="-10" dirty="0">
                    <a:latin typeface="Segoe UI Semilight"/>
                    <a:cs typeface="Segoe UI Semilight"/>
                  </a:rPr>
                  <a:t>probability</a:t>
                </a:r>
                <a:r>
                  <a:rPr lang="en-US" sz="2800" b="0" spc="-55" dirty="0">
                    <a:latin typeface="Segoe UI Semilight"/>
                    <a:cs typeface="Segoe UI Semilight"/>
                  </a:rPr>
                  <a:t> </a:t>
                </a:r>
                <a:r>
                  <a:rPr lang="en-US" sz="2800" b="0" dirty="0">
                    <a:latin typeface="Segoe UI Semilight"/>
                    <a:cs typeface="Segoe UI Semilight"/>
                  </a:rPr>
                  <a:t>distribution</a:t>
                </a:r>
                <a:r>
                  <a:rPr lang="en-US" sz="2800" b="0" spc="-15" dirty="0">
                    <a:latin typeface="Segoe UI Semilight"/>
                    <a:cs typeface="Segoe UI Semilight"/>
                  </a:rPr>
                  <a:t>   </a:t>
                </a:r>
                <a14:m>
                  <m:oMath xmlns:m="http://schemas.openxmlformats.org/officeDocument/2006/math">
                    <m:sSub>
                      <m:sSubPr>
                        <m:ctrlPr>
                          <a:rPr lang="en-US" sz="1600" b="0" i="1" spc="-15" smtClean="0">
                            <a:latin typeface="Cambria Math" panose="02040503050406030204" pitchFamily="18" charset="0"/>
                            <a:cs typeface="Segoe UI Semilight"/>
                          </a:rPr>
                        </m:ctrlPr>
                      </m:sSubPr>
                      <m:e>
                        <m:r>
                          <a:rPr lang="en-US" sz="1600" b="0" i="1" spc="-15" smtClean="0">
                            <a:latin typeface="Cambria Math" panose="02040503050406030204" pitchFamily="18" charset="0"/>
                            <a:cs typeface="Segoe UI Semilight"/>
                          </a:rPr>
                          <m:t>𝑝</m:t>
                        </m:r>
                      </m:e>
                      <m:sub>
                        <m:r>
                          <a:rPr lang="en-US" sz="1600" b="0" i="1" spc="-15" smtClean="0">
                            <a:latin typeface="Cambria Math" panose="02040503050406030204" pitchFamily="18" charset="0"/>
                            <a:cs typeface="Segoe UI Semilight"/>
                          </a:rPr>
                          <m:t>𝑋</m:t>
                        </m:r>
                      </m:sub>
                    </m:sSub>
                    <m:d>
                      <m:dPr>
                        <m:ctrlPr>
                          <a:rPr lang="en-US" sz="1600" b="0" i="1" spc="-15" smtClean="0">
                            <a:latin typeface="Cambria Math" panose="02040503050406030204" pitchFamily="18" charset="0"/>
                            <a:cs typeface="Segoe UI Semilight"/>
                          </a:rPr>
                        </m:ctrlPr>
                      </m:dPr>
                      <m:e>
                        <m:r>
                          <a:rPr lang="en-US" sz="1600" b="0" i="1" spc="-15" smtClean="0">
                            <a:latin typeface="Cambria Math" panose="02040503050406030204" pitchFamily="18" charset="0"/>
                            <a:cs typeface="Segoe UI Semilight"/>
                          </a:rPr>
                          <m:t>𝑘</m:t>
                        </m:r>
                      </m:e>
                    </m:d>
                    <m:r>
                      <a:rPr lang="en-US" sz="1600" b="0" i="1" spc="-15" smtClean="0">
                        <a:latin typeface="Cambria Math" panose="02040503050406030204" pitchFamily="18" charset="0"/>
                        <a:cs typeface="Segoe UI Semilight"/>
                      </a:rPr>
                      <m:t>=</m:t>
                    </m:r>
                  </m:oMath>
                </a14:m>
                <a:endParaRPr sz="1800" dirty="0">
                  <a:latin typeface="Cambria Math"/>
                  <a:cs typeface="Cambria Math"/>
                </a:endParaRPr>
              </a:p>
            </p:txBody>
          </p:sp>
        </mc:Choice>
        <mc:Fallback>
          <p:sp>
            <p:nvSpPr>
              <p:cNvPr id="5" name="object 5"/>
              <p:cNvSpPr txBox="1">
                <a:spLocks noRot="1" noChangeAspect="1" noMove="1" noResize="1" noEditPoints="1" noAdjustHandles="1" noChangeArrowheads="1" noChangeShapeType="1" noTextEdit="1"/>
              </p:cNvSpPr>
              <p:nvPr/>
            </p:nvSpPr>
            <p:spPr>
              <a:xfrm>
                <a:off x="669441" y="4772914"/>
                <a:ext cx="7594955" cy="443070"/>
              </a:xfrm>
              <a:prstGeom prst="rect">
                <a:avLst/>
              </a:prstGeom>
              <a:blipFill>
                <a:blip r:embed="rId2"/>
                <a:stretch>
                  <a:fillRect l="-2568" t="-32877" b="-54795"/>
                </a:stretch>
              </a:blipFill>
            </p:spPr>
            <p:txBody>
              <a:bodyPr/>
              <a:lstStyle/>
              <a:p>
                <a:r>
                  <a:rPr lang="en-US">
                    <a:noFill/>
                  </a:rPr>
                  <a:t> </a:t>
                </a:r>
              </a:p>
            </p:txBody>
          </p:sp>
        </mc:Fallback>
      </mc:AlternateContent>
      <p:sp>
        <p:nvSpPr>
          <p:cNvPr id="6" name="object 6"/>
          <p:cNvSpPr/>
          <p:nvPr/>
        </p:nvSpPr>
        <p:spPr>
          <a:xfrm>
            <a:off x="8264397" y="4473194"/>
            <a:ext cx="133985" cy="1202690"/>
          </a:xfrm>
          <a:custGeom>
            <a:avLst/>
            <a:gdLst/>
            <a:ahLst/>
            <a:cxnLst/>
            <a:rect l="l" t="t" r="r" b="b"/>
            <a:pathLst>
              <a:path w="133984" h="1202689">
                <a:moveTo>
                  <a:pt x="133476" y="0"/>
                </a:moveTo>
                <a:lnTo>
                  <a:pt x="93884" y="17716"/>
                </a:lnTo>
                <a:lnTo>
                  <a:pt x="67436" y="54863"/>
                </a:lnTo>
                <a:lnTo>
                  <a:pt x="53911" y="104759"/>
                </a:lnTo>
                <a:lnTo>
                  <a:pt x="48005" y="172592"/>
                </a:lnTo>
                <a:lnTo>
                  <a:pt x="47625" y="172592"/>
                </a:lnTo>
                <a:lnTo>
                  <a:pt x="47625" y="491616"/>
                </a:lnTo>
                <a:lnTo>
                  <a:pt x="46837" y="515663"/>
                </a:lnTo>
                <a:lnTo>
                  <a:pt x="40499" y="554231"/>
                </a:lnTo>
                <a:lnTo>
                  <a:pt x="19843" y="588232"/>
                </a:lnTo>
                <a:lnTo>
                  <a:pt x="0" y="595375"/>
                </a:lnTo>
                <a:lnTo>
                  <a:pt x="0" y="608710"/>
                </a:lnTo>
                <a:lnTo>
                  <a:pt x="35178" y="635380"/>
                </a:lnTo>
                <a:lnTo>
                  <a:pt x="46841" y="687762"/>
                </a:lnTo>
                <a:lnTo>
                  <a:pt x="47625" y="711453"/>
                </a:lnTo>
                <a:lnTo>
                  <a:pt x="47625" y="1030731"/>
                </a:lnTo>
                <a:lnTo>
                  <a:pt x="48005" y="1030731"/>
                </a:lnTo>
                <a:lnTo>
                  <a:pt x="51470" y="1080424"/>
                </a:lnTo>
                <a:lnTo>
                  <a:pt x="60717" y="1128480"/>
                </a:lnTo>
                <a:lnTo>
                  <a:pt x="79005" y="1168724"/>
                </a:lnTo>
                <a:lnTo>
                  <a:pt x="112049" y="1196213"/>
                </a:lnTo>
                <a:lnTo>
                  <a:pt x="133476" y="1202664"/>
                </a:lnTo>
                <a:lnTo>
                  <a:pt x="133476" y="1192060"/>
                </a:lnTo>
                <a:lnTo>
                  <a:pt x="118233" y="1185935"/>
                </a:lnTo>
                <a:lnTo>
                  <a:pt x="105251" y="1175261"/>
                </a:lnTo>
                <a:lnTo>
                  <a:pt x="85978" y="1140269"/>
                </a:lnTo>
                <a:lnTo>
                  <a:pt x="74834" y="1084206"/>
                </a:lnTo>
                <a:lnTo>
                  <a:pt x="71120" y="1004188"/>
                </a:lnTo>
                <a:lnTo>
                  <a:pt x="71120" y="730884"/>
                </a:lnTo>
                <a:lnTo>
                  <a:pt x="69355" y="700621"/>
                </a:lnTo>
                <a:lnTo>
                  <a:pt x="60922" y="654000"/>
                </a:lnTo>
                <a:lnTo>
                  <a:pt x="38893" y="614997"/>
                </a:lnTo>
                <a:lnTo>
                  <a:pt x="23368" y="602995"/>
                </a:lnTo>
                <a:lnTo>
                  <a:pt x="23368" y="600201"/>
                </a:lnTo>
                <a:lnTo>
                  <a:pt x="55245" y="564006"/>
                </a:lnTo>
                <a:lnTo>
                  <a:pt x="67135" y="526303"/>
                </a:lnTo>
                <a:lnTo>
                  <a:pt x="71120" y="472312"/>
                </a:lnTo>
                <a:lnTo>
                  <a:pt x="71120" y="198373"/>
                </a:lnTo>
                <a:lnTo>
                  <a:pt x="72048" y="155368"/>
                </a:lnTo>
                <a:lnTo>
                  <a:pt x="79478" y="87360"/>
                </a:lnTo>
                <a:lnTo>
                  <a:pt x="94507" y="42562"/>
                </a:lnTo>
                <a:lnTo>
                  <a:pt x="133476" y="10540"/>
                </a:lnTo>
                <a:lnTo>
                  <a:pt x="133476" y="0"/>
                </a:lnTo>
                <a:close/>
              </a:path>
            </a:pathLst>
          </a:custGeom>
          <a:solidFill>
            <a:srgbClr val="836967"/>
          </a:solidFill>
        </p:spPr>
        <p:txBody>
          <a:bodyPr wrap="square" lIns="0" tIns="0" rIns="0" bIns="0" rtlCol="0"/>
          <a:lstStyle/>
          <a:p>
            <a:endParaRPr/>
          </a:p>
        </p:txBody>
      </p:sp>
      <p:sp>
        <p:nvSpPr>
          <p:cNvPr id="7" name="object 7"/>
          <p:cNvSpPr txBox="1"/>
          <p:nvPr/>
        </p:nvSpPr>
        <p:spPr>
          <a:xfrm>
            <a:off x="8390890" y="4547361"/>
            <a:ext cx="701675" cy="1104900"/>
          </a:xfrm>
          <a:prstGeom prst="rect">
            <a:avLst/>
          </a:prstGeom>
        </p:spPr>
        <p:txBody>
          <a:bodyPr vert="horz" wrap="square" lIns="0" tIns="26670" rIns="0" bIns="0" rtlCol="0">
            <a:spAutoFit/>
          </a:bodyPr>
          <a:lstStyle/>
          <a:p>
            <a:pPr marL="29209" marR="408940" indent="-12700">
              <a:lnSpc>
                <a:spcPts val="2110"/>
              </a:lnSpc>
              <a:spcBef>
                <a:spcPts val="210"/>
              </a:spcBef>
            </a:pPr>
            <a:r>
              <a:rPr sz="1800" spc="-50" dirty="0">
                <a:latin typeface="Cambria Math"/>
                <a:cs typeface="Cambria Math"/>
              </a:rPr>
              <a:t>𝜃 </a:t>
            </a:r>
            <a:r>
              <a:rPr sz="1800" spc="-25" dirty="0">
                <a:latin typeface="Cambria Math"/>
                <a:cs typeface="Cambria Math"/>
              </a:rPr>
              <a:t>2𝜃</a:t>
            </a:r>
            <a:endParaRPr sz="1800">
              <a:latin typeface="Cambria Math"/>
              <a:cs typeface="Cambria Math"/>
            </a:endParaRPr>
          </a:p>
          <a:p>
            <a:pPr marL="32384">
              <a:lnSpc>
                <a:spcPts val="2030"/>
              </a:lnSpc>
            </a:pPr>
            <a:r>
              <a:rPr sz="1800" dirty="0">
                <a:latin typeface="Cambria Math"/>
                <a:cs typeface="Cambria Math"/>
              </a:rPr>
              <a:t>1</a:t>
            </a:r>
            <a:r>
              <a:rPr sz="1800" spc="-5" dirty="0">
                <a:latin typeface="Cambria Math"/>
                <a:cs typeface="Cambria Math"/>
              </a:rPr>
              <a:t> </a:t>
            </a:r>
            <a:r>
              <a:rPr sz="1800" dirty="0">
                <a:latin typeface="Cambria Math"/>
                <a:cs typeface="Cambria Math"/>
              </a:rPr>
              <a:t>− </a:t>
            </a:r>
            <a:r>
              <a:rPr sz="1800" spc="-25" dirty="0">
                <a:latin typeface="Cambria Math"/>
                <a:cs typeface="Cambria Math"/>
              </a:rPr>
              <a:t>3𝜃</a:t>
            </a:r>
            <a:endParaRPr sz="1800">
              <a:latin typeface="Cambria Math"/>
              <a:cs typeface="Cambria Math"/>
            </a:endParaRPr>
          </a:p>
          <a:p>
            <a:pPr marL="12700">
              <a:lnSpc>
                <a:spcPts val="2135"/>
              </a:lnSpc>
            </a:pPr>
            <a:r>
              <a:rPr sz="1800" spc="-50" dirty="0">
                <a:latin typeface="Cambria Math"/>
                <a:cs typeface="Cambria Math"/>
              </a:rPr>
              <a:t>0</a:t>
            </a:r>
            <a:endParaRPr sz="1800">
              <a:latin typeface="Cambria Math"/>
              <a:cs typeface="Cambria Math"/>
            </a:endParaRPr>
          </a:p>
        </p:txBody>
      </p:sp>
      <p:sp>
        <p:nvSpPr>
          <p:cNvPr id="8" name="object 8"/>
          <p:cNvSpPr txBox="1"/>
          <p:nvPr/>
        </p:nvSpPr>
        <p:spPr>
          <a:xfrm>
            <a:off x="9126981" y="4547361"/>
            <a:ext cx="1005840" cy="1104900"/>
          </a:xfrm>
          <a:prstGeom prst="rect">
            <a:avLst/>
          </a:prstGeom>
        </p:spPr>
        <p:txBody>
          <a:bodyPr vert="horz" wrap="square" lIns="0" tIns="12700" rIns="0" bIns="0" rtlCol="0">
            <a:spAutoFit/>
          </a:bodyPr>
          <a:lstStyle/>
          <a:p>
            <a:pPr marR="7620" algn="r">
              <a:lnSpc>
                <a:spcPts val="2135"/>
              </a:lnSpc>
              <a:spcBef>
                <a:spcPts val="100"/>
              </a:spcBef>
            </a:pPr>
            <a:r>
              <a:rPr sz="1800" dirty="0">
                <a:latin typeface="Cambria Math"/>
                <a:cs typeface="Cambria Math"/>
              </a:rPr>
              <a:t>𝑘</a:t>
            </a:r>
            <a:r>
              <a:rPr sz="1800" spc="135" dirty="0">
                <a:latin typeface="Cambria Math"/>
                <a:cs typeface="Cambria Math"/>
              </a:rPr>
              <a:t> </a:t>
            </a:r>
            <a:r>
              <a:rPr sz="1800" dirty="0">
                <a:latin typeface="Cambria Math"/>
                <a:cs typeface="Cambria Math"/>
              </a:rPr>
              <a:t>=</a:t>
            </a:r>
            <a:r>
              <a:rPr sz="1800" spc="114" dirty="0">
                <a:latin typeface="Cambria Math"/>
                <a:cs typeface="Cambria Math"/>
              </a:rPr>
              <a:t> </a:t>
            </a:r>
            <a:r>
              <a:rPr sz="1800" spc="-50" dirty="0">
                <a:latin typeface="Cambria Math"/>
                <a:cs typeface="Cambria Math"/>
              </a:rPr>
              <a:t>1</a:t>
            </a:r>
            <a:endParaRPr sz="1800">
              <a:latin typeface="Cambria Math"/>
              <a:cs typeface="Cambria Math"/>
            </a:endParaRPr>
          </a:p>
          <a:p>
            <a:pPr marR="21590" algn="r">
              <a:lnSpc>
                <a:spcPts val="2110"/>
              </a:lnSpc>
            </a:pPr>
            <a:r>
              <a:rPr sz="1800" dirty="0">
                <a:latin typeface="Cambria Math"/>
                <a:cs typeface="Cambria Math"/>
              </a:rPr>
              <a:t>𝑘</a:t>
            </a:r>
            <a:r>
              <a:rPr sz="1800" spc="135" dirty="0">
                <a:latin typeface="Cambria Math"/>
                <a:cs typeface="Cambria Math"/>
              </a:rPr>
              <a:t> </a:t>
            </a:r>
            <a:r>
              <a:rPr sz="1800" dirty="0">
                <a:latin typeface="Cambria Math"/>
                <a:cs typeface="Cambria Math"/>
              </a:rPr>
              <a:t>=</a:t>
            </a:r>
            <a:r>
              <a:rPr sz="1800" spc="100" dirty="0">
                <a:latin typeface="Cambria Math"/>
                <a:cs typeface="Cambria Math"/>
              </a:rPr>
              <a:t> </a:t>
            </a:r>
            <a:r>
              <a:rPr sz="1800" spc="-50" dirty="0">
                <a:latin typeface="Cambria Math"/>
                <a:cs typeface="Cambria Math"/>
              </a:rPr>
              <a:t>2</a:t>
            </a:r>
            <a:endParaRPr sz="1800">
              <a:latin typeface="Cambria Math"/>
              <a:cs typeface="Cambria Math"/>
            </a:endParaRPr>
          </a:p>
          <a:p>
            <a:pPr marL="12700" marR="5080" indent="403860" algn="r">
              <a:lnSpc>
                <a:spcPts val="2110"/>
              </a:lnSpc>
              <a:spcBef>
                <a:spcPts val="85"/>
              </a:spcBef>
            </a:pPr>
            <a:r>
              <a:rPr sz="1800" dirty="0">
                <a:latin typeface="Cambria Math"/>
                <a:cs typeface="Cambria Math"/>
              </a:rPr>
              <a:t>𝑘</a:t>
            </a:r>
            <a:r>
              <a:rPr sz="1800" spc="135" dirty="0">
                <a:latin typeface="Cambria Math"/>
                <a:cs typeface="Cambria Math"/>
              </a:rPr>
              <a:t> </a:t>
            </a:r>
            <a:r>
              <a:rPr sz="1800" dirty="0">
                <a:latin typeface="Cambria Math"/>
                <a:cs typeface="Cambria Math"/>
              </a:rPr>
              <a:t>=</a:t>
            </a:r>
            <a:r>
              <a:rPr sz="1800" spc="100" dirty="0">
                <a:latin typeface="Cambria Math"/>
                <a:cs typeface="Cambria Math"/>
              </a:rPr>
              <a:t> </a:t>
            </a:r>
            <a:r>
              <a:rPr sz="1800" spc="-50" dirty="0">
                <a:latin typeface="Cambria Math"/>
                <a:cs typeface="Cambria Math"/>
              </a:rPr>
              <a:t>3 </a:t>
            </a:r>
            <a:r>
              <a:rPr sz="1800" spc="-10" dirty="0">
                <a:latin typeface="Cambria Math"/>
                <a:cs typeface="Cambria Math"/>
              </a:rPr>
              <a:t>otherwise</a:t>
            </a:r>
            <a:endParaRPr sz="1800">
              <a:latin typeface="Cambria Math"/>
              <a:cs typeface="Cambria Math"/>
            </a:endParaRPr>
          </a:p>
        </p:txBody>
      </p:sp>
      <p:sp>
        <p:nvSpPr>
          <p:cNvPr id="9" name="object 9"/>
          <p:cNvSpPr txBox="1"/>
          <p:nvPr/>
        </p:nvSpPr>
        <p:spPr>
          <a:xfrm>
            <a:off x="706018" y="6010757"/>
            <a:ext cx="5657850" cy="452120"/>
          </a:xfrm>
          <a:prstGeom prst="rect">
            <a:avLst/>
          </a:prstGeom>
        </p:spPr>
        <p:txBody>
          <a:bodyPr vert="horz" wrap="square" lIns="0" tIns="12065" rIns="0" bIns="0" rtlCol="0">
            <a:spAutoFit/>
          </a:bodyPr>
          <a:lstStyle/>
          <a:p>
            <a:pPr marL="12700">
              <a:lnSpc>
                <a:spcPct val="100000"/>
              </a:lnSpc>
              <a:spcBef>
                <a:spcPts val="95"/>
              </a:spcBef>
            </a:pPr>
            <a:r>
              <a:rPr sz="2800" b="0" dirty="0">
                <a:latin typeface="Segoe UI Semilight"/>
                <a:cs typeface="Segoe UI Semilight"/>
              </a:rPr>
              <a:t>Our</a:t>
            </a:r>
            <a:r>
              <a:rPr sz="2800" b="0" spc="-40" dirty="0">
                <a:latin typeface="Segoe UI Semilight"/>
                <a:cs typeface="Segoe UI Semilight"/>
              </a:rPr>
              <a:t> </a:t>
            </a:r>
            <a:r>
              <a:rPr sz="2800" b="0" dirty="0">
                <a:latin typeface="Segoe UI Semilight"/>
                <a:cs typeface="Segoe UI Semilight"/>
              </a:rPr>
              <a:t>goal</a:t>
            </a:r>
            <a:r>
              <a:rPr sz="2800" b="0" spc="-50" dirty="0">
                <a:latin typeface="Segoe UI Semilight"/>
                <a:cs typeface="Segoe UI Semilight"/>
              </a:rPr>
              <a:t> </a:t>
            </a:r>
            <a:r>
              <a:rPr sz="2800" b="0" dirty="0">
                <a:latin typeface="Segoe UI Semilight"/>
                <a:cs typeface="Segoe UI Semilight"/>
              </a:rPr>
              <a:t>is</a:t>
            </a:r>
            <a:r>
              <a:rPr sz="2800" b="0" spc="-50" dirty="0">
                <a:latin typeface="Segoe UI Semilight"/>
                <a:cs typeface="Segoe UI Semilight"/>
              </a:rPr>
              <a:t> </a:t>
            </a:r>
            <a:r>
              <a:rPr sz="2800" b="0" dirty="0">
                <a:latin typeface="Segoe UI Semilight"/>
                <a:cs typeface="Segoe UI Semilight"/>
              </a:rPr>
              <a:t>to</a:t>
            </a:r>
            <a:r>
              <a:rPr sz="2800" b="0" spc="-50" dirty="0">
                <a:latin typeface="Segoe UI Semilight"/>
                <a:cs typeface="Segoe UI Semilight"/>
              </a:rPr>
              <a:t> </a:t>
            </a:r>
            <a:r>
              <a:rPr sz="2800" b="0" dirty="0">
                <a:latin typeface="Segoe UI Semilight"/>
                <a:cs typeface="Segoe UI Semilight"/>
              </a:rPr>
              <a:t>estimate</a:t>
            </a:r>
            <a:r>
              <a:rPr sz="2800" b="0" spc="-45"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value</a:t>
            </a:r>
            <a:r>
              <a:rPr sz="2800" b="0" spc="-60" dirty="0">
                <a:latin typeface="Segoe UI Semilight"/>
                <a:cs typeface="Segoe UI Semilight"/>
              </a:rPr>
              <a:t> </a:t>
            </a:r>
            <a:r>
              <a:rPr sz="2800" b="0" dirty="0">
                <a:latin typeface="Segoe UI Semilight"/>
                <a:cs typeface="Segoe UI Semilight"/>
              </a:rPr>
              <a:t>of</a:t>
            </a:r>
            <a:r>
              <a:rPr sz="2800" b="0" spc="-55" dirty="0">
                <a:latin typeface="Segoe UI Semilight"/>
                <a:cs typeface="Segoe UI Semilight"/>
              </a:rPr>
              <a:t> </a:t>
            </a:r>
            <a:r>
              <a:rPr sz="2800" spc="-50" dirty="0">
                <a:latin typeface="Cambria Math"/>
                <a:cs typeface="Cambria Math"/>
              </a:rPr>
              <a:t>𝜃</a:t>
            </a:r>
            <a:endParaRPr sz="2800">
              <a:latin typeface="Cambria Math"/>
              <a:cs typeface="Cambria Math"/>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60" dirty="0"/>
              <a:t>The</a:t>
            </a:r>
            <a:r>
              <a:rPr spc="240" dirty="0"/>
              <a:t> </a:t>
            </a:r>
            <a:r>
              <a:rPr dirty="0"/>
              <a:t>Remix</a:t>
            </a:r>
            <a:r>
              <a:rPr spc="265" dirty="0"/>
              <a:t> </a:t>
            </a:r>
            <a:r>
              <a:rPr dirty="0"/>
              <a:t>–</a:t>
            </a:r>
            <a:r>
              <a:rPr spc="240" dirty="0"/>
              <a:t> </a:t>
            </a:r>
            <a:r>
              <a:rPr spc="70" dirty="0"/>
              <a:t>going</a:t>
            </a:r>
            <a:r>
              <a:rPr spc="254" dirty="0"/>
              <a:t> </a:t>
            </a:r>
            <a:r>
              <a:rPr i="1" spc="50" dirty="0">
                <a:latin typeface="Segoe UI"/>
                <a:cs typeface="Segoe UI"/>
              </a:rPr>
              <a:t>backwards</a:t>
            </a:r>
          </a:p>
        </p:txBody>
      </p:sp>
      <p:sp>
        <p:nvSpPr>
          <p:cNvPr id="3" name="object 3"/>
          <p:cNvSpPr txBox="1"/>
          <p:nvPr/>
        </p:nvSpPr>
        <p:spPr>
          <a:xfrm>
            <a:off x="699922" y="1445513"/>
            <a:ext cx="5721350" cy="3289935"/>
          </a:xfrm>
          <a:prstGeom prst="rect">
            <a:avLst/>
          </a:prstGeom>
        </p:spPr>
        <p:txBody>
          <a:bodyPr vert="horz" wrap="square" lIns="0" tIns="60960" rIns="0" bIns="0" rtlCol="0">
            <a:spAutoFit/>
          </a:bodyPr>
          <a:lstStyle/>
          <a:p>
            <a:pPr marL="12700" marR="331470" indent="5715">
              <a:lnSpc>
                <a:spcPts val="3020"/>
              </a:lnSpc>
              <a:spcBef>
                <a:spcPts val="480"/>
              </a:spcBef>
            </a:pPr>
            <a:r>
              <a:rPr sz="2800" b="0" spc="-10" dirty="0">
                <a:latin typeface="Segoe UI Semilight"/>
                <a:cs typeface="Segoe UI Semilight"/>
              </a:rPr>
              <a:t>Let’s</a:t>
            </a:r>
            <a:r>
              <a:rPr sz="2800" b="0" spc="-65" dirty="0">
                <a:latin typeface="Segoe UI Semilight"/>
                <a:cs typeface="Segoe UI Semilight"/>
              </a:rPr>
              <a:t> </a:t>
            </a:r>
            <a:r>
              <a:rPr sz="2800" b="0" dirty="0">
                <a:latin typeface="Segoe UI Semilight"/>
                <a:cs typeface="Segoe UI Semilight"/>
              </a:rPr>
              <a:t>say</a:t>
            </a:r>
            <a:r>
              <a:rPr sz="2800" b="0" spc="-65" dirty="0">
                <a:latin typeface="Segoe UI Semilight"/>
                <a:cs typeface="Segoe UI Semilight"/>
              </a:rPr>
              <a:t> </a:t>
            </a:r>
            <a:r>
              <a:rPr sz="2800" b="0" dirty="0">
                <a:latin typeface="Segoe UI Semilight"/>
                <a:cs typeface="Segoe UI Semilight"/>
              </a:rPr>
              <a:t>you</a:t>
            </a:r>
            <a:r>
              <a:rPr sz="2800" b="0" spc="-65" dirty="0">
                <a:latin typeface="Segoe UI Semilight"/>
                <a:cs typeface="Segoe UI Semilight"/>
              </a:rPr>
              <a:t> </a:t>
            </a:r>
            <a:r>
              <a:rPr sz="2800" b="0" dirty="0">
                <a:latin typeface="Segoe UI Semilight"/>
                <a:cs typeface="Segoe UI Semilight"/>
              </a:rPr>
              <a:t>have</a:t>
            </a:r>
            <a:r>
              <a:rPr sz="2800" b="0" spc="-85" dirty="0">
                <a:latin typeface="Segoe UI Semilight"/>
                <a:cs typeface="Segoe UI Semilight"/>
              </a:rPr>
              <a:t> </a:t>
            </a:r>
            <a:r>
              <a:rPr sz="2800" b="0" dirty="0">
                <a:latin typeface="Segoe UI Semilight"/>
                <a:cs typeface="Segoe UI Semilight"/>
              </a:rPr>
              <a:t>a</a:t>
            </a:r>
            <a:r>
              <a:rPr sz="2800" b="0" spc="-65" dirty="0">
                <a:latin typeface="Segoe UI Semilight"/>
                <a:cs typeface="Segoe UI Semilight"/>
              </a:rPr>
              <a:t> </a:t>
            </a:r>
            <a:r>
              <a:rPr sz="2800" b="0" dirty="0">
                <a:latin typeface="Segoe UI Semilight"/>
                <a:cs typeface="Segoe UI Semilight"/>
              </a:rPr>
              <a:t>coin.</a:t>
            </a:r>
            <a:r>
              <a:rPr sz="2800" b="0" spc="-65" dirty="0">
                <a:latin typeface="Segoe UI Semilight"/>
                <a:cs typeface="Segoe UI Semilight"/>
              </a:rPr>
              <a:t> </a:t>
            </a:r>
            <a:r>
              <a:rPr sz="2800" b="0" spc="-40" dirty="0">
                <a:latin typeface="Segoe UI Semilight"/>
                <a:cs typeface="Segoe UI Semilight"/>
              </a:rPr>
              <a:t>You</a:t>
            </a:r>
            <a:r>
              <a:rPr sz="2800" b="0" spc="-70" dirty="0">
                <a:latin typeface="Segoe UI Semilight"/>
                <a:cs typeface="Segoe UI Semilight"/>
              </a:rPr>
              <a:t> </a:t>
            </a:r>
            <a:r>
              <a:rPr sz="2800" b="0" spc="-10" dirty="0">
                <a:latin typeface="Segoe UI Semilight"/>
                <a:cs typeface="Segoe UI Semilight"/>
              </a:rPr>
              <a:t>don’t </a:t>
            </a:r>
            <a:r>
              <a:rPr sz="2800" b="0" dirty="0">
                <a:latin typeface="Segoe UI Semilight"/>
                <a:cs typeface="Segoe UI Semilight"/>
              </a:rPr>
              <a:t>know</a:t>
            </a:r>
            <a:r>
              <a:rPr sz="2800" b="0" spc="-65" dirty="0">
                <a:latin typeface="Segoe UI Semilight"/>
                <a:cs typeface="Segoe UI Semilight"/>
              </a:rPr>
              <a:t> </a:t>
            </a:r>
            <a:r>
              <a:rPr sz="2800" b="0" dirty="0">
                <a:latin typeface="Segoe UI Semilight"/>
                <a:cs typeface="Segoe UI Semilight"/>
              </a:rPr>
              <a:t>if</a:t>
            </a:r>
            <a:r>
              <a:rPr sz="2800" b="0" spc="-55" dirty="0">
                <a:latin typeface="Segoe UI Semilight"/>
                <a:cs typeface="Segoe UI Semilight"/>
              </a:rPr>
              <a:t> </a:t>
            </a:r>
            <a:r>
              <a:rPr sz="2800" b="0" spc="-10" dirty="0">
                <a:latin typeface="Segoe UI Semilight"/>
                <a:cs typeface="Segoe UI Semilight"/>
              </a:rPr>
              <a:t>it’s</a:t>
            </a:r>
            <a:r>
              <a:rPr sz="2800" b="0" spc="-55" dirty="0">
                <a:latin typeface="Segoe UI Semilight"/>
                <a:cs typeface="Segoe UI Semilight"/>
              </a:rPr>
              <a:t> </a:t>
            </a:r>
            <a:r>
              <a:rPr sz="2800" b="0" dirty="0">
                <a:latin typeface="Segoe UI Semilight"/>
                <a:cs typeface="Segoe UI Semilight"/>
              </a:rPr>
              <a:t>fair</a:t>
            </a:r>
            <a:r>
              <a:rPr sz="2800" b="0" spc="-55" dirty="0">
                <a:latin typeface="Segoe UI Semilight"/>
                <a:cs typeface="Segoe UI Semilight"/>
              </a:rPr>
              <a:t> </a:t>
            </a:r>
            <a:r>
              <a:rPr sz="2800" b="0" dirty="0">
                <a:latin typeface="Segoe UI Semilight"/>
                <a:cs typeface="Segoe UI Semilight"/>
              </a:rPr>
              <a:t>or</a:t>
            </a:r>
            <a:r>
              <a:rPr sz="2800" b="0" spc="-65" dirty="0">
                <a:latin typeface="Segoe UI Semilight"/>
                <a:cs typeface="Segoe UI Semilight"/>
              </a:rPr>
              <a:t> </a:t>
            </a:r>
            <a:r>
              <a:rPr sz="2800" b="0" spc="-20" dirty="0">
                <a:latin typeface="Segoe UI Semilight"/>
                <a:cs typeface="Segoe UI Semilight"/>
              </a:rPr>
              <a:t>not.</a:t>
            </a:r>
            <a:endParaRPr sz="2800">
              <a:latin typeface="Segoe UI Semilight"/>
              <a:cs typeface="Segoe UI Semilight"/>
            </a:endParaRPr>
          </a:p>
          <a:p>
            <a:pPr marL="18415">
              <a:lnSpc>
                <a:spcPts val="3195"/>
              </a:lnSpc>
              <a:spcBef>
                <a:spcPts val="1025"/>
              </a:spcBef>
            </a:pPr>
            <a:r>
              <a:rPr sz="2800" b="0" spc="-10" dirty="0">
                <a:latin typeface="Segoe UI Semilight"/>
                <a:cs typeface="Segoe UI Semilight"/>
              </a:rPr>
              <a:t>It’s</a:t>
            </a:r>
            <a:r>
              <a:rPr sz="2800" b="0" spc="-75" dirty="0">
                <a:latin typeface="Segoe UI Semilight"/>
                <a:cs typeface="Segoe UI Semilight"/>
              </a:rPr>
              <a:t> </a:t>
            </a:r>
            <a:r>
              <a:rPr sz="2800" b="0" dirty="0">
                <a:latin typeface="Segoe UI Semilight"/>
                <a:cs typeface="Segoe UI Semilight"/>
              </a:rPr>
              <a:t>reasonable</a:t>
            </a:r>
            <a:r>
              <a:rPr sz="2800" b="0" spc="-60" dirty="0">
                <a:latin typeface="Segoe UI Semilight"/>
                <a:cs typeface="Segoe UI Semilight"/>
              </a:rPr>
              <a:t> </a:t>
            </a:r>
            <a:r>
              <a:rPr sz="2800" b="0" dirty="0">
                <a:latin typeface="Segoe UI Semilight"/>
                <a:cs typeface="Segoe UI Semilight"/>
              </a:rPr>
              <a:t>to</a:t>
            </a:r>
            <a:r>
              <a:rPr sz="2800" b="0" spc="-55" dirty="0">
                <a:latin typeface="Segoe UI Semilight"/>
                <a:cs typeface="Segoe UI Semilight"/>
              </a:rPr>
              <a:t> </a:t>
            </a:r>
            <a:r>
              <a:rPr sz="2800" b="0" dirty="0">
                <a:latin typeface="Segoe UI Semilight"/>
                <a:cs typeface="Segoe UI Semilight"/>
              </a:rPr>
              <a:t>think</a:t>
            </a:r>
            <a:r>
              <a:rPr sz="2800" b="0" spc="-65" dirty="0">
                <a:latin typeface="Segoe UI Semilight"/>
                <a:cs typeface="Segoe UI Semilight"/>
              </a:rPr>
              <a:t> </a:t>
            </a:r>
            <a:r>
              <a:rPr sz="2800" b="0" dirty="0">
                <a:latin typeface="Segoe UI Semilight"/>
                <a:cs typeface="Segoe UI Semilight"/>
              </a:rPr>
              <a:t>that</a:t>
            </a:r>
            <a:r>
              <a:rPr sz="2800" b="0" spc="-65" dirty="0">
                <a:latin typeface="Segoe UI Semilight"/>
                <a:cs typeface="Segoe UI Semilight"/>
              </a:rPr>
              <a:t> </a:t>
            </a:r>
            <a:r>
              <a:rPr sz="2800" b="0" dirty="0">
                <a:latin typeface="Segoe UI Semilight"/>
                <a:cs typeface="Segoe UI Semilight"/>
              </a:rPr>
              <a:t>a</a:t>
            </a:r>
            <a:r>
              <a:rPr sz="2800" b="0" spc="-60" dirty="0">
                <a:latin typeface="Segoe UI Semilight"/>
                <a:cs typeface="Segoe UI Semilight"/>
              </a:rPr>
              <a:t> </a:t>
            </a:r>
            <a:r>
              <a:rPr sz="2800" b="0" dirty="0">
                <a:latin typeface="Segoe UI Semilight"/>
                <a:cs typeface="Segoe UI Semilight"/>
              </a:rPr>
              <a:t>coin</a:t>
            </a:r>
            <a:r>
              <a:rPr sz="2800" b="0" spc="-55" dirty="0">
                <a:latin typeface="Segoe UI Semilight"/>
                <a:cs typeface="Segoe UI Semilight"/>
              </a:rPr>
              <a:t> </a:t>
            </a:r>
            <a:r>
              <a:rPr sz="2800" b="0" spc="-20" dirty="0">
                <a:latin typeface="Segoe UI Semilight"/>
                <a:cs typeface="Segoe UI Semilight"/>
              </a:rPr>
              <a:t>flip</a:t>
            </a:r>
            <a:endParaRPr sz="2800">
              <a:latin typeface="Segoe UI Semilight"/>
              <a:cs typeface="Segoe UI Semilight"/>
            </a:endParaRPr>
          </a:p>
          <a:p>
            <a:pPr marL="12700">
              <a:lnSpc>
                <a:spcPts val="3195"/>
              </a:lnSpc>
            </a:pPr>
            <a:r>
              <a:rPr sz="2800" b="0" dirty="0">
                <a:latin typeface="Segoe UI Semilight"/>
                <a:cs typeface="Segoe UI Semilight"/>
              </a:rPr>
              <a:t>follows</a:t>
            </a:r>
            <a:r>
              <a:rPr sz="2800" b="0" spc="-60" dirty="0">
                <a:latin typeface="Segoe UI Semilight"/>
                <a:cs typeface="Segoe UI Semilight"/>
              </a:rPr>
              <a:t> </a:t>
            </a:r>
            <a:r>
              <a:rPr sz="2800" b="0" dirty="0">
                <a:latin typeface="Segoe UI Semilight"/>
                <a:cs typeface="Segoe UI Semilight"/>
              </a:rPr>
              <a:t>a</a:t>
            </a:r>
            <a:r>
              <a:rPr sz="2800" b="0" spc="-40" dirty="0">
                <a:latin typeface="Segoe UI Semilight"/>
                <a:cs typeface="Segoe UI Semilight"/>
              </a:rPr>
              <a:t> </a:t>
            </a:r>
            <a:r>
              <a:rPr sz="2800" b="0" dirty="0">
                <a:latin typeface="Segoe UI Semilight"/>
                <a:cs typeface="Segoe UI Semilight"/>
              </a:rPr>
              <a:t>Bernoulli</a:t>
            </a:r>
            <a:r>
              <a:rPr sz="2800" b="0" spc="-50" dirty="0">
                <a:latin typeface="Segoe UI Semilight"/>
                <a:cs typeface="Segoe UI Semilight"/>
              </a:rPr>
              <a:t> </a:t>
            </a:r>
            <a:r>
              <a:rPr sz="2800" b="0" spc="-10" dirty="0">
                <a:latin typeface="Segoe UI Semilight"/>
                <a:cs typeface="Segoe UI Semilight"/>
              </a:rPr>
              <a:t>distribution.</a:t>
            </a:r>
            <a:endParaRPr sz="2800">
              <a:latin typeface="Segoe UI Semilight"/>
              <a:cs typeface="Segoe UI Semilight"/>
            </a:endParaRPr>
          </a:p>
          <a:p>
            <a:pPr marL="20320">
              <a:lnSpc>
                <a:spcPct val="100000"/>
              </a:lnSpc>
              <a:spcBef>
                <a:spcPts val="1070"/>
              </a:spcBef>
            </a:pPr>
            <a:r>
              <a:rPr sz="2800" b="0" i="1" dirty="0">
                <a:solidFill>
                  <a:srgbClr val="704EB9"/>
                </a:solidFill>
                <a:latin typeface="Segoe UI Semilight"/>
                <a:cs typeface="Segoe UI Semilight"/>
              </a:rPr>
              <a:t>But</a:t>
            </a:r>
            <a:r>
              <a:rPr sz="2800" b="0" i="1" spc="-80" dirty="0">
                <a:solidFill>
                  <a:srgbClr val="704EB9"/>
                </a:solidFill>
                <a:latin typeface="Segoe UI Semilight"/>
                <a:cs typeface="Segoe UI Semilight"/>
              </a:rPr>
              <a:t> </a:t>
            </a:r>
            <a:r>
              <a:rPr sz="2800" b="0" i="1" dirty="0">
                <a:solidFill>
                  <a:srgbClr val="704EB9"/>
                </a:solidFill>
                <a:latin typeface="Segoe UI Semilight"/>
                <a:cs typeface="Segoe UI Semilight"/>
              </a:rPr>
              <a:t>what’s</a:t>
            </a:r>
            <a:r>
              <a:rPr sz="2800" b="0" i="1" spc="-85" dirty="0">
                <a:solidFill>
                  <a:srgbClr val="704EB9"/>
                </a:solidFill>
                <a:latin typeface="Segoe UI Semilight"/>
                <a:cs typeface="Segoe UI Semilight"/>
              </a:rPr>
              <a:t> </a:t>
            </a:r>
            <a:r>
              <a:rPr sz="2800" b="0" i="1" dirty="0">
                <a:solidFill>
                  <a:srgbClr val="704EB9"/>
                </a:solidFill>
                <a:latin typeface="Segoe UI Semilight"/>
                <a:cs typeface="Segoe UI Semilight"/>
              </a:rPr>
              <a:t>the</a:t>
            </a:r>
            <a:r>
              <a:rPr sz="2800" b="0" i="1" spc="-65" dirty="0">
                <a:solidFill>
                  <a:srgbClr val="704EB9"/>
                </a:solidFill>
                <a:latin typeface="Segoe UI Semilight"/>
                <a:cs typeface="Segoe UI Semilight"/>
              </a:rPr>
              <a:t> </a:t>
            </a:r>
            <a:r>
              <a:rPr sz="2800" b="0" i="1" spc="-10" dirty="0">
                <a:solidFill>
                  <a:srgbClr val="704EB9"/>
                </a:solidFill>
                <a:latin typeface="Segoe UI Semilight"/>
                <a:cs typeface="Segoe UI Semilight"/>
              </a:rPr>
              <a:t>parameter?</a:t>
            </a:r>
            <a:endParaRPr sz="2800">
              <a:latin typeface="Segoe UI Semilight"/>
              <a:cs typeface="Segoe UI Semilight"/>
            </a:endParaRPr>
          </a:p>
          <a:p>
            <a:pPr marL="18415">
              <a:lnSpc>
                <a:spcPts val="3195"/>
              </a:lnSpc>
              <a:spcBef>
                <a:spcPts val="1055"/>
              </a:spcBef>
            </a:pPr>
            <a:r>
              <a:rPr sz="2800" b="0" dirty="0">
                <a:latin typeface="Segoe UI Semilight"/>
                <a:cs typeface="Segoe UI Semilight"/>
              </a:rPr>
              <a:t>In</a:t>
            </a:r>
            <a:r>
              <a:rPr sz="2800" b="0" spc="-50" dirty="0">
                <a:latin typeface="Segoe UI Semilight"/>
                <a:cs typeface="Segoe UI Semilight"/>
              </a:rPr>
              <a:t> </a:t>
            </a:r>
            <a:r>
              <a:rPr sz="2800" b="0" dirty="0">
                <a:latin typeface="Segoe UI Semilight"/>
                <a:cs typeface="Segoe UI Semilight"/>
              </a:rPr>
              <a:t>the</a:t>
            </a:r>
            <a:r>
              <a:rPr sz="2800" b="0" spc="-55" dirty="0">
                <a:latin typeface="Segoe UI Semilight"/>
                <a:cs typeface="Segoe UI Semilight"/>
              </a:rPr>
              <a:t> </a:t>
            </a:r>
            <a:r>
              <a:rPr sz="2800" b="0" dirty="0">
                <a:latin typeface="Segoe UI Semilight"/>
                <a:cs typeface="Segoe UI Semilight"/>
              </a:rPr>
              <a:t>real</a:t>
            </a:r>
            <a:r>
              <a:rPr sz="2800" b="0" spc="-35" dirty="0">
                <a:latin typeface="Segoe UI Semilight"/>
                <a:cs typeface="Segoe UI Semilight"/>
              </a:rPr>
              <a:t> </a:t>
            </a:r>
            <a:r>
              <a:rPr sz="2800" b="0" dirty="0">
                <a:latin typeface="Segoe UI Semilight"/>
                <a:cs typeface="Segoe UI Semilight"/>
              </a:rPr>
              <a:t>world,</a:t>
            </a:r>
            <a:r>
              <a:rPr sz="2800" b="0" spc="-45" dirty="0">
                <a:latin typeface="Segoe UI Semilight"/>
                <a:cs typeface="Segoe UI Semilight"/>
              </a:rPr>
              <a:t> </a:t>
            </a:r>
            <a:r>
              <a:rPr sz="2800" b="0" dirty="0">
                <a:latin typeface="Segoe UI Semilight"/>
                <a:cs typeface="Segoe UI Semilight"/>
              </a:rPr>
              <a:t>you’re</a:t>
            </a:r>
            <a:r>
              <a:rPr sz="2800" b="0" spc="-45" dirty="0">
                <a:latin typeface="Segoe UI Semilight"/>
                <a:cs typeface="Segoe UI Semilight"/>
              </a:rPr>
              <a:t> </a:t>
            </a:r>
            <a:r>
              <a:rPr sz="2800" b="0" dirty="0">
                <a:latin typeface="Segoe UI Semilight"/>
                <a:cs typeface="Segoe UI Semilight"/>
              </a:rPr>
              <a:t>not</a:t>
            </a:r>
            <a:r>
              <a:rPr sz="2800" b="0" spc="-55" dirty="0">
                <a:latin typeface="Segoe UI Semilight"/>
                <a:cs typeface="Segoe UI Semilight"/>
              </a:rPr>
              <a:t> </a:t>
            </a:r>
            <a:r>
              <a:rPr sz="2800" b="0" spc="-10" dirty="0">
                <a:latin typeface="Segoe UI Semilight"/>
                <a:cs typeface="Segoe UI Semilight"/>
              </a:rPr>
              <a:t>given</a:t>
            </a:r>
            <a:endParaRPr sz="2800">
              <a:latin typeface="Segoe UI Semilight"/>
              <a:cs typeface="Segoe UI Semilight"/>
            </a:endParaRPr>
          </a:p>
          <a:p>
            <a:pPr marL="12700">
              <a:lnSpc>
                <a:spcPts val="3195"/>
              </a:lnSpc>
            </a:pPr>
            <a:r>
              <a:rPr sz="2800" b="0" dirty="0">
                <a:latin typeface="Segoe UI Semilight"/>
                <a:cs typeface="Segoe UI Semilight"/>
              </a:rPr>
              <a:t>parameters</a:t>
            </a:r>
            <a:r>
              <a:rPr sz="2800" b="0" spc="-180" dirty="0">
                <a:latin typeface="Segoe UI Semilight"/>
                <a:cs typeface="Segoe UI Semilight"/>
              </a:rPr>
              <a:t> </a:t>
            </a:r>
            <a:r>
              <a:rPr sz="2800" b="0" spc="-25" dirty="0">
                <a:latin typeface="Segoe UI Semilight"/>
                <a:cs typeface="Segoe UI Semilight"/>
              </a:rPr>
              <a:t>:(</a:t>
            </a:r>
            <a:endParaRPr sz="2800">
              <a:latin typeface="Segoe UI Semilight"/>
              <a:cs typeface="Segoe UI Semilight"/>
            </a:endParaRPr>
          </a:p>
        </p:txBody>
      </p:sp>
      <p:pic>
        <p:nvPicPr>
          <p:cNvPr id="4" name="object 4" descr="Data Trap"/>
          <p:cNvPicPr/>
          <p:nvPr/>
        </p:nvPicPr>
        <p:blipFill>
          <a:blip r:embed="rId2" cstate="print"/>
          <a:stretch>
            <a:fillRect/>
          </a:stretch>
        </p:blipFill>
        <p:spPr>
          <a:xfrm>
            <a:off x="6880859" y="1389888"/>
            <a:ext cx="4881372" cy="4881372"/>
          </a:xfrm>
          <a:prstGeom prst="rect">
            <a:avLst/>
          </a:prstGeom>
        </p:spPr>
      </p:pic>
      <p:sp>
        <p:nvSpPr>
          <p:cNvPr id="5" name="object 5"/>
          <p:cNvSpPr txBox="1"/>
          <p:nvPr/>
        </p:nvSpPr>
        <p:spPr>
          <a:xfrm>
            <a:off x="9687814" y="6430771"/>
            <a:ext cx="2326640" cy="299720"/>
          </a:xfrm>
          <a:prstGeom prst="rect">
            <a:avLst/>
          </a:prstGeom>
        </p:spPr>
        <p:txBody>
          <a:bodyPr vert="horz" wrap="square" lIns="0" tIns="12700" rIns="0" bIns="0" rtlCol="0">
            <a:spAutoFit/>
          </a:bodyPr>
          <a:lstStyle/>
          <a:p>
            <a:pPr marL="12700">
              <a:lnSpc>
                <a:spcPct val="100000"/>
              </a:lnSpc>
              <a:spcBef>
                <a:spcPts val="100"/>
              </a:spcBef>
            </a:pPr>
            <a:r>
              <a:rPr sz="1800" b="1" u="sng" spc="-10" dirty="0">
                <a:solidFill>
                  <a:srgbClr val="33006E"/>
                </a:solidFill>
                <a:uFill>
                  <a:solidFill>
                    <a:srgbClr val="33006E"/>
                  </a:solidFill>
                </a:uFill>
                <a:latin typeface="Calibri"/>
                <a:cs typeface="Calibri"/>
                <a:hlinkClick r:id="rId3"/>
              </a:rPr>
              <a:t>https://xkcd.com/2582/</a:t>
            </a:r>
            <a:endParaRPr sz="1800">
              <a:latin typeface="Calibri"/>
              <a:cs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Example:</a:t>
            </a:r>
            <a:r>
              <a:rPr i="1" spc="254" dirty="0">
                <a:latin typeface="Segoe UI"/>
                <a:cs typeface="Segoe UI"/>
              </a:rPr>
              <a:t> </a:t>
            </a:r>
            <a:r>
              <a:rPr spc="55" dirty="0"/>
              <a:t>Polling</a:t>
            </a:r>
            <a:r>
              <a:rPr spc="170" dirty="0"/>
              <a:t> </a:t>
            </a:r>
            <a:r>
              <a:rPr spc="75" dirty="0"/>
              <a:t>(again,</a:t>
            </a:r>
            <a:r>
              <a:rPr spc="175" dirty="0"/>
              <a:t> </a:t>
            </a:r>
            <a:r>
              <a:rPr spc="60" dirty="0"/>
              <a:t>but</a:t>
            </a:r>
            <a:r>
              <a:rPr spc="180" dirty="0"/>
              <a:t> </a:t>
            </a:r>
            <a:r>
              <a:rPr spc="60" dirty="0"/>
              <a:t>better!)</a:t>
            </a:r>
          </a:p>
        </p:txBody>
      </p:sp>
      <p:grpSp>
        <p:nvGrpSpPr>
          <p:cNvPr id="6" name="object 6"/>
          <p:cNvGrpSpPr/>
          <p:nvPr/>
        </p:nvGrpSpPr>
        <p:grpSpPr>
          <a:xfrm>
            <a:off x="435863" y="4475988"/>
            <a:ext cx="11338560" cy="2275840"/>
            <a:chOff x="435863" y="4475988"/>
            <a:chExt cx="11338560" cy="2275840"/>
          </a:xfrm>
        </p:grpSpPr>
        <p:sp>
          <p:nvSpPr>
            <p:cNvPr id="7" name="object 7"/>
            <p:cNvSpPr/>
            <p:nvPr/>
          </p:nvSpPr>
          <p:spPr>
            <a:xfrm>
              <a:off x="435863" y="4475988"/>
              <a:ext cx="11338560" cy="2275840"/>
            </a:xfrm>
            <a:custGeom>
              <a:avLst/>
              <a:gdLst/>
              <a:ahLst/>
              <a:cxnLst/>
              <a:rect l="l" t="t" r="r" b="b"/>
              <a:pathLst>
                <a:path w="11338560" h="2275840">
                  <a:moveTo>
                    <a:pt x="11338560" y="0"/>
                  </a:moveTo>
                  <a:lnTo>
                    <a:pt x="0" y="0"/>
                  </a:lnTo>
                  <a:lnTo>
                    <a:pt x="0" y="2275332"/>
                  </a:lnTo>
                  <a:lnTo>
                    <a:pt x="11338560" y="2275332"/>
                  </a:lnTo>
                  <a:lnTo>
                    <a:pt x="11338560" y="0"/>
                  </a:lnTo>
                  <a:close/>
                </a:path>
              </a:pathLst>
            </a:custGeom>
            <a:solidFill>
              <a:srgbClr val="A38DD2"/>
            </a:solidFill>
          </p:spPr>
          <p:txBody>
            <a:bodyPr wrap="square" lIns="0" tIns="0" rIns="0" bIns="0" rtlCol="0"/>
            <a:lstStyle/>
            <a:p>
              <a:endParaRPr/>
            </a:p>
          </p:txBody>
        </p:sp>
        <p:sp>
          <p:nvSpPr>
            <p:cNvPr id="8" name="object 8"/>
            <p:cNvSpPr/>
            <p:nvPr/>
          </p:nvSpPr>
          <p:spPr>
            <a:xfrm>
              <a:off x="1548892" y="5027929"/>
              <a:ext cx="5123180" cy="1247775"/>
            </a:xfrm>
            <a:custGeom>
              <a:avLst/>
              <a:gdLst/>
              <a:ahLst/>
              <a:cxnLst/>
              <a:rect l="l" t="t" r="r" b="b"/>
              <a:pathLst>
                <a:path w="5123180" h="1247775">
                  <a:moveTo>
                    <a:pt x="117475" y="908939"/>
                  </a:moveTo>
                  <a:lnTo>
                    <a:pt x="112522" y="894613"/>
                  </a:lnTo>
                  <a:lnTo>
                    <a:pt x="86944" y="903859"/>
                  </a:lnTo>
                  <a:lnTo>
                    <a:pt x="64503" y="917244"/>
                  </a:lnTo>
                  <a:lnTo>
                    <a:pt x="29083" y="956462"/>
                  </a:lnTo>
                  <a:lnTo>
                    <a:pt x="7251" y="1008913"/>
                  </a:lnTo>
                  <a:lnTo>
                    <a:pt x="101" y="1069301"/>
                  </a:lnTo>
                  <a:lnTo>
                    <a:pt x="0" y="1071156"/>
                  </a:lnTo>
                  <a:lnTo>
                    <a:pt x="1803" y="1103579"/>
                  </a:lnTo>
                  <a:lnTo>
                    <a:pt x="16281" y="1160932"/>
                  </a:lnTo>
                  <a:lnTo>
                    <a:pt x="45046" y="1207465"/>
                  </a:lnTo>
                  <a:lnTo>
                    <a:pt x="86855" y="1238300"/>
                  </a:lnTo>
                  <a:lnTo>
                    <a:pt x="112522" y="1247521"/>
                  </a:lnTo>
                  <a:lnTo>
                    <a:pt x="116967" y="1233195"/>
                  </a:lnTo>
                  <a:lnTo>
                    <a:pt x="96837" y="1224292"/>
                  </a:lnTo>
                  <a:lnTo>
                    <a:pt x="79502" y="1211897"/>
                  </a:lnTo>
                  <a:lnTo>
                    <a:pt x="53086" y="1176642"/>
                  </a:lnTo>
                  <a:lnTo>
                    <a:pt x="37363" y="1128699"/>
                  </a:lnTo>
                  <a:lnTo>
                    <a:pt x="32207" y="1071156"/>
                  </a:lnTo>
                  <a:lnTo>
                    <a:pt x="32131" y="1069301"/>
                  </a:lnTo>
                  <a:lnTo>
                    <a:pt x="33439" y="1039202"/>
                  </a:lnTo>
                  <a:lnTo>
                    <a:pt x="43916" y="986967"/>
                  </a:lnTo>
                  <a:lnTo>
                    <a:pt x="64960" y="945756"/>
                  </a:lnTo>
                  <a:lnTo>
                    <a:pt x="97155" y="917816"/>
                  </a:lnTo>
                  <a:lnTo>
                    <a:pt x="117475" y="908939"/>
                  </a:lnTo>
                  <a:close/>
                </a:path>
                <a:path w="5123180" h="1247775">
                  <a:moveTo>
                    <a:pt x="1028827" y="908939"/>
                  </a:moveTo>
                  <a:lnTo>
                    <a:pt x="1023874" y="894613"/>
                  </a:lnTo>
                  <a:lnTo>
                    <a:pt x="998296" y="903859"/>
                  </a:lnTo>
                  <a:lnTo>
                    <a:pt x="975868" y="917244"/>
                  </a:lnTo>
                  <a:lnTo>
                    <a:pt x="940435" y="956462"/>
                  </a:lnTo>
                  <a:lnTo>
                    <a:pt x="918603" y="1008913"/>
                  </a:lnTo>
                  <a:lnTo>
                    <a:pt x="911453" y="1069301"/>
                  </a:lnTo>
                  <a:lnTo>
                    <a:pt x="911352" y="1071156"/>
                  </a:lnTo>
                  <a:lnTo>
                    <a:pt x="913155" y="1103579"/>
                  </a:lnTo>
                  <a:lnTo>
                    <a:pt x="927633" y="1160932"/>
                  </a:lnTo>
                  <a:lnTo>
                    <a:pt x="956398" y="1207465"/>
                  </a:lnTo>
                  <a:lnTo>
                    <a:pt x="998207" y="1238300"/>
                  </a:lnTo>
                  <a:lnTo>
                    <a:pt x="1023874" y="1247521"/>
                  </a:lnTo>
                  <a:lnTo>
                    <a:pt x="1028319" y="1233195"/>
                  </a:lnTo>
                  <a:lnTo>
                    <a:pt x="1008189" y="1224292"/>
                  </a:lnTo>
                  <a:lnTo>
                    <a:pt x="990854" y="1211897"/>
                  </a:lnTo>
                  <a:lnTo>
                    <a:pt x="964438" y="1176642"/>
                  </a:lnTo>
                  <a:lnTo>
                    <a:pt x="948715" y="1128699"/>
                  </a:lnTo>
                  <a:lnTo>
                    <a:pt x="943559" y="1071156"/>
                  </a:lnTo>
                  <a:lnTo>
                    <a:pt x="943483" y="1069301"/>
                  </a:lnTo>
                  <a:lnTo>
                    <a:pt x="944791" y="1039202"/>
                  </a:lnTo>
                  <a:lnTo>
                    <a:pt x="955268" y="986967"/>
                  </a:lnTo>
                  <a:lnTo>
                    <a:pt x="976312" y="945756"/>
                  </a:lnTo>
                  <a:lnTo>
                    <a:pt x="1008507" y="917816"/>
                  </a:lnTo>
                  <a:lnTo>
                    <a:pt x="1028827" y="908939"/>
                  </a:lnTo>
                  <a:close/>
                </a:path>
                <a:path w="5123180" h="1247775">
                  <a:moveTo>
                    <a:pt x="2043303" y="1071156"/>
                  </a:moveTo>
                  <a:lnTo>
                    <a:pt x="2036038" y="1008913"/>
                  </a:lnTo>
                  <a:lnTo>
                    <a:pt x="2014220" y="956462"/>
                  </a:lnTo>
                  <a:lnTo>
                    <a:pt x="1978787" y="917244"/>
                  </a:lnTo>
                  <a:lnTo>
                    <a:pt x="1930781" y="894613"/>
                  </a:lnTo>
                  <a:lnTo>
                    <a:pt x="1925828" y="908939"/>
                  </a:lnTo>
                  <a:lnTo>
                    <a:pt x="1946211" y="917816"/>
                  </a:lnTo>
                  <a:lnTo>
                    <a:pt x="1963750" y="930084"/>
                  </a:lnTo>
                  <a:lnTo>
                    <a:pt x="1990344" y="964844"/>
                  </a:lnTo>
                  <a:lnTo>
                    <a:pt x="2005939" y="1011745"/>
                  </a:lnTo>
                  <a:lnTo>
                    <a:pt x="2009800" y="1038809"/>
                  </a:lnTo>
                  <a:lnTo>
                    <a:pt x="2009863" y="1039202"/>
                  </a:lnTo>
                  <a:lnTo>
                    <a:pt x="2009851" y="1100429"/>
                  </a:lnTo>
                  <a:lnTo>
                    <a:pt x="1999373" y="1154099"/>
                  </a:lnTo>
                  <a:lnTo>
                    <a:pt x="1978367" y="1196022"/>
                  </a:lnTo>
                  <a:lnTo>
                    <a:pt x="1946452" y="1224292"/>
                  </a:lnTo>
                  <a:lnTo>
                    <a:pt x="1926336" y="1233195"/>
                  </a:lnTo>
                  <a:lnTo>
                    <a:pt x="1930781" y="1247521"/>
                  </a:lnTo>
                  <a:lnTo>
                    <a:pt x="1978888" y="1224940"/>
                  </a:lnTo>
                  <a:lnTo>
                    <a:pt x="2014347" y="1185849"/>
                  </a:lnTo>
                  <a:lnTo>
                    <a:pt x="2036064" y="1133513"/>
                  </a:lnTo>
                  <a:lnTo>
                    <a:pt x="2041486" y="1103579"/>
                  </a:lnTo>
                  <a:lnTo>
                    <a:pt x="2043303" y="1071156"/>
                  </a:lnTo>
                  <a:close/>
                </a:path>
                <a:path w="5123180" h="1247775">
                  <a:moveTo>
                    <a:pt x="2421255" y="1071156"/>
                  </a:moveTo>
                  <a:lnTo>
                    <a:pt x="2413990" y="1008913"/>
                  </a:lnTo>
                  <a:lnTo>
                    <a:pt x="2392172" y="956462"/>
                  </a:lnTo>
                  <a:lnTo>
                    <a:pt x="2356739" y="917244"/>
                  </a:lnTo>
                  <a:lnTo>
                    <a:pt x="2308733" y="894613"/>
                  </a:lnTo>
                  <a:lnTo>
                    <a:pt x="2303780" y="908939"/>
                  </a:lnTo>
                  <a:lnTo>
                    <a:pt x="2324163" y="917816"/>
                  </a:lnTo>
                  <a:lnTo>
                    <a:pt x="2341702" y="930084"/>
                  </a:lnTo>
                  <a:lnTo>
                    <a:pt x="2368296" y="964844"/>
                  </a:lnTo>
                  <a:lnTo>
                    <a:pt x="2383891" y="1011745"/>
                  </a:lnTo>
                  <a:lnTo>
                    <a:pt x="2387752" y="1038809"/>
                  </a:lnTo>
                  <a:lnTo>
                    <a:pt x="2387816" y="1039202"/>
                  </a:lnTo>
                  <a:lnTo>
                    <a:pt x="2387803" y="1100429"/>
                  </a:lnTo>
                  <a:lnTo>
                    <a:pt x="2377325" y="1154099"/>
                  </a:lnTo>
                  <a:lnTo>
                    <a:pt x="2356320" y="1196022"/>
                  </a:lnTo>
                  <a:lnTo>
                    <a:pt x="2324404" y="1224292"/>
                  </a:lnTo>
                  <a:lnTo>
                    <a:pt x="2304288" y="1233195"/>
                  </a:lnTo>
                  <a:lnTo>
                    <a:pt x="2308733" y="1247521"/>
                  </a:lnTo>
                  <a:lnTo>
                    <a:pt x="2356840" y="1224940"/>
                  </a:lnTo>
                  <a:lnTo>
                    <a:pt x="2392299" y="1185849"/>
                  </a:lnTo>
                  <a:lnTo>
                    <a:pt x="2414016" y="1133513"/>
                  </a:lnTo>
                  <a:lnTo>
                    <a:pt x="2419439" y="1103579"/>
                  </a:lnTo>
                  <a:lnTo>
                    <a:pt x="2421255" y="1071156"/>
                  </a:lnTo>
                  <a:close/>
                </a:path>
                <a:path w="5123180" h="1247775">
                  <a:moveTo>
                    <a:pt x="3291205" y="593369"/>
                  </a:moveTo>
                  <a:lnTo>
                    <a:pt x="3246513" y="624827"/>
                  </a:lnTo>
                  <a:lnTo>
                    <a:pt x="3214751" y="684949"/>
                  </a:lnTo>
                  <a:lnTo>
                    <a:pt x="3201911" y="722096"/>
                  </a:lnTo>
                  <a:lnTo>
                    <a:pt x="3192742" y="763587"/>
                  </a:lnTo>
                  <a:lnTo>
                    <a:pt x="3187242" y="809421"/>
                  </a:lnTo>
                  <a:lnTo>
                    <a:pt x="3185414" y="859599"/>
                  </a:lnTo>
                  <a:lnTo>
                    <a:pt x="3187154" y="907681"/>
                  </a:lnTo>
                  <a:lnTo>
                    <a:pt x="3192742" y="955840"/>
                  </a:lnTo>
                  <a:lnTo>
                    <a:pt x="3201911" y="997369"/>
                  </a:lnTo>
                  <a:lnTo>
                    <a:pt x="3214751" y="1034516"/>
                  </a:lnTo>
                  <a:lnTo>
                    <a:pt x="3246513" y="1094663"/>
                  </a:lnTo>
                  <a:lnTo>
                    <a:pt x="3283331" y="1135227"/>
                  </a:lnTo>
                  <a:lnTo>
                    <a:pt x="3291205" y="1126096"/>
                  </a:lnTo>
                  <a:lnTo>
                    <a:pt x="3274720" y="1107960"/>
                  </a:lnTo>
                  <a:lnTo>
                    <a:pt x="3259747" y="1085392"/>
                  </a:lnTo>
                  <a:lnTo>
                    <a:pt x="3234309" y="1026960"/>
                  </a:lnTo>
                  <a:lnTo>
                    <a:pt x="3217443" y="951522"/>
                  </a:lnTo>
                  <a:lnTo>
                    <a:pt x="3213227" y="907681"/>
                  </a:lnTo>
                  <a:lnTo>
                    <a:pt x="3211830" y="859739"/>
                  </a:lnTo>
                  <a:lnTo>
                    <a:pt x="3213227" y="811809"/>
                  </a:lnTo>
                  <a:lnTo>
                    <a:pt x="3217443" y="767956"/>
                  </a:lnTo>
                  <a:lnTo>
                    <a:pt x="3224466" y="728205"/>
                  </a:lnTo>
                  <a:lnTo>
                    <a:pt x="3246285" y="661098"/>
                  </a:lnTo>
                  <a:lnTo>
                    <a:pt x="3274720" y="611517"/>
                  </a:lnTo>
                  <a:lnTo>
                    <a:pt x="3291205" y="593369"/>
                  </a:lnTo>
                  <a:close/>
                </a:path>
                <a:path w="5123180" h="1247775">
                  <a:moveTo>
                    <a:pt x="4074020" y="859739"/>
                  </a:moveTo>
                  <a:lnTo>
                    <a:pt x="4072280" y="811809"/>
                  </a:lnTo>
                  <a:lnTo>
                    <a:pt x="4066692" y="763587"/>
                  </a:lnTo>
                  <a:lnTo>
                    <a:pt x="4057523" y="722096"/>
                  </a:lnTo>
                  <a:lnTo>
                    <a:pt x="4044696" y="684949"/>
                  </a:lnTo>
                  <a:lnTo>
                    <a:pt x="4012882" y="624827"/>
                  </a:lnTo>
                  <a:lnTo>
                    <a:pt x="3976116" y="584250"/>
                  </a:lnTo>
                  <a:lnTo>
                    <a:pt x="3968242" y="593369"/>
                  </a:lnTo>
                  <a:lnTo>
                    <a:pt x="3984663" y="611517"/>
                  </a:lnTo>
                  <a:lnTo>
                    <a:pt x="3999636" y="634098"/>
                  </a:lnTo>
                  <a:lnTo>
                    <a:pt x="4025138" y="692518"/>
                  </a:lnTo>
                  <a:lnTo>
                    <a:pt x="4041991" y="767956"/>
                  </a:lnTo>
                  <a:lnTo>
                    <a:pt x="4046207" y="811809"/>
                  </a:lnTo>
                  <a:lnTo>
                    <a:pt x="4047604" y="859599"/>
                  </a:lnTo>
                  <a:lnTo>
                    <a:pt x="4046207" y="907681"/>
                  </a:lnTo>
                  <a:lnTo>
                    <a:pt x="4041991" y="951534"/>
                  </a:lnTo>
                  <a:lnTo>
                    <a:pt x="4034967" y="991285"/>
                  </a:lnTo>
                  <a:lnTo>
                    <a:pt x="4013136" y="1058392"/>
                  </a:lnTo>
                  <a:lnTo>
                    <a:pt x="3984663" y="1107960"/>
                  </a:lnTo>
                  <a:lnTo>
                    <a:pt x="3968242" y="1126096"/>
                  </a:lnTo>
                  <a:lnTo>
                    <a:pt x="3976116" y="1135227"/>
                  </a:lnTo>
                  <a:lnTo>
                    <a:pt x="4012882" y="1094663"/>
                  </a:lnTo>
                  <a:lnTo>
                    <a:pt x="4044696" y="1034516"/>
                  </a:lnTo>
                  <a:lnTo>
                    <a:pt x="4057523" y="997369"/>
                  </a:lnTo>
                  <a:lnTo>
                    <a:pt x="4066692" y="955840"/>
                  </a:lnTo>
                  <a:lnTo>
                    <a:pt x="4072191" y="909916"/>
                  </a:lnTo>
                  <a:lnTo>
                    <a:pt x="4074020" y="859739"/>
                  </a:lnTo>
                  <a:close/>
                </a:path>
                <a:path w="5123180" h="1247775">
                  <a:moveTo>
                    <a:pt x="4792472" y="0"/>
                  </a:moveTo>
                  <a:lnTo>
                    <a:pt x="4715129" y="0"/>
                  </a:lnTo>
                  <a:lnTo>
                    <a:pt x="4715129" y="12700"/>
                  </a:lnTo>
                  <a:lnTo>
                    <a:pt x="4715129" y="316230"/>
                  </a:lnTo>
                  <a:lnTo>
                    <a:pt x="4715129" y="330200"/>
                  </a:lnTo>
                  <a:lnTo>
                    <a:pt x="4792472" y="330200"/>
                  </a:lnTo>
                  <a:lnTo>
                    <a:pt x="4792472" y="316230"/>
                  </a:lnTo>
                  <a:lnTo>
                    <a:pt x="4743958" y="316230"/>
                  </a:lnTo>
                  <a:lnTo>
                    <a:pt x="4743958" y="12700"/>
                  </a:lnTo>
                  <a:lnTo>
                    <a:pt x="4792472" y="12700"/>
                  </a:lnTo>
                  <a:lnTo>
                    <a:pt x="4792472" y="0"/>
                  </a:lnTo>
                  <a:close/>
                </a:path>
                <a:path w="5123180" h="1247775">
                  <a:moveTo>
                    <a:pt x="5123053" y="0"/>
                  </a:moveTo>
                  <a:lnTo>
                    <a:pt x="5045837" y="0"/>
                  </a:lnTo>
                  <a:lnTo>
                    <a:pt x="5045837" y="12700"/>
                  </a:lnTo>
                  <a:lnTo>
                    <a:pt x="5094351" y="12700"/>
                  </a:lnTo>
                  <a:lnTo>
                    <a:pt x="5094351" y="316230"/>
                  </a:lnTo>
                  <a:lnTo>
                    <a:pt x="5045837" y="316230"/>
                  </a:lnTo>
                  <a:lnTo>
                    <a:pt x="5045837" y="330200"/>
                  </a:lnTo>
                  <a:lnTo>
                    <a:pt x="5123053" y="330200"/>
                  </a:lnTo>
                  <a:lnTo>
                    <a:pt x="5123053" y="316230"/>
                  </a:lnTo>
                  <a:lnTo>
                    <a:pt x="5123053" y="12700"/>
                  </a:lnTo>
                  <a:lnTo>
                    <a:pt x="5123053" y="0"/>
                  </a:lnTo>
                  <a:close/>
                </a:path>
              </a:pathLst>
            </a:custGeom>
            <a:solidFill>
              <a:srgbClr val="FFFFFF"/>
            </a:solidFill>
          </p:spPr>
          <p:txBody>
            <a:bodyPr wrap="square" lIns="0" tIns="0" rIns="0" bIns="0" rtlCol="0"/>
            <a:lstStyle/>
            <a:p>
              <a:endParaRPr/>
            </a:p>
          </p:txBody>
        </p:sp>
      </p:grpSp>
      <p:sp>
        <p:nvSpPr>
          <p:cNvPr id="9" name="object 9"/>
          <p:cNvSpPr txBox="1"/>
          <p:nvPr/>
        </p:nvSpPr>
        <p:spPr>
          <a:xfrm>
            <a:off x="4836414" y="5677001"/>
            <a:ext cx="228600" cy="360680"/>
          </a:xfrm>
          <a:prstGeom prst="rect">
            <a:avLst/>
          </a:prstGeom>
        </p:spPr>
        <p:txBody>
          <a:bodyPr vert="horz" wrap="square" lIns="0" tIns="12065" rIns="0" bIns="0" rtlCol="0">
            <a:spAutoFit/>
          </a:bodyPr>
          <a:lstStyle/>
          <a:p>
            <a:pPr marL="12700">
              <a:lnSpc>
                <a:spcPct val="100000"/>
              </a:lnSpc>
              <a:spcBef>
                <a:spcPts val="95"/>
              </a:spcBef>
            </a:pPr>
            <a:r>
              <a:rPr sz="2200" spc="-50" dirty="0">
                <a:solidFill>
                  <a:srgbClr val="FFFFFF"/>
                </a:solidFill>
                <a:latin typeface="Cambria Math"/>
                <a:cs typeface="Cambria Math"/>
              </a:rPr>
              <a:t>−</a:t>
            </a:r>
            <a:endParaRPr sz="2200">
              <a:latin typeface="Cambria Math"/>
              <a:cs typeface="Cambria Math"/>
            </a:endParaRPr>
          </a:p>
        </p:txBody>
      </p:sp>
      <p:sp>
        <p:nvSpPr>
          <p:cNvPr id="10" name="object 10"/>
          <p:cNvSpPr/>
          <p:nvPr/>
        </p:nvSpPr>
        <p:spPr>
          <a:xfrm>
            <a:off x="5051044" y="5878944"/>
            <a:ext cx="457200" cy="18415"/>
          </a:xfrm>
          <a:custGeom>
            <a:avLst/>
            <a:gdLst/>
            <a:ahLst/>
            <a:cxnLst/>
            <a:rect l="l" t="t" r="r" b="b"/>
            <a:pathLst>
              <a:path w="457200" h="18414">
                <a:moveTo>
                  <a:pt x="457200" y="0"/>
                </a:moveTo>
                <a:lnTo>
                  <a:pt x="0" y="0"/>
                </a:lnTo>
                <a:lnTo>
                  <a:pt x="0" y="18288"/>
                </a:lnTo>
                <a:lnTo>
                  <a:pt x="457200" y="18288"/>
                </a:lnTo>
                <a:lnTo>
                  <a:pt x="457200" y="0"/>
                </a:lnTo>
                <a:close/>
              </a:path>
            </a:pathLst>
          </a:custGeom>
          <a:solidFill>
            <a:srgbClr val="FFFFFF"/>
          </a:solidFill>
        </p:spPr>
        <p:txBody>
          <a:bodyPr wrap="square" lIns="0" tIns="0" rIns="0" bIns="0" rtlCol="0"/>
          <a:lstStyle/>
          <a:p>
            <a:endParaRPr/>
          </a:p>
        </p:txBody>
      </p:sp>
      <p:sp>
        <p:nvSpPr>
          <p:cNvPr id="11" name="object 11"/>
          <p:cNvSpPr txBox="1"/>
          <p:nvPr/>
        </p:nvSpPr>
        <p:spPr>
          <a:xfrm>
            <a:off x="5199126" y="5867501"/>
            <a:ext cx="16192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FFFFFF"/>
                </a:solidFill>
                <a:latin typeface="Cambria Math"/>
                <a:cs typeface="Cambria Math"/>
              </a:rPr>
              <a:t>2</a:t>
            </a:r>
            <a:endParaRPr sz="1800">
              <a:latin typeface="Cambria Math"/>
              <a:cs typeface="Cambria Math"/>
            </a:endParaRPr>
          </a:p>
        </p:txBody>
      </p:sp>
      <p:sp>
        <p:nvSpPr>
          <p:cNvPr id="12" name="object 12"/>
          <p:cNvSpPr/>
          <p:nvPr/>
        </p:nvSpPr>
        <p:spPr>
          <a:xfrm>
            <a:off x="6846316" y="5612180"/>
            <a:ext cx="4076065" cy="663575"/>
          </a:xfrm>
          <a:custGeom>
            <a:avLst/>
            <a:gdLst/>
            <a:ahLst/>
            <a:cxnLst/>
            <a:rect l="l" t="t" r="r" b="b"/>
            <a:pathLst>
              <a:path w="4076065" h="663575">
                <a:moveTo>
                  <a:pt x="117475" y="324688"/>
                </a:moveTo>
                <a:lnTo>
                  <a:pt x="112522" y="310362"/>
                </a:lnTo>
                <a:lnTo>
                  <a:pt x="86944" y="319608"/>
                </a:lnTo>
                <a:lnTo>
                  <a:pt x="64516" y="332994"/>
                </a:lnTo>
                <a:lnTo>
                  <a:pt x="29083" y="372211"/>
                </a:lnTo>
                <a:lnTo>
                  <a:pt x="7251" y="424662"/>
                </a:lnTo>
                <a:lnTo>
                  <a:pt x="101" y="485051"/>
                </a:lnTo>
                <a:lnTo>
                  <a:pt x="0" y="486905"/>
                </a:lnTo>
                <a:lnTo>
                  <a:pt x="1803" y="519328"/>
                </a:lnTo>
                <a:lnTo>
                  <a:pt x="16281" y="576681"/>
                </a:lnTo>
                <a:lnTo>
                  <a:pt x="45046" y="623214"/>
                </a:lnTo>
                <a:lnTo>
                  <a:pt x="86855" y="654050"/>
                </a:lnTo>
                <a:lnTo>
                  <a:pt x="112522" y="663270"/>
                </a:lnTo>
                <a:lnTo>
                  <a:pt x="116967" y="648944"/>
                </a:lnTo>
                <a:lnTo>
                  <a:pt x="96837" y="640041"/>
                </a:lnTo>
                <a:lnTo>
                  <a:pt x="79502" y="627646"/>
                </a:lnTo>
                <a:lnTo>
                  <a:pt x="53086" y="592391"/>
                </a:lnTo>
                <a:lnTo>
                  <a:pt x="37363" y="544449"/>
                </a:lnTo>
                <a:lnTo>
                  <a:pt x="32207" y="486905"/>
                </a:lnTo>
                <a:lnTo>
                  <a:pt x="32131" y="485051"/>
                </a:lnTo>
                <a:lnTo>
                  <a:pt x="33439" y="454952"/>
                </a:lnTo>
                <a:lnTo>
                  <a:pt x="43916" y="402717"/>
                </a:lnTo>
                <a:lnTo>
                  <a:pt x="64960" y="361505"/>
                </a:lnTo>
                <a:lnTo>
                  <a:pt x="97155" y="333565"/>
                </a:lnTo>
                <a:lnTo>
                  <a:pt x="117475" y="324688"/>
                </a:lnTo>
                <a:close/>
              </a:path>
              <a:path w="4076065" h="663575">
                <a:moveTo>
                  <a:pt x="1028827" y="324688"/>
                </a:moveTo>
                <a:lnTo>
                  <a:pt x="1023874" y="310362"/>
                </a:lnTo>
                <a:lnTo>
                  <a:pt x="998296" y="319608"/>
                </a:lnTo>
                <a:lnTo>
                  <a:pt x="975868" y="332994"/>
                </a:lnTo>
                <a:lnTo>
                  <a:pt x="940435" y="372211"/>
                </a:lnTo>
                <a:lnTo>
                  <a:pt x="918603" y="424662"/>
                </a:lnTo>
                <a:lnTo>
                  <a:pt x="911453" y="485051"/>
                </a:lnTo>
                <a:lnTo>
                  <a:pt x="911352" y="486905"/>
                </a:lnTo>
                <a:lnTo>
                  <a:pt x="913155" y="519328"/>
                </a:lnTo>
                <a:lnTo>
                  <a:pt x="927633" y="576681"/>
                </a:lnTo>
                <a:lnTo>
                  <a:pt x="956398" y="623214"/>
                </a:lnTo>
                <a:lnTo>
                  <a:pt x="998207" y="654050"/>
                </a:lnTo>
                <a:lnTo>
                  <a:pt x="1023874" y="663270"/>
                </a:lnTo>
                <a:lnTo>
                  <a:pt x="1028319" y="648944"/>
                </a:lnTo>
                <a:lnTo>
                  <a:pt x="1008189" y="640041"/>
                </a:lnTo>
                <a:lnTo>
                  <a:pt x="990854" y="627646"/>
                </a:lnTo>
                <a:lnTo>
                  <a:pt x="964438" y="592391"/>
                </a:lnTo>
                <a:lnTo>
                  <a:pt x="948715" y="544449"/>
                </a:lnTo>
                <a:lnTo>
                  <a:pt x="943559" y="486905"/>
                </a:lnTo>
                <a:lnTo>
                  <a:pt x="943483" y="485051"/>
                </a:lnTo>
                <a:lnTo>
                  <a:pt x="944791" y="454952"/>
                </a:lnTo>
                <a:lnTo>
                  <a:pt x="955268" y="402717"/>
                </a:lnTo>
                <a:lnTo>
                  <a:pt x="976312" y="361505"/>
                </a:lnTo>
                <a:lnTo>
                  <a:pt x="1008507" y="333565"/>
                </a:lnTo>
                <a:lnTo>
                  <a:pt x="1028827" y="324688"/>
                </a:lnTo>
                <a:close/>
              </a:path>
              <a:path w="4076065" h="663575">
                <a:moveTo>
                  <a:pt x="2044827" y="486905"/>
                </a:moveTo>
                <a:lnTo>
                  <a:pt x="2037562" y="424662"/>
                </a:lnTo>
                <a:lnTo>
                  <a:pt x="2015744" y="372211"/>
                </a:lnTo>
                <a:lnTo>
                  <a:pt x="1980311" y="332994"/>
                </a:lnTo>
                <a:lnTo>
                  <a:pt x="1932305" y="310362"/>
                </a:lnTo>
                <a:lnTo>
                  <a:pt x="1927352" y="324688"/>
                </a:lnTo>
                <a:lnTo>
                  <a:pt x="1947735" y="333565"/>
                </a:lnTo>
                <a:lnTo>
                  <a:pt x="1965274" y="345833"/>
                </a:lnTo>
                <a:lnTo>
                  <a:pt x="1991868" y="380593"/>
                </a:lnTo>
                <a:lnTo>
                  <a:pt x="2007463" y="427494"/>
                </a:lnTo>
                <a:lnTo>
                  <a:pt x="2011324" y="454558"/>
                </a:lnTo>
                <a:lnTo>
                  <a:pt x="2011387" y="454952"/>
                </a:lnTo>
                <a:lnTo>
                  <a:pt x="2011375" y="516178"/>
                </a:lnTo>
                <a:lnTo>
                  <a:pt x="2000897" y="569849"/>
                </a:lnTo>
                <a:lnTo>
                  <a:pt x="1979891" y="611771"/>
                </a:lnTo>
                <a:lnTo>
                  <a:pt x="1947976" y="640041"/>
                </a:lnTo>
                <a:lnTo>
                  <a:pt x="1927860" y="648944"/>
                </a:lnTo>
                <a:lnTo>
                  <a:pt x="1932305" y="663270"/>
                </a:lnTo>
                <a:lnTo>
                  <a:pt x="1980412" y="640689"/>
                </a:lnTo>
                <a:lnTo>
                  <a:pt x="2015871" y="601599"/>
                </a:lnTo>
                <a:lnTo>
                  <a:pt x="2037588" y="549262"/>
                </a:lnTo>
                <a:lnTo>
                  <a:pt x="2043010" y="519328"/>
                </a:lnTo>
                <a:lnTo>
                  <a:pt x="2044827" y="486905"/>
                </a:lnTo>
                <a:close/>
              </a:path>
              <a:path w="4076065" h="663575">
                <a:moveTo>
                  <a:pt x="2422779" y="486905"/>
                </a:moveTo>
                <a:lnTo>
                  <a:pt x="2415514" y="424662"/>
                </a:lnTo>
                <a:lnTo>
                  <a:pt x="2393696" y="372211"/>
                </a:lnTo>
                <a:lnTo>
                  <a:pt x="2358263" y="332994"/>
                </a:lnTo>
                <a:lnTo>
                  <a:pt x="2310257" y="310362"/>
                </a:lnTo>
                <a:lnTo>
                  <a:pt x="2305304" y="324688"/>
                </a:lnTo>
                <a:lnTo>
                  <a:pt x="2325687" y="333565"/>
                </a:lnTo>
                <a:lnTo>
                  <a:pt x="2343226" y="345833"/>
                </a:lnTo>
                <a:lnTo>
                  <a:pt x="2369820" y="380593"/>
                </a:lnTo>
                <a:lnTo>
                  <a:pt x="2385415" y="427494"/>
                </a:lnTo>
                <a:lnTo>
                  <a:pt x="2389276" y="454558"/>
                </a:lnTo>
                <a:lnTo>
                  <a:pt x="2389340" y="454952"/>
                </a:lnTo>
                <a:lnTo>
                  <a:pt x="2389327" y="516178"/>
                </a:lnTo>
                <a:lnTo>
                  <a:pt x="2378849" y="569849"/>
                </a:lnTo>
                <a:lnTo>
                  <a:pt x="2357844" y="611771"/>
                </a:lnTo>
                <a:lnTo>
                  <a:pt x="2325928" y="640041"/>
                </a:lnTo>
                <a:lnTo>
                  <a:pt x="2305812" y="648944"/>
                </a:lnTo>
                <a:lnTo>
                  <a:pt x="2310257" y="663270"/>
                </a:lnTo>
                <a:lnTo>
                  <a:pt x="2358364" y="640689"/>
                </a:lnTo>
                <a:lnTo>
                  <a:pt x="2393823" y="601599"/>
                </a:lnTo>
                <a:lnTo>
                  <a:pt x="2415540" y="549262"/>
                </a:lnTo>
                <a:lnTo>
                  <a:pt x="2420963" y="519328"/>
                </a:lnTo>
                <a:lnTo>
                  <a:pt x="2422779" y="486905"/>
                </a:lnTo>
                <a:close/>
              </a:path>
              <a:path w="4076065" h="663575">
                <a:moveTo>
                  <a:pt x="3291205" y="9118"/>
                </a:moveTo>
                <a:lnTo>
                  <a:pt x="3246513" y="40576"/>
                </a:lnTo>
                <a:lnTo>
                  <a:pt x="3214751" y="100698"/>
                </a:lnTo>
                <a:lnTo>
                  <a:pt x="3201911" y="137845"/>
                </a:lnTo>
                <a:lnTo>
                  <a:pt x="3192742" y="179336"/>
                </a:lnTo>
                <a:lnTo>
                  <a:pt x="3187242" y="225171"/>
                </a:lnTo>
                <a:lnTo>
                  <a:pt x="3185414" y="275348"/>
                </a:lnTo>
                <a:lnTo>
                  <a:pt x="3187154" y="323430"/>
                </a:lnTo>
                <a:lnTo>
                  <a:pt x="3192742" y="371589"/>
                </a:lnTo>
                <a:lnTo>
                  <a:pt x="3201911" y="413118"/>
                </a:lnTo>
                <a:lnTo>
                  <a:pt x="3214751" y="450265"/>
                </a:lnTo>
                <a:lnTo>
                  <a:pt x="3246513" y="510413"/>
                </a:lnTo>
                <a:lnTo>
                  <a:pt x="3283331" y="550976"/>
                </a:lnTo>
                <a:lnTo>
                  <a:pt x="3291205" y="541845"/>
                </a:lnTo>
                <a:lnTo>
                  <a:pt x="3274720" y="523709"/>
                </a:lnTo>
                <a:lnTo>
                  <a:pt x="3259747" y="501142"/>
                </a:lnTo>
                <a:lnTo>
                  <a:pt x="3234309" y="442709"/>
                </a:lnTo>
                <a:lnTo>
                  <a:pt x="3217443" y="367271"/>
                </a:lnTo>
                <a:lnTo>
                  <a:pt x="3213227" y="323430"/>
                </a:lnTo>
                <a:lnTo>
                  <a:pt x="3211830" y="275488"/>
                </a:lnTo>
                <a:lnTo>
                  <a:pt x="3213227" y="227558"/>
                </a:lnTo>
                <a:lnTo>
                  <a:pt x="3217443" y="183705"/>
                </a:lnTo>
                <a:lnTo>
                  <a:pt x="3224466" y="143954"/>
                </a:lnTo>
                <a:lnTo>
                  <a:pt x="3246285" y="76847"/>
                </a:lnTo>
                <a:lnTo>
                  <a:pt x="3274720" y="27266"/>
                </a:lnTo>
                <a:lnTo>
                  <a:pt x="3291205" y="9118"/>
                </a:lnTo>
                <a:close/>
              </a:path>
              <a:path w="4076065" h="663575">
                <a:moveTo>
                  <a:pt x="4075544" y="275488"/>
                </a:moveTo>
                <a:lnTo>
                  <a:pt x="4073804" y="227558"/>
                </a:lnTo>
                <a:lnTo>
                  <a:pt x="4068216" y="179336"/>
                </a:lnTo>
                <a:lnTo>
                  <a:pt x="4059047" y="137845"/>
                </a:lnTo>
                <a:lnTo>
                  <a:pt x="4046220" y="100698"/>
                </a:lnTo>
                <a:lnTo>
                  <a:pt x="4014406" y="40576"/>
                </a:lnTo>
                <a:lnTo>
                  <a:pt x="3977640" y="0"/>
                </a:lnTo>
                <a:lnTo>
                  <a:pt x="3969766" y="9118"/>
                </a:lnTo>
                <a:lnTo>
                  <a:pt x="3986187" y="27266"/>
                </a:lnTo>
                <a:lnTo>
                  <a:pt x="4001160" y="49847"/>
                </a:lnTo>
                <a:lnTo>
                  <a:pt x="4026662" y="108267"/>
                </a:lnTo>
                <a:lnTo>
                  <a:pt x="4043515" y="183705"/>
                </a:lnTo>
                <a:lnTo>
                  <a:pt x="4047731" y="227558"/>
                </a:lnTo>
                <a:lnTo>
                  <a:pt x="4049128" y="275348"/>
                </a:lnTo>
                <a:lnTo>
                  <a:pt x="4047731" y="323430"/>
                </a:lnTo>
                <a:lnTo>
                  <a:pt x="4043515" y="367284"/>
                </a:lnTo>
                <a:lnTo>
                  <a:pt x="4036491" y="407035"/>
                </a:lnTo>
                <a:lnTo>
                  <a:pt x="4014660" y="474141"/>
                </a:lnTo>
                <a:lnTo>
                  <a:pt x="3986187" y="523709"/>
                </a:lnTo>
                <a:lnTo>
                  <a:pt x="3969766" y="541845"/>
                </a:lnTo>
                <a:lnTo>
                  <a:pt x="3977640" y="550976"/>
                </a:lnTo>
                <a:lnTo>
                  <a:pt x="4014406" y="510413"/>
                </a:lnTo>
                <a:lnTo>
                  <a:pt x="4046220" y="450265"/>
                </a:lnTo>
                <a:lnTo>
                  <a:pt x="4059047" y="413118"/>
                </a:lnTo>
                <a:lnTo>
                  <a:pt x="4068216" y="371589"/>
                </a:lnTo>
                <a:lnTo>
                  <a:pt x="4073715" y="325666"/>
                </a:lnTo>
                <a:lnTo>
                  <a:pt x="4075544" y="275488"/>
                </a:lnTo>
                <a:close/>
              </a:path>
            </a:pathLst>
          </a:custGeom>
          <a:solidFill>
            <a:srgbClr val="FFFFFF"/>
          </a:solidFill>
        </p:spPr>
        <p:txBody>
          <a:bodyPr wrap="square" lIns="0" tIns="0" rIns="0" bIns="0" rtlCol="0"/>
          <a:lstStyle/>
          <a:p>
            <a:endParaRPr/>
          </a:p>
        </p:txBody>
      </p:sp>
      <p:sp>
        <p:nvSpPr>
          <p:cNvPr id="13" name="object 13"/>
          <p:cNvSpPr txBox="1"/>
          <p:nvPr/>
        </p:nvSpPr>
        <p:spPr>
          <a:xfrm>
            <a:off x="10135869" y="5677001"/>
            <a:ext cx="228600" cy="360680"/>
          </a:xfrm>
          <a:prstGeom prst="rect">
            <a:avLst/>
          </a:prstGeom>
        </p:spPr>
        <p:txBody>
          <a:bodyPr vert="horz" wrap="square" lIns="0" tIns="12065" rIns="0" bIns="0" rtlCol="0">
            <a:spAutoFit/>
          </a:bodyPr>
          <a:lstStyle/>
          <a:p>
            <a:pPr marL="12700">
              <a:lnSpc>
                <a:spcPct val="100000"/>
              </a:lnSpc>
              <a:spcBef>
                <a:spcPts val="95"/>
              </a:spcBef>
            </a:pPr>
            <a:r>
              <a:rPr sz="2200" spc="-50" dirty="0">
                <a:solidFill>
                  <a:srgbClr val="FFFFFF"/>
                </a:solidFill>
                <a:latin typeface="Cambria Math"/>
                <a:cs typeface="Cambria Math"/>
              </a:rPr>
              <a:t>−</a:t>
            </a:r>
            <a:endParaRPr sz="2200">
              <a:latin typeface="Cambria Math"/>
              <a:cs typeface="Cambria Math"/>
            </a:endParaRPr>
          </a:p>
        </p:txBody>
      </p:sp>
      <p:sp>
        <p:nvSpPr>
          <p:cNvPr id="14" name="object 14"/>
          <p:cNvSpPr/>
          <p:nvPr/>
        </p:nvSpPr>
        <p:spPr>
          <a:xfrm>
            <a:off x="10349992" y="5878944"/>
            <a:ext cx="457200" cy="18415"/>
          </a:xfrm>
          <a:custGeom>
            <a:avLst/>
            <a:gdLst/>
            <a:ahLst/>
            <a:cxnLst/>
            <a:rect l="l" t="t" r="r" b="b"/>
            <a:pathLst>
              <a:path w="457200" h="18414">
                <a:moveTo>
                  <a:pt x="457200" y="0"/>
                </a:moveTo>
                <a:lnTo>
                  <a:pt x="0" y="0"/>
                </a:lnTo>
                <a:lnTo>
                  <a:pt x="0" y="18288"/>
                </a:lnTo>
                <a:lnTo>
                  <a:pt x="457200" y="18288"/>
                </a:lnTo>
                <a:lnTo>
                  <a:pt x="457200" y="0"/>
                </a:lnTo>
                <a:close/>
              </a:path>
            </a:pathLst>
          </a:custGeom>
          <a:solidFill>
            <a:srgbClr val="FFFFFF"/>
          </a:solidFill>
        </p:spPr>
        <p:txBody>
          <a:bodyPr wrap="square" lIns="0" tIns="0" rIns="0" bIns="0" rtlCol="0"/>
          <a:lstStyle/>
          <a:p>
            <a:endParaRPr/>
          </a:p>
        </p:txBody>
      </p:sp>
      <p:sp>
        <p:nvSpPr>
          <p:cNvPr id="15" name="object 15"/>
          <p:cNvSpPr txBox="1"/>
          <p:nvPr/>
        </p:nvSpPr>
        <p:spPr>
          <a:xfrm>
            <a:off x="5001005" y="5564225"/>
            <a:ext cx="5857875" cy="299720"/>
          </a:xfrm>
          <a:prstGeom prst="rect">
            <a:avLst/>
          </a:prstGeom>
        </p:spPr>
        <p:txBody>
          <a:bodyPr vert="horz" wrap="square" lIns="0" tIns="12700" rIns="0" bIns="0" rtlCol="0">
            <a:spAutoFit/>
          </a:bodyPr>
          <a:lstStyle/>
          <a:p>
            <a:pPr marL="50800">
              <a:lnSpc>
                <a:spcPct val="100000"/>
              </a:lnSpc>
              <a:spcBef>
                <a:spcPts val="100"/>
              </a:spcBef>
              <a:tabLst>
                <a:tab pos="5349875" algn="l"/>
              </a:tabLst>
            </a:pPr>
            <a:r>
              <a:rPr sz="1800" spc="180" dirty="0">
                <a:solidFill>
                  <a:srgbClr val="FFFFFF"/>
                </a:solidFill>
                <a:latin typeface="Cambria Math"/>
                <a:cs typeface="Cambria Math"/>
              </a:rPr>
              <a:t>𝛿</a:t>
            </a:r>
            <a:r>
              <a:rPr sz="2700" spc="270" baseline="20061" dirty="0">
                <a:solidFill>
                  <a:srgbClr val="FFFFFF"/>
                </a:solidFill>
                <a:latin typeface="Cambria Math"/>
                <a:cs typeface="Cambria Math"/>
              </a:rPr>
              <a:t>2</a:t>
            </a:r>
            <a:r>
              <a:rPr sz="1800" spc="180" dirty="0">
                <a:solidFill>
                  <a:srgbClr val="FFFFFF"/>
                </a:solidFill>
                <a:latin typeface="Cambria Math"/>
                <a:cs typeface="Cambria Math"/>
              </a:rPr>
              <a:t>𝜇</a:t>
            </a:r>
            <a:r>
              <a:rPr sz="1800" dirty="0">
                <a:solidFill>
                  <a:srgbClr val="FFFFFF"/>
                </a:solidFill>
                <a:latin typeface="Cambria Math"/>
                <a:cs typeface="Cambria Math"/>
              </a:rPr>
              <a:t>	</a:t>
            </a:r>
            <a:r>
              <a:rPr sz="1800" spc="180" dirty="0">
                <a:solidFill>
                  <a:srgbClr val="FFFFFF"/>
                </a:solidFill>
                <a:latin typeface="Cambria Math"/>
                <a:cs typeface="Cambria Math"/>
              </a:rPr>
              <a:t>𝛿</a:t>
            </a:r>
            <a:r>
              <a:rPr sz="2700" spc="270" baseline="20061" dirty="0">
                <a:solidFill>
                  <a:srgbClr val="FFFFFF"/>
                </a:solidFill>
                <a:latin typeface="Cambria Math"/>
                <a:cs typeface="Cambria Math"/>
              </a:rPr>
              <a:t>2</a:t>
            </a:r>
            <a:r>
              <a:rPr sz="1800" spc="180" dirty="0">
                <a:solidFill>
                  <a:srgbClr val="FFFFFF"/>
                </a:solidFill>
                <a:latin typeface="Cambria Math"/>
                <a:cs typeface="Cambria Math"/>
              </a:rPr>
              <a:t>𝜇</a:t>
            </a:r>
            <a:endParaRPr sz="1800">
              <a:latin typeface="Cambria Math"/>
              <a:cs typeface="Cambria Math"/>
            </a:endParaRPr>
          </a:p>
        </p:txBody>
      </p:sp>
      <p:sp>
        <p:nvSpPr>
          <p:cNvPr id="16" name="object 16"/>
          <p:cNvSpPr txBox="1"/>
          <p:nvPr/>
        </p:nvSpPr>
        <p:spPr>
          <a:xfrm>
            <a:off x="10498581" y="5867501"/>
            <a:ext cx="16192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FFFFFF"/>
                </a:solidFill>
                <a:latin typeface="Cambria Math"/>
                <a:cs typeface="Cambria Math"/>
              </a:rPr>
              <a:t>3</a:t>
            </a:r>
            <a:endParaRPr sz="1800">
              <a:latin typeface="Cambria Math"/>
              <a:cs typeface="Cambria Math"/>
            </a:endParaRPr>
          </a:p>
        </p:txBody>
      </p:sp>
      <p:sp>
        <p:nvSpPr>
          <p:cNvPr id="17" name="object 17"/>
          <p:cNvSpPr/>
          <p:nvPr/>
        </p:nvSpPr>
        <p:spPr>
          <a:xfrm>
            <a:off x="435863" y="3730752"/>
            <a:ext cx="11338560" cy="745490"/>
          </a:xfrm>
          <a:custGeom>
            <a:avLst/>
            <a:gdLst/>
            <a:ahLst/>
            <a:cxnLst/>
            <a:rect l="l" t="t" r="r" b="b"/>
            <a:pathLst>
              <a:path w="11338560" h="745489">
                <a:moveTo>
                  <a:pt x="11338560" y="0"/>
                </a:moveTo>
                <a:lnTo>
                  <a:pt x="0" y="0"/>
                </a:lnTo>
                <a:lnTo>
                  <a:pt x="0" y="745236"/>
                </a:lnTo>
                <a:lnTo>
                  <a:pt x="11338560" y="745236"/>
                </a:lnTo>
                <a:lnTo>
                  <a:pt x="11338560" y="0"/>
                </a:lnTo>
                <a:close/>
              </a:path>
            </a:pathLst>
          </a:custGeom>
          <a:solidFill>
            <a:srgbClr val="4B3182"/>
          </a:solidFill>
        </p:spPr>
        <p:txBody>
          <a:bodyPr wrap="square" lIns="0" tIns="0" rIns="0" bIns="0" rtlCol="0"/>
          <a:lstStyle/>
          <a:p>
            <a:endParaRPr/>
          </a:p>
        </p:txBody>
      </p:sp>
      <mc:AlternateContent xmlns:mc="http://schemas.openxmlformats.org/markup-compatibility/2006" xmlns:a14="http://schemas.microsoft.com/office/drawing/2010/main">
        <mc:Choice Requires="a14">
          <p:sp>
            <p:nvSpPr>
              <p:cNvPr id="18" name="object 18"/>
              <p:cNvSpPr txBox="1"/>
              <p:nvPr/>
            </p:nvSpPr>
            <p:spPr>
              <a:xfrm>
                <a:off x="489204" y="1445513"/>
                <a:ext cx="10650855" cy="4025461"/>
              </a:xfrm>
              <a:prstGeom prst="rect">
                <a:avLst/>
              </a:prstGeom>
            </p:spPr>
            <p:txBody>
              <a:bodyPr vert="horz" wrap="square" lIns="0" tIns="60960" rIns="0" bIns="0" rtlCol="0">
                <a:spAutoFit/>
              </a:bodyPr>
              <a:lstStyle/>
              <a:p>
                <a:pPr marL="222885" marR="30480" indent="5715" algn="just">
                  <a:lnSpc>
                    <a:spcPts val="3020"/>
                  </a:lnSpc>
                  <a:spcBef>
                    <a:spcPts val="480"/>
                  </a:spcBef>
                </a:pPr>
                <a:r>
                  <a:rPr lang="en-US" sz="2800" b="0" dirty="0">
                    <a:latin typeface="Segoe UI Semilight"/>
                    <a:cs typeface="Segoe UI Semilight"/>
                  </a:rPr>
                  <a:t>Suppose</a:t>
                </a:r>
                <a:r>
                  <a:rPr lang="en-US" sz="2800" b="0" spc="-45" dirty="0">
                    <a:latin typeface="Segoe UI Semilight"/>
                    <a:cs typeface="Segoe UI Semilight"/>
                  </a:rPr>
                  <a:t> </a:t>
                </a:r>
                <a:r>
                  <a:rPr lang="en-US" sz="2800" b="0" dirty="0">
                    <a:latin typeface="Segoe UI Semilight"/>
                    <a:cs typeface="Segoe UI Semilight"/>
                  </a:rPr>
                  <a:t>you</a:t>
                </a:r>
                <a:r>
                  <a:rPr lang="en-US" sz="2800" b="0" spc="-55" dirty="0">
                    <a:latin typeface="Segoe UI Semilight"/>
                    <a:cs typeface="Segoe UI Semilight"/>
                  </a:rPr>
                  <a:t> </a:t>
                </a:r>
                <a:r>
                  <a:rPr lang="en-US" sz="2800" b="0" dirty="0">
                    <a:latin typeface="Segoe UI Semilight"/>
                    <a:cs typeface="Segoe UI Semilight"/>
                  </a:rPr>
                  <a:t>run</a:t>
                </a:r>
                <a:r>
                  <a:rPr lang="en-US" sz="2800" b="0" spc="-50" dirty="0">
                    <a:latin typeface="Segoe UI Semilight"/>
                    <a:cs typeface="Segoe UI Semilight"/>
                  </a:rPr>
                  <a:t> </a:t>
                </a:r>
                <a:r>
                  <a:rPr lang="en-US" sz="2800" b="0" dirty="0">
                    <a:latin typeface="Segoe UI Semilight"/>
                    <a:cs typeface="Segoe UI Semilight"/>
                  </a:rPr>
                  <a:t>a</a:t>
                </a:r>
                <a:r>
                  <a:rPr lang="en-US" sz="2800" b="0" spc="-50" dirty="0">
                    <a:latin typeface="Segoe UI Semilight"/>
                    <a:cs typeface="Segoe UI Semilight"/>
                  </a:rPr>
                  <a:t> </a:t>
                </a:r>
                <a:r>
                  <a:rPr lang="en-US" sz="2800" b="0" dirty="0">
                    <a:latin typeface="Segoe UI Semilight"/>
                    <a:cs typeface="Segoe UI Semilight"/>
                  </a:rPr>
                  <a:t>poll</a:t>
                </a:r>
                <a:r>
                  <a:rPr lang="en-US" sz="2800" b="0" spc="-60" dirty="0">
                    <a:latin typeface="Segoe UI Semilight"/>
                    <a:cs typeface="Segoe UI Semilight"/>
                  </a:rPr>
                  <a:t> </a:t>
                </a:r>
                <a:r>
                  <a:rPr lang="en-US" sz="2800" b="0" dirty="0">
                    <a:latin typeface="Segoe UI Semilight"/>
                    <a:cs typeface="Segoe UI Semilight"/>
                  </a:rPr>
                  <a:t>of</a:t>
                </a:r>
                <a:r>
                  <a:rPr lang="en-US" sz="2800" b="0" spc="-50" dirty="0">
                    <a:latin typeface="Segoe UI Semilight"/>
                    <a:cs typeface="Segoe UI Semilight"/>
                  </a:rPr>
                  <a:t> </a:t>
                </a:r>
                <a:r>
                  <a:rPr lang="en-US" sz="2800" dirty="0">
                    <a:latin typeface="Cambria Math"/>
                    <a:cs typeface="Cambria Math"/>
                  </a:rPr>
                  <a:t>1000</a:t>
                </a:r>
                <a:r>
                  <a:rPr lang="en-US" sz="2800" spc="-35" dirty="0">
                    <a:latin typeface="Cambria Math"/>
                    <a:cs typeface="Cambria Math"/>
                  </a:rPr>
                  <a:t> </a:t>
                </a:r>
                <a:r>
                  <a:rPr lang="en-US" sz="2800" b="0" dirty="0">
                    <a:latin typeface="Segoe UI Semilight"/>
                    <a:cs typeface="Segoe UI Semilight"/>
                  </a:rPr>
                  <a:t>people</a:t>
                </a:r>
                <a:r>
                  <a:rPr lang="en-US" sz="2800" b="0" spc="-40" dirty="0">
                    <a:latin typeface="Segoe UI Semilight"/>
                    <a:cs typeface="Segoe UI Semilight"/>
                  </a:rPr>
                  <a:t> </a:t>
                </a:r>
                <a:r>
                  <a:rPr lang="en-US" sz="2800" b="0" dirty="0">
                    <a:latin typeface="Segoe UI Semilight"/>
                    <a:cs typeface="Segoe UI Semilight"/>
                  </a:rPr>
                  <a:t>where</a:t>
                </a:r>
                <a:r>
                  <a:rPr lang="en-US" sz="2800" b="0" spc="-45" dirty="0">
                    <a:latin typeface="Segoe UI Semilight"/>
                    <a:cs typeface="Segoe UI Semilight"/>
                  </a:rPr>
                  <a:t> </a:t>
                </a:r>
                <a:r>
                  <a:rPr lang="en-US" sz="2800" b="0" dirty="0">
                    <a:latin typeface="Segoe UI Semilight"/>
                    <a:cs typeface="Segoe UI Semilight"/>
                  </a:rPr>
                  <a:t>in</a:t>
                </a:r>
                <a:r>
                  <a:rPr lang="en-US" sz="2800" b="0" spc="-60" dirty="0">
                    <a:latin typeface="Segoe UI Semilight"/>
                    <a:cs typeface="Segoe UI Semilight"/>
                  </a:rPr>
                  <a:t> </a:t>
                </a:r>
                <a:r>
                  <a:rPr lang="en-US" sz="2800" b="0" dirty="0">
                    <a:latin typeface="Segoe UI Semilight"/>
                    <a:cs typeface="Segoe UI Semilight"/>
                  </a:rPr>
                  <a:t>the</a:t>
                </a:r>
                <a:r>
                  <a:rPr lang="en-US" sz="2800" b="0" spc="-45" dirty="0">
                    <a:latin typeface="Segoe UI Semilight"/>
                    <a:cs typeface="Segoe UI Semilight"/>
                  </a:rPr>
                  <a:t> </a:t>
                </a:r>
                <a:r>
                  <a:rPr lang="en-US" sz="2800" b="0" dirty="0">
                    <a:latin typeface="Segoe UI Semilight"/>
                    <a:cs typeface="Segoe UI Semilight"/>
                  </a:rPr>
                  <a:t>true</a:t>
                </a:r>
                <a:r>
                  <a:rPr lang="en-US" sz="2800" b="0" spc="-60" dirty="0">
                    <a:latin typeface="Segoe UI Semilight"/>
                    <a:cs typeface="Segoe UI Semilight"/>
                  </a:rPr>
                  <a:t> </a:t>
                </a:r>
                <a:r>
                  <a:rPr lang="en-US" sz="2800" b="0" spc="-10" dirty="0">
                    <a:latin typeface="Segoe UI Semilight"/>
                    <a:cs typeface="Segoe UI Semilight"/>
                  </a:rPr>
                  <a:t>population </a:t>
                </a:r>
                <a:r>
                  <a:rPr lang="en-US" sz="2800" b="0" dirty="0">
                    <a:latin typeface="Segoe UI Semilight"/>
                    <a:cs typeface="Segoe UI Semilight"/>
                  </a:rPr>
                  <a:t>60%</a:t>
                </a:r>
                <a:r>
                  <a:rPr lang="en-US" sz="2800" b="0" spc="-60" dirty="0">
                    <a:latin typeface="Segoe UI Semilight"/>
                    <a:cs typeface="Segoe UI Semilight"/>
                  </a:rPr>
                  <a:t> </a:t>
                </a:r>
                <a:r>
                  <a:rPr lang="en-US" sz="2800" b="0" dirty="0">
                    <a:latin typeface="Segoe UI Semilight"/>
                    <a:cs typeface="Segoe UI Semilight"/>
                  </a:rPr>
                  <a:t>of</a:t>
                </a:r>
                <a:r>
                  <a:rPr lang="en-US" sz="2800" b="0" spc="-65" dirty="0">
                    <a:latin typeface="Segoe UI Semilight"/>
                    <a:cs typeface="Segoe UI Semilight"/>
                  </a:rPr>
                  <a:t> </a:t>
                </a:r>
                <a:r>
                  <a:rPr lang="en-US" sz="2800" b="0" dirty="0">
                    <a:latin typeface="Segoe UI Semilight"/>
                    <a:cs typeface="Segoe UI Semilight"/>
                  </a:rPr>
                  <a:t>the</a:t>
                </a:r>
                <a:r>
                  <a:rPr lang="en-US" sz="2800" b="0" spc="-45" dirty="0">
                    <a:latin typeface="Segoe UI Semilight"/>
                    <a:cs typeface="Segoe UI Semilight"/>
                  </a:rPr>
                  <a:t> </a:t>
                </a:r>
                <a:r>
                  <a:rPr lang="en-US" sz="2800" b="0" dirty="0">
                    <a:latin typeface="Segoe UI Semilight"/>
                    <a:cs typeface="Segoe UI Semilight"/>
                  </a:rPr>
                  <a:t>population</a:t>
                </a:r>
                <a:r>
                  <a:rPr lang="en-US" sz="2800" b="0" spc="-65" dirty="0">
                    <a:latin typeface="Segoe UI Semilight"/>
                    <a:cs typeface="Segoe UI Semilight"/>
                  </a:rPr>
                  <a:t> </a:t>
                </a:r>
                <a:r>
                  <a:rPr lang="en-US" sz="2800" b="0" dirty="0">
                    <a:latin typeface="Segoe UI Semilight"/>
                    <a:cs typeface="Segoe UI Semilight"/>
                  </a:rPr>
                  <a:t>supports</a:t>
                </a:r>
                <a:r>
                  <a:rPr lang="en-US" sz="2800" b="0" spc="-50" dirty="0">
                    <a:latin typeface="Segoe UI Semilight"/>
                    <a:cs typeface="Segoe UI Semilight"/>
                  </a:rPr>
                  <a:t> </a:t>
                </a:r>
                <a:r>
                  <a:rPr lang="en-US" sz="2800" b="0" dirty="0">
                    <a:latin typeface="Segoe UI Semilight"/>
                    <a:cs typeface="Segoe UI Semilight"/>
                  </a:rPr>
                  <a:t>you.</a:t>
                </a:r>
                <a:r>
                  <a:rPr lang="en-US" sz="2800" b="0" spc="-55" dirty="0">
                    <a:latin typeface="Segoe UI Semilight"/>
                    <a:cs typeface="Segoe UI Semilight"/>
                  </a:rPr>
                  <a:t> </a:t>
                </a:r>
                <a:r>
                  <a:rPr lang="en-US" sz="2800" b="0" dirty="0">
                    <a:latin typeface="Segoe UI Semilight"/>
                    <a:cs typeface="Segoe UI Semilight"/>
                  </a:rPr>
                  <a:t>What</a:t>
                </a:r>
                <a:r>
                  <a:rPr lang="en-US" sz="2800" b="0" spc="-55" dirty="0">
                    <a:latin typeface="Segoe UI Semilight"/>
                    <a:cs typeface="Segoe UI Semilight"/>
                  </a:rPr>
                  <a:t> </a:t>
                </a:r>
                <a:r>
                  <a:rPr lang="en-US" sz="2800" b="0" dirty="0">
                    <a:latin typeface="Segoe UI Semilight"/>
                    <a:cs typeface="Segoe UI Semilight"/>
                  </a:rPr>
                  <a:t>is</a:t>
                </a:r>
                <a:r>
                  <a:rPr lang="en-US" sz="2800" b="0" spc="-50" dirty="0">
                    <a:latin typeface="Segoe UI Semilight"/>
                    <a:cs typeface="Segoe UI Semilight"/>
                  </a:rPr>
                  <a:t> </a:t>
                </a:r>
                <a:r>
                  <a:rPr lang="en-US" sz="2800" b="0" dirty="0">
                    <a:latin typeface="Segoe UI Semilight"/>
                    <a:cs typeface="Segoe UI Semilight"/>
                  </a:rPr>
                  <a:t>the</a:t>
                </a:r>
                <a:r>
                  <a:rPr lang="en-US" sz="2800" b="0" spc="-55" dirty="0">
                    <a:latin typeface="Segoe UI Semilight"/>
                    <a:cs typeface="Segoe UI Semilight"/>
                  </a:rPr>
                  <a:t> </a:t>
                </a:r>
                <a:r>
                  <a:rPr lang="en-US" sz="2800" b="0" spc="-10" dirty="0">
                    <a:latin typeface="Segoe UI Semilight"/>
                    <a:cs typeface="Segoe UI Semilight"/>
                  </a:rPr>
                  <a:t>probability</a:t>
                </a:r>
                <a:r>
                  <a:rPr lang="en-US" sz="2800" b="0" spc="-55" dirty="0">
                    <a:latin typeface="Segoe UI Semilight"/>
                    <a:cs typeface="Segoe UI Semilight"/>
                  </a:rPr>
                  <a:t> </a:t>
                </a:r>
                <a:r>
                  <a:rPr lang="en-US" sz="2800" b="0" dirty="0">
                    <a:latin typeface="Segoe UI Semilight"/>
                    <a:cs typeface="Segoe UI Semilight"/>
                  </a:rPr>
                  <a:t>that</a:t>
                </a:r>
                <a:r>
                  <a:rPr lang="en-US" sz="2800" b="0" spc="-60" dirty="0">
                    <a:latin typeface="Segoe UI Semilight"/>
                    <a:cs typeface="Segoe UI Semilight"/>
                  </a:rPr>
                  <a:t> </a:t>
                </a:r>
                <a:r>
                  <a:rPr lang="en-US" sz="2800" b="0" spc="-25" dirty="0">
                    <a:latin typeface="Segoe UI Semilight"/>
                    <a:cs typeface="Segoe UI Semilight"/>
                  </a:rPr>
                  <a:t>the </a:t>
                </a:r>
                <a:r>
                  <a:rPr lang="en-US" sz="2800" b="0" dirty="0">
                    <a:latin typeface="Segoe UI Semilight"/>
                    <a:cs typeface="Segoe UI Semilight"/>
                  </a:rPr>
                  <a:t>poll</a:t>
                </a:r>
                <a:r>
                  <a:rPr lang="en-US" sz="2800" b="0" spc="-35" dirty="0">
                    <a:latin typeface="Segoe UI Semilight"/>
                    <a:cs typeface="Segoe UI Semilight"/>
                  </a:rPr>
                  <a:t> </a:t>
                </a:r>
                <a:r>
                  <a:rPr lang="en-US" sz="2800" b="0" dirty="0">
                    <a:latin typeface="Segoe UI Semilight"/>
                    <a:cs typeface="Segoe UI Semilight"/>
                  </a:rPr>
                  <a:t>is</a:t>
                </a:r>
                <a:r>
                  <a:rPr lang="en-US" sz="2800" b="0" spc="-20" dirty="0">
                    <a:latin typeface="Segoe UI Semilight"/>
                    <a:cs typeface="Segoe UI Semilight"/>
                  </a:rPr>
                  <a:t> </a:t>
                </a:r>
                <a:r>
                  <a:rPr lang="en-US" sz="2800" b="0" dirty="0">
                    <a:latin typeface="Segoe UI Semilight"/>
                    <a:cs typeface="Segoe UI Semilight"/>
                  </a:rPr>
                  <a:t>not</a:t>
                </a:r>
                <a:r>
                  <a:rPr lang="en-US" sz="2800" b="0" spc="-25" dirty="0">
                    <a:latin typeface="Segoe UI Semilight"/>
                    <a:cs typeface="Segoe UI Semilight"/>
                  </a:rPr>
                  <a:t> </a:t>
                </a:r>
                <a:r>
                  <a:rPr lang="en-US" sz="2800" b="0" dirty="0">
                    <a:latin typeface="Segoe UI Semilight"/>
                    <a:cs typeface="Segoe UI Semilight"/>
                  </a:rPr>
                  <a:t>within</a:t>
                </a:r>
                <a:r>
                  <a:rPr lang="en-US" sz="2800" b="0" spc="-15" dirty="0">
                    <a:latin typeface="Segoe UI Semilight"/>
                    <a:cs typeface="Segoe UI Semilight"/>
                  </a:rPr>
                  <a:t> </a:t>
                </a:r>
                <a:r>
                  <a:rPr lang="en-US" sz="2800" b="0" spc="-20" dirty="0">
                    <a:latin typeface="Segoe UI Semilight"/>
                    <a:cs typeface="Segoe UI Semilight"/>
                  </a:rPr>
                  <a:t>10-percentage-</a:t>
                </a:r>
                <a:r>
                  <a:rPr lang="en-US" sz="2800" b="0" dirty="0">
                    <a:latin typeface="Segoe UI Semilight"/>
                    <a:cs typeface="Segoe UI Semilight"/>
                  </a:rPr>
                  <a:t>points</a:t>
                </a:r>
                <a:r>
                  <a:rPr lang="en-US" sz="2800" b="0" spc="-25" dirty="0">
                    <a:latin typeface="Segoe UI Semilight"/>
                    <a:cs typeface="Segoe UI Semilight"/>
                  </a:rPr>
                  <a:t> </a:t>
                </a:r>
                <a:r>
                  <a:rPr lang="en-US" sz="2800" b="0" dirty="0">
                    <a:latin typeface="Segoe UI Semilight"/>
                    <a:cs typeface="Segoe UI Semilight"/>
                  </a:rPr>
                  <a:t>of</a:t>
                </a:r>
                <a:r>
                  <a:rPr lang="en-US" sz="2800" b="0" spc="-20" dirty="0">
                    <a:latin typeface="Segoe UI Semilight"/>
                    <a:cs typeface="Segoe UI Semilight"/>
                  </a:rPr>
                  <a:t> </a:t>
                </a:r>
                <a:r>
                  <a:rPr lang="en-US" sz="2800" b="0" dirty="0">
                    <a:latin typeface="Segoe UI Semilight"/>
                    <a:cs typeface="Segoe UI Semilight"/>
                  </a:rPr>
                  <a:t>the</a:t>
                </a:r>
                <a:r>
                  <a:rPr lang="en-US" sz="2800" b="0" spc="-35" dirty="0">
                    <a:latin typeface="Segoe UI Semilight"/>
                    <a:cs typeface="Segoe UI Semilight"/>
                  </a:rPr>
                  <a:t> </a:t>
                </a:r>
                <a:r>
                  <a:rPr lang="en-US" sz="2800" b="0" dirty="0">
                    <a:latin typeface="Segoe UI Semilight"/>
                    <a:cs typeface="Segoe UI Semilight"/>
                  </a:rPr>
                  <a:t>true</a:t>
                </a:r>
                <a:r>
                  <a:rPr lang="en-US" sz="2800" b="0" spc="-30" dirty="0">
                    <a:latin typeface="Segoe UI Semilight"/>
                    <a:cs typeface="Segoe UI Semilight"/>
                  </a:rPr>
                  <a:t> </a:t>
                </a:r>
                <a:r>
                  <a:rPr lang="en-US" sz="2800" b="0" spc="-10" dirty="0">
                    <a:latin typeface="Segoe UI Semilight"/>
                    <a:cs typeface="Segoe UI Semilight"/>
                  </a:rPr>
                  <a:t>value?</a:t>
                </a:r>
                <a:endParaRPr lang="en-US" sz="2800" dirty="0">
                  <a:latin typeface="Segoe UI Semilight"/>
                  <a:cs typeface="Segoe UI Semilight"/>
                </a:endParaRPr>
              </a:p>
              <a:p>
                <a:pPr marL="230504" algn="just">
                  <a:lnSpc>
                    <a:spcPct val="100000"/>
                  </a:lnSpc>
                  <a:spcBef>
                    <a:spcPts val="2975"/>
                  </a:spcBef>
                </a:pPr>
                <a:r>
                  <a:rPr lang="en-US" sz="2800" b="0" i="1" dirty="0">
                    <a:latin typeface="Segoe UI Semilight"/>
                    <a:cs typeface="Segoe UI Semilight"/>
                  </a:rPr>
                  <a:t>Goal:</a:t>
                </a:r>
                <a:r>
                  <a:rPr lang="en-US" sz="2800" b="0" i="1" spc="-65" dirty="0">
                    <a:latin typeface="Segoe UI Semilight"/>
                    <a:cs typeface="Segoe UI Semilight"/>
                  </a:rPr>
                  <a:t> </a:t>
                </a:r>
                <a:r>
                  <a:rPr lang="en-US" sz="2800" b="0" i="1" dirty="0">
                    <a:latin typeface="Segoe UI Semilight"/>
                    <a:cs typeface="Segoe UI Semilight"/>
                  </a:rPr>
                  <a:t>bound</a:t>
                </a:r>
                <a:r>
                  <a:rPr lang="en-US" sz="2800" b="0" i="1" spc="-5" dirty="0">
                    <a:latin typeface="Segoe UI Semilight"/>
                    <a:cs typeface="Segoe UI Semilight"/>
                  </a:rPr>
                  <a:t> </a:t>
                </a:r>
                <a:r>
                  <a:rPr lang="en-US" sz="2800" dirty="0">
                    <a:latin typeface="Cambria Math"/>
                    <a:cs typeface="Cambria Math"/>
                  </a:rPr>
                  <a:t>ℙ</a:t>
                </a:r>
                <a14:m>
                  <m:oMath xmlns:m="http://schemas.openxmlformats.org/officeDocument/2006/math">
                    <m:d>
                      <m:dPr>
                        <m:endChr m:val="|"/>
                        <m:ctrlPr>
                          <a:rPr lang="en-US" sz="2800" b="0" i="1" smtClean="0">
                            <a:latin typeface="Cambria Math" panose="02040503050406030204" pitchFamily="18" charset="0"/>
                            <a:cs typeface="Cambria Math"/>
                          </a:rPr>
                        </m:ctrlPr>
                      </m:dPr>
                      <m:e>
                        <m:r>
                          <a:rPr lang="en-US" sz="2800" b="0" i="1" smtClean="0">
                            <a:latin typeface="Cambria Math" panose="02040503050406030204" pitchFamily="18" charset="0"/>
                            <a:cs typeface="Cambria Math"/>
                          </a:rPr>
                          <m:t>|</m:t>
                        </m:r>
                        <m:acc>
                          <m:accPr>
                            <m:chr m:val="̅"/>
                            <m:ctrlPr>
                              <a:rPr lang="en-US" sz="2800" b="0" i="1" smtClean="0">
                                <a:latin typeface="Cambria Math" panose="02040503050406030204" pitchFamily="18" charset="0"/>
                                <a:cs typeface="Cambria Math"/>
                              </a:rPr>
                            </m:ctrlPr>
                          </m:accPr>
                          <m:e>
                            <m:r>
                              <a:rPr lang="en-US" sz="2800" b="0" i="1" smtClean="0">
                                <a:latin typeface="Cambria Math" panose="02040503050406030204" pitchFamily="18" charset="0"/>
                                <a:cs typeface="Cambria Math"/>
                              </a:rPr>
                              <m:t>𝑋</m:t>
                            </m:r>
                          </m:e>
                        </m:acc>
                        <m:r>
                          <a:rPr lang="en-US" sz="2800" b="0" i="1" smtClean="0">
                            <a:latin typeface="Cambria Math" panose="02040503050406030204" pitchFamily="18" charset="0"/>
                            <a:cs typeface="Cambria Math"/>
                          </a:rPr>
                          <m:t>−0.6</m:t>
                        </m:r>
                      </m:e>
                    </m:d>
                    <m:r>
                      <a:rPr lang="en-US" sz="2800" b="0" i="1" smtClean="0">
                        <a:latin typeface="Cambria Math" panose="02040503050406030204" pitchFamily="18" charset="0"/>
                        <a:cs typeface="Cambria Math"/>
                      </a:rPr>
                      <m:t>≥0.1)=</m:t>
                    </m:r>
                    <m:r>
                      <m:rPr>
                        <m:nor/>
                      </m:rPr>
                      <a:rPr lang="en-US" sz="2800" i="0" dirty="0">
                        <a:latin typeface="Cambria Math"/>
                        <a:ea typeface="Cambria Math" panose="02040503050406030204" pitchFamily="18" charset="0"/>
                        <a:cs typeface="Cambria Math"/>
                      </a:rPr>
                      <m:t>ℙ</m:t>
                    </m:r>
                    <m:r>
                      <m:rPr>
                        <m:nor/>
                      </m:rPr>
                      <a:rPr lang="en-US" sz="2800" b="0" i="0" dirty="0" smtClean="0">
                        <a:latin typeface="Cambria Math"/>
                        <a:ea typeface="Cambria Math" panose="02040503050406030204" pitchFamily="18" charset="0"/>
                        <a:cs typeface="Cambria Math"/>
                      </a:rPr>
                      <m:t>(</m:t>
                    </m:r>
                    <m:acc>
                      <m:accPr>
                        <m:chr m:val="̅"/>
                        <m:ctrlPr>
                          <a:rPr lang="en-US" sz="2800" b="0" i="1" smtClean="0">
                            <a:latin typeface="Cambria Math" panose="02040503050406030204" pitchFamily="18" charset="0"/>
                            <a:cs typeface="Cambria Math"/>
                          </a:rPr>
                        </m:ctrlPr>
                      </m:accPr>
                      <m:e>
                        <m:r>
                          <a:rPr lang="en-US" sz="2800" b="0" i="1" smtClean="0">
                            <a:latin typeface="Cambria Math" panose="02040503050406030204" pitchFamily="18" charset="0"/>
                            <a:cs typeface="Cambria Math"/>
                          </a:rPr>
                          <m:t>𝑋</m:t>
                        </m:r>
                      </m:e>
                    </m:acc>
                    <m:r>
                      <a:rPr lang="en-US" sz="2800" b="0" i="1" smtClean="0">
                        <a:latin typeface="Cambria Math" panose="02040503050406030204" pitchFamily="18" charset="0"/>
                        <a:cs typeface="Cambria Math"/>
                      </a:rPr>
                      <m:t>≤0.5)+</m:t>
                    </m:r>
                    <m:r>
                      <m:rPr>
                        <m:nor/>
                      </m:rPr>
                      <a:rPr lang="en-US" sz="2800" i="0" dirty="0" smtClean="0">
                        <a:latin typeface="Cambria Math"/>
                        <a:ea typeface="Cambria Math" panose="02040503050406030204" pitchFamily="18" charset="0"/>
                        <a:cs typeface="Cambria Math"/>
                      </a:rPr>
                      <m:t>ℙ</m:t>
                    </m:r>
                    <m:r>
                      <m:rPr>
                        <m:nor/>
                      </m:rPr>
                      <a:rPr lang="en-US" sz="2800" b="0" i="0" dirty="0" smtClean="0">
                        <a:latin typeface="Cambria Math"/>
                        <a:ea typeface="Cambria Math" panose="02040503050406030204" pitchFamily="18" charset="0"/>
                        <a:cs typeface="Cambria Math"/>
                      </a:rPr>
                      <m:t>(</m:t>
                    </m:r>
                    <m:acc>
                      <m:accPr>
                        <m:chr m:val="̅"/>
                        <m:ctrlPr>
                          <a:rPr lang="en-US" sz="2800" b="0" i="1" smtClean="0">
                            <a:latin typeface="Cambria Math" panose="02040503050406030204" pitchFamily="18" charset="0"/>
                            <a:cs typeface="Cambria Math"/>
                          </a:rPr>
                        </m:ctrlPr>
                      </m:accPr>
                      <m:e>
                        <m:r>
                          <a:rPr lang="en-US" sz="2800" b="0" i="1" smtClean="0">
                            <a:latin typeface="Cambria Math" panose="02040503050406030204" pitchFamily="18" charset="0"/>
                            <a:cs typeface="Cambria Math"/>
                          </a:rPr>
                          <m:t>𝑋</m:t>
                        </m:r>
                      </m:e>
                    </m:acc>
                    <m:r>
                      <a:rPr lang="en-US" sz="2800" b="0" i="1" smtClean="0">
                        <a:latin typeface="Cambria Math" panose="02040503050406030204" pitchFamily="18" charset="0"/>
                        <a:cs typeface="Cambria Math"/>
                      </a:rPr>
                      <m:t>≥0.7)</m:t>
                    </m:r>
                  </m:oMath>
                </a14:m>
                <a:endParaRPr lang="en-US" sz="2800" dirty="0">
                  <a:latin typeface="Cambria Math"/>
                  <a:cs typeface="Cambria Math"/>
                </a:endParaRPr>
              </a:p>
              <a:p>
                <a:pPr marL="38100">
                  <a:lnSpc>
                    <a:spcPct val="100000"/>
                  </a:lnSpc>
                  <a:spcBef>
                    <a:spcPts val="3060"/>
                  </a:spcBef>
                </a:pPr>
                <a:r>
                  <a:rPr lang="en-US" sz="3200" b="1" spc="-10" dirty="0">
                    <a:solidFill>
                      <a:srgbClr val="FFFFFF"/>
                    </a:solidFill>
                    <a:latin typeface="Segoe UI Semibold"/>
                    <a:cs typeface="Segoe UI Semibold"/>
                  </a:rPr>
                  <a:t>(Multiplicative)</a:t>
                </a:r>
                <a:r>
                  <a:rPr lang="en-US" sz="3200" b="1" spc="-90" dirty="0">
                    <a:solidFill>
                      <a:srgbClr val="FFFFFF"/>
                    </a:solidFill>
                    <a:latin typeface="Segoe UI Semibold"/>
                    <a:cs typeface="Segoe UI Semibold"/>
                  </a:rPr>
                  <a:t> </a:t>
                </a:r>
                <a:r>
                  <a:rPr lang="en-US" sz="3200" b="1" dirty="0">
                    <a:solidFill>
                      <a:srgbClr val="FFFFFF"/>
                    </a:solidFill>
                    <a:latin typeface="Segoe UI Semibold"/>
                    <a:cs typeface="Segoe UI Semibold"/>
                  </a:rPr>
                  <a:t>Chernoff</a:t>
                </a:r>
                <a:r>
                  <a:rPr lang="en-US" sz="3200" b="1" spc="-95" dirty="0">
                    <a:solidFill>
                      <a:srgbClr val="FFFFFF"/>
                    </a:solidFill>
                    <a:latin typeface="Segoe UI Semibold"/>
                    <a:cs typeface="Segoe UI Semibold"/>
                  </a:rPr>
                  <a:t> </a:t>
                </a:r>
                <a:r>
                  <a:rPr lang="en-US" sz="3200" b="1" spc="-10" dirty="0">
                    <a:solidFill>
                      <a:srgbClr val="FFFFFF"/>
                    </a:solidFill>
                    <a:latin typeface="Segoe UI Semibold"/>
                    <a:cs typeface="Segoe UI Semibold"/>
                  </a:rPr>
                  <a:t>Bound</a:t>
                </a:r>
                <a:endParaRPr lang="en-US" sz="3200" dirty="0">
                  <a:latin typeface="Segoe UI Semibold"/>
                  <a:cs typeface="Segoe UI Semibold"/>
                </a:endParaRPr>
              </a:p>
              <a:p>
                <a:pPr marL="582930" algn="ctr">
                  <a:lnSpc>
                    <a:spcPts val="3450"/>
                  </a:lnSpc>
                  <a:spcBef>
                    <a:spcPts val="1220"/>
                  </a:spcBef>
                </a:pPr>
                <a:r>
                  <a:rPr lang="en-US" sz="2800" b="1" dirty="0">
                    <a:solidFill>
                      <a:srgbClr val="FFFFFF"/>
                    </a:solidFill>
                    <a:latin typeface="Segoe UI Semibold"/>
                    <a:cs typeface="Segoe UI Semibold"/>
                  </a:rPr>
                  <a:t>Let</a:t>
                </a:r>
                <a:r>
                  <a:rPr lang="en-US" sz="2800" b="1" spc="-140" dirty="0">
                    <a:solidFill>
                      <a:srgbClr val="FFFFFF"/>
                    </a:solidFill>
                    <a:latin typeface="Segoe UI Semibold"/>
                    <a:cs typeface="Segoe UI Semibold"/>
                  </a:rPr>
                  <a:t> </a:t>
                </a:r>
                <a:r>
                  <a:rPr lang="en-US" sz="2800" spc="-20" dirty="0">
                    <a:solidFill>
                      <a:srgbClr val="FFFFFF"/>
                    </a:solidFill>
                    <a:latin typeface="Cambria Math"/>
                    <a:cs typeface="Cambria Math"/>
                  </a:rPr>
                  <a:t>𝑋</a:t>
                </a:r>
                <a:r>
                  <a:rPr lang="en-US" sz="3075" spc="-30" baseline="-16260" dirty="0">
                    <a:solidFill>
                      <a:srgbClr val="FFFFFF"/>
                    </a:solidFill>
                    <a:latin typeface="Cambria Math"/>
                    <a:cs typeface="Cambria Math"/>
                  </a:rPr>
                  <a:t>1</a:t>
                </a:r>
                <a:r>
                  <a:rPr lang="en-US" sz="2800" spc="-20" dirty="0">
                    <a:solidFill>
                      <a:srgbClr val="FFFFFF"/>
                    </a:solidFill>
                    <a:latin typeface="Cambria Math"/>
                    <a:cs typeface="Cambria Math"/>
                  </a:rPr>
                  <a:t>,</a:t>
                </a:r>
                <a:r>
                  <a:rPr lang="en-US" sz="2800" spc="-150" dirty="0">
                    <a:solidFill>
                      <a:srgbClr val="FFFFFF"/>
                    </a:solidFill>
                    <a:latin typeface="Cambria Math"/>
                    <a:cs typeface="Cambria Math"/>
                  </a:rPr>
                  <a:t> </a:t>
                </a:r>
                <a:r>
                  <a:rPr lang="en-US" sz="2800" dirty="0">
                    <a:solidFill>
                      <a:srgbClr val="FFFFFF"/>
                    </a:solidFill>
                    <a:latin typeface="Cambria Math"/>
                    <a:cs typeface="Cambria Math"/>
                  </a:rPr>
                  <a:t>𝑋</a:t>
                </a:r>
                <a:r>
                  <a:rPr lang="en-US" sz="3075" baseline="-16260" dirty="0">
                    <a:solidFill>
                      <a:srgbClr val="FFFFFF"/>
                    </a:solidFill>
                    <a:latin typeface="Cambria Math"/>
                    <a:cs typeface="Cambria Math"/>
                  </a:rPr>
                  <a:t>2</a:t>
                </a:r>
                <a:r>
                  <a:rPr lang="en-US" sz="2800" dirty="0">
                    <a:solidFill>
                      <a:srgbClr val="FFFFFF"/>
                    </a:solidFill>
                    <a:latin typeface="Cambria Math"/>
                    <a:cs typeface="Cambria Math"/>
                  </a:rPr>
                  <a:t>,</a:t>
                </a:r>
                <a:r>
                  <a:rPr lang="en-US" sz="2800" spc="-160" dirty="0">
                    <a:solidFill>
                      <a:srgbClr val="FFFFFF"/>
                    </a:solidFill>
                    <a:latin typeface="Cambria Math"/>
                    <a:cs typeface="Cambria Math"/>
                  </a:rPr>
                  <a:t> </a:t>
                </a:r>
                <a:r>
                  <a:rPr lang="en-US" sz="2800" dirty="0">
                    <a:solidFill>
                      <a:srgbClr val="FFFFFF"/>
                    </a:solidFill>
                    <a:latin typeface="Cambria Math"/>
                    <a:cs typeface="Cambria Math"/>
                  </a:rPr>
                  <a:t>…</a:t>
                </a:r>
                <a:r>
                  <a:rPr lang="en-US" sz="2800" spc="-155" dirty="0">
                    <a:solidFill>
                      <a:srgbClr val="FFFFFF"/>
                    </a:solidFill>
                    <a:latin typeface="Cambria Math"/>
                    <a:cs typeface="Cambria Math"/>
                  </a:rPr>
                  <a:t> </a:t>
                </a:r>
                <a:r>
                  <a:rPr lang="en-US" sz="2800" spc="-10" dirty="0">
                    <a:solidFill>
                      <a:srgbClr val="FFFFFF"/>
                    </a:solidFill>
                    <a:latin typeface="Cambria Math"/>
                    <a:cs typeface="Cambria Math"/>
                  </a:rPr>
                  <a:t>,</a:t>
                </a:r>
                <a:r>
                  <a:rPr lang="en-US" sz="2800" spc="-150" dirty="0">
                    <a:solidFill>
                      <a:srgbClr val="FFFFFF"/>
                    </a:solidFill>
                    <a:latin typeface="Cambria Math"/>
                    <a:cs typeface="Cambria Math"/>
                  </a:rPr>
                  <a:t> </a:t>
                </a:r>
                <a:r>
                  <a:rPr lang="en-US" sz="2800" dirty="0">
                    <a:solidFill>
                      <a:srgbClr val="FFFFFF"/>
                    </a:solidFill>
                    <a:latin typeface="Cambria Math"/>
                    <a:cs typeface="Cambria Math"/>
                  </a:rPr>
                  <a:t>𝑋</a:t>
                </a:r>
                <a:r>
                  <a:rPr lang="en-US" sz="3075" baseline="-16260" dirty="0">
                    <a:solidFill>
                      <a:srgbClr val="FFFFFF"/>
                    </a:solidFill>
                    <a:latin typeface="Cambria Math"/>
                    <a:cs typeface="Cambria Math"/>
                  </a:rPr>
                  <a:t>𝑛</a:t>
                </a:r>
                <a:r>
                  <a:rPr lang="en-US" sz="3075" spc="637" baseline="-16260" dirty="0">
                    <a:solidFill>
                      <a:srgbClr val="FFFFFF"/>
                    </a:solidFill>
                    <a:latin typeface="Cambria Math"/>
                    <a:cs typeface="Cambria Math"/>
                  </a:rPr>
                  <a:t> </a:t>
                </a:r>
                <a:r>
                  <a:rPr lang="en-US" sz="2800" b="1" dirty="0">
                    <a:solidFill>
                      <a:srgbClr val="FFFFFF"/>
                    </a:solidFill>
                    <a:latin typeface="Segoe UI Semibold"/>
                    <a:cs typeface="Segoe UI Semibold"/>
                  </a:rPr>
                  <a:t>be</a:t>
                </a:r>
                <a:r>
                  <a:rPr lang="en-US" sz="2800" b="1" spc="-35" dirty="0">
                    <a:solidFill>
                      <a:srgbClr val="FFFFFF"/>
                    </a:solidFill>
                    <a:latin typeface="Segoe UI Semibold"/>
                    <a:cs typeface="Segoe UI Semibold"/>
                  </a:rPr>
                  <a:t> </a:t>
                </a:r>
                <a:r>
                  <a:rPr lang="en-US" sz="2950" b="1" i="1" spc="-80" dirty="0">
                    <a:solidFill>
                      <a:srgbClr val="FFFFFF"/>
                    </a:solidFill>
                    <a:latin typeface="Segoe UI Semibold"/>
                    <a:cs typeface="Segoe UI Semibold"/>
                  </a:rPr>
                  <a:t>independent </a:t>
                </a:r>
                <a:r>
                  <a:rPr lang="en-US" sz="2800" b="1" dirty="0">
                    <a:solidFill>
                      <a:srgbClr val="FFFFFF"/>
                    </a:solidFill>
                    <a:latin typeface="Segoe UI Semibold"/>
                    <a:cs typeface="Segoe UI Semibold"/>
                  </a:rPr>
                  <a:t>Bernoulli</a:t>
                </a:r>
                <a:r>
                  <a:rPr lang="en-US" sz="2800" b="1" spc="5" dirty="0">
                    <a:solidFill>
                      <a:srgbClr val="FFFFFF"/>
                    </a:solidFill>
                    <a:latin typeface="Segoe UI Semibold"/>
                    <a:cs typeface="Segoe UI Semibold"/>
                  </a:rPr>
                  <a:t> </a:t>
                </a:r>
                <a:r>
                  <a:rPr lang="en-US" sz="2800" b="1" dirty="0">
                    <a:solidFill>
                      <a:srgbClr val="FFFFFF"/>
                    </a:solidFill>
                    <a:latin typeface="Segoe UI Semibold"/>
                    <a:cs typeface="Segoe UI Semibold"/>
                  </a:rPr>
                  <a:t>random</a:t>
                </a:r>
                <a:r>
                  <a:rPr lang="en-US" sz="2800" b="1" spc="-30" dirty="0">
                    <a:solidFill>
                      <a:srgbClr val="FFFFFF"/>
                    </a:solidFill>
                    <a:latin typeface="Segoe UI Semibold"/>
                    <a:cs typeface="Segoe UI Semibold"/>
                  </a:rPr>
                  <a:t> </a:t>
                </a:r>
                <a:r>
                  <a:rPr lang="en-US" sz="2800" b="1" spc="-10" dirty="0">
                    <a:solidFill>
                      <a:srgbClr val="FFFFFF"/>
                    </a:solidFill>
                    <a:latin typeface="Segoe UI Semibold"/>
                    <a:cs typeface="Segoe UI Semibold"/>
                  </a:rPr>
                  <a:t>variables.</a:t>
                </a:r>
                <a:endParaRPr lang="en-US" sz="2800" dirty="0">
                  <a:latin typeface="Segoe UI Semibold"/>
                  <a:cs typeface="Segoe UI Semibold"/>
                </a:endParaRPr>
              </a:p>
              <a:p>
                <a:pPr marL="584200" algn="ctr">
                  <a:lnSpc>
                    <a:spcPts val="3450"/>
                  </a:lnSpc>
                  <a:tabLst>
                    <a:tab pos="2716530" algn="l"/>
                    <a:tab pos="4802505" algn="l"/>
                  </a:tabLst>
                </a:pPr>
                <a:r>
                  <a:rPr lang="en-US" sz="2950" b="1" i="1" spc="-70" dirty="0">
                    <a:solidFill>
                      <a:srgbClr val="FFFFFF"/>
                    </a:solidFill>
                    <a:latin typeface="Segoe UI Semibold"/>
                    <a:cs typeface="Segoe UI Semibold"/>
                  </a:rPr>
                  <a:t>Let</a:t>
                </a:r>
                <a:r>
                  <a:rPr lang="en-US" sz="2950" b="1" i="1" spc="-85" dirty="0">
                    <a:solidFill>
                      <a:srgbClr val="FFFFFF"/>
                    </a:solidFill>
                    <a:latin typeface="Segoe UI Semibold"/>
                    <a:cs typeface="Segoe UI Semibold"/>
                  </a:rPr>
                  <a:t> </a:t>
                </a:r>
                <a:r>
                  <a:rPr lang="en-US" sz="2800" dirty="0">
                    <a:solidFill>
                      <a:srgbClr val="FFFFFF"/>
                    </a:solidFill>
                    <a:latin typeface="Cambria Math"/>
                    <a:cs typeface="Cambria Math"/>
                  </a:rPr>
                  <a:t>𝑋</a:t>
                </a:r>
                <a:r>
                  <a:rPr lang="en-US" sz="2800" spc="210" dirty="0">
                    <a:solidFill>
                      <a:srgbClr val="FFFFFF"/>
                    </a:solidFill>
                    <a:latin typeface="Cambria Math"/>
                    <a:cs typeface="Cambria Math"/>
                  </a:rPr>
                  <a:t> </a:t>
                </a:r>
                <a:r>
                  <a:rPr lang="en-US" sz="2800" dirty="0">
                    <a:solidFill>
                      <a:srgbClr val="FFFFFF"/>
                    </a:solidFill>
                    <a:latin typeface="Cambria Math"/>
                    <a:cs typeface="Cambria Math"/>
                  </a:rPr>
                  <a:t>=</a:t>
                </a:r>
                <a:r>
                  <a:rPr lang="en-US" sz="2800" spc="145" dirty="0">
                    <a:solidFill>
                      <a:srgbClr val="FFFFFF"/>
                    </a:solidFill>
                    <a:latin typeface="Cambria Math"/>
                    <a:cs typeface="Cambria Math"/>
                  </a:rPr>
                  <a:t> </a:t>
                </a:r>
                <a:r>
                  <a:rPr lang="en-US" sz="2800" spc="-20" dirty="0">
                    <a:solidFill>
                      <a:srgbClr val="FFFFFF"/>
                    </a:solidFill>
                    <a:latin typeface="Cambria Math"/>
                    <a:cs typeface="Cambria Math"/>
                  </a:rPr>
                  <a:t>∑𝑋</a:t>
                </a:r>
                <a:r>
                  <a:rPr lang="en-US" sz="3075" spc="-30" baseline="-16260" dirty="0">
                    <a:solidFill>
                      <a:srgbClr val="FFFFFF"/>
                    </a:solidFill>
                    <a:latin typeface="Cambria Math"/>
                    <a:cs typeface="Cambria Math"/>
                  </a:rPr>
                  <a:t>𝑖</a:t>
                </a:r>
                <a:r>
                  <a:rPr lang="en-US" sz="2950" b="1" i="1" spc="-20" dirty="0">
                    <a:solidFill>
                      <a:srgbClr val="FFFFFF"/>
                    </a:solidFill>
                    <a:latin typeface="Segoe UI Semibold"/>
                    <a:cs typeface="Segoe UI Semibold"/>
                  </a:rPr>
                  <a:t>,</a:t>
                </a:r>
                <a:r>
                  <a:rPr lang="en-US" sz="2950" b="1" i="1" dirty="0">
                    <a:solidFill>
                      <a:srgbClr val="FFFFFF"/>
                    </a:solidFill>
                    <a:latin typeface="Segoe UI Semibold"/>
                    <a:cs typeface="Segoe UI Semibold"/>
                  </a:rPr>
                  <a:t>	</a:t>
                </a:r>
                <a:r>
                  <a:rPr lang="en-US" sz="2800" b="1" dirty="0">
                    <a:solidFill>
                      <a:srgbClr val="FFFFFF"/>
                    </a:solidFill>
                    <a:latin typeface="Segoe UI Semibold"/>
                    <a:cs typeface="Segoe UI Semibold"/>
                  </a:rPr>
                  <a:t>and</a:t>
                </a:r>
                <a:r>
                  <a:rPr lang="en-US" sz="2800" b="1" spc="-20" dirty="0">
                    <a:solidFill>
                      <a:srgbClr val="FFFFFF"/>
                    </a:solidFill>
                    <a:latin typeface="Segoe UI Semibold"/>
                    <a:cs typeface="Segoe UI Semibold"/>
                  </a:rPr>
                  <a:t> </a:t>
                </a:r>
                <a:r>
                  <a:rPr lang="en-US" sz="2800" dirty="0">
                    <a:solidFill>
                      <a:srgbClr val="FFFFFF"/>
                    </a:solidFill>
                    <a:latin typeface="Cambria Math"/>
                    <a:cs typeface="Cambria Math"/>
                  </a:rPr>
                  <a:t>𝜇</a:t>
                </a:r>
                <a:r>
                  <a:rPr lang="en-US" sz="2800" spc="215" dirty="0">
                    <a:solidFill>
                      <a:srgbClr val="FFFFFF"/>
                    </a:solidFill>
                    <a:latin typeface="Cambria Math"/>
                    <a:cs typeface="Cambria Math"/>
                  </a:rPr>
                  <a:t> </a:t>
                </a:r>
                <a:r>
                  <a:rPr lang="en-US" sz="2800" dirty="0">
                    <a:solidFill>
                      <a:srgbClr val="FFFFFF"/>
                    </a:solidFill>
                    <a:latin typeface="Cambria Math"/>
                    <a:cs typeface="Cambria Math"/>
                  </a:rPr>
                  <a:t>=</a:t>
                </a:r>
                <a:r>
                  <a:rPr lang="en-US" sz="2800" spc="140" dirty="0">
                    <a:solidFill>
                      <a:srgbClr val="FFFFFF"/>
                    </a:solidFill>
                    <a:latin typeface="Cambria Math"/>
                    <a:cs typeface="Cambria Math"/>
                  </a:rPr>
                  <a:t> </a:t>
                </a:r>
                <a:r>
                  <a:rPr lang="en-US" sz="2800" dirty="0">
                    <a:solidFill>
                      <a:srgbClr val="FFFFFF"/>
                    </a:solidFill>
                    <a:latin typeface="Cambria Math"/>
                    <a:cs typeface="Cambria Math"/>
                  </a:rPr>
                  <a:t>𝔼</a:t>
                </a:r>
                <a:r>
                  <a:rPr lang="en-US" sz="2800" spc="340" dirty="0">
                    <a:solidFill>
                      <a:srgbClr val="FFFFFF"/>
                    </a:solidFill>
                    <a:latin typeface="Cambria Math"/>
                    <a:cs typeface="Cambria Math"/>
                  </a:rPr>
                  <a:t> </a:t>
                </a:r>
                <a:r>
                  <a:rPr lang="en-US" sz="2800" spc="-50" dirty="0">
                    <a:solidFill>
                      <a:srgbClr val="FFFFFF"/>
                    </a:solidFill>
                    <a:latin typeface="Cambria Math"/>
                    <a:cs typeface="Cambria Math"/>
                  </a:rPr>
                  <a:t>𝑋</a:t>
                </a:r>
                <a:r>
                  <a:rPr lang="en-US" sz="2800" dirty="0">
                    <a:solidFill>
                      <a:srgbClr val="FFFFFF"/>
                    </a:solidFill>
                    <a:latin typeface="Cambria Math"/>
                    <a:cs typeface="Cambria Math"/>
                  </a:rPr>
                  <a:t>	</a:t>
                </a:r>
                <a:r>
                  <a:rPr lang="en-US" sz="2950" b="1" i="1" dirty="0">
                    <a:solidFill>
                      <a:srgbClr val="FFFFFF"/>
                    </a:solidFill>
                    <a:latin typeface="Segoe UI Semibold"/>
                    <a:cs typeface="Segoe UI Semibold"/>
                  </a:rPr>
                  <a:t>.</a:t>
                </a:r>
                <a:r>
                  <a:rPr lang="en-US" sz="2950" b="1" i="1" spc="-55" dirty="0">
                    <a:solidFill>
                      <a:srgbClr val="FFFFFF"/>
                    </a:solidFill>
                    <a:latin typeface="Segoe UI Semibold"/>
                    <a:cs typeface="Segoe UI Semibold"/>
                  </a:rPr>
                  <a:t> </a:t>
                </a:r>
                <a:r>
                  <a:rPr lang="en-US" sz="2800" b="1" dirty="0">
                    <a:solidFill>
                      <a:srgbClr val="FFFFFF"/>
                    </a:solidFill>
                    <a:latin typeface="Segoe UI Semibold"/>
                    <a:cs typeface="Segoe UI Semibold"/>
                  </a:rPr>
                  <a:t>For</a:t>
                </a:r>
                <a:r>
                  <a:rPr lang="en-US" sz="2800" b="1" spc="-5" dirty="0">
                    <a:solidFill>
                      <a:srgbClr val="FFFFFF"/>
                    </a:solidFill>
                    <a:latin typeface="Segoe UI Semibold"/>
                    <a:cs typeface="Segoe UI Semibold"/>
                  </a:rPr>
                  <a:t> </a:t>
                </a:r>
                <a:r>
                  <a:rPr lang="en-US" sz="2800" b="1" dirty="0">
                    <a:solidFill>
                      <a:srgbClr val="FFFFFF"/>
                    </a:solidFill>
                    <a:latin typeface="Segoe UI Semibold"/>
                    <a:cs typeface="Segoe UI Semibold"/>
                  </a:rPr>
                  <a:t>any</a:t>
                </a:r>
                <a:r>
                  <a:rPr lang="en-US" sz="2800" b="1" spc="-25" dirty="0">
                    <a:solidFill>
                      <a:srgbClr val="FFFFFF"/>
                    </a:solidFill>
                    <a:latin typeface="Segoe UI Semibold"/>
                    <a:cs typeface="Segoe UI Semibold"/>
                  </a:rPr>
                  <a:t> </a:t>
                </a:r>
                <a:r>
                  <a:rPr lang="en-US" sz="2800" dirty="0">
                    <a:solidFill>
                      <a:srgbClr val="FFFFFF"/>
                    </a:solidFill>
                    <a:latin typeface="Cambria Math"/>
                    <a:cs typeface="Cambria Math"/>
                  </a:rPr>
                  <a:t>0</a:t>
                </a:r>
                <a:r>
                  <a:rPr lang="en-US" sz="2800" spc="130" dirty="0">
                    <a:solidFill>
                      <a:srgbClr val="FFFFFF"/>
                    </a:solidFill>
                    <a:latin typeface="Cambria Math"/>
                    <a:cs typeface="Cambria Math"/>
                  </a:rPr>
                  <a:t> </a:t>
                </a:r>
                <a:r>
                  <a:rPr lang="en-US" sz="2800" dirty="0">
                    <a:solidFill>
                      <a:srgbClr val="FFFFFF"/>
                    </a:solidFill>
                    <a:latin typeface="Cambria Math"/>
                    <a:cs typeface="Cambria Math"/>
                  </a:rPr>
                  <a:t>≤</a:t>
                </a:r>
                <a:r>
                  <a:rPr lang="en-US" sz="2800" spc="135" dirty="0">
                    <a:solidFill>
                      <a:srgbClr val="FFFFFF"/>
                    </a:solidFill>
                    <a:latin typeface="Cambria Math"/>
                    <a:cs typeface="Cambria Math"/>
                  </a:rPr>
                  <a:t> </a:t>
                </a:r>
                <a:r>
                  <a:rPr lang="en-US" sz="2800" dirty="0">
                    <a:solidFill>
                      <a:srgbClr val="FFFFFF"/>
                    </a:solidFill>
                    <a:latin typeface="Cambria Math"/>
                    <a:cs typeface="Cambria Math"/>
                  </a:rPr>
                  <a:t>𝛿</a:t>
                </a:r>
                <a:r>
                  <a:rPr lang="en-US" sz="2800" spc="235" dirty="0">
                    <a:solidFill>
                      <a:srgbClr val="FFFFFF"/>
                    </a:solidFill>
                    <a:latin typeface="Cambria Math"/>
                    <a:cs typeface="Cambria Math"/>
                  </a:rPr>
                  <a:t> </a:t>
                </a:r>
                <a:r>
                  <a:rPr lang="en-US" sz="2800" dirty="0">
                    <a:solidFill>
                      <a:srgbClr val="FFFFFF"/>
                    </a:solidFill>
                    <a:latin typeface="Cambria Math"/>
                    <a:cs typeface="Cambria Math"/>
                  </a:rPr>
                  <a:t>≤</a:t>
                </a:r>
                <a:r>
                  <a:rPr lang="en-US" sz="2800" spc="135" dirty="0">
                    <a:solidFill>
                      <a:srgbClr val="FFFFFF"/>
                    </a:solidFill>
                    <a:latin typeface="Cambria Math"/>
                    <a:cs typeface="Cambria Math"/>
                  </a:rPr>
                  <a:t> </a:t>
                </a:r>
                <a:r>
                  <a:rPr lang="en-US" sz="2800" spc="-50" dirty="0">
                    <a:solidFill>
                      <a:srgbClr val="FFFFFF"/>
                    </a:solidFill>
                    <a:latin typeface="Cambria Math"/>
                    <a:cs typeface="Cambria Math"/>
                  </a:rPr>
                  <a:t>1</a:t>
                </a:r>
                <a:endParaRPr sz="2800" dirty="0">
                  <a:latin typeface="Cambria Math"/>
                  <a:cs typeface="Cambria Math"/>
                </a:endParaRPr>
              </a:p>
            </p:txBody>
          </p:sp>
        </mc:Choice>
        <mc:Fallback xmlns="">
          <p:sp>
            <p:nvSpPr>
              <p:cNvPr id="18" name="object 18"/>
              <p:cNvSpPr txBox="1">
                <a:spLocks noRot="1" noChangeAspect="1" noMove="1" noResize="1" noEditPoints="1" noAdjustHandles="1" noChangeArrowheads="1" noChangeShapeType="1" noTextEdit="1"/>
              </p:cNvSpPr>
              <p:nvPr/>
            </p:nvSpPr>
            <p:spPr>
              <a:xfrm>
                <a:off x="489204" y="1445513"/>
                <a:ext cx="10650855" cy="4025461"/>
              </a:xfrm>
              <a:prstGeom prst="rect">
                <a:avLst/>
              </a:prstGeom>
              <a:blipFill>
                <a:blip r:embed="rId2"/>
                <a:stretch>
                  <a:fillRect l="-1946" t="-2424" r="-1774" b="-3485"/>
                </a:stretch>
              </a:blipFill>
            </p:spPr>
            <p:txBody>
              <a:bodyPr/>
              <a:lstStyle/>
              <a:p>
                <a:r>
                  <a:rPr lang="en-US">
                    <a:noFill/>
                  </a:rPr>
                  <a:t> </a:t>
                </a:r>
              </a:p>
            </p:txBody>
          </p:sp>
        </mc:Fallback>
      </mc:AlternateContent>
      <p:sp>
        <p:nvSpPr>
          <p:cNvPr id="19" name="object 19"/>
          <p:cNvSpPr/>
          <p:nvPr/>
        </p:nvSpPr>
        <p:spPr>
          <a:xfrm>
            <a:off x="1243583" y="6405371"/>
            <a:ext cx="4340860" cy="230504"/>
          </a:xfrm>
          <a:custGeom>
            <a:avLst/>
            <a:gdLst/>
            <a:ahLst/>
            <a:cxnLst/>
            <a:rect l="l" t="t" r="r" b="b"/>
            <a:pathLst>
              <a:path w="4340860" h="230504">
                <a:moveTo>
                  <a:pt x="4318254" y="0"/>
                </a:moveTo>
                <a:lnTo>
                  <a:pt x="22072" y="0"/>
                </a:lnTo>
                <a:lnTo>
                  <a:pt x="13480" y="1734"/>
                </a:lnTo>
                <a:lnTo>
                  <a:pt x="6464" y="6464"/>
                </a:lnTo>
                <a:lnTo>
                  <a:pt x="1734" y="13480"/>
                </a:lnTo>
                <a:lnTo>
                  <a:pt x="0" y="22072"/>
                </a:lnTo>
                <a:lnTo>
                  <a:pt x="0" y="208051"/>
                </a:lnTo>
                <a:lnTo>
                  <a:pt x="1734" y="216643"/>
                </a:lnTo>
                <a:lnTo>
                  <a:pt x="6464" y="223659"/>
                </a:lnTo>
                <a:lnTo>
                  <a:pt x="13480" y="228389"/>
                </a:lnTo>
                <a:lnTo>
                  <a:pt x="22072" y="230123"/>
                </a:lnTo>
                <a:lnTo>
                  <a:pt x="4318254" y="230123"/>
                </a:lnTo>
                <a:lnTo>
                  <a:pt x="4326850" y="228389"/>
                </a:lnTo>
                <a:lnTo>
                  <a:pt x="4333874" y="223659"/>
                </a:lnTo>
                <a:lnTo>
                  <a:pt x="4338613" y="216643"/>
                </a:lnTo>
                <a:lnTo>
                  <a:pt x="4340352" y="208051"/>
                </a:lnTo>
                <a:lnTo>
                  <a:pt x="4340352" y="22072"/>
                </a:lnTo>
                <a:lnTo>
                  <a:pt x="4338613" y="13480"/>
                </a:lnTo>
                <a:lnTo>
                  <a:pt x="4333875" y="6464"/>
                </a:lnTo>
                <a:lnTo>
                  <a:pt x="4326850" y="1734"/>
                </a:lnTo>
                <a:lnTo>
                  <a:pt x="4318254" y="0"/>
                </a:lnTo>
                <a:close/>
              </a:path>
            </a:pathLst>
          </a:custGeom>
          <a:solidFill>
            <a:srgbClr val="C7BAE4"/>
          </a:solidFill>
        </p:spPr>
        <p:txBody>
          <a:bodyPr wrap="square" lIns="0" tIns="0" rIns="0" bIns="0" rtlCol="0"/>
          <a:lstStyle/>
          <a:p>
            <a:endParaRPr/>
          </a:p>
        </p:txBody>
      </p:sp>
      <p:sp>
        <p:nvSpPr>
          <p:cNvPr id="20" name="object 20"/>
          <p:cNvSpPr txBox="1"/>
          <p:nvPr/>
        </p:nvSpPr>
        <p:spPr>
          <a:xfrm>
            <a:off x="1239113" y="5680049"/>
            <a:ext cx="3465829" cy="971550"/>
          </a:xfrm>
          <a:prstGeom prst="rect">
            <a:avLst/>
          </a:prstGeom>
        </p:spPr>
        <p:txBody>
          <a:bodyPr vert="horz" wrap="square" lIns="0" tIns="146685" rIns="0" bIns="0" rtlCol="0">
            <a:spAutoFit/>
          </a:bodyPr>
          <a:lstStyle/>
          <a:p>
            <a:pPr marL="12700">
              <a:lnSpc>
                <a:spcPct val="100000"/>
              </a:lnSpc>
              <a:spcBef>
                <a:spcPts val="1155"/>
              </a:spcBef>
              <a:tabLst>
                <a:tab pos="434340" algn="l"/>
                <a:tab pos="1346200" algn="l"/>
                <a:tab pos="2386965" algn="l"/>
                <a:tab pos="2871470" algn="l"/>
              </a:tabLst>
            </a:pPr>
            <a:r>
              <a:rPr sz="3000" spc="-50" dirty="0">
                <a:solidFill>
                  <a:srgbClr val="FFFFFF"/>
                </a:solidFill>
                <a:latin typeface="Cambria Math"/>
                <a:cs typeface="Cambria Math"/>
              </a:rPr>
              <a:t>ℙ</a:t>
            </a:r>
            <a:r>
              <a:rPr sz="3000" dirty="0">
                <a:solidFill>
                  <a:srgbClr val="FFFFFF"/>
                </a:solidFill>
                <a:latin typeface="Cambria Math"/>
                <a:cs typeface="Cambria Math"/>
              </a:rPr>
              <a:t>	𝑋</a:t>
            </a:r>
            <a:r>
              <a:rPr sz="3000" spc="229" dirty="0">
                <a:solidFill>
                  <a:srgbClr val="FFFFFF"/>
                </a:solidFill>
                <a:latin typeface="Cambria Math"/>
                <a:cs typeface="Cambria Math"/>
              </a:rPr>
              <a:t> </a:t>
            </a:r>
            <a:r>
              <a:rPr sz="3000" spc="-50" dirty="0">
                <a:solidFill>
                  <a:srgbClr val="FFFFFF"/>
                </a:solidFill>
                <a:latin typeface="Cambria Math"/>
                <a:cs typeface="Cambria Math"/>
              </a:rPr>
              <a:t>≤</a:t>
            </a:r>
            <a:r>
              <a:rPr sz="3000" dirty="0">
                <a:solidFill>
                  <a:srgbClr val="FFFFFF"/>
                </a:solidFill>
                <a:latin typeface="Cambria Math"/>
                <a:cs typeface="Cambria Math"/>
              </a:rPr>
              <a:t>	1</a:t>
            </a:r>
            <a:r>
              <a:rPr sz="3000" spc="-20" dirty="0">
                <a:solidFill>
                  <a:srgbClr val="FFFFFF"/>
                </a:solidFill>
                <a:latin typeface="Cambria Math"/>
                <a:cs typeface="Cambria Math"/>
              </a:rPr>
              <a:t> </a:t>
            </a:r>
            <a:r>
              <a:rPr sz="3000" dirty="0">
                <a:solidFill>
                  <a:srgbClr val="FFFFFF"/>
                </a:solidFill>
                <a:latin typeface="Cambria Math"/>
                <a:cs typeface="Cambria Math"/>
              </a:rPr>
              <a:t>−</a:t>
            </a:r>
            <a:r>
              <a:rPr sz="3000" spc="-10" dirty="0">
                <a:solidFill>
                  <a:srgbClr val="FFFFFF"/>
                </a:solidFill>
                <a:latin typeface="Cambria Math"/>
                <a:cs typeface="Cambria Math"/>
              </a:rPr>
              <a:t> </a:t>
            </a:r>
            <a:r>
              <a:rPr sz="3000" spc="-50" dirty="0">
                <a:solidFill>
                  <a:srgbClr val="FFFFFF"/>
                </a:solidFill>
                <a:latin typeface="Cambria Math"/>
                <a:cs typeface="Cambria Math"/>
              </a:rPr>
              <a:t>𝛿</a:t>
            </a:r>
            <a:r>
              <a:rPr sz="3000" dirty="0">
                <a:solidFill>
                  <a:srgbClr val="FFFFFF"/>
                </a:solidFill>
                <a:latin typeface="Cambria Math"/>
                <a:cs typeface="Cambria Math"/>
              </a:rPr>
              <a:t>	</a:t>
            </a:r>
            <a:r>
              <a:rPr sz="3000" spc="-50" dirty="0">
                <a:solidFill>
                  <a:srgbClr val="FFFFFF"/>
                </a:solidFill>
                <a:latin typeface="Cambria Math"/>
                <a:cs typeface="Cambria Math"/>
              </a:rPr>
              <a:t>𝜇</a:t>
            </a:r>
            <a:r>
              <a:rPr sz="3000" dirty="0">
                <a:solidFill>
                  <a:srgbClr val="FFFFFF"/>
                </a:solidFill>
                <a:latin typeface="Cambria Math"/>
                <a:cs typeface="Cambria Math"/>
              </a:rPr>
              <a:t>	≤</a:t>
            </a:r>
            <a:r>
              <a:rPr sz="3000" spc="150" dirty="0">
                <a:solidFill>
                  <a:srgbClr val="FFFFFF"/>
                </a:solidFill>
                <a:latin typeface="Cambria Math"/>
                <a:cs typeface="Cambria Math"/>
              </a:rPr>
              <a:t> </a:t>
            </a:r>
            <a:r>
              <a:rPr sz="3000" spc="-50" dirty="0">
                <a:solidFill>
                  <a:srgbClr val="FFFFFF"/>
                </a:solidFill>
                <a:latin typeface="Cambria Math"/>
                <a:cs typeface="Cambria Math"/>
              </a:rPr>
              <a:t>𝑒</a:t>
            </a:r>
            <a:endParaRPr sz="3000">
              <a:latin typeface="Cambria Math"/>
              <a:cs typeface="Cambria Math"/>
            </a:endParaRPr>
          </a:p>
          <a:p>
            <a:pPr marL="1760855">
              <a:lnSpc>
                <a:spcPct val="100000"/>
              </a:lnSpc>
              <a:spcBef>
                <a:spcPts val="635"/>
              </a:spcBef>
            </a:pPr>
            <a:r>
              <a:rPr sz="1800" b="0" i="1" dirty="0">
                <a:solidFill>
                  <a:srgbClr val="FFFFFF"/>
                </a:solidFill>
                <a:latin typeface="Segoe UI Semilight"/>
                <a:cs typeface="Segoe UI Semilight"/>
              </a:rPr>
              <a:t>LEFT</a:t>
            </a:r>
            <a:r>
              <a:rPr sz="1800" b="0" i="1" spc="-15" dirty="0">
                <a:solidFill>
                  <a:srgbClr val="FFFFFF"/>
                </a:solidFill>
                <a:latin typeface="Segoe UI Semilight"/>
                <a:cs typeface="Segoe UI Semilight"/>
              </a:rPr>
              <a:t> </a:t>
            </a:r>
            <a:r>
              <a:rPr sz="1800" b="0" i="1" spc="-20" dirty="0">
                <a:solidFill>
                  <a:srgbClr val="FFFFFF"/>
                </a:solidFill>
                <a:latin typeface="Segoe UI Semilight"/>
                <a:cs typeface="Segoe UI Semilight"/>
              </a:rPr>
              <a:t>TAIL</a:t>
            </a:r>
            <a:endParaRPr sz="1800">
              <a:latin typeface="Segoe UI Semilight"/>
              <a:cs typeface="Segoe UI Semilight"/>
            </a:endParaRPr>
          </a:p>
        </p:txBody>
      </p:sp>
      <p:sp>
        <p:nvSpPr>
          <p:cNvPr id="21" name="object 21"/>
          <p:cNvSpPr/>
          <p:nvPr/>
        </p:nvSpPr>
        <p:spPr>
          <a:xfrm>
            <a:off x="6547104" y="6393179"/>
            <a:ext cx="4340860" cy="230504"/>
          </a:xfrm>
          <a:custGeom>
            <a:avLst/>
            <a:gdLst/>
            <a:ahLst/>
            <a:cxnLst/>
            <a:rect l="l" t="t" r="r" b="b"/>
            <a:pathLst>
              <a:path w="4340859" h="230504">
                <a:moveTo>
                  <a:pt x="4318254" y="0"/>
                </a:moveTo>
                <a:lnTo>
                  <a:pt x="22098" y="0"/>
                </a:lnTo>
                <a:lnTo>
                  <a:pt x="13501" y="1734"/>
                </a:lnTo>
                <a:lnTo>
                  <a:pt x="6476" y="6464"/>
                </a:lnTo>
                <a:lnTo>
                  <a:pt x="1738" y="13480"/>
                </a:lnTo>
                <a:lnTo>
                  <a:pt x="0" y="22072"/>
                </a:lnTo>
                <a:lnTo>
                  <a:pt x="0" y="208051"/>
                </a:lnTo>
                <a:lnTo>
                  <a:pt x="1738" y="216643"/>
                </a:lnTo>
                <a:lnTo>
                  <a:pt x="6476" y="223659"/>
                </a:lnTo>
                <a:lnTo>
                  <a:pt x="13501" y="228389"/>
                </a:lnTo>
                <a:lnTo>
                  <a:pt x="22098" y="230124"/>
                </a:lnTo>
                <a:lnTo>
                  <a:pt x="4318254" y="230124"/>
                </a:lnTo>
                <a:lnTo>
                  <a:pt x="4326850" y="228389"/>
                </a:lnTo>
                <a:lnTo>
                  <a:pt x="4333875" y="223659"/>
                </a:lnTo>
                <a:lnTo>
                  <a:pt x="4338613" y="216643"/>
                </a:lnTo>
                <a:lnTo>
                  <a:pt x="4340352" y="208051"/>
                </a:lnTo>
                <a:lnTo>
                  <a:pt x="4340352" y="22072"/>
                </a:lnTo>
                <a:lnTo>
                  <a:pt x="4338613" y="13480"/>
                </a:lnTo>
                <a:lnTo>
                  <a:pt x="4333875" y="6464"/>
                </a:lnTo>
                <a:lnTo>
                  <a:pt x="4326850" y="1734"/>
                </a:lnTo>
                <a:lnTo>
                  <a:pt x="4318254" y="0"/>
                </a:lnTo>
                <a:close/>
              </a:path>
            </a:pathLst>
          </a:custGeom>
          <a:solidFill>
            <a:srgbClr val="C7BAE4"/>
          </a:solidFill>
        </p:spPr>
        <p:txBody>
          <a:bodyPr wrap="square" lIns="0" tIns="0" rIns="0" bIns="0" rtlCol="0"/>
          <a:lstStyle/>
          <a:p>
            <a:endParaRPr/>
          </a:p>
        </p:txBody>
      </p:sp>
      <p:sp>
        <p:nvSpPr>
          <p:cNvPr id="22" name="object 22"/>
          <p:cNvSpPr txBox="1"/>
          <p:nvPr/>
        </p:nvSpPr>
        <p:spPr>
          <a:xfrm>
            <a:off x="5732526" y="5700877"/>
            <a:ext cx="4270375" cy="938530"/>
          </a:xfrm>
          <a:prstGeom prst="rect">
            <a:avLst/>
          </a:prstGeom>
        </p:spPr>
        <p:txBody>
          <a:bodyPr vert="horz" wrap="square" lIns="0" tIns="125730" rIns="0" bIns="0" rtlCol="0">
            <a:spAutoFit/>
          </a:bodyPr>
          <a:lstStyle/>
          <a:p>
            <a:pPr marL="12700">
              <a:lnSpc>
                <a:spcPct val="100000"/>
              </a:lnSpc>
              <a:spcBef>
                <a:spcPts val="990"/>
              </a:spcBef>
              <a:tabLst>
                <a:tab pos="817244" algn="l"/>
                <a:tab pos="1239520" algn="l"/>
                <a:tab pos="2150745" algn="l"/>
                <a:tab pos="3193415" algn="l"/>
                <a:tab pos="3676650" algn="l"/>
              </a:tabLst>
            </a:pPr>
            <a:r>
              <a:rPr sz="3000" b="0" i="1" spc="-25" dirty="0">
                <a:solidFill>
                  <a:srgbClr val="FFFFFF"/>
                </a:solidFill>
                <a:latin typeface="Segoe UI Semilight"/>
                <a:cs typeface="Segoe UI Semilight"/>
              </a:rPr>
              <a:t>and</a:t>
            </a:r>
            <a:r>
              <a:rPr sz="3000" b="0" i="1" dirty="0">
                <a:solidFill>
                  <a:srgbClr val="FFFFFF"/>
                </a:solidFill>
                <a:latin typeface="Segoe UI Semilight"/>
                <a:cs typeface="Segoe UI Semilight"/>
              </a:rPr>
              <a:t>	</a:t>
            </a:r>
            <a:r>
              <a:rPr sz="3000" spc="-50" dirty="0">
                <a:solidFill>
                  <a:srgbClr val="FFFFFF"/>
                </a:solidFill>
                <a:latin typeface="Cambria Math"/>
                <a:cs typeface="Cambria Math"/>
              </a:rPr>
              <a:t>ℙ</a:t>
            </a:r>
            <a:r>
              <a:rPr sz="3000" dirty="0">
                <a:solidFill>
                  <a:srgbClr val="FFFFFF"/>
                </a:solidFill>
                <a:latin typeface="Cambria Math"/>
                <a:cs typeface="Cambria Math"/>
              </a:rPr>
              <a:t>	𝑋</a:t>
            </a:r>
            <a:r>
              <a:rPr sz="3000" spc="225" dirty="0">
                <a:solidFill>
                  <a:srgbClr val="FFFFFF"/>
                </a:solidFill>
                <a:latin typeface="Cambria Math"/>
                <a:cs typeface="Cambria Math"/>
              </a:rPr>
              <a:t> </a:t>
            </a:r>
            <a:r>
              <a:rPr sz="3000" spc="-50" dirty="0">
                <a:solidFill>
                  <a:srgbClr val="FFFFFF"/>
                </a:solidFill>
                <a:latin typeface="Cambria Math"/>
                <a:cs typeface="Cambria Math"/>
              </a:rPr>
              <a:t>≥</a:t>
            </a:r>
            <a:r>
              <a:rPr sz="3000" dirty="0">
                <a:solidFill>
                  <a:srgbClr val="FFFFFF"/>
                </a:solidFill>
                <a:latin typeface="Cambria Math"/>
                <a:cs typeface="Cambria Math"/>
              </a:rPr>
              <a:t>	1</a:t>
            </a:r>
            <a:r>
              <a:rPr sz="3000" spc="-5" dirty="0">
                <a:solidFill>
                  <a:srgbClr val="FFFFFF"/>
                </a:solidFill>
                <a:latin typeface="Cambria Math"/>
                <a:cs typeface="Cambria Math"/>
              </a:rPr>
              <a:t> </a:t>
            </a:r>
            <a:r>
              <a:rPr sz="3000" dirty="0">
                <a:solidFill>
                  <a:srgbClr val="FFFFFF"/>
                </a:solidFill>
                <a:latin typeface="Cambria Math"/>
                <a:cs typeface="Cambria Math"/>
              </a:rPr>
              <a:t>+</a:t>
            </a:r>
            <a:r>
              <a:rPr sz="3000" spc="-10" dirty="0">
                <a:solidFill>
                  <a:srgbClr val="FFFFFF"/>
                </a:solidFill>
                <a:latin typeface="Cambria Math"/>
                <a:cs typeface="Cambria Math"/>
              </a:rPr>
              <a:t> </a:t>
            </a:r>
            <a:r>
              <a:rPr sz="3000" spc="-50" dirty="0">
                <a:solidFill>
                  <a:srgbClr val="FFFFFF"/>
                </a:solidFill>
                <a:latin typeface="Cambria Math"/>
                <a:cs typeface="Cambria Math"/>
              </a:rPr>
              <a:t>𝛿</a:t>
            </a:r>
            <a:r>
              <a:rPr sz="3000" dirty="0">
                <a:solidFill>
                  <a:srgbClr val="FFFFFF"/>
                </a:solidFill>
                <a:latin typeface="Cambria Math"/>
                <a:cs typeface="Cambria Math"/>
              </a:rPr>
              <a:t>	</a:t>
            </a:r>
            <a:r>
              <a:rPr sz="3000" spc="-50" dirty="0">
                <a:solidFill>
                  <a:srgbClr val="FFFFFF"/>
                </a:solidFill>
                <a:latin typeface="Cambria Math"/>
                <a:cs typeface="Cambria Math"/>
              </a:rPr>
              <a:t>𝜇</a:t>
            </a:r>
            <a:r>
              <a:rPr sz="3000" dirty="0">
                <a:solidFill>
                  <a:srgbClr val="FFFFFF"/>
                </a:solidFill>
                <a:latin typeface="Cambria Math"/>
                <a:cs typeface="Cambria Math"/>
              </a:rPr>
              <a:t>	≤</a:t>
            </a:r>
            <a:r>
              <a:rPr sz="3000" spc="150" dirty="0">
                <a:solidFill>
                  <a:srgbClr val="FFFFFF"/>
                </a:solidFill>
                <a:latin typeface="Cambria Math"/>
                <a:cs typeface="Cambria Math"/>
              </a:rPr>
              <a:t> </a:t>
            </a:r>
            <a:r>
              <a:rPr sz="3000" spc="-50" dirty="0">
                <a:solidFill>
                  <a:srgbClr val="FFFFFF"/>
                </a:solidFill>
                <a:latin typeface="Cambria Math"/>
                <a:cs typeface="Cambria Math"/>
              </a:rPr>
              <a:t>𝑒</a:t>
            </a:r>
            <a:endParaRPr sz="3000">
              <a:latin typeface="Cambria Math"/>
              <a:cs typeface="Cambria Math"/>
            </a:endParaRPr>
          </a:p>
          <a:p>
            <a:pPr marL="2483485">
              <a:lnSpc>
                <a:spcPct val="100000"/>
              </a:lnSpc>
              <a:spcBef>
                <a:spcPts val="535"/>
              </a:spcBef>
            </a:pPr>
            <a:r>
              <a:rPr sz="1800" b="0" i="1" dirty="0">
                <a:solidFill>
                  <a:srgbClr val="FFFFFF"/>
                </a:solidFill>
                <a:latin typeface="Segoe UI Semilight"/>
                <a:cs typeface="Segoe UI Semilight"/>
              </a:rPr>
              <a:t>RIGHT</a:t>
            </a:r>
            <a:r>
              <a:rPr sz="1800" b="0" i="1" spc="-15" dirty="0">
                <a:solidFill>
                  <a:srgbClr val="FFFFFF"/>
                </a:solidFill>
                <a:latin typeface="Segoe UI Semilight"/>
                <a:cs typeface="Segoe UI Semilight"/>
              </a:rPr>
              <a:t> </a:t>
            </a:r>
            <a:r>
              <a:rPr sz="1800" b="0" i="1" spc="-20" dirty="0">
                <a:solidFill>
                  <a:srgbClr val="FFFFFF"/>
                </a:solidFill>
                <a:latin typeface="Segoe UI Semilight"/>
                <a:cs typeface="Segoe UI Semilight"/>
              </a:rPr>
              <a:t>TAIL</a:t>
            </a:r>
            <a:endParaRPr sz="1800">
              <a:latin typeface="Segoe UI Semilight"/>
              <a:cs typeface="Segoe UI Semilight"/>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60" dirty="0"/>
              <a:t>The</a:t>
            </a:r>
            <a:r>
              <a:rPr spc="240" dirty="0"/>
              <a:t> </a:t>
            </a:r>
            <a:r>
              <a:rPr dirty="0"/>
              <a:t>Remix</a:t>
            </a:r>
            <a:r>
              <a:rPr spc="265" dirty="0"/>
              <a:t> </a:t>
            </a:r>
            <a:r>
              <a:rPr dirty="0"/>
              <a:t>–</a:t>
            </a:r>
            <a:r>
              <a:rPr spc="240" dirty="0"/>
              <a:t> </a:t>
            </a:r>
            <a:r>
              <a:rPr spc="70" dirty="0"/>
              <a:t>going</a:t>
            </a:r>
            <a:r>
              <a:rPr spc="254" dirty="0"/>
              <a:t> </a:t>
            </a:r>
            <a:r>
              <a:rPr i="1" spc="50" dirty="0">
                <a:latin typeface="Segoe UI"/>
                <a:cs typeface="Segoe UI"/>
              </a:rPr>
              <a:t>backwards</a:t>
            </a:r>
          </a:p>
        </p:txBody>
      </p:sp>
      <p:sp>
        <p:nvSpPr>
          <p:cNvPr id="3" name="object 3"/>
          <p:cNvSpPr txBox="1"/>
          <p:nvPr/>
        </p:nvSpPr>
        <p:spPr>
          <a:xfrm>
            <a:off x="699922" y="1445513"/>
            <a:ext cx="5721350" cy="3852545"/>
          </a:xfrm>
          <a:prstGeom prst="rect">
            <a:avLst/>
          </a:prstGeom>
        </p:spPr>
        <p:txBody>
          <a:bodyPr vert="horz" wrap="square" lIns="0" tIns="60960" rIns="0" bIns="0" rtlCol="0">
            <a:spAutoFit/>
          </a:bodyPr>
          <a:lstStyle/>
          <a:p>
            <a:pPr marL="12700" marR="331470" indent="5715">
              <a:lnSpc>
                <a:spcPts val="3020"/>
              </a:lnSpc>
              <a:spcBef>
                <a:spcPts val="480"/>
              </a:spcBef>
            </a:pPr>
            <a:r>
              <a:rPr sz="2800" b="0" spc="-10" dirty="0">
                <a:latin typeface="Segoe UI Semilight"/>
                <a:cs typeface="Segoe UI Semilight"/>
              </a:rPr>
              <a:t>Let’s</a:t>
            </a:r>
            <a:r>
              <a:rPr sz="2800" b="0" spc="-65" dirty="0">
                <a:latin typeface="Segoe UI Semilight"/>
                <a:cs typeface="Segoe UI Semilight"/>
              </a:rPr>
              <a:t> </a:t>
            </a:r>
            <a:r>
              <a:rPr sz="2800" b="0" dirty="0">
                <a:latin typeface="Segoe UI Semilight"/>
                <a:cs typeface="Segoe UI Semilight"/>
              </a:rPr>
              <a:t>say</a:t>
            </a:r>
            <a:r>
              <a:rPr sz="2800" b="0" spc="-65" dirty="0">
                <a:latin typeface="Segoe UI Semilight"/>
                <a:cs typeface="Segoe UI Semilight"/>
              </a:rPr>
              <a:t> </a:t>
            </a:r>
            <a:r>
              <a:rPr sz="2800" b="0" dirty="0">
                <a:latin typeface="Segoe UI Semilight"/>
                <a:cs typeface="Segoe UI Semilight"/>
              </a:rPr>
              <a:t>you</a:t>
            </a:r>
            <a:r>
              <a:rPr sz="2800" b="0" spc="-65" dirty="0">
                <a:latin typeface="Segoe UI Semilight"/>
                <a:cs typeface="Segoe UI Semilight"/>
              </a:rPr>
              <a:t> </a:t>
            </a:r>
            <a:r>
              <a:rPr sz="2800" b="0" dirty="0">
                <a:latin typeface="Segoe UI Semilight"/>
                <a:cs typeface="Segoe UI Semilight"/>
              </a:rPr>
              <a:t>have</a:t>
            </a:r>
            <a:r>
              <a:rPr sz="2800" b="0" spc="-85" dirty="0">
                <a:latin typeface="Segoe UI Semilight"/>
                <a:cs typeface="Segoe UI Semilight"/>
              </a:rPr>
              <a:t> </a:t>
            </a:r>
            <a:r>
              <a:rPr sz="2800" b="0" dirty="0">
                <a:latin typeface="Segoe UI Semilight"/>
                <a:cs typeface="Segoe UI Semilight"/>
              </a:rPr>
              <a:t>a</a:t>
            </a:r>
            <a:r>
              <a:rPr sz="2800" b="0" spc="-65" dirty="0">
                <a:latin typeface="Segoe UI Semilight"/>
                <a:cs typeface="Segoe UI Semilight"/>
              </a:rPr>
              <a:t> </a:t>
            </a:r>
            <a:r>
              <a:rPr sz="2800" b="0" dirty="0">
                <a:latin typeface="Segoe UI Semilight"/>
                <a:cs typeface="Segoe UI Semilight"/>
              </a:rPr>
              <a:t>coin.</a:t>
            </a:r>
            <a:r>
              <a:rPr sz="2800" b="0" spc="-65" dirty="0">
                <a:latin typeface="Segoe UI Semilight"/>
                <a:cs typeface="Segoe UI Semilight"/>
              </a:rPr>
              <a:t> </a:t>
            </a:r>
            <a:r>
              <a:rPr sz="2800" b="0" spc="-40" dirty="0">
                <a:latin typeface="Segoe UI Semilight"/>
                <a:cs typeface="Segoe UI Semilight"/>
              </a:rPr>
              <a:t>You</a:t>
            </a:r>
            <a:r>
              <a:rPr sz="2800" b="0" spc="-70" dirty="0">
                <a:latin typeface="Segoe UI Semilight"/>
                <a:cs typeface="Segoe UI Semilight"/>
              </a:rPr>
              <a:t> </a:t>
            </a:r>
            <a:r>
              <a:rPr sz="2800" b="0" spc="-10" dirty="0">
                <a:latin typeface="Segoe UI Semilight"/>
                <a:cs typeface="Segoe UI Semilight"/>
              </a:rPr>
              <a:t>don’t </a:t>
            </a:r>
            <a:r>
              <a:rPr sz="2800" b="0" dirty="0">
                <a:latin typeface="Segoe UI Semilight"/>
                <a:cs typeface="Segoe UI Semilight"/>
              </a:rPr>
              <a:t>know</a:t>
            </a:r>
            <a:r>
              <a:rPr sz="2800" b="0" spc="-65" dirty="0">
                <a:latin typeface="Segoe UI Semilight"/>
                <a:cs typeface="Segoe UI Semilight"/>
              </a:rPr>
              <a:t> </a:t>
            </a:r>
            <a:r>
              <a:rPr sz="2800" b="0" dirty="0">
                <a:latin typeface="Segoe UI Semilight"/>
                <a:cs typeface="Segoe UI Semilight"/>
              </a:rPr>
              <a:t>if</a:t>
            </a:r>
            <a:r>
              <a:rPr sz="2800" b="0" spc="-55" dirty="0">
                <a:latin typeface="Segoe UI Semilight"/>
                <a:cs typeface="Segoe UI Semilight"/>
              </a:rPr>
              <a:t> </a:t>
            </a:r>
            <a:r>
              <a:rPr sz="2800" b="0" spc="-10" dirty="0">
                <a:latin typeface="Segoe UI Semilight"/>
                <a:cs typeface="Segoe UI Semilight"/>
              </a:rPr>
              <a:t>it’s</a:t>
            </a:r>
            <a:r>
              <a:rPr sz="2800" b="0" spc="-55" dirty="0">
                <a:latin typeface="Segoe UI Semilight"/>
                <a:cs typeface="Segoe UI Semilight"/>
              </a:rPr>
              <a:t> </a:t>
            </a:r>
            <a:r>
              <a:rPr sz="2800" b="0" dirty="0">
                <a:latin typeface="Segoe UI Semilight"/>
                <a:cs typeface="Segoe UI Semilight"/>
              </a:rPr>
              <a:t>fair</a:t>
            </a:r>
            <a:r>
              <a:rPr sz="2800" b="0" spc="-55" dirty="0">
                <a:latin typeface="Segoe UI Semilight"/>
                <a:cs typeface="Segoe UI Semilight"/>
              </a:rPr>
              <a:t> </a:t>
            </a:r>
            <a:r>
              <a:rPr sz="2800" b="0" dirty="0">
                <a:latin typeface="Segoe UI Semilight"/>
                <a:cs typeface="Segoe UI Semilight"/>
              </a:rPr>
              <a:t>or</a:t>
            </a:r>
            <a:r>
              <a:rPr sz="2800" b="0" spc="-65" dirty="0">
                <a:latin typeface="Segoe UI Semilight"/>
                <a:cs typeface="Segoe UI Semilight"/>
              </a:rPr>
              <a:t> </a:t>
            </a:r>
            <a:r>
              <a:rPr sz="2800" b="0" spc="-20" dirty="0">
                <a:latin typeface="Segoe UI Semilight"/>
                <a:cs typeface="Segoe UI Semilight"/>
              </a:rPr>
              <a:t>not.</a:t>
            </a:r>
            <a:endParaRPr sz="2800">
              <a:latin typeface="Segoe UI Semilight"/>
              <a:cs typeface="Segoe UI Semilight"/>
            </a:endParaRPr>
          </a:p>
          <a:p>
            <a:pPr marL="18415">
              <a:lnSpc>
                <a:spcPts val="3195"/>
              </a:lnSpc>
              <a:spcBef>
                <a:spcPts val="1025"/>
              </a:spcBef>
            </a:pPr>
            <a:r>
              <a:rPr sz="2800" b="0" spc="-10" dirty="0">
                <a:latin typeface="Segoe UI Semilight"/>
                <a:cs typeface="Segoe UI Semilight"/>
              </a:rPr>
              <a:t>It’s</a:t>
            </a:r>
            <a:r>
              <a:rPr sz="2800" b="0" spc="-75" dirty="0">
                <a:latin typeface="Segoe UI Semilight"/>
                <a:cs typeface="Segoe UI Semilight"/>
              </a:rPr>
              <a:t> </a:t>
            </a:r>
            <a:r>
              <a:rPr sz="2800" b="0" dirty="0">
                <a:latin typeface="Segoe UI Semilight"/>
                <a:cs typeface="Segoe UI Semilight"/>
              </a:rPr>
              <a:t>reasonable</a:t>
            </a:r>
            <a:r>
              <a:rPr sz="2800" b="0" spc="-60" dirty="0">
                <a:latin typeface="Segoe UI Semilight"/>
                <a:cs typeface="Segoe UI Semilight"/>
              </a:rPr>
              <a:t> </a:t>
            </a:r>
            <a:r>
              <a:rPr sz="2800" b="0" dirty="0">
                <a:latin typeface="Segoe UI Semilight"/>
                <a:cs typeface="Segoe UI Semilight"/>
              </a:rPr>
              <a:t>to</a:t>
            </a:r>
            <a:r>
              <a:rPr sz="2800" b="0" spc="-55" dirty="0">
                <a:latin typeface="Segoe UI Semilight"/>
                <a:cs typeface="Segoe UI Semilight"/>
              </a:rPr>
              <a:t> </a:t>
            </a:r>
            <a:r>
              <a:rPr sz="2800" b="0" dirty="0">
                <a:latin typeface="Segoe UI Semilight"/>
                <a:cs typeface="Segoe UI Semilight"/>
              </a:rPr>
              <a:t>think</a:t>
            </a:r>
            <a:r>
              <a:rPr sz="2800" b="0" spc="-65" dirty="0">
                <a:latin typeface="Segoe UI Semilight"/>
                <a:cs typeface="Segoe UI Semilight"/>
              </a:rPr>
              <a:t> </a:t>
            </a:r>
            <a:r>
              <a:rPr sz="2800" b="0" dirty="0">
                <a:latin typeface="Segoe UI Semilight"/>
                <a:cs typeface="Segoe UI Semilight"/>
              </a:rPr>
              <a:t>that</a:t>
            </a:r>
            <a:r>
              <a:rPr sz="2800" b="0" spc="-65" dirty="0">
                <a:latin typeface="Segoe UI Semilight"/>
                <a:cs typeface="Segoe UI Semilight"/>
              </a:rPr>
              <a:t> </a:t>
            </a:r>
            <a:r>
              <a:rPr sz="2800" b="0" dirty="0">
                <a:latin typeface="Segoe UI Semilight"/>
                <a:cs typeface="Segoe UI Semilight"/>
              </a:rPr>
              <a:t>a</a:t>
            </a:r>
            <a:r>
              <a:rPr sz="2800" b="0" spc="-60" dirty="0">
                <a:latin typeface="Segoe UI Semilight"/>
                <a:cs typeface="Segoe UI Semilight"/>
              </a:rPr>
              <a:t> </a:t>
            </a:r>
            <a:r>
              <a:rPr sz="2800" b="0" dirty="0">
                <a:latin typeface="Segoe UI Semilight"/>
                <a:cs typeface="Segoe UI Semilight"/>
              </a:rPr>
              <a:t>coin</a:t>
            </a:r>
            <a:r>
              <a:rPr sz="2800" b="0" spc="-55" dirty="0">
                <a:latin typeface="Segoe UI Semilight"/>
                <a:cs typeface="Segoe UI Semilight"/>
              </a:rPr>
              <a:t> </a:t>
            </a:r>
            <a:r>
              <a:rPr sz="2800" b="0" spc="-20" dirty="0">
                <a:latin typeface="Segoe UI Semilight"/>
                <a:cs typeface="Segoe UI Semilight"/>
              </a:rPr>
              <a:t>flip</a:t>
            </a:r>
            <a:endParaRPr sz="2800">
              <a:latin typeface="Segoe UI Semilight"/>
              <a:cs typeface="Segoe UI Semilight"/>
            </a:endParaRPr>
          </a:p>
          <a:p>
            <a:pPr marL="12700">
              <a:lnSpc>
                <a:spcPts val="3195"/>
              </a:lnSpc>
            </a:pPr>
            <a:r>
              <a:rPr sz="2800" b="0" dirty="0">
                <a:latin typeface="Segoe UI Semilight"/>
                <a:cs typeface="Segoe UI Semilight"/>
              </a:rPr>
              <a:t>follows</a:t>
            </a:r>
            <a:r>
              <a:rPr sz="2800" b="0" spc="-60" dirty="0">
                <a:latin typeface="Segoe UI Semilight"/>
                <a:cs typeface="Segoe UI Semilight"/>
              </a:rPr>
              <a:t> </a:t>
            </a:r>
            <a:r>
              <a:rPr sz="2800" b="0" dirty="0">
                <a:latin typeface="Segoe UI Semilight"/>
                <a:cs typeface="Segoe UI Semilight"/>
              </a:rPr>
              <a:t>a</a:t>
            </a:r>
            <a:r>
              <a:rPr sz="2800" b="0" spc="-40" dirty="0">
                <a:latin typeface="Segoe UI Semilight"/>
                <a:cs typeface="Segoe UI Semilight"/>
              </a:rPr>
              <a:t> </a:t>
            </a:r>
            <a:r>
              <a:rPr sz="2800" b="0" dirty="0">
                <a:latin typeface="Segoe UI Semilight"/>
                <a:cs typeface="Segoe UI Semilight"/>
              </a:rPr>
              <a:t>Bernoulli</a:t>
            </a:r>
            <a:r>
              <a:rPr sz="2800" b="0" spc="-50" dirty="0">
                <a:latin typeface="Segoe UI Semilight"/>
                <a:cs typeface="Segoe UI Semilight"/>
              </a:rPr>
              <a:t> </a:t>
            </a:r>
            <a:r>
              <a:rPr sz="2800" b="0" spc="-10" dirty="0">
                <a:latin typeface="Segoe UI Semilight"/>
                <a:cs typeface="Segoe UI Semilight"/>
              </a:rPr>
              <a:t>distribution.</a:t>
            </a:r>
            <a:endParaRPr sz="2800">
              <a:latin typeface="Segoe UI Semilight"/>
              <a:cs typeface="Segoe UI Semilight"/>
            </a:endParaRPr>
          </a:p>
          <a:p>
            <a:pPr marL="20320">
              <a:lnSpc>
                <a:spcPct val="100000"/>
              </a:lnSpc>
              <a:spcBef>
                <a:spcPts val="1070"/>
              </a:spcBef>
            </a:pPr>
            <a:r>
              <a:rPr sz="2800" b="0" i="1" dirty="0">
                <a:solidFill>
                  <a:srgbClr val="704EB9"/>
                </a:solidFill>
                <a:latin typeface="Segoe UI Semilight"/>
                <a:cs typeface="Segoe UI Semilight"/>
              </a:rPr>
              <a:t>But</a:t>
            </a:r>
            <a:r>
              <a:rPr sz="2800" b="0" i="1" spc="-80" dirty="0">
                <a:solidFill>
                  <a:srgbClr val="704EB9"/>
                </a:solidFill>
                <a:latin typeface="Segoe UI Semilight"/>
                <a:cs typeface="Segoe UI Semilight"/>
              </a:rPr>
              <a:t> </a:t>
            </a:r>
            <a:r>
              <a:rPr sz="2800" b="0" i="1" dirty="0">
                <a:solidFill>
                  <a:srgbClr val="704EB9"/>
                </a:solidFill>
                <a:latin typeface="Segoe UI Semilight"/>
                <a:cs typeface="Segoe UI Semilight"/>
              </a:rPr>
              <a:t>what’s</a:t>
            </a:r>
            <a:r>
              <a:rPr sz="2800" b="0" i="1" spc="-85" dirty="0">
                <a:solidFill>
                  <a:srgbClr val="704EB9"/>
                </a:solidFill>
                <a:latin typeface="Segoe UI Semilight"/>
                <a:cs typeface="Segoe UI Semilight"/>
              </a:rPr>
              <a:t> </a:t>
            </a:r>
            <a:r>
              <a:rPr sz="2800" b="0" i="1" dirty="0">
                <a:solidFill>
                  <a:srgbClr val="704EB9"/>
                </a:solidFill>
                <a:latin typeface="Segoe UI Semilight"/>
                <a:cs typeface="Segoe UI Semilight"/>
              </a:rPr>
              <a:t>the</a:t>
            </a:r>
            <a:r>
              <a:rPr sz="2800" b="0" i="1" spc="-65" dirty="0">
                <a:solidFill>
                  <a:srgbClr val="704EB9"/>
                </a:solidFill>
                <a:latin typeface="Segoe UI Semilight"/>
                <a:cs typeface="Segoe UI Semilight"/>
              </a:rPr>
              <a:t> </a:t>
            </a:r>
            <a:r>
              <a:rPr sz="2800" b="0" i="1" spc="-10" dirty="0">
                <a:solidFill>
                  <a:srgbClr val="704EB9"/>
                </a:solidFill>
                <a:latin typeface="Segoe UI Semilight"/>
                <a:cs typeface="Segoe UI Semilight"/>
              </a:rPr>
              <a:t>parameter?</a:t>
            </a:r>
            <a:endParaRPr sz="2800">
              <a:latin typeface="Segoe UI Semilight"/>
              <a:cs typeface="Segoe UI Semilight"/>
            </a:endParaRPr>
          </a:p>
          <a:p>
            <a:pPr marL="18415">
              <a:lnSpc>
                <a:spcPts val="3195"/>
              </a:lnSpc>
              <a:spcBef>
                <a:spcPts val="1055"/>
              </a:spcBef>
            </a:pPr>
            <a:r>
              <a:rPr sz="2800" b="0" dirty="0">
                <a:latin typeface="Segoe UI Semilight"/>
                <a:cs typeface="Segoe UI Semilight"/>
              </a:rPr>
              <a:t>In</a:t>
            </a:r>
            <a:r>
              <a:rPr sz="2800" b="0" spc="-50" dirty="0">
                <a:latin typeface="Segoe UI Semilight"/>
                <a:cs typeface="Segoe UI Semilight"/>
              </a:rPr>
              <a:t> </a:t>
            </a:r>
            <a:r>
              <a:rPr sz="2800" b="0" dirty="0">
                <a:latin typeface="Segoe UI Semilight"/>
                <a:cs typeface="Segoe UI Semilight"/>
              </a:rPr>
              <a:t>the</a:t>
            </a:r>
            <a:r>
              <a:rPr sz="2800" b="0" spc="-55" dirty="0">
                <a:latin typeface="Segoe UI Semilight"/>
                <a:cs typeface="Segoe UI Semilight"/>
              </a:rPr>
              <a:t> </a:t>
            </a:r>
            <a:r>
              <a:rPr sz="2800" b="0" dirty="0">
                <a:latin typeface="Segoe UI Semilight"/>
                <a:cs typeface="Segoe UI Semilight"/>
              </a:rPr>
              <a:t>real</a:t>
            </a:r>
            <a:r>
              <a:rPr sz="2800" b="0" spc="-35" dirty="0">
                <a:latin typeface="Segoe UI Semilight"/>
                <a:cs typeface="Segoe UI Semilight"/>
              </a:rPr>
              <a:t> </a:t>
            </a:r>
            <a:r>
              <a:rPr sz="2800" b="0" dirty="0">
                <a:latin typeface="Segoe UI Semilight"/>
                <a:cs typeface="Segoe UI Semilight"/>
              </a:rPr>
              <a:t>world,</a:t>
            </a:r>
            <a:r>
              <a:rPr sz="2800" b="0" spc="-45" dirty="0">
                <a:latin typeface="Segoe UI Semilight"/>
                <a:cs typeface="Segoe UI Semilight"/>
              </a:rPr>
              <a:t> </a:t>
            </a:r>
            <a:r>
              <a:rPr sz="2800" b="0" dirty="0">
                <a:latin typeface="Segoe UI Semilight"/>
                <a:cs typeface="Segoe UI Semilight"/>
              </a:rPr>
              <a:t>you’re</a:t>
            </a:r>
            <a:r>
              <a:rPr sz="2800" b="0" spc="-45" dirty="0">
                <a:latin typeface="Segoe UI Semilight"/>
                <a:cs typeface="Segoe UI Semilight"/>
              </a:rPr>
              <a:t> </a:t>
            </a:r>
            <a:r>
              <a:rPr sz="2800" b="0" dirty="0">
                <a:latin typeface="Segoe UI Semilight"/>
                <a:cs typeface="Segoe UI Semilight"/>
              </a:rPr>
              <a:t>not</a:t>
            </a:r>
            <a:r>
              <a:rPr sz="2800" b="0" spc="-55" dirty="0">
                <a:latin typeface="Segoe UI Semilight"/>
                <a:cs typeface="Segoe UI Semilight"/>
              </a:rPr>
              <a:t> </a:t>
            </a:r>
            <a:r>
              <a:rPr sz="2800" b="0" spc="-10" dirty="0">
                <a:latin typeface="Segoe UI Semilight"/>
                <a:cs typeface="Segoe UI Semilight"/>
              </a:rPr>
              <a:t>given</a:t>
            </a:r>
            <a:endParaRPr sz="2800">
              <a:latin typeface="Segoe UI Semilight"/>
              <a:cs typeface="Segoe UI Semilight"/>
            </a:endParaRPr>
          </a:p>
          <a:p>
            <a:pPr marL="12700">
              <a:lnSpc>
                <a:spcPts val="3195"/>
              </a:lnSpc>
            </a:pPr>
            <a:r>
              <a:rPr sz="2800" b="0" dirty="0">
                <a:latin typeface="Segoe UI Semilight"/>
                <a:cs typeface="Segoe UI Semilight"/>
              </a:rPr>
              <a:t>parameters</a:t>
            </a:r>
            <a:r>
              <a:rPr sz="2800" b="0" spc="-180" dirty="0">
                <a:latin typeface="Segoe UI Semilight"/>
                <a:cs typeface="Segoe UI Semilight"/>
              </a:rPr>
              <a:t> </a:t>
            </a:r>
            <a:r>
              <a:rPr sz="2800" b="0" spc="-25" dirty="0">
                <a:latin typeface="Segoe UI Semilight"/>
                <a:cs typeface="Segoe UI Semilight"/>
              </a:rPr>
              <a:t>:(</a:t>
            </a:r>
            <a:endParaRPr sz="2800">
              <a:latin typeface="Segoe UI Semilight"/>
              <a:cs typeface="Segoe UI Semilight"/>
            </a:endParaRPr>
          </a:p>
          <a:p>
            <a:pPr marL="18415">
              <a:lnSpc>
                <a:spcPct val="100000"/>
              </a:lnSpc>
              <a:spcBef>
                <a:spcPts val="1070"/>
              </a:spcBef>
            </a:pPr>
            <a:r>
              <a:rPr sz="2800" b="0" dirty="0">
                <a:solidFill>
                  <a:srgbClr val="3D8752"/>
                </a:solidFill>
                <a:latin typeface="Segoe UI Semilight"/>
                <a:cs typeface="Segoe UI Semilight"/>
              </a:rPr>
              <a:t>But</a:t>
            </a:r>
            <a:r>
              <a:rPr sz="2800" b="0" spc="-35" dirty="0">
                <a:solidFill>
                  <a:srgbClr val="3D8752"/>
                </a:solidFill>
                <a:latin typeface="Segoe UI Semilight"/>
                <a:cs typeface="Segoe UI Semilight"/>
              </a:rPr>
              <a:t> </a:t>
            </a:r>
            <a:r>
              <a:rPr sz="2800" b="0" dirty="0">
                <a:solidFill>
                  <a:srgbClr val="3D8752"/>
                </a:solidFill>
                <a:latin typeface="Segoe UI Semilight"/>
                <a:cs typeface="Segoe UI Semilight"/>
              </a:rPr>
              <a:t>we</a:t>
            </a:r>
            <a:r>
              <a:rPr sz="2800" b="0" spc="-35" dirty="0">
                <a:solidFill>
                  <a:srgbClr val="3D8752"/>
                </a:solidFill>
                <a:latin typeface="Segoe UI Semilight"/>
                <a:cs typeface="Segoe UI Semilight"/>
              </a:rPr>
              <a:t> </a:t>
            </a:r>
            <a:r>
              <a:rPr sz="2800" b="0" dirty="0">
                <a:solidFill>
                  <a:srgbClr val="3D8752"/>
                </a:solidFill>
                <a:latin typeface="Segoe UI Semilight"/>
                <a:cs typeface="Segoe UI Semilight"/>
              </a:rPr>
              <a:t>do</a:t>
            </a:r>
            <a:r>
              <a:rPr sz="2800" b="0" spc="-30" dirty="0">
                <a:solidFill>
                  <a:srgbClr val="3D8752"/>
                </a:solidFill>
                <a:latin typeface="Segoe UI Semilight"/>
                <a:cs typeface="Segoe UI Semilight"/>
              </a:rPr>
              <a:t> </a:t>
            </a:r>
            <a:r>
              <a:rPr sz="2800" b="0" dirty="0">
                <a:solidFill>
                  <a:srgbClr val="3D8752"/>
                </a:solidFill>
                <a:latin typeface="Segoe UI Semilight"/>
                <a:cs typeface="Segoe UI Semilight"/>
              </a:rPr>
              <a:t>have…</a:t>
            </a:r>
            <a:r>
              <a:rPr sz="2800" b="0" spc="-45" dirty="0">
                <a:solidFill>
                  <a:srgbClr val="3D8752"/>
                </a:solidFill>
                <a:latin typeface="Segoe UI Semilight"/>
                <a:cs typeface="Segoe UI Semilight"/>
              </a:rPr>
              <a:t> </a:t>
            </a:r>
            <a:r>
              <a:rPr sz="2800" b="0" spc="-10" dirty="0">
                <a:solidFill>
                  <a:srgbClr val="3D8752"/>
                </a:solidFill>
                <a:latin typeface="Segoe UI Semilight"/>
                <a:cs typeface="Segoe UI Semilight"/>
              </a:rPr>
              <a:t>data</a:t>
            </a:r>
            <a:r>
              <a:rPr sz="2800" b="0" spc="-10" dirty="0">
                <a:latin typeface="Segoe UI Semilight"/>
                <a:cs typeface="Segoe UI Semilight"/>
              </a:rPr>
              <a:t>!</a:t>
            </a:r>
            <a:endParaRPr sz="2800">
              <a:latin typeface="Segoe UI Semilight"/>
              <a:cs typeface="Segoe UI Semilight"/>
            </a:endParaRPr>
          </a:p>
        </p:txBody>
      </p:sp>
      <p:pic>
        <p:nvPicPr>
          <p:cNvPr id="4" name="object 4" descr="Data Trap"/>
          <p:cNvPicPr/>
          <p:nvPr/>
        </p:nvPicPr>
        <p:blipFill>
          <a:blip r:embed="rId2" cstate="print"/>
          <a:stretch>
            <a:fillRect/>
          </a:stretch>
        </p:blipFill>
        <p:spPr>
          <a:xfrm>
            <a:off x="6880859" y="1389888"/>
            <a:ext cx="4881372" cy="4881372"/>
          </a:xfrm>
          <a:prstGeom prst="rect">
            <a:avLst/>
          </a:prstGeom>
        </p:spPr>
      </p:pic>
      <p:sp>
        <p:nvSpPr>
          <p:cNvPr id="5" name="object 5"/>
          <p:cNvSpPr txBox="1"/>
          <p:nvPr/>
        </p:nvSpPr>
        <p:spPr>
          <a:xfrm>
            <a:off x="9687814" y="6430771"/>
            <a:ext cx="2326640" cy="299720"/>
          </a:xfrm>
          <a:prstGeom prst="rect">
            <a:avLst/>
          </a:prstGeom>
        </p:spPr>
        <p:txBody>
          <a:bodyPr vert="horz" wrap="square" lIns="0" tIns="12700" rIns="0" bIns="0" rtlCol="0">
            <a:spAutoFit/>
          </a:bodyPr>
          <a:lstStyle/>
          <a:p>
            <a:pPr marL="12700">
              <a:lnSpc>
                <a:spcPct val="100000"/>
              </a:lnSpc>
              <a:spcBef>
                <a:spcPts val="100"/>
              </a:spcBef>
            </a:pPr>
            <a:r>
              <a:rPr sz="1800" b="1" u="sng" spc="-10" dirty="0">
                <a:solidFill>
                  <a:srgbClr val="33006E"/>
                </a:solidFill>
                <a:uFill>
                  <a:solidFill>
                    <a:srgbClr val="33006E"/>
                  </a:solidFill>
                </a:uFill>
                <a:latin typeface="Calibri"/>
                <a:cs typeface="Calibri"/>
                <a:hlinkClick r:id="rId3"/>
              </a:rPr>
              <a:t>https://xkcd.com/2582/</a:t>
            </a:r>
            <a:endParaRPr sz="1800">
              <a:latin typeface="Calibri"/>
              <a:cs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75" dirty="0"/>
              <a:t>Maximum</a:t>
            </a:r>
            <a:r>
              <a:rPr spc="180" dirty="0"/>
              <a:t> </a:t>
            </a:r>
            <a:r>
              <a:rPr spc="70" dirty="0"/>
              <a:t>Likelihood</a:t>
            </a:r>
            <a:r>
              <a:rPr spc="175" dirty="0"/>
              <a:t> </a:t>
            </a:r>
            <a:r>
              <a:rPr spc="70" dirty="0"/>
              <a:t>Estimation</a:t>
            </a:r>
          </a:p>
        </p:txBody>
      </p:sp>
      <mc:AlternateContent xmlns:mc="http://schemas.openxmlformats.org/markup-compatibility/2006">
        <mc:Choice xmlns:a14="http://schemas.microsoft.com/office/drawing/2010/main" Requires="a14">
          <p:sp>
            <p:nvSpPr>
              <p:cNvPr id="3" name="object 3"/>
              <p:cNvSpPr txBox="1"/>
              <p:nvPr/>
            </p:nvSpPr>
            <p:spPr>
              <a:xfrm>
                <a:off x="575239" y="1281978"/>
                <a:ext cx="10880725" cy="599523"/>
              </a:xfrm>
              <a:prstGeom prst="rect">
                <a:avLst/>
              </a:prstGeom>
            </p:spPr>
            <p:txBody>
              <a:bodyPr vert="horz" wrap="square" lIns="0" tIns="148590" rIns="0" bIns="0" rtlCol="0">
                <a:spAutoFit/>
              </a:bodyPr>
              <a:lstStyle/>
              <a:p>
                <a:pPr marL="25400">
                  <a:lnSpc>
                    <a:spcPct val="100000"/>
                  </a:lnSpc>
                  <a:spcBef>
                    <a:spcPts val="95"/>
                  </a:spcBef>
                </a:pPr>
                <a:r>
                  <a:rPr lang="en-US" sz="2800" b="0" dirty="0">
                    <a:solidFill>
                      <a:srgbClr val="2D663D"/>
                    </a:solidFill>
                    <a:latin typeface="Segoe UI Semilight"/>
                    <a:cs typeface="Segoe UI Semilight"/>
                  </a:rPr>
                  <a:t>We</a:t>
                </a:r>
                <a:r>
                  <a:rPr lang="en-US" sz="2800" b="0" spc="-80" dirty="0">
                    <a:solidFill>
                      <a:srgbClr val="2D663D"/>
                    </a:solidFill>
                    <a:latin typeface="Segoe UI Semilight"/>
                    <a:cs typeface="Segoe UI Semilight"/>
                  </a:rPr>
                  <a:t> </a:t>
                </a:r>
                <a:r>
                  <a:rPr lang="en-US" sz="2800" b="0" dirty="0">
                    <a:solidFill>
                      <a:srgbClr val="2D663D"/>
                    </a:solidFill>
                    <a:latin typeface="Segoe UI Semilight"/>
                    <a:cs typeface="Segoe UI Semilight"/>
                  </a:rPr>
                  <a:t>derive</a:t>
                </a:r>
                <a:r>
                  <a:rPr lang="en-US" sz="2800" b="0" spc="-80" dirty="0">
                    <a:solidFill>
                      <a:srgbClr val="2D663D"/>
                    </a:solidFill>
                    <a:latin typeface="Segoe UI Semilight"/>
                    <a:cs typeface="Segoe UI Semilight"/>
                  </a:rPr>
                  <a:t> </a:t>
                </a:r>
                <a:r>
                  <a:rPr lang="en-US" sz="2800" b="0" dirty="0">
                    <a:solidFill>
                      <a:srgbClr val="2D663D"/>
                    </a:solidFill>
                    <a:latin typeface="Segoe UI Semilight"/>
                    <a:cs typeface="Segoe UI Semilight"/>
                  </a:rPr>
                  <a:t>an</a:t>
                </a:r>
                <a:r>
                  <a:rPr lang="en-US" sz="2800" b="0" spc="-55" dirty="0">
                    <a:solidFill>
                      <a:srgbClr val="2D663D"/>
                    </a:solidFill>
                    <a:latin typeface="Segoe UI Semilight"/>
                    <a:cs typeface="Segoe UI Semilight"/>
                  </a:rPr>
                  <a:t> </a:t>
                </a:r>
                <a:r>
                  <a:rPr lang="en-US" sz="2800" b="0" dirty="0">
                    <a:solidFill>
                      <a:srgbClr val="2D663D"/>
                    </a:solidFill>
                    <a:latin typeface="Segoe UI Semilight"/>
                    <a:cs typeface="Segoe UI Semilight"/>
                  </a:rPr>
                  <a:t>estimate</a:t>
                </a:r>
                <a:r>
                  <a:rPr lang="en-US" sz="2800" b="0" spc="-55" dirty="0">
                    <a:solidFill>
                      <a:srgbClr val="2D663D"/>
                    </a:solidFill>
                    <a:latin typeface="Segoe UI Semilight"/>
                    <a:cs typeface="Segoe UI Semilight"/>
                  </a:rPr>
                  <a:t> </a:t>
                </a:r>
                <a14:m>
                  <m:oMath xmlns:m="http://schemas.openxmlformats.org/officeDocument/2006/math">
                    <m:acc>
                      <m:accPr>
                        <m:chr m:val="̂"/>
                        <m:ctrlPr>
                          <a:rPr lang="ar-AE" sz="2800" b="1" i="0" spc="-55" smtClean="0">
                            <a:solidFill>
                              <a:srgbClr val="2D663D"/>
                            </a:solidFill>
                            <a:latin typeface="Cambria Math" panose="02040503050406030204" pitchFamily="18" charset="0"/>
                            <a:cs typeface="Segoe UI Semilight"/>
                          </a:rPr>
                        </m:ctrlPr>
                      </m:accPr>
                      <m:e>
                        <m:r>
                          <a:rPr lang="ar-AE" sz="2800" b="1" i="0" spc="-55" smtClean="0">
                            <a:solidFill>
                              <a:srgbClr val="2D663D"/>
                            </a:solidFill>
                            <a:latin typeface="Cambria Math" panose="02040503050406030204" pitchFamily="18" charset="0"/>
                            <a:cs typeface="Segoe UI Semilight"/>
                          </a:rPr>
                          <m:t>𝛉</m:t>
                        </m:r>
                      </m:e>
                    </m:acc>
                  </m:oMath>
                </a14:m>
                <a:r>
                  <a:rPr lang="ar-AE" sz="2800" b="0" dirty="0">
                    <a:solidFill>
                      <a:srgbClr val="2D663D"/>
                    </a:solidFill>
                    <a:latin typeface="Segoe UI Semilight"/>
                    <a:cs typeface="Segoe UI Semilight"/>
                  </a:rPr>
                  <a:t> </a:t>
                </a:r>
                <a:r>
                  <a:rPr lang="en-US" sz="2800" b="0" dirty="0">
                    <a:solidFill>
                      <a:srgbClr val="2D663D"/>
                    </a:solidFill>
                    <a:latin typeface="Segoe UI Semilight"/>
                    <a:cs typeface="Segoe UI Semilight"/>
                  </a:rPr>
                  <a:t>for</a:t>
                </a:r>
                <a:r>
                  <a:rPr lang="en-US" sz="2800" b="0" spc="-75" dirty="0">
                    <a:solidFill>
                      <a:srgbClr val="2D663D"/>
                    </a:solidFill>
                    <a:latin typeface="Segoe UI Semilight"/>
                    <a:cs typeface="Segoe UI Semilight"/>
                  </a:rPr>
                  <a:t> </a:t>
                </a:r>
                <a:r>
                  <a:rPr lang="en-US" sz="2800" b="0" dirty="0">
                    <a:solidFill>
                      <a:srgbClr val="2D663D"/>
                    </a:solidFill>
                    <a:latin typeface="Segoe UI Semilight"/>
                    <a:cs typeface="Segoe UI Semilight"/>
                  </a:rPr>
                  <a:t>the</a:t>
                </a:r>
                <a:r>
                  <a:rPr lang="en-US" sz="2800" b="0" spc="-60" dirty="0">
                    <a:solidFill>
                      <a:srgbClr val="2D663D"/>
                    </a:solidFill>
                    <a:latin typeface="Segoe UI Semilight"/>
                    <a:cs typeface="Segoe UI Semilight"/>
                  </a:rPr>
                  <a:t> </a:t>
                </a:r>
                <a:r>
                  <a:rPr lang="en-US" sz="2800" b="0" dirty="0">
                    <a:solidFill>
                      <a:srgbClr val="2D663D"/>
                    </a:solidFill>
                    <a:latin typeface="Segoe UI Semilight"/>
                    <a:cs typeface="Segoe UI Semilight"/>
                  </a:rPr>
                  <a:t>parameter</a:t>
                </a:r>
                <a:r>
                  <a:rPr lang="en-US" sz="2800" b="0" spc="-45" dirty="0">
                    <a:solidFill>
                      <a:srgbClr val="2D663D"/>
                    </a:solidFill>
                    <a:latin typeface="Segoe UI Semilight"/>
                    <a:cs typeface="Segoe UI Semilight"/>
                  </a:rPr>
                  <a:t> </a:t>
                </a:r>
                <a14:m>
                  <m:oMath xmlns:m="http://schemas.openxmlformats.org/officeDocument/2006/math">
                    <m:r>
                      <a:rPr lang="en-US" sz="2800" b="1" i="0" spc="-45" smtClean="0">
                        <a:solidFill>
                          <a:srgbClr val="2D663D"/>
                        </a:solidFill>
                        <a:latin typeface="Cambria Math" panose="02040503050406030204" pitchFamily="18" charset="0"/>
                        <a:cs typeface="Segoe UI Semilight"/>
                      </a:rPr>
                      <m:t>𝛉</m:t>
                    </m:r>
                  </m:oMath>
                </a14:m>
                <a:r>
                  <a:rPr lang="en-US" sz="2800" b="0" dirty="0">
                    <a:solidFill>
                      <a:srgbClr val="2D663D"/>
                    </a:solidFill>
                    <a:latin typeface="Segoe UI Semilight"/>
                    <a:cs typeface="Segoe UI Semilight"/>
                  </a:rPr>
                  <a:t> based</a:t>
                </a:r>
                <a:r>
                  <a:rPr lang="en-US" sz="2800" b="0" spc="-55" dirty="0">
                    <a:solidFill>
                      <a:srgbClr val="2D663D"/>
                    </a:solidFill>
                    <a:latin typeface="Segoe UI Semilight"/>
                    <a:cs typeface="Segoe UI Semilight"/>
                  </a:rPr>
                  <a:t> </a:t>
                </a:r>
                <a:r>
                  <a:rPr lang="en-US" sz="2800" b="0" dirty="0">
                    <a:solidFill>
                      <a:srgbClr val="2D663D"/>
                    </a:solidFill>
                    <a:latin typeface="Segoe UI Semilight"/>
                    <a:cs typeface="Segoe UI Semilight"/>
                  </a:rPr>
                  <a:t>on</a:t>
                </a:r>
                <a:r>
                  <a:rPr lang="en-US" sz="2800" b="0" spc="-45" dirty="0">
                    <a:solidFill>
                      <a:srgbClr val="2D663D"/>
                    </a:solidFill>
                    <a:latin typeface="Segoe UI Semilight"/>
                    <a:cs typeface="Segoe UI Semilight"/>
                  </a:rPr>
                  <a:t> </a:t>
                </a:r>
                <a:r>
                  <a:rPr lang="en-US" sz="2800" b="0" dirty="0">
                    <a:solidFill>
                      <a:srgbClr val="2D663D"/>
                    </a:solidFill>
                    <a:latin typeface="Segoe UI Semilight"/>
                    <a:cs typeface="Segoe UI Semilight"/>
                  </a:rPr>
                  <a:t>observed</a:t>
                </a:r>
                <a:r>
                  <a:rPr lang="en-US" sz="2800" b="0" spc="-35" dirty="0">
                    <a:solidFill>
                      <a:srgbClr val="2D663D"/>
                    </a:solidFill>
                    <a:latin typeface="Segoe UI Semilight"/>
                    <a:cs typeface="Segoe UI Semilight"/>
                  </a:rPr>
                  <a:t> </a:t>
                </a:r>
                <a:r>
                  <a:rPr lang="en-US" sz="2800" b="0" spc="-20" dirty="0">
                    <a:solidFill>
                      <a:srgbClr val="2D663D"/>
                    </a:solidFill>
                    <a:latin typeface="Segoe UI Semilight"/>
                    <a:cs typeface="Segoe UI Semilight"/>
                  </a:rPr>
                  <a:t>data</a:t>
                </a:r>
                <a:endParaRPr lang="en-US" sz="2800" dirty="0">
                  <a:latin typeface="Segoe UI Semilight"/>
                  <a:cs typeface="Segoe UI Semilight"/>
                </a:endParaRPr>
              </a:p>
            </p:txBody>
          </p:sp>
        </mc:Choice>
        <mc:Fallback>
          <p:sp>
            <p:nvSpPr>
              <p:cNvPr id="3" name="object 3"/>
              <p:cNvSpPr txBox="1">
                <a:spLocks noRot="1" noChangeAspect="1" noMove="1" noResize="1" noEditPoints="1" noAdjustHandles="1" noChangeArrowheads="1" noChangeShapeType="1" noTextEdit="1"/>
              </p:cNvSpPr>
              <p:nvPr/>
            </p:nvSpPr>
            <p:spPr>
              <a:xfrm>
                <a:off x="575239" y="1281978"/>
                <a:ext cx="10880725" cy="599523"/>
              </a:xfrm>
              <a:prstGeom prst="rect">
                <a:avLst/>
              </a:prstGeom>
              <a:blipFill>
                <a:blip r:embed="rId2"/>
                <a:stretch>
                  <a:fillRect l="-1737" b="-34343"/>
                </a:stretch>
              </a:blipFill>
            </p:spPr>
            <p:txBody>
              <a:bodyPr/>
              <a:lstStyle/>
              <a:p>
                <a:r>
                  <a:rPr lang="en-US">
                    <a:noFill/>
                  </a:rPr>
                  <a:t> </a:t>
                </a:r>
              </a:p>
            </p:txBody>
          </p:sp>
        </mc:Fallback>
      </mc:AlternateContent>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63AB6-079E-E156-AB3A-9E8522228B65}"/>
            </a:ext>
          </a:extLst>
        </p:cNvPr>
        <p:cNvGrpSpPr/>
        <p:nvPr/>
      </p:nvGrpSpPr>
      <p:grpSpPr>
        <a:xfrm>
          <a:off x="0" y="0"/>
          <a:ext cx="0" cy="0"/>
          <a:chOff x="0" y="0"/>
          <a:chExt cx="0" cy="0"/>
        </a:xfrm>
      </p:grpSpPr>
      <p:sp>
        <p:nvSpPr>
          <p:cNvPr id="2" name="object 2" descr="$PPTXTitle">
            <a:extLst>
              <a:ext uri="{FF2B5EF4-FFF2-40B4-BE49-F238E27FC236}">
                <a16:creationId xmlns:a16="http://schemas.microsoft.com/office/drawing/2014/main" id="{9A6164D6-B9FE-2EAE-9671-976843BCC29B}"/>
              </a:ext>
            </a:extLst>
          </p:cNvPr>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75" dirty="0"/>
              <a:t>Maximum</a:t>
            </a:r>
            <a:r>
              <a:rPr spc="180" dirty="0"/>
              <a:t> </a:t>
            </a:r>
            <a:r>
              <a:rPr spc="70" dirty="0"/>
              <a:t>Likelihood</a:t>
            </a:r>
            <a:r>
              <a:rPr spc="175" dirty="0"/>
              <a:t> </a:t>
            </a:r>
            <a:r>
              <a:rPr spc="70" dirty="0"/>
              <a:t>Estimation</a:t>
            </a:r>
          </a:p>
        </p:txBody>
      </p:sp>
      <mc:AlternateContent xmlns:mc="http://schemas.openxmlformats.org/markup-compatibility/2006">
        <mc:Choice xmlns:a14="http://schemas.microsoft.com/office/drawing/2010/main" Requires="a14">
          <p:sp>
            <p:nvSpPr>
              <p:cNvPr id="3" name="object 3">
                <a:extLst>
                  <a:ext uri="{FF2B5EF4-FFF2-40B4-BE49-F238E27FC236}">
                    <a16:creationId xmlns:a16="http://schemas.microsoft.com/office/drawing/2014/main" id="{2EBAD477-C3AD-BE01-8EB6-E54A4EE58847}"/>
                  </a:ext>
                </a:extLst>
              </p:cNvPr>
              <p:cNvSpPr txBox="1"/>
              <p:nvPr/>
            </p:nvSpPr>
            <p:spPr>
              <a:xfrm>
                <a:off x="576654" y="1277943"/>
                <a:ext cx="11075276" cy="2545120"/>
              </a:xfrm>
              <a:prstGeom prst="rect">
                <a:avLst/>
              </a:prstGeom>
            </p:spPr>
            <p:txBody>
              <a:bodyPr vert="horz" wrap="square" lIns="0" tIns="148590" rIns="0" bIns="0" rtlCol="0">
                <a:spAutoFit/>
              </a:bodyPr>
              <a:lstStyle/>
              <a:p>
                <a:pPr marL="25400">
                  <a:lnSpc>
                    <a:spcPct val="100000"/>
                  </a:lnSpc>
                  <a:spcBef>
                    <a:spcPts val="95"/>
                  </a:spcBef>
                </a:pPr>
                <a:r>
                  <a:rPr lang="en-US" sz="2800" b="0" dirty="0">
                    <a:solidFill>
                      <a:srgbClr val="2D663D"/>
                    </a:solidFill>
                    <a:latin typeface="Segoe UI Semilight"/>
                    <a:cs typeface="Segoe UI Semilight"/>
                  </a:rPr>
                  <a:t>We</a:t>
                </a:r>
                <a:r>
                  <a:rPr lang="en-US" sz="2800" b="0" spc="-80" dirty="0">
                    <a:solidFill>
                      <a:srgbClr val="2D663D"/>
                    </a:solidFill>
                    <a:latin typeface="Segoe UI Semilight"/>
                    <a:cs typeface="Segoe UI Semilight"/>
                  </a:rPr>
                  <a:t> </a:t>
                </a:r>
                <a:r>
                  <a:rPr lang="en-US" sz="2800" b="0" dirty="0">
                    <a:solidFill>
                      <a:srgbClr val="2D663D"/>
                    </a:solidFill>
                    <a:latin typeface="Segoe UI Semilight"/>
                    <a:cs typeface="Segoe UI Semilight"/>
                  </a:rPr>
                  <a:t>derive</a:t>
                </a:r>
                <a:r>
                  <a:rPr lang="en-US" sz="2800" b="0" spc="-80" dirty="0">
                    <a:solidFill>
                      <a:srgbClr val="2D663D"/>
                    </a:solidFill>
                    <a:latin typeface="Segoe UI Semilight"/>
                    <a:cs typeface="Segoe UI Semilight"/>
                  </a:rPr>
                  <a:t> </a:t>
                </a:r>
                <a:r>
                  <a:rPr lang="en-US" sz="2800" b="0" dirty="0">
                    <a:solidFill>
                      <a:srgbClr val="2D663D"/>
                    </a:solidFill>
                    <a:latin typeface="Segoe UI Semilight"/>
                    <a:cs typeface="Segoe UI Semilight"/>
                  </a:rPr>
                  <a:t>an</a:t>
                </a:r>
                <a:r>
                  <a:rPr lang="en-US" sz="2800" b="0" spc="-55" dirty="0">
                    <a:solidFill>
                      <a:srgbClr val="2D663D"/>
                    </a:solidFill>
                    <a:latin typeface="Segoe UI Semilight"/>
                    <a:cs typeface="Segoe UI Semilight"/>
                  </a:rPr>
                  <a:t> </a:t>
                </a:r>
                <a:r>
                  <a:rPr lang="en-US" sz="2800" b="0" dirty="0">
                    <a:solidFill>
                      <a:srgbClr val="2D663D"/>
                    </a:solidFill>
                    <a:latin typeface="Segoe UI Semilight"/>
                    <a:cs typeface="Segoe UI Semilight"/>
                  </a:rPr>
                  <a:t>estimate</a:t>
                </a:r>
                <a:r>
                  <a:rPr lang="en-US" sz="2800" b="0" spc="-55" dirty="0">
                    <a:solidFill>
                      <a:srgbClr val="2D663D"/>
                    </a:solidFill>
                    <a:latin typeface="Segoe UI Semilight"/>
                    <a:cs typeface="Segoe UI Semilight"/>
                  </a:rPr>
                  <a:t> </a:t>
                </a:r>
                <a14:m>
                  <m:oMath xmlns:m="http://schemas.openxmlformats.org/officeDocument/2006/math">
                    <m:acc>
                      <m:accPr>
                        <m:chr m:val="̂"/>
                        <m:ctrlPr>
                          <a:rPr lang="ar-AE" sz="2800" b="1" i="0" spc="-55" smtClean="0">
                            <a:solidFill>
                              <a:srgbClr val="2D663D"/>
                            </a:solidFill>
                            <a:latin typeface="Cambria Math" panose="02040503050406030204" pitchFamily="18" charset="0"/>
                            <a:cs typeface="Segoe UI Semilight"/>
                          </a:rPr>
                        </m:ctrlPr>
                      </m:accPr>
                      <m:e>
                        <m:r>
                          <a:rPr lang="ar-AE" sz="2800" b="1" i="0" spc="-55" smtClean="0">
                            <a:solidFill>
                              <a:srgbClr val="2D663D"/>
                            </a:solidFill>
                            <a:latin typeface="Cambria Math" panose="02040503050406030204" pitchFamily="18" charset="0"/>
                            <a:cs typeface="Segoe UI Semilight"/>
                          </a:rPr>
                          <m:t>𝛉</m:t>
                        </m:r>
                      </m:e>
                    </m:acc>
                  </m:oMath>
                </a14:m>
                <a:r>
                  <a:rPr lang="ar-AE" sz="2800" b="0" dirty="0">
                    <a:solidFill>
                      <a:srgbClr val="2D663D"/>
                    </a:solidFill>
                    <a:latin typeface="Segoe UI Semilight"/>
                    <a:cs typeface="Segoe UI Semilight"/>
                  </a:rPr>
                  <a:t> </a:t>
                </a:r>
                <a:r>
                  <a:rPr lang="en-US" sz="2800" b="0" dirty="0">
                    <a:solidFill>
                      <a:srgbClr val="2D663D"/>
                    </a:solidFill>
                    <a:latin typeface="Segoe UI Semilight"/>
                    <a:cs typeface="Segoe UI Semilight"/>
                  </a:rPr>
                  <a:t>for</a:t>
                </a:r>
                <a:r>
                  <a:rPr lang="en-US" sz="2800" b="0" spc="-75" dirty="0">
                    <a:solidFill>
                      <a:srgbClr val="2D663D"/>
                    </a:solidFill>
                    <a:latin typeface="Segoe UI Semilight"/>
                    <a:cs typeface="Segoe UI Semilight"/>
                  </a:rPr>
                  <a:t> </a:t>
                </a:r>
                <a:r>
                  <a:rPr lang="en-US" sz="2800" b="0" dirty="0">
                    <a:solidFill>
                      <a:srgbClr val="2D663D"/>
                    </a:solidFill>
                    <a:latin typeface="Segoe UI Semilight"/>
                    <a:cs typeface="Segoe UI Semilight"/>
                  </a:rPr>
                  <a:t>the</a:t>
                </a:r>
                <a:r>
                  <a:rPr lang="en-US" sz="2800" b="0" spc="-60" dirty="0">
                    <a:solidFill>
                      <a:srgbClr val="2D663D"/>
                    </a:solidFill>
                    <a:latin typeface="Segoe UI Semilight"/>
                    <a:cs typeface="Segoe UI Semilight"/>
                  </a:rPr>
                  <a:t> </a:t>
                </a:r>
                <a:r>
                  <a:rPr lang="en-US" sz="2800" b="0" dirty="0">
                    <a:solidFill>
                      <a:srgbClr val="2D663D"/>
                    </a:solidFill>
                    <a:latin typeface="Segoe UI Semilight"/>
                    <a:cs typeface="Segoe UI Semilight"/>
                  </a:rPr>
                  <a:t>parameter</a:t>
                </a:r>
                <a:r>
                  <a:rPr lang="en-US" sz="2800" b="0" spc="-45" dirty="0">
                    <a:solidFill>
                      <a:srgbClr val="2D663D"/>
                    </a:solidFill>
                    <a:latin typeface="Segoe UI Semilight"/>
                    <a:cs typeface="Segoe UI Semilight"/>
                  </a:rPr>
                  <a:t> </a:t>
                </a:r>
                <a14:m>
                  <m:oMath xmlns:m="http://schemas.openxmlformats.org/officeDocument/2006/math">
                    <m:r>
                      <a:rPr lang="en-US" sz="2800" b="1" i="0" spc="-45" smtClean="0">
                        <a:solidFill>
                          <a:srgbClr val="2D663D"/>
                        </a:solidFill>
                        <a:latin typeface="Cambria Math" panose="02040503050406030204" pitchFamily="18" charset="0"/>
                        <a:cs typeface="Segoe UI Semilight"/>
                      </a:rPr>
                      <m:t>𝛉</m:t>
                    </m:r>
                  </m:oMath>
                </a14:m>
                <a:r>
                  <a:rPr lang="en-US" sz="2800" b="0" dirty="0">
                    <a:solidFill>
                      <a:srgbClr val="2D663D"/>
                    </a:solidFill>
                    <a:latin typeface="Segoe UI Semilight"/>
                    <a:cs typeface="Segoe UI Semilight"/>
                  </a:rPr>
                  <a:t> based</a:t>
                </a:r>
                <a:r>
                  <a:rPr lang="en-US" sz="2800" b="0" spc="-55" dirty="0">
                    <a:solidFill>
                      <a:srgbClr val="2D663D"/>
                    </a:solidFill>
                    <a:latin typeface="Segoe UI Semilight"/>
                    <a:cs typeface="Segoe UI Semilight"/>
                  </a:rPr>
                  <a:t> </a:t>
                </a:r>
                <a:r>
                  <a:rPr lang="en-US" sz="2800" b="0" dirty="0">
                    <a:solidFill>
                      <a:srgbClr val="2D663D"/>
                    </a:solidFill>
                    <a:latin typeface="Segoe UI Semilight"/>
                    <a:cs typeface="Segoe UI Semilight"/>
                  </a:rPr>
                  <a:t>on</a:t>
                </a:r>
                <a:r>
                  <a:rPr lang="en-US" sz="2800" b="0" spc="-45" dirty="0">
                    <a:solidFill>
                      <a:srgbClr val="2D663D"/>
                    </a:solidFill>
                    <a:latin typeface="Segoe UI Semilight"/>
                    <a:cs typeface="Segoe UI Semilight"/>
                  </a:rPr>
                  <a:t> </a:t>
                </a:r>
                <a:r>
                  <a:rPr lang="en-US" sz="2800" b="0" dirty="0">
                    <a:solidFill>
                      <a:srgbClr val="2D663D"/>
                    </a:solidFill>
                    <a:latin typeface="Segoe UI Semilight"/>
                    <a:cs typeface="Segoe UI Semilight"/>
                  </a:rPr>
                  <a:t>observed</a:t>
                </a:r>
                <a:r>
                  <a:rPr lang="en-US" sz="2800" b="0" spc="-35" dirty="0">
                    <a:solidFill>
                      <a:srgbClr val="2D663D"/>
                    </a:solidFill>
                    <a:latin typeface="Segoe UI Semilight"/>
                    <a:cs typeface="Segoe UI Semilight"/>
                  </a:rPr>
                  <a:t> </a:t>
                </a:r>
                <a:r>
                  <a:rPr lang="en-US" sz="2800" b="0" spc="-20" dirty="0">
                    <a:solidFill>
                      <a:srgbClr val="2D663D"/>
                    </a:solidFill>
                    <a:latin typeface="Segoe UI Semilight"/>
                    <a:cs typeface="Segoe UI Semilight"/>
                  </a:rPr>
                  <a:t>data</a:t>
                </a:r>
                <a:endParaRPr lang="en-US" sz="2800" dirty="0">
                  <a:latin typeface="Segoe UI Semilight"/>
                  <a:cs typeface="Segoe UI Semilight"/>
                </a:endParaRPr>
              </a:p>
              <a:p>
                <a:pPr marL="25400" marR="194945" indent="311785">
                  <a:lnSpc>
                    <a:spcPct val="96600"/>
                  </a:lnSpc>
                  <a:spcBef>
                    <a:spcPts val="1185"/>
                  </a:spcBef>
                  <a:buAutoNum type="arabicPeriod"/>
                  <a:tabLst>
                    <a:tab pos="337185" algn="l"/>
                  </a:tabLst>
                </a:pPr>
                <a:r>
                  <a:rPr sz="2800" b="0" dirty="0">
                    <a:latin typeface="Segoe UI Semilight"/>
                    <a:cs typeface="Segoe UI Semilight"/>
                  </a:rPr>
                  <a:t>We’re</a:t>
                </a:r>
                <a:r>
                  <a:rPr sz="2800" b="0" spc="-45" dirty="0">
                    <a:latin typeface="Segoe UI Semilight"/>
                    <a:cs typeface="Segoe UI Semilight"/>
                  </a:rPr>
                  <a:t> </a:t>
                </a:r>
                <a:r>
                  <a:rPr sz="2800" b="0" dirty="0">
                    <a:latin typeface="Segoe UI Semilight"/>
                    <a:cs typeface="Segoe UI Semilight"/>
                  </a:rPr>
                  <a:t>going</a:t>
                </a:r>
                <a:r>
                  <a:rPr sz="2800" b="0" spc="-45" dirty="0">
                    <a:latin typeface="Segoe UI Semilight"/>
                    <a:cs typeface="Segoe UI Semilight"/>
                  </a:rPr>
                  <a:t> </a:t>
                </a:r>
                <a:r>
                  <a:rPr sz="2800" b="0" dirty="0">
                    <a:latin typeface="Segoe UI Semilight"/>
                    <a:cs typeface="Segoe UI Semilight"/>
                  </a:rPr>
                  <a:t>to</a:t>
                </a:r>
                <a:r>
                  <a:rPr sz="2800" b="0" spc="-40" dirty="0">
                    <a:latin typeface="Segoe UI Semilight"/>
                    <a:cs typeface="Segoe UI Semilight"/>
                  </a:rPr>
                  <a:t> </a:t>
                </a:r>
                <a:r>
                  <a:rPr sz="2800" b="1" dirty="0">
                    <a:solidFill>
                      <a:srgbClr val="704EB9"/>
                    </a:solidFill>
                    <a:latin typeface="Segoe UI Semilight"/>
                    <a:cs typeface="Segoe UI Semilight"/>
                  </a:rPr>
                  <a:t>run</a:t>
                </a:r>
                <a:r>
                  <a:rPr sz="2800" b="1" spc="-65" dirty="0">
                    <a:solidFill>
                      <a:srgbClr val="704EB9"/>
                    </a:solidFill>
                    <a:latin typeface="Segoe UI Semilight"/>
                    <a:cs typeface="Segoe UI Semilight"/>
                  </a:rPr>
                  <a:t> </a:t>
                </a:r>
                <a:r>
                  <a:rPr sz="2800" b="1" dirty="0">
                    <a:solidFill>
                      <a:srgbClr val="704EB9"/>
                    </a:solidFill>
                    <a:latin typeface="Segoe UI Semilight"/>
                    <a:cs typeface="Segoe UI Semilight"/>
                  </a:rPr>
                  <a:t>the</a:t>
                </a:r>
                <a:r>
                  <a:rPr sz="2800" b="1" spc="-70" dirty="0">
                    <a:solidFill>
                      <a:srgbClr val="704EB9"/>
                    </a:solidFill>
                    <a:latin typeface="Segoe UI Semilight"/>
                    <a:cs typeface="Segoe UI Semilight"/>
                  </a:rPr>
                  <a:t> </a:t>
                </a:r>
                <a:r>
                  <a:rPr sz="2800" b="1" dirty="0">
                    <a:solidFill>
                      <a:srgbClr val="704EB9"/>
                    </a:solidFill>
                    <a:latin typeface="Segoe UI Semilight"/>
                    <a:cs typeface="Segoe UI Semilight"/>
                  </a:rPr>
                  <a:t>random</a:t>
                </a:r>
                <a:r>
                  <a:rPr sz="2800" b="1" spc="-70" dirty="0">
                    <a:solidFill>
                      <a:srgbClr val="704EB9"/>
                    </a:solidFill>
                    <a:latin typeface="Segoe UI Semilight"/>
                    <a:cs typeface="Segoe UI Semilight"/>
                  </a:rPr>
                  <a:t> </a:t>
                </a:r>
                <a:r>
                  <a:rPr sz="2800" b="1" dirty="0">
                    <a:solidFill>
                      <a:srgbClr val="704EB9"/>
                    </a:solidFill>
                    <a:latin typeface="Segoe UI Semilight"/>
                    <a:cs typeface="Segoe UI Semilight"/>
                  </a:rPr>
                  <a:t>experiment</a:t>
                </a:r>
                <a:r>
                  <a:rPr sz="2800" b="1" spc="-90" dirty="0">
                    <a:solidFill>
                      <a:srgbClr val="704EB9"/>
                    </a:solidFill>
                    <a:latin typeface="Segoe UI Semilight"/>
                    <a:cs typeface="Segoe UI Semilight"/>
                  </a:rPr>
                  <a:t> </a:t>
                </a:r>
                <a:r>
                  <a:rPr sz="2800" b="1" dirty="0">
                    <a:solidFill>
                      <a:srgbClr val="704EB9"/>
                    </a:solidFill>
                    <a:latin typeface="Segoe UI Semilight"/>
                    <a:cs typeface="Segoe UI Semilight"/>
                  </a:rPr>
                  <a:t>a</a:t>
                </a:r>
                <a:r>
                  <a:rPr sz="2800" b="1" spc="-45" dirty="0">
                    <a:solidFill>
                      <a:srgbClr val="704EB9"/>
                    </a:solidFill>
                    <a:latin typeface="Segoe UI Semilight"/>
                    <a:cs typeface="Segoe UI Semilight"/>
                  </a:rPr>
                  <a:t> </a:t>
                </a:r>
                <a:r>
                  <a:rPr sz="2800" b="1" dirty="0">
                    <a:solidFill>
                      <a:srgbClr val="704EB9"/>
                    </a:solidFill>
                    <a:latin typeface="Segoe UI Semilight"/>
                    <a:cs typeface="Segoe UI Semilight"/>
                  </a:rPr>
                  <a:t>bunch</a:t>
                </a:r>
                <a:r>
                  <a:rPr sz="2800" b="1" spc="-75" dirty="0">
                    <a:solidFill>
                      <a:srgbClr val="704EB9"/>
                    </a:solidFill>
                    <a:latin typeface="Segoe UI Semilight"/>
                    <a:cs typeface="Segoe UI Semilight"/>
                  </a:rPr>
                  <a:t> </a:t>
                </a:r>
                <a:r>
                  <a:rPr sz="2800" b="1" dirty="0">
                    <a:solidFill>
                      <a:srgbClr val="704EB9"/>
                    </a:solidFill>
                    <a:latin typeface="Segoe UI Semilight"/>
                    <a:cs typeface="Segoe UI Semilight"/>
                  </a:rPr>
                  <a:t>of</a:t>
                </a:r>
                <a:r>
                  <a:rPr sz="2800" b="1" spc="-60" dirty="0">
                    <a:solidFill>
                      <a:srgbClr val="704EB9"/>
                    </a:solidFill>
                    <a:latin typeface="Segoe UI Semilight"/>
                    <a:cs typeface="Segoe UI Semilight"/>
                  </a:rPr>
                  <a:t> </a:t>
                </a:r>
                <a:r>
                  <a:rPr sz="2800" b="1" dirty="0">
                    <a:solidFill>
                      <a:srgbClr val="704EB9"/>
                    </a:solidFill>
                    <a:latin typeface="Segoe UI Semilight"/>
                    <a:cs typeface="Segoe UI Semilight"/>
                  </a:rPr>
                  <a:t>times</a:t>
                </a:r>
                <a:r>
                  <a:rPr sz="2800" b="0" spc="15" dirty="0">
                    <a:solidFill>
                      <a:srgbClr val="704EB9"/>
                    </a:solidFill>
                    <a:latin typeface="Segoe UI Semilight"/>
                    <a:cs typeface="Segoe UI Semilight"/>
                  </a:rPr>
                  <a:t> </a:t>
                </a:r>
                <a:r>
                  <a:rPr sz="2800" b="0" spc="-10" dirty="0">
                    <a:latin typeface="Segoe UI Semilight"/>
                    <a:cs typeface="Segoe UI Semilight"/>
                  </a:rPr>
                  <a:t>(i.e., </a:t>
                </a:r>
                <a:r>
                  <a:rPr sz="2800" b="0" dirty="0">
                    <a:latin typeface="Segoe UI Semilight"/>
                    <a:cs typeface="Segoe UI Semilight"/>
                  </a:rPr>
                  <a:t>collect</a:t>
                </a:r>
                <a:r>
                  <a:rPr sz="2800" b="0" spc="-60" dirty="0">
                    <a:latin typeface="Segoe UI Semilight"/>
                    <a:cs typeface="Segoe UI Semilight"/>
                  </a:rPr>
                  <a:t> </a:t>
                </a:r>
                <a:r>
                  <a:rPr sz="2800" b="0" dirty="0">
                    <a:latin typeface="Segoe UI Semilight"/>
                    <a:cs typeface="Segoe UI Semilight"/>
                  </a:rPr>
                  <a:t>a</a:t>
                </a:r>
                <a:r>
                  <a:rPr sz="2800" b="0" spc="-50" dirty="0">
                    <a:latin typeface="Segoe UI Semilight"/>
                    <a:cs typeface="Segoe UI Semilight"/>
                  </a:rPr>
                  <a:t> </a:t>
                </a:r>
                <a:r>
                  <a:rPr sz="2800" b="0" dirty="0">
                    <a:latin typeface="Segoe UI Semilight"/>
                    <a:cs typeface="Segoe UI Semilight"/>
                  </a:rPr>
                  <a:t>bunch</a:t>
                </a:r>
                <a:r>
                  <a:rPr sz="2800" b="0" spc="-40" dirty="0">
                    <a:latin typeface="Segoe UI Semilight"/>
                    <a:cs typeface="Segoe UI Semilight"/>
                  </a:rPr>
                  <a:t> </a:t>
                </a:r>
                <a:r>
                  <a:rPr sz="2800" b="0" dirty="0">
                    <a:latin typeface="Segoe UI Semilight"/>
                    <a:cs typeface="Segoe UI Semilight"/>
                  </a:rPr>
                  <a:t>of</a:t>
                </a:r>
                <a:r>
                  <a:rPr sz="2800" b="0" spc="-65" dirty="0">
                    <a:latin typeface="Segoe UI Semilight"/>
                    <a:cs typeface="Segoe UI Semilight"/>
                  </a:rPr>
                  <a:t> </a:t>
                </a:r>
                <a:r>
                  <a:rPr sz="2800" b="0" dirty="0">
                    <a:latin typeface="Segoe UI Semilight"/>
                    <a:cs typeface="Segoe UI Semilight"/>
                  </a:rPr>
                  <a:t>samples</a:t>
                </a:r>
                <a:r>
                  <a:rPr sz="2800" b="0" spc="-55" dirty="0">
                    <a:latin typeface="Segoe UI Semilight"/>
                    <a:cs typeface="Segoe UI Semilight"/>
                  </a:rPr>
                  <a:t> </a:t>
                </a:r>
                <a:r>
                  <a:rPr sz="2800" b="0" dirty="0">
                    <a:latin typeface="Segoe UI Semilight"/>
                    <a:cs typeface="Segoe UI Semilight"/>
                  </a:rPr>
                  <a:t>from</a:t>
                </a:r>
                <a:r>
                  <a:rPr sz="2800" b="0" spc="-45" dirty="0">
                    <a:latin typeface="Segoe UI Semilight"/>
                    <a:cs typeface="Segoe UI Semilight"/>
                  </a:rPr>
                  <a:t> </a:t>
                </a:r>
                <a:r>
                  <a:rPr sz="2800" b="0" dirty="0">
                    <a:latin typeface="Segoe UI Semilight"/>
                    <a:cs typeface="Segoe UI Semilight"/>
                  </a:rPr>
                  <a:t>the</a:t>
                </a:r>
                <a:r>
                  <a:rPr sz="2800" b="0" spc="-60" dirty="0">
                    <a:latin typeface="Segoe UI Semilight"/>
                    <a:cs typeface="Segoe UI Semilight"/>
                  </a:rPr>
                  <a:t> </a:t>
                </a:r>
                <a:r>
                  <a:rPr sz="2800" b="0" dirty="0">
                    <a:latin typeface="Segoe UI Semilight"/>
                    <a:cs typeface="Segoe UI Semilight"/>
                  </a:rPr>
                  <a:t>distribution)</a:t>
                </a:r>
                <a:r>
                  <a:rPr sz="2800" b="0" spc="-25" dirty="0">
                    <a:latin typeface="Segoe UI Semilight"/>
                    <a:cs typeface="Segoe UI Semilight"/>
                  </a:rPr>
                  <a:t> </a:t>
                </a:r>
                <a:r>
                  <a:rPr sz="2800" b="0" dirty="0">
                    <a:latin typeface="Segoe UI Semilight"/>
                    <a:cs typeface="Segoe UI Semilight"/>
                  </a:rPr>
                  <a:t>-&gt;</a:t>
                </a:r>
                <a:r>
                  <a:rPr sz="2800" b="0" spc="-60" dirty="0">
                    <a:latin typeface="Segoe UI Semilight"/>
                    <a:cs typeface="Segoe UI Semilight"/>
                  </a:rPr>
                  <a:t> </a:t>
                </a:r>
                <a:r>
                  <a:rPr sz="2800" b="0" dirty="0">
                    <a:latin typeface="Segoe UI Semilight"/>
                    <a:cs typeface="Segoe UI Semilight"/>
                  </a:rPr>
                  <a:t>this</a:t>
                </a:r>
                <a:r>
                  <a:rPr sz="2800" b="0" spc="-50" dirty="0">
                    <a:latin typeface="Segoe UI Semilight"/>
                    <a:cs typeface="Segoe UI Semilight"/>
                  </a:rPr>
                  <a:t> </a:t>
                </a:r>
                <a:r>
                  <a:rPr sz="2800" b="0" dirty="0">
                    <a:latin typeface="Segoe UI Semilight"/>
                    <a:cs typeface="Segoe UI Semilight"/>
                  </a:rPr>
                  <a:t>gives</a:t>
                </a:r>
                <a:r>
                  <a:rPr sz="2800" b="0" spc="-60" dirty="0">
                    <a:latin typeface="Segoe UI Semilight"/>
                    <a:cs typeface="Segoe UI Semilight"/>
                  </a:rPr>
                  <a:t> </a:t>
                </a:r>
                <a:r>
                  <a:rPr sz="2800" b="1" i="1" spc="-20" dirty="0">
                    <a:solidFill>
                      <a:srgbClr val="704EB9"/>
                    </a:solidFill>
                    <a:latin typeface="Segoe UI Semilight"/>
                    <a:cs typeface="Segoe UI Semilight"/>
                  </a:rPr>
                  <a:t>data</a:t>
                </a:r>
                <a:r>
                  <a:rPr sz="2800" b="0" i="1" spc="700" dirty="0">
                    <a:solidFill>
                      <a:srgbClr val="704EB9"/>
                    </a:solidFill>
                    <a:latin typeface="Segoe UI Semilight"/>
                    <a:cs typeface="Segoe UI Semilight"/>
                  </a:rPr>
                  <a:t> </a:t>
                </a:r>
                <a:br>
                  <a:rPr lang="en-US" sz="2800" b="0" i="1" spc="700" dirty="0">
                    <a:solidFill>
                      <a:srgbClr val="704EB9"/>
                    </a:solidFill>
                    <a:latin typeface="Segoe UI Semilight"/>
                    <a:cs typeface="Segoe UI Semilight"/>
                  </a:rPr>
                </a:br>
                <a:r>
                  <a:rPr sz="2400" b="0" i="1" dirty="0">
                    <a:solidFill>
                      <a:srgbClr val="927E50"/>
                    </a:solidFill>
                    <a:latin typeface="Segoe UI Semilight"/>
                    <a:cs typeface="Segoe UI Semilight"/>
                  </a:rPr>
                  <a:t>e.g.,</a:t>
                </a:r>
                <a:r>
                  <a:rPr sz="2400" b="0" i="1" spc="-45" dirty="0">
                    <a:solidFill>
                      <a:srgbClr val="927E50"/>
                    </a:solidFill>
                    <a:latin typeface="Segoe UI Semilight"/>
                    <a:cs typeface="Segoe UI Semilight"/>
                  </a:rPr>
                  <a:t> </a:t>
                </a:r>
                <a:r>
                  <a:rPr sz="2400" b="0" i="1" dirty="0">
                    <a:solidFill>
                      <a:srgbClr val="927E50"/>
                    </a:solidFill>
                    <a:latin typeface="Segoe UI Semilight"/>
                    <a:cs typeface="Segoe UI Semilight"/>
                  </a:rPr>
                  <a:t>we</a:t>
                </a:r>
                <a:r>
                  <a:rPr sz="2400" b="0" i="1" spc="-15" dirty="0">
                    <a:solidFill>
                      <a:srgbClr val="927E50"/>
                    </a:solidFill>
                    <a:latin typeface="Segoe UI Semilight"/>
                    <a:cs typeface="Segoe UI Semilight"/>
                  </a:rPr>
                  <a:t> </a:t>
                </a:r>
                <a:r>
                  <a:rPr sz="2400" b="0" i="1" dirty="0">
                    <a:solidFill>
                      <a:srgbClr val="927E50"/>
                    </a:solidFill>
                    <a:latin typeface="Segoe UI Semilight"/>
                    <a:cs typeface="Segoe UI Semilight"/>
                  </a:rPr>
                  <a:t>flip</a:t>
                </a:r>
                <a:r>
                  <a:rPr sz="2400" b="0" i="1" spc="-5" dirty="0">
                    <a:solidFill>
                      <a:srgbClr val="927E50"/>
                    </a:solidFill>
                    <a:latin typeface="Segoe UI Semilight"/>
                    <a:cs typeface="Segoe UI Semilight"/>
                  </a:rPr>
                  <a:t> </a:t>
                </a:r>
                <a:r>
                  <a:rPr sz="2400" b="0" i="1" dirty="0">
                    <a:solidFill>
                      <a:srgbClr val="927E50"/>
                    </a:solidFill>
                    <a:latin typeface="Segoe UI Semilight"/>
                    <a:cs typeface="Segoe UI Semilight"/>
                  </a:rPr>
                  <a:t>a</a:t>
                </a:r>
                <a:r>
                  <a:rPr sz="2400" b="0" i="1" spc="-20" dirty="0">
                    <a:solidFill>
                      <a:srgbClr val="927E50"/>
                    </a:solidFill>
                    <a:latin typeface="Segoe UI Semilight"/>
                    <a:cs typeface="Segoe UI Semilight"/>
                  </a:rPr>
                  <a:t> </a:t>
                </a:r>
                <a:r>
                  <a:rPr sz="2400" b="0" i="1" dirty="0">
                    <a:solidFill>
                      <a:srgbClr val="927E50"/>
                    </a:solidFill>
                    <a:latin typeface="Segoe UI Semilight"/>
                    <a:cs typeface="Segoe UI Semilight"/>
                  </a:rPr>
                  <a:t>coin</a:t>
                </a:r>
                <a:r>
                  <a:rPr sz="2400" b="0" i="1" spc="-10" dirty="0">
                    <a:solidFill>
                      <a:srgbClr val="927E50"/>
                    </a:solidFill>
                    <a:latin typeface="Segoe UI Semilight"/>
                    <a:cs typeface="Segoe UI Semilight"/>
                  </a:rPr>
                  <a:t> </a:t>
                </a:r>
                <a:r>
                  <a:rPr sz="2400" b="0" i="1" dirty="0">
                    <a:solidFill>
                      <a:srgbClr val="927E50"/>
                    </a:solidFill>
                    <a:latin typeface="Segoe UI Semilight"/>
                    <a:cs typeface="Segoe UI Semilight"/>
                  </a:rPr>
                  <a:t>that</a:t>
                </a:r>
                <a:r>
                  <a:rPr sz="2400" b="0" i="1" spc="-20" dirty="0">
                    <a:solidFill>
                      <a:srgbClr val="927E50"/>
                    </a:solidFill>
                    <a:latin typeface="Segoe UI Semilight"/>
                    <a:cs typeface="Segoe UI Semilight"/>
                  </a:rPr>
                  <a:t> </a:t>
                </a:r>
                <a:r>
                  <a:rPr sz="2400" b="0" i="1" dirty="0">
                    <a:solidFill>
                      <a:srgbClr val="927E50"/>
                    </a:solidFill>
                    <a:latin typeface="Segoe UI Semilight"/>
                    <a:cs typeface="Segoe UI Semilight"/>
                  </a:rPr>
                  <a:t>follows </a:t>
                </a:r>
                <a:r>
                  <a:rPr sz="2400" dirty="0">
                    <a:solidFill>
                      <a:srgbClr val="927E50"/>
                    </a:solidFill>
                    <a:latin typeface="Cambria Math"/>
                    <a:cs typeface="Cambria Math"/>
                  </a:rPr>
                  <a:t>Ber(𝑝)</a:t>
                </a:r>
                <a:r>
                  <a:rPr sz="2400" spc="105" dirty="0">
                    <a:solidFill>
                      <a:srgbClr val="927E50"/>
                    </a:solidFill>
                    <a:latin typeface="Cambria Math"/>
                    <a:cs typeface="Cambria Math"/>
                  </a:rPr>
                  <a:t> </a:t>
                </a:r>
                <a:r>
                  <a:rPr lang="en-US" sz="2400" i="1" spc="105" dirty="0">
                    <a:solidFill>
                      <a:srgbClr val="927E50"/>
                    </a:solidFill>
                    <a:latin typeface="Segoe UI Semilight"/>
                    <a:cs typeface="Segoe UI Semilight"/>
                  </a:rPr>
                  <a:t>10</a:t>
                </a:r>
                <a:r>
                  <a:rPr sz="2400" b="0" i="1" spc="-25" dirty="0">
                    <a:solidFill>
                      <a:srgbClr val="927E50"/>
                    </a:solidFill>
                    <a:latin typeface="Segoe UI Semilight"/>
                    <a:cs typeface="Segoe UI Semilight"/>
                  </a:rPr>
                  <a:t> </a:t>
                </a:r>
                <a:r>
                  <a:rPr sz="2400" b="0" i="1" dirty="0">
                    <a:solidFill>
                      <a:srgbClr val="927E50"/>
                    </a:solidFill>
                    <a:latin typeface="Segoe UI Semilight"/>
                    <a:cs typeface="Segoe UI Semilight"/>
                  </a:rPr>
                  <a:t>times</a:t>
                </a:r>
                <a:r>
                  <a:rPr sz="2400" b="0" i="1" spc="-25" dirty="0">
                    <a:solidFill>
                      <a:srgbClr val="927E50"/>
                    </a:solidFill>
                    <a:latin typeface="Segoe UI Semilight"/>
                    <a:cs typeface="Segoe UI Semilight"/>
                  </a:rPr>
                  <a:t> </a:t>
                </a:r>
                <a:r>
                  <a:rPr sz="2400" b="0" i="1" dirty="0">
                    <a:solidFill>
                      <a:srgbClr val="927E50"/>
                    </a:solidFill>
                    <a:latin typeface="Segoe UI Semilight"/>
                    <a:cs typeface="Segoe UI Semilight"/>
                  </a:rPr>
                  <a:t>and</a:t>
                </a:r>
                <a:r>
                  <a:rPr sz="2400" b="0" i="1" spc="-25" dirty="0">
                    <a:solidFill>
                      <a:srgbClr val="927E50"/>
                    </a:solidFill>
                    <a:latin typeface="Segoe UI Semilight"/>
                    <a:cs typeface="Segoe UI Semilight"/>
                  </a:rPr>
                  <a:t> </a:t>
                </a:r>
                <a:r>
                  <a:rPr sz="2400" b="0" i="1" dirty="0">
                    <a:solidFill>
                      <a:srgbClr val="927E50"/>
                    </a:solidFill>
                    <a:latin typeface="Segoe UI Semilight"/>
                    <a:cs typeface="Segoe UI Semilight"/>
                  </a:rPr>
                  <a:t>write</a:t>
                </a:r>
                <a:r>
                  <a:rPr sz="2400" b="0" i="1" spc="-20" dirty="0">
                    <a:solidFill>
                      <a:srgbClr val="927E50"/>
                    </a:solidFill>
                    <a:latin typeface="Segoe UI Semilight"/>
                    <a:cs typeface="Segoe UI Semilight"/>
                  </a:rPr>
                  <a:t> </a:t>
                </a:r>
                <a:r>
                  <a:rPr sz="2400" b="0" i="1" dirty="0">
                    <a:solidFill>
                      <a:srgbClr val="927E50"/>
                    </a:solidFill>
                    <a:latin typeface="Segoe UI Semilight"/>
                    <a:cs typeface="Segoe UI Semilight"/>
                  </a:rPr>
                  <a:t>down</a:t>
                </a:r>
                <a:r>
                  <a:rPr sz="2400" b="0" i="1" spc="-10" dirty="0">
                    <a:solidFill>
                      <a:srgbClr val="927E50"/>
                    </a:solidFill>
                    <a:latin typeface="Segoe UI Semilight"/>
                    <a:cs typeface="Segoe UI Semilight"/>
                  </a:rPr>
                  <a:t> </a:t>
                </a:r>
                <a:r>
                  <a:rPr sz="2400" b="0" i="1" dirty="0">
                    <a:solidFill>
                      <a:srgbClr val="927E50"/>
                    </a:solidFill>
                    <a:latin typeface="Segoe UI Semilight"/>
                    <a:cs typeface="Segoe UI Semilight"/>
                  </a:rPr>
                  <a:t>the</a:t>
                </a:r>
                <a:r>
                  <a:rPr sz="2400" b="0" i="1" spc="-25" dirty="0">
                    <a:solidFill>
                      <a:srgbClr val="927E50"/>
                    </a:solidFill>
                    <a:latin typeface="Segoe UI Semilight"/>
                    <a:cs typeface="Segoe UI Semilight"/>
                  </a:rPr>
                  <a:t> </a:t>
                </a:r>
                <a:r>
                  <a:rPr sz="2400" b="0" i="1" dirty="0">
                    <a:solidFill>
                      <a:srgbClr val="927E50"/>
                    </a:solidFill>
                    <a:latin typeface="Segoe UI Semilight"/>
                    <a:cs typeface="Segoe UI Semilight"/>
                  </a:rPr>
                  <a:t>results</a:t>
                </a:r>
                <a:r>
                  <a:rPr sz="2400" b="0" i="1" spc="-20" dirty="0">
                    <a:solidFill>
                      <a:srgbClr val="927E50"/>
                    </a:solidFill>
                    <a:latin typeface="Segoe UI Semilight"/>
                    <a:cs typeface="Segoe UI Semilight"/>
                  </a:rPr>
                  <a:t> </a:t>
                </a:r>
                <a:r>
                  <a:rPr lang="en-US" sz="2400" b="0" i="1" dirty="0">
                    <a:solidFill>
                      <a:srgbClr val="927E50"/>
                    </a:solidFill>
                    <a:latin typeface="Segoe UI Semilight"/>
                    <a:cs typeface="Segoe UI Semilight"/>
                  </a:rPr>
                  <a:t>–</a:t>
                </a:r>
                <a:r>
                  <a:rPr sz="2400" b="0" i="1" spc="-25" dirty="0">
                    <a:solidFill>
                      <a:srgbClr val="927E50"/>
                    </a:solidFill>
                    <a:latin typeface="Segoe UI Semilight"/>
                    <a:cs typeface="Segoe UI Semilight"/>
                  </a:rPr>
                  <a:t> </a:t>
                </a:r>
                <a:r>
                  <a:rPr sz="2400" b="0" i="1" spc="-10" dirty="0">
                    <a:solidFill>
                      <a:srgbClr val="927E50"/>
                    </a:solidFill>
                    <a:latin typeface="Segoe UI Semilight"/>
                    <a:cs typeface="Segoe UI Semilight"/>
                  </a:rPr>
                  <a:t>HTTTH</a:t>
                </a:r>
                <a:r>
                  <a:rPr lang="en-US" sz="2400" b="0" i="1" spc="-10" dirty="0">
                    <a:solidFill>
                      <a:srgbClr val="927E50"/>
                    </a:solidFill>
                    <a:latin typeface="Segoe UI Semilight"/>
                    <a:cs typeface="Segoe UI Semilight"/>
                  </a:rPr>
                  <a:t>…</a:t>
                </a:r>
                <a:endParaRPr sz="2400" dirty="0">
                  <a:latin typeface="Segoe UI Semilight"/>
                  <a:cs typeface="Segoe UI Semilight"/>
                </a:endParaRPr>
              </a:p>
              <a:p>
                <a:pPr marL="390525" indent="-359410">
                  <a:lnSpc>
                    <a:spcPct val="100000"/>
                  </a:lnSpc>
                  <a:spcBef>
                    <a:spcPts val="1250"/>
                  </a:spcBef>
                  <a:buClr>
                    <a:srgbClr val="000000"/>
                  </a:buClr>
                  <a:buAutoNum type="arabicPeriod"/>
                  <a:tabLst>
                    <a:tab pos="390525" algn="l"/>
                  </a:tabLst>
                </a:pPr>
                <a:r>
                  <a:rPr sz="2800" b="1" dirty="0">
                    <a:solidFill>
                      <a:srgbClr val="704EB9"/>
                    </a:solidFill>
                    <a:latin typeface="Segoe UI Semilight"/>
                    <a:cs typeface="Segoe UI Semilight"/>
                  </a:rPr>
                  <a:t>Estimate</a:t>
                </a:r>
                <a:r>
                  <a:rPr sz="2800" b="1" spc="-90" dirty="0">
                    <a:solidFill>
                      <a:srgbClr val="704EB9"/>
                    </a:solidFill>
                    <a:latin typeface="Segoe UI Semilight"/>
                    <a:cs typeface="Segoe UI Semilight"/>
                  </a:rPr>
                  <a:t> </a:t>
                </a:r>
                <a:r>
                  <a:rPr sz="2800" b="1" dirty="0">
                    <a:solidFill>
                      <a:srgbClr val="704EB9"/>
                    </a:solidFill>
                    <a:latin typeface="Segoe UI Semilight"/>
                    <a:cs typeface="Segoe UI Semilight"/>
                  </a:rPr>
                  <a:t>the</a:t>
                </a:r>
                <a:r>
                  <a:rPr sz="2800" b="1" spc="-75" dirty="0">
                    <a:solidFill>
                      <a:srgbClr val="704EB9"/>
                    </a:solidFill>
                    <a:latin typeface="Segoe UI Semilight"/>
                    <a:cs typeface="Segoe UI Semilight"/>
                  </a:rPr>
                  <a:t> </a:t>
                </a:r>
                <a:r>
                  <a:rPr sz="2800" b="1" dirty="0">
                    <a:solidFill>
                      <a:srgbClr val="704EB9"/>
                    </a:solidFill>
                    <a:latin typeface="Segoe UI Semilight"/>
                    <a:cs typeface="Segoe UI Semilight"/>
                  </a:rPr>
                  <a:t>missing</a:t>
                </a:r>
                <a:r>
                  <a:rPr sz="2800" b="1" spc="-80" dirty="0">
                    <a:solidFill>
                      <a:srgbClr val="704EB9"/>
                    </a:solidFill>
                    <a:latin typeface="Segoe UI Semilight"/>
                    <a:cs typeface="Segoe UI Semilight"/>
                  </a:rPr>
                  <a:t> </a:t>
                </a:r>
                <a:r>
                  <a:rPr sz="2800" b="1" dirty="0">
                    <a:solidFill>
                      <a:srgbClr val="704EB9"/>
                    </a:solidFill>
                    <a:latin typeface="Segoe UI Semilight"/>
                    <a:cs typeface="Segoe UI Semilight"/>
                  </a:rPr>
                  <a:t>rules</a:t>
                </a:r>
                <a:r>
                  <a:rPr sz="2800" b="0" spc="-25" dirty="0">
                    <a:solidFill>
                      <a:srgbClr val="704EB9"/>
                    </a:solidFill>
                    <a:latin typeface="Segoe UI Semilight"/>
                    <a:cs typeface="Segoe UI Semilight"/>
                  </a:rPr>
                  <a:t> </a:t>
                </a:r>
                <a:r>
                  <a:rPr sz="2800" b="0" dirty="0">
                    <a:latin typeface="Segoe UI Semilight"/>
                    <a:cs typeface="Segoe UI Semilight"/>
                  </a:rPr>
                  <a:t>(unknown</a:t>
                </a:r>
                <a:r>
                  <a:rPr sz="2800" b="0" spc="-50" dirty="0">
                    <a:latin typeface="Segoe UI Semilight"/>
                    <a:cs typeface="Segoe UI Semilight"/>
                  </a:rPr>
                  <a:t> </a:t>
                </a:r>
                <a:r>
                  <a:rPr sz="2800" b="0" dirty="0">
                    <a:latin typeface="Segoe UI Semilight"/>
                    <a:cs typeface="Segoe UI Semilight"/>
                  </a:rPr>
                  <a:t>parameter(s))</a:t>
                </a:r>
                <a:r>
                  <a:rPr sz="2800" b="0" spc="-95" dirty="0">
                    <a:latin typeface="Segoe UI Semilight"/>
                    <a:cs typeface="Segoe UI Semilight"/>
                  </a:rPr>
                  <a:t> </a:t>
                </a:r>
                <a:r>
                  <a:rPr sz="2800" b="0" i="1" dirty="0">
                    <a:latin typeface="Segoe UI Semilight"/>
                    <a:cs typeface="Segoe UI Semilight"/>
                  </a:rPr>
                  <a:t>based</a:t>
                </a:r>
                <a:r>
                  <a:rPr sz="2800" b="0" i="1" spc="-40" dirty="0">
                    <a:latin typeface="Segoe UI Semilight"/>
                    <a:cs typeface="Segoe UI Semilight"/>
                  </a:rPr>
                  <a:t> </a:t>
                </a:r>
                <a:r>
                  <a:rPr sz="2800" b="0" i="1" dirty="0">
                    <a:latin typeface="Segoe UI Semilight"/>
                    <a:cs typeface="Segoe UI Semilight"/>
                  </a:rPr>
                  <a:t>on</a:t>
                </a:r>
                <a:r>
                  <a:rPr sz="2800" b="0" i="1" spc="-35" dirty="0">
                    <a:latin typeface="Segoe UI Semilight"/>
                    <a:cs typeface="Segoe UI Semilight"/>
                  </a:rPr>
                  <a:t> </a:t>
                </a:r>
                <a:r>
                  <a:rPr sz="2800" b="0" i="1" dirty="0">
                    <a:latin typeface="Segoe UI Semilight"/>
                    <a:cs typeface="Segoe UI Semilight"/>
                  </a:rPr>
                  <a:t>the</a:t>
                </a:r>
                <a:r>
                  <a:rPr sz="2800" b="0" i="1" spc="-35" dirty="0">
                    <a:latin typeface="Segoe UI Semilight"/>
                    <a:cs typeface="Segoe UI Semilight"/>
                  </a:rPr>
                  <a:t> </a:t>
                </a:r>
                <a:r>
                  <a:rPr sz="2800" b="0" i="1" spc="-20" dirty="0">
                    <a:latin typeface="Segoe UI Semilight"/>
                    <a:cs typeface="Segoe UI Semilight"/>
                  </a:rPr>
                  <a:t>data</a:t>
                </a:r>
                <a:endParaRPr sz="2800" dirty="0">
                  <a:latin typeface="Segoe UI Semilight"/>
                  <a:cs typeface="Segoe UI Semilight"/>
                </a:endParaRPr>
              </a:p>
            </p:txBody>
          </p:sp>
        </mc:Choice>
        <mc:Fallback>
          <p:sp>
            <p:nvSpPr>
              <p:cNvPr id="3" name="object 3">
                <a:extLst>
                  <a:ext uri="{FF2B5EF4-FFF2-40B4-BE49-F238E27FC236}">
                    <a16:creationId xmlns:a16="http://schemas.microsoft.com/office/drawing/2014/main" id="{2EBAD477-C3AD-BE01-8EB6-E54A4EE58847}"/>
                  </a:ext>
                </a:extLst>
              </p:cNvPr>
              <p:cNvSpPr txBox="1">
                <a:spLocks noRot="1" noChangeAspect="1" noMove="1" noResize="1" noEditPoints="1" noAdjustHandles="1" noChangeArrowheads="1" noChangeShapeType="1" noTextEdit="1"/>
              </p:cNvSpPr>
              <p:nvPr/>
            </p:nvSpPr>
            <p:spPr>
              <a:xfrm>
                <a:off x="576654" y="1277943"/>
                <a:ext cx="11075276" cy="2545120"/>
              </a:xfrm>
              <a:prstGeom prst="rect">
                <a:avLst/>
              </a:prstGeom>
              <a:blipFill>
                <a:blip r:embed="rId2"/>
                <a:stretch>
                  <a:fillRect l="-1982" b="-9113"/>
                </a:stretch>
              </a:blipFill>
            </p:spPr>
            <p:txBody>
              <a:bodyPr/>
              <a:lstStyle/>
              <a:p>
                <a:r>
                  <a:rPr lang="en-US">
                    <a:noFill/>
                  </a:rPr>
                  <a:t> </a:t>
                </a:r>
              </a:p>
            </p:txBody>
          </p:sp>
        </mc:Fallback>
      </mc:AlternateContent>
    </p:spTree>
    <p:extLst>
      <p:ext uri="{BB962C8B-B14F-4D97-AF65-F5344CB8AC3E}">
        <p14:creationId xmlns:p14="http://schemas.microsoft.com/office/powerpoint/2010/main" val="6774907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CAB07D38-F3FE-80A7-00BA-61DBB813D806}"/>
              </a:ext>
            </a:extLst>
          </p:cNvPr>
          <p:cNvSpPr/>
          <p:nvPr/>
        </p:nvSpPr>
        <p:spPr>
          <a:xfrm>
            <a:off x="581101" y="3962400"/>
            <a:ext cx="11082655" cy="2567940"/>
          </a:xfrm>
          <a:custGeom>
            <a:avLst/>
            <a:gdLst/>
            <a:ahLst/>
            <a:cxnLst/>
            <a:rect l="l" t="t" r="r" b="b"/>
            <a:pathLst>
              <a:path w="11082655" h="2567940">
                <a:moveTo>
                  <a:pt x="10654538" y="0"/>
                </a:moveTo>
                <a:lnTo>
                  <a:pt x="427989" y="0"/>
                </a:lnTo>
                <a:lnTo>
                  <a:pt x="381355" y="2511"/>
                </a:lnTo>
                <a:lnTo>
                  <a:pt x="336176" y="9872"/>
                </a:lnTo>
                <a:lnTo>
                  <a:pt x="292712" y="21821"/>
                </a:lnTo>
                <a:lnTo>
                  <a:pt x="251224" y="38097"/>
                </a:lnTo>
                <a:lnTo>
                  <a:pt x="211975" y="58438"/>
                </a:lnTo>
                <a:lnTo>
                  <a:pt x="175224" y="82584"/>
                </a:lnTo>
                <a:lnTo>
                  <a:pt x="141234" y="110273"/>
                </a:lnTo>
                <a:lnTo>
                  <a:pt x="110264" y="141244"/>
                </a:lnTo>
                <a:lnTo>
                  <a:pt x="82577" y="175235"/>
                </a:lnTo>
                <a:lnTo>
                  <a:pt x="58433" y="211986"/>
                </a:lnTo>
                <a:lnTo>
                  <a:pt x="38093" y="251235"/>
                </a:lnTo>
                <a:lnTo>
                  <a:pt x="21819" y="292721"/>
                </a:lnTo>
                <a:lnTo>
                  <a:pt x="9871" y="336183"/>
                </a:lnTo>
                <a:lnTo>
                  <a:pt x="2511" y="381360"/>
                </a:lnTo>
                <a:lnTo>
                  <a:pt x="0" y="427989"/>
                </a:lnTo>
                <a:lnTo>
                  <a:pt x="0" y="2139950"/>
                </a:lnTo>
                <a:lnTo>
                  <a:pt x="2511" y="2186584"/>
                </a:lnTo>
                <a:lnTo>
                  <a:pt x="9871" y="2231763"/>
                </a:lnTo>
                <a:lnTo>
                  <a:pt x="21819" y="2275227"/>
                </a:lnTo>
                <a:lnTo>
                  <a:pt x="38093" y="2316715"/>
                </a:lnTo>
                <a:lnTo>
                  <a:pt x="58433" y="2355964"/>
                </a:lnTo>
                <a:lnTo>
                  <a:pt x="82577" y="2392715"/>
                </a:lnTo>
                <a:lnTo>
                  <a:pt x="110264" y="2426705"/>
                </a:lnTo>
                <a:lnTo>
                  <a:pt x="141234" y="2457675"/>
                </a:lnTo>
                <a:lnTo>
                  <a:pt x="175224" y="2485362"/>
                </a:lnTo>
                <a:lnTo>
                  <a:pt x="211975" y="2509506"/>
                </a:lnTo>
                <a:lnTo>
                  <a:pt x="251224" y="2529846"/>
                </a:lnTo>
                <a:lnTo>
                  <a:pt x="292712" y="2546120"/>
                </a:lnTo>
                <a:lnTo>
                  <a:pt x="336176" y="2558068"/>
                </a:lnTo>
                <a:lnTo>
                  <a:pt x="381355" y="2565428"/>
                </a:lnTo>
                <a:lnTo>
                  <a:pt x="427989" y="2567940"/>
                </a:lnTo>
                <a:lnTo>
                  <a:pt x="10654538" y="2567940"/>
                </a:lnTo>
                <a:lnTo>
                  <a:pt x="10701167" y="2565428"/>
                </a:lnTo>
                <a:lnTo>
                  <a:pt x="10746344" y="2558068"/>
                </a:lnTo>
                <a:lnTo>
                  <a:pt x="10789806" y="2546120"/>
                </a:lnTo>
                <a:lnTo>
                  <a:pt x="10831292" y="2529846"/>
                </a:lnTo>
                <a:lnTo>
                  <a:pt x="10870541" y="2509506"/>
                </a:lnTo>
                <a:lnTo>
                  <a:pt x="10907292" y="2485362"/>
                </a:lnTo>
                <a:lnTo>
                  <a:pt x="10941283" y="2457675"/>
                </a:lnTo>
                <a:lnTo>
                  <a:pt x="10972254" y="2426705"/>
                </a:lnTo>
                <a:lnTo>
                  <a:pt x="10999943" y="2392715"/>
                </a:lnTo>
                <a:lnTo>
                  <a:pt x="11024089" y="2355964"/>
                </a:lnTo>
                <a:lnTo>
                  <a:pt x="11044430" y="2316715"/>
                </a:lnTo>
                <a:lnTo>
                  <a:pt x="11060706" y="2275227"/>
                </a:lnTo>
                <a:lnTo>
                  <a:pt x="11072655" y="2231763"/>
                </a:lnTo>
                <a:lnTo>
                  <a:pt x="11080016" y="2186584"/>
                </a:lnTo>
                <a:lnTo>
                  <a:pt x="11082528" y="2139950"/>
                </a:lnTo>
                <a:lnTo>
                  <a:pt x="11082528" y="427989"/>
                </a:lnTo>
                <a:lnTo>
                  <a:pt x="11080016" y="381360"/>
                </a:lnTo>
                <a:lnTo>
                  <a:pt x="11072655" y="336183"/>
                </a:lnTo>
                <a:lnTo>
                  <a:pt x="11060706" y="292721"/>
                </a:lnTo>
                <a:lnTo>
                  <a:pt x="11044430" y="251235"/>
                </a:lnTo>
                <a:lnTo>
                  <a:pt x="11024089" y="211986"/>
                </a:lnTo>
                <a:lnTo>
                  <a:pt x="10999943" y="175235"/>
                </a:lnTo>
                <a:lnTo>
                  <a:pt x="10972254" y="141244"/>
                </a:lnTo>
                <a:lnTo>
                  <a:pt x="10941283" y="110273"/>
                </a:lnTo>
                <a:lnTo>
                  <a:pt x="10907292" y="82584"/>
                </a:lnTo>
                <a:lnTo>
                  <a:pt x="10870541" y="58438"/>
                </a:lnTo>
                <a:lnTo>
                  <a:pt x="10831292" y="38097"/>
                </a:lnTo>
                <a:lnTo>
                  <a:pt x="10789806" y="21821"/>
                </a:lnTo>
                <a:lnTo>
                  <a:pt x="10746344" y="9872"/>
                </a:lnTo>
                <a:lnTo>
                  <a:pt x="10701167" y="2511"/>
                </a:lnTo>
                <a:lnTo>
                  <a:pt x="10654538" y="0"/>
                </a:lnTo>
                <a:close/>
              </a:path>
            </a:pathLst>
          </a:custGeom>
          <a:solidFill>
            <a:srgbClr val="F0F8F1"/>
          </a:solidFill>
        </p:spPr>
        <p:txBody>
          <a:bodyPr wrap="square" lIns="0" tIns="0" rIns="0" bIns="0" rtlCol="0"/>
          <a:lstStyle/>
          <a:p>
            <a:endParaRPr/>
          </a:p>
        </p:txBody>
      </p:sp>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75" dirty="0"/>
              <a:t>Maximum</a:t>
            </a:r>
            <a:r>
              <a:rPr spc="180" dirty="0"/>
              <a:t> </a:t>
            </a:r>
            <a:r>
              <a:rPr spc="70" dirty="0"/>
              <a:t>Likelihood</a:t>
            </a:r>
            <a:r>
              <a:rPr spc="175" dirty="0"/>
              <a:t> </a:t>
            </a:r>
            <a:r>
              <a:rPr spc="70" dirty="0"/>
              <a:t>Estimation</a:t>
            </a:r>
          </a:p>
        </p:txBody>
      </p:sp>
      <mc:AlternateContent xmlns:mc="http://schemas.openxmlformats.org/markup-compatibility/2006">
        <mc:Choice xmlns:a14="http://schemas.microsoft.com/office/drawing/2010/main" Requires="a14">
          <p:sp>
            <p:nvSpPr>
              <p:cNvPr id="4" name="object 4"/>
              <p:cNvSpPr txBox="1"/>
              <p:nvPr/>
            </p:nvSpPr>
            <p:spPr>
              <a:xfrm>
                <a:off x="575239" y="1277943"/>
                <a:ext cx="11082654" cy="4666214"/>
              </a:xfrm>
              <a:prstGeom prst="rect">
                <a:avLst/>
              </a:prstGeom>
            </p:spPr>
            <p:txBody>
              <a:bodyPr vert="horz" wrap="square" lIns="0" tIns="148590" rIns="0" bIns="0" rtlCol="0">
                <a:spAutoFit/>
              </a:bodyPr>
              <a:lstStyle/>
              <a:p>
                <a:pPr marL="25400">
                  <a:lnSpc>
                    <a:spcPct val="100000"/>
                  </a:lnSpc>
                  <a:spcBef>
                    <a:spcPts val="95"/>
                  </a:spcBef>
                </a:pPr>
                <a:r>
                  <a:rPr lang="en-US" sz="2800" b="0" dirty="0">
                    <a:solidFill>
                      <a:srgbClr val="2D663D"/>
                    </a:solidFill>
                    <a:latin typeface="Segoe UI Semilight"/>
                    <a:cs typeface="Segoe UI Semilight"/>
                  </a:rPr>
                  <a:t>We</a:t>
                </a:r>
                <a:r>
                  <a:rPr lang="en-US" sz="2800" b="0" spc="-80" dirty="0">
                    <a:solidFill>
                      <a:srgbClr val="2D663D"/>
                    </a:solidFill>
                    <a:latin typeface="Segoe UI Semilight"/>
                    <a:cs typeface="Segoe UI Semilight"/>
                  </a:rPr>
                  <a:t> </a:t>
                </a:r>
                <a:r>
                  <a:rPr lang="en-US" sz="2800" b="0" dirty="0">
                    <a:solidFill>
                      <a:srgbClr val="2D663D"/>
                    </a:solidFill>
                    <a:latin typeface="Segoe UI Semilight"/>
                    <a:cs typeface="Segoe UI Semilight"/>
                  </a:rPr>
                  <a:t>derive</a:t>
                </a:r>
                <a:r>
                  <a:rPr lang="en-US" sz="2800" b="0" spc="-80" dirty="0">
                    <a:solidFill>
                      <a:srgbClr val="2D663D"/>
                    </a:solidFill>
                    <a:latin typeface="Segoe UI Semilight"/>
                    <a:cs typeface="Segoe UI Semilight"/>
                  </a:rPr>
                  <a:t> </a:t>
                </a:r>
                <a:r>
                  <a:rPr lang="en-US" sz="2800" b="0" dirty="0">
                    <a:solidFill>
                      <a:srgbClr val="2D663D"/>
                    </a:solidFill>
                    <a:latin typeface="Segoe UI Semilight"/>
                    <a:cs typeface="Segoe UI Semilight"/>
                  </a:rPr>
                  <a:t>an</a:t>
                </a:r>
                <a:r>
                  <a:rPr lang="en-US" sz="2800" b="0" spc="-55" dirty="0">
                    <a:solidFill>
                      <a:srgbClr val="2D663D"/>
                    </a:solidFill>
                    <a:latin typeface="Segoe UI Semilight"/>
                    <a:cs typeface="Segoe UI Semilight"/>
                  </a:rPr>
                  <a:t> </a:t>
                </a:r>
                <a:r>
                  <a:rPr lang="en-US" sz="2800" b="0" dirty="0">
                    <a:solidFill>
                      <a:srgbClr val="2D663D"/>
                    </a:solidFill>
                    <a:latin typeface="Segoe UI Semilight"/>
                    <a:cs typeface="Segoe UI Semilight"/>
                  </a:rPr>
                  <a:t>estimate</a:t>
                </a:r>
                <a:r>
                  <a:rPr lang="en-US" sz="2800" b="0" spc="-55" dirty="0">
                    <a:solidFill>
                      <a:srgbClr val="2D663D"/>
                    </a:solidFill>
                    <a:latin typeface="Segoe UI Semilight"/>
                    <a:cs typeface="Segoe UI Semilight"/>
                  </a:rPr>
                  <a:t> </a:t>
                </a:r>
                <a14:m>
                  <m:oMath xmlns:m="http://schemas.openxmlformats.org/officeDocument/2006/math">
                    <m:acc>
                      <m:accPr>
                        <m:chr m:val="̂"/>
                        <m:ctrlPr>
                          <a:rPr lang="ar-AE" sz="2800" b="1" i="0" spc="-55" smtClean="0">
                            <a:solidFill>
                              <a:srgbClr val="2D663D"/>
                            </a:solidFill>
                            <a:latin typeface="Cambria Math" panose="02040503050406030204" pitchFamily="18" charset="0"/>
                            <a:cs typeface="Segoe UI Semilight"/>
                          </a:rPr>
                        </m:ctrlPr>
                      </m:accPr>
                      <m:e>
                        <m:r>
                          <a:rPr lang="ar-AE" sz="2800" b="1" i="0" spc="-55" smtClean="0">
                            <a:solidFill>
                              <a:srgbClr val="2D663D"/>
                            </a:solidFill>
                            <a:latin typeface="Cambria Math" panose="02040503050406030204" pitchFamily="18" charset="0"/>
                            <a:cs typeface="Segoe UI Semilight"/>
                          </a:rPr>
                          <m:t>𝛉</m:t>
                        </m:r>
                      </m:e>
                    </m:acc>
                  </m:oMath>
                </a14:m>
                <a:r>
                  <a:rPr lang="ar-AE" sz="2800" b="0" dirty="0">
                    <a:solidFill>
                      <a:srgbClr val="2D663D"/>
                    </a:solidFill>
                    <a:latin typeface="Segoe UI Semilight"/>
                    <a:cs typeface="Segoe UI Semilight"/>
                  </a:rPr>
                  <a:t> </a:t>
                </a:r>
                <a:r>
                  <a:rPr lang="en-US" sz="2800" b="0" dirty="0">
                    <a:solidFill>
                      <a:srgbClr val="2D663D"/>
                    </a:solidFill>
                    <a:latin typeface="Segoe UI Semilight"/>
                    <a:cs typeface="Segoe UI Semilight"/>
                  </a:rPr>
                  <a:t>for</a:t>
                </a:r>
                <a:r>
                  <a:rPr lang="en-US" sz="2800" b="0" spc="-75" dirty="0">
                    <a:solidFill>
                      <a:srgbClr val="2D663D"/>
                    </a:solidFill>
                    <a:latin typeface="Segoe UI Semilight"/>
                    <a:cs typeface="Segoe UI Semilight"/>
                  </a:rPr>
                  <a:t> </a:t>
                </a:r>
                <a:r>
                  <a:rPr lang="en-US" sz="2800" b="0" dirty="0">
                    <a:solidFill>
                      <a:srgbClr val="2D663D"/>
                    </a:solidFill>
                    <a:latin typeface="Segoe UI Semilight"/>
                    <a:cs typeface="Segoe UI Semilight"/>
                  </a:rPr>
                  <a:t>the</a:t>
                </a:r>
                <a:r>
                  <a:rPr lang="en-US" sz="2800" b="0" spc="-60" dirty="0">
                    <a:solidFill>
                      <a:srgbClr val="2D663D"/>
                    </a:solidFill>
                    <a:latin typeface="Segoe UI Semilight"/>
                    <a:cs typeface="Segoe UI Semilight"/>
                  </a:rPr>
                  <a:t> </a:t>
                </a:r>
                <a:r>
                  <a:rPr lang="en-US" sz="2800" b="0" dirty="0">
                    <a:solidFill>
                      <a:srgbClr val="2D663D"/>
                    </a:solidFill>
                    <a:latin typeface="Segoe UI Semilight"/>
                    <a:cs typeface="Segoe UI Semilight"/>
                  </a:rPr>
                  <a:t>parameter</a:t>
                </a:r>
                <a:r>
                  <a:rPr lang="en-US" sz="2800" b="0" spc="-45" dirty="0">
                    <a:solidFill>
                      <a:srgbClr val="2D663D"/>
                    </a:solidFill>
                    <a:latin typeface="Segoe UI Semilight"/>
                    <a:cs typeface="Segoe UI Semilight"/>
                  </a:rPr>
                  <a:t> </a:t>
                </a:r>
                <a14:m>
                  <m:oMath xmlns:m="http://schemas.openxmlformats.org/officeDocument/2006/math">
                    <m:r>
                      <a:rPr lang="en-US" sz="2800" b="1" i="0" spc="-45" smtClean="0">
                        <a:solidFill>
                          <a:srgbClr val="2D663D"/>
                        </a:solidFill>
                        <a:latin typeface="Cambria Math" panose="02040503050406030204" pitchFamily="18" charset="0"/>
                        <a:cs typeface="Segoe UI Semilight"/>
                      </a:rPr>
                      <m:t>𝛉</m:t>
                    </m:r>
                  </m:oMath>
                </a14:m>
                <a:r>
                  <a:rPr lang="en-US" sz="2800" b="0" dirty="0">
                    <a:solidFill>
                      <a:srgbClr val="2D663D"/>
                    </a:solidFill>
                    <a:latin typeface="Segoe UI Semilight"/>
                    <a:cs typeface="Segoe UI Semilight"/>
                  </a:rPr>
                  <a:t> based</a:t>
                </a:r>
                <a:r>
                  <a:rPr lang="en-US" sz="2800" b="0" spc="-55" dirty="0">
                    <a:solidFill>
                      <a:srgbClr val="2D663D"/>
                    </a:solidFill>
                    <a:latin typeface="Segoe UI Semilight"/>
                    <a:cs typeface="Segoe UI Semilight"/>
                  </a:rPr>
                  <a:t> </a:t>
                </a:r>
                <a:r>
                  <a:rPr lang="en-US" sz="2800" b="0" dirty="0">
                    <a:solidFill>
                      <a:srgbClr val="2D663D"/>
                    </a:solidFill>
                    <a:latin typeface="Segoe UI Semilight"/>
                    <a:cs typeface="Segoe UI Semilight"/>
                  </a:rPr>
                  <a:t>on</a:t>
                </a:r>
                <a:r>
                  <a:rPr lang="en-US" sz="2800" b="0" spc="-45" dirty="0">
                    <a:solidFill>
                      <a:srgbClr val="2D663D"/>
                    </a:solidFill>
                    <a:latin typeface="Segoe UI Semilight"/>
                    <a:cs typeface="Segoe UI Semilight"/>
                  </a:rPr>
                  <a:t> </a:t>
                </a:r>
                <a:r>
                  <a:rPr lang="en-US" sz="2800" b="0" dirty="0">
                    <a:solidFill>
                      <a:srgbClr val="2D663D"/>
                    </a:solidFill>
                    <a:latin typeface="Segoe UI Semilight"/>
                    <a:cs typeface="Segoe UI Semilight"/>
                  </a:rPr>
                  <a:t>observed</a:t>
                </a:r>
                <a:r>
                  <a:rPr lang="en-US" sz="2800" b="0" spc="-35" dirty="0">
                    <a:solidFill>
                      <a:srgbClr val="2D663D"/>
                    </a:solidFill>
                    <a:latin typeface="Segoe UI Semilight"/>
                    <a:cs typeface="Segoe UI Semilight"/>
                  </a:rPr>
                  <a:t> </a:t>
                </a:r>
                <a:r>
                  <a:rPr lang="en-US" sz="2800" b="0" spc="-20" dirty="0">
                    <a:solidFill>
                      <a:srgbClr val="2D663D"/>
                    </a:solidFill>
                    <a:latin typeface="Segoe UI Semilight"/>
                    <a:cs typeface="Segoe UI Semilight"/>
                  </a:rPr>
                  <a:t>data</a:t>
                </a:r>
                <a:endParaRPr lang="en-US" sz="2800" dirty="0">
                  <a:latin typeface="Segoe UI Semilight"/>
                  <a:cs typeface="Segoe UI Semilight"/>
                </a:endParaRPr>
              </a:p>
              <a:p>
                <a:pPr marL="25400" marR="194945" indent="311785">
                  <a:lnSpc>
                    <a:spcPct val="96600"/>
                  </a:lnSpc>
                  <a:spcBef>
                    <a:spcPts val="1185"/>
                  </a:spcBef>
                  <a:buAutoNum type="arabicPeriod"/>
                  <a:tabLst>
                    <a:tab pos="337185" algn="l"/>
                  </a:tabLst>
                </a:pPr>
                <a:r>
                  <a:rPr lang="en-US" sz="2800" b="0" dirty="0">
                    <a:latin typeface="Segoe UI Semilight"/>
                    <a:cs typeface="Segoe UI Semilight"/>
                  </a:rPr>
                  <a:t>We’re</a:t>
                </a:r>
                <a:r>
                  <a:rPr lang="en-US" sz="2800" b="0" spc="-45" dirty="0">
                    <a:latin typeface="Segoe UI Semilight"/>
                    <a:cs typeface="Segoe UI Semilight"/>
                  </a:rPr>
                  <a:t> </a:t>
                </a:r>
                <a:r>
                  <a:rPr lang="en-US" sz="2800" b="0" dirty="0">
                    <a:latin typeface="Segoe UI Semilight"/>
                    <a:cs typeface="Segoe UI Semilight"/>
                  </a:rPr>
                  <a:t>going</a:t>
                </a:r>
                <a:r>
                  <a:rPr lang="en-US" sz="2800" b="0" spc="-45" dirty="0">
                    <a:latin typeface="Segoe UI Semilight"/>
                    <a:cs typeface="Segoe UI Semilight"/>
                  </a:rPr>
                  <a:t> </a:t>
                </a:r>
                <a:r>
                  <a:rPr lang="en-US" sz="2800" b="0" dirty="0">
                    <a:latin typeface="Segoe UI Semilight"/>
                    <a:cs typeface="Segoe UI Semilight"/>
                  </a:rPr>
                  <a:t>to</a:t>
                </a:r>
                <a:r>
                  <a:rPr lang="en-US" sz="2800" b="0" spc="-40" dirty="0">
                    <a:latin typeface="Segoe UI Semilight"/>
                    <a:cs typeface="Segoe UI Semilight"/>
                  </a:rPr>
                  <a:t> </a:t>
                </a:r>
                <a:r>
                  <a:rPr lang="en-US" sz="2800" b="1" dirty="0">
                    <a:solidFill>
                      <a:srgbClr val="704EB9"/>
                    </a:solidFill>
                    <a:latin typeface="Segoe UI Semilight"/>
                    <a:cs typeface="Segoe UI Semilight"/>
                  </a:rPr>
                  <a:t>run</a:t>
                </a:r>
                <a:r>
                  <a:rPr lang="en-US" sz="2800" b="1" spc="-65" dirty="0">
                    <a:solidFill>
                      <a:srgbClr val="704EB9"/>
                    </a:solidFill>
                    <a:latin typeface="Segoe UI Semilight"/>
                    <a:cs typeface="Segoe UI Semilight"/>
                  </a:rPr>
                  <a:t> </a:t>
                </a:r>
                <a:r>
                  <a:rPr lang="en-US" sz="2800" b="1" dirty="0">
                    <a:solidFill>
                      <a:srgbClr val="704EB9"/>
                    </a:solidFill>
                    <a:latin typeface="Segoe UI Semilight"/>
                    <a:cs typeface="Segoe UI Semilight"/>
                  </a:rPr>
                  <a:t>the</a:t>
                </a:r>
                <a:r>
                  <a:rPr lang="en-US" sz="2800" b="1" spc="-70" dirty="0">
                    <a:solidFill>
                      <a:srgbClr val="704EB9"/>
                    </a:solidFill>
                    <a:latin typeface="Segoe UI Semilight"/>
                    <a:cs typeface="Segoe UI Semilight"/>
                  </a:rPr>
                  <a:t> </a:t>
                </a:r>
                <a:r>
                  <a:rPr lang="en-US" sz="2800" b="1" dirty="0">
                    <a:solidFill>
                      <a:srgbClr val="704EB9"/>
                    </a:solidFill>
                    <a:latin typeface="Segoe UI Semilight"/>
                    <a:cs typeface="Segoe UI Semilight"/>
                  </a:rPr>
                  <a:t>random</a:t>
                </a:r>
                <a:r>
                  <a:rPr lang="en-US" sz="2800" b="1" spc="-70" dirty="0">
                    <a:solidFill>
                      <a:srgbClr val="704EB9"/>
                    </a:solidFill>
                    <a:latin typeface="Segoe UI Semilight"/>
                    <a:cs typeface="Segoe UI Semilight"/>
                  </a:rPr>
                  <a:t> </a:t>
                </a:r>
                <a:r>
                  <a:rPr lang="en-US" sz="2800" b="1" dirty="0">
                    <a:solidFill>
                      <a:srgbClr val="704EB9"/>
                    </a:solidFill>
                    <a:latin typeface="Segoe UI Semilight"/>
                    <a:cs typeface="Segoe UI Semilight"/>
                  </a:rPr>
                  <a:t>experiment</a:t>
                </a:r>
                <a:r>
                  <a:rPr lang="en-US" sz="2800" b="1" spc="-90" dirty="0">
                    <a:solidFill>
                      <a:srgbClr val="704EB9"/>
                    </a:solidFill>
                    <a:latin typeface="Segoe UI Semilight"/>
                    <a:cs typeface="Segoe UI Semilight"/>
                  </a:rPr>
                  <a:t> </a:t>
                </a:r>
                <a:r>
                  <a:rPr lang="en-US" sz="2800" b="1" dirty="0">
                    <a:solidFill>
                      <a:srgbClr val="704EB9"/>
                    </a:solidFill>
                    <a:latin typeface="Segoe UI Semilight"/>
                    <a:cs typeface="Segoe UI Semilight"/>
                  </a:rPr>
                  <a:t>a</a:t>
                </a:r>
                <a:r>
                  <a:rPr lang="en-US" sz="2800" b="1" spc="-45" dirty="0">
                    <a:solidFill>
                      <a:srgbClr val="704EB9"/>
                    </a:solidFill>
                    <a:latin typeface="Segoe UI Semilight"/>
                    <a:cs typeface="Segoe UI Semilight"/>
                  </a:rPr>
                  <a:t> </a:t>
                </a:r>
                <a:r>
                  <a:rPr lang="en-US" sz="2800" b="1" dirty="0">
                    <a:solidFill>
                      <a:srgbClr val="704EB9"/>
                    </a:solidFill>
                    <a:latin typeface="Segoe UI Semilight"/>
                    <a:cs typeface="Segoe UI Semilight"/>
                  </a:rPr>
                  <a:t>bunch</a:t>
                </a:r>
                <a:r>
                  <a:rPr lang="en-US" sz="2800" b="1" spc="-75" dirty="0">
                    <a:solidFill>
                      <a:srgbClr val="704EB9"/>
                    </a:solidFill>
                    <a:latin typeface="Segoe UI Semilight"/>
                    <a:cs typeface="Segoe UI Semilight"/>
                  </a:rPr>
                  <a:t> </a:t>
                </a:r>
                <a:r>
                  <a:rPr lang="en-US" sz="2800" b="1" dirty="0">
                    <a:solidFill>
                      <a:srgbClr val="704EB9"/>
                    </a:solidFill>
                    <a:latin typeface="Segoe UI Semilight"/>
                    <a:cs typeface="Segoe UI Semilight"/>
                  </a:rPr>
                  <a:t>of</a:t>
                </a:r>
                <a:r>
                  <a:rPr lang="en-US" sz="2800" b="1" spc="-60" dirty="0">
                    <a:solidFill>
                      <a:srgbClr val="704EB9"/>
                    </a:solidFill>
                    <a:latin typeface="Segoe UI Semilight"/>
                    <a:cs typeface="Segoe UI Semilight"/>
                  </a:rPr>
                  <a:t> </a:t>
                </a:r>
                <a:r>
                  <a:rPr lang="en-US" sz="2800" b="1" dirty="0">
                    <a:solidFill>
                      <a:srgbClr val="704EB9"/>
                    </a:solidFill>
                    <a:latin typeface="Segoe UI Semilight"/>
                    <a:cs typeface="Segoe UI Semilight"/>
                  </a:rPr>
                  <a:t>times</a:t>
                </a:r>
                <a:r>
                  <a:rPr lang="en-US" sz="2800" b="0" spc="15" dirty="0">
                    <a:solidFill>
                      <a:srgbClr val="704EB9"/>
                    </a:solidFill>
                    <a:latin typeface="Segoe UI Semilight"/>
                    <a:cs typeface="Segoe UI Semilight"/>
                  </a:rPr>
                  <a:t> </a:t>
                </a:r>
                <a:r>
                  <a:rPr lang="en-US" sz="2800" b="0" spc="-10" dirty="0">
                    <a:latin typeface="Segoe UI Semilight"/>
                    <a:cs typeface="Segoe UI Semilight"/>
                  </a:rPr>
                  <a:t>(i.e., </a:t>
                </a:r>
                <a:r>
                  <a:rPr lang="en-US" sz="2800" b="0" dirty="0">
                    <a:latin typeface="Segoe UI Semilight"/>
                    <a:cs typeface="Segoe UI Semilight"/>
                  </a:rPr>
                  <a:t>collect</a:t>
                </a:r>
                <a:r>
                  <a:rPr lang="en-US" sz="2800" b="0" spc="-60" dirty="0">
                    <a:latin typeface="Segoe UI Semilight"/>
                    <a:cs typeface="Segoe UI Semilight"/>
                  </a:rPr>
                  <a:t> </a:t>
                </a:r>
                <a:r>
                  <a:rPr lang="en-US" sz="2800" b="0" dirty="0">
                    <a:latin typeface="Segoe UI Semilight"/>
                    <a:cs typeface="Segoe UI Semilight"/>
                  </a:rPr>
                  <a:t>a</a:t>
                </a:r>
                <a:r>
                  <a:rPr lang="en-US" sz="2800" b="0" spc="-50" dirty="0">
                    <a:latin typeface="Segoe UI Semilight"/>
                    <a:cs typeface="Segoe UI Semilight"/>
                  </a:rPr>
                  <a:t> </a:t>
                </a:r>
                <a:r>
                  <a:rPr lang="en-US" sz="2800" b="0" dirty="0">
                    <a:latin typeface="Segoe UI Semilight"/>
                    <a:cs typeface="Segoe UI Semilight"/>
                  </a:rPr>
                  <a:t>bunch</a:t>
                </a:r>
                <a:r>
                  <a:rPr lang="en-US" sz="2800" b="0" spc="-40" dirty="0">
                    <a:latin typeface="Segoe UI Semilight"/>
                    <a:cs typeface="Segoe UI Semilight"/>
                  </a:rPr>
                  <a:t> </a:t>
                </a:r>
                <a:r>
                  <a:rPr lang="en-US" sz="2800" b="0" dirty="0">
                    <a:latin typeface="Segoe UI Semilight"/>
                    <a:cs typeface="Segoe UI Semilight"/>
                  </a:rPr>
                  <a:t>of</a:t>
                </a:r>
                <a:r>
                  <a:rPr lang="en-US" sz="2800" b="0" spc="-65" dirty="0">
                    <a:latin typeface="Segoe UI Semilight"/>
                    <a:cs typeface="Segoe UI Semilight"/>
                  </a:rPr>
                  <a:t> </a:t>
                </a:r>
                <a:r>
                  <a:rPr lang="en-US" sz="2800" b="0" dirty="0">
                    <a:latin typeface="Segoe UI Semilight"/>
                    <a:cs typeface="Segoe UI Semilight"/>
                  </a:rPr>
                  <a:t>samples</a:t>
                </a:r>
                <a:r>
                  <a:rPr lang="en-US" sz="2800" b="0" spc="-55" dirty="0">
                    <a:latin typeface="Segoe UI Semilight"/>
                    <a:cs typeface="Segoe UI Semilight"/>
                  </a:rPr>
                  <a:t> </a:t>
                </a:r>
                <a:r>
                  <a:rPr lang="en-US" sz="2800" b="0" dirty="0">
                    <a:latin typeface="Segoe UI Semilight"/>
                    <a:cs typeface="Segoe UI Semilight"/>
                  </a:rPr>
                  <a:t>from</a:t>
                </a:r>
                <a:r>
                  <a:rPr lang="en-US" sz="2800" b="0" spc="-45" dirty="0">
                    <a:latin typeface="Segoe UI Semilight"/>
                    <a:cs typeface="Segoe UI Semilight"/>
                  </a:rPr>
                  <a:t> </a:t>
                </a:r>
                <a:r>
                  <a:rPr lang="en-US" sz="2800" b="0" dirty="0">
                    <a:latin typeface="Segoe UI Semilight"/>
                    <a:cs typeface="Segoe UI Semilight"/>
                  </a:rPr>
                  <a:t>the</a:t>
                </a:r>
                <a:r>
                  <a:rPr lang="en-US" sz="2800" b="0" spc="-60" dirty="0">
                    <a:latin typeface="Segoe UI Semilight"/>
                    <a:cs typeface="Segoe UI Semilight"/>
                  </a:rPr>
                  <a:t> </a:t>
                </a:r>
                <a:r>
                  <a:rPr lang="en-US" sz="2800" b="0" dirty="0">
                    <a:latin typeface="Segoe UI Semilight"/>
                    <a:cs typeface="Segoe UI Semilight"/>
                  </a:rPr>
                  <a:t>distribution)</a:t>
                </a:r>
                <a:r>
                  <a:rPr lang="en-US" sz="2800" b="0" spc="-25" dirty="0">
                    <a:latin typeface="Segoe UI Semilight"/>
                    <a:cs typeface="Segoe UI Semilight"/>
                  </a:rPr>
                  <a:t> </a:t>
                </a:r>
                <a:r>
                  <a:rPr lang="en-US" sz="2800" b="0" dirty="0">
                    <a:latin typeface="Segoe UI Semilight"/>
                    <a:cs typeface="Segoe UI Semilight"/>
                  </a:rPr>
                  <a:t>-&gt;</a:t>
                </a:r>
                <a:r>
                  <a:rPr lang="en-US" sz="2800" b="0" spc="-60" dirty="0">
                    <a:latin typeface="Segoe UI Semilight"/>
                    <a:cs typeface="Segoe UI Semilight"/>
                  </a:rPr>
                  <a:t> </a:t>
                </a:r>
                <a:r>
                  <a:rPr lang="en-US" sz="2800" b="0" dirty="0">
                    <a:latin typeface="Segoe UI Semilight"/>
                    <a:cs typeface="Segoe UI Semilight"/>
                  </a:rPr>
                  <a:t>this</a:t>
                </a:r>
                <a:r>
                  <a:rPr lang="en-US" sz="2800" b="0" spc="-50" dirty="0">
                    <a:latin typeface="Segoe UI Semilight"/>
                    <a:cs typeface="Segoe UI Semilight"/>
                  </a:rPr>
                  <a:t> </a:t>
                </a:r>
                <a:r>
                  <a:rPr lang="en-US" sz="2800" b="0" dirty="0">
                    <a:latin typeface="Segoe UI Semilight"/>
                    <a:cs typeface="Segoe UI Semilight"/>
                  </a:rPr>
                  <a:t>gives</a:t>
                </a:r>
                <a:r>
                  <a:rPr lang="en-US" sz="2800" b="0" spc="-60" dirty="0">
                    <a:latin typeface="Segoe UI Semilight"/>
                    <a:cs typeface="Segoe UI Semilight"/>
                  </a:rPr>
                  <a:t> </a:t>
                </a:r>
                <a:r>
                  <a:rPr lang="en-US" sz="2800" b="1" i="1" spc="-20" dirty="0">
                    <a:solidFill>
                      <a:srgbClr val="704EB9"/>
                    </a:solidFill>
                    <a:latin typeface="Segoe UI Semilight"/>
                    <a:cs typeface="Segoe UI Semilight"/>
                  </a:rPr>
                  <a:t>data</a:t>
                </a:r>
                <a:r>
                  <a:rPr lang="en-US" sz="2800" b="0" i="1" spc="700" dirty="0">
                    <a:solidFill>
                      <a:srgbClr val="704EB9"/>
                    </a:solidFill>
                    <a:latin typeface="Segoe UI Semilight"/>
                    <a:cs typeface="Segoe UI Semilight"/>
                  </a:rPr>
                  <a:t> </a:t>
                </a:r>
                <a:br>
                  <a:rPr lang="en-US" sz="2800" b="0" i="1" spc="700" dirty="0">
                    <a:solidFill>
                      <a:srgbClr val="704EB9"/>
                    </a:solidFill>
                    <a:latin typeface="Segoe UI Semilight"/>
                    <a:cs typeface="Segoe UI Semilight"/>
                  </a:rPr>
                </a:br>
                <a:r>
                  <a:rPr lang="en-US" sz="2400" b="0" i="1" dirty="0">
                    <a:solidFill>
                      <a:srgbClr val="927E50"/>
                    </a:solidFill>
                    <a:latin typeface="Segoe UI Semilight"/>
                    <a:cs typeface="Segoe UI Semilight"/>
                  </a:rPr>
                  <a:t>e.g.,</a:t>
                </a:r>
                <a:r>
                  <a:rPr lang="en-US" sz="2400" b="0" i="1" spc="-45" dirty="0">
                    <a:solidFill>
                      <a:srgbClr val="927E50"/>
                    </a:solidFill>
                    <a:latin typeface="Segoe UI Semilight"/>
                    <a:cs typeface="Segoe UI Semilight"/>
                  </a:rPr>
                  <a:t> </a:t>
                </a:r>
                <a:r>
                  <a:rPr lang="en-US" sz="2400" b="0" i="1" dirty="0">
                    <a:solidFill>
                      <a:srgbClr val="927E50"/>
                    </a:solidFill>
                    <a:latin typeface="Segoe UI Semilight"/>
                    <a:cs typeface="Segoe UI Semilight"/>
                  </a:rPr>
                  <a:t>we</a:t>
                </a:r>
                <a:r>
                  <a:rPr lang="en-US" sz="2400" b="0" i="1" spc="-15" dirty="0">
                    <a:solidFill>
                      <a:srgbClr val="927E50"/>
                    </a:solidFill>
                    <a:latin typeface="Segoe UI Semilight"/>
                    <a:cs typeface="Segoe UI Semilight"/>
                  </a:rPr>
                  <a:t> </a:t>
                </a:r>
                <a:r>
                  <a:rPr lang="en-US" sz="2400" b="0" i="1" dirty="0">
                    <a:solidFill>
                      <a:srgbClr val="927E50"/>
                    </a:solidFill>
                    <a:latin typeface="Segoe UI Semilight"/>
                    <a:cs typeface="Segoe UI Semilight"/>
                  </a:rPr>
                  <a:t>flip</a:t>
                </a:r>
                <a:r>
                  <a:rPr lang="en-US" sz="2400" b="0" i="1" spc="-5" dirty="0">
                    <a:solidFill>
                      <a:srgbClr val="927E50"/>
                    </a:solidFill>
                    <a:latin typeface="Segoe UI Semilight"/>
                    <a:cs typeface="Segoe UI Semilight"/>
                  </a:rPr>
                  <a:t> </a:t>
                </a:r>
                <a:r>
                  <a:rPr lang="en-US" sz="2400" b="0" i="1" dirty="0">
                    <a:solidFill>
                      <a:srgbClr val="927E50"/>
                    </a:solidFill>
                    <a:latin typeface="Segoe UI Semilight"/>
                    <a:cs typeface="Segoe UI Semilight"/>
                  </a:rPr>
                  <a:t>a</a:t>
                </a:r>
                <a:r>
                  <a:rPr lang="en-US" sz="2400" b="0" i="1" spc="-20" dirty="0">
                    <a:solidFill>
                      <a:srgbClr val="927E50"/>
                    </a:solidFill>
                    <a:latin typeface="Segoe UI Semilight"/>
                    <a:cs typeface="Segoe UI Semilight"/>
                  </a:rPr>
                  <a:t> </a:t>
                </a:r>
                <a:r>
                  <a:rPr lang="en-US" sz="2400" b="0" i="1" dirty="0">
                    <a:solidFill>
                      <a:srgbClr val="927E50"/>
                    </a:solidFill>
                    <a:latin typeface="Segoe UI Semilight"/>
                    <a:cs typeface="Segoe UI Semilight"/>
                  </a:rPr>
                  <a:t>coin</a:t>
                </a:r>
                <a:r>
                  <a:rPr lang="en-US" sz="2400" b="0" i="1" spc="-10" dirty="0">
                    <a:solidFill>
                      <a:srgbClr val="927E50"/>
                    </a:solidFill>
                    <a:latin typeface="Segoe UI Semilight"/>
                    <a:cs typeface="Segoe UI Semilight"/>
                  </a:rPr>
                  <a:t> </a:t>
                </a:r>
                <a:r>
                  <a:rPr lang="en-US" sz="2400" b="0" i="1" dirty="0">
                    <a:solidFill>
                      <a:srgbClr val="927E50"/>
                    </a:solidFill>
                    <a:latin typeface="Segoe UI Semilight"/>
                    <a:cs typeface="Segoe UI Semilight"/>
                  </a:rPr>
                  <a:t>that</a:t>
                </a:r>
                <a:r>
                  <a:rPr lang="en-US" sz="2400" b="0" i="1" spc="-20" dirty="0">
                    <a:solidFill>
                      <a:srgbClr val="927E50"/>
                    </a:solidFill>
                    <a:latin typeface="Segoe UI Semilight"/>
                    <a:cs typeface="Segoe UI Semilight"/>
                  </a:rPr>
                  <a:t> </a:t>
                </a:r>
                <a:r>
                  <a:rPr lang="en-US" sz="2400" b="0" i="1" dirty="0">
                    <a:solidFill>
                      <a:srgbClr val="927E50"/>
                    </a:solidFill>
                    <a:latin typeface="Segoe UI Semilight"/>
                    <a:cs typeface="Segoe UI Semilight"/>
                  </a:rPr>
                  <a:t>follows </a:t>
                </a:r>
                <a:r>
                  <a:rPr lang="en-US" sz="2400" dirty="0">
                    <a:solidFill>
                      <a:srgbClr val="927E50"/>
                    </a:solidFill>
                    <a:latin typeface="Cambria Math"/>
                    <a:cs typeface="Cambria Math"/>
                  </a:rPr>
                  <a:t>Ber(𝑝)</a:t>
                </a:r>
                <a:r>
                  <a:rPr lang="en-US" sz="2400" spc="105" dirty="0">
                    <a:solidFill>
                      <a:srgbClr val="927E50"/>
                    </a:solidFill>
                    <a:latin typeface="Cambria Math"/>
                    <a:cs typeface="Cambria Math"/>
                  </a:rPr>
                  <a:t> </a:t>
                </a:r>
                <a:r>
                  <a:rPr lang="en-US" sz="2400" i="1" spc="105" dirty="0">
                    <a:solidFill>
                      <a:srgbClr val="927E50"/>
                    </a:solidFill>
                    <a:latin typeface="Segoe UI Semilight"/>
                    <a:cs typeface="Segoe UI Semilight"/>
                  </a:rPr>
                  <a:t>10</a:t>
                </a:r>
                <a:r>
                  <a:rPr lang="en-US" sz="2400" b="0" i="1" spc="-25" dirty="0">
                    <a:solidFill>
                      <a:srgbClr val="927E50"/>
                    </a:solidFill>
                    <a:latin typeface="Segoe UI Semilight"/>
                    <a:cs typeface="Segoe UI Semilight"/>
                  </a:rPr>
                  <a:t> </a:t>
                </a:r>
                <a:r>
                  <a:rPr lang="en-US" sz="2400" b="0" i="1" dirty="0">
                    <a:solidFill>
                      <a:srgbClr val="927E50"/>
                    </a:solidFill>
                    <a:latin typeface="Segoe UI Semilight"/>
                    <a:cs typeface="Segoe UI Semilight"/>
                  </a:rPr>
                  <a:t>times</a:t>
                </a:r>
                <a:r>
                  <a:rPr lang="en-US" sz="2400" b="0" i="1" spc="-25" dirty="0">
                    <a:solidFill>
                      <a:srgbClr val="927E50"/>
                    </a:solidFill>
                    <a:latin typeface="Segoe UI Semilight"/>
                    <a:cs typeface="Segoe UI Semilight"/>
                  </a:rPr>
                  <a:t> </a:t>
                </a:r>
                <a:r>
                  <a:rPr lang="en-US" sz="2400" b="0" i="1" dirty="0">
                    <a:solidFill>
                      <a:srgbClr val="927E50"/>
                    </a:solidFill>
                    <a:latin typeface="Segoe UI Semilight"/>
                    <a:cs typeface="Segoe UI Semilight"/>
                  </a:rPr>
                  <a:t>and</a:t>
                </a:r>
                <a:r>
                  <a:rPr lang="en-US" sz="2400" b="0" i="1" spc="-25" dirty="0">
                    <a:solidFill>
                      <a:srgbClr val="927E50"/>
                    </a:solidFill>
                    <a:latin typeface="Segoe UI Semilight"/>
                    <a:cs typeface="Segoe UI Semilight"/>
                  </a:rPr>
                  <a:t> </a:t>
                </a:r>
                <a:r>
                  <a:rPr lang="en-US" sz="2400" b="0" i="1" dirty="0">
                    <a:solidFill>
                      <a:srgbClr val="927E50"/>
                    </a:solidFill>
                    <a:latin typeface="Segoe UI Semilight"/>
                    <a:cs typeface="Segoe UI Semilight"/>
                  </a:rPr>
                  <a:t>write</a:t>
                </a:r>
                <a:r>
                  <a:rPr lang="en-US" sz="2400" b="0" i="1" spc="-20" dirty="0">
                    <a:solidFill>
                      <a:srgbClr val="927E50"/>
                    </a:solidFill>
                    <a:latin typeface="Segoe UI Semilight"/>
                    <a:cs typeface="Segoe UI Semilight"/>
                  </a:rPr>
                  <a:t> </a:t>
                </a:r>
                <a:r>
                  <a:rPr lang="en-US" sz="2400" b="0" i="1" dirty="0">
                    <a:solidFill>
                      <a:srgbClr val="927E50"/>
                    </a:solidFill>
                    <a:latin typeface="Segoe UI Semilight"/>
                    <a:cs typeface="Segoe UI Semilight"/>
                  </a:rPr>
                  <a:t>down</a:t>
                </a:r>
                <a:r>
                  <a:rPr lang="en-US" sz="2400" b="0" i="1" spc="-10" dirty="0">
                    <a:solidFill>
                      <a:srgbClr val="927E50"/>
                    </a:solidFill>
                    <a:latin typeface="Segoe UI Semilight"/>
                    <a:cs typeface="Segoe UI Semilight"/>
                  </a:rPr>
                  <a:t> </a:t>
                </a:r>
                <a:r>
                  <a:rPr lang="en-US" sz="2400" b="0" i="1" dirty="0">
                    <a:solidFill>
                      <a:srgbClr val="927E50"/>
                    </a:solidFill>
                    <a:latin typeface="Segoe UI Semilight"/>
                    <a:cs typeface="Segoe UI Semilight"/>
                  </a:rPr>
                  <a:t>the</a:t>
                </a:r>
                <a:r>
                  <a:rPr lang="en-US" sz="2400" b="0" i="1" spc="-25" dirty="0">
                    <a:solidFill>
                      <a:srgbClr val="927E50"/>
                    </a:solidFill>
                    <a:latin typeface="Segoe UI Semilight"/>
                    <a:cs typeface="Segoe UI Semilight"/>
                  </a:rPr>
                  <a:t> </a:t>
                </a:r>
                <a:r>
                  <a:rPr lang="en-US" sz="2400" b="0" i="1" dirty="0">
                    <a:solidFill>
                      <a:srgbClr val="927E50"/>
                    </a:solidFill>
                    <a:latin typeface="Segoe UI Semilight"/>
                    <a:cs typeface="Segoe UI Semilight"/>
                  </a:rPr>
                  <a:t>results</a:t>
                </a:r>
                <a:r>
                  <a:rPr lang="en-US" sz="2400" b="0" i="1" spc="-20" dirty="0">
                    <a:solidFill>
                      <a:srgbClr val="927E50"/>
                    </a:solidFill>
                    <a:latin typeface="Segoe UI Semilight"/>
                    <a:cs typeface="Segoe UI Semilight"/>
                  </a:rPr>
                  <a:t> </a:t>
                </a:r>
                <a:r>
                  <a:rPr lang="en-US" sz="2400" b="0" i="1" dirty="0">
                    <a:solidFill>
                      <a:srgbClr val="927E50"/>
                    </a:solidFill>
                    <a:latin typeface="Segoe UI Semilight"/>
                    <a:cs typeface="Segoe UI Semilight"/>
                  </a:rPr>
                  <a:t>–</a:t>
                </a:r>
                <a:r>
                  <a:rPr lang="en-US" sz="2400" b="0" i="1" spc="-25" dirty="0">
                    <a:solidFill>
                      <a:srgbClr val="927E50"/>
                    </a:solidFill>
                    <a:latin typeface="Segoe UI Semilight"/>
                    <a:cs typeface="Segoe UI Semilight"/>
                  </a:rPr>
                  <a:t> </a:t>
                </a:r>
                <a:r>
                  <a:rPr lang="en-US" sz="2400" b="0" i="1" spc="-10" dirty="0">
                    <a:solidFill>
                      <a:srgbClr val="927E50"/>
                    </a:solidFill>
                    <a:latin typeface="Segoe UI Semilight"/>
                    <a:cs typeface="Segoe UI Semilight"/>
                  </a:rPr>
                  <a:t>HTTTH…</a:t>
                </a:r>
                <a:endParaRPr lang="en-US" sz="2400" dirty="0">
                  <a:latin typeface="Segoe UI Semilight"/>
                  <a:cs typeface="Segoe UI Semilight"/>
                </a:endParaRPr>
              </a:p>
              <a:p>
                <a:pPr marL="390525" indent="-359410">
                  <a:lnSpc>
                    <a:spcPct val="100000"/>
                  </a:lnSpc>
                  <a:spcBef>
                    <a:spcPts val="1250"/>
                  </a:spcBef>
                  <a:buClr>
                    <a:srgbClr val="000000"/>
                  </a:buClr>
                  <a:buAutoNum type="arabicPeriod"/>
                  <a:tabLst>
                    <a:tab pos="390525" algn="l"/>
                  </a:tabLst>
                </a:pPr>
                <a:r>
                  <a:rPr lang="en-US" sz="2800" b="1" dirty="0">
                    <a:solidFill>
                      <a:srgbClr val="704EB9"/>
                    </a:solidFill>
                    <a:latin typeface="Segoe UI Semilight"/>
                    <a:cs typeface="Segoe UI Semilight"/>
                  </a:rPr>
                  <a:t>Estimate</a:t>
                </a:r>
                <a:r>
                  <a:rPr lang="en-US" sz="2800" b="1" spc="-90" dirty="0">
                    <a:solidFill>
                      <a:srgbClr val="704EB9"/>
                    </a:solidFill>
                    <a:latin typeface="Segoe UI Semilight"/>
                    <a:cs typeface="Segoe UI Semilight"/>
                  </a:rPr>
                  <a:t> </a:t>
                </a:r>
                <a:r>
                  <a:rPr lang="en-US" sz="2800" b="1" dirty="0">
                    <a:solidFill>
                      <a:srgbClr val="704EB9"/>
                    </a:solidFill>
                    <a:latin typeface="Segoe UI Semilight"/>
                    <a:cs typeface="Segoe UI Semilight"/>
                  </a:rPr>
                  <a:t>the</a:t>
                </a:r>
                <a:r>
                  <a:rPr lang="en-US" sz="2800" b="1" spc="-75" dirty="0">
                    <a:solidFill>
                      <a:srgbClr val="704EB9"/>
                    </a:solidFill>
                    <a:latin typeface="Segoe UI Semilight"/>
                    <a:cs typeface="Segoe UI Semilight"/>
                  </a:rPr>
                  <a:t> </a:t>
                </a:r>
                <a:r>
                  <a:rPr lang="en-US" sz="2800" b="1" dirty="0">
                    <a:solidFill>
                      <a:srgbClr val="704EB9"/>
                    </a:solidFill>
                    <a:latin typeface="Segoe UI Semilight"/>
                    <a:cs typeface="Segoe UI Semilight"/>
                  </a:rPr>
                  <a:t>missing</a:t>
                </a:r>
                <a:r>
                  <a:rPr lang="en-US" sz="2800" b="1" spc="-80" dirty="0">
                    <a:solidFill>
                      <a:srgbClr val="704EB9"/>
                    </a:solidFill>
                    <a:latin typeface="Segoe UI Semilight"/>
                    <a:cs typeface="Segoe UI Semilight"/>
                  </a:rPr>
                  <a:t> </a:t>
                </a:r>
                <a:r>
                  <a:rPr lang="en-US" sz="2800" b="1" dirty="0">
                    <a:solidFill>
                      <a:srgbClr val="704EB9"/>
                    </a:solidFill>
                    <a:latin typeface="Segoe UI Semilight"/>
                    <a:cs typeface="Segoe UI Semilight"/>
                  </a:rPr>
                  <a:t>rules</a:t>
                </a:r>
                <a:r>
                  <a:rPr lang="en-US" sz="2800" b="0" spc="-25" dirty="0">
                    <a:solidFill>
                      <a:srgbClr val="704EB9"/>
                    </a:solidFill>
                    <a:latin typeface="Segoe UI Semilight"/>
                    <a:cs typeface="Segoe UI Semilight"/>
                  </a:rPr>
                  <a:t> </a:t>
                </a:r>
                <a:r>
                  <a:rPr lang="en-US" sz="2800" b="0" dirty="0">
                    <a:latin typeface="Segoe UI Semilight"/>
                    <a:cs typeface="Segoe UI Semilight"/>
                  </a:rPr>
                  <a:t>(unknown</a:t>
                </a:r>
                <a:r>
                  <a:rPr lang="en-US" sz="2800" b="0" spc="-50" dirty="0">
                    <a:latin typeface="Segoe UI Semilight"/>
                    <a:cs typeface="Segoe UI Semilight"/>
                  </a:rPr>
                  <a:t> </a:t>
                </a:r>
                <a:r>
                  <a:rPr lang="en-US" sz="2800" b="0" dirty="0">
                    <a:latin typeface="Segoe UI Semilight"/>
                    <a:cs typeface="Segoe UI Semilight"/>
                  </a:rPr>
                  <a:t>parameter(s))</a:t>
                </a:r>
                <a:r>
                  <a:rPr lang="en-US" sz="2800" b="0" spc="-95" dirty="0">
                    <a:latin typeface="Segoe UI Semilight"/>
                    <a:cs typeface="Segoe UI Semilight"/>
                  </a:rPr>
                  <a:t> </a:t>
                </a:r>
                <a:r>
                  <a:rPr lang="en-US" sz="2800" b="0" i="1" dirty="0">
                    <a:latin typeface="Segoe UI Semilight"/>
                    <a:cs typeface="Segoe UI Semilight"/>
                  </a:rPr>
                  <a:t>based</a:t>
                </a:r>
                <a:r>
                  <a:rPr lang="en-US" sz="2800" b="0" i="1" spc="-40" dirty="0">
                    <a:latin typeface="Segoe UI Semilight"/>
                    <a:cs typeface="Segoe UI Semilight"/>
                  </a:rPr>
                  <a:t> </a:t>
                </a:r>
                <a:r>
                  <a:rPr lang="en-US" sz="2800" b="0" i="1" dirty="0">
                    <a:latin typeface="Segoe UI Semilight"/>
                    <a:cs typeface="Segoe UI Semilight"/>
                  </a:rPr>
                  <a:t>on</a:t>
                </a:r>
                <a:r>
                  <a:rPr lang="en-US" sz="2800" b="0" i="1" spc="-35" dirty="0">
                    <a:latin typeface="Segoe UI Semilight"/>
                    <a:cs typeface="Segoe UI Semilight"/>
                  </a:rPr>
                  <a:t> </a:t>
                </a:r>
                <a:r>
                  <a:rPr lang="en-US" sz="2800" b="0" i="1" dirty="0">
                    <a:latin typeface="Segoe UI Semilight"/>
                    <a:cs typeface="Segoe UI Semilight"/>
                  </a:rPr>
                  <a:t>the</a:t>
                </a:r>
                <a:r>
                  <a:rPr lang="en-US" sz="2800" b="0" i="1" spc="-35" dirty="0">
                    <a:latin typeface="Segoe UI Semilight"/>
                    <a:cs typeface="Segoe UI Semilight"/>
                  </a:rPr>
                  <a:t> </a:t>
                </a:r>
                <a:r>
                  <a:rPr lang="en-US" sz="2800" b="0" i="1" spc="-20" dirty="0">
                    <a:latin typeface="Segoe UI Semilight"/>
                    <a:cs typeface="Segoe UI Semilight"/>
                  </a:rPr>
                  <a:t>data</a:t>
                </a:r>
                <a:endParaRPr lang="en-US" sz="2800" dirty="0">
                  <a:latin typeface="Segoe UI Semilight"/>
                  <a:cs typeface="Segoe UI Semilight"/>
                </a:endParaRPr>
              </a:p>
              <a:p>
                <a:pPr marL="303530">
                  <a:lnSpc>
                    <a:spcPct val="100000"/>
                  </a:lnSpc>
                  <a:spcBef>
                    <a:spcPts val="2630"/>
                  </a:spcBef>
                </a:pPr>
                <a:r>
                  <a:rPr sz="2600" b="0" dirty="0">
                    <a:latin typeface="Segoe UI Semilight"/>
                    <a:cs typeface="Segoe UI Semilight"/>
                  </a:rPr>
                  <a:t>Suppose</a:t>
                </a:r>
                <a:r>
                  <a:rPr sz="2600" b="0" spc="-45" dirty="0">
                    <a:latin typeface="Segoe UI Semilight"/>
                    <a:cs typeface="Segoe UI Semilight"/>
                  </a:rPr>
                  <a:t> </a:t>
                </a:r>
                <a:r>
                  <a:rPr sz="2600" b="0" dirty="0">
                    <a:latin typeface="Segoe UI Semilight"/>
                    <a:cs typeface="Segoe UI Semilight"/>
                  </a:rPr>
                  <a:t>you</a:t>
                </a:r>
                <a:r>
                  <a:rPr sz="2600" b="0" spc="-30" dirty="0">
                    <a:latin typeface="Segoe UI Semilight"/>
                    <a:cs typeface="Segoe UI Semilight"/>
                  </a:rPr>
                  <a:t> </a:t>
                </a:r>
                <a:r>
                  <a:rPr sz="2600" b="0" dirty="0">
                    <a:latin typeface="Segoe UI Semilight"/>
                    <a:cs typeface="Segoe UI Semilight"/>
                  </a:rPr>
                  <a:t>flip</a:t>
                </a:r>
                <a:r>
                  <a:rPr sz="2600" b="0" spc="-40" dirty="0">
                    <a:latin typeface="Segoe UI Semilight"/>
                    <a:cs typeface="Segoe UI Semilight"/>
                  </a:rPr>
                  <a:t> </a:t>
                </a:r>
                <a:r>
                  <a:rPr sz="2600" b="0" dirty="0">
                    <a:latin typeface="Segoe UI Semilight"/>
                    <a:cs typeface="Segoe UI Semilight"/>
                  </a:rPr>
                  <a:t>a</a:t>
                </a:r>
                <a:r>
                  <a:rPr sz="2600" b="0" spc="-30" dirty="0">
                    <a:latin typeface="Segoe UI Semilight"/>
                    <a:cs typeface="Segoe UI Semilight"/>
                  </a:rPr>
                  <a:t> </a:t>
                </a:r>
                <a:r>
                  <a:rPr sz="2600" b="0" dirty="0">
                    <a:latin typeface="Segoe UI Semilight"/>
                    <a:cs typeface="Segoe UI Semilight"/>
                  </a:rPr>
                  <a:t>coin</a:t>
                </a:r>
                <a:r>
                  <a:rPr sz="2600" b="0" spc="-30" dirty="0">
                    <a:latin typeface="Segoe UI Semilight"/>
                    <a:cs typeface="Segoe UI Semilight"/>
                  </a:rPr>
                  <a:t> </a:t>
                </a:r>
                <a:r>
                  <a:rPr sz="2600" b="0" dirty="0">
                    <a:latin typeface="Segoe UI Semilight"/>
                    <a:cs typeface="Segoe UI Semilight"/>
                  </a:rPr>
                  <a:t>independently</a:t>
                </a:r>
                <a:r>
                  <a:rPr sz="2600" b="0" spc="-55" dirty="0">
                    <a:latin typeface="Segoe UI Semilight"/>
                    <a:cs typeface="Segoe UI Semilight"/>
                  </a:rPr>
                  <a:t> </a:t>
                </a:r>
                <a:r>
                  <a:rPr sz="2600" b="0" dirty="0">
                    <a:latin typeface="Segoe UI Semilight"/>
                    <a:cs typeface="Segoe UI Semilight"/>
                  </a:rPr>
                  <a:t>10</a:t>
                </a:r>
                <a:r>
                  <a:rPr sz="2600" b="0" spc="-40" dirty="0">
                    <a:latin typeface="Segoe UI Semilight"/>
                    <a:cs typeface="Segoe UI Semilight"/>
                  </a:rPr>
                  <a:t> </a:t>
                </a:r>
                <a:r>
                  <a:rPr sz="2600" b="0" dirty="0">
                    <a:latin typeface="Segoe UI Semilight"/>
                    <a:cs typeface="Segoe UI Semilight"/>
                  </a:rPr>
                  <a:t>times,</a:t>
                </a:r>
                <a:r>
                  <a:rPr sz="2600" b="0" spc="-30" dirty="0">
                    <a:latin typeface="Segoe UI Semilight"/>
                    <a:cs typeface="Segoe UI Semilight"/>
                  </a:rPr>
                  <a:t> </a:t>
                </a:r>
                <a:r>
                  <a:rPr sz="2600" b="0" dirty="0">
                    <a:latin typeface="Segoe UI Semilight"/>
                    <a:cs typeface="Segoe UI Semilight"/>
                  </a:rPr>
                  <a:t>and</a:t>
                </a:r>
                <a:r>
                  <a:rPr sz="2600" b="0" spc="-40" dirty="0">
                    <a:latin typeface="Segoe UI Semilight"/>
                    <a:cs typeface="Segoe UI Semilight"/>
                  </a:rPr>
                  <a:t> </a:t>
                </a:r>
                <a:r>
                  <a:rPr sz="2600" b="0" dirty="0">
                    <a:latin typeface="Segoe UI Semilight"/>
                    <a:cs typeface="Segoe UI Semilight"/>
                  </a:rPr>
                  <a:t>you</a:t>
                </a:r>
                <a:r>
                  <a:rPr sz="2600" b="0" spc="-45" dirty="0">
                    <a:latin typeface="Segoe UI Semilight"/>
                    <a:cs typeface="Segoe UI Semilight"/>
                  </a:rPr>
                  <a:t> </a:t>
                </a:r>
                <a:r>
                  <a:rPr sz="2600" b="0" spc="-25" dirty="0">
                    <a:latin typeface="Segoe UI Semilight"/>
                    <a:cs typeface="Segoe UI Semilight"/>
                  </a:rPr>
                  <a:t>see</a:t>
                </a:r>
                <a:endParaRPr sz="2600" dirty="0">
                  <a:latin typeface="Segoe UI Semilight"/>
                  <a:cs typeface="Segoe UI Semilight"/>
                </a:endParaRPr>
              </a:p>
              <a:p>
                <a:pPr marL="213995" algn="ctr">
                  <a:lnSpc>
                    <a:spcPts val="2990"/>
                  </a:lnSpc>
                  <a:spcBef>
                    <a:spcPts val="1095"/>
                  </a:spcBef>
                </a:pPr>
                <a:r>
                  <a:rPr sz="2600" b="1" spc="-10" dirty="0">
                    <a:latin typeface="Segoe UI Semilight"/>
                    <a:cs typeface="Segoe UI Semilight"/>
                  </a:rPr>
                  <a:t>HTTTHHTHHH</a:t>
                </a:r>
                <a:endParaRPr sz="2600" b="1" dirty="0">
                  <a:latin typeface="Segoe UI Semilight"/>
                  <a:cs typeface="Segoe UI Semilight"/>
                </a:endParaRPr>
              </a:p>
              <a:p>
                <a:pPr marL="210185" algn="ctr">
                  <a:lnSpc>
                    <a:spcPts val="2510"/>
                  </a:lnSpc>
                </a:pPr>
                <a:r>
                  <a:rPr sz="2200" b="0" i="1" dirty="0">
                    <a:solidFill>
                      <a:srgbClr val="7E7E7E"/>
                    </a:solidFill>
                    <a:latin typeface="Segoe UI Semilight"/>
                    <a:cs typeface="Segoe UI Semilight"/>
                  </a:rPr>
                  <a:t>(6</a:t>
                </a:r>
                <a:r>
                  <a:rPr sz="2200" b="0" i="1" spc="-25" dirty="0">
                    <a:solidFill>
                      <a:srgbClr val="7E7E7E"/>
                    </a:solidFill>
                    <a:latin typeface="Segoe UI Semilight"/>
                    <a:cs typeface="Segoe UI Semilight"/>
                  </a:rPr>
                  <a:t> </a:t>
                </a:r>
                <a:r>
                  <a:rPr sz="2200" b="0" i="1" dirty="0">
                    <a:solidFill>
                      <a:srgbClr val="7E7E7E"/>
                    </a:solidFill>
                    <a:latin typeface="Segoe UI Semilight"/>
                    <a:cs typeface="Segoe UI Semilight"/>
                  </a:rPr>
                  <a:t>heads,</a:t>
                </a:r>
                <a:r>
                  <a:rPr sz="2200" b="0" i="1" spc="-40" dirty="0">
                    <a:solidFill>
                      <a:srgbClr val="7E7E7E"/>
                    </a:solidFill>
                    <a:latin typeface="Segoe UI Semilight"/>
                    <a:cs typeface="Segoe UI Semilight"/>
                  </a:rPr>
                  <a:t> </a:t>
                </a:r>
                <a:r>
                  <a:rPr sz="2200" b="0" i="1" dirty="0">
                    <a:solidFill>
                      <a:srgbClr val="7E7E7E"/>
                    </a:solidFill>
                    <a:latin typeface="Segoe UI Semilight"/>
                    <a:cs typeface="Segoe UI Semilight"/>
                  </a:rPr>
                  <a:t>4</a:t>
                </a:r>
                <a:r>
                  <a:rPr sz="2200" b="0" i="1" spc="5" dirty="0">
                    <a:solidFill>
                      <a:srgbClr val="7E7E7E"/>
                    </a:solidFill>
                    <a:latin typeface="Segoe UI Semilight"/>
                    <a:cs typeface="Segoe UI Semilight"/>
                  </a:rPr>
                  <a:t> </a:t>
                </a:r>
                <a:r>
                  <a:rPr sz="2200" b="0" i="1" spc="-10" dirty="0">
                    <a:solidFill>
                      <a:srgbClr val="7E7E7E"/>
                    </a:solidFill>
                    <a:latin typeface="Segoe UI Semilight"/>
                    <a:cs typeface="Segoe UI Semilight"/>
                  </a:rPr>
                  <a:t>tails)</a:t>
                </a:r>
                <a:endParaRPr sz="2200" dirty="0">
                  <a:latin typeface="Segoe UI Semilight"/>
                  <a:cs typeface="Segoe UI Semilight"/>
                </a:endParaRPr>
              </a:p>
              <a:p>
                <a:pPr marL="303530">
                  <a:lnSpc>
                    <a:spcPct val="100000"/>
                  </a:lnSpc>
                  <a:spcBef>
                    <a:spcPts val="1075"/>
                  </a:spcBef>
                </a:pPr>
                <a:r>
                  <a:rPr sz="2600" b="0" dirty="0">
                    <a:latin typeface="Segoe UI Semilight"/>
                    <a:cs typeface="Segoe UI Semilight"/>
                  </a:rPr>
                  <a:t>What</a:t>
                </a:r>
                <a:r>
                  <a:rPr sz="2600" b="0" spc="-35" dirty="0">
                    <a:latin typeface="Segoe UI Semilight"/>
                    <a:cs typeface="Segoe UI Semilight"/>
                  </a:rPr>
                  <a:t> </a:t>
                </a:r>
                <a:r>
                  <a:rPr sz="2600" b="0" dirty="0">
                    <a:latin typeface="Segoe UI Semilight"/>
                    <a:cs typeface="Segoe UI Semilight"/>
                  </a:rPr>
                  <a:t>is</a:t>
                </a:r>
                <a:r>
                  <a:rPr sz="2600" b="0" spc="-10" dirty="0">
                    <a:latin typeface="Segoe UI Semilight"/>
                    <a:cs typeface="Segoe UI Semilight"/>
                  </a:rPr>
                  <a:t> </a:t>
                </a:r>
                <a:r>
                  <a:rPr sz="2600" b="0" dirty="0">
                    <a:latin typeface="Segoe UI Semilight"/>
                    <a:cs typeface="Segoe UI Semilight"/>
                  </a:rPr>
                  <a:t>your</a:t>
                </a:r>
                <a:r>
                  <a:rPr sz="2600" b="0" spc="-35" dirty="0">
                    <a:latin typeface="Segoe UI Semilight"/>
                    <a:cs typeface="Segoe UI Semilight"/>
                  </a:rPr>
                  <a:t> </a:t>
                </a:r>
                <a:r>
                  <a:rPr sz="2600" b="0" dirty="0">
                    <a:latin typeface="Segoe UI Semilight"/>
                    <a:cs typeface="Segoe UI Semilight"/>
                  </a:rPr>
                  <a:t>estimate</a:t>
                </a:r>
                <a:r>
                  <a:rPr sz="2600" b="0" spc="-35" dirty="0">
                    <a:latin typeface="Segoe UI Semilight"/>
                    <a:cs typeface="Segoe UI Semilight"/>
                  </a:rPr>
                  <a:t> </a:t>
                </a:r>
                <a:r>
                  <a:rPr sz="2600" b="0" dirty="0">
                    <a:latin typeface="Segoe UI Semilight"/>
                    <a:cs typeface="Segoe UI Semilight"/>
                  </a:rPr>
                  <a:t>of</a:t>
                </a:r>
                <a:r>
                  <a:rPr sz="2600" b="0" spc="-10" dirty="0">
                    <a:latin typeface="Segoe UI Semilight"/>
                    <a:cs typeface="Segoe UI Semilight"/>
                  </a:rPr>
                  <a:t> </a:t>
                </a:r>
                <a:r>
                  <a:rPr sz="2600" dirty="0">
                    <a:latin typeface="Cambria Math"/>
                    <a:cs typeface="Cambria Math"/>
                  </a:rPr>
                  <a:t>𝑝</a:t>
                </a:r>
                <a:r>
                  <a:rPr sz="2600" b="0" dirty="0">
                    <a:latin typeface="Segoe UI Semilight"/>
                    <a:cs typeface="Segoe UI Semilight"/>
                  </a:rPr>
                  <a:t>,</a:t>
                </a:r>
                <a:r>
                  <a:rPr sz="2600" b="0" spc="-5" dirty="0">
                    <a:latin typeface="Segoe UI Semilight"/>
                    <a:cs typeface="Segoe UI Semilight"/>
                  </a:rPr>
                  <a:t> </a:t>
                </a:r>
                <a:r>
                  <a:rPr sz="2600" b="0" dirty="0">
                    <a:latin typeface="Segoe UI Semilight"/>
                    <a:cs typeface="Segoe UI Semilight"/>
                  </a:rPr>
                  <a:t>the</a:t>
                </a:r>
                <a:r>
                  <a:rPr sz="2600" b="0" spc="-30" dirty="0">
                    <a:latin typeface="Segoe UI Semilight"/>
                    <a:cs typeface="Segoe UI Semilight"/>
                  </a:rPr>
                  <a:t> </a:t>
                </a:r>
                <a:r>
                  <a:rPr sz="2600" b="0" spc="-10" dirty="0">
                    <a:latin typeface="Segoe UI Semilight"/>
                    <a:cs typeface="Segoe UI Semilight"/>
                  </a:rPr>
                  <a:t>probability</a:t>
                </a:r>
                <a:r>
                  <a:rPr sz="2600" b="0" spc="-55" dirty="0">
                    <a:latin typeface="Segoe UI Semilight"/>
                    <a:cs typeface="Segoe UI Semilight"/>
                  </a:rPr>
                  <a:t> </a:t>
                </a:r>
                <a:r>
                  <a:rPr sz="2600" b="0" dirty="0">
                    <a:latin typeface="Segoe UI Semilight"/>
                    <a:cs typeface="Segoe UI Semilight"/>
                  </a:rPr>
                  <a:t>the</a:t>
                </a:r>
                <a:r>
                  <a:rPr sz="2600" b="0" spc="-25" dirty="0">
                    <a:latin typeface="Segoe UI Semilight"/>
                    <a:cs typeface="Segoe UI Semilight"/>
                  </a:rPr>
                  <a:t> </a:t>
                </a:r>
                <a:r>
                  <a:rPr sz="2600" b="0" dirty="0">
                    <a:latin typeface="Segoe UI Semilight"/>
                    <a:cs typeface="Segoe UI Semilight"/>
                  </a:rPr>
                  <a:t>coin</a:t>
                </a:r>
                <a:r>
                  <a:rPr sz="2600" b="0" spc="-15" dirty="0">
                    <a:latin typeface="Segoe UI Semilight"/>
                    <a:cs typeface="Segoe UI Semilight"/>
                  </a:rPr>
                  <a:t> </a:t>
                </a:r>
                <a:r>
                  <a:rPr sz="2600" b="0" dirty="0">
                    <a:latin typeface="Segoe UI Semilight"/>
                    <a:cs typeface="Segoe UI Semilight"/>
                  </a:rPr>
                  <a:t>comes</a:t>
                </a:r>
                <a:r>
                  <a:rPr sz="2600" b="0" spc="-30" dirty="0">
                    <a:latin typeface="Segoe UI Semilight"/>
                    <a:cs typeface="Segoe UI Semilight"/>
                  </a:rPr>
                  <a:t> </a:t>
                </a:r>
                <a:r>
                  <a:rPr sz="2600" b="0" dirty="0">
                    <a:latin typeface="Segoe UI Semilight"/>
                    <a:cs typeface="Segoe UI Semilight"/>
                  </a:rPr>
                  <a:t>up</a:t>
                </a:r>
                <a:r>
                  <a:rPr sz="2600" b="0" spc="-15" dirty="0">
                    <a:latin typeface="Segoe UI Semilight"/>
                    <a:cs typeface="Segoe UI Semilight"/>
                  </a:rPr>
                  <a:t> </a:t>
                </a:r>
                <a:r>
                  <a:rPr sz="2600" b="0" spc="-10" dirty="0">
                    <a:latin typeface="Segoe UI Semilight"/>
                    <a:cs typeface="Segoe UI Semilight"/>
                  </a:rPr>
                  <a:t>heads?</a:t>
                </a:r>
                <a:endParaRPr sz="2600" dirty="0">
                  <a:latin typeface="Segoe UI Semilight"/>
                  <a:cs typeface="Segoe UI Semilight"/>
                </a:endParaRPr>
              </a:p>
            </p:txBody>
          </p:sp>
        </mc:Choice>
        <mc:Fallback>
          <p:sp>
            <p:nvSpPr>
              <p:cNvPr id="4" name="object 4"/>
              <p:cNvSpPr txBox="1">
                <a:spLocks noRot="1" noChangeAspect="1" noMove="1" noResize="1" noEditPoints="1" noAdjustHandles="1" noChangeArrowheads="1" noChangeShapeType="1" noTextEdit="1"/>
              </p:cNvSpPr>
              <p:nvPr/>
            </p:nvSpPr>
            <p:spPr>
              <a:xfrm>
                <a:off x="575239" y="1277943"/>
                <a:ext cx="11082654" cy="4666214"/>
              </a:xfrm>
              <a:prstGeom prst="rect">
                <a:avLst/>
              </a:prstGeom>
              <a:blipFill>
                <a:blip r:embed="rId2"/>
                <a:stretch>
                  <a:fillRect l="-1925" b="-3399"/>
                </a:stretch>
              </a:blipFill>
            </p:spPr>
            <p:txBody>
              <a:bodyPr/>
              <a:lstStyle/>
              <a:p>
                <a:r>
                  <a:rPr lang="en-US">
                    <a:noFill/>
                  </a:rPr>
                  <a:t> </a:t>
                </a:r>
              </a:p>
            </p:txBody>
          </p:sp>
        </mc:Fallback>
      </mc:AlternateContent>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75" dirty="0"/>
              <a:t>Maximum</a:t>
            </a:r>
            <a:r>
              <a:rPr spc="180" dirty="0"/>
              <a:t> </a:t>
            </a:r>
            <a:r>
              <a:rPr spc="70" dirty="0"/>
              <a:t>Likelihood</a:t>
            </a:r>
            <a:r>
              <a:rPr spc="175" dirty="0"/>
              <a:t> </a:t>
            </a:r>
            <a:r>
              <a:rPr spc="70" dirty="0"/>
              <a:t>Estimation</a:t>
            </a:r>
          </a:p>
        </p:txBody>
      </p:sp>
      <p:sp>
        <p:nvSpPr>
          <p:cNvPr id="3" name="object 3"/>
          <p:cNvSpPr/>
          <p:nvPr/>
        </p:nvSpPr>
        <p:spPr>
          <a:xfrm>
            <a:off x="575239" y="3962400"/>
            <a:ext cx="11082655" cy="2567940"/>
          </a:xfrm>
          <a:custGeom>
            <a:avLst/>
            <a:gdLst/>
            <a:ahLst/>
            <a:cxnLst/>
            <a:rect l="l" t="t" r="r" b="b"/>
            <a:pathLst>
              <a:path w="11082655" h="2567940">
                <a:moveTo>
                  <a:pt x="10654538" y="0"/>
                </a:moveTo>
                <a:lnTo>
                  <a:pt x="427989" y="0"/>
                </a:lnTo>
                <a:lnTo>
                  <a:pt x="381355" y="2511"/>
                </a:lnTo>
                <a:lnTo>
                  <a:pt x="336176" y="9872"/>
                </a:lnTo>
                <a:lnTo>
                  <a:pt x="292712" y="21821"/>
                </a:lnTo>
                <a:lnTo>
                  <a:pt x="251224" y="38097"/>
                </a:lnTo>
                <a:lnTo>
                  <a:pt x="211975" y="58438"/>
                </a:lnTo>
                <a:lnTo>
                  <a:pt x="175224" y="82584"/>
                </a:lnTo>
                <a:lnTo>
                  <a:pt x="141234" y="110273"/>
                </a:lnTo>
                <a:lnTo>
                  <a:pt x="110264" y="141244"/>
                </a:lnTo>
                <a:lnTo>
                  <a:pt x="82577" y="175235"/>
                </a:lnTo>
                <a:lnTo>
                  <a:pt x="58433" y="211986"/>
                </a:lnTo>
                <a:lnTo>
                  <a:pt x="38093" y="251235"/>
                </a:lnTo>
                <a:lnTo>
                  <a:pt x="21819" y="292721"/>
                </a:lnTo>
                <a:lnTo>
                  <a:pt x="9871" y="336183"/>
                </a:lnTo>
                <a:lnTo>
                  <a:pt x="2511" y="381360"/>
                </a:lnTo>
                <a:lnTo>
                  <a:pt x="0" y="427989"/>
                </a:lnTo>
                <a:lnTo>
                  <a:pt x="0" y="2139950"/>
                </a:lnTo>
                <a:lnTo>
                  <a:pt x="2511" y="2186584"/>
                </a:lnTo>
                <a:lnTo>
                  <a:pt x="9871" y="2231763"/>
                </a:lnTo>
                <a:lnTo>
                  <a:pt x="21819" y="2275227"/>
                </a:lnTo>
                <a:lnTo>
                  <a:pt x="38093" y="2316715"/>
                </a:lnTo>
                <a:lnTo>
                  <a:pt x="58433" y="2355964"/>
                </a:lnTo>
                <a:lnTo>
                  <a:pt x="82577" y="2392715"/>
                </a:lnTo>
                <a:lnTo>
                  <a:pt x="110264" y="2426705"/>
                </a:lnTo>
                <a:lnTo>
                  <a:pt x="141234" y="2457675"/>
                </a:lnTo>
                <a:lnTo>
                  <a:pt x="175224" y="2485362"/>
                </a:lnTo>
                <a:lnTo>
                  <a:pt x="211975" y="2509506"/>
                </a:lnTo>
                <a:lnTo>
                  <a:pt x="251224" y="2529846"/>
                </a:lnTo>
                <a:lnTo>
                  <a:pt x="292712" y="2546120"/>
                </a:lnTo>
                <a:lnTo>
                  <a:pt x="336176" y="2558068"/>
                </a:lnTo>
                <a:lnTo>
                  <a:pt x="381355" y="2565428"/>
                </a:lnTo>
                <a:lnTo>
                  <a:pt x="427989" y="2567940"/>
                </a:lnTo>
                <a:lnTo>
                  <a:pt x="10654538" y="2567940"/>
                </a:lnTo>
                <a:lnTo>
                  <a:pt x="10701167" y="2565428"/>
                </a:lnTo>
                <a:lnTo>
                  <a:pt x="10746344" y="2558068"/>
                </a:lnTo>
                <a:lnTo>
                  <a:pt x="10789806" y="2546120"/>
                </a:lnTo>
                <a:lnTo>
                  <a:pt x="10831292" y="2529846"/>
                </a:lnTo>
                <a:lnTo>
                  <a:pt x="10870541" y="2509506"/>
                </a:lnTo>
                <a:lnTo>
                  <a:pt x="10907292" y="2485362"/>
                </a:lnTo>
                <a:lnTo>
                  <a:pt x="10941283" y="2457675"/>
                </a:lnTo>
                <a:lnTo>
                  <a:pt x="10972254" y="2426705"/>
                </a:lnTo>
                <a:lnTo>
                  <a:pt x="10999943" y="2392715"/>
                </a:lnTo>
                <a:lnTo>
                  <a:pt x="11024089" y="2355964"/>
                </a:lnTo>
                <a:lnTo>
                  <a:pt x="11044430" y="2316715"/>
                </a:lnTo>
                <a:lnTo>
                  <a:pt x="11060706" y="2275227"/>
                </a:lnTo>
                <a:lnTo>
                  <a:pt x="11072655" y="2231763"/>
                </a:lnTo>
                <a:lnTo>
                  <a:pt x="11080016" y="2186584"/>
                </a:lnTo>
                <a:lnTo>
                  <a:pt x="11082528" y="2139950"/>
                </a:lnTo>
                <a:lnTo>
                  <a:pt x="11082528" y="427989"/>
                </a:lnTo>
                <a:lnTo>
                  <a:pt x="11080016" y="381360"/>
                </a:lnTo>
                <a:lnTo>
                  <a:pt x="11072655" y="336183"/>
                </a:lnTo>
                <a:lnTo>
                  <a:pt x="11060706" y="292721"/>
                </a:lnTo>
                <a:lnTo>
                  <a:pt x="11044430" y="251235"/>
                </a:lnTo>
                <a:lnTo>
                  <a:pt x="11024089" y="211986"/>
                </a:lnTo>
                <a:lnTo>
                  <a:pt x="10999943" y="175235"/>
                </a:lnTo>
                <a:lnTo>
                  <a:pt x="10972254" y="141244"/>
                </a:lnTo>
                <a:lnTo>
                  <a:pt x="10941283" y="110273"/>
                </a:lnTo>
                <a:lnTo>
                  <a:pt x="10907292" y="82584"/>
                </a:lnTo>
                <a:lnTo>
                  <a:pt x="10870541" y="58438"/>
                </a:lnTo>
                <a:lnTo>
                  <a:pt x="10831292" y="38097"/>
                </a:lnTo>
                <a:lnTo>
                  <a:pt x="10789806" y="21821"/>
                </a:lnTo>
                <a:lnTo>
                  <a:pt x="10746344" y="9872"/>
                </a:lnTo>
                <a:lnTo>
                  <a:pt x="10701167" y="2511"/>
                </a:lnTo>
                <a:lnTo>
                  <a:pt x="10654538" y="0"/>
                </a:lnTo>
                <a:close/>
              </a:path>
            </a:pathLst>
          </a:custGeom>
          <a:solidFill>
            <a:srgbClr val="F0F8F1"/>
          </a:solidFill>
        </p:spPr>
        <p:txBody>
          <a:bodyPr wrap="square" lIns="0" tIns="0" rIns="0" bIns="0" rtlCol="0"/>
          <a:lstStyle/>
          <a:p>
            <a:endParaRPr/>
          </a:p>
        </p:txBody>
      </p:sp>
      <mc:AlternateContent xmlns:mc="http://schemas.openxmlformats.org/markup-compatibility/2006">
        <mc:Choice xmlns:a14="http://schemas.microsoft.com/office/drawing/2010/main" Requires="a14">
          <p:sp>
            <p:nvSpPr>
              <p:cNvPr id="4" name="object 4"/>
              <p:cNvSpPr txBox="1"/>
              <p:nvPr/>
            </p:nvSpPr>
            <p:spPr>
              <a:xfrm>
                <a:off x="575239" y="1277943"/>
                <a:ext cx="11075137" cy="4666214"/>
              </a:xfrm>
              <a:prstGeom prst="rect">
                <a:avLst/>
              </a:prstGeom>
            </p:spPr>
            <p:txBody>
              <a:bodyPr vert="horz" wrap="square" lIns="0" tIns="148590" rIns="0" bIns="0" rtlCol="0">
                <a:spAutoFit/>
              </a:bodyPr>
              <a:lstStyle/>
              <a:p>
                <a:pPr marL="25400">
                  <a:lnSpc>
                    <a:spcPct val="100000"/>
                  </a:lnSpc>
                  <a:spcBef>
                    <a:spcPts val="95"/>
                  </a:spcBef>
                </a:pPr>
                <a:r>
                  <a:rPr lang="en-US" sz="2800" b="0" dirty="0">
                    <a:solidFill>
                      <a:srgbClr val="2D663D"/>
                    </a:solidFill>
                    <a:latin typeface="Segoe UI Semilight"/>
                    <a:cs typeface="Segoe UI Semilight"/>
                  </a:rPr>
                  <a:t>We</a:t>
                </a:r>
                <a:r>
                  <a:rPr lang="en-US" sz="2800" b="0" spc="-80" dirty="0">
                    <a:solidFill>
                      <a:srgbClr val="2D663D"/>
                    </a:solidFill>
                    <a:latin typeface="Segoe UI Semilight"/>
                    <a:cs typeface="Segoe UI Semilight"/>
                  </a:rPr>
                  <a:t> </a:t>
                </a:r>
                <a:r>
                  <a:rPr lang="en-US" sz="2800" b="0" dirty="0">
                    <a:solidFill>
                      <a:srgbClr val="2D663D"/>
                    </a:solidFill>
                    <a:latin typeface="Segoe UI Semilight"/>
                    <a:cs typeface="Segoe UI Semilight"/>
                  </a:rPr>
                  <a:t>derive</a:t>
                </a:r>
                <a:r>
                  <a:rPr lang="en-US" sz="2800" b="0" spc="-80" dirty="0">
                    <a:solidFill>
                      <a:srgbClr val="2D663D"/>
                    </a:solidFill>
                    <a:latin typeface="Segoe UI Semilight"/>
                    <a:cs typeface="Segoe UI Semilight"/>
                  </a:rPr>
                  <a:t> </a:t>
                </a:r>
                <a:r>
                  <a:rPr lang="en-US" sz="2800" b="0" dirty="0">
                    <a:solidFill>
                      <a:srgbClr val="2D663D"/>
                    </a:solidFill>
                    <a:latin typeface="Segoe UI Semilight"/>
                    <a:cs typeface="Segoe UI Semilight"/>
                  </a:rPr>
                  <a:t>an</a:t>
                </a:r>
                <a:r>
                  <a:rPr lang="en-US" sz="2800" b="0" spc="-55" dirty="0">
                    <a:solidFill>
                      <a:srgbClr val="2D663D"/>
                    </a:solidFill>
                    <a:latin typeface="Segoe UI Semilight"/>
                    <a:cs typeface="Segoe UI Semilight"/>
                  </a:rPr>
                  <a:t> </a:t>
                </a:r>
                <a:r>
                  <a:rPr lang="en-US" sz="2800" b="0" dirty="0">
                    <a:solidFill>
                      <a:srgbClr val="2D663D"/>
                    </a:solidFill>
                    <a:latin typeface="Segoe UI Semilight"/>
                    <a:cs typeface="Segoe UI Semilight"/>
                  </a:rPr>
                  <a:t>estimate</a:t>
                </a:r>
                <a:r>
                  <a:rPr lang="en-US" sz="2800" b="0" spc="-55" dirty="0">
                    <a:solidFill>
                      <a:srgbClr val="2D663D"/>
                    </a:solidFill>
                    <a:latin typeface="Segoe UI Semilight"/>
                    <a:cs typeface="Segoe UI Semilight"/>
                  </a:rPr>
                  <a:t> </a:t>
                </a:r>
                <a14:m>
                  <m:oMath xmlns:m="http://schemas.openxmlformats.org/officeDocument/2006/math">
                    <m:acc>
                      <m:accPr>
                        <m:chr m:val="̂"/>
                        <m:ctrlPr>
                          <a:rPr lang="ar-AE" sz="2800" b="1" i="0" spc="-55" smtClean="0">
                            <a:solidFill>
                              <a:srgbClr val="2D663D"/>
                            </a:solidFill>
                            <a:latin typeface="Cambria Math" panose="02040503050406030204" pitchFamily="18" charset="0"/>
                            <a:cs typeface="Segoe UI Semilight"/>
                          </a:rPr>
                        </m:ctrlPr>
                      </m:accPr>
                      <m:e>
                        <m:r>
                          <a:rPr lang="ar-AE" sz="2800" b="1" i="0" spc="-55" smtClean="0">
                            <a:solidFill>
                              <a:srgbClr val="2D663D"/>
                            </a:solidFill>
                            <a:latin typeface="Cambria Math" panose="02040503050406030204" pitchFamily="18" charset="0"/>
                            <a:cs typeface="Segoe UI Semilight"/>
                          </a:rPr>
                          <m:t>𝛉</m:t>
                        </m:r>
                      </m:e>
                    </m:acc>
                  </m:oMath>
                </a14:m>
                <a:r>
                  <a:rPr lang="ar-AE" sz="2800" b="0" dirty="0">
                    <a:solidFill>
                      <a:srgbClr val="2D663D"/>
                    </a:solidFill>
                    <a:latin typeface="Segoe UI Semilight"/>
                    <a:cs typeface="Segoe UI Semilight"/>
                  </a:rPr>
                  <a:t> </a:t>
                </a:r>
                <a:r>
                  <a:rPr lang="en-US" sz="2800" b="0" dirty="0">
                    <a:solidFill>
                      <a:srgbClr val="2D663D"/>
                    </a:solidFill>
                    <a:latin typeface="Segoe UI Semilight"/>
                    <a:cs typeface="Segoe UI Semilight"/>
                  </a:rPr>
                  <a:t>for</a:t>
                </a:r>
                <a:r>
                  <a:rPr lang="en-US" sz="2800" b="0" spc="-75" dirty="0">
                    <a:solidFill>
                      <a:srgbClr val="2D663D"/>
                    </a:solidFill>
                    <a:latin typeface="Segoe UI Semilight"/>
                    <a:cs typeface="Segoe UI Semilight"/>
                  </a:rPr>
                  <a:t> </a:t>
                </a:r>
                <a:r>
                  <a:rPr lang="en-US" sz="2800" b="0" dirty="0">
                    <a:solidFill>
                      <a:srgbClr val="2D663D"/>
                    </a:solidFill>
                    <a:latin typeface="Segoe UI Semilight"/>
                    <a:cs typeface="Segoe UI Semilight"/>
                  </a:rPr>
                  <a:t>the</a:t>
                </a:r>
                <a:r>
                  <a:rPr lang="en-US" sz="2800" b="0" spc="-60" dirty="0">
                    <a:solidFill>
                      <a:srgbClr val="2D663D"/>
                    </a:solidFill>
                    <a:latin typeface="Segoe UI Semilight"/>
                    <a:cs typeface="Segoe UI Semilight"/>
                  </a:rPr>
                  <a:t> </a:t>
                </a:r>
                <a:r>
                  <a:rPr lang="en-US" sz="2800" b="0" dirty="0">
                    <a:solidFill>
                      <a:srgbClr val="2D663D"/>
                    </a:solidFill>
                    <a:latin typeface="Segoe UI Semilight"/>
                    <a:cs typeface="Segoe UI Semilight"/>
                  </a:rPr>
                  <a:t>parameter</a:t>
                </a:r>
                <a:r>
                  <a:rPr lang="en-US" sz="2800" b="0" spc="-45" dirty="0">
                    <a:solidFill>
                      <a:srgbClr val="2D663D"/>
                    </a:solidFill>
                    <a:latin typeface="Segoe UI Semilight"/>
                    <a:cs typeface="Segoe UI Semilight"/>
                  </a:rPr>
                  <a:t> </a:t>
                </a:r>
                <a14:m>
                  <m:oMath xmlns:m="http://schemas.openxmlformats.org/officeDocument/2006/math">
                    <m:r>
                      <a:rPr lang="en-US" sz="2800" b="1" i="0" spc="-45" smtClean="0">
                        <a:solidFill>
                          <a:srgbClr val="2D663D"/>
                        </a:solidFill>
                        <a:latin typeface="Cambria Math" panose="02040503050406030204" pitchFamily="18" charset="0"/>
                        <a:cs typeface="Segoe UI Semilight"/>
                      </a:rPr>
                      <m:t>𝛉</m:t>
                    </m:r>
                  </m:oMath>
                </a14:m>
                <a:r>
                  <a:rPr lang="en-US" sz="2800" b="0" dirty="0">
                    <a:solidFill>
                      <a:srgbClr val="2D663D"/>
                    </a:solidFill>
                    <a:latin typeface="Segoe UI Semilight"/>
                    <a:cs typeface="Segoe UI Semilight"/>
                  </a:rPr>
                  <a:t> based</a:t>
                </a:r>
                <a:r>
                  <a:rPr lang="en-US" sz="2800" b="0" spc="-55" dirty="0">
                    <a:solidFill>
                      <a:srgbClr val="2D663D"/>
                    </a:solidFill>
                    <a:latin typeface="Segoe UI Semilight"/>
                    <a:cs typeface="Segoe UI Semilight"/>
                  </a:rPr>
                  <a:t> </a:t>
                </a:r>
                <a:r>
                  <a:rPr lang="en-US" sz="2800" b="0" dirty="0">
                    <a:solidFill>
                      <a:srgbClr val="2D663D"/>
                    </a:solidFill>
                    <a:latin typeface="Segoe UI Semilight"/>
                    <a:cs typeface="Segoe UI Semilight"/>
                  </a:rPr>
                  <a:t>on</a:t>
                </a:r>
                <a:r>
                  <a:rPr lang="en-US" sz="2800" b="0" spc="-45" dirty="0">
                    <a:solidFill>
                      <a:srgbClr val="2D663D"/>
                    </a:solidFill>
                    <a:latin typeface="Segoe UI Semilight"/>
                    <a:cs typeface="Segoe UI Semilight"/>
                  </a:rPr>
                  <a:t> </a:t>
                </a:r>
                <a:r>
                  <a:rPr lang="en-US" sz="2800" b="0" dirty="0">
                    <a:solidFill>
                      <a:srgbClr val="2D663D"/>
                    </a:solidFill>
                    <a:latin typeface="Segoe UI Semilight"/>
                    <a:cs typeface="Segoe UI Semilight"/>
                  </a:rPr>
                  <a:t>observed</a:t>
                </a:r>
                <a:r>
                  <a:rPr lang="en-US" sz="2800" b="0" spc="-35" dirty="0">
                    <a:solidFill>
                      <a:srgbClr val="2D663D"/>
                    </a:solidFill>
                    <a:latin typeface="Segoe UI Semilight"/>
                    <a:cs typeface="Segoe UI Semilight"/>
                  </a:rPr>
                  <a:t> </a:t>
                </a:r>
                <a:r>
                  <a:rPr lang="en-US" sz="2800" b="0" spc="-20" dirty="0">
                    <a:solidFill>
                      <a:srgbClr val="2D663D"/>
                    </a:solidFill>
                    <a:latin typeface="Segoe UI Semilight"/>
                    <a:cs typeface="Segoe UI Semilight"/>
                  </a:rPr>
                  <a:t>data</a:t>
                </a:r>
                <a:endParaRPr lang="en-US" sz="2800" dirty="0">
                  <a:latin typeface="Segoe UI Semilight"/>
                  <a:cs typeface="Segoe UI Semilight"/>
                </a:endParaRPr>
              </a:p>
              <a:p>
                <a:pPr marL="25400" marR="194945" indent="311785">
                  <a:lnSpc>
                    <a:spcPct val="96600"/>
                  </a:lnSpc>
                  <a:spcBef>
                    <a:spcPts val="1185"/>
                  </a:spcBef>
                  <a:buAutoNum type="arabicPeriod"/>
                  <a:tabLst>
                    <a:tab pos="337185" algn="l"/>
                  </a:tabLst>
                </a:pPr>
                <a:r>
                  <a:rPr lang="en-US" sz="2800" b="0" dirty="0">
                    <a:latin typeface="Segoe UI Semilight"/>
                    <a:cs typeface="Segoe UI Semilight"/>
                  </a:rPr>
                  <a:t>We’re</a:t>
                </a:r>
                <a:r>
                  <a:rPr lang="en-US" sz="2800" b="0" spc="-45" dirty="0">
                    <a:latin typeface="Segoe UI Semilight"/>
                    <a:cs typeface="Segoe UI Semilight"/>
                  </a:rPr>
                  <a:t> </a:t>
                </a:r>
                <a:r>
                  <a:rPr lang="en-US" sz="2800" b="0" dirty="0">
                    <a:latin typeface="Segoe UI Semilight"/>
                    <a:cs typeface="Segoe UI Semilight"/>
                  </a:rPr>
                  <a:t>going</a:t>
                </a:r>
                <a:r>
                  <a:rPr lang="en-US" sz="2800" b="0" spc="-45" dirty="0">
                    <a:latin typeface="Segoe UI Semilight"/>
                    <a:cs typeface="Segoe UI Semilight"/>
                  </a:rPr>
                  <a:t> </a:t>
                </a:r>
                <a:r>
                  <a:rPr lang="en-US" sz="2800" b="0" dirty="0">
                    <a:latin typeface="Segoe UI Semilight"/>
                    <a:cs typeface="Segoe UI Semilight"/>
                  </a:rPr>
                  <a:t>to</a:t>
                </a:r>
                <a:r>
                  <a:rPr lang="en-US" sz="2800" b="0" spc="-40" dirty="0">
                    <a:latin typeface="Segoe UI Semilight"/>
                    <a:cs typeface="Segoe UI Semilight"/>
                  </a:rPr>
                  <a:t> </a:t>
                </a:r>
                <a:r>
                  <a:rPr lang="en-US" sz="2800" b="1" dirty="0">
                    <a:solidFill>
                      <a:srgbClr val="704EB9"/>
                    </a:solidFill>
                    <a:latin typeface="Segoe UI Semilight"/>
                    <a:cs typeface="Segoe UI Semilight"/>
                  </a:rPr>
                  <a:t>run</a:t>
                </a:r>
                <a:r>
                  <a:rPr lang="en-US" sz="2800" b="1" spc="-65" dirty="0">
                    <a:solidFill>
                      <a:srgbClr val="704EB9"/>
                    </a:solidFill>
                    <a:latin typeface="Segoe UI Semilight"/>
                    <a:cs typeface="Segoe UI Semilight"/>
                  </a:rPr>
                  <a:t> </a:t>
                </a:r>
                <a:r>
                  <a:rPr lang="en-US" sz="2800" b="1" dirty="0">
                    <a:solidFill>
                      <a:srgbClr val="704EB9"/>
                    </a:solidFill>
                    <a:latin typeface="Segoe UI Semilight"/>
                    <a:cs typeface="Segoe UI Semilight"/>
                  </a:rPr>
                  <a:t>the</a:t>
                </a:r>
                <a:r>
                  <a:rPr lang="en-US" sz="2800" b="1" spc="-70" dirty="0">
                    <a:solidFill>
                      <a:srgbClr val="704EB9"/>
                    </a:solidFill>
                    <a:latin typeface="Segoe UI Semilight"/>
                    <a:cs typeface="Segoe UI Semilight"/>
                  </a:rPr>
                  <a:t> </a:t>
                </a:r>
                <a:r>
                  <a:rPr lang="en-US" sz="2800" b="1" dirty="0">
                    <a:solidFill>
                      <a:srgbClr val="704EB9"/>
                    </a:solidFill>
                    <a:latin typeface="Segoe UI Semilight"/>
                    <a:cs typeface="Segoe UI Semilight"/>
                  </a:rPr>
                  <a:t>random</a:t>
                </a:r>
                <a:r>
                  <a:rPr lang="en-US" sz="2800" b="1" spc="-70" dirty="0">
                    <a:solidFill>
                      <a:srgbClr val="704EB9"/>
                    </a:solidFill>
                    <a:latin typeface="Segoe UI Semilight"/>
                    <a:cs typeface="Segoe UI Semilight"/>
                  </a:rPr>
                  <a:t> </a:t>
                </a:r>
                <a:r>
                  <a:rPr lang="en-US" sz="2800" b="1" dirty="0">
                    <a:solidFill>
                      <a:srgbClr val="704EB9"/>
                    </a:solidFill>
                    <a:latin typeface="Segoe UI Semilight"/>
                    <a:cs typeface="Segoe UI Semilight"/>
                  </a:rPr>
                  <a:t>experiment</a:t>
                </a:r>
                <a:r>
                  <a:rPr lang="en-US" sz="2800" b="1" spc="-90" dirty="0">
                    <a:solidFill>
                      <a:srgbClr val="704EB9"/>
                    </a:solidFill>
                    <a:latin typeface="Segoe UI Semilight"/>
                    <a:cs typeface="Segoe UI Semilight"/>
                  </a:rPr>
                  <a:t> </a:t>
                </a:r>
                <a:r>
                  <a:rPr lang="en-US" sz="2800" b="1" dirty="0">
                    <a:solidFill>
                      <a:srgbClr val="704EB9"/>
                    </a:solidFill>
                    <a:latin typeface="Segoe UI Semilight"/>
                    <a:cs typeface="Segoe UI Semilight"/>
                  </a:rPr>
                  <a:t>a</a:t>
                </a:r>
                <a:r>
                  <a:rPr lang="en-US" sz="2800" b="1" spc="-45" dirty="0">
                    <a:solidFill>
                      <a:srgbClr val="704EB9"/>
                    </a:solidFill>
                    <a:latin typeface="Segoe UI Semilight"/>
                    <a:cs typeface="Segoe UI Semilight"/>
                  </a:rPr>
                  <a:t> </a:t>
                </a:r>
                <a:r>
                  <a:rPr lang="en-US" sz="2800" b="1" dirty="0">
                    <a:solidFill>
                      <a:srgbClr val="704EB9"/>
                    </a:solidFill>
                    <a:latin typeface="Segoe UI Semilight"/>
                    <a:cs typeface="Segoe UI Semilight"/>
                  </a:rPr>
                  <a:t>bunch</a:t>
                </a:r>
                <a:r>
                  <a:rPr lang="en-US" sz="2800" b="1" spc="-75" dirty="0">
                    <a:solidFill>
                      <a:srgbClr val="704EB9"/>
                    </a:solidFill>
                    <a:latin typeface="Segoe UI Semilight"/>
                    <a:cs typeface="Segoe UI Semilight"/>
                  </a:rPr>
                  <a:t> </a:t>
                </a:r>
                <a:r>
                  <a:rPr lang="en-US" sz="2800" b="1" dirty="0">
                    <a:solidFill>
                      <a:srgbClr val="704EB9"/>
                    </a:solidFill>
                    <a:latin typeface="Segoe UI Semilight"/>
                    <a:cs typeface="Segoe UI Semilight"/>
                  </a:rPr>
                  <a:t>of</a:t>
                </a:r>
                <a:r>
                  <a:rPr lang="en-US" sz="2800" b="1" spc="-60" dirty="0">
                    <a:solidFill>
                      <a:srgbClr val="704EB9"/>
                    </a:solidFill>
                    <a:latin typeface="Segoe UI Semilight"/>
                    <a:cs typeface="Segoe UI Semilight"/>
                  </a:rPr>
                  <a:t> </a:t>
                </a:r>
                <a:r>
                  <a:rPr lang="en-US" sz="2800" b="1" dirty="0">
                    <a:solidFill>
                      <a:srgbClr val="704EB9"/>
                    </a:solidFill>
                    <a:latin typeface="Segoe UI Semilight"/>
                    <a:cs typeface="Segoe UI Semilight"/>
                  </a:rPr>
                  <a:t>times</a:t>
                </a:r>
                <a:r>
                  <a:rPr lang="en-US" sz="2800" b="0" spc="15" dirty="0">
                    <a:solidFill>
                      <a:srgbClr val="704EB9"/>
                    </a:solidFill>
                    <a:latin typeface="Segoe UI Semilight"/>
                    <a:cs typeface="Segoe UI Semilight"/>
                  </a:rPr>
                  <a:t> </a:t>
                </a:r>
                <a:r>
                  <a:rPr lang="en-US" sz="2800" b="0" spc="-10" dirty="0">
                    <a:latin typeface="Segoe UI Semilight"/>
                    <a:cs typeface="Segoe UI Semilight"/>
                  </a:rPr>
                  <a:t>(i.e., </a:t>
                </a:r>
                <a:r>
                  <a:rPr lang="en-US" sz="2800" b="0" dirty="0">
                    <a:latin typeface="Segoe UI Semilight"/>
                    <a:cs typeface="Segoe UI Semilight"/>
                  </a:rPr>
                  <a:t>collect</a:t>
                </a:r>
                <a:r>
                  <a:rPr lang="en-US" sz="2800" b="0" spc="-60" dirty="0">
                    <a:latin typeface="Segoe UI Semilight"/>
                    <a:cs typeface="Segoe UI Semilight"/>
                  </a:rPr>
                  <a:t> </a:t>
                </a:r>
                <a:r>
                  <a:rPr lang="en-US" sz="2800" b="0" dirty="0">
                    <a:latin typeface="Segoe UI Semilight"/>
                    <a:cs typeface="Segoe UI Semilight"/>
                  </a:rPr>
                  <a:t>a</a:t>
                </a:r>
                <a:r>
                  <a:rPr lang="en-US" sz="2800" b="0" spc="-50" dirty="0">
                    <a:latin typeface="Segoe UI Semilight"/>
                    <a:cs typeface="Segoe UI Semilight"/>
                  </a:rPr>
                  <a:t> </a:t>
                </a:r>
                <a:r>
                  <a:rPr lang="en-US" sz="2800" b="0" dirty="0">
                    <a:latin typeface="Segoe UI Semilight"/>
                    <a:cs typeface="Segoe UI Semilight"/>
                  </a:rPr>
                  <a:t>bunch</a:t>
                </a:r>
                <a:r>
                  <a:rPr lang="en-US" sz="2800" b="0" spc="-40" dirty="0">
                    <a:latin typeface="Segoe UI Semilight"/>
                    <a:cs typeface="Segoe UI Semilight"/>
                  </a:rPr>
                  <a:t> </a:t>
                </a:r>
                <a:r>
                  <a:rPr lang="en-US" sz="2800" b="0" dirty="0">
                    <a:latin typeface="Segoe UI Semilight"/>
                    <a:cs typeface="Segoe UI Semilight"/>
                  </a:rPr>
                  <a:t>of</a:t>
                </a:r>
                <a:r>
                  <a:rPr lang="en-US" sz="2800" b="0" spc="-65" dirty="0">
                    <a:latin typeface="Segoe UI Semilight"/>
                    <a:cs typeface="Segoe UI Semilight"/>
                  </a:rPr>
                  <a:t> </a:t>
                </a:r>
                <a:r>
                  <a:rPr lang="en-US" sz="2800" b="0" dirty="0">
                    <a:latin typeface="Segoe UI Semilight"/>
                    <a:cs typeface="Segoe UI Semilight"/>
                  </a:rPr>
                  <a:t>samples</a:t>
                </a:r>
                <a:r>
                  <a:rPr lang="en-US" sz="2800" b="0" spc="-55" dirty="0">
                    <a:latin typeface="Segoe UI Semilight"/>
                    <a:cs typeface="Segoe UI Semilight"/>
                  </a:rPr>
                  <a:t> </a:t>
                </a:r>
                <a:r>
                  <a:rPr lang="en-US" sz="2800" b="0" dirty="0">
                    <a:latin typeface="Segoe UI Semilight"/>
                    <a:cs typeface="Segoe UI Semilight"/>
                  </a:rPr>
                  <a:t>from</a:t>
                </a:r>
                <a:r>
                  <a:rPr lang="en-US" sz="2800" b="0" spc="-45" dirty="0">
                    <a:latin typeface="Segoe UI Semilight"/>
                    <a:cs typeface="Segoe UI Semilight"/>
                  </a:rPr>
                  <a:t> </a:t>
                </a:r>
                <a:r>
                  <a:rPr lang="en-US" sz="2800" b="0" dirty="0">
                    <a:latin typeface="Segoe UI Semilight"/>
                    <a:cs typeface="Segoe UI Semilight"/>
                  </a:rPr>
                  <a:t>the</a:t>
                </a:r>
                <a:r>
                  <a:rPr lang="en-US" sz="2800" b="0" spc="-60" dirty="0">
                    <a:latin typeface="Segoe UI Semilight"/>
                    <a:cs typeface="Segoe UI Semilight"/>
                  </a:rPr>
                  <a:t> </a:t>
                </a:r>
                <a:r>
                  <a:rPr lang="en-US" sz="2800" b="0" dirty="0">
                    <a:latin typeface="Segoe UI Semilight"/>
                    <a:cs typeface="Segoe UI Semilight"/>
                  </a:rPr>
                  <a:t>distribution)</a:t>
                </a:r>
                <a:r>
                  <a:rPr lang="en-US" sz="2800" b="0" spc="-25" dirty="0">
                    <a:latin typeface="Segoe UI Semilight"/>
                    <a:cs typeface="Segoe UI Semilight"/>
                  </a:rPr>
                  <a:t> </a:t>
                </a:r>
                <a:r>
                  <a:rPr lang="en-US" sz="2800" b="0" dirty="0">
                    <a:latin typeface="Segoe UI Semilight"/>
                    <a:cs typeface="Segoe UI Semilight"/>
                  </a:rPr>
                  <a:t>-&gt;</a:t>
                </a:r>
                <a:r>
                  <a:rPr lang="en-US" sz="2800" b="0" spc="-60" dirty="0">
                    <a:latin typeface="Segoe UI Semilight"/>
                    <a:cs typeface="Segoe UI Semilight"/>
                  </a:rPr>
                  <a:t> </a:t>
                </a:r>
                <a:r>
                  <a:rPr lang="en-US" sz="2800" b="0" dirty="0">
                    <a:latin typeface="Segoe UI Semilight"/>
                    <a:cs typeface="Segoe UI Semilight"/>
                  </a:rPr>
                  <a:t>this</a:t>
                </a:r>
                <a:r>
                  <a:rPr lang="en-US" sz="2800" b="0" spc="-50" dirty="0">
                    <a:latin typeface="Segoe UI Semilight"/>
                    <a:cs typeface="Segoe UI Semilight"/>
                  </a:rPr>
                  <a:t> </a:t>
                </a:r>
                <a:r>
                  <a:rPr lang="en-US" sz="2800" b="0" dirty="0">
                    <a:latin typeface="Segoe UI Semilight"/>
                    <a:cs typeface="Segoe UI Semilight"/>
                  </a:rPr>
                  <a:t>gives</a:t>
                </a:r>
                <a:r>
                  <a:rPr lang="en-US" sz="2800" b="0" spc="-60" dirty="0">
                    <a:latin typeface="Segoe UI Semilight"/>
                    <a:cs typeface="Segoe UI Semilight"/>
                  </a:rPr>
                  <a:t> </a:t>
                </a:r>
                <a:r>
                  <a:rPr lang="en-US" sz="2800" b="1" i="1" spc="-20" dirty="0">
                    <a:solidFill>
                      <a:srgbClr val="704EB9"/>
                    </a:solidFill>
                    <a:latin typeface="Segoe UI Semilight"/>
                    <a:cs typeface="Segoe UI Semilight"/>
                  </a:rPr>
                  <a:t>data</a:t>
                </a:r>
                <a:r>
                  <a:rPr lang="en-US" sz="2800" b="0" i="1" spc="700" dirty="0">
                    <a:solidFill>
                      <a:srgbClr val="704EB9"/>
                    </a:solidFill>
                    <a:latin typeface="Segoe UI Semilight"/>
                    <a:cs typeface="Segoe UI Semilight"/>
                  </a:rPr>
                  <a:t> </a:t>
                </a:r>
                <a:br>
                  <a:rPr lang="en-US" sz="2800" b="0" i="1" spc="700" dirty="0">
                    <a:solidFill>
                      <a:srgbClr val="704EB9"/>
                    </a:solidFill>
                    <a:latin typeface="Segoe UI Semilight"/>
                    <a:cs typeface="Segoe UI Semilight"/>
                  </a:rPr>
                </a:br>
                <a:r>
                  <a:rPr lang="en-US" sz="2400" b="0" i="1" dirty="0">
                    <a:solidFill>
                      <a:srgbClr val="927E50"/>
                    </a:solidFill>
                    <a:latin typeface="Segoe UI Semilight"/>
                    <a:cs typeface="Segoe UI Semilight"/>
                  </a:rPr>
                  <a:t>e.g.,</a:t>
                </a:r>
                <a:r>
                  <a:rPr lang="en-US" sz="2400" b="0" i="1" spc="-45" dirty="0">
                    <a:solidFill>
                      <a:srgbClr val="927E50"/>
                    </a:solidFill>
                    <a:latin typeface="Segoe UI Semilight"/>
                    <a:cs typeface="Segoe UI Semilight"/>
                  </a:rPr>
                  <a:t> </a:t>
                </a:r>
                <a:r>
                  <a:rPr lang="en-US" sz="2400" b="0" i="1" dirty="0">
                    <a:solidFill>
                      <a:srgbClr val="927E50"/>
                    </a:solidFill>
                    <a:latin typeface="Segoe UI Semilight"/>
                    <a:cs typeface="Segoe UI Semilight"/>
                  </a:rPr>
                  <a:t>we</a:t>
                </a:r>
                <a:r>
                  <a:rPr lang="en-US" sz="2400" b="0" i="1" spc="-15" dirty="0">
                    <a:solidFill>
                      <a:srgbClr val="927E50"/>
                    </a:solidFill>
                    <a:latin typeface="Segoe UI Semilight"/>
                    <a:cs typeface="Segoe UI Semilight"/>
                  </a:rPr>
                  <a:t> </a:t>
                </a:r>
                <a:r>
                  <a:rPr lang="en-US" sz="2400" b="0" i="1" dirty="0">
                    <a:solidFill>
                      <a:srgbClr val="927E50"/>
                    </a:solidFill>
                    <a:latin typeface="Segoe UI Semilight"/>
                    <a:cs typeface="Segoe UI Semilight"/>
                  </a:rPr>
                  <a:t>flip</a:t>
                </a:r>
                <a:r>
                  <a:rPr lang="en-US" sz="2400" b="0" i="1" spc="-5" dirty="0">
                    <a:solidFill>
                      <a:srgbClr val="927E50"/>
                    </a:solidFill>
                    <a:latin typeface="Segoe UI Semilight"/>
                    <a:cs typeface="Segoe UI Semilight"/>
                  </a:rPr>
                  <a:t> </a:t>
                </a:r>
                <a:r>
                  <a:rPr lang="en-US" sz="2400" b="0" i="1" dirty="0">
                    <a:solidFill>
                      <a:srgbClr val="927E50"/>
                    </a:solidFill>
                    <a:latin typeface="Segoe UI Semilight"/>
                    <a:cs typeface="Segoe UI Semilight"/>
                  </a:rPr>
                  <a:t>a</a:t>
                </a:r>
                <a:r>
                  <a:rPr lang="en-US" sz="2400" b="0" i="1" spc="-20" dirty="0">
                    <a:solidFill>
                      <a:srgbClr val="927E50"/>
                    </a:solidFill>
                    <a:latin typeface="Segoe UI Semilight"/>
                    <a:cs typeface="Segoe UI Semilight"/>
                  </a:rPr>
                  <a:t> </a:t>
                </a:r>
                <a:r>
                  <a:rPr lang="en-US" sz="2400" b="0" i="1" dirty="0">
                    <a:solidFill>
                      <a:srgbClr val="927E50"/>
                    </a:solidFill>
                    <a:latin typeface="Segoe UI Semilight"/>
                    <a:cs typeface="Segoe UI Semilight"/>
                  </a:rPr>
                  <a:t>coin</a:t>
                </a:r>
                <a:r>
                  <a:rPr lang="en-US" sz="2400" b="0" i="1" spc="-10" dirty="0">
                    <a:solidFill>
                      <a:srgbClr val="927E50"/>
                    </a:solidFill>
                    <a:latin typeface="Segoe UI Semilight"/>
                    <a:cs typeface="Segoe UI Semilight"/>
                  </a:rPr>
                  <a:t> </a:t>
                </a:r>
                <a:r>
                  <a:rPr lang="en-US" sz="2400" b="0" i="1" dirty="0">
                    <a:solidFill>
                      <a:srgbClr val="927E50"/>
                    </a:solidFill>
                    <a:latin typeface="Segoe UI Semilight"/>
                    <a:cs typeface="Segoe UI Semilight"/>
                  </a:rPr>
                  <a:t>that</a:t>
                </a:r>
                <a:r>
                  <a:rPr lang="en-US" sz="2400" b="0" i="1" spc="-20" dirty="0">
                    <a:solidFill>
                      <a:srgbClr val="927E50"/>
                    </a:solidFill>
                    <a:latin typeface="Segoe UI Semilight"/>
                    <a:cs typeface="Segoe UI Semilight"/>
                  </a:rPr>
                  <a:t> </a:t>
                </a:r>
                <a:r>
                  <a:rPr lang="en-US" sz="2400" b="0" i="1" dirty="0">
                    <a:solidFill>
                      <a:srgbClr val="927E50"/>
                    </a:solidFill>
                    <a:latin typeface="Segoe UI Semilight"/>
                    <a:cs typeface="Segoe UI Semilight"/>
                  </a:rPr>
                  <a:t>follows </a:t>
                </a:r>
                <a:r>
                  <a:rPr lang="en-US" sz="2400" dirty="0">
                    <a:solidFill>
                      <a:srgbClr val="927E50"/>
                    </a:solidFill>
                    <a:latin typeface="Cambria Math"/>
                    <a:cs typeface="Cambria Math"/>
                  </a:rPr>
                  <a:t>Ber(𝑝)</a:t>
                </a:r>
                <a:r>
                  <a:rPr lang="en-US" sz="2400" spc="105" dirty="0">
                    <a:solidFill>
                      <a:srgbClr val="927E50"/>
                    </a:solidFill>
                    <a:latin typeface="Cambria Math"/>
                    <a:cs typeface="Cambria Math"/>
                  </a:rPr>
                  <a:t> </a:t>
                </a:r>
                <a:r>
                  <a:rPr lang="en-US" sz="2400" i="1" spc="105" dirty="0">
                    <a:solidFill>
                      <a:srgbClr val="927E50"/>
                    </a:solidFill>
                    <a:latin typeface="Segoe UI Semilight"/>
                    <a:cs typeface="Segoe UI Semilight"/>
                  </a:rPr>
                  <a:t>10</a:t>
                </a:r>
                <a:r>
                  <a:rPr lang="en-US" sz="2400" b="0" i="1" spc="-25" dirty="0">
                    <a:solidFill>
                      <a:srgbClr val="927E50"/>
                    </a:solidFill>
                    <a:latin typeface="Segoe UI Semilight"/>
                    <a:cs typeface="Segoe UI Semilight"/>
                  </a:rPr>
                  <a:t> </a:t>
                </a:r>
                <a:r>
                  <a:rPr lang="en-US" sz="2400" b="0" i="1" dirty="0">
                    <a:solidFill>
                      <a:srgbClr val="927E50"/>
                    </a:solidFill>
                    <a:latin typeface="Segoe UI Semilight"/>
                    <a:cs typeface="Segoe UI Semilight"/>
                  </a:rPr>
                  <a:t>times</a:t>
                </a:r>
                <a:r>
                  <a:rPr lang="en-US" sz="2400" b="0" i="1" spc="-25" dirty="0">
                    <a:solidFill>
                      <a:srgbClr val="927E50"/>
                    </a:solidFill>
                    <a:latin typeface="Segoe UI Semilight"/>
                    <a:cs typeface="Segoe UI Semilight"/>
                  </a:rPr>
                  <a:t> </a:t>
                </a:r>
                <a:r>
                  <a:rPr lang="en-US" sz="2400" b="0" i="1" dirty="0">
                    <a:solidFill>
                      <a:srgbClr val="927E50"/>
                    </a:solidFill>
                    <a:latin typeface="Segoe UI Semilight"/>
                    <a:cs typeface="Segoe UI Semilight"/>
                  </a:rPr>
                  <a:t>and</a:t>
                </a:r>
                <a:r>
                  <a:rPr lang="en-US" sz="2400" b="0" i="1" spc="-25" dirty="0">
                    <a:solidFill>
                      <a:srgbClr val="927E50"/>
                    </a:solidFill>
                    <a:latin typeface="Segoe UI Semilight"/>
                    <a:cs typeface="Segoe UI Semilight"/>
                  </a:rPr>
                  <a:t> </a:t>
                </a:r>
                <a:r>
                  <a:rPr lang="en-US" sz="2400" b="0" i="1" dirty="0">
                    <a:solidFill>
                      <a:srgbClr val="927E50"/>
                    </a:solidFill>
                    <a:latin typeface="Segoe UI Semilight"/>
                    <a:cs typeface="Segoe UI Semilight"/>
                  </a:rPr>
                  <a:t>write</a:t>
                </a:r>
                <a:r>
                  <a:rPr lang="en-US" sz="2400" b="0" i="1" spc="-20" dirty="0">
                    <a:solidFill>
                      <a:srgbClr val="927E50"/>
                    </a:solidFill>
                    <a:latin typeface="Segoe UI Semilight"/>
                    <a:cs typeface="Segoe UI Semilight"/>
                  </a:rPr>
                  <a:t> </a:t>
                </a:r>
                <a:r>
                  <a:rPr lang="en-US" sz="2400" b="0" i="1" dirty="0">
                    <a:solidFill>
                      <a:srgbClr val="927E50"/>
                    </a:solidFill>
                    <a:latin typeface="Segoe UI Semilight"/>
                    <a:cs typeface="Segoe UI Semilight"/>
                  </a:rPr>
                  <a:t>down</a:t>
                </a:r>
                <a:r>
                  <a:rPr lang="en-US" sz="2400" b="0" i="1" spc="-10" dirty="0">
                    <a:solidFill>
                      <a:srgbClr val="927E50"/>
                    </a:solidFill>
                    <a:latin typeface="Segoe UI Semilight"/>
                    <a:cs typeface="Segoe UI Semilight"/>
                  </a:rPr>
                  <a:t> </a:t>
                </a:r>
                <a:r>
                  <a:rPr lang="en-US" sz="2400" b="0" i="1" dirty="0">
                    <a:solidFill>
                      <a:srgbClr val="927E50"/>
                    </a:solidFill>
                    <a:latin typeface="Segoe UI Semilight"/>
                    <a:cs typeface="Segoe UI Semilight"/>
                  </a:rPr>
                  <a:t>the</a:t>
                </a:r>
                <a:r>
                  <a:rPr lang="en-US" sz="2400" b="0" i="1" spc="-25" dirty="0">
                    <a:solidFill>
                      <a:srgbClr val="927E50"/>
                    </a:solidFill>
                    <a:latin typeface="Segoe UI Semilight"/>
                    <a:cs typeface="Segoe UI Semilight"/>
                  </a:rPr>
                  <a:t> </a:t>
                </a:r>
                <a:r>
                  <a:rPr lang="en-US" sz="2400" b="0" i="1" dirty="0">
                    <a:solidFill>
                      <a:srgbClr val="927E50"/>
                    </a:solidFill>
                    <a:latin typeface="Segoe UI Semilight"/>
                    <a:cs typeface="Segoe UI Semilight"/>
                  </a:rPr>
                  <a:t>results</a:t>
                </a:r>
                <a:r>
                  <a:rPr lang="en-US" sz="2400" b="0" i="1" spc="-20" dirty="0">
                    <a:solidFill>
                      <a:srgbClr val="927E50"/>
                    </a:solidFill>
                    <a:latin typeface="Segoe UI Semilight"/>
                    <a:cs typeface="Segoe UI Semilight"/>
                  </a:rPr>
                  <a:t> </a:t>
                </a:r>
                <a:r>
                  <a:rPr lang="en-US" sz="2400" b="0" i="1" dirty="0">
                    <a:solidFill>
                      <a:srgbClr val="927E50"/>
                    </a:solidFill>
                    <a:latin typeface="Segoe UI Semilight"/>
                    <a:cs typeface="Segoe UI Semilight"/>
                  </a:rPr>
                  <a:t>–</a:t>
                </a:r>
                <a:r>
                  <a:rPr lang="en-US" sz="2400" b="0" i="1" spc="-25" dirty="0">
                    <a:solidFill>
                      <a:srgbClr val="927E50"/>
                    </a:solidFill>
                    <a:latin typeface="Segoe UI Semilight"/>
                    <a:cs typeface="Segoe UI Semilight"/>
                  </a:rPr>
                  <a:t> </a:t>
                </a:r>
                <a:r>
                  <a:rPr lang="en-US" sz="2400" b="0" i="1" spc="-10" dirty="0">
                    <a:solidFill>
                      <a:srgbClr val="927E50"/>
                    </a:solidFill>
                    <a:latin typeface="Segoe UI Semilight"/>
                    <a:cs typeface="Segoe UI Semilight"/>
                  </a:rPr>
                  <a:t>HTTTH…</a:t>
                </a:r>
                <a:endParaRPr lang="en-US" sz="2400" dirty="0">
                  <a:latin typeface="Segoe UI Semilight"/>
                  <a:cs typeface="Segoe UI Semilight"/>
                </a:endParaRPr>
              </a:p>
              <a:p>
                <a:pPr marL="390525" indent="-359410">
                  <a:lnSpc>
                    <a:spcPct val="100000"/>
                  </a:lnSpc>
                  <a:spcBef>
                    <a:spcPts val="1250"/>
                  </a:spcBef>
                  <a:buClr>
                    <a:srgbClr val="000000"/>
                  </a:buClr>
                  <a:buAutoNum type="arabicPeriod"/>
                  <a:tabLst>
                    <a:tab pos="390525" algn="l"/>
                  </a:tabLst>
                </a:pPr>
                <a:r>
                  <a:rPr lang="en-US" sz="2800" b="1" dirty="0">
                    <a:solidFill>
                      <a:srgbClr val="704EB9"/>
                    </a:solidFill>
                    <a:latin typeface="Segoe UI Semilight"/>
                    <a:cs typeface="Segoe UI Semilight"/>
                  </a:rPr>
                  <a:t>Estimate</a:t>
                </a:r>
                <a:r>
                  <a:rPr lang="en-US" sz="2800" b="1" spc="-90" dirty="0">
                    <a:solidFill>
                      <a:srgbClr val="704EB9"/>
                    </a:solidFill>
                    <a:latin typeface="Segoe UI Semilight"/>
                    <a:cs typeface="Segoe UI Semilight"/>
                  </a:rPr>
                  <a:t> </a:t>
                </a:r>
                <a:r>
                  <a:rPr lang="en-US" sz="2800" b="1" dirty="0">
                    <a:solidFill>
                      <a:srgbClr val="704EB9"/>
                    </a:solidFill>
                    <a:latin typeface="Segoe UI Semilight"/>
                    <a:cs typeface="Segoe UI Semilight"/>
                  </a:rPr>
                  <a:t>the</a:t>
                </a:r>
                <a:r>
                  <a:rPr lang="en-US" sz="2800" b="1" spc="-75" dirty="0">
                    <a:solidFill>
                      <a:srgbClr val="704EB9"/>
                    </a:solidFill>
                    <a:latin typeface="Segoe UI Semilight"/>
                    <a:cs typeface="Segoe UI Semilight"/>
                  </a:rPr>
                  <a:t> </a:t>
                </a:r>
                <a:r>
                  <a:rPr lang="en-US" sz="2800" b="1" dirty="0">
                    <a:solidFill>
                      <a:srgbClr val="704EB9"/>
                    </a:solidFill>
                    <a:latin typeface="Segoe UI Semilight"/>
                    <a:cs typeface="Segoe UI Semilight"/>
                  </a:rPr>
                  <a:t>missing</a:t>
                </a:r>
                <a:r>
                  <a:rPr lang="en-US" sz="2800" b="1" spc="-80" dirty="0">
                    <a:solidFill>
                      <a:srgbClr val="704EB9"/>
                    </a:solidFill>
                    <a:latin typeface="Segoe UI Semilight"/>
                    <a:cs typeface="Segoe UI Semilight"/>
                  </a:rPr>
                  <a:t> </a:t>
                </a:r>
                <a:r>
                  <a:rPr lang="en-US" sz="2800" b="1" dirty="0">
                    <a:solidFill>
                      <a:srgbClr val="704EB9"/>
                    </a:solidFill>
                    <a:latin typeface="Segoe UI Semilight"/>
                    <a:cs typeface="Segoe UI Semilight"/>
                  </a:rPr>
                  <a:t>rules</a:t>
                </a:r>
                <a:r>
                  <a:rPr lang="en-US" sz="2800" b="0" spc="-25" dirty="0">
                    <a:solidFill>
                      <a:srgbClr val="704EB9"/>
                    </a:solidFill>
                    <a:latin typeface="Segoe UI Semilight"/>
                    <a:cs typeface="Segoe UI Semilight"/>
                  </a:rPr>
                  <a:t> </a:t>
                </a:r>
                <a:r>
                  <a:rPr lang="en-US" sz="2800" b="0" dirty="0">
                    <a:latin typeface="Segoe UI Semilight"/>
                    <a:cs typeface="Segoe UI Semilight"/>
                  </a:rPr>
                  <a:t>(unknown</a:t>
                </a:r>
                <a:r>
                  <a:rPr lang="en-US" sz="2800" b="0" spc="-50" dirty="0">
                    <a:latin typeface="Segoe UI Semilight"/>
                    <a:cs typeface="Segoe UI Semilight"/>
                  </a:rPr>
                  <a:t> </a:t>
                </a:r>
                <a:r>
                  <a:rPr lang="en-US" sz="2800" b="0" dirty="0">
                    <a:latin typeface="Segoe UI Semilight"/>
                    <a:cs typeface="Segoe UI Semilight"/>
                  </a:rPr>
                  <a:t>parameter(s))</a:t>
                </a:r>
                <a:r>
                  <a:rPr lang="en-US" sz="2800" b="0" spc="-95" dirty="0">
                    <a:latin typeface="Segoe UI Semilight"/>
                    <a:cs typeface="Segoe UI Semilight"/>
                  </a:rPr>
                  <a:t> </a:t>
                </a:r>
                <a:r>
                  <a:rPr lang="en-US" sz="2800" b="0" i="1" dirty="0">
                    <a:latin typeface="Segoe UI Semilight"/>
                    <a:cs typeface="Segoe UI Semilight"/>
                  </a:rPr>
                  <a:t>based</a:t>
                </a:r>
                <a:r>
                  <a:rPr lang="en-US" sz="2800" b="0" i="1" spc="-40" dirty="0">
                    <a:latin typeface="Segoe UI Semilight"/>
                    <a:cs typeface="Segoe UI Semilight"/>
                  </a:rPr>
                  <a:t> </a:t>
                </a:r>
                <a:r>
                  <a:rPr lang="en-US" sz="2800" b="0" i="1" dirty="0">
                    <a:latin typeface="Segoe UI Semilight"/>
                    <a:cs typeface="Segoe UI Semilight"/>
                  </a:rPr>
                  <a:t>on</a:t>
                </a:r>
                <a:r>
                  <a:rPr lang="en-US" sz="2800" b="0" i="1" spc="-35" dirty="0">
                    <a:latin typeface="Segoe UI Semilight"/>
                    <a:cs typeface="Segoe UI Semilight"/>
                  </a:rPr>
                  <a:t> </a:t>
                </a:r>
                <a:r>
                  <a:rPr lang="en-US" sz="2800" b="0" i="1" dirty="0">
                    <a:latin typeface="Segoe UI Semilight"/>
                    <a:cs typeface="Segoe UI Semilight"/>
                  </a:rPr>
                  <a:t>the</a:t>
                </a:r>
                <a:r>
                  <a:rPr lang="en-US" sz="2800" b="0" i="1" spc="-35" dirty="0">
                    <a:latin typeface="Segoe UI Semilight"/>
                    <a:cs typeface="Segoe UI Semilight"/>
                  </a:rPr>
                  <a:t> </a:t>
                </a:r>
                <a:r>
                  <a:rPr lang="en-US" sz="2800" b="0" i="1" spc="-20" dirty="0">
                    <a:latin typeface="Segoe UI Semilight"/>
                    <a:cs typeface="Segoe UI Semilight"/>
                  </a:rPr>
                  <a:t>data</a:t>
                </a:r>
                <a:endParaRPr lang="en-US" sz="2800" dirty="0">
                  <a:latin typeface="Segoe UI Semilight"/>
                  <a:cs typeface="Segoe UI Semilight"/>
                </a:endParaRPr>
              </a:p>
              <a:p>
                <a:pPr marL="303530">
                  <a:lnSpc>
                    <a:spcPct val="100000"/>
                  </a:lnSpc>
                  <a:spcBef>
                    <a:spcPts val="2630"/>
                  </a:spcBef>
                </a:pPr>
                <a:r>
                  <a:rPr lang="en-US" sz="2600" b="0" dirty="0">
                    <a:latin typeface="Segoe UI Semilight"/>
                    <a:cs typeface="Segoe UI Semilight"/>
                  </a:rPr>
                  <a:t>Suppose</a:t>
                </a:r>
                <a:r>
                  <a:rPr lang="en-US" sz="2600" b="0" spc="-45" dirty="0">
                    <a:latin typeface="Segoe UI Semilight"/>
                    <a:cs typeface="Segoe UI Semilight"/>
                  </a:rPr>
                  <a:t> </a:t>
                </a:r>
                <a:r>
                  <a:rPr lang="en-US" sz="2600" b="0" dirty="0">
                    <a:latin typeface="Segoe UI Semilight"/>
                    <a:cs typeface="Segoe UI Semilight"/>
                  </a:rPr>
                  <a:t>you</a:t>
                </a:r>
                <a:r>
                  <a:rPr lang="en-US" sz="2600" b="0" spc="-30" dirty="0">
                    <a:latin typeface="Segoe UI Semilight"/>
                    <a:cs typeface="Segoe UI Semilight"/>
                  </a:rPr>
                  <a:t> </a:t>
                </a:r>
                <a:r>
                  <a:rPr lang="en-US" sz="2600" b="0" dirty="0">
                    <a:latin typeface="Segoe UI Semilight"/>
                    <a:cs typeface="Segoe UI Semilight"/>
                  </a:rPr>
                  <a:t>flip</a:t>
                </a:r>
                <a:r>
                  <a:rPr lang="en-US" sz="2600" b="0" spc="-40" dirty="0">
                    <a:latin typeface="Segoe UI Semilight"/>
                    <a:cs typeface="Segoe UI Semilight"/>
                  </a:rPr>
                  <a:t> </a:t>
                </a:r>
                <a:r>
                  <a:rPr lang="en-US" sz="2600" b="0" dirty="0">
                    <a:latin typeface="Segoe UI Semilight"/>
                    <a:cs typeface="Segoe UI Semilight"/>
                  </a:rPr>
                  <a:t>a</a:t>
                </a:r>
                <a:r>
                  <a:rPr lang="en-US" sz="2600" b="0" spc="-30" dirty="0">
                    <a:latin typeface="Segoe UI Semilight"/>
                    <a:cs typeface="Segoe UI Semilight"/>
                  </a:rPr>
                  <a:t> </a:t>
                </a:r>
                <a:r>
                  <a:rPr lang="en-US" sz="2600" b="0" dirty="0">
                    <a:latin typeface="Segoe UI Semilight"/>
                    <a:cs typeface="Segoe UI Semilight"/>
                  </a:rPr>
                  <a:t>coin</a:t>
                </a:r>
                <a:r>
                  <a:rPr lang="en-US" sz="2600" b="0" spc="-30" dirty="0">
                    <a:latin typeface="Segoe UI Semilight"/>
                    <a:cs typeface="Segoe UI Semilight"/>
                  </a:rPr>
                  <a:t> </a:t>
                </a:r>
                <a:r>
                  <a:rPr lang="en-US" sz="2600" b="0" dirty="0">
                    <a:latin typeface="Segoe UI Semilight"/>
                    <a:cs typeface="Segoe UI Semilight"/>
                  </a:rPr>
                  <a:t>independently</a:t>
                </a:r>
                <a:r>
                  <a:rPr lang="en-US" sz="2600" b="0" spc="-55" dirty="0">
                    <a:latin typeface="Segoe UI Semilight"/>
                    <a:cs typeface="Segoe UI Semilight"/>
                  </a:rPr>
                  <a:t> </a:t>
                </a:r>
                <a:r>
                  <a:rPr lang="en-US" sz="2600" b="0" dirty="0">
                    <a:latin typeface="Segoe UI Semilight"/>
                    <a:cs typeface="Segoe UI Semilight"/>
                  </a:rPr>
                  <a:t>10</a:t>
                </a:r>
                <a:r>
                  <a:rPr lang="en-US" sz="2600" b="0" spc="-40" dirty="0">
                    <a:latin typeface="Segoe UI Semilight"/>
                    <a:cs typeface="Segoe UI Semilight"/>
                  </a:rPr>
                  <a:t> </a:t>
                </a:r>
                <a:r>
                  <a:rPr lang="en-US" sz="2600" b="0" dirty="0">
                    <a:latin typeface="Segoe UI Semilight"/>
                    <a:cs typeface="Segoe UI Semilight"/>
                  </a:rPr>
                  <a:t>times,</a:t>
                </a:r>
                <a:r>
                  <a:rPr lang="en-US" sz="2600" b="0" spc="-30" dirty="0">
                    <a:latin typeface="Segoe UI Semilight"/>
                    <a:cs typeface="Segoe UI Semilight"/>
                  </a:rPr>
                  <a:t> </a:t>
                </a:r>
                <a:r>
                  <a:rPr lang="en-US" sz="2600" b="0" dirty="0">
                    <a:latin typeface="Segoe UI Semilight"/>
                    <a:cs typeface="Segoe UI Semilight"/>
                  </a:rPr>
                  <a:t>and</a:t>
                </a:r>
                <a:r>
                  <a:rPr lang="en-US" sz="2600" b="0" spc="-40" dirty="0">
                    <a:latin typeface="Segoe UI Semilight"/>
                    <a:cs typeface="Segoe UI Semilight"/>
                  </a:rPr>
                  <a:t> </a:t>
                </a:r>
                <a:r>
                  <a:rPr lang="en-US" sz="2600" b="0" dirty="0">
                    <a:latin typeface="Segoe UI Semilight"/>
                    <a:cs typeface="Segoe UI Semilight"/>
                  </a:rPr>
                  <a:t>you</a:t>
                </a:r>
                <a:r>
                  <a:rPr lang="en-US" sz="2600" b="0" spc="-45" dirty="0">
                    <a:latin typeface="Segoe UI Semilight"/>
                    <a:cs typeface="Segoe UI Semilight"/>
                  </a:rPr>
                  <a:t> </a:t>
                </a:r>
                <a:r>
                  <a:rPr lang="en-US" sz="2600" b="0" spc="-25" dirty="0">
                    <a:latin typeface="Segoe UI Semilight"/>
                    <a:cs typeface="Segoe UI Semilight"/>
                  </a:rPr>
                  <a:t>see</a:t>
                </a:r>
                <a:endParaRPr lang="en-US" sz="2600" dirty="0">
                  <a:latin typeface="Segoe UI Semilight"/>
                  <a:cs typeface="Segoe UI Semilight"/>
                </a:endParaRPr>
              </a:p>
              <a:p>
                <a:pPr marL="213995" algn="ctr">
                  <a:lnSpc>
                    <a:spcPts val="2990"/>
                  </a:lnSpc>
                  <a:spcBef>
                    <a:spcPts val="1095"/>
                  </a:spcBef>
                </a:pPr>
                <a:r>
                  <a:rPr lang="en-US" sz="2600" b="1" spc="-10" dirty="0">
                    <a:latin typeface="Segoe UI Semilight"/>
                    <a:cs typeface="Segoe UI Semilight"/>
                  </a:rPr>
                  <a:t>HTTTHHTHHH</a:t>
                </a:r>
                <a:endParaRPr lang="en-US" sz="2600" b="1" dirty="0">
                  <a:latin typeface="Segoe UI Semilight"/>
                  <a:cs typeface="Segoe UI Semilight"/>
                </a:endParaRPr>
              </a:p>
              <a:p>
                <a:pPr marL="210185" algn="ctr">
                  <a:lnSpc>
                    <a:spcPts val="2510"/>
                  </a:lnSpc>
                </a:pPr>
                <a:r>
                  <a:rPr lang="en-US" sz="2200" b="0" i="1" dirty="0">
                    <a:solidFill>
                      <a:srgbClr val="7E7E7E"/>
                    </a:solidFill>
                    <a:latin typeface="Segoe UI Semilight"/>
                    <a:cs typeface="Segoe UI Semilight"/>
                  </a:rPr>
                  <a:t>(6</a:t>
                </a:r>
                <a:r>
                  <a:rPr lang="en-US" sz="2200" b="0" i="1" spc="-25" dirty="0">
                    <a:solidFill>
                      <a:srgbClr val="7E7E7E"/>
                    </a:solidFill>
                    <a:latin typeface="Segoe UI Semilight"/>
                    <a:cs typeface="Segoe UI Semilight"/>
                  </a:rPr>
                  <a:t> </a:t>
                </a:r>
                <a:r>
                  <a:rPr lang="en-US" sz="2200" b="0" i="1" dirty="0">
                    <a:solidFill>
                      <a:srgbClr val="7E7E7E"/>
                    </a:solidFill>
                    <a:latin typeface="Segoe UI Semilight"/>
                    <a:cs typeface="Segoe UI Semilight"/>
                  </a:rPr>
                  <a:t>heads,</a:t>
                </a:r>
                <a:r>
                  <a:rPr lang="en-US" sz="2200" b="0" i="1" spc="-40" dirty="0">
                    <a:solidFill>
                      <a:srgbClr val="7E7E7E"/>
                    </a:solidFill>
                    <a:latin typeface="Segoe UI Semilight"/>
                    <a:cs typeface="Segoe UI Semilight"/>
                  </a:rPr>
                  <a:t> </a:t>
                </a:r>
                <a:r>
                  <a:rPr lang="en-US" sz="2200" b="0" i="1" dirty="0">
                    <a:solidFill>
                      <a:srgbClr val="7E7E7E"/>
                    </a:solidFill>
                    <a:latin typeface="Segoe UI Semilight"/>
                    <a:cs typeface="Segoe UI Semilight"/>
                  </a:rPr>
                  <a:t>4</a:t>
                </a:r>
                <a:r>
                  <a:rPr lang="en-US" sz="2200" b="0" i="1" spc="5" dirty="0">
                    <a:solidFill>
                      <a:srgbClr val="7E7E7E"/>
                    </a:solidFill>
                    <a:latin typeface="Segoe UI Semilight"/>
                    <a:cs typeface="Segoe UI Semilight"/>
                  </a:rPr>
                  <a:t> </a:t>
                </a:r>
                <a:r>
                  <a:rPr lang="en-US" sz="2200" b="0" i="1" spc="-10" dirty="0">
                    <a:solidFill>
                      <a:srgbClr val="7E7E7E"/>
                    </a:solidFill>
                    <a:latin typeface="Segoe UI Semilight"/>
                    <a:cs typeface="Segoe UI Semilight"/>
                  </a:rPr>
                  <a:t>tails)</a:t>
                </a:r>
                <a:endParaRPr lang="en-US" sz="2200" dirty="0">
                  <a:latin typeface="Segoe UI Semilight"/>
                  <a:cs typeface="Segoe UI Semilight"/>
                </a:endParaRPr>
              </a:p>
              <a:p>
                <a:pPr marL="303530">
                  <a:lnSpc>
                    <a:spcPct val="100000"/>
                  </a:lnSpc>
                  <a:spcBef>
                    <a:spcPts val="1075"/>
                  </a:spcBef>
                </a:pPr>
                <a:r>
                  <a:rPr lang="en-US" sz="2600" b="0" dirty="0">
                    <a:latin typeface="Segoe UI Semilight"/>
                    <a:cs typeface="Segoe UI Semilight"/>
                  </a:rPr>
                  <a:t>What</a:t>
                </a:r>
                <a:r>
                  <a:rPr lang="en-US" sz="2600" b="0" spc="-35" dirty="0">
                    <a:latin typeface="Segoe UI Semilight"/>
                    <a:cs typeface="Segoe UI Semilight"/>
                  </a:rPr>
                  <a:t> </a:t>
                </a:r>
                <a:r>
                  <a:rPr lang="en-US" sz="2600" b="0" dirty="0">
                    <a:latin typeface="Segoe UI Semilight"/>
                    <a:cs typeface="Segoe UI Semilight"/>
                  </a:rPr>
                  <a:t>is</a:t>
                </a:r>
                <a:r>
                  <a:rPr lang="en-US" sz="2600" b="0" spc="-10" dirty="0">
                    <a:latin typeface="Segoe UI Semilight"/>
                    <a:cs typeface="Segoe UI Semilight"/>
                  </a:rPr>
                  <a:t> </a:t>
                </a:r>
                <a:r>
                  <a:rPr lang="en-US" sz="2600" b="0" dirty="0">
                    <a:latin typeface="Segoe UI Semilight"/>
                    <a:cs typeface="Segoe UI Semilight"/>
                  </a:rPr>
                  <a:t>your</a:t>
                </a:r>
                <a:r>
                  <a:rPr lang="en-US" sz="2600" b="0" spc="-35" dirty="0">
                    <a:latin typeface="Segoe UI Semilight"/>
                    <a:cs typeface="Segoe UI Semilight"/>
                  </a:rPr>
                  <a:t> </a:t>
                </a:r>
                <a:r>
                  <a:rPr lang="en-US" sz="2600" b="0" dirty="0">
                    <a:latin typeface="Segoe UI Semilight"/>
                    <a:cs typeface="Segoe UI Semilight"/>
                  </a:rPr>
                  <a:t>estimate</a:t>
                </a:r>
                <a:r>
                  <a:rPr lang="en-US" sz="2600" b="0" spc="-35" dirty="0">
                    <a:latin typeface="Segoe UI Semilight"/>
                    <a:cs typeface="Segoe UI Semilight"/>
                  </a:rPr>
                  <a:t> </a:t>
                </a:r>
                <a:r>
                  <a:rPr lang="en-US" sz="2600" b="0" dirty="0">
                    <a:latin typeface="Segoe UI Semilight"/>
                    <a:cs typeface="Segoe UI Semilight"/>
                  </a:rPr>
                  <a:t>of</a:t>
                </a:r>
                <a:r>
                  <a:rPr lang="en-US" sz="2600" b="0" spc="-10" dirty="0">
                    <a:latin typeface="Segoe UI Semilight"/>
                    <a:cs typeface="Segoe UI Semilight"/>
                  </a:rPr>
                  <a:t> </a:t>
                </a:r>
                <a:r>
                  <a:rPr lang="en-US" sz="2600" dirty="0">
                    <a:latin typeface="Cambria Math"/>
                    <a:cs typeface="Cambria Math"/>
                  </a:rPr>
                  <a:t>𝑝</a:t>
                </a:r>
                <a:r>
                  <a:rPr lang="en-US" sz="2600" b="0" dirty="0">
                    <a:latin typeface="Segoe UI Semilight"/>
                    <a:cs typeface="Segoe UI Semilight"/>
                  </a:rPr>
                  <a:t>,</a:t>
                </a:r>
                <a:r>
                  <a:rPr lang="en-US" sz="2600" b="0" spc="-5" dirty="0">
                    <a:latin typeface="Segoe UI Semilight"/>
                    <a:cs typeface="Segoe UI Semilight"/>
                  </a:rPr>
                  <a:t> </a:t>
                </a:r>
                <a:r>
                  <a:rPr lang="en-US" sz="2600" b="0" dirty="0">
                    <a:latin typeface="Segoe UI Semilight"/>
                    <a:cs typeface="Segoe UI Semilight"/>
                  </a:rPr>
                  <a:t>the</a:t>
                </a:r>
                <a:r>
                  <a:rPr lang="en-US" sz="2600" b="0" spc="-30" dirty="0">
                    <a:latin typeface="Segoe UI Semilight"/>
                    <a:cs typeface="Segoe UI Semilight"/>
                  </a:rPr>
                  <a:t> </a:t>
                </a:r>
                <a:r>
                  <a:rPr lang="en-US" sz="2600" b="0" spc="-10" dirty="0">
                    <a:latin typeface="Segoe UI Semilight"/>
                    <a:cs typeface="Segoe UI Semilight"/>
                  </a:rPr>
                  <a:t>probability</a:t>
                </a:r>
                <a:r>
                  <a:rPr lang="en-US" sz="2600" b="0" spc="-55" dirty="0">
                    <a:latin typeface="Segoe UI Semilight"/>
                    <a:cs typeface="Segoe UI Semilight"/>
                  </a:rPr>
                  <a:t> </a:t>
                </a:r>
                <a:r>
                  <a:rPr lang="en-US" sz="2600" b="0" dirty="0">
                    <a:latin typeface="Segoe UI Semilight"/>
                    <a:cs typeface="Segoe UI Semilight"/>
                  </a:rPr>
                  <a:t>the</a:t>
                </a:r>
                <a:r>
                  <a:rPr lang="en-US" sz="2600" b="0" spc="-25" dirty="0">
                    <a:latin typeface="Segoe UI Semilight"/>
                    <a:cs typeface="Segoe UI Semilight"/>
                  </a:rPr>
                  <a:t> </a:t>
                </a:r>
                <a:r>
                  <a:rPr lang="en-US" sz="2600" b="0" dirty="0">
                    <a:latin typeface="Segoe UI Semilight"/>
                    <a:cs typeface="Segoe UI Semilight"/>
                  </a:rPr>
                  <a:t>coin</a:t>
                </a:r>
                <a:r>
                  <a:rPr lang="en-US" sz="2600" b="0" spc="-15" dirty="0">
                    <a:latin typeface="Segoe UI Semilight"/>
                    <a:cs typeface="Segoe UI Semilight"/>
                  </a:rPr>
                  <a:t> </a:t>
                </a:r>
                <a:r>
                  <a:rPr lang="en-US" sz="2600" b="0" dirty="0">
                    <a:latin typeface="Segoe UI Semilight"/>
                    <a:cs typeface="Segoe UI Semilight"/>
                  </a:rPr>
                  <a:t>comes</a:t>
                </a:r>
                <a:r>
                  <a:rPr lang="en-US" sz="2600" b="0" spc="-30" dirty="0">
                    <a:latin typeface="Segoe UI Semilight"/>
                    <a:cs typeface="Segoe UI Semilight"/>
                  </a:rPr>
                  <a:t> </a:t>
                </a:r>
                <a:r>
                  <a:rPr lang="en-US" sz="2600" b="0" dirty="0">
                    <a:latin typeface="Segoe UI Semilight"/>
                    <a:cs typeface="Segoe UI Semilight"/>
                  </a:rPr>
                  <a:t>up</a:t>
                </a:r>
                <a:r>
                  <a:rPr lang="en-US" sz="2600" b="0" spc="-15" dirty="0">
                    <a:latin typeface="Segoe UI Semilight"/>
                    <a:cs typeface="Segoe UI Semilight"/>
                  </a:rPr>
                  <a:t> </a:t>
                </a:r>
                <a:r>
                  <a:rPr lang="en-US" sz="2600" b="0" spc="-10" dirty="0">
                    <a:latin typeface="Segoe UI Semilight"/>
                    <a:cs typeface="Segoe UI Semilight"/>
                  </a:rPr>
                  <a:t>heads?</a:t>
                </a:r>
                <a:endParaRPr lang="en-US" sz="2600" dirty="0">
                  <a:latin typeface="Segoe UI Semilight"/>
                  <a:cs typeface="Segoe UI Semilight"/>
                </a:endParaRPr>
              </a:p>
            </p:txBody>
          </p:sp>
        </mc:Choice>
        <mc:Fallback>
          <p:sp>
            <p:nvSpPr>
              <p:cNvPr id="4" name="object 4"/>
              <p:cNvSpPr txBox="1">
                <a:spLocks noRot="1" noChangeAspect="1" noMove="1" noResize="1" noEditPoints="1" noAdjustHandles="1" noChangeArrowheads="1" noChangeShapeType="1" noTextEdit="1"/>
              </p:cNvSpPr>
              <p:nvPr/>
            </p:nvSpPr>
            <p:spPr>
              <a:xfrm>
                <a:off x="575239" y="1277943"/>
                <a:ext cx="11075137" cy="4666214"/>
              </a:xfrm>
              <a:prstGeom prst="rect">
                <a:avLst/>
              </a:prstGeom>
              <a:blipFill>
                <a:blip r:embed="rId3"/>
                <a:stretch>
                  <a:fillRect l="-1926" b="-339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object 5"/>
              <p:cNvSpPr txBox="1"/>
              <p:nvPr/>
            </p:nvSpPr>
            <p:spPr>
              <a:xfrm>
                <a:off x="870995" y="5903063"/>
                <a:ext cx="3444140" cy="473463"/>
              </a:xfrm>
              <a:prstGeom prst="rect">
                <a:avLst/>
              </a:prstGeom>
            </p:spPr>
            <p:txBody>
              <a:bodyPr vert="horz" wrap="square" lIns="0" tIns="12700" rIns="0" bIns="0" rtlCol="0">
                <a:spAutoFit/>
              </a:bodyPr>
              <a:lstStyle/>
              <a:p>
                <a:pPr marL="12700">
                  <a:lnSpc>
                    <a:spcPct val="100000"/>
                  </a:lnSpc>
                  <a:spcBef>
                    <a:spcPts val="100"/>
                  </a:spcBef>
                </a:pPr>
                <a:r>
                  <a:rPr lang="en-US" sz="2400" b="0" dirty="0">
                    <a:latin typeface="Segoe UI Semilight"/>
                    <a:cs typeface="Segoe UI Semilight"/>
                  </a:rPr>
                  <a:t>Maybe</a:t>
                </a:r>
                <a:r>
                  <a:rPr lang="en-US" sz="2400" b="0" spc="-5" dirty="0">
                    <a:latin typeface="Segoe UI Semilight"/>
                    <a:cs typeface="Segoe UI Semilight"/>
                  </a:rPr>
                  <a:t> </a:t>
                </a:r>
                <a14:m>
                  <m:oMath xmlns:m="http://schemas.openxmlformats.org/officeDocument/2006/math">
                    <m:r>
                      <a:rPr lang="en-US" sz="2000" b="0" i="1" spc="-5" smtClean="0">
                        <a:latin typeface="Cambria Math" panose="02040503050406030204" pitchFamily="18" charset="0"/>
                        <a:cs typeface="Segoe UI Semilight"/>
                      </a:rPr>
                      <m:t>𝑝</m:t>
                    </m:r>
                    <m:r>
                      <a:rPr lang="en-US" sz="2000" b="0" i="1" spc="-5" smtClean="0">
                        <a:latin typeface="Cambria Math" panose="02040503050406030204" pitchFamily="18" charset="0"/>
                        <a:cs typeface="Segoe UI Semilight"/>
                      </a:rPr>
                      <m:t>=</m:t>
                    </m:r>
                    <m:f>
                      <m:fPr>
                        <m:ctrlPr>
                          <a:rPr lang="en-US" sz="2000" b="0" i="1" spc="-5" smtClean="0">
                            <a:latin typeface="Cambria Math" panose="02040503050406030204" pitchFamily="18" charset="0"/>
                            <a:cs typeface="Segoe UI Semilight"/>
                          </a:rPr>
                        </m:ctrlPr>
                      </m:fPr>
                      <m:num>
                        <m:r>
                          <a:rPr lang="en-US" sz="2000" b="0" i="1" spc="-5" smtClean="0">
                            <a:latin typeface="Cambria Math" panose="02040503050406030204" pitchFamily="18" charset="0"/>
                            <a:cs typeface="Segoe UI Semilight"/>
                          </a:rPr>
                          <m:t>6</m:t>
                        </m:r>
                      </m:num>
                      <m:den>
                        <m:r>
                          <a:rPr lang="en-US" sz="2000" b="0" i="1" spc="-5" smtClean="0">
                            <a:latin typeface="Cambria Math" panose="02040503050406030204" pitchFamily="18" charset="0"/>
                            <a:cs typeface="Segoe UI Semilight"/>
                          </a:rPr>
                          <m:t>10</m:t>
                        </m:r>
                      </m:den>
                    </m:f>
                  </m:oMath>
                </a14:m>
                <a:r>
                  <a:rPr lang="en-US" sz="2000" dirty="0">
                    <a:latin typeface="Cambria Math"/>
                    <a:cs typeface="Cambria Math"/>
                  </a:rPr>
                  <a:t>   (</a:t>
                </a:r>
                <a14:m>
                  <m:oMath xmlns:m="http://schemas.openxmlformats.org/officeDocument/2006/math">
                    <m:r>
                      <a:rPr lang="en-US" sz="2000" b="0" i="1" dirty="0" smtClean="0">
                        <a:latin typeface="Cambria Math" panose="02040503050406030204" pitchFamily="18" charset="0"/>
                        <a:cs typeface="Cambria Math"/>
                      </a:rPr>
                      <m:t>𝑋</m:t>
                    </m:r>
                    <m:r>
                      <a:rPr lang="en-US" sz="2000" b="0" i="1" dirty="0" smtClean="0">
                        <a:latin typeface="Cambria Math" panose="02040503050406030204" pitchFamily="18" charset="0"/>
                        <a:cs typeface="Cambria Math"/>
                      </a:rPr>
                      <m:t>~</m:t>
                    </m:r>
                    <m:r>
                      <m:rPr>
                        <m:nor/>
                      </m:rPr>
                      <a:rPr lang="en-US" sz="2000" b="0" i="0" dirty="0" smtClean="0">
                        <a:latin typeface="Cambria Math" panose="02040503050406030204" pitchFamily="18" charset="0"/>
                        <a:cs typeface="Cambria Math"/>
                      </a:rPr>
                      <m:t>Ber</m:t>
                    </m:r>
                    <m:d>
                      <m:dPr>
                        <m:ctrlPr>
                          <a:rPr lang="en-US" sz="2000" b="0" i="1" dirty="0" smtClean="0">
                            <a:latin typeface="Cambria Math" panose="02040503050406030204" pitchFamily="18" charset="0"/>
                            <a:cs typeface="Cambria Math"/>
                          </a:rPr>
                        </m:ctrlPr>
                      </m:dPr>
                      <m:e>
                        <m:f>
                          <m:fPr>
                            <m:ctrlPr>
                              <a:rPr lang="en-US" sz="2000" b="0" i="1" dirty="0" smtClean="0">
                                <a:latin typeface="Cambria Math" panose="02040503050406030204" pitchFamily="18" charset="0"/>
                                <a:cs typeface="Cambria Math"/>
                              </a:rPr>
                            </m:ctrlPr>
                          </m:fPr>
                          <m:num>
                            <m:r>
                              <a:rPr lang="en-US" sz="2000" b="0" i="1" dirty="0" smtClean="0">
                                <a:latin typeface="Cambria Math" panose="02040503050406030204" pitchFamily="18" charset="0"/>
                                <a:cs typeface="Cambria Math"/>
                              </a:rPr>
                              <m:t>6</m:t>
                            </m:r>
                          </m:num>
                          <m:den>
                            <m:r>
                              <a:rPr lang="en-US" sz="2000" b="0" i="1" dirty="0" smtClean="0">
                                <a:latin typeface="Cambria Math" panose="02040503050406030204" pitchFamily="18" charset="0"/>
                                <a:cs typeface="Cambria Math"/>
                              </a:rPr>
                              <m:t>10</m:t>
                            </m:r>
                          </m:den>
                        </m:f>
                      </m:e>
                    </m:d>
                    <m:r>
                      <a:rPr lang="en-US" sz="2000" b="0" i="1" dirty="0" smtClean="0">
                        <a:latin typeface="Cambria Math" panose="02040503050406030204" pitchFamily="18" charset="0"/>
                        <a:cs typeface="Cambria Math"/>
                      </a:rPr>
                      <m:t>)</m:t>
                    </m:r>
                  </m:oMath>
                </a14:m>
                <a:endParaRPr sz="2400" dirty="0">
                  <a:latin typeface="Cambria Math"/>
                  <a:cs typeface="Cambria Math"/>
                </a:endParaRPr>
              </a:p>
            </p:txBody>
          </p:sp>
        </mc:Choice>
        <mc:Fallback>
          <p:sp>
            <p:nvSpPr>
              <p:cNvPr id="5" name="object 5"/>
              <p:cNvSpPr txBox="1">
                <a:spLocks noRot="1" noChangeAspect="1" noMove="1" noResize="1" noEditPoints="1" noAdjustHandles="1" noChangeArrowheads="1" noChangeShapeType="1" noTextEdit="1"/>
              </p:cNvSpPr>
              <p:nvPr/>
            </p:nvSpPr>
            <p:spPr>
              <a:xfrm>
                <a:off x="870995" y="5903063"/>
                <a:ext cx="3444140" cy="473463"/>
              </a:xfrm>
              <a:prstGeom prst="rect">
                <a:avLst/>
              </a:prstGeom>
              <a:blipFill>
                <a:blip r:embed="rId4"/>
                <a:stretch>
                  <a:fillRect l="-5133" t="-11538" b="-24359"/>
                </a:stretch>
              </a:blipFill>
            </p:spPr>
            <p:txBody>
              <a:bodyPr/>
              <a:lstStyle/>
              <a:p>
                <a:r>
                  <a:rPr lang="en-US">
                    <a:noFill/>
                  </a:rPr>
                  <a:t> </a:t>
                </a:r>
              </a:p>
            </p:txBody>
          </p:sp>
        </mc:Fallback>
      </mc:AlternateContent>
      <p:sp>
        <p:nvSpPr>
          <p:cNvPr id="9" name="object 9"/>
          <p:cNvSpPr txBox="1"/>
          <p:nvPr/>
        </p:nvSpPr>
        <p:spPr>
          <a:xfrm>
            <a:off x="4315135" y="5994370"/>
            <a:ext cx="7128890" cy="382156"/>
          </a:xfrm>
          <a:prstGeom prst="rect">
            <a:avLst/>
          </a:prstGeom>
        </p:spPr>
        <p:txBody>
          <a:bodyPr vert="horz" wrap="square" lIns="0" tIns="12700" rIns="0" bIns="0" rtlCol="0">
            <a:spAutoFit/>
          </a:bodyPr>
          <a:lstStyle/>
          <a:p>
            <a:pPr marL="12700">
              <a:lnSpc>
                <a:spcPct val="100000"/>
              </a:lnSpc>
              <a:spcBef>
                <a:spcPts val="100"/>
              </a:spcBef>
              <a:tabLst>
                <a:tab pos="1368425" algn="l"/>
              </a:tabLst>
            </a:pPr>
            <a:r>
              <a:rPr sz="2400" b="0" i="1" dirty="0">
                <a:solidFill>
                  <a:srgbClr val="C00000"/>
                </a:solidFill>
                <a:latin typeface="Segoe UI Semilight"/>
                <a:cs typeface="Segoe UI Semilight"/>
              </a:rPr>
              <a:t>But</a:t>
            </a:r>
            <a:r>
              <a:rPr sz="2400" b="0" i="1" spc="-40" dirty="0">
                <a:solidFill>
                  <a:srgbClr val="C00000"/>
                </a:solidFill>
                <a:latin typeface="Segoe UI Semilight"/>
                <a:cs typeface="Segoe UI Semilight"/>
              </a:rPr>
              <a:t> </a:t>
            </a:r>
            <a:r>
              <a:rPr sz="2400" b="0" i="1" dirty="0">
                <a:solidFill>
                  <a:srgbClr val="C00000"/>
                </a:solidFill>
                <a:latin typeface="Segoe UI Semilight"/>
                <a:cs typeface="Segoe UI Semilight"/>
              </a:rPr>
              <a:t>how</a:t>
            </a:r>
            <a:r>
              <a:rPr sz="2400" b="0" i="1" spc="-35" dirty="0">
                <a:solidFill>
                  <a:srgbClr val="C00000"/>
                </a:solidFill>
                <a:latin typeface="Segoe UI Semilight"/>
                <a:cs typeface="Segoe UI Semilight"/>
              </a:rPr>
              <a:t> </a:t>
            </a:r>
            <a:r>
              <a:rPr sz="2400" b="0" i="1" dirty="0">
                <a:solidFill>
                  <a:srgbClr val="C00000"/>
                </a:solidFill>
                <a:latin typeface="Segoe UI Semilight"/>
                <a:cs typeface="Segoe UI Semilight"/>
              </a:rPr>
              <a:t>to</a:t>
            </a:r>
            <a:r>
              <a:rPr sz="2400" b="0" i="1" spc="-35" dirty="0">
                <a:solidFill>
                  <a:srgbClr val="C00000"/>
                </a:solidFill>
                <a:latin typeface="Segoe UI Semilight"/>
                <a:cs typeface="Segoe UI Semilight"/>
              </a:rPr>
              <a:t> </a:t>
            </a:r>
            <a:r>
              <a:rPr sz="2400" b="0" i="1" dirty="0">
                <a:solidFill>
                  <a:srgbClr val="C00000"/>
                </a:solidFill>
                <a:latin typeface="Segoe UI Semilight"/>
                <a:cs typeface="Segoe UI Semilight"/>
              </a:rPr>
              <a:t>argue</a:t>
            </a:r>
            <a:r>
              <a:rPr sz="2400" b="0" i="1" spc="-65" dirty="0">
                <a:solidFill>
                  <a:srgbClr val="C00000"/>
                </a:solidFill>
                <a:latin typeface="Segoe UI Semilight"/>
                <a:cs typeface="Segoe UI Semilight"/>
              </a:rPr>
              <a:t> </a:t>
            </a:r>
            <a:r>
              <a:rPr sz="2400" b="0" i="1" dirty="0">
                <a:solidFill>
                  <a:srgbClr val="C00000"/>
                </a:solidFill>
                <a:latin typeface="Segoe UI Semilight"/>
                <a:cs typeface="Segoe UI Semilight"/>
              </a:rPr>
              <a:t>“objectively” this</a:t>
            </a:r>
            <a:r>
              <a:rPr sz="2400" b="0" i="1" spc="-40" dirty="0">
                <a:solidFill>
                  <a:srgbClr val="C00000"/>
                </a:solidFill>
                <a:latin typeface="Segoe UI Semilight"/>
                <a:cs typeface="Segoe UI Semilight"/>
              </a:rPr>
              <a:t> </a:t>
            </a:r>
            <a:r>
              <a:rPr sz="2400" b="0" i="1" dirty="0">
                <a:solidFill>
                  <a:srgbClr val="C00000"/>
                </a:solidFill>
                <a:latin typeface="Segoe UI Semilight"/>
                <a:cs typeface="Segoe UI Semilight"/>
              </a:rPr>
              <a:t>is</a:t>
            </a:r>
            <a:r>
              <a:rPr sz="2400" b="0" i="1" spc="-40" dirty="0">
                <a:solidFill>
                  <a:srgbClr val="C00000"/>
                </a:solidFill>
                <a:latin typeface="Segoe UI Semilight"/>
                <a:cs typeface="Segoe UI Semilight"/>
              </a:rPr>
              <a:t> </a:t>
            </a:r>
            <a:r>
              <a:rPr sz="2400" b="0" i="1" dirty="0">
                <a:solidFill>
                  <a:srgbClr val="C00000"/>
                </a:solidFill>
                <a:latin typeface="Segoe UI Semilight"/>
                <a:cs typeface="Segoe UI Semilight"/>
              </a:rPr>
              <a:t>the</a:t>
            </a:r>
            <a:r>
              <a:rPr sz="2400" b="0" i="1" spc="-40" dirty="0">
                <a:solidFill>
                  <a:srgbClr val="C00000"/>
                </a:solidFill>
                <a:latin typeface="Segoe UI Semilight"/>
                <a:cs typeface="Segoe UI Semilight"/>
              </a:rPr>
              <a:t> </a:t>
            </a:r>
            <a:r>
              <a:rPr sz="2400" b="0" i="1" dirty="0">
                <a:solidFill>
                  <a:srgbClr val="C00000"/>
                </a:solidFill>
                <a:latin typeface="Segoe UI Semilight"/>
                <a:cs typeface="Segoe UI Semilight"/>
              </a:rPr>
              <a:t>best</a:t>
            </a:r>
            <a:r>
              <a:rPr sz="2400" b="0" i="1" spc="-45" dirty="0">
                <a:solidFill>
                  <a:srgbClr val="C00000"/>
                </a:solidFill>
                <a:latin typeface="Segoe UI Semilight"/>
                <a:cs typeface="Segoe UI Semilight"/>
              </a:rPr>
              <a:t> </a:t>
            </a:r>
            <a:r>
              <a:rPr sz="2400" b="0" i="1" spc="-10" dirty="0">
                <a:solidFill>
                  <a:srgbClr val="C00000"/>
                </a:solidFill>
                <a:latin typeface="Segoe UI Semilight"/>
                <a:cs typeface="Segoe UI Semilight"/>
              </a:rPr>
              <a:t>estimate?</a:t>
            </a:r>
            <a:endParaRPr sz="2400" dirty="0">
              <a:latin typeface="Segoe UI Semilight"/>
              <a:cs typeface="Segoe UI Semilight"/>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70D49-D8DC-274B-693B-7ABF51711E0F}"/>
            </a:ext>
          </a:extLst>
        </p:cNvPr>
        <p:cNvGrpSpPr/>
        <p:nvPr/>
      </p:nvGrpSpPr>
      <p:grpSpPr>
        <a:xfrm>
          <a:off x="0" y="0"/>
          <a:ext cx="0" cy="0"/>
          <a:chOff x="0" y="0"/>
          <a:chExt cx="0" cy="0"/>
        </a:xfrm>
      </p:grpSpPr>
      <p:sp>
        <p:nvSpPr>
          <p:cNvPr id="2" name="object 2" descr="$PPTXTitle">
            <a:extLst>
              <a:ext uri="{FF2B5EF4-FFF2-40B4-BE49-F238E27FC236}">
                <a16:creationId xmlns:a16="http://schemas.microsoft.com/office/drawing/2014/main" id="{BB74407D-DBFE-B2CB-1A4C-3DE95550DAD5}"/>
              </a:ext>
            </a:extLst>
          </p:cNvPr>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75" dirty="0"/>
              <a:t>Maximum</a:t>
            </a:r>
            <a:r>
              <a:rPr spc="180" dirty="0"/>
              <a:t> </a:t>
            </a:r>
            <a:r>
              <a:rPr spc="70" dirty="0"/>
              <a:t>Likelihood</a:t>
            </a:r>
            <a:r>
              <a:rPr spc="175" dirty="0"/>
              <a:t> </a:t>
            </a:r>
            <a:r>
              <a:rPr spc="70" dirty="0"/>
              <a:t>Estimation</a:t>
            </a:r>
          </a:p>
        </p:txBody>
      </p:sp>
      <mc:AlternateContent xmlns:mc="http://schemas.openxmlformats.org/markup-compatibility/2006">
        <mc:Choice xmlns:a14="http://schemas.microsoft.com/office/drawing/2010/main" Requires="a14">
          <p:sp>
            <p:nvSpPr>
              <p:cNvPr id="3" name="object 3">
                <a:extLst>
                  <a:ext uri="{FF2B5EF4-FFF2-40B4-BE49-F238E27FC236}">
                    <a16:creationId xmlns:a16="http://schemas.microsoft.com/office/drawing/2014/main" id="{10170425-FAD0-6C22-B1D2-4A56E702C1BC}"/>
                  </a:ext>
                </a:extLst>
              </p:cNvPr>
              <p:cNvSpPr txBox="1"/>
              <p:nvPr/>
            </p:nvSpPr>
            <p:spPr>
              <a:xfrm>
                <a:off x="576654" y="1277943"/>
                <a:ext cx="11075276" cy="2545120"/>
              </a:xfrm>
              <a:prstGeom prst="rect">
                <a:avLst/>
              </a:prstGeom>
            </p:spPr>
            <p:txBody>
              <a:bodyPr vert="horz" wrap="square" lIns="0" tIns="148590" rIns="0" bIns="0" rtlCol="0">
                <a:spAutoFit/>
              </a:bodyPr>
              <a:lstStyle/>
              <a:p>
                <a:pPr marL="25400">
                  <a:lnSpc>
                    <a:spcPct val="100000"/>
                  </a:lnSpc>
                  <a:spcBef>
                    <a:spcPts val="95"/>
                  </a:spcBef>
                </a:pPr>
                <a:r>
                  <a:rPr lang="en-US" sz="2800" b="0" dirty="0">
                    <a:solidFill>
                      <a:srgbClr val="2D663D"/>
                    </a:solidFill>
                    <a:latin typeface="Segoe UI Semilight"/>
                    <a:cs typeface="Segoe UI Semilight"/>
                  </a:rPr>
                  <a:t>We</a:t>
                </a:r>
                <a:r>
                  <a:rPr lang="en-US" sz="2800" b="0" spc="-80" dirty="0">
                    <a:solidFill>
                      <a:srgbClr val="2D663D"/>
                    </a:solidFill>
                    <a:latin typeface="Segoe UI Semilight"/>
                    <a:cs typeface="Segoe UI Semilight"/>
                  </a:rPr>
                  <a:t> </a:t>
                </a:r>
                <a:r>
                  <a:rPr lang="en-US" sz="2800" b="0" dirty="0">
                    <a:solidFill>
                      <a:srgbClr val="2D663D"/>
                    </a:solidFill>
                    <a:latin typeface="Segoe UI Semilight"/>
                    <a:cs typeface="Segoe UI Semilight"/>
                  </a:rPr>
                  <a:t>derive</a:t>
                </a:r>
                <a:r>
                  <a:rPr lang="en-US" sz="2800" b="0" spc="-80" dirty="0">
                    <a:solidFill>
                      <a:srgbClr val="2D663D"/>
                    </a:solidFill>
                    <a:latin typeface="Segoe UI Semilight"/>
                    <a:cs typeface="Segoe UI Semilight"/>
                  </a:rPr>
                  <a:t> </a:t>
                </a:r>
                <a:r>
                  <a:rPr lang="en-US" sz="2800" b="0" dirty="0">
                    <a:solidFill>
                      <a:srgbClr val="2D663D"/>
                    </a:solidFill>
                    <a:latin typeface="Segoe UI Semilight"/>
                    <a:cs typeface="Segoe UI Semilight"/>
                  </a:rPr>
                  <a:t>an</a:t>
                </a:r>
                <a:r>
                  <a:rPr lang="en-US" sz="2800" b="0" spc="-55" dirty="0">
                    <a:solidFill>
                      <a:srgbClr val="2D663D"/>
                    </a:solidFill>
                    <a:latin typeface="Segoe UI Semilight"/>
                    <a:cs typeface="Segoe UI Semilight"/>
                  </a:rPr>
                  <a:t> </a:t>
                </a:r>
                <a:r>
                  <a:rPr lang="en-US" sz="2800" b="0" dirty="0">
                    <a:solidFill>
                      <a:srgbClr val="2D663D"/>
                    </a:solidFill>
                    <a:latin typeface="Segoe UI Semilight"/>
                    <a:cs typeface="Segoe UI Semilight"/>
                  </a:rPr>
                  <a:t>estimate</a:t>
                </a:r>
                <a:r>
                  <a:rPr lang="en-US" sz="2800" b="0" spc="-55" dirty="0">
                    <a:solidFill>
                      <a:srgbClr val="2D663D"/>
                    </a:solidFill>
                    <a:latin typeface="Segoe UI Semilight"/>
                    <a:cs typeface="Segoe UI Semilight"/>
                  </a:rPr>
                  <a:t> </a:t>
                </a:r>
                <a14:m>
                  <m:oMath xmlns:m="http://schemas.openxmlformats.org/officeDocument/2006/math">
                    <m:acc>
                      <m:accPr>
                        <m:chr m:val="̂"/>
                        <m:ctrlPr>
                          <a:rPr lang="ar-AE" sz="2800" b="1" i="0" spc="-55" smtClean="0">
                            <a:solidFill>
                              <a:srgbClr val="2D663D"/>
                            </a:solidFill>
                            <a:latin typeface="Cambria Math" panose="02040503050406030204" pitchFamily="18" charset="0"/>
                            <a:cs typeface="Segoe UI Semilight"/>
                          </a:rPr>
                        </m:ctrlPr>
                      </m:accPr>
                      <m:e>
                        <m:r>
                          <a:rPr lang="ar-AE" sz="2800" b="1" i="0" spc="-55" smtClean="0">
                            <a:solidFill>
                              <a:srgbClr val="2D663D"/>
                            </a:solidFill>
                            <a:latin typeface="Cambria Math" panose="02040503050406030204" pitchFamily="18" charset="0"/>
                            <a:cs typeface="Segoe UI Semilight"/>
                          </a:rPr>
                          <m:t>𝛉</m:t>
                        </m:r>
                      </m:e>
                    </m:acc>
                  </m:oMath>
                </a14:m>
                <a:r>
                  <a:rPr lang="ar-AE" sz="2800" b="0" dirty="0">
                    <a:solidFill>
                      <a:srgbClr val="2D663D"/>
                    </a:solidFill>
                    <a:latin typeface="Segoe UI Semilight"/>
                    <a:cs typeface="Segoe UI Semilight"/>
                  </a:rPr>
                  <a:t> </a:t>
                </a:r>
                <a:r>
                  <a:rPr lang="en-US" sz="2800" b="0" dirty="0">
                    <a:solidFill>
                      <a:srgbClr val="2D663D"/>
                    </a:solidFill>
                    <a:latin typeface="Segoe UI Semilight"/>
                    <a:cs typeface="Segoe UI Semilight"/>
                  </a:rPr>
                  <a:t>for</a:t>
                </a:r>
                <a:r>
                  <a:rPr lang="en-US" sz="2800" b="0" spc="-75" dirty="0">
                    <a:solidFill>
                      <a:srgbClr val="2D663D"/>
                    </a:solidFill>
                    <a:latin typeface="Segoe UI Semilight"/>
                    <a:cs typeface="Segoe UI Semilight"/>
                  </a:rPr>
                  <a:t> </a:t>
                </a:r>
                <a:r>
                  <a:rPr lang="en-US" sz="2800" b="0" dirty="0">
                    <a:solidFill>
                      <a:srgbClr val="2D663D"/>
                    </a:solidFill>
                    <a:latin typeface="Segoe UI Semilight"/>
                    <a:cs typeface="Segoe UI Semilight"/>
                  </a:rPr>
                  <a:t>the</a:t>
                </a:r>
                <a:r>
                  <a:rPr lang="en-US" sz="2800" b="0" spc="-60" dirty="0">
                    <a:solidFill>
                      <a:srgbClr val="2D663D"/>
                    </a:solidFill>
                    <a:latin typeface="Segoe UI Semilight"/>
                    <a:cs typeface="Segoe UI Semilight"/>
                  </a:rPr>
                  <a:t> </a:t>
                </a:r>
                <a:r>
                  <a:rPr lang="en-US" sz="2800" b="0" dirty="0">
                    <a:solidFill>
                      <a:srgbClr val="2D663D"/>
                    </a:solidFill>
                    <a:latin typeface="Segoe UI Semilight"/>
                    <a:cs typeface="Segoe UI Semilight"/>
                  </a:rPr>
                  <a:t>parameter</a:t>
                </a:r>
                <a:r>
                  <a:rPr lang="en-US" sz="2800" b="0" spc="-45" dirty="0">
                    <a:solidFill>
                      <a:srgbClr val="2D663D"/>
                    </a:solidFill>
                    <a:latin typeface="Segoe UI Semilight"/>
                    <a:cs typeface="Segoe UI Semilight"/>
                  </a:rPr>
                  <a:t> </a:t>
                </a:r>
                <a14:m>
                  <m:oMath xmlns:m="http://schemas.openxmlformats.org/officeDocument/2006/math">
                    <m:r>
                      <a:rPr lang="en-US" sz="2800" b="1" i="0" spc="-45" smtClean="0">
                        <a:solidFill>
                          <a:srgbClr val="2D663D"/>
                        </a:solidFill>
                        <a:latin typeface="Cambria Math" panose="02040503050406030204" pitchFamily="18" charset="0"/>
                        <a:cs typeface="Segoe UI Semilight"/>
                      </a:rPr>
                      <m:t>𝛉</m:t>
                    </m:r>
                  </m:oMath>
                </a14:m>
                <a:r>
                  <a:rPr lang="en-US" sz="2800" b="0" dirty="0">
                    <a:solidFill>
                      <a:srgbClr val="2D663D"/>
                    </a:solidFill>
                    <a:latin typeface="Segoe UI Semilight"/>
                    <a:cs typeface="Segoe UI Semilight"/>
                  </a:rPr>
                  <a:t> based</a:t>
                </a:r>
                <a:r>
                  <a:rPr lang="en-US" sz="2800" b="0" spc="-55" dirty="0">
                    <a:solidFill>
                      <a:srgbClr val="2D663D"/>
                    </a:solidFill>
                    <a:latin typeface="Segoe UI Semilight"/>
                    <a:cs typeface="Segoe UI Semilight"/>
                  </a:rPr>
                  <a:t> </a:t>
                </a:r>
                <a:r>
                  <a:rPr lang="en-US" sz="2800" b="0" dirty="0">
                    <a:solidFill>
                      <a:srgbClr val="2D663D"/>
                    </a:solidFill>
                    <a:latin typeface="Segoe UI Semilight"/>
                    <a:cs typeface="Segoe UI Semilight"/>
                  </a:rPr>
                  <a:t>on</a:t>
                </a:r>
                <a:r>
                  <a:rPr lang="en-US" sz="2800" b="0" spc="-45" dirty="0">
                    <a:solidFill>
                      <a:srgbClr val="2D663D"/>
                    </a:solidFill>
                    <a:latin typeface="Segoe UI Semilight"/>
                    <a:cs typeface="Segoe UI Semilight"/>
                  </a:rPr>
                  <a:t> </a:t>
                </a:r>
                <a:r>
                  <a:rPr lang="en-US" sz="2800" b="0" dirty="0">
                    <a:solidFill>
                      <a:srgbClr val="2D663D"/>
                    </a:solidFill>
                    <a:latin typeface="Segoe UI Semilight"/>
                    <a:cs typeface="Segoe UI Semilight"/>
                  </a:rPr>
                  <a:t>observed</a:t>
                </a:r>
                <a:r>
                  <a:rPr lang="en-US" sz="2800" b="0" spc="-35" dirty="0">
                    <a:solidFill>
                      <a:srgbClr val="2D663D"/>
                    </a:solidFill>
                    <a:latin typeface="Segoe UI Semilight"/>
                    <a:cs typeface="Segoe UI Semilight"/>
                  </a:rPr>
                  <a:t> </a:t>
                </a:r>
                <a:r>
                  <a:rPr lang="en-US" sz="2800" b="0" spc="-20" dirty="0">
                    <a:solidFill>
                      <a:srgbClr val="2D663D"/>
                    </a:solidFill>
                    <a:latin typeface="Segoe UI Semilight"/>
                    <a:cs typeface="Segoe UI Semilight"/>
                  </a:rPr>
                  <a:t>data</a:t>
                </a:r>
                <a:endParaRPr lang="en-US" sz="2800" dirty="0">
                  <a:latin typeface="Segoe UI Semilight"/>
                  <a:cs typeface="Segoe UI Semilight"/>
                </a:endParaRPr>
              </a:p>
              <a:p>
                <a:pPr marL="25400" marR="194945" indent="311785">
                  <a:lnSpc>
                    <a:spcPct val="96600"/>
                  </a:lnSpc>
                  <a:spcBef>
                    <a:spcPts val="1185"/>
                  </a:spcBef>
                  <a:buAutoNum type="arabicPeriod"/>
                  <a:tabLst>
                    <a:tab pos="337185" algn="l"/>
                  </a:tabLst>
                </a:pPr>
                <a:r>
                  <a:rPr sz="2800" b="0" dirty="0">
                    <a:latin typeface="Segoe UI Semilight"/>
                    <a:cs typeface="Segoe UI Semilight"/>
                  </a:rPr>
                  <a:t>We’re</a:t>
                </a:r>
                <a:r>
                  <a:rPr sz="2800" b="0" spc="-45" dirty="0">
                    <a:latin typeface="Segoe UI Semilight"/>
                    <a:cs typeface="Segoe UI Semilight"/>
                  </a:rPr>
                  <a:t> </a:t>
                </a:r>
                <a:r>
                  <a:rPr sz="2800" b="0" dirty="0">
                    <a:latin typeface="Segoe UI Semilight"/>
                    <a:cs typeface="Segoe UI Semilight"/>
                  </a:rPr>
                  <a:t>going</a:t>
                </a:r>
                <a:r>
                  <a:rPr sz="2800" b="0" spc="-45" dirty="0">
                    <a:latin typeface="Segoe UI Semilight"/>
                    <a:cs typeface="Segoe UI Semilight"/>
                  </a:rPr>
                  <a:t> </a:t>
                </a:r>
                <a:r>
                  <a:rPr sz="2800" b="0" dirty="0">
                    <a:latin typeface="Segoe UI Semilight"/>
                    <a:cs typeface="Segoe UI Semilight"/>
                  </a:rPr>
                  <a:t>to</a:t>
                </a:r>
                <a:r>
                  <a:rPr sz="2800" b="0" spc="-40" dirty="0">
                    <a:latin typeface="Segoe UI Semilight"/>
                    <a:cs typeface="Segoe UI Semilight"/>
                  </a:rPr>
                  <a:t> </a:t>
                </a:r>
                <a:r>
                  <a:rPr sz="2800" b="1" dirty="0">
                    <a:solidFill>
                      <a:srgbClr val="704EB9"/>
                    </a:solidFill>
                    <a:latin typeface="Segoe UI Semilight"/>
                    <a:cs typeface="Segoe UI Semilight"/>
                  </a:rPr>
                  <a:t>run</a:t>
                </a:r>
                <a:r>
                  <a:rPr sz="2800" b="1" spc="-65" dirty="0">
                    <a:solidFill>
                      <a:srgbClr val="704EB9"/>
                    </a:solidFill>
                    <a:latin typeface="Segoe UI Semilight"/>
                    <a:cs typeface="Segoe UI Semilight"/>
                  </a:rPr>
                  <a:t> </a:t>
                </a:r>
                <a:r>
                  <a:rPr sz="2800" b="1" dirty="0">
                    <a:solidFill>
                      <a:srgbClr val="704EB9"/>
                    </a:solidFill>
                    <a:latin typeface="Segoe UI Semilight"/>
                    <a:cs typeface="Segoe UI Semilight"/>
                  </a:rPr>
                  <a:t>the</a:t>
                </a:r>
                <a:r>
                  <a:rPr sz="2800" b="1" spc="-70" dirty="0">
                    <a:solidFill>
                      <a:srgbClr val="704EB9"/>
                    </a:solidFill>
                    <a:latin typeface="Segoe UI Semilight"/>
                    <a:cs typeface="Segoe UI Semilight"/>
                  </a:rPr>
                  <a:t> </a:t>
                </a:r>
                <a:r>
                  <a:rPr sz="2800" b="1" dirty="0">
                    <a:solidFill>
                      <a:srgbClr val="704EB9"/>
                    </a:solidFill>
                    <a:latin typeface="Segoe UI Semilight"/>
                    <a:cs typeface="Segoe UI Semilight"/>
                  </a:rPr>
                  <a:t>random</a:t>
                </a:r>
                <a:r>
                  <a:rPr sz="2800" b="1" spc="-70" dirty="0">
                    <a:solidFill>
                      <a:srgbClr val="704EB9"/>
                    </a:solidFill>
                    <a:latin typeface="Segoe UI Semilight"/>
                    <a:cs typeface="Segoe UI Semilight"/>
                  </a:rPr>
                  <a:t> </a:t>
                </a:r>
                <a:r>
                  <a:rPr sz="2800" b="1" dirty="0">
                    <a:solidFill>
                      <a:srgbClr val="704EB9"/>
                    </a:solidFill>
                    <a:latin typeface="Segoe UI Semilight"/>
                    <a:cs typeface="Segoe UI Semilight"/>
                  </a:rPr>
                  <a:t>experiment</a:t>
                </a:r>
                <a:r>
                  <a:rPr sz="2800" b="1" spc="-90" dirty="0">
                    <a:solidFill>
                      <a:srgbClr val="704EB9"/>
                    </a:solidFill>
                    <a:latin typeface="Segoe UI Semilight"/>
                    <a:cs typeface="Segoe UI Semilight"/>
                  </a:rPr>
                  <a:t> </a:t>
                </a:r>
                <a:r>
                  <a:rPr sz="2800" b="1" dirty="0">
                    <a:solidFill>
                      <a:srgbClr val="704EB9"/>
                    </a:solidFill>
                    <a:latin typeface="Segoe UI Semilight"/>
                    <a:cs typeface="Segoe UI Semilight"/>
                  </a:rPr>
                  <a:t>a</a:t>
                </a:r>
                <a:r>
                  <a:rPr sz="2800" b="1" spc="-45" dirty="0">
                    <a:solidFill>
                      <a:srgbClr val="704EB9"/>
                    </a:solidFill>
                    <a:latin typeface="Segoe UI Semilight"/>
                    <a:cs typeface="Segoe UI Semilight"/>
                  </a:rPr>
                  <a:t> </a:t>
                </a:r>
                <a:r>
                  <a:rPr sz="2800" b="1" dirty="0">
                    <a:solidFill>
                      <a:srgbClr val="704EB9"/>
                    </a:solidFill>
                    <a:latin typeface="Segoe UI Semilight"/>
                    <a:cs typeface="Segoe UI Semilight"/>
                  </a:rPr>
                  <a:t>bunch</a:t>
                </a:r>
                <a:r>
                  <a:rPr sz="2800" b="1" spc="-75" dirty="0">
                    <a:solidFill>
                      <a:srgbClr val="704EB9"/>
                    </a:solidFill>
                    <a:latin typeface="Segoe UI Semilight"/>
                    <a:cs typeface="Segoe UI Semilight"/>
                  </a:rPr>
                  <a:t> </a:t>
                </a:r>
                <a:r>
                  <a:rPr sz="2800" b="1" dirty="0">
                    <a:solidFill>
                      <a:srgbClr val="704EB9"/>
                    </a:solidFill>
                    <a:latin typeface="Segoe UI Semilight"/>
                    <a:cs typeface="Segoe UI Semilight"/>
                  </a:rPr>
                  <a:t>of</a:t>
                </a:r>
                <a:r>
                  <a:rPr sz="2800" b="1" spc="-60" dirty="0">
                    <a:solidFill>
                      <a:srgbClr val="704EB9"/>
                    </a:solidFill>
                    <a:latin typeface="Segoe UI Semilight"/>
                    <a:cs typeface="Segoe UI Semilight"/>
                  </a:rPr>
                  <a:t> </a:t>
                </a:r>
                <a:r>
                  <a:rPr sz="2800" b="1" dirty="0">
                    <a:solidFill>
                      <a:srgbClr val="704EB9"/>
                    </a:solidFill>
                    <a:latin typeface="Segoe UI Semilight"/>
                    <a:cs typeface="Segoe UI Semilight"/>
                  </a:rPr>
                  <a:t>times</a:t>
                </a:r>
                <a:r>
                  <a:rPr sz="2800" b="0" spc="15" dirty="0">
                    <a:solidFill>
                      <a:srgbClr val="704EB9"/>
                    </a:solidFill>
                    <a:latin typeface="Segoe UI Semilight"/>
                    <a:cs typeface="Segoe UI Semilight"/>
                  </a:rPr>
                  <a:t> </a:t>
                </a:r>
                <a:r>
                  <a:rPr sz="2800" b="0" spc="-10" dirty="0">
                    <a:latin typeface="Segoe UI Semilight"/>
                    <a:cs typeface="Segoe UI Semilight"/>
                  </a:rPr>
                  <a:t>(i.e., </a:t>
                </a:r>
                <a:r>
                  <a:rPr sz="2800" b="0" dirty="0">
                    <a:latin typeface="Segoe UI Semilight"/>
                    <a:cs typeface="Segoe UI Semilight"/>
                  </a:rPr>
                  <a:t>collect</a:t>
                </a:r>
                <a:r>
                  <a:rPr sz="2800" b="0" spc="-60" dirty="0">
                    <a:latin typeface="Segoe UI Semilight"/>
                    <a:cs typeface="Segoe UI Semilight"/>
                  </a:rPr>
                  <a:t> </a:t>
                </a:r>
                <a:r>
                  <a:rPr sz="2800" b="0" dirty="0">
                    <a:latin typeface="Segoe UI Semilight"/>
                    <a:cs typeface="Segoe UI Semilight"/>
                  </a:rPr>
                  <a:t>a</a:t>
                </a:r>
                <a:r>
                  <a:rPr sz="2800" b="0" spc="-50" dirty="0">
                    <a:latin typeface="Segoe UI Semilight"/>
                    <a:cs typeface="Segoe UI Semilight"/>
                  </a:rPr>
                  <a:t> </a:t>
                </a:r>
                <a:r>
                  <a:rPr sz="2800" b="0" dirty="0">
                    <a:latin typeface="Segoe UI Semilight"/>
                    <a:cs typeface="Segoe UI Semilight"/>
                  </a:rPr>
                  <a:t>bunch</a:t>
                </a:r>
                <a:r>
                  <a:rPr sz="2800" b="0" spc="-40" dirty="0">
                    <a:latin typeface="Segoe UI Semilight"/>
                    <a:cs typeface="Segoe UI Semilight"/>
                  </a:rPr>
                  <a:t> </a:t>
                </a:r>
                <a:r>
                  <a:rPr sz="2800" b="0" dirty="0">
                    <a:latin typeface="Segoe UI Semilight"/>
                    <a:cs typeface="Segoe UI Semilight"/>
                  </a:rPr>
                  <a:t>of</a:t>
                </a:r>
                <a:r>
                  <a:rPr sz="2800" b="0" spc="-65" dirty="0">
                    <a:latin typeface="Segoe UI Semilight"/>
                    <a:cs typeface="Segoe UI Semilight"/>
                  </a:rPr>
                  <a:t> </a:t>
                </a:r>
                <a:r>
                  <a:rPr sz="2800" b="0" dirty="0">
                    <a:latin typeface="Segoe UI Semilight"/>
                    <a:cs typeface="Segoe UI Semilight"/>
                  </a:rPr>
                  <a:t>samples</a:t>
                </a:r>
                <a:r>
                  <a:rPr sz="2800" b="0" spc="-55" dirty="0">
                    <a:latin typeface="Segoe UI Semilight"/>
                    <a:cs typeface="Segoe UI Semilight"/>
                  </a:rPr>
                  <a:t> </a:t>
                </a:r>
                <a:r>
                  <a:rPr sz="2800" b="0" dirty="0">
                    <a:latin typeface="Segoe UI Semilight"/>
                    <a:cs typeface="Segoe UI Semilight"/>
                  </a:rPr>
                  <a:t>from</a:t>
                </a:r>
                <a:r>
                  <a:rPr sz="2800" b="0" spc="-45" dirty="0">
                    <a:latin typeface="Segoe UI Semilight"/>
                    <a:cs typeface="Segoe UI Semilight"/>
                  </a:rPr>
                  <a:t> </a:t>
                </a:r>
                <a:r>
                  <a:rPr sz="2800" b="0" dirty="0">
                    <a:latin typeface="Segoe UI Semilight"/>
                    <a:cs typeface="Segoe UI Semilight"/>
                  </a:rPr>
                  <a:t>the</a:t>
                </a:r>
                <a:r>
                  <a:rPr sz="2800" b="0" spc="-60" dirty="0">
                    <a:latin typeface="Segoe UI Semilight"/>
                    <a:cs typeface="Segoe UI Semilight"/>
                  </a:rPr>
                  <a:t> </a:t>
                </a:r>
                <a:r>
                  <a:rPr sz="2800" b="0" dirty="0">
                    <a:latin typeface="Segoe UI Semilight"/>
                    <a:cs typeface="Segoe UI Semilight"/>
                  </a:rPr>
                  <a:t>distribution)</a:t>
                </a:r>
                <a:r>
                  <a:rPr sz="2800" b="0" spc="-25" dirty="0">
                    <a:latin typeface="Segoe UI Semilight"/>
                    <a:cs typeface="Segoe UI Semilight"/>
                  </a:rPr>
                  <a:t> </a:t>
                </a:r>
                <a:r>
                  <a:rPr sz="2800" b="0" dirty="0">
                    <a:latin typeface="Segoe UI Semilight"/>
                    <a:cs typeface="Segoe UI Semilight"/>
                  </a:rPr>
                  <a:t>-&gt;</a:t>
                </a:r>
                <a:r>
                  <a:rPr sz="2800" b="0" spc="-60" dirty="0">
                    <a:latin typeface="Segoe UI Semilight"/>
                    <a:cs typeface="Segoe UI Semilight"/>
                  </a:rPr>
                  <a:t> </a:t>
                </a:r>
                <a:r>
                  <a:rPr sz="2800" b="0" dirty="0">
                    <a:latin typeface="Segoe UI Semilight"/>
                    <a:cs typeface="Segoe UI Semilight"/>
                  </a:rPr>
                  <a:t>this</a:t>
                </a:r>
                <a:r>
                  <a:rPr sz="2800" b="0" spc="-50" dirty="0">
                    <a:latin typeface="Segoe UI Semilight"/>
                    <a:cs typeface="Segoe UI Semilight"/>
                  </a:rPr>
                  <a:t> </a:t>
                </a:r>
                <a:r>
                  <a:rPr sz="2800" b="0" dirty="0">
                    <a:latin typeface="Segoe UI Semilight"/>
                    <a:cs typeface="Segoe UI Semilight"/>
                  </a:rPr>
                  <a:t>gives</a:t>
                </a:r>
                <a:r>
                  <a:rPr sz="2800" b="0" spc="-60" dirty="0">
                    <a:latin typeface="Segoe UI Semilight"/>
                    <a:cs typeface="Segoe UI Semilight"/>
                  </a:rPr>
                  <a:t> </a:t>
                </a:r>
                <a:r>
                  <a:rPr sz="2800" b="1" i="1" spc="-20" dirty="0">
                    <a:solidFill>
                      <a:srgbClr val="704EB9"/>
                    </a:solidFill>
                    <a:latin typeface="Segoe UI Semilight"/>
                    <a:cs typeface="Segoe UI Semilight"/>
                  </a:rPr>
                  <a:t>data</a:t>
                </a:r>
                <a:r>
                  <a:rPr sz="2800" b="0" i="1" spc="700" dirty="0">
                    <a:solidFill>
                      <a:srgbClr val="704EB9"/>
                    </a:solidFill>
                    <a:latin typeface="Segoe UI Semilight"/>
                    <a:cs typeface="Segoe UI Semilight"/>
                  </a:rPr>
                  <a:t> </a:t>
                </a:r>
                <a:br>
                  <a:rPr lang="en-US" sz="2800" b="0" i="1" spc="700" dirty="0">
                    <a:solidFill>
                      <a:srgbClr val="704EB9"/>
                    </a:solidFill>
                    <a:latin typeface="Segoe UI Semilight"/>
                    <a:cs typeface="Segoe UI Semilight"/>
                  </a:rPr>
                </a:br>
                <a:r>
                  <a:rPr sz="2400" b="0" i="1" dirty="0">
                    <a:solidFill>
                      <a:srgbClr val="927E50"/>
                    </a:solidFill>
                    <a:latin typeface="Segoe UI Semilight"/>
                    <a:cs typeface="Segoe UI Semilight"/>
                  </a:rPr>
                  <a:t>e.g.,</a:t>
                </a:r>
                <a:r>
                  <a:rPr sz="2400" b="0" i="1" spc="-45" dirty="0">
                    <a:solidFill>
                      <a:srgbClr val="927E50"/>
                    </a:solidFill>
                    <a:latin typeface="Segoe UI Semilight"/>
                    <a:cs typeface="Segoe UI Semilight"/>
                  </a:rPr>
                  <a:t> </a:t>
                </a:r>
                <a:r>
                  <a:rPr sz="2400" b="0" i="1" dirty="0">
                    <a:solidFill>
                      <a:srgbClr val="927E50"/>
                    </a:solidFill>
                    <a:latin typeface="Segoe UI Semilight"/>
                    <a:cs typeface="Segoe UI Semilight"/>
                  </a:rPr>
                  <a:t>we</a:t>
                </a:r>
                <a:r>
                  <a:rPr sz="2400" b="0" i="1" spc="-15" dirty="0">
                    <a:solidFill>
                      <a:srgbClr val="927E50"/>
                    </a:solidFill>
                    <a:latin typeface="Segoe UI Semilight"/>
                    <a:cs typeface="Segoe UI Semilight"/>
                  </a:rPr>
                  <a:t> </a:t>
                </a:r>
                <a:r>
                  <a:rPr sz="2400" b="0" i="1" dirty="0">
                    <a:solidFill>
                      <a:srgbClr val="927E50"/>
                    </a:solidFill>
                    <a:latin typeface="Segoe UI Semilight"/>
                    <a:cs typeface="Segoe UI Semilight"/>
                  </a:rPr>
                  <a:t>flip</a:t>
                </a:r>
                <a:r>
                  <a:rPr sz="2400" b="0" i="1" spc="-5" dirty="0">
                    <a:solidFill>
                      <a:srgbClr val="927E50"/>
                    </a:solidFill>
                    <a:latin typeface="Segoe UI Semilight"/>
                    <a:cs typeface="Segoe UI Semilight"/>
                  </a:rPr>
                  <a:t> </a:t>
                </a:r>
                <a:r>
                  <a:rPr sz="2400" b="0" i="1" dirty="0">
                    <a:solidFill>
                      <a:srgbClr val="927E50"/>
                    </a:solidFill>
                    <a:latin typeface="Segoe UI Semilight"/>
                    <a:cs typeface="Segoe UI Semilight"/>
                  </a:rPr>
                  <a:t>a</a:t>
                </a:r>
                <a:r>
                  <a:rPr sz="2400" b="0" i="1" spc="-20" dirty="0">
                    <a:solidFill>
                      <a:srgbClr val="927E50"/>
                    </a:solidFill>
                    <a:latin typeface="Segoe UI Semilight"/>
                    <a:cs typeface="Segoe UI Semilight"/>
                  </a:rPr>
                  <a:t> </a:t>
                </a:r>
                <a:r>
                  <a:rPr sz="2400" b="0" i="1" dirty="0">
                    <a:solidFill>
                      <a:srgbClr val="927E50"/>
                    </a:solidFill>
                    <a:latin typeface="Segoe UI Semilight"/>
                    <a:cs typeface="Segoe UI Semilight"/>
                  </a:rPr>
                  <a:t>coin</a:t>
                </a:r>
                <a:r>
                  <a:rPr sz="2400" b="0" i="1" spc="-10" dirty="0">
                    <a:solidFill>
                      <a:srgbClr val="927E50"/>
                    </a:solidFill>
                    <a:latin typeface="Segoe UI Semilight"/>
                    <a:cs typeface="Segoe UI Semilight"/>
                  </a:rPr>
                  <a:t> </a:t>
                </a:r>
                <a:r>
                  <a:rPr sz="2400" b="0" i="1" dirty="0">
                    <a:solidFill>
                      <a:srgbClr val="927E50"/>
                    </a:solidFill>
                    <a:latin typeface="Segoe UI Semilight"/>
                    <a:cs typeface="Segoe UI Semilight"/>
                  </a:rPr>
                  <a:t>that</a:t>
                </a:r>
                <a:r>
                  <a:rPr sz="2400" b="0" i="1" spc="-20" dirty="0">
                    <a:solidFill>
                      <a:srgbClr val="927E50"/>
                    </a:solidFill>
                    <a:latin typeface="Segoe UI Semilight"/>
                    <a:cs typeface="Segoe UI Semilight"/>
                  </a:rPr>
                  <a:t> </a:t>
                </a:r>
                <a:r>
                  <a:rPr sz="2400" b="0" i="1" dirty="0">
                    <a:solidFill>
                      <a:srgbClr val="927E50"/>
                    </a:solidFill>
                    <a:latin typeface="Segoe UI Semilight"/>
                    <a:cs typeface="Segoe UI Semilight"/>
                  </a:rPr>
                  <a:t>follows </a:t>
                </a:r>
                <a:r>
                  <a:rPr sz="2400" dirty="0">
                    <a:solidFill>
                      <a:srgbClr val="927E50"/>
                    </a:solidFill>
                    <a:latin typeface="Cambria Math"/>
                    <a:cs typeface="Cambria Math"/>
                  </a:rPr>
                  <a:t>Ber(𝑝)</a:t>
                </a:r>
                <a:r>
                  <a:rPr sz="2400" spc="105" dirty="0">
                    <a:solidFill>
                      <a:srgbClr val="927E50"/>
                    </a:solidFill>
                    <a:latin typeface="Cambria Math"/>
                    <a:cs typeface="Cambria Math"/>
                  </a:rPr>
                  <a:t> </a:t>
                </a:r>
                <a:r>
                  <a:rPr lang="en-US" sz="2400" i="1" spc="105" dirty="0">
                    <a:solidFill>
                      <a:srgbClr val="927E50"/>
                    </a:solidFill>
                    <a:latin typeface="Segoe UI Semilight"/>
                    <a:cs typeface="Segoe UI Semilight"/>
                  </a:rPr>
                  <a:t>10</a:t>
                </a:r>
                <a:r>
                  <a:rPr sz="2400" b="0" i="1" spc="-25" dirty="0">
                    <a:solidFill>
                      <a:srgbClr val="927E50"/>
                    </a:solidFill>
                    <a:latin typeface="Segoe UI Semilight"/>
                    <a:cs typeface="Segoe UI Semilight"/>
                  </a:rPr>
                  <a:t> </a:t>
                </a:r>
                <a:r>
                  <a:rPr sz="2400" b="0" i="1" dirty="0">
                    <a:solidFill>
                      <a:srgbClr val="927E50"/>
                    </a:solidFill>
                    <a:latin typeface="Segoe UI Semilight"/>
                    <a:cs typeface="Segoe UI Semilight"/>
                  </a:rPr>
                  <a:t>times</a:t>
                </a:r>
                <a:r>
                  <a:rPr sz="2400" b="0" i="1" spc="-25" dirty="0">
                    <a:solidFill>
                      <a:srgbClr val="927E50"/>
                    </a:solidFill>
                    <a:latin typeface="Segoe UI Semilight"/>
                    <a:cs typeface="Segoe UI Semilight"/>
                  </a:rPr>
                  <a:t> </a:t>
                </a:r>
                <a:r>
                  <a:rPr sz="2400" b="0" i="1" dirty="0">
                    <a:solidFill>
                      <a:srgbClr val="927E50"/>
                    </a:solidFill>
                    <a:latin typeface="Segoe UI Semilight"/>
                    <a:cs typeface="Segoe UI Semilight"/>
                  </a:rPr>
                  <a:t>and</a:t>
                </a:r>
                <a:r>
                  <a:rPr sz="2400" b="0" i="1" spc="-25" dirty="0">
                    <a:solidFill>
                      <a:srgbClr val="927E50"/>
                    </a:solidFill>
                    <a:latin typeface="Segoe UI Semilight"/>
                    <a:cs typeface="Segoe UI Semilight"/>
                  </a:rPr>
                  <a:t> </a:t>
                </a:r>
                <a:r>
                  <a:rPr sz="2400" b="0" i="1" dirty="0">
                    <a:solidFill>
                      <a:srgbClr val="927E50"/>
                    </a:solidFill>
                    <a:latin typeface="Segoe UI Semilight"/>
                    <a:cs typeface="Segoe UI Semilight"/>
                  </a:rPr>
                  <a:t>write</a:t>
                </a:r>
                <a:r>
                  <a:rPr sz="2400" b="0" i="1" spc="-20" dirty="0">
                    <a:solidFill>
                      <a:srgbClr val="927E50"/>
                    </a:solidFill>
                    <a:latin typeface="Segoe UI Semilight"/>
                    <a:cs typeface="Segoe UI Semilight"/>
                  </a:rPr>
                  <a:t> </a:t>
                </a:r>
                <a:r>
                  <a:rPr sz="2400" b="0" i="1" dirty="0">
                    <a:solidFill>
                      <a:srgbClr val="927E50"/>
                    </a:solidFill>
                    <a:latin typeface="Segoe UI Semilight"/>
                    <a:cs typeface="Segoe UI Semilight"/>
                  </a:rPr>
                  <a:t>down</a:t>
                </a:r>
                <a:r>
                  <a:rPr sz="2400" b="0" i="1" spc="-10" dirty="0">
                    <a:solidFill>
                      <a:srgbClr val="927E50"/>
                    </a:solidFill>
                    <a:latin typeface="Segoe UI Semilight"/>
                    <a:cs typeface="Segoe UI Semilight"/>
                  </a:rPr>
                  <a:t> </a:t>
                </a:r>
                <a:r>
                  <a:rPr sz="2400" b="0" i="1" dirty="0">
                    <a:solidFill>
                      <a:srgbClr val="927E50"/>
                    </a:solidFill>
                    <a:latin typeface="Segoe UI Semilight"/>
                    <a:cs typeface="Segoe UI Semilight"/>
                  </a:rPr>
                  <a:t>the</a:t>
                </a:r>
                <a:r>
                  <a:rPr sz="2400" b="0" i="1" spc="-25" dirty="0">
                    <a:solidFill>
                      <a:srgbClr val="927E50"/>
                    </a:solidFill>
                    <a:latin typeface="Segoe UI Semilight"/>
                    <a:cs typeface="Segoe UI Semilight"/>
                  </a:rPr>
                  <a:t> </a:t>
                </a:r>
                <a:r>
                  <a:rPr sz="2400" b="0" i="1" dirty="0">
                    <a:solidFill>
                      <a:srgbClr val="927E50"/>
                    </a:solidFill>
                    <a:latin typeface="Segoe UI Semilight"/>
                    <a:cs typeface="Segoe UI Semilight"/>
                  </a:rPr>
                  <a:t>results</a:t>
                </a:r>
                <a:r>
                  <a:rPr sz="2400" b="0" i="1" spc="-20" dirty="0">
                    <a:solidFill>
                      <a:srgbClr val="927E50"/>
                    </a:solidFill>
                    <a:latin typeface="Segoe UI Semilight"/>
                    <a:cs typeface="Segoe UI Semilight"/>
                  </a:rPr>
                  <a:t> </a:t>
                </a:r>
                <a:r>
                  <a:rPr lang="en-US" sz="2400" b="0" i="1" dirty="0">
                    <a:solidFill>
                      <a:srgbClr val="927E50"/>
                    </a:solidFill>
                    <a:latin typeface="Segoe UI Semilight"/>
                    <a:cs typeface="Segoe UI Semilight"/>
                  </a:rPr>
                  <a:t>–</a:t>
                </a:r>
                <a:r>
                  <a:rPr sz="2400" b="0" i="1" spc="-25" dirty="0">
                    <a:solidFill>
                      <a:srgbClr val="927E50"/>
                    </a:solidFill>
                    <a:latin typeface="Segoe UI Semilight"/>
                    <a:cs typeface="Segoe UI Semilight"/>
                  </a:rPr>
                  <a:t> </a:t>
                </a:r>
                <a:r>
                  <a:rPr sz="2400" b="0" i="1" spc="-10" dirty="0">
                    <a:solidFill>
                      <a:srgbClr val="927E50"/>
                    </a:solidFill>
                    <a:latin typeface="Segoe UI Semilight"/>
                    <a:cs typeface="Segoe UI Semilight"/>
                  </a:rPr>
                  <a:t>HTTTH</a:t>
                </a:r>
                <a:r>
                  <a:rPr lang="en-US" sz="2400" b="0" i="1" spc="-10" dirty="0">
                    <a:solidFill>
                      <a:srgbClr val="927E50"/>
                    </a:solidFill>
                    <a:latin typeface="Segoe UI Semilight"/>
                    <a:cs typeface="Segoe UI Semilight"/>
                  </a:rPr>
                  <a:t>…</a:t>
                </a:r>
                <a:endParaRPr sz="2400" dirty="0">
                  <a:latin typeface="Segoe UI Semilight"/>
                  <a:cs typeface="Segoe UI Semilight"/>
                </a:endParaRPr>
              </a:p>
              <a:p>
                <a:pPr marL="390525" indent="-359410">
                  <a:lnSpc>
                    <a:spcPct val="100000"/>
                  </a:lnSpc>
                  <a:spcBef>
                    <a:spcPts val="1250"/>
                  </a:spcBef>
                  <a:buClr>
                    <a:srgbClr val="000000"/>
                  </a:buClr>
                  <a:buAutoNum type="arabicPeriod"/>
                  <a:tabLst>
                    <a:tab pos="390525" algn="l"/>
                  </a:tabLst>
                </a:pPr>
                <a:r>
                  <a:rPr sz="2800" b="1" dirty="0">
                    <a:solidFill>
                      <a:srgbClr val="704EB9"/>
                    </a:solidFill>
                    <a:latin typeface="Segoe UI Semilight"/>
                    <a:cs typeface="Segoe UI Semilight"/>
                  </a:rPr>
                  <a:t>Estimate</a:t>
                </a:r>
                <a:r>
                  <a:rPr sz="2800" b="1" spc="-90" dirty="0">
                    <a:solidFill>
                      <a:srgbClr val="704EB9"/>
                    </a:solidFill>
                    <a:latin typeface="Segoe UI Semilight"/>
                    <a:cs typeface="Segoe UI Semilight"/>
                  </a:rPr>
                  <a:t> </a:t>
                </a:r>
                <a:r>
                  <a:rPr sz="2800" b="1" dirty="0">
                    <a:solidFill>
                      <a:srgbClr val="704EB9"/>
                    </a:solidFill>
                    <a:latin typeface="Segoe UI Semilight"/>
                    <a:cs typeface="Segoe UI Semilight"/>
                  </a:rPr>
                  <a:t>the</a:t>
                </a:r>
                <a:r>
                  <a:rPr sz="2800" b="1" spc="-75" dirty="0">
                    <a:solidFill>
                      <a:srgbClr val="704EB9"/>
                    </a:solidFill>
                    <a:latin typeface="Segoe UI Semilight"/>
                    <a:cs typeface="Segoe UI Semilight"/>
                  </a:rPr>
                  <a:t> </a:t>
                </a:r>
                <a:r>
                  <a:rPr sz="2800" b="1" dirty="0">
                    <a:solidFill>
                      <a:srgbClr val="704EB9"/>
                    </a:solidFill>
                    <a:latin typeface="Segoe UI Semilight"/>
                    <a:cs typeface="Segoe UI Semilight"/>
                  </a:rPr>
                  <a:t>missing</a:t>
                </a:r>
                <a:r>
                  <a:rPr sz="2800" b="1" spc="-80" dirty="0">
                    <a:solidFill>
                      <a:srgbClr val="704EB9"/>
                    </a:solidFill>
                    <a:latin typeface="Segoe UI Semilight"/>
                    <a:cs typeface="Segoe UI Semilight"/>
                  </a:rPr>
                  <a:t> </a:t>
                </a:r>
                <a:r>
                  <a:rPr sz="2800" b="1" dirty="0">
                    <a:solidFill>
                      <a:srgbClr val="704EB9"/>
                    </a:solidFill>
                    <a:latin typeface="Segoe UI Semilight"/>
                    <a:cs typeface="Segoe UI Semilight"/>
                  </a:rPr>
                  <a:t>rules</a:t>
                </a:r>
                <a:r>
                  <a:rPr sz="2800" b="0" spc="-25" dirty="0">
                    <a:solidFill>
                      <a:srgbClr val="704EB9"/>
                    </a:solidFill>
                    <a:latin typeface="Segoe UI Semilight"/>
                    <a:cs typeface="Segoe UI Semilight"/>
                  </a:rPr>
                  <a:t> </a:t>
                </a:r>
                <a:r>
                  <a:rPr sz="2800" b="0" dirty="0">
                    <a:latin typeface="Segoe UI Semilight"/>
                    <a:cs typeface="Segoe UI Semilight"/>
                  </a:rPr>
                  <a:t>(unknown</a:t>
                </a:r>
                <a:r>
                  <a:rPr sz="2800" b="0" spc="-50" dirty="0">
                    <a:latin typeface="Segoe UI Semilight"/>
                    <a:cs typeface="Segoe UI Semilight"/>
                  </a:rPr>
                  <a:t> </a:t>
                </a:r>
                <a:r>
                  <a:rPr sz="2800" b="0" dirty="0">
                    <a:latin typeface="Segoe UI Semilight"/>
                    <a:cs typeface="Segoe UI Semilight"/>
                  </a:rPr>
                  <a:t>parameter(s))</a:t>
                </a:r>
                <a:r>
                  <a:rPr sz="2800" b="0" spc="-95" dirty="0">
                    <a:latin typeface="Segoe UI Semilight"/>
                    <a:cs typeface="Segoe UI Semilight"/>
                  </a:rPr>
                  <a:t> </a:t>
                </a:r>
                <a:r>
                  <a:rPr sz="2800" b="0" i="1" dirty="0">
                    <a:latin typeface="Segoe UI Semilight"/>
                    <a:cs typeface="Segoe UI Semilight"/>
                  </a:rPr>
                  <a:t>based</a:t>
                </a:r>
                <a:r>
                  <a:rPr sz="2800" b="0" i="1" spc="-40" dirty="0">
                    <a:latin typeface="Segoe UI Semilight"/>
                    <a:cs typeface="Segoe UI Semilight"/>
                  </a:rPr>
                  <a:t> </a:t>
                </a:r>
                <a:r>
                  <a:rPr sz="2800" b="0" i="1" dirty="0">
                    <a:latin typeface="Segoe UI Semilight"/>
                    <a:cs typeface="Segoe UI Semilight"/>
                  </a:rPr>
                  <a:t>on</a:t>
                </a:r>
                <a:r>
                  <a:rPr sz="2800" b="0" i="1" spc="-35" dirty="0">
                    <a:latin typeface="Segoe UI Semilight"/>
                    <a:cs typeface="Segoe UI Semilight"/>
                  </a:rPr>
                  <a:t> </a:t>
                </a:r>
                <a:r>
                  <a:rPr sz="2800" b="0" i="1" dirty="0">
                    <a:latin typeface="Segoe UI Semilight"/>
                    <a:cs typeface="Segoe UI Semilight"/>
                  </a:rPr>
                  <a:t>the</a:t>
                </a:r>
                <a:r>
                  <a:rPr sz="2800" b="0" i="1" spc="-35" dirty="0">
                    <a:latin typeface="Segoe UI Semilight"/>
                    <a:cs typeface="Segoe UI Semilight"/>
                  </a:rPr>
                  <a:t> </a:t>
                </a:r>
                <a:r>
                  <a:rPr sz="2800" b="0" i="1" spc="-20" dirty="0">
                    <a:latin typeface="Segoe UI Semilight"/>
                    <a:cs typeface="Segoe UI Semilight"/>
                  </a:rPr>
                  <a:t>data</a:t>
                </a:r>
                <a:endParaRPr sz="2800" dirty="0">
                  <a:latin typeface="Segoe UI Semilight"/>
                  <a:cs typeface="Segoe UI Semilight"/>
                </a:endParaRPr>
              </a:p>
            </p:txBody>
          </p:sp>
        </mc:Choice>
        <mc:Fallback>
          <p:sp>
            <p:nvSpPr>
              <p:cNvPr id="3" name="object 3">
                <a:extLst>
                  <a:ext uri="{FF2B5EF4-FFF2-40B4-BE49-F238E27FC236}">
                    <a16:creationId xmlns:a16="http://schemas.microsoft.com/office/drawing/2014/main" id="{10170425-FAD0-6C22-B1D2-4A56E702C1BC}"/>
                  </a:ext>
                </a:extLst>
              </p:cNvPr>
              <p:cNvSpPr txBox="1">
                <a:spLocks noRot="1" noChangeAspect="1" noMove="1" noResize="1" noEditPoints="1" noAdjustHandles="1" noChangeArrowheads="1" noChangeShapeType="1" noTextEdit="1"/>
              </p:cNvSpPr>
              <p:nvPr/>
            </p:nvSpPr>
            <p:spPr>
              <a:xfrm>
                <a:off x="576654" y="1277943"/>
                <a:ext cx="11075276" cy="2545120"/>
              </a:xfrm>
              <a:prstGeom prst="rect">
                <a:avLst/>
              </a:prstGeom>
              <a:blipFill>
                <a:blip r:embed="rId2"/>
                <a:stretch>
                  <a:fillRect l="-1982" b="-9113"/>
                </a:stretch>
              </a:blipFill>
            </p:spPr>
            <p:txBody>
              <a:bodyPr/>
              <a:lstStyle/>
              <a:p>
                <a:r>
                  <a:rPr lang="en-US">
                    <a:noFill/>
                  </a:rPr>
                  <a:t> </a:t>
                </a:r>
              </a:p>
            </p:txBody>
          </p:sp>
        </mc:Fallback>
      </mc:AlternateContent>
    </p:spTree>
    <p:extLst>
      <p:ext uri="{BB962C8B-B14F-4D97-AF65-F5344CB8AC3E}">
        <p14:creationId xmlns:p14="http://schemas.microsoft.com/office/powerpoint/2010/main" val="15115088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E21DB-1769-A5E3-A1E4-D72377DBE8C0}"/>
            </a:ext>
          </a:extLst>
        </p:cNvPr>
        <p:cNvGrpSpPr/>
        <p:nvPr/>
      </p:nvGrpSpPr>
      <p:grpSpPr>
        <a:xfrm>
          <a:off x="0" y="0"/>
          <a:ext cx="0" cy="0"/>
          <a:chOff x="0" y="0"/>
          <a:chExt cx="0" cy="0"/>
        </a:xfrm>
      </p:grpSpPr>
      <p:sp>
        <p:nvSpPr>
          <p:cNvPr id="2" name="object 2" descr="$PPTXTitle">
            <a:extLst>
              <a:ext uri="{FF2B5EF4-FFF2-40B4-BE49-F238E27FC236}">
                <a16:creationId xmlns:a16="http://schemas.microsoft.com/office/drawing/2014/main" id="{C10F82AE-F352-313D-37F2-448A68B2BB6E}"/>
              </a:ext>
            </a:extLst>
          </p:cNvPr>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75" dirty="0"/>
              <a:t>Maximum</a:t>
            </a:r>
            <a:r>
              <a:rPr spc="180" dirty="0"/>
              <a:t> </a:t>
            </a:r>
            <a:r>
              <a:rPr spc="70" dirty="0"/>
              <a:t>Likelihood</a:t>
            </a:r>
            <a:r>
              <a:rPr spc="175" dirty="0"/>
              <a:t> </a:t>
            </a:r>
            <a:r>
              <a:rPr spc="70" dirty="0"/>
              <a:t>Estimation</a:t>
            </a:r>
          </a:p>
        </p:txBody>
      </p:sp>
      <mc:AlternateContent xmlns:mc="http://schemas.openxmlformats.org/markup-compatibility/2006">
        <mc:Choice xmlns:a14="http://schemas.microsoft.com/office/drawing/2010/main" Requires="a14">
          <p:sp>
            <p:nvSpPr>
              <p:cNvPr id="3" name="object 3">
                <a:extLst>
                  <a:ext uri="{FF2B5EF4-FFF2-40B4-BE49-F238E27FC236}">
                    <a16:creationId xmlns:a16="http://schemas.microsoft.com/office/drawing/2014/main" id="{B0717C00-F138-181C-4712-D1536487B1B4}"/>
                  </a:ext>
                </a:extLst>
              </p:cNvPr>
              <p:cNvSpPr txBox="1"/>
              <p:nvPr/>
            </p:nvSpPr>
            <p:spPr>
              <a:xfrm>
                <a:off x="575238" y="1277943"/>
                <a:ext cx="11159561" cy="4731360"/>
              </a:xfrm>
              <a:prstGeom prst="rect">
                <a:avLst/>
              </a:prstGeom>
            </p:spPr>
            <p:txBody>
              <a:bodyPr vert="horz" wrap="square" lIns="0" tIns="148590" rIns="0" bIns="0" rtlCol="0">
                <a:spAutoFit/>
              </a:bodyPr>
              <a:lstStyle/>
              <a:p>
                <a:pPr marL="25400">
                  <a:lnSpc>
                    <a:spcPct val="100000"/>
                  </a:lnSpc>
                  <a:spcBef>
                    <a:spcPts val="95"/>
                  </a:spcBef>
                </a:pPr>
                <a:r>
                  <a:rPr lang="en-US" sz="2800" b="0" dirty="0">
                    <a:solidFill>
                      <a:srgbClr val="2D663D"/>
                    </a:solidFill>
                    <a:latin typeface="Segoe UI Semilight"/>
                    <a:cs typeface="Segoe UI Semilight"/>
                  </a:rPr>
                  <a:t>We</a:t>
                </a:r>
                <a:r>
                  <a:rPr lang="en-US" sz="2800" b="0" spc="-80" dirty="0">
                    <a:solidFill>
                      <a:srgbClr val="2D663D"/>
                    </a:solidFill>
                    <a:latin typeface="Segoe UI Semilight"/>
                    <a:cs typeface="Segoe UI Semilight"/>
                  </a:rPr>
                  <a:t> </a:t>
                </a:r>
                <a:r>
                  <a:rPr lang="en-US" sz="2800" b="0" dirty="0">
                    <a:solidFill>
                      <a:srgbClr val="2D663D"/>
                    </a:solidFill>
                    <a:latin typeface="Segoe UI Semilight"/>
                    <a:cs typeface="Segoe UI Semilight"/>
                  </a:rPr>
                  <a:t>derive</a:t>
                </a:r>
                <a:r>
                  <a:rPr lang="en-US" sz="2800" b="0" spc="-80" dirty="0">
                    <a:solidFill>
                      <a:srgbClr val="2D663D"/>
                    </a:solidFill>
                    <a:latin typeface="Segoe UI Semilight"/>
                    <a:cs typeface="Segoe UI Semilight"/>
                  </a:rPr>
                  <a:t> </a:t>
                </a:r>
                <a:r>
                  <a:rPr lang="en-US" sz="2800" b="0" dirty="0">
                    <a:solidFill>
                      <a:srgbClr val="2D663D"/>
                    </a:solidFill>
                    <a:latin typeface="Segoe UI Semilight"/>
                    <a:cs typeface="Segoe UI Semilight"/>
                  </a:rPr>
                  <a:t>an</a:t>
                </a:r>
                <a:r>
                  <a:rPr lang="en-US" sz="2800" b="0" spc="-55" dirty="0">
                    <a:solidFill>
                      <a:srgbClr val="2D663D"/>
                    </a:solidFill>
                    <a:latin typeface="Segoe UI Semilight"/>
                    <a:cs typeface="Segoe UI Semilight"/>
                  </a:rPr>
                  <a:t> </a:t>
                </a:r>
                <a:r>
                  <a:rPr lang="en-US" sz="2800" b="0" dirty="0">
                    <a:solidFill>
                      <a:srgbClr val="2D663D"/>
                    </a:solidFill>
                    <a:latin typeface="Segoe UI Semilight"/>
                    <a:cs typeface="Segoe UI Semilight"/>
                  </a:rPr>
                  <a:t>estimate</a:t>
                </a:r>
                <a:r>
                  <a:rPr lang="en-US" sz="2800" b="0" spc="-55" dirty="0">
                    <a:solidFill>
                      <a:srgbClr val="2D663D"/>
                    </a:solidFill>
                    <a:latin typeface="Segoe UI Semilight"/>
                    <a:cs typeface="Segoe UI Semilight"/>
                  </a:rPr>
                  <a:t> </a:t>
                </a:r>
                <a14:m>
                  <m:oMath xmlns:m="http://schemas.openxmlformats.org/officeDocument/2006/math">
                    <m:acc>
                      <m:accPr>
                        <m:chr m:val="̂"/>
                        <m:ctrlPr>
                          <a:rPr lang="ar-AE" sz="2800" b="1" i="0" spc="-55" smtClean="0">
                            <a:solidFill>
                              <a:srgbClr val="2D663D"/>
                            </a:solidFill>
                            <a:latin typeface="Cambria Math" panose="02040503050406030204" pitchFamily="18" charset="0"/>
                            <a:cs typeface="Segoe UI Semilight"/>
                          </a:rPr>
                        </m:ctrlPr>
                      </m:accPr>
                      <m:e>
                        <m:r>
                          <a:rPr lang="ar-AE" sz="2800" b="1" i="0" spc="-55" smtClean="0">
                            <a:solidFill>
                              <a:srgbClr val="2D663D"/>
                            </a:solidFill>
                            <a:latin typeface="Cambria Math" panose="02040503050406030204" pitchFamily="18" charset="0"/>
                            <a:cs typeface="Segoe UI Semilight"/>
                          </a:rPr>
                          <m:t>𝛉</m:t>
                        </m:r>
                      </m:e>
                    </m:acc>
                  </m:oMath>
                </a14:m>
                <a:r>
                  <a:rPr lang="ar-AE" sz="2800" b="0" dirty="0">
                    <a:solidFill>
                      <a:srgbClr val="2D663D"/>
                    </a:solidFill>
                    <a:latin typeface="Segoe UI Semilight"/>
                    <a:cs typeface="Segoe UI Semilight"/>
                  </a:rPr>
                  <a:t> </a:t>
                </a:r>
                <a:r>
                  <a:rPr lang="en-US" sz="2800" b="0" dirty="0">
                    <a:solidFill>
                      <a:srgbClr val="2D663D"/>
                    </a:solidFill>
                    <a:latin typeface="Segoe UI Semilight"/>
                    <a:cs typeface="Segoe UI Semilight"/>
                  </a:rPr>
                  <a:t>for</a:t>
                </a:r>
                <a:r>
                  <a:rPr lang="en-US" sz="2800" b="0" spc="-75" dirty="0">
                    <a:solidFill>
                      <a:srgbClr val="2D663D"/>
                    </a:solidFill>
                    <a:latin typeface="Segoe UI Semilight"/>
                    <a:cs typeface="Segoe UI Semilight"/>
                  </a:rPr>
                  <a:t> </a:t>
                </a:r>
                <a:r>
                  <a:rPr lang="en-US" sz="2800" b="0" dirty="0">
                    <a:solidFill>
                      <a:srgbClr val="2D663D"/>
                    </a:solidFill>
                    <a:latin typeface="Segoe UI Semilight"/>
                    <a:cs typeface="Segoe UI Semilight"/>
                  </a:rPr>
                  <a:t>the</a:t>
                </a:r>
                <a:r>
                  <a:rPr lang="en-US" sz="2800" b="0" spc="-60" dirty="0">
                    <a:solidFill>
                      <a:srgbClr val="2D663D"/>
                    </a:solidFill>
                    <a:latin typeface="Segoe UI Semilight"/>
                    <a:cs typeface="Segoe UI Semilight"/>
                  </a:rPr>
                  <a:t> </a:t>
                </a:r>
                <a:r>
                  <a:rPr lang="en-US" sz="2800" b="0" dirty="0">
                    <a:solidFill>
                      <a:srgbClr val="2D663D"/>
                    </a:solidFill>
                    <a:latin typeface="Segoe UI Semilight"/>
                    <a:cs typeface="Segoe UI Semilight"/>
                  </a:rPr>
                  <a:t>parameter</a:t>
                </a:r>
                <a:r>
                  <a:rPr lang="en-US" sz="2800" b="0" spc="-45" dirty="0">
                    <a:solidFill>
                      <a:srgbClr val="2D663D"/>
                    </a:solidFill>
                    <a:latin typeface="Segoe UI Semilight"/>
                    <a:cs typeface="Segoe UI Semilight"/>
                  </a:rPr>
                  <a:t> </a:t>
                </a:r>
                <a14:m>
                  <m:oMath xmlns:m="http://schemas.openxmlformats.org/officeDocument/2006/math">
                    <m:r>
                      <a:rPr lang="en-US" sz="2800" b="1" i="0" spc="-45" smtClean="0">
                        <a:solidFill>
                          <a:srgbClr val="2D663D"/>
                        </a:solidFill>
                        <a:latin typeface="Cambria Math" panose="02040503050406030204" pitchFamily="18" charset="0"/>
                        <a:cs typeface="Segoe UI Semilight"/>
                      </a:rPr>
                      <m:t>𝛉</m:t>
                    </m:r>
                  </m:oMath>
                </a14:m>
                <a:r>
                  <a:rPr lang="en-US" sz="2800" b="0" dirty="0">
                    <a:solidFill>
                      <a:srgbClr val="2D663D"/>
                    </a:solidFill>
                    <a:latin typeface="Segoe UI Semilight"/>
                    <a:cs typeface="Segoe UI Semilight"/>
                  </a:rPr>
                  <a:t> based</a:t>
                </a:r>
                <a:r>
                  <a:rPr lang="en-US" sz="2800" b="0" spc="-55" dirty="0">
                    <a:solidFill>
                      <a:srgbClr val="2D663D"/>
                    </a:solidFill>
                    <a:latin typeface="Segoe UI Semilight"/>
                    <a:cs typeface="Segoe UI Semilight"/>
                  </a:rPr>
                  <a:t> </a:t>
                </a:r>
                <a:r>
                  <a:rPr lang="en-US" sz="2800" b="0" dirty="0">
                    <a:solidFill>
                      <a:srgbClr val="2D663D"/>
                    </a:solidFill>
                    <a:latin typeface="Segoe UI Semilight"/>
                    <a:cs typeface="Segoe UI Semilight"/>
                  </a:rPr>
                  <a:t>on</a:t>
                </a:r>
                <a:r>
                  <a:rPr lang="en-US" sz="2800" b="0" spc="-45" dirty="0">
                    <a:solidFill>
                      <a:srgbClr val="2D663D"/>
                    </a:solidFill>
                    <a:latin typeface="Segoe UI Semilight"/>
                    <a:cs typeface="Segoe UI Semilight"/>
                  </a:rPr>
                  <a:t> </a:t>
                </a:r>
                <a:r>
                  <a:rPr lang="en-US" sz="2800" b="0" dirty="0">
                    <a:solidFill>
                      <a:srgbClr val="2D663D"/>
                    </a:solidFill>
                    <a:latin typeface="Segoe UI Semilight"/>
                    <a:cs typeface="Segoe UI Semilight"/>
                  </a:rPr>
                  <a:t>observed</a:t>
                </a:r>
                <a:r>
                  <a:rPr lang="en-US" sz="2800" b="0" spc="-35" dirty="0">
                    <a:solidFill>
                      <a:srgbClr val="2D663D"/>
                    </a:solidFill>
                    <a:latin typeface="Segoe UI Semilight"/>
                    <a:cs typeface="Segoe UI Semilight"/>
                  </a:rPr>
                  <a:t> </a:t>
                </a:r>
                <a:r>
                  <a:rPr lang="en-US" sz="2800" b="0" spc="-20" dirty="0">
                    <a:solidFill>
                      <a:srgbClr val="2D663D"/>
                    </a:solidFill>
                    <a:latin typeface="Segoe UI Semilight"/>
                    <a:cs typeface="Segoe UI Semilight"/>
                  </a:rPr>
                  <a:t>data</a:t>
                </a:r>
                <a:endParaRPr lang="en-US" sz="2800" dirty="0">
                  <a:latin typeface="Segoe UI Semilight"/>
                  <a:cs typeface="Segoe UI Semilight"/>
                </a:endParaRPr>
              </a:p>
              <a:p>
                <a:pPr marL="25400" marR="194945" indent="311785">
                  <a:lnSpc>
                    <a:spcPct val="96600"/>
                  </a:lnSpc>
                  <a:spcBef>
                    <a:spcPts val="1185"/>
                  </a:spcBef>
                  <a:buAutoNum type="arabicPeriod"/>
                  <a:tabLst>
                    <a:tab pos="337185" algn="l"/>
                  </a:tabLst>
                </a:pPr>
                <a:r>
                  <a:rPr lang="en-US" sz="2800" b="0" dirty="0">
                    <a:latin typeface="Segoe UI Semilight"/>
                    <a:cs typeface="Segoe UI Semilight"/>
                  </a:rPr>
                  <a:t>We’re</a:t>
                </a:r>
                <a:r>
                  <a:rPr lang="en-US" sz="2800" b="0" spc="-45" dirty="0">
                    <a:latin typeface="Segoe UI Semilight"/>
                    <a:cs typeface="Segoe UI Semilight"/>
                  </a:rPr>
                  <a:t> </a:t>
                </a:r>
                <a:r>
                  <a:rPr lang="en-US" sz="2800" b="0" dirty="0">
                    <a:latin typeface="Segoe UI Semilight"/>
                    <a:cs typeface="Segoe UI Semilight"/>
                  </a:rPr>
                  <a:t>going</a:t>
                </a:r>
                <a:r>
                  <a:rPr lang="en-US" sz="2800" b="0" spc="-45" dirty="0">
                    <a:latin typeface="Segoe UI Semilight"/>
                    <a:cs typeface="Segoe UI Semilight"/>
                  </a:rPr>
                  <a:t> </a:t>
                </a:r>
                <a:r>
                  <a:rPr lang="en-US" sz="2800" b="0" dirty="0">
                    <a:latin typeface="Segoe UI Semilight"/>
                    <a:cs typeface="Segoe UI Semilight"/>
                  </a:rPr>
                  <a:t>to</a:t>
                </a:r>
                <a:r>
                  <a:rPr lang="en-US" sz="2800" b="0" spc="-40" dirty="0">
                    <a:latin typeface="Segoe UI Semilight"/>
                    <a:cs typeface="Segoe UI Semilight"/>
                  </a:rPr>
                  <a:t> </a:t>
                </a:r>
                <a:r>
                  <a:rPr lang="en-US" sz="2800" b="1" dirty="0">
                    <a:solidFill>
                      <a:srgbClr val="704EB9"/>
                    </a:solidFill>
                    <a:latin typeface="Segoe UI Semilight"/>
                    <a:cs typeface="Segoe UI Semilight"/>
                  </a:rPr>
                  <a:t>run</a:t>
                </a:r>
                <a:r>
                  <a:rPr lang="en-US" sz="2800" b="1" spc="-65" dirty="0">
                    <a:solidFill>
                      <a:srgbClr val="704EB9"/>
                    </a:solidFill>
                    <a:latin typeface="Segoe UI Semilight"/>
                    <a:cs typeface="Segoe UI Semilight"/>
                  </a:rPr>
                  <a:t> </a:t>
                </a:r>
                <a:r>
                  <a:rPr lang="en-US" sz="2800" b="1" dirty="0">
                    <a:solidFill>
                      <a:srgbClr val="704EB9"/>
                    </a:solidFill>
                    <a:latin typeface="Segoe UI Semilight"/>
                    <a:cs typeface="Segoe UI Semilight"/>
                  </a:rPr>
                  <a:t>the</a:t>
                </a:r>
                <a:r>
                  <a:rPr lang="en-US" sz="2800" b="1" spc="-70" dirty="0">
                    <a:solidFill>
                      <a:srgbClr val="704EB9"/>
                    </a:solidFill>
                    <a:latin typeface="Segoe UI Semilight"/>
                    <a:cs typeface="Segoe UI Semilight"/>
                  </a:rPr>
                  <a:t> </a:t>
                </a:r>
                <a:r>
                  <a:rPr lang="en-US" sz="2800" b="1" dirty="0">
                    <a:solidFill>
                      <a:srgbClr val="704EB9"/>
                    </a:solidFill>
                    <a:latin typeface="Segoe UI Semilight"/>
                    <a:cs typeface="Segoe UI Semilight"/>
                  </a:rPr>
                  <a:t>random</a:t>
                </a:r>
                <a:r>
                  <a:rPr lang="en-US" sz="2800" b="1" spc="-70" dirty="0">
                    <a:solidFill>
                      <a:srgbClr val="704EB9"/>
                    </a:solidFill>
                    <a:latin typeface="Segoe UI Semilight"/>
                    <a:cs typeface="Segoe UI Semilight"/>
                  </a:rPr>
                  <a:t> </a:t>
                </a:r>
                <a:r>
                  <a:rPr lang="en-US" sz="2800" b="1" dirty="0">
                    <a:solidFill>
                      <a:srgbClr val="704EB9"/>
                    </a:solidFill>
                    <a:latin typeface="Segoe UI Semilight"/>
                    <a:cs typeface="Segoe UI Semilight"/>
                  </a:rPr>
                  <a:t>experiment</a:t>
                </a:r>
                <a:r>
                  <a:rPr lang="en-US" sz="2800" b="1" spc="-90" dirty="0">
                    <a:solidFill>
                      <a:srgbClr val="704EB9"/>
                    </a:solidFill>
                    <a:latin typeface="Segoe UI Semilight"/>
                    <a:cs typeface="Segoe UI Semilight"/>
                  </a:rPr>
                  <a:t> </a:t>
                </a:r>
                <a:r>
                  <a:rPr lang="en-US" sz="2800" b="1" dirty="0">
                    <a:solidFill>
                      <a:srgbClr val="704EB9"/>
                    </a:solidFill>
                    <a:latin typeface="Segoe UI Semilight"/>
                    <a:cs typeface="Segoe UI Semilight"/>
                  </a:rPr>
                  <a:t>a</a:t>
                </a:r>
                <a:r>
                  <a:rPr lang="en-US" sz="2800" b="1" spc="-45" dirty="0">
                    <a:solidFill>
                      <a:srgbClr val="704EB9"/>
                    </a:solidFill>
                    <a:latin typeface="Segoe UI Semilight"/>
                    <a:cs typeface="Segoe UI Semilight"/>
                  </a:rPr>
                  <a:t> </a:t>
                </a:r>
                <a:r>
                  <a:rPr lang="en-US" sz="2800" b="1" dirty="0">
                    <a:solidFill>
                      <a:srgbClr val="704EB9"/>
                    </a:solidFill>
                    <a:latin typeface="Segoe UI Semilight"/>
                    <a:cs typeface="Segoe UI Semilight"/>
                  </a:rPr>
                  <a:t>bunch</a:t>
                </a:r>
                <a:r>
                  <a:rPr lang="en-US" sz="2800" b="1" spc="-75" dirty="0">
                    <a:solidFill>
                      <a:srgbClr val="704EB9"/>
                    </a:solidFill>
                    <a:latin typeface="Segoe UI Semilight"/>
                    <a:cs typeface="Segoe UI Semilight"/>
                  </a:rPr>
                  <a:t> </a:t>
                </a:r>
                <a:r>
                  <a:rPr lang="en-US" sz="2800" b="1" dirty="0">
                    <a:solidFill>
                      <a:srgbClr val="704EB9"/>
                    </a:solidFill>
                    <a:latin typeface="Segoe UI Semilight"/>
                    <a:cs typeface="Segoe UI Semilight"/>
                  </a:rPr>
                  <a:t>of</a:t>
                </a:r>
                <a:r>
                  <a:rPr lang="en-US" sz="2800" b="1" spc="-60" dirty="0">
                    <a:solidFill>
                      <a:srgbClr val="704EB9"/>
                    </a:solidFill>
                    <a:latin typeface="Segoe UI Semilight"/>
                    <a:cs typeface="Segoe UI Semilight"/>
                  </a:rPr>
                  <a:t> </a:t>
                </a:r>
                <a:r>
                  <a:rPr lang="en-US" sz="2800" b="1" dirty="0">
                    <a:solidFill>
                      <a:srgbClr val="704EB9"/>
                    </a:solidFill>
                    <a:latin typeface="Segoe UI Semilight"/>
                    <a:cs typeface="Segoe UI Semilight"/>
                  </a:rPr>
                  <a:t>times</a:t>
                </a:r>
                <a:r>
                  <a:rPr lang="en-US" sz="2800" b="0" spc="15" dirty="0">
                    <a:solidFill>
                      <a:srgbClr val="704EB9"/>
                    </a:solidFill>
                    <a:latin typeface="Segoe UI Semilight"/>
                    <a:cs typeface="Segoe UI Semilight"/>
                  </a:rPr>
                  <a:t> </a:t>
                </a:r>
                <a:r>
                  <a:rPr lang="en-US" sz="2800" b="0" spc="-10" dirty="0">
                    <a:latin typeface="Segoe UI Semilight"/>
                    <a:cs typeface="Segoe UI Semilight"/>
                  </a:rPr>
                  <a:t>(i.e., </a:t>
                </a:r>
                <a:r>
                  <a:rPr lang="en-US" sz="2800" b="0" dirty="0">
                    <a:latin typeface="Segoe UI Semilight"/>
                    <a:cs typeface="Segoe UI Semilight"/>
                  </a:rPr>
                  <a:t>collect</a:t>
                </a:r>
                <a:r>
                  <a:rPr lang="en-US" sz="2800" b="0" spc="-60" dirty="0">
                    <a:latin typeface="Segoe UI Semilight"/>
                    <a:cs typeface="Segoe UI Semilight"/>
                  </a:rPr>
                  <a:t> </a:t>
                </a:r>
                <a:r>
                  <a:rPr lang="en-US" sz="2800" b="0" dirty="0">
                    <a:latin typeface="Segoe UI Semilight"/>
                    <a:cs typeface="Segoe UI Semilight"/>
                  </a:rPr>
                  <a:t>a</a:t>
                </a:r>
                <a:r>
                  <a:rPr lang="en-US" sz="2800" b="0" spc="-50" dirty="0">
                    <a:latin typeface="Segoe UI Semilight"/>
                    <a:cs typeface="Segoe UI Semilight"/>
                  </a:rPr>
                  <a:t> </a:t>
                </a:r>
                <a:r>
                  <a:rPr lang="en-US" sz="2800" b="0" dirty="0">
                    <a:latin typeface="Segoe UI Semilight"/>
                    <a:cs typeface="Segoe UI Semilight"/>
                  </a:rPr>
                  <a:t>bunch</a:t>
                </a:r>
                <a:r>
                  <a:rPr lang="en-US" sz="2800" b="0" spc="-40" dirty="0">
                    <a:latin typeface="Segoe UI Semilight"/>
                    <a:cs typeface="Segoe UI Semilight"/>
                  </a:rPr>
                  <a:t> </a:t>
                </a:r>
                <a:r>
                  <a:rPr lang="en-US" sz="2800" b="0" dirty="0">
                    <a:latin typeface="Segoe UI Semilight"/>
                    <a:cs typeface="Segoe UI Semilight"/>
                  </a:rPr>
                  <a:t>of</a:t>
                </a:r>
                <a:r>
                  <a:rPr lang="en-US" sz="2800" b="0" spc="-65" dirty="0">
                    <a:latin typeface="Segoe UI Semilight"/>
                    <a:cs typeface="Segoe UI Semilight"/>
                  </a:rPr>
                  <a:t> </a:t>
                </a:r>
                <a:r>
                  <a:rPr lang="en-US" sz="2800" b="0" dirty="0">
                    <a:latin typeface="Segoe UI Semilight"/>
                    <a:cs typeface="Segoe UI Semilight"/>
                  </a:rPr>
                  <a:t>samples</a:t>
                </a:r>
                <a:r>
                  <a:rPr lang="en-US" sz="2800" b="0" spc="-55" dirty="0">
                    <a:latin typeface="Segoe UI Semilight"/>
                    <a:cs typeface="Segoe UI Semilight"/>
                  </a:rPr>
                  <a:t> </a:t>
                </a:r>
                <a:r>
                  <a:rPr lang="en-US" sz="2800" b="0" dirty="0">
                    <a:latin typeface="Segoe UI Semilight"/>
                    <a:cs typeface="Segoe UI Semilight"/>
                  </a:rPr>
                  <a:t>from</a:t>
                </a:r>
                <a:r>
                  <a:rPr lang="en-US" sz="2800" b="0" spc="-45" dirty="0">
                    <a:latin typeface="Segoe UI Semilight"/>
                    <a:cs typeface="Segoe UI Semilight"/>
                  </a:rPr>
                  <a:t> </a:t>
                </a:r>
                <a:r>
                  <a:rPr lang="en-US" sz="2800" b="0" dirty="0">
                    <a:latin typeface="Segoe UI Semilight"/>
                    <a:cs typeface="Segoe UI Semilight"/>
                  </a:rPr>
                  <a:t>the</a:t>
                </a:r>
                <a:r>
                  <a:rPr lang="en-US" sz="2800" b="0" spc="-60" dirty="0">
                    <a:latin typeface="Segoe UI Semilight"/>
                    <a:cs typeface="Segoe UI Semilight"/>
                  </a:rPr>
                  <a:t> </a:t>
                </a:r>
                <a:r>
                  <a:rPr lang="en-US" sz="2800" b="0" dirty="0">
                    <a:latin typeface="Segoe UI Semilight"/>
                    <a:cs typeface="Segoe UI Semilight"/>
                  </a:rPr>
                  <a:t>distribution)</a:t>
                </a:r>
                <a:r>
                  <a:rPr lang="en-US" sz="2800" b="0" spc="-25" dirty="0">
                    <a:latin typeface="Segoe UI Semilight"/>
                    <a:cs typeface="Segoe UI Semilight"/>
                  </a:rPr>
                  <a:t> </a:t>
                </a:r>
                <a:r>
                  <a:rPr lang="en-US" sz="2800" b="0" dirty="0">
                    <a:latin typeface="Segoe UI Semilight"/>
                    <a:cs typeface="Segoe UI Semilight"/>
                  </a:rPr>
                  <a:t>-&gt;</a:t>
                </a:r>
                <a:r>
                  <a:rPr lang="en-US" sz="2800" b="0" spc="-60" dirty="0">
                    <a:latin typeface="Segoe UI Semilight"/>
                    <a:cs typeface="Segoe UI Semilight"/>
                  </a:rPr>
                  <a:t> </a:t>
                </a:r>
                <a:r>
                  <a:rPr lang="en-US" sz="2800" b="0" dirty="0">
                    <a:latin typeface="Segoe UI Semilight"/>
                    <a:cs typeface="Segoe UI Semilight"/>
                  </a:rPr>
                  <a:t>this</a:t>
                </a:r>
                <a:r>
                  <a:rPr lang="en-US" sz="2800" b="0" spc="-50" dirty="0">
                    <a:latin typeface="Segoe UI Semilight"/>
                    <a:cs typeface="Segoe UI Semilight"/>
                  </a:rPr>
                  <a:t> </a:t>
                </a:r>
                <a:r>
                  <a:rPr lang="en-US" sz="2800" b="0" dirty="0">
                    <a:latin typeface="Segoe UI Semilight"/>
                    <a:cs typeface="Segoe UI Semilight"/>
                  </a:rPr>
                  <a:t>gives</a:t>
                </a:r>
                <a:r>
                  <a:rPr lang="en-US" sz="2800" b="0" spc="-60" dirty="0">
                    <a:latin typeface="Segoe UI Semilight"/>
                    <a:cs typeface="Segoe UI Semilight"/>
                  </a:rPr>
                  <a:t> </a:t>
                </a:r>
                <a:r>
                  <a:rPr lang="en-US" sz="2800" b="1" i="1" spc="-20" dirty="0">
                    <a:solidFill>
                      <a:srgbClr val="704EB9"/>
                    </a:solidFill>
                    <a:latin typeface="Segoe UI Semilight"/>
                    <a:cs typeface="Segoe UI Semilight"/>
                  </a:rPr>
                  <a:t>data</a:t>
                </a:r>
                <a:r>
                  <a:rPr lang="en-US" sz="2800" b="0" i="1" spc="700" dirty="0">
                    <a:solidFill>
                      <a:srgbClr val="704EB9"/>
                    </a:solidFill>
                    <a:latin typeface="Segoe UI Semilight"/>
                    <a:cs typeface="Segoe UI Semilight"/>
                  </a:rPr>
                  <a:t> </a:t>
                </a:r>
                <a:br>
                  <a:rPr lang="en-US" sz="2800" b="0" i="1" spc="700" dirty="0">
                    <a:solidFill>
                      <a:srgbClr val="704EB9"/>
                    </a:solidFill>
                    <a:latin typeface="Segoe UI Semilight"/>
                    <a:cs typeface="Segoe UI Semilight"/>
                  </a:rPr>
                </a:br>
                <a:r>
                  <a:rPr lang="en-US" sz="2400" b="0" i="1" dirty="0">
                    <a:solidFill>
                      <a:srgbClr val="927E50"/>
                    </a:solidFill>
                    <a:latin typeface="Segoe UI Semilight"/>
                    <a:cs typeface="Segoe UI Semilight"/>
                  </a:rPr>
                  <a:t>e.g.,</a:t>
                </a:r>
                <a:r>
                  <a:rPr lang="en-US" sz="2400" b="0" i="1" spc="-45" dirty="0">
                    <a:solidFill>
                      <a:srgbClr val="927E50"/>
                    </a:solidFill>
                    <a:latin typeface="Segoe UI Semilight"/>
                    <a:cs typeface="Segoe UI Semilight"/>
                  </a:rPr>
                  <a:t> </a:t>
                </a:r>
                <a:r>
                  <a:rPr lang="en-US" sz="2400" b="0" i="1" dirty="0">
                    <a:solidFill>
                      <a:srgbClr val="927E50"/>
                    </a:solidFill>
                    <a:latin typeface="Segoe UI Semilight"/>
                    <a:cs typeface="Segoe UI Semilight"/>
                  </a:rPr>
                  <a:t>we</a:t>
                </a:r>
                <a:r>
                  <a:rPr lang="en-US" sz="2400" b="0" i="1" spc="-15" dirty="0">
                    <a:solidFill>
                      <a:srgbClr val="927E50"/>
                    </a:solidFill>
                    <a:latin typeface="Segoe UI Semilight"/>
                    <a:cs typeface="Segoe UI Semilight"/>
                  </a:rPr>
                  <a:t> </a:t>
                </a:r>
                <a:r>
                  <a:rPr lang="en-US" sz="2400" b="0" i="1" dirty="0">
                    <a:solidFill>
                      <a:srgbClr val="927E50"/>
                    </a:solidFill>
                    <a:latin typeface="Segoe UI Semilight"/>
                    <a:cs typeface="Segoe UI Semilight"/>
                  </a:rPr>
                  <a:t>flip</a:t>
                </a:r>
                <a:r>
                  <a:rPr lang="en-US" sz="2400" b="0" i="1" spc="-5" dirty="0">
                    <a:solidFill>
                      <a:srgbClr val="927E50"/>
                    </a:solidFill>
                    <a:latin typeface="Segoe UI Semilight"/>
                    <a:cs typeface="Segoe UI Semilight"/>
                  </a:rPr>
                  <a:t> </a:t>
                </a:r>
                <a:r>
                  <a:rPr lang="en-US" sz="2400" b="0" i="1" dirty="0">
                    <a:solidFill>
                      <a:srgbClr val="927E50"/>
                    </a:solidFill>
                    <a:latin typeface="Segoe UI Semilight"/>
                    <a:cs typeface="Segoe UI Semilight"/>
                  </a:rPr>
                  <a:t>a</a:t>
                </a:r>
                <a:r>
                  <a:rPr lang="en-US" sz="2400" b="0" i="1" spc="-20" dirty="0">
                    <a:solidFill>
                      <a:srgbClr val="927E50"/>
                    </a:solidFill>
                    <a:latin typeface="Segoe UI Semilight"/>
                    <a:cs typeface="Segoe UI Semilight"/>
                  </a:rPr>
                  <a:t> </a:t>
                </a:r>
                <a:r>
                  <a:rPr lang="en-US" sz="2400" b="0" i="1" dirty="0">
                    <a:solidFill>
                      <a:srgbClr val="927E50"/>
                    </a:solidFill>
                    <a:latin typeface="Segoe UI Semilight"/>
                    <a:cs typeface="Segoe UI Semilight"/>
                  </a:rPr>
                  <a:t>coin</a:t>
                </a:r>
                <a:r>
                  <a:rPr lang="en-US" sz="2400" b="0" i="1" spc="-10" dirty="0">
                    <a:solidFill>
                      <a:srgbClr val="927E50"/>
                    </a:solidFill>
                    <a:latin typeface="Segoe UI Semilight"/>
                    <a:cs typeface="Segoe UI Semilight"/>
                  </a:rPr>
                  <a:t> </a:t>
                </a:r>
                <a:r>
                  <a:rPr lang="en-US" sz="2400" b="0" i="1" dirty="0">
                    <a:solidFill>
                      <a:srgbClr val="927E50"/>
                    </a:solidFill>
                    <a:latin typeface="Segoe UI Semilight"/>
                    <a:cs typeface="Segoe UI Semilight"/>
                  </a:rPr>
                  <a:t>that</a:t>
                </a:r>
                <a:r>
                  <a:rPr lang="en-US" sz="2400" b="0" i="1" spc="-20" dirty="0">
                    <a:solidFill>
                      <a:srgbClr val="927E50"/>
                    </a:solidFill>
                    <a:latin typeface="Segoe UI Semilight"/>
                    <a:cs typeface="Segoe UI Semilight"/>
                  </a:rPr>
                  <a:t> </a:t>
                </a:r>
                <a:r>
                  <a:rPr lang="en-US" sz="2400" b="0" i="1" dirty="0">
                    <a:solidFill>
                      <a:srgbClr val="927E50"/>
                    </a:solidFill>
                    <a:latin typeface="Segoe UI Semilight"/>
                    <a:cs typeface="Segoe UI Semilight"/>
                  </a:rPr>
                  <a:t>follows </a:t>
                </a:r>
                <a:r>
                  <a:rPr lang="en-US" sz="2400" dirty="0">
                    <a:solidFill>
                      <a:srgbClr val="927E50"/>
                    </a:solidFill>
                    <a:latin typeface="Cambria Math"/>
                    <a:cs typeface="Cambria Math"/>
                  </a:rPr>
                  <a:t>Ber(𝑝)</a:t>
                </a:r>
                <a:r>
                  <a:rPr lang="en-US" sz="2400" spc="105" dirty="0">
                    <a:solidFill>
                      <a:srgbClr val="927E50"/>
                    </a:solidFill>
                    <a:latin typeface="Cambria Math"/>
                    <a:cs typeface="Cambria Math"/>
                  </a:rPr>
                  <a:t> </a:t>
                </a:r>
                <a:r>
                  <a:rPr lang="en-US" sz="2400" i="1" spc="105" dirty="0">
                    <a:solidFill>
                      <a:srgbClr val="927E50"/>
                    </a:solidFill>
                    <a:latin typeface="Segoe UI Semilight"/>
                    <a:cs typeface="Segoe UI Semilight"/>
                  </a:rPr>
                  <a:t>10</a:t>
                </a:r>
                <a:r>
                  <a:rPr lang="en-US" sz="2400" b="0" i="1" spc="-25" dirty="0">
                    <a:solidFill>
                      <a:srgbClr val="927E50"/>
                    </a:solidFill>
                    <a:latin typeface="Segoe UI Semilight"/>
                    <a:cs typeface="Segoe UI Semilight"/>
                  </a:rPr>
                  <a:t> </a:t>
                </a:r>
                <a:r>
                  <a:rPr lang="en-US" sz="2400" b="0" i="1" dirty="0">
                    <a:solidFill>
                      <a:srgbClr val="927E50"/>
                    </a:solidFill>
                    <a:latin typeface="Segoe UI Semilight"/>
                    <a:cs typeface="Segoe UI Semilight"/>
                  </a:rPr>
                  <a:t>times</a:t>
                </a:r>
                <a:r>
                  <a:rPr lang="en-US" sz="2400" b="0" i="1" spc="-25" dirty="0">
                    <a:solidFill>
                      <a:srgbClr val="927E50"/>
                    </a:solidFill>
                    <a:latin typeface="Segoe UI Semilight"/>
                    <a:cs typeface="Segoe UI Semilight"/>
                  </a:rPr>
                  <a:t> </a:t>
                </a:r>
                <a:r>
                  <a:rPr lang="en-US" sz="2400" b="0" i="1" dirty="0">
                    <a:solidFill>
                      <a:srgbClr val="927E50"/>
                    </a:solidFill>
                    <a:latin typeface="Segoe UI Semilight"/>
                    <a:cs typeface="Segoe UI Semilight"/>
                  </a:rPr>
                  <a:t>and</a:t>
                </a:r>
                <a:r>
                  <a:rPr lang="en-US" sz="2400" b="0" i="1" spc="-25" dirty="0">
                    <a:solidFill>
                      <a:srgbClr val="927E50"/>
                    </a:solidFill>
                    <a:latin typeface="Segoe UI Semilight"/>
                    <a:cs typeface="Segoe UI Semilight"/>
                  </a:rPr>
                  <a:t> </a:t>
                </a:r>
                <a:r>
                  <a:rPr lang="en-US" sz="2400" b="0" i="1" dirty="0">
                    <a:solidFill>
                      <a:srgbClr val="927E50"/>
                    </a:solidFill>
                    <a:latin typeface="Segoe UI Semilight"/>
                    <a:cs typeface="Segoe UI Semilight"/>
                  </a:rPr>
                  <a:t>write</a:t>
                </a:r>
                <a:r>
                  <a:rPr lang="en-US" sz="2400" b="0" i="1" spc="-20" dirty="0">
                    <a:solidFill>
                      <a:srgbClr val="927E50"/>
                    </a:solidFill>
                    <a:latin typeface="Segoe UI Semilight"/>
                    <a:cs typeface="Segoe UI Semilight"/>
                  </a:rPr>
                  <a:t> </a:t>
                </a:r>
                <a:r>
                  <a:rPr lang="en-US" sz="2400" b="0" i="1" dirty="0">
                    <a:solidFill>
                      <a:srgbClr val="927E50"/>
                    </a:solidFill>
                    <a:latin typeface="Segoe UI Semilight"/>
                    <a:cs typeface="Segoe UI Semilight"/>
                  </a:rPr>
                  <a:t>down</a:t>
                </a:r>
                <a:r>
                  <a:rPr lang="en-US" sz="2400" b="0" i="1" spc="-10" dirty="0">
                    <a:solidFill>
                      <a:srgbClr val="927E50"/>
                    </a:solidFill>
                    <a:latin typeface="Segoe UI Semilight"/>
                    <a:cs typeface="Segoe UI Semilight"/>
                  </a:rPr>
                  <a:t> </a:t>
                </a:r>
                <a:r>
                  <a:rPr lang="en-US" sz="2400" b="0" i="1" dirty="0">
                    <a:solidFill>
                      <a:srgbClr val="927E50"/>
                    </a:solidFill>
                    <a:latin typeface="Segoe UI Semilight"/>
                    <a:cs typeface="Segoe UI Semilight"/>
                  </a:rPr>
                  <a:t>the</a:t>
                </a:r>
                <a:r>
                  <a:rPr lang="en-US" sz="2400" b="0" i="1" spc="-25" dirty="0">
                    <a:solidFill>
                      <a:srgbClr val="927E50"/>
                    </a:solidFill>
                    <a:latin typeface="Segoe UI Semilight"/>
                    <a:cs typeface="Segoe UI Semilight"/>
                  </a:rPr>
                  <a:t> </a:t>
                </a:r>
                <a:r>
                  <a:rPr lang="en-US" sz="2400" b="0" i="1" dirty="0">
                    <a:solidFill>
                      <a:srgbClr val="927E50"/>
                    </a:solidFill>
                    <a:latin typeface="Segoe UI Semilight"/>
                    <a:cs typeface="Segoe UI Semilight"/>
                  </a:rPr>
                  <a:t>results</a:t>
                </a:r>
                <a:r>
                  <a:rPr lang="en-US" sz="2400" b="0" i="1" spc="-20" dirty="0">
                    <a:solidFill>
                      <a:srgbClr val="927E50"/>
                    </a:solidFill>
                    <a:latin typeface="Segoe UI Semilight"/>
                    <a:cs typeface="Segoe UI Semilight"/>
                  </a:rPr>
                  <a:t> </a:t>
                </a:r>
                <a:r>
                  <a:rPr lang="en-US" sz="2400" b="0" i="1" dirty="0">
                    <a:solidFill>
                      <a:srgbClr val="927E50"/>
                    </a:solidFill>
                    <a:latin typeface="Segoe UI Semilight"/>
                    <a:cs typeface="Segoe UI Semilight"/>
                  </a:rPr>
                  <a:t>–</a:t>
                </a:r>
                <a:r>
                  <a:rPr lang="en-US" sz="2400" b="0" i="1" spc="-25" dirty="0">
                    <a:solidFill>
                      <a:srgbClr val="927E50"/>
                    </a:solidFill>
                    <a:latin typeface="Segoe UI Semilight"/>
                    <a:cs typeface="Segoe UI Semilight"/>
                  </a:rPr>
                  <a:t> </a:t>
                </a:r>
                <a:r>
                  <a:rPr lang="en-US" sz="2400" b="0" i="1" spc="-10" dirty="0">
                    <a:solidFill>
                      <a:srgbClr val="927E50"/>
                    </a:solidFill>
                    <a:latin typeface="Segoe UI Semilight"/>
                    <a:cs typeface="Segoe UI Semilight"/>
                  </a:rPr>
                  <a:t>HTTTH…</a:t>
                </a:r>
                <a:endParaRPr lang="en-US" sz="2400" dirty="0">
                  <a:latin typeface="Segoe UI Semilight"/>
                  <a:cs typeface="Segoe UI Semilight"/>
                </a:endParaRPr>
              </a:p>
              <a:p>
                <a:pPr marL="390525" indent="-359410">
                  <a:lnSpc>
                    <a:spcPct val="100000"/>
                  </a:lnSpc>
                  <a:spcBef>
                    <a:spcPts val="1250"/>
                  </a:spcBef>
                  <a:buClr>
                    <a:srgbClr val="000000"/>
                  </a:buClr>
                  <a:buAutoNum type="arabicPeriod"/>
                  <a:tabLst>
                    <a:tab pos="390525" algn="l"/>
                  </a:tabLst>
                </a:pPr>
                <a:r>
                  <a:rPr lang="en-US" sz="2800" b="1" dirty="0">
                    <a:solidFill>
                      <a:srgbClr val="704EB9"/>
                    </a:solidFill>
                    <a:latin typeface="Segoe UI Semilight"/>
                    <a:cs typeface="Segoe UI Semilight"/>
                  </a:rPr>
                  <a:t>Estimate</a:t>
                </a:r>
                <a:r>
                  <a:rPr lang="en-US" sz="2800" b="1" spc="-90" dirty="0">
                    <a:solidFill>
                      <a:srgbClr val="704EB9"/>
                    </a:solidFill>
                    <a:latin typeface="Segoe UI Semilight"/>
                    <a:cs typeface="Segoe UI Semilight"/>
                  </a:rPr>
                  <a:t> </a:t>
                </a:r>
                <a:r>
                  <a:rPr lang="en-US" sz="2800" b="1" dirty="0">
                    <a:solidFill>
                      <a:srgbClr val="704EB9"/>
                    </a:solidFill>
                    <a:latin typeface="Segoe UI Semilight"/>
                    <a:cs typeface="Segoe UI Semilight"/>
                  </a:rPr>
                  <a:t>the</a:t>
                </a:r>
                <a:r>
                  <a:rPr lang="en-US" sz="2800" b="1" spc="-75" dirty="0">
                    <a:solidFill>
                      <a:srgbClr val="704EB9"/>
                    </a:solidFill>
                    <a:latin typeface="Segoe UI Semilight"/>
                    <a:cs typeface="Segoe UI Semilight"/>
                  </a:rPr>
                  <a:t> </a:t>
                </a:r>
                <a:r>
                  <a:rPr lang="en-US" sz="2800" b="1" dirty="0">
                    <a:solidFill>
                      <a:srgbClr val="704EB9"/>
                    </a:solidFill>
                    <a:latin typeface="Segoe UI Semilight"/>
                    <a:cs typeface="Segoe UI Semilight"/>
                  </a:rPr>
                  <a:t>missing</a:t>
                </a:r>
                <a:r>
                  <a:rPr lang="en-US" sz="2800" b="1" spc="-80" dirty="0">
                    <a:solidFill>
                      <a:srgbClr val="704EB9"/>
                    </a:solidFill>
                    <a:latin typeface="Segoe UI Semilight"/>
                    <a:cs typeface="Segoe UI Semilight"/>
                  </a:rPr>
                  <a:t> </a:t>
                </a:r>
                <a:r>
                  <a:rPr lang="en-US" sz="2800" b="1" dirty="0">
                    <a:solidFill>
                      <a:srgbClr val="704EB9"/>
                    </a:solidFill>
                    <a:latin typeface="Segoe UI Semilight"/>
                    <a:cs typeface="Segoe UI Semilight"/>
                  </a:rPr>
                  <a:t>rules</a:t>
                </a:r>
                <a:r>
                  <a:rPr lang="en-US" sz="2800" b="0" spc="-25" dirty="0">
                    <a:solidFill>
                      <a:srgbClr val="704EB9"/>
                    </a:solidFill>
                    <a:latin typeface="Segoe UI Semilight"/>
                    <a:cs typeface="Segoe UI Semilight"/>
                  </a:rPr>
                  <a:t> </a:t>
                </a:r>
                <a:r>
                  <a:rPr lang="en-US" sz="2800" b="0" dirty="0">
                    <a:latin typeface="Segoe UI Semilight"/>
                    <a:cs typeface="Segoe UI Semilight"/>
                  </a:rPr>
                  <a:t>(unknown</a:t>
                </a:r>
                <a:r>
                  <a:rPr lang="en-US" sz="2800" b="0" spc="-50" dirty="0">
                    <a:latin typeface="Segoe UI Semilight"/>
                    <a:cs typeface="Segoe UI Semilight"/>
                  </a:rPr>
                  <a:t> </a:t>
                </a:r>
                <a:r>
                  <a:rPr lang="en-US" sz="2800" b="0" dirty="0">
                    <a:latin typeface="Segoe UI Semilight"/>
                    <a:cs typeface="Segoe UI Semilight"/>
                  </a:rPr>
                  <a:t>parameter(s))</a:t>
                </a:r>
                <a:r>
                  <a:rPr lang="en-US" sz="2800" b="0" spc="-95" dirty="0">
                    <a:latin typeface="Segoe UI Semilight"/>
                    <a:cs typeface="Segoe UI Semilight"/>
                  </a:rPr>
                  <a:t> </a:t>
                </a:r>
                <a:r>
                  <a:rPr lang="en-US" sz="2800" b="0" i="1" dirty="0">
                    <a:latin typeface="Segoe UI Semilight"/>
                    <a:cs typeface="Segoe UI Semilight"/>
                  </a:rPr>
                  <a:t>based</a:t>
                </a:r>
                <a:r>
                  <a:rPr lang="en-US" sz="2800" b="0" i="1" spc="-40" dirty="0">
                    <a:latin typeface="Segoe UI Semilight"/>
                    <a:cs typeface="Segoe UI Semilight"/>
                  </a:rPr>
                  <a:t> </a:t>
                </a:r>
                <a:r>
                  <a:rPr lang="en-US" sz="2800" b="0" i="1" dirty="0">
                    <a:latin typeface="Segoe UI Semilight"/>
                    <a:cs typeface="Segoe UI Semilight"/>
                  </a:rPr>
                  <a:t>on</a:t>
                </a:r>
                <a:r>
                  <a:rPr lang="en-US" sz="2800" b="0" i="1" spc="-35" dirty="0">
                    <a:latin typeface="Segoe UI Semilight"/>
                    <a:cs typeface="Segoe UI Semilight"/>
                  </a:rPr>
                  <a:t> </a:t>
                </a:r>
                <a:r>
                  <a:rPr lang="en-US" sz="2800" b="0" i="1" dirty="0">
                    <a:latin typeface="Segoe UI Semilight"/>
                    <a:cs typeface="Segoe UI Semilight"/>
                  </a:rPr>
                  <a:t>the</a:t>
                </a:r>
                <a:r>
                  <a:rPr lang="en-US" sz="2800" b="0" i="1" spc="-35" dirty="0">
                    <a:latin typeface="Segoe UI Semilight"/>
                    <a:cs typeface="Segoe UI Semilight"/>
                  </a:rPr>
                  <a:t> </a:t>
                </a:r>
                <a:r>
                  <a:rPr lang="en-US" sz="2800" b="0" i="1" spc="-20" dirty="0">
                    <a:latin typeface="Segoe UI Semilight"/>
                    <a:cs typeface="Segoe UI Semilight"/>
                  </a:rPr>
                  <a:t>data</a:t>
                </a:r>
                <a:endParaRPr lang="en-US" sz="2800" dirty="0">
                  <a:latin typeface="Segoe UI Semilight"/>
                  <a:cs typeface="Segoe UI Semilight"/>
                </a:endParaRPr>
              </a:p>
              <a:p>
                <a:pPr marL="31114" marR="17780" lvl="0" algn="l" defTabSz="914400" rtl="0" eaLnBrk="1" fontAlgn="auto" latinLnBrk="0" hangingPunct="1">
                  <a:lnSpc>
                    <a:spcPct val="94800"/>
                  </a:lnSpc>
                  <a:spcBef>
                    <a:spcPts val="600"/>
                  </a:spcBef>
                  <a:spcAft>
                    <a:spcPts val="200"/>
                  </a:spcAft>
                  <a:buClr>
                    <a:srgbClr val="1CADE4"/>
                  </a:buClr>
                  <a:buSzPct val="100000"/>
                  <a:tabLst/>
                  <a:defRPr/>
                </a:pP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How</a:t>
                </a:r>
                <a:r>
                  <a:rPr kumimoji="0" lang="en-US" sz="2400" b="0" i="0" u="none" strike="noStrike" kern="1200" cap="none" spc="-4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do</a:t>
                </a:r>
                <a:r>
                  <a:rPr kumimoji="0" lang="en-US" sz="2400" b="0" i="0" u="none" strike="noStrike" kern="1200" cap="none" spc="-3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we</a:t>
                </a:r>
                <a:r>
                  <a:rPr kumimoji="0" lang="en-US" sz="2400" b="0" i="0" u="none" strike="noStrike" kern="1200" cap="none" spc="-3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do</a:t>
                </a:r>
                <a:r>
                  <a:rPr kumimoji="0" lang="en-US" sz="2400" b="0" i="0" u="none" strike="noStrike" kern="1200" cap="none" spc="-3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this?</a:t>
                </a:r>
                <a:r>
                  <a:rPr kumimoji="0" lang="en-US" sz="2400" b="0" i="0" u="none" strike="noStrike" kern="1200" cap="none" spc="-4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Well,</a:t>
                </a:r>
                <a:r>
                  <a:rPr kumimoji="0" lang="en-US" sz="2400" b="0" i="0" u="none" strike="noStrike" kern="1200" cap="none" spc="-2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we</a:t>
                </a:r>
                <a:r>
                  <a:rPr kumimoji="0" lang="en-US" sz="2400" b="0" i="0" u="none" strike="noStrike" kern="1200" cap="none" spc="-3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got</a:t>
                </a:r>
                <a:r>
                  <a:rPr kumimoji="0" lang="en-US" sz="2400" b="0" i="0" u="none" strike="noStrike" kern="1200" cap="none" spc="-5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some</a:t>
                </a:r>
                <a:r>
                  <a:rPr kumimoji="0" lang="en-US" sz="2400" b="0" i="0" u="none" strike="noStrike" kern="1200" cap="none" spc="-1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data</a:t>
                </a:r>
                <a:r>
                  <a:rPr kumimoji="0" lang="en-US" sz="2400" b="0" i="0" u="none" strike="noStrike" kern="1200" cap="none" spc="-1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a:t>
                </a:r>
                <a:r>
                  <a:rPr kumimoji="0" lang="en-US" sz="2400" b="0" i="0" u="none" strike="noStrike" kern="1200" cap="none" spc="-3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High</a:t>
                </a:r>
                <a:r>
                  <a:rPr kumimoji="0" lang="en-US" sz="2400" b="0" i="0" u="none" strike="noStrike" kern="1200" cap="none" spc="-3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probability</a:t>
                </a:r>
                <a:r>
                  <a:rPr kumimoji="0" lang="en-US" sz="2400" b="0" i="0" u="none" strike="noStrike" kern="1200" cap="none" spc="-6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events</a:t>
                </a:r>
                <a:r>
                  <a:rPr kumimoji="0" lang="en-US" sz="2400" b="0" i="0" u="none" strike="noStrike" kern="1200" cap="none" spc="-3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happen</a:t>
                </a:r>
                <a:r>
                  <a:rPr kumimoji="0" lang="en-US" sz="2400" b="0" i="0" u="none" strike="noStrike" kern="1200" cap="none" spc="-3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2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more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often</a:t>
                </a:r>
                <a:r>
                  <a:rPr kumimoji="0" lang="en-US" sz="2400" b="0" i="0" u="none" strike="noStrike" kern="1200" cap="none" spc="-1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than</a:t>
                </a:r>
                <a:r>
                  <a:rPr kumimoji="0" lang="en-US" sz="2400" b="0" i="0" u="none" strike="noStrike" kern="1200" cap="none" spc="-2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low</a:t>
                </a:r>
                <a:r>
                  <a:rPr kumimoji="0" lang="en-US" sz="2400" b="0" i="0" u="none" strike="noStrike" kern="1200" cap="none" spc="-2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probability</a:t>
                </a:r>
                <a:r>
                  <a:rPr kumimoji="0" lang="en-US" sz="2400" b="0" i="0" u="none" strike="noStrike" kern="1200" cap="none" spc="-3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events.</a:t>
                </a:r>
                <a:r>
                  <a:rPr kumimoji="0" lang="en-US" sz="2400" b="0" i="0" u="none" strike="noStrike" kern="1200" cap="none" spc="-2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So,</a:t>
                </a:r>
                <a:r>
                  <a:rPr kumimoji="0" lang="en-US" sz="2400" b="0" i="0" u="none" strike="noStrike" kern="1200" cap="none" spc="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1" i="1" u="none" strike="noStrike" kern="1200" cap="none" spc="0" normalizeH="0" baseline="0" noProof="0" dirty="0">
                    <a:ln>
                      <a:noFill/>
                    </a:ln>
                    <a:solidFill>
                      <a:prstClr val="black"/>
                    </a:solidFill>
                    <a:effectLst/>
                    <a:uLnTx/>
                    <a:uFillTx/>
                    <a:latin typeface="Segoe UI Semilight"/>
                    <a:ea typeface="+mn-ea"/>
                    <a:cs typeface="Segoe UI Semilight"/>
                  </a:rPr>
                  <a:t>guess</a:t>
                </a:r>
                <a:r>
                  <a:rPr kumimoji="0" lang="en-US" sz="2400" b="1" i="1" u="none" strike="noStrike" kern="1200" cap="none" spc="-50" normalizeH="0" baseline="0" noProof="0" dirty="0">
                    <a:ln>
                      <a:noFill/>
                    </a:ln>
                    <a:solidFill>
                      <a:prstClr val="black"/>
                    </a:solidFill>
                    <a:effectLst/>
                    <a:uLnTx/>
                    <a:uFillTx/>
                    <a:latin typeface="Segoe UI Semilight"/>
                    <a:ea typeface="+mn-ea"/>
                    <a:cs typeface="Segoe UI Semilight"/>
                  </a:rPr>
                  <a:t> </a:t>
                </a:r>
                <a:r>
                  <a:rPr kumimoji="0" lang="en-US" sz="2400" b="1" i="1" u="none" strike="noStrike" kern="1200" cap="none" spc="0" normalizeH="0" baseline="0" noProof="0" dirty="0">
                    <a:ln>
                      <a:noFill/>
                    </a:ln>
                    <a:solidFill>
                      <a:prstClr val="black"/>
                    </a:solidFill>
                    <a:effectLst/>
                    <a:uLnTx/>
                    <a:uFillTx/>
                    <a:latin typeface="Segoe UI Semilight"/>
                    <a:ea typeface="+mn-ea"/>
                    <a:cs typeface="Segoe UI Semilight"/>
                  </a:rPr>
                  <a:t>the</a:t>
                </a:r>
                <a:r>
                  <a:rPr kumimoji="0" lang="en-US" sz="2400" b="1" i="1" u="none" strike="noStrike" kern="1200" cap="none" spc="-40" normalizeH="0" baseline="0" noProof="0" dirty="0">
                    <a:ln>
                      <a:noFill/>
                    </a:ln>
                    <a:solidFill>
                      <a:prstClr val="black"/>
                    </a:solidFill>
                    <a:effectLst/>
                    <a:uLnTx/>
                    <a:uFillTx/>
                    <a:latin typeface="Segoe UI Semilight"/>
                    <a:ea typeface="+mn-ea"/>
                    <a:cs typeface="Segoe UI Semilight"/>
                  </a:rPr>
                  <a:t> </a:t>
                </a:r>
                <a:r>
                  <a:rPr kumimoji="0" lang="en-US" sz="2400" b="1" i="1" u="none" strike="noStrike" kern="1200" cap="none" spc="0" normalizeH="0" baseline="0" noProof="0" dirty="0">
                    <a:ln>
                      <a:noFill/>
                    </a:ln>
                    <a:solidFill>
                      <a:prstClr val="black"/>
                    </a:solidFill>
                    <a:effectLst/>
                    <a:uLnTx/>
                    <a:uFillTx/>
                    <a:latin typeface="Segoe UI Semilight"/>
                    <a:ea typeface="+mn-ea"/>
                    <a:cs typeface="Segoe UI Semilight"/>
                  </a:rPr>
                  <a:t>rules</a:t>
                </a:r>
                <a:r>
                  <a:rPr kumimoji="0" lang="en-US" sz="2400" b="1" i="1" u="none" strike="noStrike" kern="1200" cap="none" spc="-50" normalizeH="0" baseline="0" noProof="0" dirty="0">
                    <a:ln>
                      <a:noFill/>
                    </a:ln>
                    <a:solidFill>
                      <a:prstClr val="black"/>
                    </a:solidFill>
                    <a:effectLst/>
                    <a:uLnTx/>
                    <a:uFillTx/>
                    <a:latin typeface="Segoe UI Semilight"/>
                    <a:ea typeface="+mn-ea"/>
                    <a:cs typeface="Segoe UI Semilight"/>
                  </a:rPr>
                  <a:t> </a:t>
                </a:r>
                <a:r>
                  <a:rPr kumimoji="0" lang="en-US" sz="2400" b="1" i="1" u="none" strike="noStrike" kern="1200" cap="none" spc="0" normalizeH="0" baseline="0" noProof="0" dirty="0">
                    <a:ln>
                      <a:noFill/>
                    </a:ln>
                    <a:solidFill>
                      <a:prstClr val="black"/>
                    </a:solidFill>
                    <a:effectLst/>
                    <a:uLnTx/>
                    <a:uFillTx/>
                    <a:latin typeface="Segoe UI Semilight"/>
                    <a:ea typeface="+mn-ea"/>
                    <a:cs typeface="Segoe UI Semilight"/>
                  </a:rPr>
                  <a:t>that</a:t>
                </a:r>
                <a:r>
                  <a:rPr kumimoji="0" lang="en-US" sz="2400" b="1" i="1" u="none" strike="noStrike" kern="1200" cap="none" spc="-55" normalizeH="0" baseline="0" noProof="0" dirty="0">
                    <a:ln>
                      <a:noFill/>
                    </a:ln>
                    <a:solidFill>
                      <a:prstClr val="black"/>
                    </a:solidFill>
                    <a:effectLst/>
                    <a:uLnTx/>
                    <a:uFillTx/>
                    <a:latin typeface="Segoe UI Semilight"/>
                    <a:ea typeface="+mn-ea"/>
                    <a:cs typeface="Segoe UI Semilight"/>
                  </a:rPr>
                  <a:t> </a:t>
                </a:r>
                <a:r>
                  <a:rPr kumimoji="0" lang="en-US" sz="2400" b="1" i="1" u="none" strike="noStrike" kern="1200" cap="none" spc="0" normalizeH="0" baseline="0" noProof="0" dirty="0">
                    <a:ln>
                      <a:noFill/>
                    </a:ln>
                    <a:solidFill>
                      <a:prstClr val="black"/>
                    </a:solidFill>
                    <a:effectLst/>
                    <a:uLnTx/>
                    <a:uFillTx/>
                    <a:latin typeface="Segoe UI Semilight"/>
                    <a:ea typeface="+mn-ea"/>
                    <a:cs typeface="Segoe UI Semilight"/>
                  </a:rPr>
                  <a:t>maximize</a:t>
                </a:r>
                <a:r>
                  <a:rPr kumimoji="0" lang="en-US" sz="2400" b="1" i="1" u="none" strike="noStrike" kern="1200" cap="none" spc="-50" normalizeH="0" baseline="0" noProof="0" dirty="0">
                    <a:ln>
                      <a:noFill/>
                    </a:ln>
                    <a:solidFill>
                      <a:prstClr val="black"/>
                    </a:solidFill>
                    <a:effectLst/>
                    <a:uLnTx/>
                    <a:uFillTx/>
                    <a:latin typeface="Segoe UI Semilight"/>
                    <a:ea typeface="+mn-ea"/>
                    <a:cs typeface="Segoe UI Semilight"/>
                  </a:rPr>
                  <a:t> </a:t>
                </a:r>
                <a:r>
                  <a:rPr kumimoji="0" lang="en-US" sz="2400" b="1" i="1" u="none" strike="noStrike" kern="1200" cap="none" spc="0" normalizeH="0" baseline="0" noProof="0" dirty="0">
                    <a:ln>
                      <a:noFill/>
                    </a:ln>
                    <a:solidFill>
                      <a:prstClr val="black"/>
                    </a:solidFill>
                    <a:effectLst/>
                    <a:uLnTx/>
                    <a:uFillTx/>
                    <a:latin typeface="Segoe UI Semilight"/>
                    <a:ea typeface="+mn-ea"/>
                    <a:cs typeface="Segoe UI Semilight"/>
                  </a:rPr>
                  <a:t>the</a:t>
                </a:r>
                <a:r>
                  <a:rPr kumimoji="0" lang="en-US" sz="2400" b="1" i="1" u="none" strike="noStrike" kern="1200" cap="none" spc="-40" normalizeH="0" baseline="0" noProof="0" dirty="0">
                    <a:ln>
                      <a:noFill/>
                    </a:ln>
                    <a:solidFill>
                      <a:prstClr val="black"/>
                    </a:solidFill>
                    <a:effectLst/>
                    <a:uLnTx/>
                    <a:uFillTx/>
                    <a:latin typeface="Segoe UI Semilight"/>
                    <a:ea typeface="+mn-ea"/>
                    <a:cs typeface="Segoe UI Semilight"/>
                  </a:rPr>
                  <a:t> </a:t>
                </a:r>
                <a:r>
                  <a:rPr kumimoji="0" lang="en-US" sz="2400" b="1" i="1" u="none" strike="noStrike" kern="1200" cap="none" spc="-10" normalizeH="0" baseline="0" noProof="0" dirty="0">
                    <a:ln>
                      <a:noFill/>
                    </a:ln>
                    <a:solidFill>
                      <a:prstClr val="black"/>
                    </a:solidFill>
                    <a:effectLst/>
                    <a:uLnTx/>
                    <a:uFillTx/>
                    <a:latin typeface="Segoe UI Semilight"/>
                    <a:ea typeface="+mn-ea"/>
                    <a:cs typeface="Segoe UI Semilight"/>
                  </a:rPr>
                  <a:t>probability </a:t>
                </a:r>
                <a:br>
                  <a:rPr kumimoji="0" lang="en-US" sz="2400" b="1" i="1" u="none" strike="noStrike" kern="1200" cap="none" spc="-10" normalizeH="0" baseline="0" noProof="0" dirty="0">
                    <a:ln>
                      <a:noFill/>
                    </a:ln>
                    <a:solidFill>
                      <a:prstClr val="black"/>
                    </a:solidFill>
                    <a:effectLst/>
                    <a:uLnTx/>
                    <a:uFillTx/>
                    <a:latin typeface="Segoe UI Semilight"/>
                    <a:ea typeface="+mn-ea"/>
                    <a:cs typeface="Segoe UI Semilight"/>
                  </a:rPr>
                </a:br>
                <a:r>
                  <a:rPr kumimoji="0" lang="en-US" sz="2400" b="1" i="1" u="none" strike="noStrike" kern="1200" cap="none" spc="0" normalizeH="0" baseline="0" noProof="0" dirty="0">
                    <a:ln>
                      <a:noFill/>
                    </a:ln>
                    <a:solidFill>
                      <a:prstClr val="black"/>
                    </a:solidFill>
                    <a:effectLst/>
                    <a:uLnTx/>
                    <a:uFillTx/>
                    <a:latin typeface="Segoe UI Semilight"/>
                    <a:ea typeface="+mn-ea"/>
                    <a:cs typeface="Segoe UI Semilight"/>
                  </a:rPr>
                  <a:t>of</a:t>
                </a:r>
                <a:r>
                  <a:rPr kumimoji="0" lang="en-US" sz="2400" b="1" i="1" u="none" strike="noStrike" kern="1200" cap="none" spc="-45" normalizeH="0" baseline="0" noProof="0" dirty="0">
                    <a:ln>
                      <a:noFill/>
                    </a:ln>
                    <a:solidFill>
                      <a:prstClr val="black"/>
                    </a:solidFill>
                    <a:effectLst/>
                    <a:uLnTx/>
                    <a:uFillTx/>
                    <a:latin typeface="Segoe UI Semilight"/>
                    <a:ea typeface="+mn-ea"/>
                    <a:cs typeface="Segoe UI Semilight"/>
                  </a:rPr>
                  <a:t> </a:t>
                </a:r>
                <a:r>
                  <a:rPr kumimoji="0" lang="en-US" sz="2400" b="1" i="1" u="none" strike="noStrike" kern="1200" cap="none" spc="0" normalizeH="0" baseline="0" noProof="0" dirty="0">
                    <a:ln>
                      <a:noFill/>
                    </a:ln>
                    <a:solidFill>
                      <a:prstClr val="black"/>
                    </a:solidFill>
                    <a:effectLst/>
                    <a:uLnTx/>
                    <a:uFillTx/>
                    <a:latin typeface="Segoe UI Semilight"/>
                    <a:ea typeface="+mn-ea"/>
                    <a:cs typeface="Segoe UI Semilight"/>
                  </a:rPr>
                  <a:t>the</a:t>
                </a:r>
                <a:r>
                  <a:rPr kumimoji="0" lang="en-US" sz="2400" b="1" i="1" u="none" strike="noStrike" kern="1200" cap="none" spc="-50" normalizeH="0" baseline="0" noProof="0" dirty="0">
                    <a:ln>
                      <a:noFill/>
                    </a:ln>
                    <a:solidFill>
                      <a:prstClr val="black"/>
                    </a:solidFill>
                    <a:effectLst/>
                    <a:uLnTx/>
                    <a:uFillTx/>
                    <a:latin typeface="Segoe UI Semilight"/>
                    <a:ea typeface="+mn-ea"/>
                    <a:cs typeface="Segoe UI Semilight"/>
                  </a:rPr>
                  <a:t> </a:t>
                </a:r>
                <a:r>
                  <a:rPr kumimoji="0" lang="en-US" sz="2400" b="1" i="1" u="none" strike="noStrike" kern="1200" cap="none" spc="0" normalizeH="0" baseline="0" noProof="0" dirty="0">
                    <a:ln>
                      <a:noFill/>
                    </a:ln>
                    <a:solidFill>
                      <a:prstClr val="black"/>
                    </a:solidFill>
                    <a:effectLst/>
                    <a:uLnTx/>
                    <a:uFillTx/>
                    <a:latin typeface="Segoe UI Semilight"/>
                    <a:ea typeface="+mn-ea"/>
                    <a:cs typeface="Segoe UI Semilight"/>
                  </a:rPr>
                  <a:t>events</a:t>
                </a:r>
                <a:r>
                  <a:rPr kumimoji="0" lang="en-US" sz="2400" b="1" i="1" u="none" strike="noStrike" kern="1200" cap="none" spc="-60" normalizeH="0" baseline="0" noProof="0" dirty="0">
                    <a:ln>
                      <a:noFill/>
                    </a:ln>
                    <a:solidFill>
                      <a:prstClr val="black"/>
                    </a:solidFill>
                    <a:effectLst/>
                    <a:uLnTx/>
                    <a:uFillTx/>
                    <a:latin typeface="Segoe UI Semilight"/>
                    <a:ea typeface="+mn-ea"/>
                    <a:cs typeface="Segoe UI Semilight"/>
                  </a:rPr>
                  <a:t> </a:t>
                </a:r>
                <a:r>
                  <a:rPr kumimoji="0" lang="en-US" sz="2400" b="1" i="1" u="none" strike="noStrike" kern="1200" cap="none" spc="0" normalizeH="0" baseline="0" noProof="0" dirty="0">
                    <a:ln>
                      <a:noFill/>
                    </a:ln>
                    <a:solidFill>
                      <a:prstClr val="black"/>
                    </a:solidFill>
                    <a:effectLst/>
                    <a:uLnTx/>
                    <a:uFillTx/>
                    <a:latin typeface="Segoe UI Semilight"/>
                    <a:ea typeface="+mn-ea"/>
                    <a:cs typeface="Segoe UI Semilight"/>
                  </a:rPr>
                  <a:t>we</a:t>
                </a:r>
                <a:r>
                  <a:rPr kumimoji="0" lang="en-US" sz="2400" b="1" i="1" u="none" strike="noStrike" kern="1200" cap="none" spc="-30" normalizeH="0" baseline="0" noProof="0" dirty="0">
                    <a:ln>
                      <a:noFill/>
                    </a:ln>
                    <a:solidFill>
                      <a:prstClr val="black"/>
                    </a:solidFill>
                    <a:effectLst/>
                    <a:uLnTx/>
                    <a:uFillTx/>
                    <a:latin typeface="Segoe UI Semilight"/>
                    <a:ea typeface="+mn-ea"/>
                    <a:cs typeface="Segoe UI Semilight"/>
                  </a:rPr>
                  <a:t> </a:t>
                </a:r>
                <a:r>
                  <a:rPr kumimoji="0" lang="en-US" sz="2400" b="1" i="1" u="none" strike="noStrike" kern="1200" cap="none" spc="0" normalizeH="0" baseline="0" noProof="0" dirty="0">
                    <a:ln>
                      <a:noFill/>
                    </a:ln>
                    <a:solidFill>
                      <a:prstClr val="black"/>
                    </a:solidFill>
                    <a:effectLst/>
                    <a:uLnTx/>
                    <a:uFillTx/>
                    <a:latin typeface="Segoe UI Semilight"/>
                    <a:ea typeface="+mn-ea"/>
                    <a:cs typeface="Segoe UI Semilight"/>
                  </a:rPr>
                  <a:t>saw</a:t>
                </a:r>
                <a:r>
                  <a:rPr kumimoji="0" lang="en-US" sz="2400" b="1" i="1" u="none" strike="noStrike" kern="1200" cap="none" spc="-5" normalizeH="0" baseline="0" noProof="0" dirty="0">
                    <a:ln>
                      <a:noFill/>
                    </a:ln>
                    <a:solidFill>
                      <a:prstClr val="black"/>
                    </a:solidFill>
                    <a:effectLst/>
                    <a:uLnTx/>
                    <a:uFillTx/>
                    <a:latin typeface="Segoe UI Semilight"/>
                    <a:ea typeface="+mn-ea"/>
                    <a:cs typeface="Segoe UI Semilight"/>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(relative</a:t>
                </a:r>
                <a:r>
                  <a:rPr kumimoji="0" lang="en-US" sz="2400" b="0" i="0" u="none" strike="noStrike" kern="1200" cap="none" spc="-4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to</a:t>
                </a:r>
                <a:r>
                  <a:rPr kumimoji="0" lang="en-US" sz="2400" b="0" i="0" u="none" strike="noStrike" kern="1200" cap="none" spc="-3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other</a:t>
                </a:r>
                <a:r>
                  <a:rPr kumimoji="0" lang="en-US" sz="2400" b="0" i="0" u="none" strike="noStrike" kern="1200" cap="none" spc="-2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choices</a:t>
                </a:r>
                <a:r>
                  <a:rPr kumimoji="0" lang="en-US" sz="2400" b="0" i="0" u="none" strike="noStrike" kern="1200" cap="none" spc="-4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of</a:t>
                </a:r>
                <a:r>
                  <a:rPr kumimoji="0" lang="en-US" sz="2400" b="0" i="0" u="none" strike="noStrike" kern="1200" cap="none" spc="-2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the</a:t>
                </a:r>
                <a:r>
                  <a:rPr kumimoji="0" lang="en-US" sz="2400" b="0" i="0" u="none" strike="noStrike" kern="1200" cap="none" spc="-2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1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rules).</a:t>
                </a:r>
                <a:endParaRPr kumimoji="0" lang="en-US" sz="2400" b="0" i="0" u="none" strike="noStrike" kern="1200" cap="none" spc="0" normalizeH="0" baseline="0" noProof="0" dirty="0">
                  <a:ln>
                    <a:noFill/>
                  </a:ln>
                  <a:solidFill>
                    <a:prstClr val="black"/>
                  </a:solidFill>
                  <a:effectLst/>
                  <a:uLnTx/>
                  <a:uFillTx/>
                  <a:latin typeface="Segoe UI Semilight"/>
                  <a:ea typeface="+mn-ea"/>
                  <a:cs typeface="Segoe UI Semilight"/>
                </a:endParaRPr>
              </a:p>
              <a:p>
                <a:pPr marR="0" lvl="0" algn="l" defTabSz="914400" rtl="0" eaLnBrk="1" fontAlgn="auto" latinLnBrk="0" hangingPunct="1">
                  <a:lnSpc>
                    <a:spcPct val="100000"/>
                  </a:lnSpc>
                  <a:spcBef>
                    <a:spcPts val="315"/>
                  </a:spcBef>
                  <a:spcAft>
                    <a:spcPts val="200"/>
                  </a:spcAft>
                  <a:buClr>
                    <a:srgbClr val="1CADE4"/>
                  </a:buClr>
                  <a:buSzPct val="100000"/>
                  <a:tabLst/>
                  <a:defRPr/>
                </a:pPr>
                <a:r>
                  <a:rPr kumimoji="0" lang="en-US" sz="2400" b="0" i="1" u="none" strike="noStrike" kern="1200" cap="none" spc="0" normalizeH="0" baseline="0" noProof="0" dirty="0">
                    <a:ln>
                      <a:noFill/>
                    </a:ln>
                    <a:solidFill>
                      <a:srgbClr val="927E50"/>
                    </a:solidFill>
                    <a:effectLst/>
                    <a:uLnTx/>
                    <a:uFillTx/>
                    <a:latin typeface="Segoe UI Semilight"/>
                    <a:ea typeface="+mn-ea"/>
                    <a:cs typeface="Segoe UI Semilight"/>
                  </a:rPr>
                  <a:t>e.g.,</a:t>
                </a:r>
                <a:r>
                  <a:rPr kumimoji="0" lang="en-US" sz="2400" b="0" i="1" u="none" strike="noStrike" kern="1200" cap="none" spc="-40" normalizeH="0" baseline="0" noProof="0" dirty="0">
                    <a:ln>
                      <a:noFill/>
                    </a:ln>
                    <a:solidFill>
                      <a:srgbClr val="927E50"/>
                    </a:solidFill>
                    <a:effectLst/>
                    <a:uLnTx/>
                    <a:uFillTx/>
                    <a:latin typeface="Segoe UI Semilight"/>
                    <a:ea typeface="+mn-ea"/>
                    <a:cs typeface="Segoe UI Semilight"/>
                  </a:rPr>
                  <a:t> </a:t>
                </a:r>
                <a:r>
                  <a:rPr kumimoji="0" lang="en-US" sz="2400" b="0" i="1" u="none" strike="noStrike" kern="1200" cap="none" spc="0" normalizeH="0" baseline="0" noProof="0" dirty="0">
                    <a:ln>
                      <a:noFill/>
                    </a:ln>
                    <a:solidFill>
                      <a:srgbClr val="927E50"/>
                    </a:solidFill>
                    <a:effectLst/>
                    <a:uLnTx/>
                    <a:uFillTx/>
                    <a:latin typeface="Segoe UI Semilight"/>
                    <a:ea typeface="+mn-ea"/>
                    <a:cs typeface="Segoe UI Semilight"/>
                  </a:rPr>
                  <a:t>what</a:t>
                </a:r>
                <a:r>
                  <a:rPr kumimoji="0" lang="en-US" sz="2400" b="0" i="1" u="none" strike="noStrike" kern="1200" cap="none" spc="-25" normalizeH="0" baseline="0" noProof="0" dirty="0">
                    <a:ln>
                      <a:noFill/>
                    </a:ln>
                    <a:solidFill>
                      <a:srgbClr val="927E50"/>
                    </a:solidFill>
                    <a:effectLst/>
                    <a:uLnTx/>
                    <a:uFillTx/>
                    <a:latin typeface="Segoe UI Semilight"/>
                    <a:ea typeface="+mn-ea"/>
                    <a:cs typeface="Segoe UI Semilight"/>
                  </a:rPr>
                  <a:t> </a:t>
                </a:r>
                <a:r>
                  <a:rPr kumimoji="0" lang="en-US" sz="2400" b="0" i="1" u="none" strike="noStrike" kern="1200" cap="none" spc="0" normalizeH="0" baseline="0" noProof="0" dirty="0">
                    <a:ln>
                      <a:noFill/>
                    </a:ln>
                    <a:solidFill>
                      <a:srgbClr val="927E50"/>
                    </a:solidFill>
                    <a:effectLst/>
                    <a:uLnTx/>
                    <a:uFillTx/>
                    <a:latin typeface="Segoe UI Semilight"/>
                    <a:ea typeface="+mn-ea"/>
                    <a:cs typeface="Segoe UI Semilight"/>
                  </a:rPr>
                  <a:t>is</a:t>
                </a:r>
                <a:r>
                  <a:rPr kumimoji="0" lang="en-US" sz="2400" b="0" i="1" u="none" strike="noStrike" kern="1200" cap="none" spc="-10" normalizeH="0" baseline="0" noProof="0" dirty="0">
                    <a:ln>
                      <a:noFill/>
                    </a:ln>
                    <a:solidFill>
                      <a:srgbClr val="927E50"/>
                    </a:solidFill>
                    <a:effectLst/>
                    <a:uLnTx/>
                    <a:uFillTx/>
                    <a:latin typeface="Segoe UI Semilight"/>
                    <a:ea typeface="+mn-ea"/>
                    <a:cs typeface="Segoe UI Semilight"/>
                  </a:rPr>
                  <a:t> </a:t>
                </a:r>
                <a:r>
                  <a:rPr kumimoji="0" lang="en-US" sz="2400" b="0" i="1" u="none" strike="noStrike" kern="1200" cap="none" spc="0" normalizeH="0" baseline="0" noProof="0" dirty="0">
                    <a:ln>
                      <a:noFill/>
                    </a:ln>
                    <a:solidFill>
                      <a:srgbClr val="927E50"/>
                    </a:solidFill>
                    <a:effectLst/>
                    <a:uLnTx/>
                    <a:uFillTx/>
                    <a:latin typeface="Segoe UI Semilight"/>
                    <a:ea typeface="+mn-ea"/>
                    <a:cs typeface="Segoe UI Semilight"/>
                  </a:rPr>
                  <a:t>the</a:t>
                </a:r>
                <a:r>
                  <a:rPr kumimoji="0" lang="en-US" sz="2400" b="0" i="1" u="none" strike="noStrike" kern="1200" cap="none" spc="-40" normalizeH="0" baseline="0" noProof="0" dirty="0">
                    <a:ln>
                      <a:noFill/>
                    </a:ln>
                    <a:solidFill>
                      <a:srgbClr val="927E50"/>
                    </a:solidFill>
                    <a:effectLst/>
                    <a:uLnTx/>
                    <a:uFillTx/>
                    <a:latin typeface="Segoe UI Semilight"/>
                    <a:ea typeface="+mn-ea"/>
                    <a:cs typeface="Segoe UI Semilight"/>
                  </a:rPr>
                  <a:t> </a:t>
                </a:r>
                <a:r>
                  <a:rPr kumimoji="0" lang="en-US" sz="2400" b="0" i="1" u="none" strike="noStrike" kern="1200" cap="none" spc="0" normalizeH="0" baseline="0" noProof="0" dirty="0">
                    <a:ln>
                      <a:noFill/>
                    </a:ln>
                    <a:solidFill>
                      <a:srgbClr val="927E50"/>
                    </a:solidFill>
                    <a:effectLst/>
                    <a:uLnTx/>
                    <a:uFillTx/>
                    <a:latin typeface="Segoe UI Semilight"/>
                    <a:ea typeface="+mn-ea"/>
                    <a:cs typeface="Segoe UI Semilight"/>
                  </a:rPr>
                  <a:t>value</a:t>
                </a:r>
                <a:r>
                  <a:rPr kumimoji="0" lang="en-US" sz="2400" b="0" i="1" u="none" strike="noStrike" kern="1200" cap="none" spc="-10" normalizeH="0" baseline="0" noProof="0" dirty="0">
                    <a:ln>
                      <a:noFill/>
                    </a:ln>
                    <a:solidFill>
                      <a:srgbClr val="927E50"/>
                    </a:solidFill>
                    <a:effectLst/>
                    <a:uLnTx/>
                    <a:uFillTx/>
                    <a:latin typeface="Segoe UI Semilight"/>
                    <a:ea typeface="+mn-ea"/>
                    <a:cs typeface="Segoe UI Semilight"/>
                  </a:rPr>
                  <a:t> </a:t>
                </a:r>
                <a:r>
                  <a:rPr kumimoji="0" lang="en-US" sz="2400" b="0" i="1" u="none" strike="noStrike" kern="1200" cap="none" spc="0" normalizeH="0" baseline="0" noProof="0" dirty="0">
                    <a:ln>
                      <a:noFill/>
                    </a:ln>
                    <a:solidFill>
                      <a:srgbClr val="927E50"/>
                    </a:solidFill>
                    <a:effectLst/>
                    <a:uLnTx/>
                    <a:uFillTx/>
                    <a:latin typeface="Segoe UI Semilight"/>
                    <a:ea typeface="+mn-ea"/>
                    <a:cs typeface="Segoe UI Semilight"/>
                  </a:rPr>
                  <a:t>of</a:t>
                </a:r>
                <a:r>
                  <a:rPr kumimoji="0" lang="en-US" sz="2400" b="0" i="1" u="none" strike="noStrike" kern="1200" cap="none" spc="-20" normalizeH="0" baseline="0" noProof="0" dirty="0">
                    <a:ln>
                      <a:noFill/>
                    </a:ln>
                    <a:solidFill>
                      <a:srgbClr val="927E50"/>
                    </a:solidFill>
                    <a:effectLst/>
                    <a:uLnTx/>
                    <a:uFillTx/>
                    <a:latin typeface="Segoe UI Semilight"/>
                    <a:ea typeface="+mn-ea"/>
                    <a:cs typeface="Segoe UI Semilight"/>
                  </a:rPr>
                  <a:t> </a:t>
                </a:r>
                <a:r>
                  <a:rPr kumimoji="0" lang="en-US" sz="2400" b="0" i="0" u="none" strike="noStrike" kern="1200" cap="none" spc="0" normalizeH="0" baseline="0" noProof="0" dirty="0">
                    <a:ln>
                      <a:noFill/>
                    </a:ln>
                    <a:solidFill>
                      <a:srgbClr val="927E50"/>
                    </a:solidFill>
                    <a:effectLst/>
                    <a:uLnTx/>
                    <a:uFillTx/>
                    <a:latin typeface="Cambria Math"/>
                    <a:ea typeface="+mn-ea"/>
                    <a:cs typeface="Cambria Math"/>
                  </a:rPr>
                  <a:t>𝑝</a:t>
                </a:r>
                <a:r>
                  <a:rPr kumimoji="0" lang="en-US" sz="2400" b="0" i="0" u="none" strike="noStrike" kern="1200" cap="none" spc="130" normalizeH="0" baseline="0" noProof="0" dirty="0">
                    <a:ln>
                      <a:noFill/>
                    </a:ln>
                    <a:solidFill>
                      <a:srgbClr val="927E50"/>
                    </a:solidFill>
                    <a:effectLst/>
                    <a:uLnTx/>
                    <a:uFillTx/>
                    <a:latin typeface="Cambria Math"/>
                    <a:ea typeface="+mn-ea"/>
                    <a:cs typeface="Cambria Math"/>
                  </a:rPr>
                  <a:t> </a:t>
                </a:r>
                <a:r>
                  <a:rPr kumimoji="0" lang="en-US" sz="2400" b="0" i="1" u="none" strike="noStrike" kern="1200" cap="none" spc="0" normalizeH="0" baseline="0" noProof="0" dirty="0">
                    <a:ln>
                      <a:noFill/>
                    </a:ln>
                    <a:solidFill>
                      <a:srgbClr val="927E50"/>
                    </a:solidFill>
                    <a:effectLst/>
                    <a:uLnTx/>
                    <a:uFillTx/>
                    <a:latin typeface="Segoe UI Semilight"/>
                    <a:ea typeface="+mn-ea"/>
                    <a:cs typeface="Segoe UI Semilight"/>
                  </a:rPr>
                  <a:t>that</a:t>
                </a:r>
                <a:r>
                  <a:rPr kumimoji="0" lang="en-US" sz="2400" b="0" i="1" u="none" strike="noStrike" kern="1200" cap="none" spc="-25" normalizeH="0" baseline="0" noProof="0" dirty="0">
                    <a:ln>
                      <a:noFill/>
                    </a:ln>
                    <a:solidFill>
                      <a:srgbClr val="927E50"/>
                    </a:solidFill>
                    <a:effectLst/>
                    <a:uLnTx/>
                    <a:uFillTx/>
                    <a:latin typeface="Segoe UI Semilight"/>
                    <a:ea typeface="+mn-ea"/>
                    <a:cs typeface="Segoe UI Semilight"/>
                  </a:rPr>
                  <a:t> </a:t>
                </a:r>
                <a:r>
                  <a:rPr kumimoji="0" lang="en-US" sz="2400" b="0" i="1" u="none" strike="noStrike" kern="1200" cap="none" spc="0" normalizeH="0" baseline="0" noProof="0" dirty="0">
                    <a:ln>
                      <a:noFill/>
                    </a:ln>
                    <a:solidFill>
                      <a:srgbClr val="927E50"/>
                    </a:solidFill>
                    <a:effectLst/>
                    <a:uLnTx/>
                    <a:uFillTx/>
                    <a:latin typeface="Segoe UI Semilight"/>
                    <a:ea typeface="+mn-ea"/>
                    <a:cs typeface="Segoe UI Semilight"/>
                  </a:rPr>
                  <a:t>makes</a:t>
                </a:r>
                <a:r>
                  <a:rPr kumimoji="0" lang="en-US" sz="2400" b="0" i="1" u="none" strike="noStrike" kern="1200" cap="none" spc="-25" normalizeH="0" baseline="0" noProof="0" dirty="0">
                    <a:ln>
                      <a:noFill/>
                    </a:ln>
                    <a:solidFill>
                      <a:srgbClr val="927E50"/>
                    </a:solidFill>
                    <a:effectLst/>
                    <a:uLnTx/>
                    <a:uFillTx/>
                    <a:latin typeface="Segoe UI Semilight"/>
                    <a:ea typeface="+mn-ea"/>
                    <a:cs typeface="Segoe UI Semilight"/>
                  </a:rPr>
                  <a:t> </a:t>
                </a:r>
                <a:r>
                  <a:rPr kumimoji="0" lang="en-US" sz="2400" b="0" i="1" u="none" strike="noStrike" kern="1200" cap="none" spc="0" normalizeH="0" baseline="0" noProof="0" dirty="0">
                    <a:ln>
                      <a:noFill/>
                    </a:ln>
                    <a:solidFill>
                      <a:srgbClr val="927E50"/>
                    </a:solidFill>
                    <a:effectLst/>
                    <a:uLnTx/>
                    <a:uFillTx/>
                    <a:latin typeface="Segoe UI Semilight"/>
                    <a:ea typeface="+mn-ea"/>
                    <a:cs typeface="Segoe UI Semilight"/>
                  </a:rPr>
                  <a:t>the</a:t>
                </a:r>
                <a:r>
                  <a:rPr kumimoji="0" lang="en-US" sz="2400" b="0" i="1" u="none" strike="noStrike" kern="1200" cap="none" spc="-20" normalizeH="0" baseline="0" noProof="0" dirty="0">
                    <a:ln>
                      <a:noFill/>
                    </a:ln>
                    <a:solidFill>
                      <a:srgbClr val="927E50"/>
                    </a:solidFill>
                    <a:effectLst/>
                    <a:uLnTx/>
                    <a:uFillTx/>
                    <a:latin typeface="Segoe UI Semilight"/>
                    <a:ea typeface="+mn-ea"/>
                    <a:cs typeface="Segoe UI Semilight"/>
                  </a:rPr>
                  <a:t> </a:t>
                </a:r>
                <a:r>
                  <a:rPr kumimoji="0" lang="en-US" sz="2400" b="0" i="1" u="none" strike="noStrike" kern="1200" cap="none" spc="0" normalizeH="0" baseline="0" noProof="0" dirty="0">
                    <a:ln>
                      <a:noFill/>
                    </a:ln>
                    <a:solidFill>
                      <a:srgbClr val="927E50"/>
                    </a:solidFill>
                    <a:effectLst/>
                    <a:uLnTx/>
                    <a:uFillTx/>
                    <a:latin typeface="Segoe UI Semilight"/>
                    <a:ea typeface="+mn-ea"/>
                    <a:cs typeface="Segoe UI Semilight"/>
                  </a:rPr>
                  <a:t>probability</a:t>
                </a:r>
                <a:r>
                  <a:rPr kumimoji="0" lang="en-US" sz="2400" b="0" i="1" u="none" strike="noStrike" kern="1200" cap="none" spc="10" normalizeH="0" baseline="0" noProof="0" dirty="0">
                    <a:ln>
                      <a:noFill/>
                    </a:ln>
                    <a:solidFill>
                      <a:srgbClr val="927E50"/>
                    </a:solidFill>
                    <a:effectLst/>
                    <a:uLnTx/>
                    <a:uFillTx/>
                    <a:latin typeface="Segoe UI Semilight"/>
                    <a:ea typeface="+mn-ea"/>
                    <a:cs typeface="Segoe UI Semilight"/>
                  </a:rPr>
                  <a:t> </a:t>
                </a:r>
                <a:r>
                  <a:rPr kumimoji="0" lang="en-US" sz="2400" b="0" i="1" u="none" strike="noStrike" kern="1200" cap="none" spc="0" normalizeH="0" baseline="0" noProof="0" dirty="0">
                    <a:ln>
                      <a:noFill/>
                    </a:ln>
                    <a:solidFill>
                      <a:srgbClr val="927E50"/>
                    </a:solidFill>
                    <a:effectLst/>
                    <a:uLnTx/>
                    <a:uFillTx/>
                    <a:latin typeface="Segoe UI Semilight"/>
                    <a:ea typeface="+mn-ea"/>
                    <a:cs typeface="Segoe UI Semilight"/>
                  </a:rPr>
                  <a:t>of</a:t>
                </a:r>
                <a:r>
                  <a:rPr kumimoji="0" lang="en-US" sz="2400" b="0" i="1" u="none" strike="noStrike" kern="1200" cap="none" spc="-25" normalizeH="0" baseline="0" noProof="0" dirty="0">
                    <a:ln>
                      <a:noFill/>
                    </a:ln>
                    <a:solidFill>
                      <a:srgbClr val="927E50"/>
                    </a:solidFill>
                    <a:effectLst/>
                    <a:uLnTx/>
                    <a:uFillTx/>
                    <a:latin typeface="Segoe UI Semilight"/>
                    <a:ea typeface="+mn-ea"/>
                    <a:cs typeface="Segoe UI Semilight"/>
                  </a:rPr>
                  <a:t> </a:t>
                </a:r>
                <a:r>
                  <a:rPr kumimoji="0" lang="en-US" sz="2400" b="0" i="1" u="none" strike="noStrike" kern="1200" cap="none" spc="0" normalizeH="0" baseline="0" noProof="0" dirty="0">
                    <a:ln>
                      <a:noFill/>
                    </a:ln>
                    <a:solidFill>
                      <a:srgbClr val="927E50"/>
                    </a:solidFill>
                    <a:effectLst/>
                    <a:uLnTx/>
                    <a:uFillTx/>
                    <a:latin typeface="Segoe UI Semilight"/>
                    <a:ea typeface="+mn-ea"/>
                    <a:cs typeface="Segoe UI Semilight"/>
                  </a:rPr>
                  <a:t>seeing</a:t>
                </a:r>
                <a:r>
                  <a:rPr kumimoji="0" lang="en-US" sz="2400" b="0" i="1" u="none" strike="noStrike" kern="1200" cap="none" spc="-10" normalizeH="0" baseline="0" noProof="0" dirty="0">
                    <a:ln>
                      <a:noFill/>
                    </a:ln>
                    <a:solidFill>
                      <a:srgbClr val="927E50"/>
                    </a:solidFill>
                    <a:effectLst/>
                    <a:uLnTx/>
                    <a:uFillTx/>
                    <a:latin typeface="Segoe UI Semilight"/>
                    <a:ea typeface="+mn-ea"/>
                    <a:cs typeface="Segoe UI Semilight"/>
                  </a:rPr>
                  <a:t> </a:t>
                </a:r>
                <a:r>
                  <a:rPr kumimoji="0" lang="en-US" sz="2400" b="0" i="1" u="none" strike="noStrike" kern="1200" cap="none" spc="0" normalizeH="0" baseline="0" noProof="0" dirty="0">
                    <a:ln>
                      <a:noFill/>
                    </a:ln>
                    <a:solidFill>
                      <a:srgbClr val="927E50"/>
                    </a:solidFill>
                    <a:effectLst/>
                    <a:uLnTx/>
                    <a:uFillTx/>
                    <a:latin typeface="Segoe UI Semilight"/>
                    <a:ea typeface="+mn-ea"/>
                    <a:cs typeface="Segoe UI Semilight"/>
                  </a:rPr>
                  <a:t>HTTTH…</a:t>
                </a:r>
                <a:r>
                  <a:rPr kumimoji="0" lang="en-US" sz="2400" b="0" i="1" u="none" strike="noStrike" kern="1200" cap="none" spc="-35" normalizeH="0" baseline="0" noProof="0" dirty="0">
                    <a:ln>
                      <a:noFill/>
                    </a:ln>
                    <a:solidFill>
                      <a:srgbClr val="927E50"/>
                    </a:solidFill>
                    <a:effectLst/>
                    <a:uLnTx/>
                    <a:uFillTx/>
                    <a:latin typeface="Segoe UI Semilight"/>
                    <a:ea typeface="+mn-ea"/>
                    <a:cs typeface="Segoe UI Semilight"/>
                  </a:rPr>
                  <a:t> </a:t>
                </a:r>
                <a:r>
                  <a:rPr kumimoji="0" lang="en-US" sz="2400" b="0" i="1" u="none" strike="noStrike" kern="1200" cap="none" spc="0" normalizeH="0" baseline="0" noProof="0" dirty="0">
                    <a:ln>
                      <a:noFill/>
                    </a:ln>
                    <a:solidFill>
                      <a:srgbClr val="927E50"/>
                    </a:solidFill>
                    <a:effectLst/>
                    <a:uLnTx/>
                    <a:uFillTx/>
                    <a:latin typeface="Segoe UI Semilight"/>
                    <a:ea typeface="+mn-ea"/>
                    <a:cs typeface="Segoe UI Semilight"/>
                  </a:rPr>
                  <a:t>the</a:t>
                </a:r>
                <a:r>
                  <a:rPr kumimoji="0" lang="en-US" sz="2400" b="0" i="1" u="none" strike="noStrike" kern="1200" cap="none" spc="-30" normalizeH="0" baseline="0" noProof="0" dirty="0">
                    <a:ln>
                      <a:noFill/>
                    </a:ln>
                    <a:solidFill>
                      <a:srgbClr val="927E50"/>
                    </a:solidFill>
                    <a:effectLst/>
                    <a:uLnTx/>
                    <a:uFillTx/>
                    <a:latin typeface="Segoe UI Semilight"/>
                    <a:ea typeface="+mn-ea"/>
                    <a:cs typeface="Segoe UI Semilight"/>
                  </a:rPr>
                  <a:t> </a:t>
                </a:r>
                <a:r>
                  <a:rPr kumimoji="0" lang="en-US" sz="2400" b="0" i="1" u="none" strike="noStrike" kern="1200" cap="none" spc="-10" normalizeH="0" baseline="0" noProof="0" dirty="0">
                    <a:ln>
                      <a:noFill/>
                    </a:ln>
                    <a:solidFill>
                      <a:srgbClr val="927E50"/>
                    </a:solidFill>
                    <a:effectLst/>
                    <a:uLnTx/>
                    <a:uFillTx/>
                    <a:latin typeface="Segoe UI Semilight"/>
                    <a:ea typeface="+mn-ea"/>
                    <a:cs typeface="Segoe UI Semilight"/>
                  </a:rPr>
                  <a:t>highest?</a:t>
                </a:r>
                <a:endParaRPr kumimoji="0" lang="en-US" sz="2400" b="0" i="0" u="none" strike="noStrike" kern="1200" cap="none" spc="0" normalizeH="0" baseline="0" noProof="0" dirty="0">
                  <a:ln>
                    <a:noFill/>
                  </a:ln>
                  <a:solidFill>
                    <a:prstClr val="black"/>
                  </a:solidFill>
                  <a:effectLst/>
                  <a:uLnTx/>
                  <a:uFillTx/>
                  <a:latin typeface="Segoe UI Semilight"/>
                  <a:ea typeface="+mn-ea"/>
                  <a:cs typeface="Segoe UI Semilight"/>
                </a:endParaRPr>
              </a:p>
              <a:p>
                <a:pPr marL="31115">
                  <a:lnSpc>
                    <a:spcPct val="100000"/>
                  </a:lnSpc>
                  <a:spcBef>
                    <a:spcPts val="1250"/>
                  </a:spcBef>
                  <a:buClr>
                    <a:srgbClr val="000000"/>
                  </a:buClr>
                  <a:tabLst>
                    <a:tab pos="390525" algn="l"/>
                  </a:tabLst>
                </a:pPr>
                <a:endParaRPr sz="2800" dirty="0">
                  <a:latin typeface="Segoe UI Semilight"/>
                  <a:cs typeface="Segoe UI Semilight"/>
                </a:endParaRPr>
              </a:p>
            </p:txBody>
          </p:sp>
        </mc:Choice>
        <mc:Fallback>
          <p:sp>
            <p:nvSpPr>
              <p:cNvPr id="3" name="object 3">
                <a:extLst>
                  <a:ext uri="{FF2B5EF4-FFF2-40B4-BE49-F238E27FC236}">
                    <a16:creationId xmlns:a16="http://schemas.microsoft.com/office/drawing/2014/main" id="{B0717C00-F138-181C-4712-D1536487B1B4}"/>
                  </a:ext>
                </a:extLst>
              </p:cNvPr>
              <p:cNvSpPr txBox="1">
                <a:spLocks noRot="1" noChangeAspect="1" noMove="1" noResize="1" noEditPoints="1" noAdjustHandles="1" noChangeArrowheads="1" noChangeShapeType="1" noTextEdit="1"/>
              </p:cNvSpPr>
              <p:nvPr/>
            </p:nvSpPr>
            <p:spPr>
              <a:xfrm>
                <a:off x="575238" y="1277943"/>
                <a:ext cx="11159561" cy="4731360"/>
              </a:xfrm>
              <a:prstGeom prst="rect">
                <a:avLst/>
              </a:prstGeom>
              <a:blipFill>
                <a:blip r:embed="rId2"/>
                <a:stretch>
                  <a:fillRect l="-1912"/>
                </a:stretch>
              </a:blipFill>
            </p:spPr>
            <p:txBody>
              <a:bodyPr/>
              <a:lstStyle/>
              <a:p>
                <a:r>
                  <a:rPr lang="en-US">
                    <a:noFill/>
                  </a:rPr>
                  <a:t> </a:t>
                </a:r>
              </a:p>
            </p:txBody>
          </p:sp>
        </mc:Fallback>
      </mc:AlternateContent>
    </p:spTree>
    <p:extLst>
      <p:ext uri="{BB962C8B-B14F-4D97-AF65-F5344CB8AC3E}">
        <p14:creationId xmlns:p14="http://schemas.microsoft.com/office/powerpoint/2010/main" val="42151924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2AD7A-28AC-D70A-1B11-329458DB90A0}"/>
            </a:ext>
          </a:extLst>
        </p:cNvPr>
        <p:cNvGrpSpPr/>
        <p:nvPr/>
      </p:nvGrpSpPr>
      <p:grpSpPr>
        <a:xfrm>
          <a:off x="0" y="0"/>
          <a:ext cx="0" cy="0"/>
          <a:chOff x="0" y="0"/>
          <a:chExt cx="0" cy="0"/>
        </a:xfrm>
      </p:grpSpPr>
      <p:sp>
        <p:nvSpPr>
          <p:cNvPr id="2" name="object 2" descr="$PPTXTitle">
            <a:extLst>
              <a:ext uri="{FF2B5EF4-FFF2-40B4-BE49-F238E27FC236}">
                <a16:creationId xmlns:a16="http://schemas.microsoft.com/office/drawing/2014/main" id="{AE37ACD1-5B06-3C49-43FD-F72F656C8CE5}"/>
              </a:ext>
            </a:extLst>
          </p:cNvPr>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75" dirty="0"/>
              <a:t>Maximum</a:t>
            </a:r>
            <a:r>
              <a:rPr spc="180" dirty="0"/>
              <a:t> </a:t>
            </a:r>
            <a:r>
              <a:rPr spc="70" dirty="0"/>
              <a:t>Likelihood</a:t>
            </a:r>
            <a:r>
              <a:rPr spc="175" dirty="0"/>
              <a:t> </a:t>
            </a:r>
            <a:r>
              <a:rPr spc="70" dirty="0"/>
              <a:t>Estimation</a:t>
            </a:r>
          </a:p>
        </p:txBody>
      </p:sp>
      <mc:AlternateContent xmlns:mc="http://schemas.openxmlformats.org/markup-compatibility/2006">
        <mc:Choice xmlns:a14="http://schemas.microsoft.com/office/drawing/2010/main" Requires="a14">
          <p:sp>
            <p:nvSpPr>
              <p:cNvPr id="3" name="object 3">
                <a:extLst>
                  <a:ext uri="{FF2B5EF4-FFF2-40B4-BE49-F238E27FC236}">
                    <a16:creationId xmlns:a16="http://schemas.microsoft.com/office/drawing/2014/main" id="{D8956702-BD31-1433-10AC-01250D7D7B4A}"/>
                  </a:ext>
                </a:extLst>
              </p:cNvPr>
              <p:cNvSpPr txBox="1"/>
              <p:nvPr/>
            </p:nvSpPr>
            <p:spPr>
              <a:xfrm>
                <a:off x="575238" y="1277943"/>
                <a:ext cx="11159561" cy="4731360"/>
              </a:xfrm>
              <a:prstGeom prst="rect">
                <a:avLst/>
              </a:prstGeom>
            </p:spPr>
            <p:txBody>
              <a:bodyPr vert="horz" wrap="square" lIns="0" tIns="148590" rIns="0" bIns="0" rtlCol="0">
                <a:spAutoFit/>
              </a:bodyPr>
              <a:lstStyle/>
              <a:p>
                <a:pPr marL="25400">
                  <a:lnSpc>
                    <a:spcPct val="100000"/>
                  </a:lnSpc>
                  <a:spcBef>
                    <a:spcPts val="95"/>
                  </a:spcBef>
                </a:pPr>
                <a:r>
                  <a:rPr lang="en-US" sz="2800" b="0" dirty="0">
                    <a:solidFill>
                      <a:srgbClr val="2D663D"/>
                    </a:solidFill>
                    <a:latin typeface="Segoe UI Semilight"/>
                    <a:cs typeface="Segoe UI Semilight"/>
                  </a:rPr>
                  <a:t>We</a:t>
                </a:r>
                <a:r>
                  <a:rPr lang="en-US" sz="2800" b="0" spc="-80" dirty="0">
                    <a:solidFill>
                      <a:srgbClr val="2D663D"/>
                    </a:solidFill>
                    <a:latin typeface="Segoe UI Semilight"/>
                    <a:cs typeface="Segoe UI Semilight"/>
                  </a:rPr>
                  <a:t> </a:t>
                </a:r>
                <a:r>
                  <a:rPr lang="en-US" sz="2800" b="0" dirty="0">
                    <a:solidFill>
                      <a:srgbClr val="2D663D"/>
                    </a:solidFill>
                    <a:latin typeface="Segoe UI Semilight"/>
                    <a:cs typeface="Segoe UI Semilight"/>
                  </a:rPr>
                  <a:t>derive</a:t>
                </a:r>
                <a:r>
                  <a:rPr lang="en-US" sz="2800" b="0" spc="-80" dirty="0">
                    <a:solidFill>
                      <a:srgbClr val="2D663D"/>
                    </a:solidFill>
                    <a:latin typeface="Segoe UI Semilight"/>
                    <a:cs typeface="Segoe UI Semilight"/>
                  </a:rPr>
                  <a:t> </a:t>
                </a:r>
                <a:r>
                  <a:rPr lang="en-US" sz="2800" b="0" dirty="0">
                    <a:solidFill>
                      <a:srgbClr val="2D663D"/>
                    </a:solidFill>
                    <a:latin typeface="Segoe UI Semilight"/>
                    <a:cs typeface="Segoe UI Semilight"/>
                  </a:rPr>
                  <a:t>an</a:t>
                </a:r>
                <a:r>
                  <a:rPr lang="en-US" sz="2800" b="0" spc="-55" dirty="0">
                    <a:solidFill>
                      <a:srgbClr val="2D663D"/>
                    </a:solidFill>
                    <a:latin typeface="Segoe UI Semilight"/>
                    <a:cs typeface="Segoe UI Semilight"/>
                  </a:rPr>
                  <a:t> </a:t>
                </a:r>
                <a:r>
                  <a:rPr lang="en-US" sz="2800" b="0" dirty="0">
                    <a:solidFill>
                      <a:srgbClr val="2D663D"/>
                    </a:solidFill>
                    <a:latin typeface="Segoe UI Semilight"/>
                    <a:cs typeface="Segoe UI Semilight"/>
                  </a:rPr>
                  <a:t>estimate</a:t>
                </a:r>
                <a:r>
                  <a:rPr lang="en-US" sz="2800" b="0" spc="-55" dirty="0">
                    <a:solidFill>
                      <a:srgbClr val="2D663D"/>
                    </a:solidFill>
                    <a:latin typeface="Segoe UI Semilight"/>
                    <a:cs typeface="Segoe UI Semilight"/>
                  </a:rPr>
                  <a:t> </a:t>
                </a:r>
                <a14:m>
                  <m:oMath xmlns:m="http://schemas.openxmlformats.org/officeDocument/2006/math">
                    <m:acc>
                      <m:accPr>
                        <m:chr m:val="̂"/>
                        <m:ctrlPr>
                          <a:rPr lang="ar-AE" sz="2800" b="1" i="0" spc="-55" smtClean="0">
                            <a:solidFill>
                              <a:srgbClr val="2D663D"/>
                            </a:solidFill>
                            <a:latin typeface="Cambria Math" panose="02040503050406030204" pitchFamily="18" charset="0"/>
                            <a:cs typeface="Segoe UI Semilight"/>
                          </a:rPr>
                        </m:ctrlPr>
                      </m:accPr>
                      <m:e>
                        <m:r>
                          <a:rPr lang="ar-AE" sz="2800" b="1" i="0" spc="-55" smtClean="0">
                            <a:solidFill>
                              <a:srgbClr val="2D663D"/>
                            </a:solidFill>
                            <a:latin typeface="Cambria Math" panose="02040503050406030204" pitchFamily="18" charset="0"/>
                            <a:cs typeface="Segoe UI Semilight"/>
                          </a:rPr>
                          <m:t>𝛉</m:t>
                        </m:r>
                      </m:e>
                    </m:acc>
                  </m:oMath>
                </a14:m>
                <a:r>
                  <a:rPr lang="ar-AE" sz="2800" b="0" dirty="0">
                    <a:solidFill>
                      <a:srgbClr val="2D663D"/>
                    </a:solidFill>
                    <a:latin typeface="Segoe UI Semilight"/>
                    <a:cs typeface="Segoe UI Semilight"/>
                  </a:rPr>
                  <a:t> </a:t>
                </a:r>
                <a:r>
                  <a:rPr lang="en-US" sz="2800" b="0" dirty="0">
                    <a:solidFill>
                      <a:srgbClr val="2D663D"/>
                    </a:solidFill>
                    <a:latin typeface="Segoe UI Semilight"/>
                    <a:cs typeface="Segoe UI Semilight"/>
                  </a:rPr>
                  <a:t>for</a:t>
                </a:r>
                <a:r>
                  <a:rPr lang="en-US" sz="2800" b="0" spc="-75" dirty="0">
                    <a:solidFill>
                      <a:srgbClr val="2D663D"/>
                    </a:solidFill>
                    <a:latin typeface="Segoe UI Semilight"/>
                    <a:cs typeface="Segoe UI Semilight"/>
                  </a:rPr>
                  <a:t> </a:t>
                </a:r>
                <a:r>
                  <a:rPr lang="en-US" sz="2800" b="0" dirty="0">
                    <a:solidFill>
                      <a:srgbClr val="2D663D"/>
                    </a:solidFill>
                    <a:latin typeface="Segoe UI Semilight"/>
                    <a:cs typeface="Segoe UI Semilight"/>
                  </a:rPr>
                  <a:t>the</a:t>
                </a:r>
                <a:r>
                  <a:rPr lang="en-US" sz="2800" b="0" spc="-60" dirty="0">
                    <a:solidFill>
                      <a:srgbClr val="2D663D"/>
                    </a:solidFill>
                    <a:latin typeface="Segoe UI Semilight"/>
                    <a:cs typeface="Segoe UI Semilight"/>
                  </a:rPr>
                  <a:t> </a:t>
                </a:r>
                <a:r>
                  <a:rPr lang="en-US" sz="2800" b="0" dirty="0">
                    <a:solidFill>
                      <a:srgbClr val="2D663D"/>
                    </a:solidFill>
                    <a:latin typeface="Segoe UI Semilight"/>
                    <a:cs typeface="Segoe UI Semilight"/>
                  </a:rPr>
                  <a:t>parameter</a:t>
                </a:r>
                <a:r>
                  <a:rPr lang="en-US" sz="2800" b="0" spc="-45" dirty="0">
                    <a:solidFill>
                      <a:srgbClr val="2D663D"/>
                    </a:solidFill>
                    <a:latin typeface="Segoe UI Semilight"/>
                    <a:cs typeface="Segoe UI Semilight"/>
                  </a:rPr>
                  <a:t> </a:t>
                </a:r>
                <a14:m>
                  <m:oMath xmlns:m="http://schemas.openxmlformats.org/officeDocument/2006/math">
                    <m:r>
                      <a:rPr lang="en-US" sz="2800" b="1" i="0" spc="-45" smtClean="0">
                        <a:solidFill>
                          <a:srgbClr val="2D663D"/>
                        </a:solidFill>
                        <a:latin typeface="Cambria Math" panose="02040503050406030204" pitchFamily="18" charset="0"/>
                        <a:cs typeface="Segoe UI Semilight"/>
                      </a:rPr>
                      <m:t>𝛉</m:t>
                    </m:r>
                  </m:oMath>
                </a14:m>
                <a:r>
                  <a:rPr lang="en-US" sz="2800" b="0" dirty="0">
                    <a:solidFill>
                      <a:srgbClr val="2D663D"/>
                    </a:solidFill>
                    <a:latin typeface="Segoe UI Semilight"/>
                    <a:cs typeface="Segoe UI Semilight"/>
                  </a:rPr>
                  <a:t> based</a:t>
                </a:r>
                <a:r>
                  <a:rPr lang="en-US" sz="2800" b="0" spc="-55" dirty="0">
                    <a:solidFill>
                      <a:srgbClr val="2D663D"/>
                    </a:solidFill>
                    <a:latin typeface="Segoe UI Semilight"/>
                    <a:cs typeface="Segoe UI Semilight"/>
                  </a:rPr>
                  <a:t> </a:t>
                </a:r>
                <a:r>
                  <a:rPr lang="en-US" sz="2800" b="0" dirty="0">
                    <a:solidFill>
                      <a:srgbClr val="2D663D"/>
                    </a:solidFill>
                    <a:latin typeface="Segoe UI Semilight"/>
                    <a:cs typeface="Segoe UI Semilight"/>
                  </a:rPr>
                  <a:t>on</a:t>
                </a:r>
                <a:r>
                  <a:rPr lang="en-US" sz="2800" b="0" spc="-45" dirty="0">
                    <a:solidFill>
                      <a:srgbClr val="2D663D"/>
                    </a:solidFill>
                    <a:latin typeface="Segoe UI Semilight"/>
                    <a:cs typeface="Segoe UI Semilight"/>
                  </a:rPr>
                  <a:t> </a:t>
                </a:r>
                <a:r>
                  <a:rPr lang="en-US" sz="2800" b="0" dirty="0">
                    <a:solidFill>
                      <a:srgbClr val="2D663D"/>
                    </a:solidFill>
                    <a:latin typeface="Segoe UI Semilight"/>
                    <a:cs typeface="Segoe UI Semilight"/>
                  </a:rPr>
                  <a:t>observed</a:t>
                </a:r>
                <a:r>
                  <a:rPr lang="en-US" sz="2800" b="0" spc="-35" dirty="0">
                    <a:solidFill>
                      <a:srgbClr val="2D663D"/>
                    </a:solidFill>
                    <a:latin typeface="Segoe UI Semilight"/>
                    <a:cs typeface="Segoe UI Semilight"/>
                  </a:rPr>
                  <a:t> </a:t>
                </a:r>
                <a:r>
                  <a:rPr lang="en-US" sz="2800" b="0" spc="-20" dirty="0">
                    <a:solidFill>
                      <a:srgbClr val="2D663D"/>
                    </a:solidFill>
                    <a:latin typeface="Segoe UI Semilight"/>
                    <a:cs typeface="Segoe UI Semilight"/>
                  </a:rPr>
                  <a:t>data</a:t>
                </a:r>
                <a:endParaRPr lang="en-US" sz="2800" dirty="0">
                  <a:latin typeface="Segoe UI Semilight"/>
                  <a:cs typeface="Segoe UI Semilight"/>
                </a:endParaRPr>
              </a:p>
              <a:p>
                <a:pPr marL="25400" marR="194945" indent="311785">
                  <a:lnSpc>
                    <a:spcPct val="96600"/>
                  </a:lnSpc>
                  <a:spcBef>
                    <a:spcPts val="1185"/>
                  </a:spcBef>
                  <a:buAutoNum type="arabicPeriod"/>
                  <a:tabLst>
                    <a:tab pos="337185" algn="l"/>
                  </a:tabLst>
                </a:pPr>
                <a:r>
                  <a:rPr lang="en-US" sz="2800" b="0" dirty="0">
                    <a:latin typeface="Segoe UI Semilight"/>
                    <a:cs typeface="Segoe UI Semilight"/>
                  </a:rPr>
                  <a:t>We’re</a:t>
                </a:r>
                <a:r>
                  <a:rPr lang="en-US" sz="2800" b="0" spc="-45" dirty="0">
                    <a:latin typeface="Segoe UI Semilight"/>
                    <a:cs typeface="Segoe UI Semilight"/>
                  </a:rPr>
                  <a:t> </a:t>
                </a:r>
                <a:r>
                  <a:rPr lang="en-US" sz="2800" b="0" dirty="0">
                    <a:latin typeface="Segoe UI Semilight"/>
                    <a:cs typeface="Segoe UI Semilight"/>
                  </a:rPr>
                  <a:t>going</a:t>
                </a:r>
                <a:r>
                  <a:rPr lang="en-US" sz="2800" b="0" spc="-45" dirty="0">
                    <a:latin typeface="Segoe UI Semilight"/>
                    <a:cs typeface="Segoe UI Semilight"/>
                  </a:rPr>
                  <a:t> </a:t>
                </a:r>
                <a:r>
                  <a:rPr lang="en-US" sz="2800" b="0" dirty="0">
                    <a:latin typeface="Segoe UI Semilight"/>
                    <a:cs typeface="Segoe UI Semilight"/>
                  </a:rPr>
                  <a:t>to</a:t>
                </a:r>
                <a:r>
                  <a:rPr lang="en-US" sz="2800" b="0" spc="-40" dirty="0">
                    <a:latin typeface="Segoe UI Semilight"/>
                    <a:cs typeface="Segoe UI Semilight"/>
                  </a:rPr>
                  <a:t> </a:t>
                </a:r>
                <a:r>
                  <a:rPr lang="en-US" sz="2800" b="1" dirty="0">
                    <a:solidFill>
                      <a:srgbClr val="704EB9"/>
                    </a:solidFill>
                    <a:latin typeface="Segoe UI Semilight"/>
                    <a:cs typeface="Segoe UI Semilight"/>
                  </a:rPr>
                  <a:t>run</a:t>
                </a:r>
                <a:r>
                  <a:rPr lang="en-US" sz="2800" b="1" spc="-65" dirty="0">
                    <a:solidFill>
                      <a:srgbClr val="704EB9"/>
                    </a:solidFill>
                    <a:latin typeface="Segoe UI Semilight"/>
                    <a:cs typeface="Segoe UI Semilight"/>
                  </a:rPr>
                  <a:t> </a:t>
                </a:r>
                <a:r>
                  <a:rPr lang="en-US" sz="2800" b="1" dirty="0">
                    <a:solidFill>
                      <a:srgbClr val="704EB9"/>
                    </a:solidFill>
                    <a:latin typeface="Segoe UI Semilight"/>
                    <a:cs typeface="Segoe UI Semilight"/>
                  </a:rPr>
                  <a:t>the</a:t>
                </a:r>
                <a:r>
                  <a:rPr lang="en-US" sz="2800" b="1" spc="-70" dirty="0">
                    <a:solidFill>
                      <a:srgbClr val="704EB9"/>
                    </a:solidFill>
                    <a:latin typeface="Segoe UI Semilight"/>
                    <a:cs typeface="Segoe UI Semilight"/>
                  </a:rPr>
                  <a:t> </a:t>
                </a:r>
                <a:r>
                  <a:rPr lang="en-US" sz="2800" b="1" dirty="0">
                    <a:solidFill>
                      <a:srgbClr val="704EB9"/>
                    </a:solidFill>
                    <a:latin typeface="Segoe UI Semilight"/>
                    <a:cs typeface="Segoe UI Semilight"/>
                  </a:rPr>
                  <a:t>random</a:t>
                </a:r>
                <a:r>
                  <a:rPr lang="en-US" sz="2800" b="1" spc="-70" dirty="0">
                    <a:solidFill>
                      <a:srgbClr val="704EB9"/>
                    </a:solidFill>
                    <a:latin typeface="Segoe UI Semilight"/>
                    <a:cs typeface="Segoe UI Semilight"/>
                  </a:rPr>
                  <a:t> </a:t>
                </a:r>
                <a:r>
                  <a:rPr lang="en-US" sz="2800" b="1" dirty="0">
                    <a:solidFill>
                      <a:srgbClr val="704EB9"/>
                    </a:solidFill>
                    <a:latin typeface="Segoe UI Semilight"/>
                    <a:cs typeface="Segoe UI Semilight"/>
                  </a:rPr>
                  <a:t>experiment</a:t>
                </a:r>
                <a:r>
                  <a:rPr lang="en-US" sz="2800" b="1" spc="-90" dirty="0">
                    <a:solidFill>
                      <a:srgbClr val="704EB9"/>
                    </a:solidFill>
                    <a:latin typeface="Segoe UI Semilight"/>
                    <a:cs typeface="Segoe UI Semilight"/>
                  </a:rPr>
                  <a:t> </a:t>
                </a:r>
                <a:r>
                  <a:rPr lang="en-US" sz="2800" b="1" dirty="0">
                    <a:solidFill>
                      <a:srgbClr val="704EB9"/>
                    </a:solidFill>
                    <a:latin typeface="Segoe UI Semilight"/>
                    <a:cs typeface="Segoe UI Semilight"/>
                  </a:rPr>
                  <a:t>a</a:t>
                </a:r>
                <a:r>
                  <a:rPr lang="en-US" sz="2800" b="1" spc="-45" dirty="0">
                    <a:solidFill>
                      <a:srgbClr val="704EB9"/>
                    </a:solidFill>
                    <a:latin typeface="Segoe UI Semilight"/>
                    <a:cs typeface="Segoe UI Semilight"/>
                  </a:rPr>
                  <a:t> </a:t>
                </a:r>
                <a:r>
                  <a:rPr lang="en-US" sz="2800" b="1" dirty="0">
                    <a:solidFill>
                      <a:srgbClr val="704EB9"/>
                    </a:solidFill>
                    <a:latin typeface="Segoe UI Semilight"/>
                    <a:cs typeface="Segoe UI Semilight"/>
                  </a:rPr>
                  <a:t>bunch</a:t>
                </a:r>
                <a:r>
                  <a:rPr lang="en-US" sz="2800" b="1" spc="-75" dirty="0">
                    <a:solidFill>
                      <a:srgbClr val="704EB9"/>
                    </a:solidFill>
                    <a:latin typeface="Segoe UI Semilight"/>
                    <a:cs typeface="Segoe UI Semilight"/>
                  </a:rPr>
                  <a:t> </a:t>
                </a:r>
                <a:r>
                  <a:rPr lang="en-US" sz="2800" b="1" dirty="0">
                    <a:solidFill>
                      <a:srgbClr val="704EB9"/>
                    </a:solidFill>
                    <a:latin typeface="Segoe UI Semilight"/>
                    <a:cs typeface="Segoe UI Semilight"/>
                  </a:rPr>
                  <a:t>of</a:t>
                </a:r>
                <a:r>
                  <a:rPr lang="en-US" sz="2800" b="1" spc="-60" dirty="0">
                    <a:solidFill>
                      <a:srgbClr val="704EB9"/>
                    </a:solidFill>
                    <a:latin typeface="Segoe UI Semilight"/>
                    <a:cs typeface="Segoe UI Semilight"/>
                  </a:rPr>
                  <a:t> </a:t>
                </a:r>
                <a:r>
                  <a:rPr lang="en-US" sz="2800" b="1" dirty="0">
                    <a:solidFill>
                      <a:srgbClr val="704EB9"/>
                    </a:solidFill>
                    <a:latin typeface="Segoe UI Semilight"/>
                    <a:cs typeface="Segoe UI Semilight"/>
                  </a:rPr>
                  <a:t>times</a:t>
                </a:r>
                <a:r>
                  <a:rPr lang="en-US" sz="2800" b="0" spc="15" dirty="0">
                    <a:solidFill>
                      <a:srgbClr val="704EB9"/>
                    </a:solidFill>
                    <a:latin typeface="Segoe UI Semilight"/>
                    <a:cs typeface="Segoe UI Semilight"/>
                  </a:rPr>
                  <a:t> </a:t>
                </a:r>
                <a:r>
                  <a:rPr lang="en-US" sz="2800" b="0" spc="-10" dirty="0">
                    <a:latin typeface="Segoe UI Semilight"/>
                    <a:cs typeface="Segoe UI Semilight"/>
                  </a:rPr>
                  <a:t>(i.e., </a:t>
                </a:r>
                <a:r>
                  <a:rPr lang="en-US" sz="2800" b="0" dirty="0">
                    <a:latin typeface="Segoe UI Semilight"/>
                    <a:cs typeface="Segoe UI Semilight"/>
                  </a:rPr>
                  <a:t>collect</a:t>
                </a:r>
                <a:r>
                  <a:rPr lang="en-US" sz="2800" b="0" spc="-60" dirty="0">
                    <a:latin typeface="Segoe UI Semilight"/>
                    <a:cs typeface="Segoe UI Semilight"/>
                  </a:rPr>
                  <a:t> </a:t>
                </a:r>
                <a:r>
                  <a:rPr lang="en-US" sz="2800" b="0" dirty="0">
                    <a:latin typeface="Segoe UI Semilight"/>
                    <a:cs typeface="Segoe UI Semilight"/>
                  </a:rPr>
                  <a:t>a</a:t>
                </a:r>
                <a:r>
                  <a:rPr lang="en-US" sz="2800" b="0" spc="-50" dirty="0">
                    <a:latin typeface="Segoe UI Semilight"/>
                    <a:cs typeface="Segoe UI Semilight"/>
                  </a:rPr>
                  <a:t> </a:t>
                </a:r>
                <a:r>
                  <a:rPr lang="en-US" sz="2800" b="0" dirty="0">
                    <a:latin typeface="Segoe UI Semilight"/>
                    <a:cs typeface="Segoe UI Semilight"/>
                  </a:rPr>
                  <a:t>bunch</a:t>
                </a:r>
                <a:r>
                  <a:rPr lang="en-US" sz="2800" b="0" spc="-40" dirty="0">
                    <a:latin typeface="Segoe UI Semilight"/>
                    <a:cs typeface="Segoe UI Semilight"/>
                  </a:rPr>
                  <a:t> </a:t>
                </a:r>
                <a:r>
                  <a:rPr lang="en-US" sz="2800" b="0" dirty="0">
                    <a:latin typeface="Segoe UI Semilight"/>
                    <a:cs typeface="Segoe UI Semilight"/>
                  </a:rPr>
                  <a:t>of</a:t>
                </a:r>
                <a:r>
                  <a:rPr lang="en-US" sz="2800" b="0" spc="-65" dirty="0">
                    <a:latin typeface="Segoe UI Semilight"/>
                    <a:cs typeface="Segoe UI Semilight"/>
                  </a:rPr>
                  <a:t> </a:t>
                </a:r>
                <a:r>
                  <a:rPr lang="en-US" sz="2800" b="0" dirty="0">
                    <a:latin typeface="Segoe UI Semilight"/>
                    <a:cs typeface="Segoe UI Semilight"/>
                  </a:rPr>
                  <a:t>samples</a:t>
                </a:r>
                <a:r>
                  <a:rPr lang="en-US" sz="2800" b="0" spc="-55" dirty="0">
                    <a:latin typeface="Segoe UI Semilight"/>
                    <a:cs typeface="Segoe UI Semilight"/>
                  </a:rPr>
                  <a:t> </a:t>
                </a:r>
                <a:r>
                  <a:rPr lang="en-US" sz="2800" b="0" dirty="0">
                    <a:latin typeface="Segoe UI Semilight"/>
                    <a:cs typeface="Segoe UI Semilight"/>
                  </a:rPr>
                  <a:t>from</a:t>
                </a:r>
                <a:r>
                  <a:rPr lang="en-US" sz="2800" b="0" spc="-45" dirty="0">
                    <a:latin typeface="Segoe UI Semilight"/>
                    <a:cs typeface="Segoe UI Semilight"/>
                  </a:rPr>
                  <a:t> </a:t>
                </a:r>
                <a:r>
                  <a:rPr lang="en-US" sz="2800" b="0" dirty="0">
                    <a:latin typeface="Segoe UI Semilight"/>
                    <a:cs typeface="Segoe UI Semilight"/>
                  </a:rPr>
                  <a:t>the</a:t>
                </a:r>
                <a:r>
                  <a:rPr lang="en-US" sz="2800" b="0" spc="-60" dirty="0">
                    <a:latin typeface="Segoe UI Semilight"/>
                    <a:cs typeface="Segoe UI Semilight"/>
                  </a:rPr>
                  <a:t> </a:t>
                </a:r>
                <a:r>
                  <a:rPr lang="en-US" sz="2800" b="0" dirty="0">
                    <a:latin typeface="Segoe UI Semilight"/>
                    <a:cs typeface="Segoe UI Semilight"/>
                  </a:rPr>
                  <a:t>distribution)</a:t>
                </a:r>
                <a:r>
                  <a:rPr lang="en-US" sz="2800" b="0" spc="-25" dirty="0">
                    <a:latin typeface="Segoe UI Semilight"/>
                    <a:cs typeface="Segoe UI Semilight"/>
                  </a:rPr>
                  <a:t> </a:t>
                </a:r>
                <a:r>
                  <a:rPr lang="en-US" sz="2800" b="0" dirty="0">
                    <a:latin typeface="Segoe UI Semilight"/>
                    <a:cs typeface="Segoe UI Semilight"/>
                  </a:rPr>
                  <a:t>-&gt;</a:t>
                </a:r>
                <a:r>
                  <a:rPr lang="en-US" sz="2800" b="0" spc="-60" dirty="0">
                    <a:latin typeface="Segoe UI Semilight"/>
                    <a:cs typeface="Segoe UI Semilight"/>
                  </a:rPr>
                  <a:t> </a:t>
                </a:r>
                <a:r>
                  <a:rPr lang="en-US" sz="2800" b="0" dirty="0">
                    <a:latin typeface="Segoe UI Semilight"/>
                    <a:cs typeface="Segoe UI Semilight"/>
                  </a:rPr>
                  <a:t>this</a:t>
                </a:r>
                <a:r>
                  <a:rPr lang="en-US" sz="2800" b="0" spc="-50" dirty="0">
                    <a:latin typeface="Segoe UI Semilight"/>
                    <a:cs typeface="Segoe UI Semilight"/>
                  </a:rPr>
                  <a:t> </a:t>
                </a:r>
                <a:r>
                  <a:rPr lang="en-US" sz="2800" b="0" dirty="0">
                    <a:latin typeface="Segoe UI Semilight"/>
                    <a:cs typeface="Segoe UI Semilight"/>
                  </a:rPr>
                  <a:t>gives</a:t>
                </a:r>
                <a:r>
                  <a:rPr lang="en-US" sz="2800" b="0" spc="-60" dirty="0">
                    <a:latin typeface="Segoe UI Semilight"/>
                    <a:cs typeface="Segoe UI Semilight"/>
                  </a:rPr>
                  <a:t> </a:t>
                </a:r>
                <a:r>
                  <a:rPr lang="en-US" sz="2800" b="1" i="1" spc="-20" dirty="0">
                    <a:solidFill>
                      <a:srgbClr val="704EB9"/>
                    </a:solidFill>
                    <a:latin typeface="Segoe UI Semilight"/>
                    <a:cs typeface="Segoe UI Semilight"/>
                  </a:rPr>
                  <a:t>data</a:t>
                </a:r>
                <a:r>
                  <a:rPr lang="en-US" sz="2800" b="0" i="1" spc="700" dirty="0">
                    <a:solidFill>
                      <a:srgbClr val="704EB9"/>
                    </a:solidFill>
                    <a:latin typeface="Segoe UI Semilight"/>
                    <a:cs typeface="Segoe UI Semilight"/>
                  </a:rPr>
                  <a:t> </a:t>
                </a:r>
                <a:br>
                  <a:rPr lang="en-US" sz="2800" b="0" i="1" spc="700" dirty="0">
                    <a:solidFill>
                      <a:srgbClr val="704EB9"/>
                    </a:solidFill>
                    <a:latin typeface="Segoe UI Semilight"/>
                    <a:cs typeface="Segoe UI Semilight"/>
                  </a:rPr>
                </a:br>
                <a:r>
                  <a:rPr lang="en-US" sz="2400" b="0" i="1" dirty="0">
                    <a:solidFill>
                      <a:srgbClr val="927E50"/>
                    </a:solidFill>
                    <a:latin typeface="Segoe UI Semilight"/>
                    <a:cs typeface="Segoe UI Semilight"/>
                  </a:rPr>
                  <a:t>e.g.,</a:t>
                </a:r>
                <a:r>
                  <a:rPr lang="en-US" sz="2400" b="0" i="1" spc="-45" dirty="0">
                    <a:solidFill>
                      <a:srgbClr val="927E50"/>
                    </a:solidFill>
                    <a:latin typeface="Segoe UI Semilight"/>
                    <a:cs typeface="Segoe UI Semilight"/>
                  </a:rPr>
                  <a:t> </a:t>
                </a:r>
                <a:r>
                  <a:rPr lang="en-US" sz="2400" b="0" i="1" dirty="0">
                    <a:solidFill>
                      <a:srgbClr val="927E50"/>
                    </a:solidFill>
                    <a:latin typeface="Segoe UI Semilight"/>
                    <a:cs typeface="Segoe UI Semilight"/>
                  </a:rPr>
                  <a:t>we</a:t>
                </a:r>
                <a:r>
                  <a:rPr lang="en-US" sz="2400" b="0" i="1" spc="-15" dirty="0">
                    <a:solidFill>
                      <a:srgbClr val="927E50"/>
                    </a:solidFill>
                    <a:latin typeface="Segoe UI Semilight"/>
                    <a:cs typeface="Segoe UI Semilight"/>
                  </a:rPr>
                  <a:t> </a:t>
                </a:r>
                <a:r>
                  <a:rPr lang="en-US" sz="2400" b="0" i="1" dirty="0">
                    <a:solidFill>
                      <a:srgbClr val="927E50"/>
                    </a:solidFill>
                    <a:latin typeface="Segoe UI Semilight"/>
                    <a:cs typeface="Segoe UI Semilight"/>
                  </a:rPr>
                  <a:t>flip</a:t>
                </a:r>
                <a:r>
                  <a:rPr lang="en-US" sz="2400" b="0" i="1" spc="-5" dirty="0">
                    <a:solidFill>
                      <a:srgbClr val="927E50"/>
                    </a:solidFill>
                    <a:latin typeface="Segoe UI Semilight"/>
                    <a:cs typeface="Segoe UI Semilight"/>
                  </a:rPr>
                  <a:t> </a:t>
                </a:r>
                <a:r>
                  <a:rPr lang="en-US" sz="2400" b="0" i="1" dirty="0">
                    <a:solidFill>
                      <a:srgbClr val="927E50"/>
                    </a:solidFill>
                    <a:latin typeface="Segoe UI Semilight"/>
                    <a:cs typeface="Segoe UI Semilight"/>
                  </a:rPr>
                  <a:t>a</a:t>
                </a:r>
                <a:r>
                  <a:rPr lang="en-US" sz="2400" b="0" i="1" spc="-20" dirty="0">
                    <a:solidFill>
                      <a:srgbClr val="927E50"/>
                    </a:solidFill>
                    <a:latin typeface="Segoe UI Semilight"/>
                    <a:cs typeface="Segoe UI Semilight"/>
                  </a:rPr>
                  <a:t> </a:t>
                </a:r>
                <a:r>
                  <a:rPr lang="en-US" sz="2400" b="0" i="1" dirty="0">
                    <a:solidFill>
                      <a:srgbClr val="927E50"/>
                    </a:solidFill>
                    <a:latin typeface="Segoe UI Semilight"/>
                    <a:cs typeface="Segoe UI Semilight"/>
                  </a:rPr>
                  <a:t>coin</a:t>
                </a:r>
                <a:r>
                  <a:rPr lang="en-US" sz="2400" b="0" i="1" spc="-10" dirty="0">
                    <a:solidFill>
                      <a:srgbClr val="927E50"/>
                    </a:solidFill>
                    <a:latin typeface="Segoe UI Semilight"/>
                    <a:cs typeface="Segoe UI Semilight"/>
                  </a:rPr>
                  <a:t> </a:t>
                </a:r>
                <a:r>
                  <a:rPr lang="en-US" sz="2400" b="0" i="1" dirty="0">
                    <a:solidFill>
                      <a:srgbClr val="927E50"/>
                    </a:solidFill>
                    <a:latin typeface="Segoe UI Semilight"/>
                    <a:cs typeface="Segoe UI Semilight"/>
                  </a:rPr>
                  <a:t>that</a:t>
                </a:r>
                <a:r>
                  <a:rPr lang="en-US" sz="2400" b="0" i="1" spc="-20" dirty="0">
                    <a:solidFill>
                      <a:srgbClr val="927E50"/>
                    </a:solidFill>
                    <a:latin typeface="Segoe UI Semilight"/>
                    <a:cs typeface="Segoe UI Semilight"/>
                  </a:rPr>
                  <a:t> </a:t>
                </a:r>
                <a:r>
                  <a:rPr lang="en-US" sz="2400" b="0" i="1" dirty="0">
                    <a:solidFill>
                      <a:srgbClr val="927E50"/>
                    </a:solidFill>
                    <a:latin typeface="Segoe UI Semilight"/>
                    <a:cs typeface="Segoe UI Semilight"/>
                  </a:rPr>
                  <a:t>follows </a:t>
                </a:r>
                <a:r>
                  <a:rPr lang="en-US" sz="2400" dirty="0">
                    <a:solidFill>
                      <a:srgbClr val="927E50"/>
                    </a:solidFill>
                    <a:latin typeface="Cambria Math"/>
                    <a:cs typeface="Cambria Math"/>
                  </a:rPr>
                  <a:t>Ber(𝑝)</a:t>
                </a:r>
                <a:r>
                  <a:rPr lang="en-US" sz="2400" spc="105" dirty="0">
                    <a:solidFill>
                      <a:srgbClr val="927E50"/>
                    </a:solidFill>
                    <a:latin typeface="Cambria Math"/>
                    <a:cs typeface="Cambria Math"/>
                  </a:rPr>
                  <a:t> </a:t>
                </a:r>
                <a:r>
                  <a:rPr lang="en-US" sz="2400" i="1" spc="105" dirty="0">
                    <a:solidFill>
                      <a:srgbClr val="927E50"/>
                    </a:solidFill>
                    <a:latin typeface="Segoe UI Semilight"/>
                    <a:cs typeface="Segoe UI Semilight"/>
                  </a:rPr>
                  <a:t>10</a:t>
                </a:r>
                <a:r>
                  <a:rPr lang="en-US" sz="2400" b="0" i="1" spc="-25" dirty="0">
                    <a:solidFill>
                      <a:srgbClr val="927E50"/>
                    </a:solidFill>
                    <a:latin typeface="Segoe UI Semilight"/>
                    <a:cs typeface="Segoe UI Semilight"/>
                  </a:rPr>
                  <a:t> </a:t>
                </a:r>
                <a:r>
                  <a:rPr lang="en-US" sz="2400" b="0" i="1" dirty="0">
                    <a:solidFill>
                      <a:srgbClr val="927E50"/>
                    </a:solidFill>
                    <a:latin typeface="Segoe UI Semilight"/>
                    <a:cs typeface="Segoe UI Semilight"/>
                  </a:rPr>
                  <a:t>times</a:t>
                </a:r>
                <a:r>
                  <a:rPr lang="en-US" sz="2400" b="0" i="1" spc="-25" dirty="0">
                    <a:solidFill>
                      <a:srgbClr val="927E50"/>
                    </a:solidFill>
                    <a:latin typeface="Segoe UI Semilight"/>
                    <a:cs typeface="Segoe UI Semilight"/>
                  </a:rPr>
                  <a:t> </a:t>
                </a:r>
                <a:r>
                  <a:rPr lang="en-US" sz="2400" b="0" i="1" dirty="0">
                    <a:solidFill>
                      <a:srgbClr val="927E50"/>
                    </a:solidFill>
                    <a:latin typeface="Segoe UI Semilight"/>
                    <a:cs typeface="Segoe UI Semilight"/>
                  </a:rPr>
                  <a:t>and</a:t>
                </a:r>
                <a:r>
                  <a:rPr lang="en-US" sz="2400" b="0" i="1" spc="-25" dirty="0">
                    <a:solidFill>
                      <a:srgbClr val="927E50"/>
                    </a:solidFill>
                    <a:latin typeface="Segoe UI Semilight"/>
                    <a:cs typeface="Segoe UI Semilight"/>
                  </a:rPr>
                  <a:t> </a:t>
                </a:r>
                <a:r>
                  <a:rPr lang="en-US" sz="2400" b="0" i="1" dirty="0">
                    <a:solidFill>
                      <a:srgbClr val="927E50"/>
                    </a:solidFill>
                    <a:latin typeface="Segoe UI Semilight"/>
                    <a:cs typeface="Segoe UI Semilight"/>
                  </a:rPr>
                  <a:t>write</a:t>
                </a:r>
                <a:r>
                  <a:rPr lang="en-US" sz="2400" b="0" i="1" spc="-20" dirty="0">
                    <a:solidFill>
                      <a:srgbClr val="927E50"/>
                    </a:solidFill>
                    <a:latin typeface="Segoe UI Semilight"/>
                    <a:cs typeface="Segoe UI Semilight"/>
                  </a:rPr>
                  <a:t> </a:t>
                </a:r>
                <a:r>
                  <a:rPr lang="en-US" sz="2400" b="0" i="1" dirty="0">
                    <a:solidFill>
                      <a:srgbClr val="927E50"/>
                    </a:solidFill>
                    <a:latin typeface="Segoe UI Semilight"/>
                    <a:cs typeface="Segoe UI Semilight"/>
                  </a:rPr>
                  <a:t>down</a:t>
                </a:r>
                <a:r>
                  <a:rPr lang="en-US" sz="2400" b="0" i="1" spc="-10" dirty="0">
                    <a:solidFill>
                      <a:srgbClr val="927E50"/>
                    </a:solidFill>
                    <a:latin typeface="Segoe UI Semilight"/>
                    <a:cs typeface="Segoe UI Semilight"/>
                  </a:rPr>
                  <a:t> </a:t>
                </a:r>
                <a:r>
                  <a:rPr lang="en-US" sz="2400" b="0" i="1" dirty="0">
                    <a:solidFill>
                      <a:srgbClr val="927E50"/>
                    </a:solidFill>
                    <a:latin typeface="Segoe UI Semilight"/>
                    <a:cs typeface="Segoe UI Semilight"/>
                  </a:rPr>
                  <a:t>the</a:t>
                </a:r>
                <a:r>
                  <a:rPr lang="en-US" sz="2400" b="0" i="1" spc="-25" dirty="0">
                    <a:solidFill>
                      <a:srgbClr val="927E50"/>
                    </a:solidFill>
                    <a:latin typeface="Segoe UI Semilight"/>
                    <a:cs typeface="Segoe UI Semilight"/>
                  </a:rPr>
                  <a:t> </a:t>
                </a:r>
                <a:r>
                  <a:rPr lang="en-US" sz="2400" b="0" i="1" dirty="0">
                    <a:solidFill>
                      <a:srgbClr val="927E50"/>
                    </a:solidFill>
                    <a:latin typeface="Segoe UI Semilight"/>
                    <a:cs typeface="Segoe UI Semilight"/>
                  </a:rPr>
                  <a:t>results</a:t>
                </a:r>
                <a:r>
                  <a:rPr lang="en-US" sz="2400" b="0" i="1" spc="-20" dirty="0">
                    <a:solidFill>
                      <a:srgbClr val="927E50"/>
                    </a:solidFill>
                    <a:latin typeface="Segoe UI Semilight"/>
                    <a:cs typeface="Segoe UI Semilight"/>
                  </a:rPr>
                  <a:t> </a:t>
                </a:r>
                <a:r>
                  <a:rPr lang="en-US" sz="2400" b="0" i="1" dirty="0">
                    <a:solidFill>
                      <a:srgbClr val="927E50"/>
                    </a:solidFill>
                    <a:latin typeface="Segoe UI Semilight"/>
                    <a:cs typeface="Segoe UI Semilight"/>
                  </a:rPr>
                  <a:t>–</a:t>
                </a:r>
                <a:r>
                  <a:rPr lang="en-US" sz="2400" b="0" i="1" spc="-25" dirty="0">
                    <a:solidFill>
                      <a:srgbClr val="927E50"/>
                    </a:solidFill>
                    <a:latin typeface="Segoe UI Semilight"/>
                    <a:cs typeface="Segoe UI Semilight"/>
                  </a:rPr>
                  <a:t> </a:t>
                </a:r>
                <a:r>
                  <a:rPr lang="en-US" sz="2400" b="0" i="1" spc="-10" dirty="0">
                    <a:solidFill>
                      <a:srgbClr val="927E50"/>
                    </a:solidFill>
                    <a:latin typeface="Segoe UI Semilight"/>
                    <a:cs typeface="Segoe UI Semilight"/>
                  </a:rPr>
                  <a:t>HTTTH…</a:t>
                </a:r>
                <a:endParaRPr lang="en-US" sz="2400" dirty="0">
                  <a:latin typeface="Segoe UI Semilight"/>
                  <a:cs typeface="Segoe UI Semilight"/>
                </a:endParaRPr>
              </a:p>
              <a:p>
                <a:pPr marL="390525" indent="-359410">
                  <a:lnSpc>
                    <a:spcPct val="100000"/>
                  </a:lnSpc>
                  <a:spcBef>
                    <a:spcPts val="1250"/>
                  </a:spcBef>
                  <a:buClr>
                    <a:srgbClr val="000000"/>
                  </a:buClr>
                  <a:buAutoNum type="arabicPeriod"/>
                  <a:tabLst>
                    <a:tab pos="390525" algn="l"/>
                  </a:tabLst>
                </a:pPr>
                <a:r>
                  <a:rPr lang="en-US" sz="2800" b="1" dirty="0">
                    <a:solidFill>
                      <a:srgbClr val="704EB9"/>
                    </a:solidFill>
                    <a:latin typeface="Segoe UI Semilight"/>
                    <a:cs typeface="Segoe UI Semilight"/>
                  </a:rPr>
                  <a:t>Estimate</a:t>
                </a:r>
                <a:r>
                  <a:rPr lang="en-US" sz="2800" b="1" spc="-90" dirty="0">
                    <a:solidFill>
                      <a:srgbClr val="704EB9"/>
                    </a:solidFill>
                    <a:latin typeface="Segoe UI Semilight"/>
                    <a:cs typeface="Segoe UI Semilight"/>
                  </a:rPr>
                  <a:t> </a:t>
                </a:r>
                <a:r>
                  <a:rPr lang="en-US" sz="2800" b="1" dirty="0">
                    <a:solidFill>
                      <a:srgbClr val="704EB9"/>
                    </a:solidFill>
                    <a:latin typeface="Segoe UI Semilight"/>
                    <a:cs typeface="Segoe UI Semilight"/>
                  </a:rPr>
                  <a:t>the</a:t>
                </a:r>
                <a:r>
                  <a:rPr lang="en-US" sz="2800" b="1" spc="-75" dirty="0">
                    <a:solidFill>
                      <a:srgbClr val="704EB9"/>
                    </a:solidFill>
                    <a:latin typeface="Segoe UI Semilight"/>
                    <a:cs typeface="Segoe UI Semilight"/>
                  </a:rPr>
                  <a:t> </a:t>
                </a:r>
                <a:r>
                  <a:rPr lang="en-US" sz="2800" b="1" dirty="0">
                    <a:solidFill>
                      <a:srgbClr val="704EB9"/>
                    </a:solidFill>
                    <a:latin typeface="Segoe UI Semilight"/>
                    <a:cs typeface="Segoe UI Semilight"/>
                  </a:rPr>
                  <a:t>missing</a:t>
                </a:r>
                <a:r>
                  <a:rPr lang="en-US" sz="2800" b="1" spc="-80" dirty="0">
                    <a:solidFill>
                      <a:srgbClr val="704EB9"/>
                    </a:solidFill>
                    <a:latin typeface="Segoe UI Semilight"/>
                    <a:cs typeface="Segoe UI Semilight"/>
                  </a:rPr>
                  <a:t> </a:t>
                </a:r>
                <a:r>
                  <a:rPr lang="en-US" sz="2800" b="1" dirty="0">
                    <a:solidFill>
                      <a:srgbClr val="704EB9"/>
                    </a:solidFill>
                    <a:latin typeface="Segoe UI Semilight"/>
                    <a:cs typeface="Segoe UI Semilight"/>
                  </a:rPr>
                  <a:t>rules</a:t>
                </a:r>
                <a:r>
                  <a:rPr lang="en-US" sz="2800" b="0" spc="-25" dirty="0">
                    <a:solidFill>
                      <a:srgbClr val="704EB9"/>
                    </a:solidFill>
                    <a:latin typeface="Segoe UI Semilight"/>
                    <a:cs typeface="Segoe UI Semilight"/>
                  </a:rPr>
                  <a:t> </a:t>
                </a:r>
                <a:r>
                  <a:rPr lang="en-US" sz="2800" b="0" dirty="0">
                    <a:latin typeface="Segoe UI Semilight"/>
                    <a:cs typeface="Segoe UI Semilight"/>
                  </a:rPr>
                  <a:t>(unknown</a:t>
                </a:r>
                <a:r>
                  <a:rPr lang="en-US" sz="2800" b="0" spc="-50" dirty="0">
                    <a:latin typeface="Segoe UI Semilight"/>
                    <a:cs typeface="Segoe UI Semilight"/>
                  </a:rPr>
                  <a:t> </a:t>
                </a:r>
                <a:r>
                  <a:rPr lang="en-US" sz="2800" b="0" dirty="0">
                    <a:latin typeface="Segoe UI Semilight"/>
                    <a:cs typeface="Segoe UI Semilight"/>
                  </a:rPr>
                  <a:t>parameter(s))</a:t>
                </a:r>
                <a:r>
                  <a:rPr lang="en-US" sz="2800" b="0" spc="-95" dirty="0">
                    <a:latin typeface="Segoe UI Semilight"/>
                    <a:cs typeface="Segoe UI Semilight"/>
                  </a:rPr>
                  <a:t> </a:t>
                </a:r>
                <a:r>
                  <a:rPr lang="en-US" sz="2800" b="0" i="1" dirty="0">
                    <a:latin typeface="Segoe UI Semilight"/>
                    <a:cs typeface="Segoe UI Semilight"/>
                  </a:rPr>
                  <a:t>based</a:t>
                </a:r>
                <a:r>
                  <a:rPr lang="en-US" sz="2800" b="0" i="1" spc="-40" dirty="0">
                    <a:latin typeface="Segoe UI Semilight"/>
                    <a:cs typeface="Segoe UI Semilight"/>
                  </a:rPr>
                  <a:t> </a:t>
                </a:r>
                <a:r>
                  <a:rPr lang="en-US" sz="2800" b="0" i="1" dirty="0">
                    <a:latin typeface="Segoe UI Semilight"/>
                    <a:cs typeface="Segoe UI Semilight"/>
                  </a:rPr>
                  <a:t>on</a:t>
                </a:r>
                <a:r>
                  <a:rPr lang="en-US" sz="2800" b="0" i="1" spc="-35" dirty="0">
                    <a:latin typeface="Segoe UI Semilight"/>
                    <a:cs typeface="Segoe UI Semilight"/>
                  </a:rPr>
                  <a:t> </a:t>
                </a:r>
                <a:r>
                  <a:rPr lang="en-US" sz="2800" b="0" i="1" dirty="0">
                    <a:latin typeface="Segoe UI Semilight"/>
                    <a:cs typeface="Segoe UI Semilight"/>
                  </a:rPr>
                  <a:t>the</a:t>
                </a:r>
                <a:r>
                  <a:rPr lang="en-US" sz="2800" b="0" i="1" spc="-35" dirty="0">
                    <a:latin typeface="Segoe UI Semilight"/>
                    <a:cs typeface="Segoe UI Semilight"/>
                  </a:rPr>
                  <a:t> </a:t>
                </a:r>
                <a:r>
                  <a:rPr lang="en-US" sz="2800" b="0" i="1" spc="-20" dirty="0">
                    <a:latin typeface="Segoe UI Semilight"/>
                    <a:cs typeface="Segoe UI Semilight"/>
                  </a:rPr>
                  <a:t>data</a:t>
                </a:r>
                <a:endParaRPr lang="en-US" sz="2800" dirty="0">
                  <a:latin typeface="Segoe UI Semilight"/>
                  <a:cs typeface="Segoe UI Semilight"/>
                </a:endParaRPr>
              </a:p>
              <a:p>
                <a:pPr marL="31114" marR="17780" lvl="0" algn="l" defTabSz="914400" rtl="0" eaLnBrk="1" fontAlgn="auto" latinLnBrk="0" hangingPunct="1">
                  <a:lnSpc>
                    <a:spcPct val="94800"/>
                  </a:lnSpc>
                  <a:spcBef>
                    <a:spcPts val="600"/>
                  </a:spcBef>
                  <a:spcAft>
                    <a:spcPts val="200"/>
                  </a:spcAft>
                  <a:buClr>
                    <a:srgbClr val="1CADE4"/>
                  </a:buClr>
                  <a:buSzPct val="100000"/>
                  <a:tabLst/>
                  <a:defRPr/>
                </a:pP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How</a:t>
                </a:r>
                <a:r>
                  <a:rPr kumimoji="0" lang="en-US" sz="2400" b="0" i="0" u="none" strike="noStrike" kern="1200" cap="none" spc="-4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do</a:t>
                </a:r>
                <a:r>
                  <a:rPr kumimoji="0" lang="en-US" sz="2400" b="0" i="0" u="none" strike="noStrike" kern="1200" cap="none" spc="-3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we</a:t>
                </a:r>
                <a:r>
                  <a:rPr kumimoji="0" lang="en-US" sz="2400" b="0" i="0" u="none" strike="noStrike" kern="1200" cap="none" spc="-3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do</a:t>
                </a:r>
                <a:r>
                  <a:rPr kumimoji="0" lang="en-US" sz="2400" b="0" i="0" u="none" strike="noStrike" kern="1200" cap="none" spc="-3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this?</a:t>
                </a:r>
                <a:r>
                  <a:rPr kumimoji="0" lang="en-US" sz="2400" b="0" i="0" u="none" strike="noStrike" kern="1200" cap="none" spc="-4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Well,</a:t>
                </a:r>
                <a:r>
                  <a:rPr kumimoji="0" lang="en-US" sz="2400" b="0" i="0" u="none" strike="noStrike" kern="1200" cap="none" spc="-2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we</a:t>
                </a:r>
                <a:r>
                  <a:rPr kumimoji="0" lang="en-US" sz="2400" b="0" i="0" u="none" strike="noStrike" kern="1200" cap="none" spc="-3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got</a:t>
                </a:r>
                <a:r>
                  <a:rPr kumimoji="0" lang="en-US" sz="2400" b="0" i="0" u="none" strike="noStrike" kern="1200" cap="none" spc="-5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some</a:t>
                </a:r>
                <a:r>
                  <a:rPr kumimoji="0" lang="en-US" sz="2400" b="0" i="0" u="none" strike="noStrike" kern="1200" cap="none" spc="-1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data</a:t>
                </a:r>
                <a:r>
                  <a:rPr kumimoji="0" lang="en-US" sz="2400" b="0" i="0" u="none" strike="noStrike" kern="1200" cap="none" spc="-1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a:t>
                </a:r>
                <a:r>
                  <a:rPr kumimoji="0" lang="en-US" sz="2400" b="0" i="0" u="none" strike="noStrike" kern="1200" cap="none" spc="-3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High</a:t>
                </a:r>
                <a:r>
                  <a:rPr kumimoji="0" lang="en-US" sz="2400" b="0" i="0" u="none" strike="noStrike" kern="1200" cap="none" spc="-3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probability</a:t>
                </a:r>
                <a:r>
                  <a:rPr kumimoji="0" lang="en-US" sz="2400" b="0" i="0" u="none" strike="noStrike" kern="1200" cap="none" spc="-6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events</a:t>
                </a:r>
                <a:r>
                  <a:rPr kumimoji="0" lang="en-US" sz="2400" b="0" i="0" u="none" strike="noStrike" kern="1200" cap="none" spc="-3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happen</a:t>
                </a:r>
                <a:r>
                  <a:rPr kumimoji="0" lang="en-US" sz="2400" b="0" i="0" u="none" strike="noStrike" kern="1200" cap="none" spc="-3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2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more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often</a:t>
                </a:r>
                <a:r>
                  <a:rPr kumimoji="0" lang="en-US" sz="2400" b="0" i="0" u="none" strike="noStrike" kern="1200" cap="none" spc="-1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than</a:t>
                </a:r>
                <a:r>
                  <a:rPr kumimoji="0" lang="en-US" sz="2400" b="0" i="0" u="none" strike="noStrike" kern="1200" cap="none" spc="-2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low</a:t>
                </a:r>
                <a:r>
                  <a:rPr kumimoji="0" lang="en-US" sz="2400" b="0" i="0" u="none" strike="noStrike" kern="1200" cap="none" spc="-2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probability</a:t>
                </a:r>
                <a:r>
                  <a:rPr kumimoji="0" lang="en-US" sz="2400" b="0" i="0" u="none" strike="noStrike" kern="1200" cap="none" spc="-3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events.</a:t>
                </a:r>
                <a:r>
                  <a:rPr kumimoji="0" lang="en-US" sz="2400" b="0" i="0" u="none" strike="noStrike" kern="1200" cap="none" spc="-2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So,</a:t>
                </a:r>
                <a:r>
                  <a:rPr kumimoji="0" lang="en-US" sz="2400" b="0" i="0" u="none" strike="noStrike" kern="1200" cap="none" spc="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1" i="1" u="none" strike="noStrike" kern="1200" cap="none" spc="0" normalizeH="0" baseline="0" noProof="0" dirty="0">
                    <a:ln>
                      <a:noFill/>
                    </a:ln>
                    <a:solidFill>
                      <a:prstClr val="black"/>
                    </a:solidFill>
                    <a:effectLst/>
                    <a:uLnTx/>
                    <a:uFillTx/>
                    <a:latin typeface="Segoe UI Semilight"/>
                    <a:ea typeface="+mn-ea"/>
                    <a:cs typeface="Segoe UI Semilight"/>
                  </a:rPr>
                  <a:t>guess</a:t>
                </a:r>
                <a:r>
                  <a:rPr kumimoji="0" lang="en-US" sz="2400" b="1" i="1" u="none" strike="noStrike" kern="1200" cap="none" spc="-50" normalizeH="0" baseline="0" noProof="0" dirty="0">
                    <a:ln>
                      <a:noFill/>
                    </a:ln>
                    <a:solidFill>
                      <a:prstClr val="black"/>
                    </a:solidFill>
                    <a:effectLst/>
                    <a:uLnTx/>
                    <a:uFillTx/>
                    <a:latin typeface="Segoe UI Semilight"/>
                    <a:ea typeface="+mn-ea"/>
                    <a:cs typeface="Segoe UI Semilight"/>
                  </a:rPr>
                  <a:t> </a:t>
                </a:r>
                <a:r>
                  <a:rPr kumimoji="0" lang="en-US" sz="2400" b="1" i="1" u="none" strike="noStrike" kern="1200" cap="none" spc="0" normalizeH="0" baseline="0" noProof="0" dirty="0">
                    <a:ln>
                      <a:noFill/>
                    </a:ln>
                    <a:solidFill>
                      <a:prstClr val="black"/>
                    </a:solidFill>
                    <a:effectLst/>
                    <a:uLnTx/>
                    <a:uFillTx/>
                    <a:latin typeface="Segoe UI Semilight"/>
                    <a:ea typeface="+mn-ea"/>
                    <a:cs typeface="Segoe UI Semilight"/>
                  </a:rPr>
                  <a:t>the</a:t>
                </a:r>
                <a:r>
                  <a:rPr kumimoji="0" lang="en-US" sz="2400" b="1" i="1" u="none" strike="noStrike" kern="1200" cap="none" spc="-40" normalizeH="0" baseline="0" noProof="0" dirty="0">
                    <a:ln>
                      <a:noFill/>
                    </a:ln>
                    <a:solidFill>
                      <a:prstClr val="black"/>
                    </a:solidFill>
                    <a:effectLst/>
                    <a:uLnTx/>
                    <a:uFillTx/>
                    <a:latin typeface="Segoe UI Semilight"/>
                    <a:ea typeface="+mn-ea"/>
                    <a:cs typeface="Segoe UI Semilight"/>
                  </a:rPr>
                  <a:t> </a:t>
                </a:r>
                <a:r>
                  <a:rPr kumimoji="0" lang="en-US" sz="2400" b="1" i="1" u="none" strike="noStrike" kern="1200" cap="none" spc="0" normalizeH="0" baseline="0" noProof="0" dirty="0">
                    <a:ln>
                      <a:noFill/>
                    </a:ln>
                    <a:solidFill>
                      <a:prstClr val="black"/>
                    </a:solidFill>
                    <a:effectLst/>
                    <a:uLnTx/>
                    <a:uFillTx/>
                    <a:latin typeface="Segoe UI Semilight"/>
                    <a:ea typeface="+mn-ea"/>
                    <a:cs typeface="Segoe UI Semilight"/>
                  </a:rPr>
                  <a:t>rules</a:t>
                </a:r>
                <a:r>
                  <a:rPr kumimoji="0" lang="en-US" sz="2400" b="1" i="1" u="none" strike="noStrike" kern="1200" cap="none" spc="-50" normalizeH="0" baseline="0" noProof="0" dirty="0">
                    <a:ln>
                      <a:noFill/>
                    </a:ln>
                    <a:solidFill>
                      <a:prstClr val="black"/>
                    </a:solidFill>
                    <a:effectLst/>
                    <a:uLnTx/>
                    <a:uFillTx/>
                    <a:latin typeface="Segoe UI Semilight"/>
                    <a:ea typeface="+mn-ea"/>
                    <a:cs typeface="Segoe UI Semilight"/>
                  </a:rPr>
                  <a:t> </a:t>
                </a:r>
                <a:r>
                  <a:rPr kumimoji="0" lang="en-US" sz="2400" b="1" i="1" u="none" strike="noStrike" kern="1200" cap="none" spc="0" normalizeH="0" baseline="0" noProof="0" dirty="0">
                    <a:ln>
                      <a:noFill/>
                    </a:ln>
                    <a:solidFill>
                      <a:prstClr val="black"/>
                    </a:solidFill>
                    <a:effectLst/>
                    <a:uLnTx/>
                    <a:uFillTx/>
                    <a:latin typeface="Segoe UI Semilight"/>
                    <a:ea typeface="+mn-ea"/>
                    <a:cs typeface="Segoe UI Semilight"/>
                  </a:rPr>
                  <a:t>that</a:t>
                </a:r>
                <a:r>
                  <a:rPr kumimoji="0" lang="en-US" sz="2400" b="1" i="1" u="none" strike="noStrike" kern="1200" cap="none" spc="-55" normalizeH="0" baseline="0" noProof="0" dirty="0">
                    <a:ln>
                      <a:noFill/>
                    </a:ln>
                    <a:solidFill>
                      <a:prstClr val="black"/>
                    </a:solidFill>
                    <a:effectLst/>
                    <a:uLnTx/>
                    <a:uFillTx/>
                    <a:latin typeface="Segoe UI Semilight"/>
                    <a:ea typeface="+mn-ea"/>
                    <a:cs typeface="Segoe UI Semilight"/>
                  </a:rPr>
                  <a:t> </a:t>
                </a:r>
                <a:r>
                  <a:rPr kumimoji="0" lang="en-US" sz="2400" b="1" i="1" u="none" strike="noStrike" kern="1200" cap="none" spc="0" normalizeH="0" baseline="0" noProof="0" dirty="0">
                    <a:ln>
                      <a:noFill/>
                    </a:ln>
                    <a:solidFill>
                      <a:prstClr val="black"/>
                    </a:solidFill>
                    <a:effectLst/>
                    <a:uLnTx/>
                    <a:uFillTx/>
                    <a:latin typeface="Segoe UI Semilight"/>
                    <a:ea typeface="+mn-ea"/>
                    <a:cs typeface="Segoe UI Semilight"/>
                  </a:rPr>
                  <a:t>maximize</a:t>
                </a:r>
                <a:r>
                  <a:rPr kumimoji="0" lang="en-US" sz="2400" b="1" i="1" u="none" strike="noStrike" kern="1200" cap="none" spc="-50" normalizeH="0" baseline="0" noProof="0" dirty="0">
                    <a:ln>
                      <a:noFill/>
                    </a:ln>
                    <a:solidFill>
                      <a:prstClr val="black"/>
                    </a:solidFill>
                    <a:effectLst/>
                    <a:uLnTx/>
                    <a:uFillTx/>
                    <a:latin typeface="Segoe UI Semilight"/>
                    <a:ea typeface="+mn-ea"/>
                    <a:cs typeface="Segoe UI Semilight"/>
                  </a:rPr>
                  <a:t> </a:t>
                </a:r>
                <a:r>
                  <a:rPr kumimoji="0" lang="en-US" sz="2400" b="1" i="1" u="none" strike="noStrike" kern="1200" cap="none" spc="0" normalizeH="0" baseline="0" noProof="0" dirty="0">
                    <a:ln>
                      <a:noFill/>
                    </a:ln>
                    <a:solidFill>
                      <a:prstClr val="black"/>
                    </a:solidFill>
                    <a:effectLst/>
                    <a:uLnTx/>
                    <a:uFillTx/>
                    <a:latin typeface="Segoe UI Semilight"/>
                    <a:ea typeface="+mn-ea"/>
                    <a:cs typeface="Segoe UI Semilight"/>
                  </a:rPr>
                  <a:t>the</a:t>
                </a:r>
                <a:r>
                  <a:rPr kumimoji="0" lang="en-US" sz="2400" b="1" i="1" u="none" strike="noStrike" kern="1200" cap="none" spc="-40" normalizeH="0" baseline="0" noProof="0" dirty="0">
                    <a:ln>
                      <a:noFill/>
                    </a:ln>
                    <a:solidFill>
                      <a:prstClr val="black"/>
                    </a:solidFill>
                    <a:effectLst/>
                    <a:uLnTx/>
                    <a:uFillTx/>
                    <a:latin typeface="Segoe UI Semilight"/>
                    <a:ea typeface="+mn-ea"/>
                    <a:cs typeface="Segoe UI Semilight"/>
                  </a:rPr>
                  <a:t> </a:t>
                </a:r>
                <a:r>
                  <a:rPr kumimoji="0" lang="en-US" sz="2400" b="1" i="1" u="none" strike="noStrike" kern="1200" cap="none" spc="-10" normalizeH="0" baseline="0" noProof="0" dirty="0">
                    <a:ln>
                      <a:noFill/>
                    </a:ln>
                    <a:solidFill>
                      <a:prstClr val="black"/>
                    </a:solidFill>
                    <a:effectLst/>
                    <a:uLnTx/>
                    <a:uFillTx/>
                    <a:latin typeface="Segoe UI Semilight"/>
                    <a:ea typeface="+mn-ea"/>
                    <a:cs typeface="Segoe UI Semilight"/>
                  </a:rPr>
                  <a:t>probability </a:t>
                </a:r>
                <a:br>
                  <a:rPr kumimoji="0" lang="en-US" sz="2400" b="1" i="1" u="none" strike="noStrike" kern="1200" cap="none" spc="-10" normalizeH="0" baseline="0" noProof="0" dirty="0">
                    <a:ln>
                      <a:noFill/>
                    </a:ln>
                    <a:solidFill>
                      <a:prstClr val="black"/>
                    </a:solidFill>
                    <a:effectLst/>
                    <a:uLnTx/>
                    <a:uFillTx/>
                    <a:latin typeface="Segoe UI Semilight"/>
                    <a:ea typeface="+mn-ea"/>
                    <a:cs typeface="Segoe UI Semilight"/>
                  </a:rPr>
                </a:br>
                <a:r>
                  <a:rPr kumimoji="0" lang="en-US" sz="2400" b="1" i="1" u="none" strike="noStrike" kern="1200" cap="none" spc="0" normalizeH="0" baseline="0" noProof="0" dirty="0">
                    <a:ln>
                      <a:noFill/>
                    </a:ln>
                    <a:solidFill>
                      <a:prstClr val="black"/>
                    </a:solidFill>
                    <a:effectLst/>
                    <a:uLnTx/>
                    <a:uFillTx/>
                    <a:latin typeface="Segoe UI Semilight"/>
                    <a:ea typeface="+mn-ea"/>
                    <a:cs typeface="Segoe UI Semilight"/>
                  </a:rPr>
                  <a:t>of</a:t>
                </a:r>
                <a:r>
                  <a:rPr kumimoji="0" lang="en-US" sz="2400" b="1" i="1" u="none" strike="noStrike" kern="1200" cap="none" spc="-45" normalizeH="0" baseline="0" noProof="0" dirty="0">
                    <a:ln>
                      <a:noFill/>
                    </a:ln>
                    <a:solidFill>
                      <a:prstClr val="black"/>
                    </a:solidFill>
                    <a:effectLst/>
                    <a:uLnTx/>
                    <a:uFillTx/>
                    <a:latin typeface="Segoe UI Semilight"/>
                    <a:ea typeface="+mn-ea"/>
                    <a:cs typeface="Segoe UI Semilight"/>
                  </a:rPr>
                  <a:t> </a:t>
                </a:r>
                <a:r>
                  <a:rPr kumimoji="0" lang="en-US" sz="2400" b="1" i="1" u="none" strike="noStrike" kern="1200" cap="none" spc="0" normalizeH="0" baseline="0" noProof="0" dirty="0">
                    <a:ln>
                      <a:noFill/>
                    </a:ln>
                    <a:solidFill>
                      <a:prstClr val="black"/>
                    </a:solidFill>
                    <a:effectLst/>
                    <a:uLnTx/>
                    <a:uFillTx/>
                    <a:latin typeface="Segoe UI Semilight"/>
                    <a:ea typeface="+mn-ea"/>
                    <a:cs typeface="Segoe UI Semilight"/>
                  </a:rPr>
                  <a:t>the</a:t>
                </a:r>
                <a:r>
                  <a:rPr kumimoji="0" lang="en-US" sz="2400" b="1" i="1" u="none" strike="noStrike" kern="1200" cap="none" spc="-50" normalizeH="0" baseline="0" noProof="0" dirty="0">
                    <a:ln>
                      <a:noFill/>
                    </a:ln>
                    <a:solidFill>
                      <a:prstClr val="black"/>
                    </a:solidFill>
                    <a:effectLst/>
                    <a:uLnTx/>
                    <a:uFillTx/>
                    <a:latin typeface="Segoe UI Semilight"/>
                    <a:ea typeface="+mn-ea"/>
                    <a:cs typeface="Segoe UI Semilight"/>
                  </a:rPr>
                  <a:t> </a:t>
                </a:r>
                <a:r>
                  <a:rPr kumimoji="0" lang="en-US" sz="2400" b="1" i="1" u="none" strike="noStrike" kern="1200" cap="none" spc="0" normalizeH="0" baseline="0" noProof="0" dirty="0">
                    <a:ln>
                      <a:noFill/>
                    </a:ln>
                    <a:solidFill>
                      <a:prstClr val="black"/>
                    </a:solidFill>
                    <a:effectLst/>
                    <a:uLnTx/>
                    <a:uFillTx/>
                    <a:latin typeface="Segoe UI Semilight"/>
                    <a:ea typeface="+mn-ea"/>
                    <a:cs typeface="Segoe UI Semilight"/>
                  </a:rPr>
                  <a:t>events</a:t>
                </a:r>
                <a:r>
                  <a:rPr kumimoji="0" lang="en-US" sz="2400" b="1" i="1" u="none" strike="noStrike" kern="1200" cap="none" spc="-60" normalizeH="0" baseline="0" noProof="0" dirty="0">
                    <a:ln>
                      <a:noFill/>
                    </a:ln>
                    <a:solidFill>
                      <a:prstClr val="black"/>
                    </a:solidFill>
                    <a:effectLst/>
                    <a:uLnTx/>
                    <a:uFillTx/>
                    <a:latin typeface="Segoe UI Semilight"/>
                    <a:ea typeface="+mn-ea"/>
                    <a:cs typeface="Segoe UI Semilight"/>
                  </a:rPr>
                  <a:t> </a:t>
                </a:r>
                <a:r>
                  <a:rPr kumimoji="0" lang="en-US" sz="2400" b="1" i="1" u="none" strike="noStrike" kern="1200" cap="none" spc="0" normalizeH="0" baseline="0" noProof="0" dirty="0">
                    <a:ln>
                      <a:noFill/>
                    </a:ln>
                    <a:solidFill>
                      <a:prstClr val="black"/>
                    </a:solidFill>
                    <a:effectLst/>
                    <a:uLnTx/>
                    <a:uFillTx/>
                    <a:latin typeface="Segoe UI Semilight"/>
                    <a:ea typeface="+mn-ea"/>
                    <a:cs typeface="Segoe UI Semilight"/>
                  </a:rPr>
                  <a:t>we</a:t>
                </a:r>
                <a:r>
                  <a:rPr kumimoji="0" lang="en-US" sz="2400" b="1" i="1" u="none" strike="noStrike" kern="1200" cap="none" spc="-30" normalizeH="0" baseline="0" noProof="0" dirty="0">
                    <a:ln>
                      <a:noFill/>
                    </a:ln>
                    <a:solidFill>
                      <a:prstClr val="black"/>
                    </a:solidFill>
                    <a:effectLst/>
                    <a:uLnTx/>
                    <a:uFillTx/>
                    <a:latin typeface="Segoe UI Semilight"/>
                    <a:ea typeface="+mn-ea"/>
                    <a:cs typeface="Segoe UI Semilight"/>
                  </a:rPr>
                  <a:t> </a:t>
                </a:r>
                <a:r>
                  <a:rPr kumimoji="0" lang="en-US" sz="2400" b="1" i="1" u="none" strike="noStrike" kern="1200" cap="none" spc="0" normalizeH="0" baseline="0" noProof="0" dirty="0">
                    <a:ln>
                      <a:noFill/>
                    </a:ln>
                    <a:solidFill>
                      <a:prstClr val="black"/>
                    </a:solidFill>
                    <a:effectLst/>
                    <a:uLnTx/>
                    <a:uFillTx/>
                    <a:latin typeface="Segoe UI Semilight"/>
                    <a:ea typeface="+mn-ea"/>
                    <a:cs typeface="Segoe UI Semilight"/>
                  </a:rPr>
                  <a:t>saw</a:t>
                </a:r>
                <a:r>
                  <a:rPr kumimoji="0" lang="en-US" sz="2400" b="1" i="1" u="none" strike="noStrike" kern="1200" cap="none" spc="-5" normalizeH="0" baseline="0" noProof="0" dirty="0">
                    <a:ln>
                      <a:noFill/>
                    </a:ln>
                    <a:solidFill>
                      <a:prstClr val="black"/>
                    </a:solidFill>
                    <a:effectLst/>
                    <a:uLnTx/>
                    <a:uFillTx/>
                    <a:latin typeface="Segoe UI Semilight"/>
                    <a:ea typeface="+mn-ea"/>
                    <a:cs typeface="Segoe UI Semilight"/>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(relative</a:t>
                </a:r>
                <a:r>
                  <a:rPr kumimoji="0" lang="en-US" sz="2400" b="0" i="0" u="none" strike="noStrike" kern="1200" cap="none" spc="-4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to</a:t>
                </a:r>
                <a:r>
                  <a:rPr kumimoji="0" lang="en-US" sz="2400" b="0" i="0" u="none" strike="noStrike" kern="1200" cap="none" spc="-3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other</a:t>
                </a:r>
                <a:r>
                  <a:rPr kumimoji="0" lang="en-US" sz="2400" b="0" i="0" u="none" strike="noStrike" kern="1200" cap="none" spc="-2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choices</a:t>
                </a:r>
                <a:r>
                  <a:rPr kumimoji="0" lang="en-US" sz="2400" b="0" i="0" u="none" strike="noStrike" kern="1200" cap="none" spc="-4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of</a:t>
                </a:r>
                <a:r>
                  <a:rPr kumimoji="0" lang="en-US" sz="2400" b="0" i="0" u="none" strike="noStrike" kern="1200" cap="none" spc="-2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the</a:t>
                </a:r>
                <a:r>
                  <a:rPr kumimoji="0" lang="en-US" sz="2400" b="0" i="0" u="none" strike="noStrike" kern="1200" cap="none" spc="-25"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1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rules).</a:t>
                </a:r>
                <a:endParaRPr kumimoji="0" lang="en-US" sz="2400" b="0" i="0" u="none" strike="noStrike" kern="1200" cap="none" spc="0" normalizeH="0" baseline="0" noProof="0" dirty="0">
                  <a:ln>
                    <a:noFill/>
                  </a:ln>
                  <a:solidFill>
                    <a:prstClr val="black"/>
                  </a:solidFill>
                  <a:effectLst/>
                  <a:uLnTx/>
                  <a:uFillTx/>
                  <a:latin typeface="Segoe UI Semilight"/>
                  <a:ea typeface="+mn-ea"/>
                  <a:cs typeface="Segoe UI Semilight"/>
                </a:endParaRPr>
              </a:p>
              <a:p>
                <a:pPr marR="0" lvl="0" algn="l" defTabSz="914400" rtl="0" eaLnBrk="1" fontAlgn="auto" latinLnBrk="0" hangingPunct="1">
                  <a:lnSpc>
                    <a:spcPct val="100000"/>
                  </a:lnSpc>
                  <a:spcBef>
                    <a:spcPts val="315"/>
                  </a:spcBef>
                  <a:spcAft>
                    <a:spcPts val="200"/>
                  </a:spcAft>
                  <a:buClr>
                    <a:srgbClr val="1CADE4"/>
                  </a:buClr>
                  <a:buSzPct val="100000"/>
                  <a:tabLst/>
                  <a:defRPr/>
                </a:pPr>
                <a:r>
                  <a:rPr kumimoji="0" lang="en-US" sz="2400" b="0" i="1" u="none" strike="noStrike" kern="1200" cap="none" spc="0" normalizeH="0" baseline="0" noProof="0" dirty="0">
                    <a:ln>
                      <a:noFill/>
                    </a:ln>
                    <a:solidFill>
                      <a:srgbClr val="927E50"/>
                    </a:solidFill>
                    <a:effectLst/>
                    <a:uLnTx/>
                    <a:uFillTx/>
                    <a:latin typeface="Segoe UI Semilight"/>
                    <a:ea typeface="+mn-ea"/>
                    <a:cs typeface="Segoe UI Semilight"/>
                  </a:rPr>
                  <a:t>e.g.,</a:t>
                </a:r>
                <a:r>
                  <a:rPr kumimoji="0" lang="en-US" sz="2400" b="0" i="1" u="none" strike="noStrike" kern="1200" cap="none" spc="-40" normalizeH="0" baseline="0" noProof="0" dirty="0">
                    <a:ln>
                      <a:noFill/>
                    </a:ln>
                    <a:solidFill>
                      <a:srgbClr val="927E50"/>
                    </a:solidFill>
                    <a:effectLst/>
                    <a:uLnTx/>
                    <a:uFillTx/>
                    <a:latin typeface="Segoe UI Semilight"/>
                    <a:ea typeface="+mn-ea"/>
                    <a:cs typeface="Segoe UI Semilight"/>
                  </a:rPr>
                  <a:t> </a:t>
                </a:r>
                <a:r>
                  <a:rPr kumimoji="0" lang="en-US" sz="2400" b="0" i="1" u="none" strike="noStrike" kern="1200" cap="none" spc="0" normalizeH="0" baseline="0" noProof="0" dirty="0">
                    <a:ln>
                      <a:noFill/>
                    </a:ln>
                    <a:solidFill>
                      <a:srgbClr val="927E50"/>
                    </a:solidFill>
                    <a:effectLst/>
                    <a:uLnTx/>
                    <a:uFillTx/>
                    <a:latin typeface="Segoe UI Semilight"/>
                    <a:ea typeface="+mn-ea"/>
                    <a:cs typeface="Segoe UI Semilight"/>
                  </a:rPr>
                  <a:t>what</a:t>
                </a:r>
                <a:r>
                  <a:rPr kumimoji="0" lang="en-US" sz="2400" b="0" i="1" u="none" strike="noStrike" kern="1200" cap="none" spc="-25" normalizeH="0" baseline="0" noProof="0" dirty="0">
                    <a:ln>
                      <a:noFill/>
                    </a:ln>
                    <a:solidFill>
                      <a:srgbClr val="927E50"/>
                    </a:solidFill>
                    <a:effectLst/>
                    <a:uLnTx/>
                    <a:uFillTx/>
                    <a:latin typeface="Segoe UI Semilight"/>
                    <a:ea typeface="+mn-ea"/>
                    <a:cs typeface="Segoe UI Semilight"/>
                  </a:rPr>
                  <a:t> </a:t>
                </a:r>
                <a:r>
                  <a:rPr kumimoji="0" lang="en-US" sz="2400" b="0" i="1" u="none" strike="noStrike" kern="1200" cap="none" spc="0" normalizeH="0" baseline="0" noProof="0" dirty="0">
                    <a:ln>
                      <a:noFill/>
                    </a:ln>
                    <a:solidFill>
                      <a:srgbClr val="927E50"/>
                    </a:solidFill>
                    <a:effectLst/>
                    <a:uLnTx/>
                    <a:uFillTx/>
                    <a:latin typeface="Segoe UI Semilight"/>
                    <a:ea typeface="+mn-ea"/>
                    <a:cs typeface="Segoe UI Semilight"/>
                  </a:rPr>
                  <a:t>is</a:t>
                </a:r>
                <a:r>
                  <a:rPr kumimoji="0" lang="en-US" sz="2400" b="0" i="1" u="none" strike="noStrike" kern="1200" cap="none" spc="-10" normalizeH="0" baseline="0" noProof="0" dirty="0">
                    <a:ln>
                      <a:noFill/>
                    </a:ln>
                    <a:solidFill>
                      <a:srgbClr val="927E50"/>
                    </a:solidFill>
                    <a:effectLst/>
                    <a:uLnTx/>
                    <a:uFillTx/>
                    <a:latin typeface="Segoe UI Semilight"/>
                    <a:ea typeface="+mn-ea"/>
                    <a:cs typeface="Segoe UI Semilight"/>
                  </a:rPr>
                  <a:t> </a:t>
                </a:r>
                <a:r>
                  <a:rPr kumimoji="0" lang="en-US" sz="2400" b="0" i="1" u="none" strike="noStrike" kern="1200" cap="none" spc="0" normalizeH="0" baseline="0" noProof="0" dirty="0">
                    <a:ln>
                      <a:noFill/>
                    </a:ln>
                    <a:solidFill>
                      <a:srgbClr val="927E50"/>
                    </a:solidFill>
                    <a:effectLst/>
                    <a:uLnTx/>
                    <a:uFillTx/>
                    <a:latin typeface="Segoe UI Semilight"/>
                    <a:ea typeface="+mn-ea"/>
                    <a:cs typeface="Segoe UI Semilight"/>
                  </a:rPr>
                  <a:t>the</a:t>
                </a:r>
                <a:r>
                  <a:rPr kumimoji="0" lang="en-US" sz="2400" b="0" i="1" u="none" strike="noStrike" kern="1200" cap="none" spc="-40" normalizeH="0" baseline="0" noProof="0" dirty="0">
                    <a:ln>
                      <a:noFill/>
                    </a:ln>
                    <a:solidFill>
                      <a:srgbClr val="927E50"/>
                    </a:solidFill>
                    <a:effectLst/>
                    <a:uLnTx/>
                    <a:uFillTx/>
                    <a:latin typeface="Segoe UI Semilight"/>
                    <a:ea typeface="+mn-ea"/>
                    <a:cs typeface="Segoe UI Semilight"/>
                  </a:rPr>
                  <a:t> </a:t>
                </a:r>
                <a:r>
                  <a:rPr kumimoji="0" lang="en-US" sz="2400" b="0" i="1" u="none" strike="noStrike" kern="1200" cap="none" spc="0" normalizeH="0" baseline="0" noProof="0" dirty="0">
                    <a:ln>
                      <a:noFill/>
                    </a:ln>
                    <a:solidFill>
                      <a:srgbClr val="927E50"/>
                    </a:solidFill>
                    <a:effectLst/>
                    <a:uLnTx/>
                    <a:uFillTx/>
                    <a:latin typeface="Segoe UI Semilight"/>
                    <a:ea typeface="+mn-ea"/>
                    <a:cs typeface="Segoe UI Semilight"/>
                  </a:rPr>
                  <a:t>value</a:t>
                </a:r>
                <a:r>
                  <a:rPr kumimoji="0" lang="en-US" sz="2400" b="0" i="1" u="none" strike="noStrike" kern="1200" cap="none" spc="-10" normalizeH="0" baseline="0" noProof="0" dirty="0">
                    <a:ln>
                      <a:noFill/>
                    </a:ln>
                    <a:solidFill>
                      <a:srgbClr val="927E50"/>
                    </a:solidFill>
                    <a:effectLst/>
                    <a:uLnTx/>
                    <a:uFillTx/>
                    <a:latin typeface="Segoe UI Semilight"/>
                    <a:ea typeface="+mn-ea"/>
                    <a:cs typeface="Segoe UI Semilight"/>
                  </a:rPr>
                  <a:t> </a:t>
                </a:r>
                <a:r>
                  <a:rPr kumimoji="0" lang="en-US" sz="2400" b="0" i="1" u="none" strike="noStrike" kern="1200" cap="none" spc="0" normalizeH="0" baseline="0" noProof="0" dirty="0">
                    <a:ln>
                      <a:noFill/>
                    </a:ln>
                    <a:solidFill>
                      <a:srgbClr val="927E50"/>
                    </a:solidFill>
                    <a:effectLst/>
                    <a:uLnTx/>
                    <a:uFillTx/>
                    <a:latin typeface="Segoe UI Semilight"/>
                    <a:ea typeface="+mn-ea"/>
                    <a:cs typeface="Segoe UI Semilight"/>
                  </a:rPr>
                  <a:t>of</a:t>
                </a:r>
                <a:r>
                  <a:rPr kumimoji="0" lang="en-US" sz="2400" b="0" i="1" u="none" strike="noStrike" kern="1200" cap="none" spc="-20" normalizeH="0" baseline="0" noProof="0" dirty="0">
                    <a:ln>
                      <a:noFill/>
                    </a:ln>
                    <a:solidFill>
                      <a:srgbClr val="927E50"/>
                    </a:solidFill>
                    <a:effectLst/>
                    <a:uLnTx/>
                    <a:uFillTx/>
                    <a:latin typeface="Segoe UI Semilight"/>
                    <a:ea typeface="+mn-ea"/>
                    <a:cs typeface="Segoe UI Semilight"/>
                  </a:rPr>
                  <a:t> </a:t>
                </a:r>
                <a:r>
                  <a:rPr kumimoji="0" lang="en-US" sz="2400" b="0" i="0" u="none" strike="noStrike" kern="1200" cap="none" spc="0" normalizeH="0" baseline="0" noProof="0" dirty="0">
                    <a:ln>
                      <a:noFill/>
                    </a:ln>
                    <a:solidFill>
                      <a:srgbClr val="927E50"/>
                    </a:solidFill>
                    <a:effectLst/>
                    <a:uLnTx/>
                    <a:uFillTx/>
                    <a:latin typeface="Cambria Math"/>
                    <a:ea typeface="+mn-ea"/>
                    <a:cs typeface="Cambria Math"/>
                  </a:rPr>
                  <a:t>𝑝</a:t>
                </a:r>
                <a:r>
                  <a:rPr kumimoji="0" lang="en-US" sz="2400" b="0" i="0" u="none" strike="noStrike" kern="1200" cap="none" spc="130" normalizeH="0" baseline="0" noProof="0" dirty="0">
                    <a:ln>
                      <a:noFill/>
                    </a:ln>
                    <a:solidFill>
                      <a:srgbClr val="927E50"/>
                    </a:solidFill>
                    <a:effectLst/>
                    <a:uLnTx/>
                    <a:uFillTx/>
                    <a:latin typeface="Cambria Math"/>
                    <a:ea typeface="+mn-ea"/>
                    <a:cs typeface="Cambria Math"/>
                  </a:rPr>
                  <a:t> </a:t>
                </a:r>
                <a:r>
                  <a:rPr kumimoji="0" lang="en-US" sz="2400" b="0" i="1" u="none" strike="noStrike" kern="1200" cap="none" spc="0" normalizeH="0" baseline="0" noProof="0" dirty="0">
                    <a:ln>
                      <a:noFill/>
                    </a:ln>
                    <a:solidFill>
                      <a:srgbClr val="927E50"/>
                    </a:solidFill>
                    <a:effectLst/>
                    <a:uLnTx/>
                    <a:uFillTx/>
                    <a:latin typeface="Segoe UI Semilight"/>
                    <a:ea typeface="+mn-ea"/>
                    <a:cs typeface="Segoe UI Semilight"/>
                  </a:rPr>
                  <a:t>that</a:t>
                </a:r>
                <a:r>
                  <a:rPr kumimoji="0" lang="en-US" sz="2400" b="0" i="1" u="none" strike="noStrike" kern="1200" cap="none" spc="-25" normalizeH="0" baseline="0" noProof="0" dirty="0">
                    <a:ln>
                      <a:noFill/>
                    </a:ln>
                    <a:solidFill>
                      <a:srgbClr val="927E50"/>
                    </a:solidFill>
                    <a:effectLst/>
                    <a:uLnTx/>
                    <a:uFillTx/>
                    <a:latin typeface="Segoe UI Semilight"/>
                    <a:ea typeface="+mn-ea"/>
                    <a:cs typeface="Segoe UI Semilight"/>
                  </a:rPr>
                  <a:t> </a:t>
                </a:r>
                <a:r>
                  <a:rPr kumimoji="0" lang="en-US" sz="2400" b="0" i="1" u="none" strike="noStrike" kern="1200" cap="none" spc="0" normalizeH="0" baseline="0" noProof="0" dirty="0">
                    <a:ln>
                      <a:noFill/>
                    </a:ln>
                    <a:solidFill>
                      <a:srgbClr val="927E50"/>
                    </a:solidFill>
                    <a:effectLst/>
                    <a:uLnTx/>
                    <a:uFillTx/>
                    <a:latin typeface="Segoe UI Semilight"/>
                    <a:ea typeface="+mn-ea"/>
                    <a:cs typeface="Segoe UI Semilight"/>
                  </a:rPr>
                  <a:t>makes</a:t>
                </a:r>
                <a:r>
                  <a:rPr kumimoji="0" lang="en-US" sz="2400" b="0" i="1" u="none" strike="noStrike" kern="1200" cap="none" spc="-25" normalizeH="0" baseline="0" noProof="0" dirty="0">
                    <a:ln>
                      <a:noFill/>
                    </a:ln>
                    <a:solidFill>
                      <a:srgbClr val="927E50"/>
                    </a:solidFill>
                    <a:effectLst/>
                    <a:uLnTx/>
                    <a:uFillTx/>
                    <a:latin typeface="Segoe UI Semilight"/>
                    <a:ea typeface="+mn-ea"/>
                    <a:cs typeface="Segoe UI Semilight"/>
                  </a:rPr>
                  <a:t> </a:t>
                </a:r>
                <a:r>
                  <a:rPr kumimoji="0" lang="en-US" sz="2400" b="0" i="1" u="none" strike="noStrike" kern="1200" cap="none" spc="0" normalizeH="0" baseline="0" noProof="0" dirty="0">
                    <a:ln>
                      <a:noFill/>
                    </a:ln>
                    <a:solidFill>
                      <a:srgbClr val="927E50"/>
                    </a:solidFill>
                    <a:effectLst/>
                    <a:uLnTx/>
                    <a:uFillTx/>
                    <a:latin typeface="Segoe UI Semilight"/>
                    <a:ea typeface="+mn-ea"/>
                    <a:cs typeface="Segoe UI Semilight"/>
                  </a:rPr>
                  <a:t>the</a:t>
                </a:r>
                <a:r>
                  <a:rPr kumimoji="0" lang="en-US" sz="2400" b="0" i="1" u="none" strike="noStrike" kern="1200" cap="none" spc="-20" normalizeH="0" baseline="0" noProof="0" dirty="0">
                    <a:ln>
                      <a:noFill/>
                    </a:ln>
                    <a:solidFill>
                      <a:srgbClr val="927E50"/>
                    </a:solidFill>
                    <a:effectLst/>
                    <a:uLnTx/>
                    <a:uFillTx/>
                    <a:latin typeface="Segoe UI Semilight"/>
                    <a:ea typeface="+mn-ea"/>
                    <a:cs typeface="Segoe UI Semilight"/>
                  </a:rPr>
                  <a:t> </a:t>
                </a:r>
                <a:r>
                  <a:rPr kumimoji="0" lang="en-US" sz="2400" b="0" i="1" u="none" strike="noStrike" kern="1200" cap="none" spc="0" normalizeH="0" baseline="0" noProof="0" dirty="0">
                    <a:ln>
                      <a:noFill/>
                    </a:ln>
                    <a:solidFill>
                      <a:srgbClr val="927E50"/>
                    </a:solidFill>
                    <a:effectLst/>
                    <a:uLnTx/>
                    <a:uFillTx/>
                    <a:latin typeface="Segoe UI Semilight"/>
                    <a:ea typeface="+mn-ea"/>
                    <a:cs typeface="Segoe UI Semilight"/>
                  </a:rPr>
                  <a:t>probability</a:t>
                </a:r>
                <a:r>
                  <a:rPr kumimoji="0" lang="en-US" sz="2400" b="0" i="1" u="none" strike="noStrike" kern="1200" cap="none" spc="10" normalizeH="0" baseline="0" noProof="0" dirty="0">
                    <a:ln>
                      <a:noFill/>
                    </a:ln>
                    <a:solidFill>
                      <a:srgbClr val="927E50"/>
                    </a:solidFill>
                    <a:effectLst/>
                    <a:uLnTx/>
                    <a:uFillTx/>
                    <a:latin typeface="Segoe UI Semilight"/>
                    <a:ea typeface="+mn-ea"/>
                    <a:cs typeface="Segoe UI Semilight"/>
                  </a:rPr>
                  <a:t> </a:t>
                </a:r>
                <a:r>
                  <a:rPr kumimoji="0" lang="en-US" sz="2400" b="0" i="1" u="none" strike="noStrike" kern="1200" cap="none" spc="0" normalizeH="0" baseline="0" noProof="0" dirty="0">
                    <a:ln>
                      <a:noFill/>
                    </a:ln>
                    <a:solidFill>
                      <a:srgbClr val="927E50"/>
                    </a:solidFill>
                    <a:effectLst/>
                    <a:uLnTx/>
                    <a:uFillTx/>
                    <a:latin typeface="Segoe UI Semilight"/>
                    <a:ea typeface="+mn-ea"/>
                    <a:cs typeface="Segoe UI Semilight"/>
                  </a:rPr>
                  <a:t>of</a:t>
                </a:r>
                <a:r>
                  <a:rPr kumimoji="0" lang="en-US" sz="2400" b="0" i="1" u="none" strike="noStrike" kern="1200" cap="none" spc="-25" normalizeH="0" baseline="0" noProof="0" dirty="0">
                    <a:ln>
                      <a:noFill/>
                    </a:ln>
                    <a:solidFill>
                      <a:srgbClr val="927E50"/>
                    </a:solidFill>
                    <a:effectLst/>
                    <a:uLnTx/>
                    <a:uFillTx/>
                    <a:latin typeface="Segoe UI Semilight"/>
                    <a:ea typeface="+mn-ea"/>
                    <a:cs typeface="Segoe UI Semilight"/>
                  </a:rPr>
                  <a:t> </a:t>
                </a:r>
                <a:r>
                  <a:rPr kumimoji="0" lang="en-US" sz="2400" b="0" i="1" u="none" strike="noStrike" kern="1200" cap="none" spc="0" normalizeH="0" baseline="0" noProof="0" dirty="0">
                    <a:ln>
                      <a:noFill/>
                    </a:ln>
                    <a:solidFill>
                      <a:srgbClr val="927E50"/>
                    </a:solidFill>
                    <a:effectLst/>
                    <a:uLnTx/>
                    <a:uFillTx/>
                    <a:latin typeface="Segoe UI Semilight"/>
                    <a:ea typeface="+mn-ea"/>
                    <a:cs typeface="Segoe UI Semilight"/>
                  </a:rPr>
                  <a:t>seeing</a:t>
                </a:r>
                <a:r>
                  <a:rPr kumimoji="0" lang="en-US" sz="2400" b="0" i="1" u="none" strike="noStrike" kern="1200" cap="none" spc="-10" normalizeH="0" baseline="0" noProof="0" dirty="0">
                    <a:ln>
                      <a:noFill/>
                    </a:ln>
                    <a:solidFill>
                      <a:srgbClr val="927E50"/>
                    </a:solidFill>
                    <a:effectLst/>
                    <a:uLnTx/>
                    <a:uFillTx/>
                    <a:latin typeface="Segoe UI Semilight"/>
                    <a:ea typeface="+mn-ea"/>
                    <a:cs typeface="Segoe UI Semilight"/>
                  </a:rPr>
                  <a:t> </a:t>
                </a:r>
                <a:r>
                  <a:rPr kumimoji="0" lang="en-US" sz="2400" b="0" i="1" u="none" strike="noStrike" kern="1200" cap="none" spc="0" normalizeH="0" baseline="0" noProof="0" dirty="0">
                    <a:ln>
                      <a:noFill/>
                    </a:ln>
                    <a:solidFill>
                      <a:srgbClr val="927E50"/>
                    </a:solidFill>
                    <a:effectLst/>
                    <a:uLnTx/>
                    <a:uFillTx/>
                    <a:latin typeface="Segoe UI Semilight"/>
                    <a:ea typeface="+mn-ea"/>
                    <a:cs typeface="Segoe UI Semilight"/>
                  </a:rPr>
                  <a:t>HTTTH…</a:t>
                </a:r>
                <a:r>
                  <a:rPr kumimoji="0" lang="en-US" sz="2400" b="0" i="1" u="none" strike="noStrike" kern="1200" cap="none" spc="-35" normalizeH="0" baseline="0" noProof="0" dirty="0">
                    <a:ln>
                      <a:noFill/>
                    </a:ln>
                    <a:solidFill>
                      <a:srgbClr val="927E50"/>
                    </a:solidFill>
                    <a:effectLst/>
                    <a:uLnTx/>
                    <a:uFillTx/>
                    <a:latin typeface="Segoe UI Semilight"/>
                    <a:ea typeface="+mn-ea"/>
                    <a:cs typeface="Segoe UI Semilight"/>
                  </a:rPr>
                  <a:t> </a:t>
                </a:r>
                <a:r>
                  <a:rPr kumimoji="0" lang="en-US" sz="2400" b="0" i="1" u="none" strike="noStrike" kern="1200" cap="none" spc="0" normalizeH="0" baseline="0" noProof="0" dirty="0">
                    <a:ln>
                      <a:noFill/>
                    </a:ln>
                    <a:solidFill>
                      <a:srgbClr val="927E50"/>
                    </a:solidFill>
                    <a:effectLst/>
                    <a:uLnTx/>
                    <a:uFillTx/>
                    <a:latin typeface="Segoe UI Semilight"/>
                    <a:ea typeface="+mn-ea"/>
                    <a:cs typeface="Segoe UI Semilight"/>
                  </a:rPr>
                  <a:t>the</a:t>
                </a:r>
                <a:r>
                  <a:rPr kumimoji="0" lang="en-US" sz="2400" b="0" i="1" u="none" strike="noStrike" kern="1200" cap="none" spc="-30" normalizeH="0" baseline="0" noProof="0" dirty="0">
                    <a:ln>
                      <a:noFill/>
                    </a:ln>
                    <a:solidFill>
                      <a:srgbClr val="927E50"/>
                    </a:solidFill>
                    <a:effectLst/>
                    <a:uLnTx/>
                    <a:uFillTx/>
                    <a:latin typeface="Segoe UI Semilight"/>
                    <a:ea typeface="+mn-ea"/>
                    <a:cs typeface="Segoe UI Semilight"/>
                  </a:rPr>
                  <a:t> </a:t>
                </a:r>
                <a:r>
                  <a:rPr kumimoji="0" lang="en-US" sz="2400" b="0" i="1" u="none" strike="noStrike" kern="1200" cap="none" spc="-10" normalizeH="0" baseline="0" noProof="0" dirty="0">
                    <a:ln>
                      <a:noFill/>
                    </a:ln>
                    <a:solidFill>
                      <a:srgbClr val="927E50"/>
                    </a:solidFill>
                    <a:effectLst/>
                    <a:uLnTx/>
                    <a:uFillTx/>
                    <a:latin typeface="Segoe UI Semilight"/>
                    <a:ea typeface="+mn-ea"/>
                    <a:cs typeface="Segoe UI Semilight"/>
                  </a:rPr>
                  <a:t>highest?</a:t>
                </a:r>
                <a:endParaRPr kumimoji="0" lang="en-US" sz="2400" b="0" i="0" u="none" strike="noStrike" kern="1200" cap="none" spc="0" normalizeH="0" baseline="0" noProof="0" dirty="0">
                  <a:ln>
                    <a:noFill/>
                  </a:ln>
                  <a:solidFill>
                    <a:prstClr val="black"/>
                  </a:solidFill>
                  <a:effectLst/>
                  <a:uLnTx/>
                  <a:uFillTx/>
                  <a:latin typeface="Segoe UI Semilight"/>
                  <a:ea typeface="+mn-ea"/>
                  <a:cs typeface="Segoe UI Semilight"/>
                </a:endParaRPr>
              </a:p>
              <a:p>
                <a:pPr marL="31115">
                  <a:lnSpc>
                    <a:spcPct val="100000"/>
                  </a:lnSpc>
                  <a:spcBef>
                    <a:spcPts val="1250"/>
                  </a:spcBef>
                  <a:buClr>
                    <a:srgbClr val="000000"/>
                  </a:buClr>
                  <a:tabLst>
                    <a:tab pos="390525" algn="l"/>
                  </a:tabLst>
                </a:pPr>
                <a:endParaRPr sz="2800" dirty="0">
                  <a:latin typeface="Segoe UI Semilight"/>
                  <a:cs typeface="Segoe UI Semilight"/>
                </a:endParaRPr>
              </a:p>
            </p:txBody>
          </p:sp>
        </mc:Choice>
        <mc:Fallback>
          <p:sp>
            <p:nvSpPr>
              <p:cNvPr id="3" name="object 3">
                <a:extLst>
                  <a:ext uri="{FF2B5EF4-FFF2-40B4-BE49-F238E27FC236}">
                    <a16:creationId xmlns:a16="http://schemas.microsoft.com/office/drawing/2014/main" id="{D8956702-BD31-1433-10AC-01250D7D7B4A}"/>
                  </a:ext>
                </a:extLst>
              </p:cNvPr>
              <p:cNvSpPr txBox="1">
                <a:spLocks noRot="1" noChangeAspect="1" noMove="1" noResize="1" noEditPoints="1" noAdjustHandles="1" noChangeArrowheads="1" noChangeShapeType="1" noTextEdit="1"/>
              </p:cNvSpPr>
              <p:nvPr/>
            </p:nvSpPr>
            <p:spPr>
              <a:xfrm>
                <a:off x="575238" y="1277943"/>
                <a:ext cx="11159561" cy="4731360"/>
              </a:xfrm>
              <a:prstGeom prst="rect">
                <a:avLst/>
              </a:prstGeom>
              <a:blipFill>
                <a:blip r:embed="rId2"/>
                <a:stretch>
                  <a:fillRect l="-1912"/>
                </a:stretch>
              </a:blipFill>
            </p:spPr>
            <p:txBody>
              <a:bodyPr/>
              <a:lstStyle/>
              <a:p>
                <a:r>
                  <a:rPr lang="en-US">
                    <a:noFill/>
                  </a:rPr>
                  <a:t> </a:t>
                </a:r>
              </a:p>
            </p:txBody>
          </p:sp>
        </mc:Fallback>
      </mc:AlternateContent>
      <p:sp>
        <p:nvSpPr>
          <p:cNvPr id="5" name="object 3">
            <a:extLst>
              <a:ext uri="{FF2B5EF4-FFF2-40B4-BE49-F238E27FC236}">
                <a16:creationId xmlns:a16="http://schemas.microsoft.com/office/drawing/2014/main" id="{015FE20A-3E88-499F-CC38-9CF1CA56DF2B}"/>
              </a:ext>
            </a:extLst>
          </p:cNvPr>
          <p:cNvSpPr/>
          <p:nvPr/>
        </p:nvSpPr>
        <p:spPr>
          <a:xfrm>
            <a:off x="649223" y="5454396"/>
            <a:ext cx="10894060" cy="1247140"/>
          </a:xfrm>
          <a:custGeom>
            <a:avLst/>
            <a:gdLst/>
            <a:ahLst/>
            <a:cxnLst/>
            <a:rect l="l" t="t" r="r" b="b"/>
            <a:pathLst>
              <a:path w="10894060" h="1247140">
                <a:moveTo>
                  <a:pt x="10685780" y="0"/>
                </a:moveTo>
                <a:lnTo>
                  <a:pt x="207784" y="0"/>
                </a:lnTo>
                <a:lnTo>
                  <a:pt x="160141" y="5484"/>
                </a:lnTo>
                <a:lnTo>
                  <a:pt x="116405" y="21108"/>
                </a:lnTo>
                <a:lnTo>
                  <a:pt x="77825" y="45627"/>
                </a:lnTo>
                <a:lnTo>
                  <a:pt x="45647" y="77798"/>
                </a:lnTo>
                <a:lnTo>
                  <a:pt x="21119" y="116378"/>
                </a:lnTo>
                <a:lnTo>
                  <a:pt x="5487" y="160121"/>
                </a:lnTo>
                <a:lnTo>
                  <a:pt x="0" y="207784"/>
                </a:lnTo>
                <a:lnTo>
                  <a:pt x="0" y="1038847"/>
                </a:lnTo>
                <a:lnTo>
                  <a:pt x="5487" y="1086490"/>
                </a:lnTo>
                <a:lnTo>
                  <a:pt x="21119" y="1130226"/>
                </a:lnTo>
                <a:lnTo>
                  <a:pt x="45647" y="1168806"/>
                </a:lnTo>
                <a:lnTo>
                  <a:pt x="77825" y="1200984"/>
                </a:lnTo>
                <a:lnTo>
                  <a:pt x="116405" y="1225512"/>
                </a:lnTo>
                <a:lnTo>
                  <a:pt x="160141" y="1241144"/>
                </a:lnTo>
                <a:lnTo>
                  <a:pt x="207784" y="1246631"/>
                </a:lnTo>
                <a:lnTo>
                  <a:pt x="10685780" y="1246631"/>
                </a:lnTo>
                <a:lnTo>
                  <a:pt x="10733398" y="1241144"/>
                </a:lnTo>
                <a:lnTo>
                  <a:pt x="10777122" y="1225512"/>
                </a:lnTo>
                <a:lnTo>
                  <a:pt x="10815702" y="1200984"/>
                </a:lnTo>
                <a:lnTo>
                  <a:pt x="10847885" y="1168806"/>
                </a:lnTo>
                <a:lnTo>
                  <a:pt x="10872421" y="1130226"/>
                </a:lnTo>
                <a:lnTo>
                  <a:pt x="10888061" y="1086490"/>
                </a:lnTo>
                <a:lnTo>
                  <a:pt x="10893552" y="1038847"/>
                </a:lnTo>
                <a:lnTo>
                  <a:pt x="10893552" y="207784"/>
                </a:lnTo>
                <a:lnTo>
                  <a:pt x="10888061" y="160121"/>
                </a:lnTo>
                <a:lnTo>
                  <a:pt x="10872421" y="116378"/>
                </a:lnTo>
                <a:lnTo>
                  <a:pt x="10847885" y="77798"/>
                </a:lnTo>
                <a:lnTo>
                  <a:pt x="10815702" y="45627"/>
                </a:lnTo>
                <a:lnTo>
                  <a:pt x="10777122" y="21108"/>
                </a:lnTo>
                <a:lnTo>
                  <a:pt x="10733398" y="5484"/>
                </a:lnTo>
                <a:lnTo>
                  <a:pt x="10685780" y="0"/>
                </a:lnTo>
                <a:close/>
              </a:path>
            </a:pathLst>
          </a:custGeom>
          <a:solidFill>
            <a:srgbClr val="F0F8F1"/>
          </a:solidFill>
        </p:spPr>
        <p:txBody>
          <a:bodyPr wrap="square" lIns="0" tIns="0" rIns="0" bIns="0" rtlCol="0" anchor="ctr"/>
          <a:lstStyle/>
          <a:p>
            <a:pPr marL="91440" algn="l"/>
            <a:r>
              <a:rPr lang="en-US" sz="2400" b="0" spc="-90" dirty="0">
                <a:latin typeface="Segoe UI Semilight"/>
                <a:cs typeface="Segoe UI Semilight"/>
              </a:rPr>
              <a:t>To</a:t>
            </a:r>
            <a:r>
              <a:rPr lang="en-US" sz="2400" b="0" spc="-35" dirty="0">
                <a:latin typeface="Segoe UI Semilight"/>
                <a:cs typeface="Segoe UI Semilight"/>
              </a:rPr>
              <a:t> </a:t>
            </a:r>
            <a:r>
              <a:rPr lang="en-US" sz="2400" b="0" dirty="0">
                <a:latin typeface="Segoe UI Semilight"/>
                <a:cs typeface="Segoe UI Semilight"/>
              </a:rPr>
              <a:t>do</a:t>
            </a:r>
            <a:r>
              <a:rPr lang="en-US" sz="2400" b="0" spc="-30" dirty="0">
                <a:latin typeface="Segoe UI Semilight"/>
                <a:cs typeface="Segoe UI Semilight"/>
              </a:rPr>
              <a:t> </a:t>
            </a:r>
            <a:r>
              <a:rPr lang="en-US" sz="2400" b="0" dirty="0">
                <a:latin typeface="Segoe UI Semilight"/>
                <a:cs typeface="Segoe UI Semilight"/>
              </a:rPr>
              <a:t>this,</a:t>
            </a:r>
            <a:r>
              <a:rPr lang="en-US" sz="2400" b="0" spc="-30" dirty="0">
                <a:latin typeface="Segoe UI Semilight"/>
                <a:cs typeface="Segoe UI Semilight"/>
              </a:rPr>
              <a:t> </a:t>
            </a:r>
            <a:r>
              <a:rPr lang="en-US" sz="2400" b="0" dirty="0">
                <a:latin typeface="Segoe UI Semilight"/>
                <a:cs typeface="Segoe UI Semilight"/>
              </a:rPr>
              <a:t>we</a:t>
            </a:r>
            <a:r>
              <a:rPr lang="en-US" sz="2400" b="0" spc="-25" dirty="0">
                <a:latin typeface="Segoe UI Semilight"/>
                <a:cs typeface="Segoe UI Semilight"/>
              </a:rPr>
              <a:t> </a:t>
            </a:r>
            <a:r>
              <a:rPr lang="en-US" sz="2400" b="0" dirty="0">
                <a:latin typeface="Segoe UI Semilight"/>
                <a:cs typeface="Segoe UI Semilight"/>
              </a:rPr>
              <a:t>will</a:t>
            </a:r>
            <a:r>
              <a:rPr lang="en-US" sz="2400" b="0" spc="-25" dirty="0">
                <a:latin typeface="Segoe UI Semilight"/>
                <a:cs typeface="Segoe UI Semilight"/>
              </a:rPr>
              <a:t> </a:t>
            </a:r>
            <a:r>
              <a:rPr lang="en-US" sz="2400" b="1" dirty="0">
                <a:solidFill>
                  <a:srgbClr val="2D663D"/>
                </a:solidFill>
                <a:latin typeface="Segoe UI Semilight"/>
                <a:cs typeface="Segoe UI Semilight"/>
              </a:rPr>
              <a:t>define</a:t>
            </a:r>
            <a:r>
              <a:rPr lang="en-US" sz="2400" b="1" spc="-55" dirty="0">
                <a:solidFill>
                  <a:srgbClr val="2D663D"/>
                </a:solidFill>
                <a:latin typeface="Segoe UI Semilight"/>
                <a:cs typeface="Segoe UI Semilight"/>
              </a:rPr>
              <a:t> </a:t>
            </a:r>
            <a:r>
              <a:rPr lang="en-US" sz="2400" b="1" dirty="0">
                <a:solidFill>
                  <a:srgbClr val="2D663D"/>
                </a:solidFill>
                <a:latin typeface="Segoe UI Semilight"/>
                <a:cs typeface="Segoe UI Semilight"/>
              </a:rPr>
              <a:t>a</a:t>
            </a:r>
            <a:r>
              <a:rPr lang="en-US" sz="2400" b="1" spc="-25" dirty="0">
                <a:solidFill>
                  <a:srgbClr val="2D663D"/>
                </a:solidFill>
                <a:latin typeface="Segoe UI Semilight"/>
                <a:cs typeface="Segoe UI Semilight"/>
              </a:rPr>
              <a:t> </a:t>
            </a:r>
            <a:r>
              <a:rPr lang="en-US" sz="2400" b="1" dirty="0">
                <a:solidFill>
                  <a:srgbClr val="2D663D"/>
                </a:solidFill>
                <a:latin typeface="Segoe UI Semilight"/>
                <a:cs typeface="Segoe UI Semilight"/>
              </a:rPr>
              <a:t>function</a:t>
            </a:r>
            <a:r>
              <a:rPr lang="en-US" sz="2400" b="1" spc="-55" dirty="0">
                <a:solidFill>
                  <a:srgbClr val="2D663D"/>
                </a:solidFill>
                <a:latin typeface="Segoe UI Semilight"/>
                <a:cs typeface="Segoe UI Semilight"/>
              </a:rPr>
              <a:t> </a:t>
            </a:r>
            <a:r>
              <a:rPr lang="en-US" sz="2400" b="1" dirty="0">
                <a:solidFill>
                  <a:srgbClr val="2D663D"/>
                </a:solidFill>
                <a:latin typeface="Segoe UI Semilight"/>
                <a:cs typeface="Segoe UI Semilight"/>
              </a:rPr>
              <a:t>that</a:t>
            </a:r>
            <a:r>
              <a:rPr lang="en-US" sz="2400" b="1" spc="-45" dirty="0">
                <a:solidFill>
                  <a:srgbClr val="2D663D"/>
                </a:solidFill>
                <a:latin typeface="Segoe UI Semilight"/>
                <a:cs typeface="Segoe UI Semilight"/>
              </a:rPr>
              <a:t> </a:t>
            </a:r>
            <a:r>
              <a:rPr lang="en-US" sz="2400" b="1" dirty="0">
                <a:solidFill>
                  <a:srgbClr val="2D663D"/>
                </a:solidFill>
                <a:latin typeface="Segoe UI Semilight"/>
                <a:cs typeface="Segoe UI Semilight"/>
              </a:rPr>
              <a:t>will</a:t>
            </a:r>
            <a:r>
              <a:rPr lang="en-US" sz="2400" b="1" spc="-55" dirty="0">
                <a:solidFill>
                  <a:srgbClr val="2D663D"/>
                </a:solidFill>
                <a:latin typeface="Segoe UI Semilight"/>
                <a:cs typeface="Segoe UI Semilight"/>
              </a:rPr>
              <a:t> </a:t>
            </a:r>
            <a:r>
              <a:rPr lang="en-US" sz="2400" b="1" dirty="0">
                <a:solidFill>
                  <a:srgbClr val="2D663D"/>
                </a:solidFill>
                <a:latin typeface="Segoe UI Semilight"/>
                <a:cs typeface="Segoe UI Semilight"/>
              </a:rPr>
              <a:t>tell</a:t>
            </a:r>
            <a:r>
              <a:rPr lang="en-US" sz="2400" b="1" spc="-60" dirty="0">
                <a:solidFill>
                  <a:srgbClr val="2D663D"/>
                </a:solidFill>
                <a:latin typeface="Segoe UI Semilight"/>
                <a:cs typeface="Segoe UI Semilight"/>
              </a:rPr>
              <a:t> </a:t>
            </a:r>
            <a:r>
              <a:rPr lang="en-US" sz="2400" b="1" dirty="0">
                <a:solidFill>
                  <a:srgbClr val="2D663D"/>
                </a:solidFill>
                <a:latin typeface="Segoe UI Semilight"/>
                <a:cs typeface="Segoe UI Semilight"/>
              </a:rPr>
              <a:t>us</a:t>
            </a:r>
            <a:r>
              <a:rPr lang="en-US" sz="2400" b="1" spc="-30" dirty="0">
                <a:solidFill>
                  <a:srgbClr val="2D663D"/>
                </a:solidFill>
                <a:latin typeface="Segoe UI Semilight"/>
                <a:cs typeface="Segoe UI Semilight"/>
              </a:rPr>
              <a:t> </a:t>
            </a:r>
            <a:r>
              <a:rPr lang="en-US" sz="2400" b="1" dirty="0">
                <a:solidFill>
                  <a:srgbClr val="2D663D"/>
                </a:solidFill>
                <a:latin typeface="Segoe UI Semilight"/>
                <a:cs typeface="Segoe UI Semilight"/>
              </a:rPr>
              <a:t>the</a:t>
            </a:r>
            <a:r>
              <a:rPr lang="en-US" sz="2400" b="1" spc="-50" dirty="0">
                <a:solidFill>
                  <a:srgbClr val="2D663D"/>
                </a:solidFill>
                <a:latin typeface="Segoe UI Semilight"/>
                <a:cs typeface="Segoe UI Semilight"/>
              </a:rPr>
              <a:t> </a:t>
            </a:r>
            <a:r>
              <a:rPr lang="en-US" sz="2400" b="1" dirty="0">
                <a:solidFill>
                  <a:srgbClr val="2D663D"/>
                </a:solidFill>
                <a:latin typeface="Segoe UI Semilight"/>
                <a:cs typeface="Segoe UI Semilight"/>
              </a:rPr>
              <a:t>probability</a:t>
            </a:r>
            <a:r>
              <a:rPr lang="en-US" sz="2400" b="1" spc="-55" dirty="0">
                <a:solidFill>
                  <a:srgbClr val="2D663D"/>
                </a:solidFill>
                <a:latin typeface="Segoe UI Semilight"/>
                <a:cs typeface="Segoe UI Semilight"/>
              </a:rPr>
              <a:t> </a:t>
            </a:r>
            <a:r>
              <a:rPr lang="en-US" sz="2400" b="1" dirty="0">
                <a:solidFill>
                  <a:srgbClr val="2D663D"/>
                </a:solidFill>
                <a:latin typeface="Segoe UI Semilight"/>
                <a:cs typeface="Segoe UI Semilight"/>
              </a:rPr>
              <a:t>of</a:t>
            </a:r>
            <a:r>
              <a:rPr lang="en-US" sz="2400" b="1" spc="-40" dirty="0">
                <a:solidFill>
                  <a:srgbClr val="2D663D"/>
                </a:solidFill>
                <a:latin typeface="Segoe UI Semilight"/>
                <a:cs typeface="Segoe UI Semilight"/>
              </a:rPr>
              <a:t> </a:t>
            </a:r>
            <a:r>
              <a:rPr lang="en-US" sz="2400" b="1" spc="-10" dirty="0">
                <a:solidFill>
                  <a:srgbClr val="2D663D"/>
                </a:solidFill>
                <a:latin typeface="Segoe UI Semilight"/>
                <a:cs typeface="Segoe UI Semilight"/>
              </a:rPr>
              <a:t>seeing </a:t>
            </a:r>
            <a:r>
              <a:rPr lang="en-US" sz="2400" b="1" dirty="0">
                <a:solidFill>
                  <a:srgbClr val="2D663D"/>
                </a:solidFill>
                <a:latin typeface="Segoe UI Semilight"/>
                <a:cs typeface="Segoe UI Semilight"/>
              </a:rPr>
              <a:t>particular</a:t>
            </a:r>
            <a:r>
              <a:rPr lang="en-US" sz="2400" b="1" spc="-70" dirty="0">
                <a:solidFill>
                  <a:srgbClr val="2D663D"/>
                </a:solidFill>
                <a:latin typeface="Segoe UI Semilight"/>
                <a:cs typeface="Segoe UI Semilight"/>
              </a:rPr>
              <a:t> </a:t>
            </a:r>
            <a:r>
              <a:rPr lang="en-US" sz="2400" b="1" dirty="0">
                <a:solidFill>
                  <a:srgbClr val="2D663D"/>
                </a:solidFill>
                <a:latin typeface="Segoe UI Semilight"/>
                <a:cs typeface="Segoe UI Semilight"/>
              </a:rPr>
              <a:t>data</a:t>
            </a:r>
            <a:r>
              <a:rPr lang="en-US" sz="2400" b="1" spc="-35" dirty="0">
                <a:solidFill>
                  <a:srgbClr val="2D663D"/>
                </a:solidFill>
                <a:latin typeface="Segoe UI Semilight"/>
                <a:cs typeface="Segoe UI Semilight"/>
              </a:rPr>
              <a:t> </a:t>
            </a:r>
            <a:r>
              <a:rPr lang="en-US" sz="2400" b="0" dirty="0">
                <a:latin typeface="Segoe UI Semilight"/>
                <a:cs typeface="Segoe UI Semilight"/>
              </a:rPr>
              <a:t>(a</a:t>
            </a:r>
            <a:r>
              <a:rPr lang="en-US" sz="2400" b="0" spc="-25" dirty="0">
                <a:latin typeface="Segoe UI Semilight"/>
                <a:cs typeface="Segoe UI Semilight"/>
              </a:rPr>
              <a:t> </a:t>
            </a:r>
            <a:r>
              <a:rPr lang="en-US" sz="2400" b="0" dirty="0">
                <a:latin typeface="Segoe UI Semilight"/>
                <a:cs typeface="Segoe UI Semilight"/>
              </a:rPr>
              <a:t>particular</a:t>
            </a:r>
            <a:r>
              <a:rPr lang="en-US" sz="2400" b="0" spc="-35" dirty="0">
                <a:latin typeface="Segoe UI Semilight"/>
                <a:cs typeface="Segoe UI Semilight"/>
              </a:rPr>
              <a:t> </a:t>
            </a:r>
            <a:r>
              <a:rPr lang="en-US" sz="2400" b="0" dirty="0">
                <a:latin typeface="Segoe UI Semilight"/>
                <a:cs typeface="Segoe UI Semilight"/>
              </a:rPr>
              <a:t>set</a:t>
            </a:r>
            <a:r>
              <a:rPr lang="en-US" sz="2400" b="0" spc="-15" dirty="0">
                <a:latin typeface="Segoe UI Semilight"/>
                <a:cs typeface="Segoe UI Semilight"/>
              </a:rPr>
              <a:t> </a:t>
            </a:r>
            <a:r>
              <a:rPr lang="en-US" sz="2400" b="0" dirty="0">
                <a:latin typeface="Segoe UI Semilight"/>
                <a:cs typeface="Segoe UI Semilight"/>
              </a:rPr>
              <a:t>of</a:t>
            </a:r>
            <a:r>
              <a:rPr lang="en-US" sz="2400" b="0" spc="-10" dirty="0">
                <a:latin typeface="Segoe UI Semilight"/>
                <a:cs typeface="Segoe UI Semilight"/>
              </a:rPr>
              <a:t> </a:t>
            </a:r>
            <a:r>
              <a:rPr lang="en-US" sz="2400" b="0" dirty="0">
                <a:latin typeface="Segoe UI Semilight"/>
                <a:cs typeface="Segoe UI Semilight"/>
              </a:rPr>
              <a:t>samples</a:t>
            </a:r>
            <a:r>
              <a:rPr lang="en-US" sz="2400" b="0" spc="-5" dirty="0">
                <a:latin typeface="Segoe UI Semilight"/>
                <a:cs typeface="Segoe UI Semilight"/>
              </a:rPr>
              <a:t> </a:t>
            </a:r>
            <a:r>
              <a:rPr lang="en-US" sz="2400" b="0" dirty="0">
                <a:latin typeface="Segoe UI Semilight"/>
                <a:cs typeface="Segoe UI Semilight"/>
              </a:rPr>
              <a:t>from</a:t>
            </a:r>
            <a:r>
              <a:rPr lang="en-US" sz="2400" b="0" spc="-15" dirty="0">
                <a:latin typeface="Segoe UI Semilight"/>
                <a:cs typeface="Segoe UI Semilight"/>
              </a:rPr>
              <a:t> </a:t>
            </a:r>
            <a:r>
              <a:rPr lang="en-US" sz="2400" b="0" dirty="0">
                <a:latin typeface="Segoe UI Semilight"/>
                <a:cs typeface="Segoe UI Semilight"/>
              </a:rPr>
              <a:t>the</a:t>
            </a:r>
            <a:r>
              <a:rPr lang="en-US" sz="2400" b="0" spc="-15" dirty="0">
                <a:latin typeface="Segoe UI Semilight"/>
                <a:cs typeface="Segoe UI Semilight"/>
              </a:rPr>
              <a:t> </a:t>
            </a:r>
            <a:r>
              <a:rPr lang="en-US" sz="2400" b="0" dirty="0">
                <a:latin typeface="Segoe UI Semilight"/>
                <a:cs typeface="Segoe UI Semilight"/>
              </a:rPr>
              <a:t>distribution)</a:t>
            </a:r>
            <a:r>
              <a:rPr lang="en-US" sz="2400" b="0" spc="-25" dirty="0">
                <a:latin typeface="Segoe UI Semilight"/>
                <a:cs typeface="Segoe UI Semilight"/>
              </a:rPr>
              <a:t> </a:t>
            </a:r>
            <a:r>
              <a:rPr lang="en-US" sz="2400" b="1" dirty="0">
                <a:solidFill>
                  <a:srgbClr val="2D663D"/>
                </a:solidFill>
                <a:latin typeface="Segoe UI Semilight"/>
                <a:cs typeface="Segoe UI Semilight"/>
              </a:rPr>
              <a:t>based</a:t>
            </a:r>
            <a:r>
              <a:rPr lang="en-US" sz="2400" b="1" spc="-50" dirty="0">
                <a:solidFill>
                  <a:srgbClr val="2D663D"/>
                </a:solidFill>
                <a:latin typeface="Segoe UI Semilight"/>
                <a:cs typeface="Segoe UI Semilight"/>
              </a:rPr>
              <a:t> </a:t>
            </a:r>
            <a:r>
              <a:rPr lang="en-US" sz="2400" b="1" dirty="0">
                <a:solidFill>
                  <a:srgbClr val="2D663D"/>
                </a:solidFill>
                <a:latin typeface="Segoe UI Semilight"/>
                <a:cs typeface="Segoe UI Semilight"/>
              </a:rPr>
              <a:t>on</a:t>
            </a:r>
            <a:r>
              <a:rPr lang="en-US" sz="2400" b="1" spc="-25" dirty="0">
                <a:solidFill>
                  <a:srgbClr val="2D663D"/>
                </a:solidFill>
                <a:latin typeface="Segoe UI Semilight"/>
                <a:cs typeface="Segoe UI Semilight"/>
              </a:rPr>
              <a:t> </a:t>
            </a:r>
            <a:r>
              <a:rPr lang="en-US" sz="2400" b="1" spc="-50" dirty="0">
                <a:solidFill>
                  <a:srgbClr val="2D663D"/>
                </a:solidFill>
                <a:latin typeface="Segoe UI Semilight"/>
                <a:cs typeface="Segoe UI Semilight"/>
              </a:rPr>
              <a:t>a </a:t>
            </a:r>
            <a:r>
              <a:rPr lang="en-US" sz="2400" b="1" dirty="0">
                <a:solidFill>
                  <a:srgbClr val="2D663D"/>
                </a:solidFill>
                <a:latin typeface="Segoe UI Semilight"/>
                <a:cs typeface="Segoe UI Semilight"/>
              </a:rPr>
              <a:t>particular</a:t>
            </a:r>
            <a:r>
              <a:rPr lang="en-US" sz="2400" b="1" spc="-95" dirty="0">
                <a:solidFill>
                  <a:srgbClr val="2D663D"/>
                </a:solidFill>
                <a:latin typeface="Segoe UI Semilight"/>
                <a:cs typeface="Segoe UI Semilight"/>
              </a:rPr>
              <a:t> </a:t>
            </a:r>
            <a:r>
              <a:rPr lang="en-US" sz="2400" b="1" dirty="0">
                <a:solidFill>
                  <a:srgbClr val="2D663D"/>
                </a:solidFill>
                <a:latin typeface="Segoe UI Semilight"/>
                <a:cs typeface="Segoe UI Semilight"/>
              </a:rPr>
              <a:t>value</a:t>
            </a:r>
            <a:r>
              <a:rPr lang="en-US" sz="2400" b="1" spc="-75" dirty="0">
                <a:solidFill>
                  <a:srgbClr val="2D663D"/>
                </a:solidFill>
                <a:latin typeface="Segoe UI Semilight"/>
                <a:cs typeface="Segoe UI Semilight"/>
              </a:rPr>
              <a:t> </a:t>
            </a:r>
            <a:r>
              <a:rPr lang="en-US" sz="2400" b="1" dirty="0">
                <a:solidFill>
                  <a:srgbClr val="2D663D"/>
                </a:solidFill>
                <a:latin typeface="Segoe UI Semilight"/>
                <a:cs typeface="Segoe UI Semilight"/>
              </a:rPr>
              <a:t>of</a:t>
            </a:r>
            <a:r>
              <a:rPr lang="en-US" sz="2400" b="1" spc="-55" dirty="0">
                <a:solidFill>
                  <a:srgbClr val="2D663D"/>
                </a:solidFill>
                <a:latin typeface="Segoe UI Semilight"/>
                <a:cs typeface="Segoe UI Semilight"/>
              </a:rPr>
              <a:t> </a:t>
            </a:r>
            <a:r>
              <a:rPr lang="en-US" sz="2400" b="1" dirty="0">
                <a:solidFill>
                  <a:srgbClr val="2D663D"/>
                </a:solidFill>
                <a:latin typeface="Segoe UI Semilight"/>
                <a:cs typeface="Segoe UI Semilight"/>
              </a:rPr>
              <a:t>the</a:t>
            </a:r>
            <a:r>
              <a:rPr lang="en-US" sz="2400" b="1" spc="-75" dirty="0">
                <a:solidFill>
                  <a:srgbClr val="2D663D"/>
                </a:solidFill>
                <a:latin typeface="Segoe UI Semilight"/>
                <a:cs typeface="Segoe UI Semilight"/>
              </a:rPr>
              <a:t> </a:t>
            </a:r>
            <a:r>
              <a:rPr lang="en-US" sz="2400" b="1" dirty="0">
                <a:solidFill>
                  <a:srgbClr val="2D663D"/>
                </a:solidFill>
                <a:latin typeface="Segoe UI Semilight"/>
                <a:cs typeface="Segoe UI Semilight"/>
              </a:rPr>
              <a:t>unknown</a:t>
            </a:r>
            <a:r>
              <a:rPr lang="en-US" sz="2400" b="1" spc="-75" dirty="0">
                <a:solidFill>
                  <a:srgbClr val="2D663D"/>
                </a:solidFill>
                <a:latin typeface="Segoe UI Semilight"/>
                <a:cs typeface="Segoe UI Semilight"/>
              </a:rPr>
              <a:t> </a:t>
            </a:r>
            <a:r>
              <a:rPr lang="en-US" sz="2400" b="1" dirty="0">
                <a:solidFill>
                  <a:srgbClr val="2D663D"/>
                </a:solidFill>
                <a:latin typeface="Segoe UI Semilight"/>
                <a:cs typeface="Segoe UI Semilight"/>
              </a:rPr>
              <a:t>parameter(s)</a:t>
            </a:r>
            <a:r>
              <a:rPr lang="en-US" sz="2400" b="1" spc="-40" dirty="0">
                <a:solidFill>
                  <a:srgbClr val="2D663D"/>
                </a:solidFill>
                <a:latin typeface="Segoe UI Semilight"/>
                <a:cs typeface="Segoe UI Semilight"/>
              </a:rPr>
              <a:t> </a:t>
            </a:r>
            <a:r>
              <a:rPr lang="en-US" sz="2400" spc="-50" dirty="0">
                <a:latin typeface="Cambria Math"/>
                <a:cs typeface="Cambria Math"/>
              </a:rPr>
              <a:t>𝜃</a:t>
            </a:r>
            <a:endParaRPr lang="en-US" sz="2400" dirty="0">
              <a:latin typeface="Cambria Math"/>
              <a:cs typeface="Cambria Math"/>
            </a:endParaRPr>
          </a:p>
        </p:txBody>
      </p:sp>
    </p:spTree>
    <p:extLst>
      <p:ext uri="{BB962C8B-B14F-4D97-AF65-F5344CB8AC3E}">
        <p14:creationId xmlns:p14="http://schemas.microsoft.com/office/powerpoint/2010/main" val="30987670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58188-36D5-9DB7-5D3E-359FDA50F1B2}"/>
            </a:ext>
          </a:extLst>
        </p:cNvPr>
        <p:cNvGrpSpPr/>
        <p:nvPr/>
      </p:nvGrpSpPr>
      <p:grpSpPr>
        <a:xfrm>
          <a:off x="0" y="0"/>
          <a:ext cx="0" cy="0"/>
          <a:chOff x="0" y="0"/>
          <a:chExt cx="0" cy="0"/>
        </a:xfrm>
      </p:grpSpPr>
      <p:sp>
        <p:nvSpPr>
          <p:cNvPr id="2" name="object 2" descr="$PPTXTitle">
            <a:extLst>
              <a:ext uri="{FF2B5EF4-FFF2-40B4-BE49-F238E27FC236}">
                <a16:creationId xmlns:a16="http://schemas.microsoft.com/office/drawing/2014/main" id="{BD8FF59B-3E12-7093-BE0B-53E25429E1D9}"/>
              </a:ext>
            </a:extLst>
          </p:cNvPr>
          <p:cNvSpPr txBox="1">
            <a:spLocks noGrp="1"/>
          </p:cNvSpPr>
          <p:nvPr>
            <p:ph type="title"/>
          </p:nvPr>
        </p:nvSpPr>
        <p:spPr>
          <a:xfrm>
            <a:off x="654202" y="340613"/>
            <a:ext cx="4807585" cy="696595"/>
          </a:xfrm>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Likelihood</a:t>
            </a:r>
            <a:r>
              <a:rPr i="1" spc="240" dirty="0">
                <a:latin typeface="Segoe UI"/>
                <a:cs typeface="Segoe UI"/>
              </a:rPr>
              <a:t> </a:t>
            </a:r>
            <a:r>
              <a:rPr i="1" spc="60" dirty="0">
                <a:latin typeface="Segoe UI"/>
                <a:cs typeface="Segoe UI"/>
              </a:rPr>
              <a:t>function</a:t>
            </a:r>
          </a:p>
        </p:txBody>
      </p:sp>
      <p:sp>
        <p:nvSpPr>
          <p:cNvPr id="3" name="object 3">
            <a:extLst>
              <a:ext uri="{FF2B5EF4-FFF2-40B4-BE49-F238E27FC236}">
                <a16:creationId xmlns:a16="http://schemas.microsoft.com/office/drawing/2014/main" id="{8E7CD08B-D359-B53E-31B9-BEF280B3FB93}"/>
              </a:ext>
            </a:extLst>
          </p:cNvPr>
          <p:cNvSpPr/>
          <p:nvPr/>
        </p:nvSpPr>
        <p:spPr>
          <a:xfrm>
            <a:off x="5695188" y="204215"/>
            <a:ext cx="6323330" cy="1132840"/>
          </a:xfrm>
          <a:custGeom>
            <a:avLst/>
            <a:gdLst/>
            <a:ahLst/>
            <a:cxnLst/>
            <a:rect l="l" t="t" r="r" b="b"/>
            <a:pathLst>
              <a:path w="6323330" h="1132840">
                <a:moveTo>
                  <a:pt x="6134354" y="0"/>
                </a:moveTo>
                <a:lnTo>
                  <a:pt x="188722" y="0"/>
                </a:lnTo>
                <a:lnTo>
                  <a:pt x="138538" y="6738"/>
                </a:lnTo>
                <a:lnTo>
                  <a:pt x="93453" y="25757"/>
                </a:lnTo>
                <a:lnTo>
                  <a:pt x="55260" y="55260"/>
                </a:lnTo>
                <a:lnTo>
                  <a:pt x="25757" y="93453"/>
                </a:lnTo>
                <a:lnTo>
                  <a:pt x="6738" y="138538"/>
                </a:lnTo>
                <a:lnTo>
                  <a:pt x="0" y="188721"/>
                </a:lnTo>
                <a:lnTo>
                  <a:pt x="0" y="943609"/>
                </a:lnTo>
                <a:lnTo>
                  <a:pt x="6738" y="993793"/>
                </a:lnTo>
                <a:lnTo>
                  <a:pt x="25757" y="1038878"/>
                </a:lnTo>
                <a:lnTo>
                  <a:pt x="55260" y="1077071"/>
                </a:lnTo>
                <a:lnTo>
                  <a:pt x="93453" y="1106574"/>
                </a:lnTo>
                <a:lnTo>
                  <a:pt x="138538" y="1125593"/>
                </a:lnTo>
                <a:lnTo>
                  <a:pt x="188722" y="1132331"/>
                </a:lnTo>
                <a:lnTo>
                  <a:pt x="6134354" y="1132331"/>
                </a:lnTo>
                <a:lnTo>
                  <a:pt x="6184537" y="1125593"/>
                </a:lnTo>
                <a:lnTo>
                  <a:pt x="6229622" y="1106574"/>
                </a:lnTo>
                <a:lnTo>
                  <a:pt x="6267815" y="1077071"/>
                </a:lnTo>
                <a:lnTo>
                  <a:pt x="6297318" y="1038878"/>
                </a:lnTo>
                <a:lnTo>
                  <a:pt x="6316337" y="993793"/>
                </a:lnTo>
                <a:lnTo>
                  <a:pt x="6323076" y="943609"/>
                </a:lnTo>
                <a:lnTo>
                  <a:pt x="6323076" y="188721"/>
                </a:lnTo>
                <a:lnTo>
                  <a:pt x="6316337" y="138538"/>
                </a:lnTo>
                <a:lnTo>
                  <a:pt x="6297318" y="93453"/>
                </a:lnTo>
                <a:lnTo>
                  <a:pt x="6267815" y="55260"/>
                </a:lnTo>
                <a:lnTo>
                  <a:pt x="6229622" y="25757"/>
                </a:lnTo>
                <a:lnTo>
                  <a:pt x="6184537" y="6738"/>
                </a:lnTo>
                <a:lnTo>
                  <a:pt x="6134354" y="0"/>
                </a:lnTo>
                <a:close/>
              </a:path>
            </a:pathLst>
          </a:custGeom>
          <a:solidFill>
            <a:srgbClr val="EBEAF6"/>
          </a:solidFill>
        </p:spPr>
        <p:txBody>
          <a:bodyPr wrap="square" lIns="0" tIns="0" rIns="0" bIns="0" rtlCol="0"/>
          <a:lstStyle/>
          <a:p>
            <a:endParaRPr/>
          </a:p>
        </p:txBody>
      </p:sp>
      <p:sp>
        <p:nvSpPr>
          <p:cNvPr id="4" name="object 4">
            <a:extLst>
              <a:ext uri="{FF2B5EF4-FFF2-40B4-BE49-F238E27FC236}">
                <a16:creationId xmlns:a16="http://schemas.microsoft.com/office/drawing/2014/main" id="{55D657A9-93CF-A3A5-58EF-40789E410026}"/>
              </a:ext>
            </a:extLst>
          </p:cNvPr>
          <p:cNvSpPr txBox="1"/>
          <p:nvPr/>
        </p:nvSpPr>
        <p:spPr>
          <a:xfrm>
            <a:off x="5830315" y="249173"/>
            <a:ext cx="6033770" cy="1031240"/>
          </a:xfrm>
          <a:prstGeom prst="rect">
            <a:avLst/>
          </a:prstGeom>
        </p:spPr>
        <p:txBody>
          <a:bodyPr vert="horz" wrap="square" lIns="0" tIns="12065" rIns="0" bIns="0" rtlCol="0">
            <a:spAutoFit/>
          </a:bodyPr>
          <a:lstStyle/>
          <a:p>
            <a:pPr marL="12700">
              <a:lnSpc>
                <a:spcPct val="100000"/>
              </a:lnSpc>
              <a:spcBef>
                <a:spcPts val="95"/>
              </a:spcBef>
            </a:pPr>
            <a:r>
              <a:rPr sz="2200" b="0" spc="-20" dirty="0">
                <a:latin typeface="Segoe UI Semilight"/>
                <a:cs typeface="Segoe UI Semilight"/>
              </a:rPr>
              <a:t>Remember,</a:t>
            </a:r>
            <a:r>
              <a:rPr sz="2200" b="0" spc="-55" dirty="0">
                <a:latin typeface="Segoe UI Semilight"/>
                <a:cs typeface="Segoe UI Semilight"/>
              </a:rPr>
              <a:t> </a:t>
            </a:r>
            <a:r>
              <a:rPr sz="2200" b="0" dirty="0">
                <a:latin typeface="Segoe UI Semilight"/>
                <a:cs typeface="Segoe UI Semilight"/>
              </a:rPr>
              <a:t>our</a:t>
            </a:r>
            <a:r>
              <a:rPr sz="2200" b="0" spc="-40" dirty="0">
                <a:latin typeface="Segoe UI Semilight"/>
                <a:cs typeface="Segoe UI Semilight"/>
              </a:rPr>
              <a:t> </a:t>
            </a:r>
            <a:r>
              <a:rPr sz="2200" b="0" spc="-10" dirty="0">
                <a:latin typeface="Segoe UI Semilight"/>
                <a:cs typeface="Segoe UI Semilight"/>
              </a:rPr>
              <a:t>goal:</a:t>
            </a:r>
            <a:endParaRPr sz="2200">
              <a:latin typeface="Segoe UI Semilight"/>
              <a:cs typeface="Segoe UI Semilight"/>
            </a:endParaRPr>
          </a:p>
          <a:p>
            <a:pPr marL="253365" indent="-240665">
              <a:lnSpc>
                <a:spcPct val="100000"/>
              </a:lnSpc>
              <a:buAutoNum type="arabicPeriod"/>
              <a:tabLst>
                <a:tab pos="253365" algn="l"/>
              </a:tabLst>
            </a:pPr>
            <a:r>
              <a:rPr sz="2200" b="0" dirty="0">
                <a:latin typeface="Segoe UI Semilight"/>
                <a:cs typeface="Segoe UI Semilight"/>
              </a:rPr>
              <a:t>Collect</a:t>
            </a:r>
            <a:r>
              <a:rPr sz="2200" b="0" spc="-60" dirty="0">
                <a:latin typeface="Segoe UI Semilight"/>
                <a:cs typeface="Segoe UI Semilight"/>
              </a:rPr>
              <a:t> </a:t>
            </a:r>
            <a:r>
              <a:rPr sz="2200" b="0" dirty="0">
                <a:latin typeface="Segoe UI Semilight"/>
                <a:cs typeface="Segoe UI Semilight"/>
              </a:rPr>
              <a:t>some</a:t>
            </a:r>
            <a:r>
              <a:rPr sz="2200" b="0" spc="-50" dirty="0">
                <a:latin typeface="Segoe UI Semilight"/>
                <a:cs typeface="Segoe UI Semilight"/>
              </a:rPr>
              <a:t> </a:t>
            </a:r>
            <a:r>
              <a:rPr sz="2200" b="0" spc="-10" dirty="0">
                <a:latin typeface="Segoe UI Semilight"/>
                <a:cs typeface="Segoe UI Semilight"/>
              </a:rPr>
              <a:t>data/samples</a:t>
            </a:r>
            <a:r>
              <a:rPr sz="2200" b="0" spc="-45" dirty="0">
                <a:latin typeface="Segoe UI Semilight"/>
                <a:cs typeface="Segoe UI Semilight"/>
              </a:rPr>
              <a:t> </a:t>
            </a:r>
            <a:r>
              <a:rPr sz="2200" b="0" dirty="0">
                <a:latin typeface="Segoe UI Semilight"/>
                <a:cs typeface="Segoe UI Semilight"/>
              </a:rPr>
              <a:t>from</a:t>
            </a:r>
            <a:r>
              <a:rPr sz="2200" b="0" spc="-50" dirty="0">
                <a:latin typeface="Segoe UI Semilight"/>
                <a:cs typeface="Segoe UI Semilight"/>
              </a:rPr>
              <a:t> </a:t>
            </a:r>
            <a:r>
              <a:rPr sz="2200" b="0" dirty="0">
                <a:latin typeface="Segoe UI Semilight"/>
                <a:cs typeface="Segoe UI Semilight"/>
              </a:rPr>
              <a:t>the</a:t>
            </a:r>
            <a:r>
              <a:rPr sz="2200" b="0" spc="-60" dirty="0">
                <a:latin typeface="Segoe UI Semilight"/>
                <a:cs typeface="Segoe UI Semilight"/>
              </a:rPr>
              <a:t> </a:t>
            </a:r>
            <a:r>
              <a:rPr sz="2200" b="0" spc="-10" dirty="0">
                <a:latin typeface="Segoe UI Semilight"/>
                <a:cs typeface="Segoe UI Semilight"/>
              </a:rPr>
              <a:t>distribution</a:t>
            </a:r>
            <a:endParaRPr sz="2200">
              <a:latin typeface="Segoe UI Semilight"/>
              <a:cs typeface="Segoe UI Semilight"/>
            </a:endParaRPr>
          </a:p>
          <a:p>
            <a:pPr marL="219710" indent="-217170">
              <a:lnSpc>
                <a:spcPct val="100000"/>
              </a:lnSpc>
              <a:buSzPct val="97727"/>
              <a:buAutoNum type="arabicPeriod"/>
              <a:tabLst>
                <a:tab pos="219710" algn="l"/>
              </a:tabLst>
            </a:pPr>
            <a:r>
              <a:rPr sz="2200" b="0" u="sng" spc="-45"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Find</a:t>
            </a:r>
            <a:r>
              <a:rPr sz="2200" b="0" u="sng" spc="-25"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an</a:t>
            </a:r>
            <a:r>
              <a:rPr sz="2200" b="0" u="sng" spc="-35"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estimate</a:t>
            </a:r>
            <a:r>
              <a:rPr sz="2200" b="0" u="sng" spc="-40"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for</a:t>
            </a:r>
            <a:r>
              <a:rPr sz="2200" b="0" u="sng" spc="-25" dirty="0">
                <a:uFill>
                  <a:solidFill>
                    <a:srgbClr val="000000"/>
                  </a:solidFill>
                </a:uFill>
                <a:latin typeface="Segoe UI Semilight"/>
                <a:cs typeface="Segoe UI Semilight"/>
              </a:rPr>
              <a:t> </a:t>
            </a:r>
            <a:r>
              <a:rPr sz="2200" u="sng" spc="-50" dirty="0">
                <a:uFill>
                  <a:solidFill>
                    <a:srgbClr val="000000"/>
                  </a:solidFill>
                </a:uFill>
                <a:latin typeface="Cambria Math"/>
                <a:cs typeface="Cambria Math"/>
              </a:rPr>
              <a:t>𝜃</a:t>
            </a:r>
            <a:endParaRPr sz="2200">
              <a:latin typeface="Cambria Math"/>
              <a:cs typeface="Cambria Math"/>
            </a:endParaRPr>
          </a:p>
        </p:txBody>
      </p:sp>
      <p:sp>
        <p:nvSpPr>
          <p:cNvPr id="8" name="object 8">
            <a:extLst>
              <a:ext uri="{FF2B5EF4-FFF2-40B4-BE49-F238E27FC236}">
                <a16:creationId xmlns:a16="http://schemas.microsoft.com/office/drawing/2014/main" id="{804AA98F-0B19-848B-26D4-2CF55B636CE3}"/>
              </a:ext>
            </a:extLst>
          </p:cNvPr>
          <p:cNvSpPr txBox="1"/>
          <p:nvPr/>
        </p:nvSpPr>
        <p:spPr>
          <a:xfrm>
            <a:off x="699922" y="1445513"/>
            <a:ext cx="10801985" cy="1581843"/>
          </a:xfrm>
          <a:prstGeom prst="rect">
            <a:avLst/>
          </a:prstGeom>
        </p:spPr>
        <p:txBody>
          <a:bodyPr vert="horz" wrap="square" lIns="0" tIns="12065" rIns="0" bIns="0" rtlCol="0">
            <a:spAutoFit/>
          </a:bodyPr>
          <a:lstStyle/>
          <a:p>
            <a:pPr marL="12700">
              <a:lnSpc>
                <a:spcPct val="100000"/>
              </a:lnSpc>
              <a:spcBef>
                <a:spcPts val="95"/>
              </a:spcBef>
            </a:pPr>
            <a:r>
              <a:rPr sz="2800" spc="-20" dirty="0">
                <a:solidFill>
                  <a:srgbClr val="3D8752"/>
                </a:solidFill>
                <a:latin typeface="Cambria Math"/>
                <a:cs typeface="Cambria Math"/>
              </a:rPr>
              <a:t>𝓛(𝑬;</a:t>
            </a:r>
            <a:r>
              <a:rPr sz="2800" spc="-155" dirty="0">
                <a:solidFill>
                  <a:srgbClr val="3D8752"/>
                </a:solidFill>
                <a:latin typeface="Cambria Math"/>
                <a:cs typeface="Cambria Math"/>
              </a:rPr>
              <a:t> </a:t>
            </a:r>
            <a:r>
              <a:rPr sz="2800" dirty="0">
                <a:solidFill>
                  <a:srgbClr val="3D8752"/>
                </a:solidFill>
                <a:latin typeface="Cambria Math"/>
                <a:cs typeface="Cambria Math"/>
              </a:rPr>
              <a:t>𝜽)</a:t>
            </a:r>
            <a:r>
              <a:rPr sz="2800" spc="105" dirty="0">
                <a:solidFill>
                  <a:srgbClr val="3D8752"/>
                </a:solidFill>
                <a:latin typeface="Cambria Math"/>
                <a:cs typeface="Cambria Math"/>
              </a:rPr>
              <a:t> </a:t>
            </a:r>
            <a:r>
              <a:rPr sz="2800" b="0" dirty="0">
                <a:latin typeface="Segoe UI Semilight"/>
                <a:cs typeface="Segoe UI Semilight"/>
              </a:rPr>
              <a:t>is</a:t>
            </a:r>
            <a:r>
              <a:rPr sz="2800" b="0" spc="-35" dirty="0">
                <a:latin typeface="Segoe UI Semilight"/>
                <a:cs typeface="Segoe UI Semilight"/>
              </a:rPr>
              <a:t> </a:t>
            </a:r>
            <a:r>
              <a:rPr sz="2800" dirty="0">
                <a:latin typeface="Cambria Math"/>
                <a:cs typeface="Cambria Math"/>
              </a:rPr>
              <a:t>ℙ(𝐸)</a:t>
            </a:r>
            <a:r>
              <a:rPr sz="2800" spc="120" dirty="0">
                <a:latin typeface="Cambria Math"/>
                <a:cs typeface="Cambria Math"/>
              </a:rPr>
              <a:t> </a:t>
            </a:r>
            <a:r>
              <a:rPr sz="2800" b="0" dirty="0">
                <a:latin typeface="Segoe UI Semilight"/>
                <a:cs typeface="Segoe UI Semilight"/>
              </a:rPr>
              <a:t>when</a:t>
            </a:r>
            <a:r>
              <a:rPr sz="2800" b="0" spc="-30" dirty="0">
                <a:latin typeface="Segoe UI Semilight"/>
                <a:cs typeface="Segoe UI Semilight"/>
              </a:rPr>
              <a:t> </a:t>
            </a:r>
            <a:r>
              <a:rPr sz="2800" b="0" dirty="0">
                <a:latin typeface="Segoe UI Semilight"/>
                <a:cs typeface="Segoe UI Semilight"/>
              </a:rPr>
              <a:t>the</a:t>
            </a:r>
            <a:r>
              <a:rPr sz="2800" b="0" spc="-40" dirty="0">
                <a:latin typeface="Segoe UI Semilight"/>
                <a:cs typeface="Segoe UI Semilight"/>
              </a:rPr>
              <a:t> </a:t>
            </a:r>
            <a:r>
              <a:rPr sz="2800" b="0" dirty="0">
                <a:latin typeface="Segoe UI Semilight"/>
                <a:cs typeface="Segoe UI Semilight"/>
              </a:rPr>
              <a:t>experiment</a:t>
            </a:r>
            <a:r>
              <a:rPr sz="2800" b="0" spc="-35" dirty="0">
                <a:latin typeface="Segoe UI Semilight"/>
                <a:cs typeface="Segoe UI Semilight"/>
              </a:rPr>
              <a:t> </a:t>
            </a:r>
            <a:r>
              <a:rPr sz="2800" b="0" dirty="0">
                <a:latin typeface="Segoe UI Semilight"/>
                <a:cs typeface="Segoe UI Semilight"/>
              </a:rPr>
              <a:t>is</a:t>
            </a:r>
            <a:r>
              <a:rPr sz="2800" b="0" spc="-35" dirty="0">
                <a:latin typeface="Segoe UI Semilight"/>
                <a:cs typeface="Segoe UI Semilight"/>
              </a:rPr>
              <a:t> </a:t>
            </a:r>
            <a:r>
              <a:rPr sz="2800" b="0" dirty="0">
                <a:latin typeface="Segoe UI Semilight"/>
                <a:cs typeface="Segoe UI Semilight"/>
              </a:rPr>
              <a:t>run</a:t>
            </a:r>
            <a:r>
              <a:rPr sz="2800" b="0" spc="-30" dirty="0">
                <a:latin typeface="Segoe UI Semilight"/>
                <a:cs typeface="Segoe UI Semilight"/>
              </a:rPr>
              <a:t> </a:t>
            </a:r>
            <a:r>
              <a:rPr sz="2800" b="0" dirty="0">
                <a:latin typeface="Segoe UI Semilight"/>
                <a:cs typeface="Segoe UI Semilight"/>
              </a:rPr>
              <a:t>with</a:t>
            </a:r>
            <a:r>
              <a:rPr sz="2800" b="0" spc="-15" dirty="0">
                <a:latin typeface="Segoe UI Semilight"/>
                <a:cs typeface="Segoe UI Semilight"/>
              </a:rPr>
              <a:t> </a:t>
            </a:r>
            <a:r>
              <a:rPr sz="2800" spc="-50" dirty="0">
                <a:latin typeface="Cambria Math"/>
                <a:cs typeface="Cambria Math"/>
              </a:rPr>
              <a:t>𝜃</a:t>
            </a:r>
            <a:endParaRPr sz="2800" dirty="0">
              <a:latin typeface="Cambria Math"/>
              <a:cs typeface="Cambria Math"/>
            </a:endParaRPr>
          </a:p>
          <a:p>
            <a:pPr marL="48895" marR="1071880">
              <a:lnSpc>
                <a:spcPts val="2590"/>
              </a:lnSpc>
              <a:spcBef>
                <a:spcPts val="450"/>
              </a:spcBef>
            </a:pPr>
            <a:r>
              <a:rPr sz="2400" b="0" i="1" dirty="0">
                <a:latin typeface="Segoe UI Semilight"/>
                <a:cs typeface="Segoe UI Semilight"/>
              </a:rPr>
              <a:t>“what</a:t>
            </a:r>
            <a:r>
              <a:rPr sz="2400" b="0" i="1" spc="-10" dirty="0">
                <a:latin typeface="Segoe UI Semilight"/>
                <a:cs typeface="Segoe UI Semilight"/>
              </a:rPr>
              <a:t> </a:t>
            </a:r>
            <a:r>
              <a:rPr sz="2400" b="0" i="1" dirty="0">
                <a:latin typeface="Segoe UI Semilight"/>
                <a:cs typeface="Segoe UI Semilight"/>
              </a:rPr>
              <a:t>is</a:t>
            </a:r>
            <a:r>
              <a:rPr sz="2400" b="0" i="1" spc="-25" dirty="0">
                <a:latin typeface="Segoe UI Semilight"/>
                <a:cs typeface="Segoe UI Semilight"/>
              </a:rPr>
              <a:t> </a:t>
            </a:r>
            <a:r>
              <a:rPr sz="2400" b="0" i="1" dirty="0">
                <a:latin typeface="Segoe UI Semilight"/>
                <a:cs typeface="Segoe UI Semilight"/>
              </a:rPr>
              <a:t>probability of</a:t>
            </a:r>
            <a:r>
              <a:rPr sz="2400" b="0" i="1" spc="-15" dirty="0">
                <a:latin typeface="Segoe UI Semilight"/>
                <a:cs typeface="Segoe UI Semilight"/>
              </a:rPr>
              <a:t> </a:t>
            </a:r>
            <a:r>
              <a:rPr sz="2400" b="0" i="1" dirty="0">
                <a:latin typeface="Segoe UI Semilight"/>
                <a:cs typeface="Segoe UI Semilight"/>
              </a:rPr>
              <a:t>seeing</a:t>
            </a:r>
            <a:r>
              <a:rPr sz="2400" b="0" i="1" spc="-30" dirty="0">
                <a:latin typeface="Segoe UI Semilight"/>
                <a:cs typeface="Segoe UI Semilight"/>
              </a:rPr>
              <a:t> </a:t>
            </a:r>
            <a:r>
              <a:rPr sz="2400" b="0" i="1" dirty="0">
                <a:latin typeface="Segoe UI Semilight"/>
                <a:cs typeface="Segoe UI Semilight"/>
              </a:rPr>
              <a:t>the</a:t>
            </a:r>
            <a:r>
              <a:rPr sz="2400" b="0" i="1" spc="-40" dirty="0">
                <a:latin typeface="Segoe UI Semilight"/>
                <a:cs typeface="Segoe UI Semilight"/>
              </a:rPr>
              <a:t> </a:t>
            </a:r>
            <a:r>
              <a:rPr sz="2400" b="0" i="1" dirty="0">
                <a:latin typeface="Segoe UI Semilight"/>
                <a:cs typeface="Segoe UI Semilight"/>
              </a:rPr>
              <a:t>event</a:t>
            </a:r>
            <a:r>
              <a:rPr sz="2400" b="0" i="1" spc="-15" dirty="0">
                <a:latin typeface="Segoe UI Semilight"/>
                <a:cs typeface="Segoe UI Semilight"/>
              </a:rPr>
              <a:t> </a:t>
            </a:r>
            <a:r>
              <a:rPr sz="2400" dirty="0">
                <a:latin typeface="Cambria Math"/>
                <a:cs typeface="Cambria Math"/>
              </a:rPr>
              <a:t>𝐸</a:t>
            </a:r>
            <a:r>
              <a:rPr sz="2400" spc="204" dirty="0">
                <a:latin typeface="Cambria Math"/>
                <a:cs typeface="Cambria Math"/>
              </a:rPr>
              <a:t> </a:t>
            </a:r>
            <a:r>
              <a:rPr sz="2400" b="0" i="1" dirty="0">
                <a:latin typeface="Segoe UI Semilight"/>
                <a:cs typeface="Segoe UI Semilight"/>
              </a:rPr>
              <a:t>(in</a:t>
            </a:r>
            <a:r>
              <a:rPr sz="2400" b="0" i="1" spc="-25" dirty="0">
                <a:latin typeface="Segoe UI Semilight"/>
                <a:cs typeface="Segoe UI Semilight"/>
              </a:rPr>
              <a:t> </a:t>
            </a:r>
            <a:r>
              <a:rPr sz="2400" b="0" i="1" dirty="0">
                <a:latin typeface="Segoe UI Semilight"/>
                <a:cs typeface="Segoe UI Semilight"/>
              </a:rPr>
              <a:t>our</a:t>
            </a:r>
            <a:r>
              <a:rPr sz="2400" b="0" i="1" spc="-25" dirty="0">
                <a:latin typeface="Segoe UI Semilight"/>
                <a:cs typeface="Segoe UI Semilight"/>
              </a:rPr>
              <a:t> </a:t>
            </a:r>
            <a:r>
              <a:rPr sz="2400" b="0" i="1" dirty="0">
                <a:latin typeface="Segoe UI Semilight"/>
                <a:cs typeface="Segoe UI Semilight"/>
              </a:rPr>
              <a:t>case,</a:t>
            </a:r>
            <a:r>
              <a:rPr sz="2400" b="0" i="1" spc="-35" dirty="0">
                <a:latin typeface="Segoe UI Semilight"/>
                <a:cs typeface="Segoe UI Semilight"/>
              </a:rPr>
              <a:t> </a:t>
            </a:r>
            <a:r>
              <a:rPr sz="2400" b="0" i="1" dirty="0">
                <a:latin typeface="Segoe UI Semilight"/>
                <a:cs typeface="Segoe UI Semilight"/>
              </a:rPr>
              <a:t>the</a:t>
            </a:r>
            <a:r>
              <a:rPr sz="2400" b="0" i="1" spc="-30" dirty="0">
                <a:latin typeface="Segoe UI Semilight"/>
                <a:cs typeface="Segoe UI Semilight"/>
              </a:rPr>
              <a:t> </a:t>
            </a:r>
            <a:r>
              <a:rPr sz="2400" b="0" i="1" dirty="0">
                <a:latin typeface="Segoe UI Semilight"/>
                <a:cs typeface="Segoe UI Semilight"/>
              </a:rPr>
              <a:t>set</a:t>
            </a:r>
            <a:r>
              <a:rPr sz="2400" b="0" i="1" spc="-30" dirty="0">
                <a:latin typeface="Segoe UI Semilight"/>
                <a:cs typeface="Segoe UI Semilight"/>
              </a:rPr>
              <a:t> </a:t>
            </a:r>
            <a:r>
              <a:rPr sz="2400" b="0" i="1" dirty="0">
                <a:latin typeface="Segoe UI Semilight"/>
                <a:cs typeface="Segoe UI Semilight"/>
              </a:rPr>
              <a:t>of</a:t>
            </a:r>
            <a:r>
              <a:rPr sz="2400" b="0" i="1" spc="-30" dirty="0">
                <a:latin typeface="Segoe UI Semilight"/>
                <a:cs typeface="Segoe UI Semilight"/>
              </a:rPr>
              <a:t> </a:t>
            </a:r>
            <a:r>
              <a:rPr sz="2400" b="0" i="1" dirty="0">
                <a:latin typeface="Segoe UI Semilight"/>
                <a:cs typeface="Segoe UI Semilight"/>
              </a:rPr>
              <a:t>data),</a:t>
            </a:r>
            <a:r>
              <a:rPr sz="2400" b="0" i="1" spc="-25" dirty="0">
                <a:latin typeface="Segoe UI Semilight"/>
                <a:cs typeface="Segoe UI Semilight"/>
              </a:rPr>
              <a:t> </a:t>
            </a:r>
            <a:r>
              <a:rPr sz="2400" b="0" i="1" dirty="0">
                <a:latin typeface="Segoe UI Semilight"/>
                <a:cs typeface="Segoe UI Semilight"/>
              </a:rPr>
              <a:t>if</a:t>
            </a:r>
            <a:r>
              <a:rPr sz="2400" b="0" i="1" spc="-20" dirty="0">
                <a:latin typeface="Segoe UI Semilight"/>
                <a:cs typeface="Segoe UI Semilight"/>
              </a:rPr>
              <a:t> </a:t>
            </a:r>
            <a:r>
              <a:rPr sz="2400" b="0" i="1" spc="-25" dirty="0">
                <a:latin typeface="Segoe UI Semilight"/>
                <a:cs typeface="Segoe UI Semilight"/>
              </a:rPr>
              <a:t>the </a:t>
            </a:r>
            <a:r>
              <a:rPr sz="2400" b="0" i="1" dirty="0">
                <a:latin typeface="Segoe UI Semilight"/>
                <a:cs typeface="Segoe UI Semilight"/>
              </a:rPr>
              <a:t>experiment</a:t>
            </a:r>
            <a:r>
              <a:rPr sz="2400" b="0" i="1" spc="-25" dirty="0">
                <a:latin typeface="Segoe UI Semilight"/>
                <a:cs typeface="Segoe UI Semilight"/>
              </a:rPr>
              <a:t> </a:t>
            </a:r>
            <a:r>
              <a:rPr sz="2400" b="0" i="1" dirty="0">
                <a:latin typeface="Segoe UI Semilight"/>
                <a:cs typeface="Segoe UI Semilight"/>
              </a:rPr>
              <a:t>is</a:t>
            </a:r>
            <a:r>
              <a:rPr sz="2400" b="0" i="1" spc="-35" dirty="0">
                <a:latin typeface="Segoe UI Semilight"/>
                <a:cs typeface="Segoe UI Semilight"/>
              </a:rPr>
              <a:t> </a:t>
            </a:r>
            <a:r>
              <a:rPr sz="2400" b="0" i="1" dirty="0">
                <a:latin typeface="Segoe UI Semilight"/>
                <a:cs typeface="Segoe UI Semilight"/>
              </a:rPr>
              <a:t>run</a:t>
            </a:r>
            <a:r>
              <a:rPr sz="2400" b="0" i="1" spc="-30" dirty="0">
                <a:latin typeface="Segoe UI Semilight"/>
                <a:cs typeface="Segoe UI Semilight"/>
              </a:rPr>
              <a:t> </a:t>
            </a:r>
            <a:r>
              <a:rPr sz="2400" b="0" i="1" dirty="0">
                <a:latin typeface="Segoe UI Semilight"/>
                <a:cs typeface="Segoe UI Semilight"/>
              </a:rPr>
              <a:t>with</a:t>
            </a:r>
            <a:r>
              <a:rPr sz="2400" b="0" i="1" spc="-35" dirty="0">
                <a:latin typeface="Segoe UI Semilight"/>
                <a:cs typeface="Segoe UI Semilight"/>
              </a:rPr>
              <a:t> </a:t>
            </a:r>
            <a:r>
              <a:rPr sz="2400" b="0" i="1" dirty="0">
                <a:latin typeface="Segoe UI Semilight"/>
                <a:cs typeface="Segoe UI Semilight"/>
              </a:rPr>
              <a:t>the</a:t>
            </a:r>
            <a:r>
              <a:rPr sz="2400" b="0" i="1" spc="-40" dirty="0">
                <a:latin typeface="Segoe UI Semilight"/>
                <a:cs typeface="Segoe UI Semilight"/>
              </a:rPr>
              <a:t> </a:t>
            </a:r>
            <a:r>
              <a:rPr sz="2400" b="0" i="1" dirty="0">
                <a:latin typeface="Segoe UI Semilight"/>
                <a:cs typeface="Segoe UI Semilight"/>
              </a:rPr>
              <a:t>parameter</a:t>
            </a:r>
            <a:r>
              <a:rPr sz="2400" b="0" i="1" spc="-40" dirty="0">
                <a:latin typeface="Segoe UI Semilight"/>
                <a:cs typeface="Segoe UI Semilight"/>
              </a:rPr>
              <a:t> </a:t>
            </a:r>
            <a:r>
              <a:rPr sz="2400" spc="-25" dirty="0">
                <a:latin typeface="Cambria Math"/>
                <a:cs typeface="Cambria Math"/>
              </a:rPr>
              <a:t>𝜃</a:t>
            </a:r>
            <a:r>
              <a:rPr sz="2400" b="0" i="1" spc="-25" dirty="0">
                <a:latin typeface="Segoe UI Semilight"/>
                <a:cs typeface="Segoe UI Semilight"/>
              </a:rPr>
              <a:t>?”</a:t>
            </a:r>
            <a:endParaRPr sz="2400" dirty="0">
              <a:latin typeface="Segoe UI Semilight"/>
              <a:cs typeface="Segoe UI Semilight"/>
            </a:endParaRPr>
          </a:p>
          <a:p>
            <a:pPr marL="48895">
              <a:lnSpc>
                <a:spcPct val="100000"/>
              </a:lnSpc>
              <a:spcBef>
                <a:spcPts val="280"/>
              </a:spcBef>
            </a:pPr>
            <a:r>
              <a:rPr sz="2400" b="0" dirty="0">
                <a:solidFill>
                  <a:srgbClr val="C00000"/>
                </a:solidFill>
                <a:latin typeface="Segoe UI Semilight"/>
                <a:cs typeface="Segoe UI Semilight"/>
              </a:rPr>
              <a:t>We</a:t>
            </a:r>
            <a:r>
              <a:rPr sz="2400" b="0" spc="-45" dirty="0">
                <a:solidFill>
                  <a:srgbClr val="C00000"/>
                </a:solidFill>
                <a:latin typeface="Segoe UI Semilight"/>
                <a:cs typeface="Segoe UI Semilight"/>
              </a:rPr>
              <a:t> </a:t>
            </a:r>
            <a:r>
              <a:rPr sz="2400" b="0" dirty="0">
                <a:solidFill>
                  <a:srgbClr val="C00000"/>
                </a:solidFill>
                <a:latin typeface="Segoe UI Semilight"/>
                <a:cs typeface="Segoe UI Semilight"/>
              </a:rPr>
              <a:t>can’t</a:t>
            </a:r>
            <a:r>
              <a:rPr sz="2400" b="0" spc="-60" dirty="0">
                <a:solidFill>
                  <a:srgbClr val="C00000"/>
                </a:solidFill>
                <a:latin typeface="Segoe UI Semilight"/>
                <a:cs typeface="Segoe UI Semilight"/>
              </a:rPr>
              <a:t> </a:t>
            </a:r>
            <a:r>
              <a:rPr sz="2400" b="0" dirty="0">
                <a:solidFill>
                  <a:srgbClr val="C00000"/>
                </a:solidFill>
                <a:latin typeface="Segoe UI Semilight"/>
                <a:cs typeface="Segoe UI Semilight"/>
              </a:rPr>
              <a:t>use</a:t>
            </a:r>
            <a:r>
              <a:rPr sz="2400" b="0" spc="-50" dirty="0">
                <a:solidFill>
                  <a:srgbClr val="C00000"/>
                </a:solidFill>
                <a:latin typeface="Segoe UI Semilight"/>
                <a:cs typeface="Segoe UI Semilight"/>
              </a:rPr>
              <a:t> </a:t>
            </a:r>
            <a:r>
              <a:rPr sz="2400" b="0" dirty="0">
                <a:solidFill>
                  <a:srgbClr val="C00000"/>
                </a:solidFill>
                <a:latin typeface="Segoe UI Semilight"/>
                <a:cs typeface="Segoe UI Semilight"/>
              </a:rPr>
              <a:t>probability</a:t>
            </a:r>
            <a:r>
              <a:rPr sz="2400" b="0" spc="-70" dirty="0">
                <a:solidFill>
                  <a:srgbClr val="C00000"/>
                </a:solidFill>
                <a:latin typeface="Segoe UI Semilight"/>
                <a:cs typeface="Segoe UI Semilight"/>
              </a:rPr>
              <a:t> </a:t>
            </a:r>
            <a:r>
              <a:rPr sz="2400" b="0" dirty="0">
                <a:solidFill>
                  <a:srgbClr val="C00000"/>
                </a:solidFill>
                <a:latin typeface="Segoe UI Semilight"/>
                <a:cs typeface="Segoe UI Semilight"/>
              </a:rPr>
              <a:t>notation</a:t>
            </a:r>
            <a:r>
              <a:rPr sz="2400" b="0" spc="-60" dirty="0">
                <a:solidFill>
                  <a:srgbClr val="C00000"/>
                </a:solidFill>
                <a:latin typeface="Segoe UI Semilight"/>
                <a:cs typeface="Segoe UI Semilight"/>
              </a:rPr>
              <a:t> </a:t>
            </a:r>
            <a:r>
              <a:rPr sz="2400" b="0" dirty="0">
                <a:solidFill>
                  <a:srgbClr val="C00000"/>
                </a:solidFill>
                <a:latin typeface="Segoe UI Semilight"/>
                <a:cs typeface="Segoe UI Semilight"/>
              </a:rPr>
              <a:t>because</a:t>
            </a:r>
            <a:r>
              <a:rPr sz="2400" b="0" spc="-35" dirty="0">
                <a:solidFill>
                  <a:srgbClr val="C00000"/>
                </a:solidFill>
                <a:latin typeface="Segoe UI Semilight"/>
                <a:cs typeface="Segoe UI Semilight"/>
              </a:rPr>
              <a:t> </a:t>
            </a:r>
            <a:r>
              <a:rPr sz="2400" b="0" dirty="0">
                <a:solidFill>
                  <a:srgbClr val="C00000"/>
                </a:solidFill>
                <a:latin typeface="Segoe UI Semilight"/>
                <a:cs typeface="Segoe UI Semilight"/>
              </a:rPr>
              <a:t>likelihood</a:t>
            </a:r>
            <a:r>
              <a:rPr sz="2400" b="0" spc="-70" dirty="0">
                <a:solidFill>
                  <a:srgbClr val="C00000"/>
                </a:solidFill>
                <a:latin typeface="Segoe UI Semilight"/>
                <a:cs typeface="Segoe UI Semilight"/>
              </a:rPr>
              <a:t> </a:t>
            </a:r>
            <a:r>
              <a:rPr sz="2400" b="0" dirty="0">
                <a:solidFill>
                  <a:srgbClr val="C00000"/>
                </a:solidFill>
                <a:latin typeface="Segoe UI Semilight"/>
                <a:cs typeface="Segoe UI Semilight"/>
              </a:rPr>
              <a:t>doesn’t</a:t>
            </a:r>
            <a:r>
              <a:rPr sz="2400" b="0" spc="-60" dirty="0">
                <a:solidFill>
                  <a:srgbClr val="C00000"/>
                </a:solidFill>
                <a:latin typeface="Segoe UI Semilight"/>
                <a:cs typeface="Segoe UI Semilight"/>
              </a:rPr>
              <a:t> </a:t>
            </a:r>
            <a:r>
              <a:rPr sz="2400" b="0" dirty="0">
                <a:solidFill>
                  <a:srgbClr val="C00000"/>
                </a:solidFill>
                <a:latin typeface="Segoe UI Semilight"/>
                <a:cs typeface="Segoe UI Semilight"/>
              </a:rPr>
              <a:t>follow</a:t>
            </a:r>
            <a:r>
              <a:rPr sz="2400" b="0" spc="-55" dirty="0">
                <a:solidFill>
                  <a:srgbClr val="C00000"/>
                </a:solidFill>
                <a:latin typeface="Segoe UI Semilight"/>
                <a:cs typeface="Segoe UI Semilight"/>
              </a:rPr>
              <a:t> </a:t>
            </a:r>
            <a:r>
              <a:rPr sz="2400" b="0" dirty="0">
                <a:solidFill>
                  <a:srgbClr val="C00000"/>
                </a:solidFill>
                <a:latin typeface="Segoe UI Semilight"/>
                <a:cs typeface="Segoe UI Semilight"/>
              </a:rPr>
              <a:t>the</a:t>
            </a:r>
            <a:r>
              <a:rPr sz="2400" b="0" spc="-40" dirty="0">
                <a:solidFill>
                  <a:srgbClr val="C00000"/>
                </a:solidFill>
                <a:latin typeface="Segoe UI Semilight"/>
                <a:cs typeface="Segoe UI Semilight"/>
              </a:rPr>
              <a:t> </a:t>
            </a:r>
            <a:r>
              <a:rPr sz="2400" b="0" dirty="0">
                <a:solidFill>
                  <a:srgbClr val="C00000"/>
                </a:solidFill>
                <a:latin typeface="Segoe UI Semilight"/>
                <a:cs typeface="Segoe UI Semilight"/>
              </a:rPr>
              <a:t>same</a:t>
            </a:r>
            <a:r>
              <a:rPr sz="2400" b="0" spc="-40" dirty="0">
                <a:solidFill>
                  <a:srgbClr val="C00000"/>
                </a:solidFill>
                <a:latin typeface="Segoe UI Semilight"/>
                <a:cs typeface="Segoe UI Semilight"/>
              </a:rPr>
              <a:t> </a:t>
            </a:r>
            <a:r>
              <a:rPr sz="2400" b="0" spc="-10" dirty="0">
                <a:solidFill>
                  <a:srgbClr val="C00000"/>
                </a:solidFill>
                <a:latin typeface="Segoe UI Semilight"/>
                <a:cs typeface="Segoe UI Semilight"/>
              </a:rPr>
              <a:t>rules</a:t>
            </a:r>
            <a:endParaRPr sz="2400" dirty="0">
              <a:latin typeface="Segoe UI Semilight"/>
              <a:cs typeface="Segoe UI Semilight"/>
            </a:endParaRPr>
          </a:p>
        </p:txBody>
      </p:sp>
    </p:spTree>
    <p:extLst>
      <p:ext uri="{BB962C8B-B14F-4D97-AF65-F5344CB8AC3E}">
        <p14:creationId xmlns:p14="http://schemas.microsoft.com/office/powerpoint/2010/main" val="4468859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654202" y="340613"/>
            <a:ext cx="4807585" cy="696595"/>
          </a:xfrm>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Likelihood</a:t>
            </a:r>
            <a:r>
              <a:rPr i="1" spc="240" dirty="0">
                <a:latin typeface="Segoe UI"/>
                <a:cs typeface="Segoe UI"/>
              </a:rPr>
              <a:t> </a:t>
            </a:r>
            <a:r>
              <a:rPr i="1" spc="60" dirty="0">
                <a:latin typeface="Segoe UI"/>
                <a:cs typeface="Segoe UI"/>
              </a:rPr>
              <a:t>function</a:t>
            </a:r>
          </a:p>
        </p:txBody>
      </p:sp>
      <p:sp>
        <p:nvSpPr>
          <p:cNvPr id="3" name="object 3"/>
          <p:cNvSpPr/>
          <p:nvPr/>
        </p:nvSpPr>
        <p:spPr>
          <a:xfrm>
            <a:off x="5695188" y="204215"/>
            <a:ext cx="6323330" cy="1132840"/>
          </a:xfrm>
          <a:custGeom>
            <a:avLst/>
            <a:gdLst/>
            <a:ahLst/>
            <a:cxnLst/>
            <a:rect l="l" t="t" r="r" b="b"/>
            <a:pathLst>
              <a:path w="6323330" h="1132840">
                <a:moveTo>
                  <a:pt x="6134354" y="0"/>
                </a:moveTo>
                <a:lnTo>
                  <a:pt x="188722" y="0"/>
                </a:lnTo>
                <a:lnTo>
                  <a:pt x="138538" y="6738"/>
                </a:lnTo>
                <a:lnTo>
                  <a:pt x="93453" y="25757"/>
                </a:lnTo>
                <a:lnTo>
                  <a:pt x="55260" y="55260"/>
                </a:lnTo>
                <a:lnTo>
                  <a:pt x="25757" y="93453"/>
                </a:lnTo>
                <a:lnTo>
                  <a:pt x="6738" y="138538"/>
                </a:lnTo>
                <a:lnTo>
                  <a:pt x="0" y="188721"/>
                </a:lnTo>
                <a:lnTo>
                  <a:pt x="0" y="943609"/>
                </a:lnTo>
                <a:lnTo>
                  <a:pt x="6738" y="993793"/>
                </a:lnTo>
                <a:lnTo>
                  <a:pt x="25757" y="1038878"/>
                </a:lnTo>
                <a:lnTo>
                  <a:pt x="55260" y="1077071"/>
                </a:lnTo>
                <a:lnTo>
                  <a:pt x="93453" y="1106574"/>
                </a:lnTo>
                <a:lnTo>
                  <a:pt x="138538" y="1125593"/>
                </a:lnTo>
                <a:lnTo>
                  <a:pt x="188722" y="1132331"/>
                </a:lnTo>
                <a:lnTo>
                  <a:pt x="6134354" y="1132331"/>
                </a:lnTo>
                <a:lnTo>
                  <a:pt x="6184537" y="1125593"/>
                </a:lnTo>
                <a:lnTo>
                  <a:pt x="6229622" y="1106574"/>
                </a:lnTo>
                <a:lnTo>
                  <a:pt x="6267815" y="1077071"/>
                </a:lnTo>
                <a:lnTo>
                  <a:pt x="6297318" y="1038878"/>
                </a:lnTo>
                <a:lnTo>
                  <a:pt x="6316337" y="993793"/>
                </a:lnTo>
                <a:lnTo>
                  <a:pt x="6323076" y="943609"/>
                </a:lnTo>
                <a:lnTo>
                  <a:pt x="6323076" y="188721"/>
                </a:lnTo>
                <a:lnTo>
                  <a:pt x="6316337" y="138538"/>
                </a:lnTo>
                <a:lnTo>
                  <a:pt x="6297318" y="93453"/>
                </a:lnTo>
                <a:lnTo>
                  <a:pt x="6267815" y="55260"/>
                </a:lnTo>
                <a:lnTo>
                  <a:pt x="6229622" y="25757"/>
                </a:lnTo>
                <a:lnTo>
                  <a:pt x="6184537" y="6738"/>
                </a:lnTo>
                <a:lnTo>
                  <a:pt x="6134354" y="0"/>
                </a:lnTo>
                <a:close/>
              </a:path>
            </a:pathLst>
          </a:custGeom>
          <a:solidFill>
            <a:srgbClr val="EBEAF6"/>
          </a:solidFill>
        </p:spPr>
        <p:txBody>
          <a:bodyPr wrap="square" lIns="0" tIns="0" rIns="0" bIns="0" rtlCol="0"/>
          <a:lstStyle/>
          <a:p>
            <a:endParaRPr/>
          </a:p>
        </p:txBody>
      </p:sp>
      <p:sp>
        <p:nvSpPr>
          <p:cNvPr id="4" name="object 4"/>
          <p:cNvSpPr txBox="1"/>
          <p:nvPr/>
        </p:nvSpPr>
        <p:spPr>
          <a:xfrm>
            <a:off x="5830315" y="249173"/>
            <a:ext cx="6033770" cy="1031240"/>
          </a:xfrm>
          <a:prstGeom prst="rect">
            <a:avLst/>
          </a:prstGeom>
        </p:spPr>
        <p:txBody>
          <a:bodyPr vert="horz" wrap="square" lIns="0" tIns="12065" rIns="0" bIns="0" rtlCol="0">
            <a:spAutoFit/>
          </a:bodyPr>
          <a:lstStyle/>
          <a:p>
            <a:pPr marL="12700">
              <a:lnSpc>
                <a:spcPct val="100000"/>
              </a:lnSpc>
              <a:spcBef>
                <a:spcPts val="95"/>
              </a:spcBef>
            </a:pPr>
            <a:r>
              <a:rPr sz="2200" b="0" spc="-20" dirty="0">
                <a:latin typeface="Segoe UI Semilight"/>
                <a:cs typeface="Segoe UI Semilight"/>
              </a:rPr>
              <a:t>Remember,</a:t>
            </a:r>
            <a:r>
              <a:rPr sz="2200" b="0" spc="-55" dirty="0">
                <a:latin typeface="Segoe UI Semilight"/>
                <a:cs typeface="Segoe UI Semilight"/>
              </a:rPr>
              <a:t> </a:t>
            </a:r>
            <a:r>
              <a:rPr sz="2200" b="0" dirty="0">
                <a:latin typeface="Segoe UI Semilight"/>
                <a:cs typeface="Segoe UI Semilight"/>
              </a:rPr>
              <a:t>our</a:t>
            </a:r>
            <a:r>
              <a:rPr sz="2200" b="0" spc="-40" dirty="0">
                <a:latin typeface="Segoe UI Semilight"/>
                <a:cs typeface="Segoe UI Semilight"/>
              </a:rPr>
              <a:t> </a:t>
            </a:r>
            <a:r>
              <a:rPr sz="2200" b="0" spc="-10" dirty="0">
                <a:latin typeface="Segoe UI Semilight"/>
                <a:cs typeface="Segoe UI Semilight"/>
              </a:rPr>
              <a:t>goal:</a:t>
            </a:r>
            <a:endParaRPr sz="2200">
              <a:latin typeface="Segoe UI Semilight"/>
              <a:cs typeface="Segoe UI Semilight"/>
            </a:endParaRPr>
          </a:p>
          <a:p>
            <a:pPr marL="253365" indent="-240665">
              <a:lnSpc>
                <a:spcPct val="100000"/>
              </a:lnSpc>
              <a:buAutoNum type="arabicPeriod"/>
              <a:tabLst>
                <a:tab pos="253365" algn="l"/>
              </a:tabLst>
            </a:pPr>
            <a:r>
              <a:rPr sz="2200" b="0" dirty="0">
                <a:latin typeface="Segoe UI Semilight"/>
                <a:cs typeface="Segoe UI Semilight"/>
              </a:rPr>
              <a:t>Collect</a:t>
            </a:r>
            <a:r>
              <a:rPr sz="2200" b="0" spc="-60" dirty="0">
                <a:latin typeface="Segoe UI Semilight"/>
                <a:cs typeface="Segoe UI Semilight"/>
              </a:rPr>
              <a:t> </a:t>
            </a:r>
            <a:r>
              <a:rPr sz="2200" b="0" dirty="0">
                <a:latin typeface="Segoe UI Semilight"/>
                <a:cs typeface="Segoe UI Semilight"/>
              </a:rPr>
              <a:t>some</a:t>
            </a:r>
            <a:r>
              <a:rPr sz="2200" b="0" spc="-50" dirty="0">
                <a:latin typeface="Segoe UI Semilight"/>
                <a:cs typeface="Segoe UI Semilight"/>
              </a:rPr>
              <a:t> </a:t>
            </a:r>
            <a:r>
              <a:rPr sz="2200" b="0" spc="-10" dirty="0">
                <a:latin typeface="Segoe UI Semilight"/>
                <a:cs typeface="Segoe UI Semilight"/>
              </a:rPr>
              <a:t>data/samples</a:t>
            </a:r>
            <a:r>
              <a:rPr sz="2200" b="0" spc="-45" dirty="0">
                <a:latin typeface="Segoe UI Semilight"/>
                <a:cs typeface="Segoe UI Semilight"/>
              </a:rPr>
              <a:t> </a:t>
            </a:r>
            <a:r>
              <a:rPr sz="2200" b="0" dirty="0">
                <a:latin typeface="Segoe UI Semilight"/>
                <a:cs typeface="Segoe UI Semilight"/>
              </a:rPr>
              <a:t>from</a:t>
            </a:r>
            <a:r>
              <a:rPr sz="2200" b="0" spc="-50" dirty="0">
                <a:latin typeface="Segoe UI Semilight"/>
                <a:cs typeface="Segoe UI Semilight"/>
              </a:rPr>
              <a:t> </a:t>
            </a:r>
            <a:r>
              <a:rPr sz="2200" b="0" dirty="0">
                <a:latin typeface="Segoe UI Semilight"/>
                <a:cs typeface="Segoe UI Semilight"/>
              </a:rPr>
              <a:t>the</a:t>
            </a:r>
            <a:r>
              <a:rPr sz="2200" b="0" spc="-60" dirty="0">
                <a:latin typeface="Segoe UI Semilight"/>
                <a:cs typeface="Segoe UI Semilight"/>
              </a:rPr>
              <a:t> </a:t>
            </a:r>
            <a:r>
              <a:rPr sz="2200" b="0" spc="-10" dirty="0">
                <a:latin typeface="Segoe UI Semilight"/>
                <a:cs typeface="Segoe UI Semilight"/>
              </a:rPr>
              <a:t>distribution</a:t>
            </a:r>
            <a:endParaRPr sz="2200">
              <a:latin typeface="Segoe UI Semilight"/>
              <a:cs typeface="Segoe UI Semilight"/>
            </a:endParaRPr>
          </a:p>
          <a:p>
            <a:pPr marL="219710" indent="-217170">
              <a:lnSpc>
                <a:spcPct val="100000"/>
              </a:lnSpc>
              <a:buSzPct val="97727"/>
              <a:buAutoNum type="arabicPeriod"/>
              <a:tabLst>
                <a:tab pos="219710" algn="l"/>
              </a:tabLst>
            </a:pPr>
            <a:r>
              <a:rPr sz="2200" b="0" u="sng" spc="-45"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Find</a:t>
            </a:r>
            <a:r>
              <a:rPr sz="2200" b="0" u="sng" spc="-25"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an</a:t>
            </a:r>
            <a:r>
              <a:rPr sz="2200" b="0" u="sng" spc="-35"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estimate</a:t>
            </a:r>
            <a:r>
              <a:rPr sz="2200" b="0" u="sng" spc="-40"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for</a:t>
            </a:r>
            <a:r>
              <a:rPr sz="2200" b="0" u="sng" spc="-25" dirty="0">
                <a:uFill>
                  <a:solidFill>
                    <a:srgbClr val="000000"/>
                  </a:solidFill>
                </a:uFill>
                <a:latin typeface="Segoe UI Semilight"/>
                <a:cs typeface="Segoe UI Semilight"/>
              </a:rPr>
              <a:t> </a:t>
            </a:r>
            <a:r>
              <a:rPr sz="2200" u="sng" spc="-50" dirty="0">
                <a:uFill>
                  <a:solidFill>
                    <a:srgbClr val="000000"/>
                  </a:solidFill>
                </a:uFill>
                <a:latin typeface="Cambria Math"/>
                <a:cs typeface="Cambria Math"/>
              </a:rPr>
              <a:t>𝜃</a:t>
            </a:r>
            <a:endParaRPr sz="2200">
              <a:latin typeface="Cambria Math"/>
              <a:cs typeface="Cambria Math"/>
            </a:endParaRPr>
          </a:p>
        </p:txBody>
      </p:sp>
      <p:sp>
        <p:nvSpPr>
          <p:cNvPr id="6" name="object 6"/>
          <p:cNvSpPr/>
          <p:nvPr/>
        </p:nvSpPr>
        <p:spPr>
          <a:xfrm>
            <a:off x="649223" y="3160777"/>
            <a:ext cx="11188065" cy="1868424"/>
          </a:xfrm>
          <a:custGeom>
            <a:avLst/>
            <a:gdLst/>
            <a:ahLst/>
            <a:cxnLst/>
            <a:rect l="l" t="t" r="r" b="b"/>
            <a:pathLst>
              <a:path w="11188065" h="1920239">
                <a:moveTo>
                  <a:pt x="10867644" y="0"/>
                </a:moveTo>
                <a:lnTo>
                  <a:pt x="320039" y="0"/>
                </a:lnTo>
                <a:lnTo>
                  <a:pt x="272748" y="3469"/>
                </a:lnTo>
                <a:lnTo>
                  <a:pt x="227610" y="13547"/>
                </a:lnTo>
                <a:lnTo>
                  <a:pt x="185122" y="29740"/>
                </a:lnTo>
                <a:lnTo>
                  <a:pt x="145778" y="51552"/>
                </a:lnTo>
                <a:lnTo>
                  <a:pt x="110073" y="78490"/>
                </a:lnTo>
                <a:lnTo>
                  <a:pt x="78502" y="110057"/>
                </a:lnTo>
                <a:lnTo>
                  <a:pt x="51562" y="145761"/>
                </a:lnTo>
                <a:lnTo>
                  <a:pt x="29746" y="185105"/>
                </a:lnTo>
                <a:lnTo>
                  <a:pt x="13550" y="227596"/>
                </a:lnTo>
                <a:lnTo>
                  <a:pt x="3470" y="272739"/>
                </a:lnTo>
                <a:lnTo>
                  <a:pt x="0" y="320039"/>
                </a:lnTo>
                <a:lnTo>
                  <a:pt x="0" y="1600200"/>
                </a:lnTo>
                <a:lnTo>
                  <a:pt x="3470" y="1647500"/>
                </a:lnTo>
                <a:lnTo>
                  <a:pt x="13550" y="1692643"/>
                </a:lnTo>
                <a:lnTo>
                  <a:pt x="29746" y="1735134"/>
                </a:lnTo>
                <a:lnTo>
                  <a:pt x="51562" y="1774478"/>
                </a:lnTo>
                <a:lnTo>
                  <a:pt x="78502" y="1810182"/>
                </a:lnTo>
                <a:lnTo>
                  <a:pt x="110073" y="1841749"/>
                </a:lnTo>
                <a:lnTo>
                  <a:pt x="145778" y="1868687"/>
                </a:lnTo>
                <a:lnTo>
                  <a:pt x="185122" y="1890499"/>
                </a:lnTo>
                <a:lnTo>
                  <a:pt x="227610" y="1906692"/>
                </a:lnTo>
                <a:lnTo>
                  <a:pt x="272748" y="1916770"/>
                </a:lnTo>
                <a:lnTo>
                  <a:pt x="320039" y="1920240"/>
                </a:lnTo>
                <a:lnTo>
                  <a:pt x="10867644" y="1920240"/>
                </a:lnTo>
                <a:lnTo>
                  <a:pt x="10914944" y="1916770"/>
                </a:lnTo>
                <a:lnTo>
                  <a:pt x="10960087" y="1906692"/>
                </a:lnTo>
                <a:lnTo>
                  <a:pt x="11002578" y="1890499"/>
                </a:lnTo>
                <a:lnTo>
                  <a:pt x="11041922" y="1868687"/>
                </a:lnTo>
                <a:lnTo>
                  <a:pt x="11077626" y="1841749"/>
                </a:lnTo>
                <a:lnTo>
                  <a:pt x="11109193" y="1810182"/>
                </a:lnTo>
                <a:lnTo>
                  <a:pt x="11136131" y="1774478"/>
                </a:lnTo>
                <a:lnTo>
                  <a:pt x="11157943" y="1735134"/>
                </a:lnTo>
                <a:lnTo>
                  <a:pt x="11174136" y="1692643"/>
                </a:lnTo>
                <a:lnTo>
                  <a:pt x="11184214" y="1647500"/>
                </a:lnTo>
                <a:lnTo>
                  <a:pt x="11187684" y="1600200"/>
                </a:lnTo>
                <a:lnTo>
                  <a:pt x="11187684" y="320039"/>
                </a:lnTo>
                <a:lnTo>
                  <a:pt x="11184214" y="272739"/>
                </a:lnTo>
                <a:lnTo>
                  <a:pt x="11174136" y="227596"/>
                </a:lnTo>
                <a:lnTo>
                  <a:pt x="11157943" y="185105"/>
                </a:lnTo>
                <a:lnTo>
                  <a:pt x="11136131" y="145761"/>
                </a:lnTo>
                <a:lnTo>
                  <a:pt x="11109193" y="110057"/>
                </a:lnTo>
                <a:lnTo>
                  <a:pt x="11077626" y="78490"/>
                </a:lnTo>
                <a:lnTo>
                  <a:pt x="11041922" y="51552"/>
                </a:lnTo>
                <a:lnTo>
                  <a:pt x="11002578" y="29740"/>
                </a:lnTo>
                <a:lnTo>
                  <a:pt x="10960087" y="13547"/>
                </a:lnTo>
                <a:lnTo>
                  <a:pt x="10914944" y="3469"/>
                </a:lnTo>
                <a:lnTo>
                  <a:pt x="10867644" y="0"/>
                </a:lnTo>
                <a:close/>
              </a:path>
            </a:pathLst>
          </a:custGeom>
          <a:solidFill>
            <a:srgbClr val="F0F8F1"/>
          </a:solidFill>
        </p:spPr>
        <p:txBody>
          <a:bodyPr wrap="square" lIns="0" tIns="0" rIns="0" bIns="0" rtlCol="0"/>
          <a:lstStyle/>
          <a:p>
            <a:endParaRPr dirty="0"/>
          </a:p>
        </p:txBody>
      </p:sp>
      <mc:AlternateContent xmlns:mc="http://schemas.openxmlformats.org/markup-compatibility/2006">
        <mc:Choice xmlns:a14="http://schemas.microsoft.com/office/drawing/2010/main" Requires="a14">
          <p:sp>
            <p:nvSpPr>
              <p:cNvPr id="8" name="object 8"/>
              <p:cNvSpPr txBox="1"/>
              <p:nvPr/>
            </p:nvSpPr>
            <p:spPr>
              <a:xfrm>
                <a:off x="699922" y="1445513"/>
                <a:ext cx="10801985" cy="3420808"/>
              </a:xfrm>
              <a:prstGeom prst="rect">
                <a:avLst/>
              </a:prstGeom>
            </p:spPr>
            <p:txBody>
              <a:bodyPr vert="horz" wrap="square" lIns="0" tIns="12065" rIns="0" bIns="0" rtlCol="0">
                <a:spAutoFit/>
              </a:bodyPr>
              <a:lstStyle/>
              <a:p>
                <a:pPr marL="12700">
                  <a:lnSpc>
                    <a:spcPct val="100000"/>
                  </a:lnSpc>
                  <a:spcBef>
                    <a:spcPts val="95"/>
                  </a:spcBef>
                </a:pPr>
                <a:r>
                  <a:rPr lang="en-US" sz="2800" spc="-20" dirty="0">
                    <a:solidFill>
                      <a:srgbClr val="3D8752"/>
                    </a:solidFill>
                    <a:latin typeface="Cambria Math"/>
                    <a:cs typeface="Cambria Math"/>
                  </a:rPr>
                  <a:t>𝓛(𝑬;</a:t>
                </a:r>
                <a:r>
                  <a:rPr lang="en-US" sz="2800" spc="-155" dirty="0">
                    <a:solidFill>
                      <a:srgbClr val="3D8752"/>
                    </a:solidFill>
                    <a:latin typeface="Cambria Math"/>
                    <a:cs typeface="Cambria Math"/>
                  </a:rPr>
                  <a:t> </a:t>
                </a:r>
                <a:r>
                  <a:rPr lang="en-US" sz="2800" dirty="0">
                    <a:solidFill>
                      <a:srgbClr val="3D8752"/>
                    </a:solidFill>
                    <a:latin typeface="Cambria Math"/>
                    <a:cs typeface="Cambria Math"/>
                  </a:rPr>
                  <a:t>𝜽)</a:t>
                </a:r>
                <a:r>
                  <a:rPr lang="en-US" sz="2800" spc="105" dirty="0">
                    <a:solidFill>
                      <a:srgbClr val="3D8752"/>
                    </a:solidFill>
                    <a:latin typeface="Cambria Math"/>
                    <a:cs typeface="Cambria Math"/>
                  </a:rPr>
                  <a:t> </a:t>
                </a:r>
                <a:r>
                  <a:rPr lang="en-US" sz="2800" b="0" dirty="0">
                    <a:latin typeface="Segoe UI Semilight"/>
                    <a:cs typeface="Segoe UI Semilight"/>
                  </a:rPr>
                  <a:t>is</a:t>
                </a:r>
                <a:r>
                  <a:rPr lang="en-US" sz="2800" b="0" spc="-35" dirty="0">
                    <a:latin typeface="Segoe UI Semilight"/>
                    <a:cs typeface="Segoe UI Semilight"/>
                  </a:rPr>
                  <a:t> </a:t>
                </a:r>
                <a:r>
                  <a:rPr lang="en-US" sz="2800" dirty="0">
                    <a:latin typeface="Cambria Math"/>
                    <a:cs typeface="Cambria Math"/>
                  </a:rPr>
                  <a:t>ℙ(𝐸)</a:t>
                </a:r>
                <a:r>
                  <a:rPr lang="en-US" sz="2800" spc="120" dirty="0">
                    <a:latin typeface="Cambria Math"/>
                    <a:cs typeface="Cambria Math"/>
                  </a:rPr>
                  <a:t> </a:t>
                </a:r>
                <a:r>
                  <a:rPr lang="en-US" sz="2800" b="0" dirty="0">
                    <a:latin typeface="Segoe UI Semilight"/>
                    <a:cs typeface="Segoe UI Semilight"/>
                  </a:rPr>
                  <a:t>when</a:t>
                </a:r>
                <a:r>
                  <a:rPr lang="en-US" sz="2800" b="0" spc="-30" dirty="0">
                    <a:latin typeface="Segoe UI Semilight"/>
                    <a:cs typeface="Segoe UI Semilight"/>
                  </a:rPr>
                  <a:t> </a:t>
                </a:r>
                <a:r>
                  <a:rPr lang="en-US" sz="2800" b="0" dirty="0">
                    <a:latin typeface="Segoe UI Semilight"/>
                    <a:cs typeface="Segoe UI Semilight"/>
                  </a:rPr>
                  <a:t>the</a:t>
                </a:r>
                <a:r>
                  <a:rPr lang="en-US" sz="2800" b="0" spc="-40" dirty="0">
                    <a:latin typeface="Segoe UI Semilight"/>
                    <a:cs typeface="Segoe UI Semilight"/>
                  </a:rPr>
                  <a:t> </a:t>
                </a:r>
                <a:r>
                  <a:rPr lang="en-US" sz="2800" b="0" dirty="0">
                    <a:latin typeface="Segoe UI Semilight"/>
                    <a:cs typeface="Segoe UI Semilight"/>
                  </a:rPr>
                  <a:t>experiment</a:t>
                </a:r>
                <a:r>
                  <a:rPr lang="en-US" sz="2800" b="0" spc="-35" dirty="0">
                    <a:latin typeface="Segoe UI Semilight"/>
                    <a:cs typeface="Segoe UI Semilight"/>
                  </a:rPr>
                  <a:t> </a:t>
                </a:r>
                <a:r>
                  <a:rPr lang="en-US" sz="2800" b="0" dirty="0">
                    <a:latin typeface="Segoe UI Semilight"/>
                    <a:cs typeface="Segoe UI Semilight"/>
                  </a:rPr>
                  <a:t>is</a:t>
                </a:r>
                <a:r>
                  <a:rPr lang="en-US" sz="2800" b="0" spc="-35" dirty="0">
                    <a:latin typeface="Segoe UI Semilight"/>
                    <a:cs typeface="Segoe UI Semilight"/>
                  </a:rPr>
                  <a:t> </a:t>
                </a:r>
                <a:r>
                  <a:rPr lang="en-US" sz="2800" b="0" dirty="0">
                    <a:latin typeface="Segoe UI Semilight"/>
                    <a:cs typeface="Segoe UI Semilight"/>
                  </a:rPr>
                  <a:t>run</a:t>
                </a:r>
                <a:r>
                  <a:rPr lang="en-US" sz="2800" b="0" spc="-30" dirty="0">
                    <a:latin typeface="Segoe UI Semilight"/>
                    <a:cs typeface="Segoe UI Semilight"/>
                  </a:rPr>
                  <a:t> </a:t>
                </a:r>
                <a:r>
                  <a:rPr lang="en-US" sz="2800" b="0" dirty="0">
                    <a:latin typeface="Segoe UI Semilight"/>
                    <a:cs typeface="Segoe UI Semilight"/>
                  </a:rPr>
                  <a:t>with</a:t>
                </a:r>
                <a:r>
                  <a:rPr lang="en-US" sz="2800" b="0" spc="-15" dirty="0">
                    <a:latin typeface="Segoe UI Semilight"/>
                    <a:cs typeface="Segoe UI Semilight"/>
                  </a:rPr>
                  <a:t> </a:t>
                </a:r>
                <a:r>
                  <a:rPr lang="en-US" sz="2800" spc="-50" dirty="0">
                    <a:latin typeface="Cambria Math"/>
                    <a:cs typeface="Cambria Math"/>
                  </a:rPr>
                  <a:t>𝜃</a:t>
                </a:r>
                <a:endParaRPr lang="en-US" sz="2800" dirty="0">
                  <a:latin typeface="Cambria Math"/>
                  <a:cs typeface="Cambria Math"/>
                </a:endParaRPr>
              </a:p>
              <a:p>
                <a:pPr marL="48895" marR="1071880">
                  <a:lnSpc>
                    <a:spcPts val="2590"/>
                  </a:lnSpc>
                  <a:spcBef>
                    <a:spcPts val="450"/>
                  </a:spcBef>
                </a:pPr>
                <a:r>
                  <a:rPr lang="en-US" sz="2400" b="0" i="1" dirty="0">
                    <a:latin typeface="Segoe UI Semilight"/>
                    <a:cs typeface="Segoe UI Semilight"/>
                  </a:rPr>
                  <a:t>“what</a:t>
                </a:r>
                <a:r>
                  <a:rPr lang="en-US" sz="2400" b="0" i="1" spc="-10" dirty="0">
                    <a:latin typeface="Segoe UI Semilight"/>
                    <a:cs typeface="Segoe UI Semilight"/>
                  </a:rPr>
                  <a:t> </a:t>
                </a:r>
                <a:r>
                  <a:rPr lang="en-US" sz="2400" b="0" i="1" dirty="0">
                    <a:latin typeface="Segoe UI Semilight"/>
                    <a:cs typeface="Segoe UI Semilight"/>
                  </a:rPr>
                  <a:t>is</a:t>
                </a:r>
                <a:r>
                  <a:rPr lang="en-US" sz="2400" b="0" i="1" spc="-25" dirty="0">
                    <a:latin typeface="Segoe UI Semilight"/>
                    <a:cs typeface="Segoe UI Semilight"/>
                  </a:rPr>
                  <a:t> </a:t>
                </a:r>
                <a:r>
                  <a:rPr lang="en-US" sz="2400" b="0" i="1" dirty="0">
                    <a:latin typeface="Segoe UI Semilight"/>
                    <a:cs typeface="Segoe UI Semilight"/>
                  </a:rPr>
                  <a:t>probability of</a:t>
                </a:r>
                <a:r>
                  <a:rPr lang="en-US" sz="2400" b="0" i="1" spc="-15" dirty="0">
                    <a:latin typeface="Segoe UI Semilight"/>
                    <a:cs typeface="Segoe UI Semilight"/>
                  </a:rPr>
                  <a:t> </a:t>
                </a:r>
                <a:r>
                  <a:rPr lang="en-US" sz="2400" b="0" i="1" dirty="0">
                    <a:latin typeface="Segoe UI Semilight"/>
                    <a:cs typeface="Segoe UI Semilight"/>
                  </a:rPr>
                  <a:t>seeing</a:t>
                </a:r>
                <a:r>
                  <a:rPr lang="en-US" sz="2400" b="0" i="1" spc="-30" dirty="0">
                    <a:latin typeface="Segoe UI Semilight"/>
                    <a:cs typeface="Segoe UI Semilight"/>
                  </a:rPr>
                  <a:t> </a:t>
                </a:r>
                <a:r>
                  <a:rPr lang="en-US" sz="2400" b="0" i="1" dirty="0">
                    <a:latin typeface="Segoe UI Semilight"/>
                    <a:cs typeface="Segoe UI Semilight"/>
                  </a:rPr>
                  <a:t>the</a:t>
                </a:r>
                <a:r>
                  <a:rPr lang="en-US" sz="2400" b="0" i="1" spc="-40" dirty="0">
                    <a:latin typeface="Segoe UI Semilight"/>
                    <a:cs typeface="Segoe UI Semilight"/>
                  </a:rPr>
                  <a:t> </a:t>
                </a:r>
                <a:r>
                  <a:rPr lang="en-US" sz="2400" b="0" i="1" dirty="0">
                    <a:latin typeface="Segoe UI Semilight"/>
                    <a:cs typeface="Segoe UI Semilight"/>
                  </a:rPr>
                  <a:t>event</a:t>
                </a:r>
                <a:r>
                  <a:rPr lang="en-US" sz="2400" b="0" i="1" spc="-15" dirty="0">
                    <a:latin typeface="Segoe UI Semilight"/>
                    <a:cs typeface="Segoe UI Semilight"/>
                  </a:rPr>
                  <a:t> </a:t>
                </a:r>
                <a:r>
                  <a:rPr lang="en-US" sz="2400" dirty="0">
                    <a:latin typeface="Cambria Math"/>
                    <a:cs typeface="Cambria Math"/>
                  </a:rPr>
                  <a:t>𝐸</a:t>
                </a:r>
                <a:r>
                  <a:rPr lang="en-US" sz="2400" spc="204" dirty="0">
                    <a:latin typeface="Cambria Math"/>
                    <a:cs typeface="Cambria Math"/>
                  </a:rPr>
                  <a:t> </a:t>
                </a:r>
                <a:r>
                  <a:rPr lang="en-US" sz="2400" b="0" i="1" dirty="0">
                    <a:latin typeface="Segoe UI Semilight"/>
                    <a:cs typeface="Segoe UI Semilight"/>
                  </a:rPr>
                  <a:t>(in</a:t>
                </a:r>
                <a:r>
                  <a:rPr lang="en-US" sz="2400" b="0" i="1" spc="-25" dirty="0">
                    <a:latin typeface="Segoe UI Semilight"/>
                    <a:cs typeface="Segoe UI Semilight"/>
                  </a:rPr>
                  <a:t> </a:t>
                </a:r>
                <a:r>
                  <a:rPr lang="en-US" sz="2400" b="0" i="1" dirty="0">
                    <a:latin typeface="Segoe UI Semilight"/>
                    <a:cs typeface="Segoe UI Semilight"/>
                  </a:rPr>
                  <a:t>our</a:t>
                </a:r>
                <a:r>
                  <a:rPr lang="en-US" sz="2400" b="0" i="1" spc="-25" dirty="0">
                    <a:latin typeface="Segoe UI Semilight"/>
                    <a:cs typeface="Segoe UI Semilight"/>
                  </a:rPr>
                  <a:t> </a:t>
                </a:r>
                <a:r>
                  <a:rPr lang="en-US" sz="2400" b="0" i="1" dirty="0">
                    <a:latin typeface="Segoe UI Semilight"/>
                    <a:cs typeface="Segoe UI Semilight"/>
                  </a:rPr>
                  <a:t>case,</a:t>
                </a:r>
                <a:r>
                  <a:rPr lang="en-US" sz="2400" b="0" i="1" spc="-35" dirty="0">
                    <a:latin typeface="Segoe UI Semilight"/>
                    <a:cs typeface="Segoe UI Semilight"/>
                  </a:rPr>
                  <a:t> </a:t>
                </a:r>
                <a:r>
                  <a:rPr lang="en-US" sz="2400" b="0" i="1" dirty="0">
                    <a:latin typeface="Segoe UI Semilight"/>
                    <a:cs typeface="Segoe UI Semilight"/>
                  </a:rPr>
                  <a:t>the</a:t>
                </a:r>
                <a:r>
                  <a:rPr lang="en-US" sz="2400" b="0" i="1" spc="-30" dirty="0">
                    <a:latin typeface="Segoe UI Semilight"/>
                    <a:cs typeface="Segoe UI Semilight"/>
                  </a:rPr>
                  <a:t> </a:t>
                </a:r>
                <a:r>
                  <a:rPr lang="en-US" sz="2400" b="0" i="1" dirty="0">
                    <a:latin typeface="Segoe UI Semilight"/>
                    <a:cs typeface="Segoe UI Semilight"/>
                  </a:rPr>
                  <a:t>set</a:t>
                </a:r>
                <a:r>
                  <a:rPr lang="en-US" sz="2400" b="0" i="1" spc="-30" dirty="0">
                    <a:latin typeface="Segoe UI Semilight"/>
                    <a:cs typeface="Segoe UI Semilight"/>
                  </a:rPr>
                  <a:t> </a:t>
                </a:r>
                <a:r>
                  <a:rPr lang="en-US" sz="2400" b="0" i="1" dirty="0">
                    <a:latin typeface="Segoe UI Semilight"/>
                    <a:cs typeface="Segoe UI Semilight"/>
                  </a:rPr>
                  <a:t>of</a:t>
                </a:r>
                <a:r>
                  <a:rPr lang="en-US" sz="2400" b="0" i="1" spc="-30" dirty="0">
                    <a:latin typeface="Segoe UI Semilight"/>
                    <a:cs typeface="Segoe UI Semilight"/>
                  </a:rPr>
                  <a:t> </a:t>
                </a:r>
                <a:r>
                  <a:rPr lang="en-US" sz="2400" b="0" i="1" dirty="0">
                    <a:latin typeface="Segoe UI Semilight"/>
                    <a:cs typeface="Segoe UI Semilight"/>
                  </a:rPr>
                  <a:t>data),</a:t>
                </a:r>
                <a:r>
                  <a:rPr lang="en-US" sz="2400" b="0" i="1" spc="-25" dirty="0">
                    <a:latin typeface="Segoe UI Semilight"/>
                    <a:cs typeface="Segoe UI Semilight"/>
                  </a:rPr>
                  <a:t> </a:t>
                </a:r>
                <a:r>
                  <a:rPr lang="en-US" sz="2400" b="0" i="1" dirty="0">
                    <a:latin typeface="Segoe UI Semilight"/>
                    <a:cs typeface="Segoe UI Semilight"/>
                  </a:rPr>
                  <a:t>if</a:t>
                </a:r>
                <a:r>
                  <a:rPr lang="en-US" sz="2400" b="0" i="1" spc="-20" dirty="0">
                    <a:latin typeface="Segoe UI Semilight"/>
                    <a:cs typeface="Segoe UI Semilight"/>
                  </a:rPr>
                  <a:t> </a:t>
                </a:r>
                <a:r>
                  <a:rPr lang="en-US" sz="2400" b="0" i="1" spc="-25" dirty="0">
                    <a:latin typeface="Segoe UI Semilight"/>
                    <a:cs typeface="Segoe UI Semilight"/>
                  </a:rPr>
                  <a:t>the </a:t>
                </a:r>
                <a:r>
                  <a:rPr lang="en-US" sz="2400" b="0" i="1" dirty="0">
                    <a:latin typeface="Segoe UI Semilight"/>
                    <a:cs typeface="Segoe UI Semilight"/>
                  </a:rPr>
                  <a:t>experiment</a:t>
                </a:r>
                <a:r>
                  <a:rPr lang="en-US" sz="2400" b="0" i="1" spc="-25" dirty="0">
                    <a:latin typeface="Segoe UI Semilight"/>
                    <a:cs typeface="Segoe UI Semilight"/>
                  </a:rPr>
                  <a:t> </a:t>
                </a:r>
                <a:r>
                  <a:rPr lang="en-US" sz="2400" b="0" i="1" dirty="0">
                    <a:latin typeface="Segoe UI Semilight"/>
                    <a:cs typeface="Segoe UI Semilight"/>
                  </a:rPr>
                  <a:t>is</a:t>
                </a:r>
                <a:r>
                  <a:rPr lang="en-US" sz="2400" b="0" i="1" spc="-35" dirty="0">
                    <a:latin typeface="Segoe UI Semilight"/>
                    <a:cs typeface="Segoe UI Semilight"/>
                  </a:rPr>
                  <a:t> </a:t>
                </a:r>
                <a:r>
                  <a:rPr lang="en-US" sz="2400" b="0" i="1" dirty="0">
                    <a:latin typeface="Segoe UI Semilight"/>
                    <a:cs typeface="Segoe UI Semilight"/>
                  </a:rPr>
                  <a:t>run</a:t>
                </a:r>
                <a:r>
                  <a:rPr lang="en-US" sz="2400" b="0" i="1" spc="-30" dirty="0">
                    <a:latin typeface="Segoe UI Semilight"/>
                    <a:cs typeface="Segoe UI Semilight"/>
                  </a:rPr>
                  <a:t> </a:t>
                </a:r>
                <a:r>
                  <a:rPr lang="en-US" sz="2400" b="0" i="1" dirty="0">
                    <a:latin typeface="Segoe UI Semilight"/>
                    <a:cs typeface="Segoe UI Semilight"/>
                  </a:rPr>
                  <a:t>with</a:t>
                </a:r>
                <a:r>
                  <a:rPr lang="en-US" sz="2400" b="0" i="1" spc="-35" dirty="0">
                    <a:latin typeface="Segoe UI Semilight"/>
                    <a:cs typeface="Segoe UI Semilight"/>
                  </a:rPr>
                  <a:t> </a:t>
                </a:r>
                <a:r>
                  <a:rPr lang="en-US" sz="2400" b="0" i="1" dirty="0">
                    <a:latin typeface="Segoe UI Semilight"/>
                    <a:cs typeface="Segoe UI Semilight"/>
                  </a:rPr>
                  <a:t>the</a:t>
                </a:r>
                <a:r>
                  <a:rPr lang="en-US" sz="2400" b="0" i="1" spc="-40" dirty="0">
                    <a:latin typeface="Segoe UI Semilight"/>
                    <a:cs typeface="Segoe UI Semilight"/>
                  </a:rPr>
                  <a:t> </a:t>
                </a:r>
                <a:r>
                  <a:rPr lang="en-US" sz="2400" b="0" i="1" dirty="0">
                    <a:latin typeface="Segoe UI Semilight"/>
                    <a:cs typeface="Segoe UI Semilight"/>
                  </a:rPr>
                  <a:t>parameter</a:t>
                </a:r>
                <a:r>
                  <a:rPr lang="en-US" sz="2400" b="0" i="1" spc="-40" dirty="0">
                    <a:latin typeface="Segoe UI Semilight"/>
                    <a:cs typeface="Segoe UI Semilight"/>
                  </a:rPr>
                  <a:t> </a:t>
                </a:r>
                <a:r>
                  <a:rPr lang="en-US" sz="2400" spc="-25" dirty="0">
                    <a:latin typeface="Cambria Math"/>
                    <a:cs typeface="Cambria Math"/>
                  </a:rPr>
                  <a:t>𝜃</a:t>
                </a:r>
                <a:r>
                  <a:rPr lang="en-US" sz="2400" b="0" i="1" spc="-25" dirty="0">
                    <a:latin typeface="Segoe UI Semilight"/>
                    <a:cs typeface="Segoe UI Semilight"/>
                  </a:rPr>
                  <a:t>?”</a:t>
                </a:r>
                <a:endParaRPr lang="en-US" sz="2400" dirty="0">
                  <a:latin typeface="Segoe UI Semilight"/>
                  <a:cs typeface="Segoe UI Semilight"/>
                </a:endParaRPr>
              </a:p>
              <a:p>
                <a:pPr marL="48895">
                  <a:lnSpc>
                    <a:spcPct val="100000"/>
                  </a:lnSpc>
                  <a:spcBef>
                    <a:spcPts val="280"/>
                  </a:spcBef>
                </a:pPr>
                <a:r>
                  <a:rPr lang="en-US" sz="2400" b="0" dirty="0">
                    <a:solidFill>
                      <a:srgbClr val="C00000"/>
                    </a:solidFill>
                    <a:latin typeface="Segoe UI Semilight"/>
                    <a:cs typeface="Segoe UI Semilight"/>
                  </a:rPr>
                  <a:t>We</a:t>
                </a:r>
                <a:r>
                  <a:rPr lang="en-US" sz="2400" b="0" spc="-45" dirty="0">
                    <a:solidFill>
                      <a:srgbClr val="C00000"/>
                    </a:solidFill>
                    <a:latin typeface="Segoe UI Semilight"/>
                    <a:cs typeface="Segoe UI Semilight"/>
                  </a:rPr>
                  <a:t> </a:t>
                </a:r>
                <a:r>
                  <a:rPr lang="en-US" sz="2400" b="0" dirty="0">
                    <a:solidFill>
                      <a:srgbClr val="C00000"/>
                    </a:solidFill>
                    <a:latin typeface="Segoe UI Semilight"/>
                    <a:cs typeface="Segoe UI Semilight"/>
                  </a:rPr>
                  <a:t>can’t</a:t>
                </a:r>
                <a:r>
                  <a:rPr lang="en-US" sz="2400" b="0" spc="-60" dirty="0">
                    <a:solidFill>
                      <a:srgbClr val="C00000"/>
                    </a:solidFill>
                    <a:latin typeface="Segoe UI Semilight"/>
                    <a:cs typeface="Segoe UI Semilight"/>
                  </a:rPr>
                  <a:t> </a:t>
                </a:r>
                <a:r>
                  <a:rPr lang="en-US" sz="2400" b="0" dirty="0">
                    <a:solidFill>
                      <a:srgbClr val="C00000"/>
                    </a:solidFill>
                    <a:latin typeface="Segoe UI Semilight"/>
                    <a:cs typeface="Segoe UI Semilight"/>
                  </a:rPr>
                  <a:t>use</a:t>
                </a:r>
                <a:r>
                  <a:rPr lang="en-US" sz="2400" b="0" spc="-50" dirty="0">
                    <a:solidFill>
                      <a:srgbClr val="C00000"/>
                    </a:solidFill>
                    <a:latin typeface="Segoe UI Semilight"/>
                    <a:cs typeface="Segoe UI Semilight"/>
                  </a:rPr>
                  <a:t> </a:t>
                </a:r>
                <a:r>
                  <a:rPr lang="en-US" sz="2400" b="0" dirty="0">
                    <a:solidFill>
                      <a:srgbClr val="C00000"/>
                    </a:solidFill>
                    <a:latin typeface="Segoe UI Semilight"/>
                    <a:cs typeface="Segoe UI Semilight"/>
                  </a:rPr>
                  <a:t>probability</a:t>
                </a:r>
                <a:r>
                  <a:rPr lang="en-US" sz="2400" b="0" spc="-70" dirty="0">
                    <a:solidFill>
                      <a:srgbClr val="C00000"/>
                    </a:solidFill>
                    <a:latin typeface="Segoe UI Semilight"/>
                    <a:cs typeface="Segoe UI Semilight"/>
                  </a:rPr>
                  <a:t> </a:t>
                </a:r>
                <a:r>
                  <a:rPr lang="en-US" sz="2400" b="0" dirty="0">
                    <a:solidFill>
                      <a:srgbClr val="C00000"/>
                    </a:solidFill>
                    <a:latin typeface="Segoe UI Semilight"/>
                    <a:cs typeface="Segoe UI Semilight"/>
                  </a:rPr>
                  <a:t>notation</a:t>
                </a:r>
                <a:r>
                  <a:rPr lang="en-US" sz="2400" b="0" spc="-60" dirty="0">
                    <a:solidFill>
                      <a:srgbClr val="C00000"/>
                    </a:solidFill>
                    <a:latin typeface="Segoe UI Semilight"/>
                    <a:cs typeface="Segoe UI Semilight"/>
                  </a:rPr>
                  <a:t> </a:t>
                </a:r>
                <a:r>
                  <a:rPr lang="en-US" sz="2400" b="0" dirty="0">
                    <a:solidFill>
                      <a:srgbClr val="C00000"/>
                    </a:solidFill>
                    <a:latin typeface="Segoe UI Semilight"/>
                    <a:cs typeface="Segoe UI Semilight"/>
                  </a:rPr>
                  <a:t>because</a:t>
                </a:r>
                <a:r>
                  <a:rPr lang="en-US" sz="2400" b="0" spc="-35" dirty="0">
                    <a:solidFill>
                      <a:srgbClr val="C00000"/>
                    </a:solidFill>
                    <a:latin typeface="Segoe UI Semilight"/>
                    <a:cs typeface="Segoe UI Semilight"/>
                  </a:rPr>
                  <a:t> </a:t>
                </a:r>
                <a:r>
                  <a:rPr lang="en-US" sz="2400" b="0" dirty="0">
                    <a:solidFill>
                      <a:srgbClr val="C00000"/>
                    </a:solidFill>
                    <a:latin typeface="Segoe UI Semilight"/>
                    <a:cs typeface="Segoe UI Semilight"/>
                  </a:rPr>
                  <a:t>likelihood</a:t>
                </a:r>
                <a:r>
                  <a:rPr lang="en-US" sz="2400" b="0" spc="-70" dirty="0">
                    <a:solidFill>
                      <a:srgbClr val="C00000"/>
                    </a:solidFill>
                    <a:latin typeface="Segoe UI Semilight"/>
                    <a:cs typeface="Segoe UI Semilight"/>
                  </a:rPr>
                  <a:t> </a:t>
                </a:r>
                <a:r>
                  <a:rPr lang="en-US" sz="2400" b="0" dirty="0">
                    <a:solidFill>
                      <a:srgbClr val="C00000"/>
                    </a:solidFill>
                    <a:latin typeface="Segoe UI Semilight"/>
                    <a:cs typeface="Segoe UI Semilight"/>
                  </a:rPr>
                  <a:t>doesn’t</a:t>
                </a:r>
                <a:r>
                  <a:rPr lang="en-US" sz="2400" b="0" spc="-60" dirty="0">
                    <a:solidFill>
                      <a:srgbClr val="C00000"/>
                    </a:solidFill>
                    <a:latin typeface="Segoe UI Semilight"/>
                    <a:cs typeface="Segoe UI Semilight"/>
                  </a:rPr>
                  <a:t> </a:t>
                </a:r>
                <a:r>
                  <a:rPr lang="en-US" sz="2400" b="0" dirty="0">
                    <a:solidFill>
                      <a:srgbClr val="C00000"/>
                    </a:solidFill>
                    <a:latin typeface="Segoe UI Semilight"/>
                    <a:cs typeface="Segoe UI Semilight"/>
                  </a:rPr>
                  <a:t>follow</a:t>
                </a:r>
                <a:r>
                  <a:rPr lang="en-US" sz="2400" b="0" spc="-55" dirty="0">
                    <a:solidFill>
                      <a:srgbClr val="C00000"/>
                    </a:solidFill>
                    <a:latin typeface="Segoe UI Semilight"/>
                    <a:cs typeface="Segoe UI Semilight"/>
                  </a:rPr>
                  <a:t> </a:t>
                </a:r>
                <a:r>
                  <a:rPr lang="en-US" sz="2400" b="0" dirty="0">
                    <a:solidFill>
                      <a:srgbClr val="C00000"/>
                    </a:solidFill>
                    <a:latin typeface="Segoe UI Semilight"/>
                    <a:cs typeface="Segoe UI Semilight"/>
                  </a:rPr>
                  <a:t>the</a:t>
                </a:r>
                <a:r>
                  <a:rPr lang="en-US" sz="2400" b="0" spc="-40" dirty="0">
                    <a:solidFill>
                      <a:srgbClr val="C00000"/>
                    </a:solidFill>
                    <a:latin typeface="Segoe UI Semilight"/>
                    <a:cs typeface="Segoe UI Semilight"/>
                  </a:rPr>
                  <a:t> </a:t>
                </a:r>
                <a:r>
                  <a:rPr lang="en-US" sz="2400" b="0" dirty="0">
                    <a:solidFill>
                      <a:srgbClr val="C00000"/>
                    </a:solidFill>
                    <a:latin typeface="Segoe UI Semilight"/>
                    <a:cs typeface="Segoe UI Semilight"/>
                  </a:rPr>
                  <a:t>same</a:t>
                </a:r>
                <a:r>
                  <a:rPr lang="en-US" sz="2400" b="0" spc="-40" dirty="0">
                    <a:solidFill>
                      <a:srgbClr val="C00000"/>
                    </a:solidFill>
                    <a:latin typeface="Segoe UI Semilight"/>
                    <a:cs typeface="Segoe UI Semilight"/>
                  </a:rPr>
                  <a:t> </a:t>
                </a:r>
                <a:r>
                  <a:rPr lang="en-US" sz="2400" b="0" spc="-10" dirty="0">
                    <a:solidFill>
                      <a:srgbClr val="C00000"/>
                    </a:solidFill>
                    <a:latin typeface="Segoe UI Semilight"/>
                    <a:cs typeface="Segoe UI Semilight"/>
                  </a:rPr>
                  <a:t>rules</a:t>
                </a:r>
                <a:endParaRPr lang="en-US" sz="2400" dirty="0">
                  <a:latin typeface="Segoe UI Semilight"/>
                  <a:cs typeface="Segoe UI Semilight"/>
                </a:endParaRPr>
              </a:p>
              <a:p>
                <a:pPr marL="134620">
                  <a:lnSpc>
                    <a:spcPts val="2850"/>
                  </a:lnSpc>
                  <a:spcBef>
                    <a:spcPts val="2305"/>
                  </a:spcBef>
                </a:pPr>
                <a:r>
                  <a:rPr lang="en-US" sz="2400" b="0" dirty="0">
                    <a:latin typeface="Segoe UI Semilight"/>
                    <a:cs typeface="Segoe UI Semilight"/>
                  </a:rPr>
                  <a:t>Coin</a:t>
                </a:r>
                <a:r>
                  <a:rPr lang="en-US" sz="2400" b="0" spc="-35" dirty="0">
                    <a:latin typeface="Segoe UI Semilight"/>
                    <a:cs typeface="Segoe UI Semilight"/>
                  </a:rPr>
                  <a:t> </a:t>
                </a:r>
                <a:r>
                  <a:rPr lang="en-US" sz="2400" b="0" spc="-10" dirty="0">
                    <a:latin typeface="Segoe UI Semilight"/>
                    <a:cs typeface="Segoe UI Semilight"/>
                  </a:rPr>
                  <a:t>example</a:t>
                </a:r>
                <a:endParaRPr lang="en-US" sz="2400" dirty="0">
                  <a:latin typeface="Segoe UI Semilight"/>
                  <a:cs typeface="Segoe UI Semilight"/>
                </a:endParaRPr>
              </a:p>
              <a:p>
                <a:pPr marL="134620">
                  <a:lnSpc>
                    <a:spcPts val="2850"/>
                  </a:lnSpc>
                </a:pPr>
                <a:r>
                  <a:rPr lang="en-US" sz="2400" b="0" dirty="0">
                    <a:latin typeface="Segoe UI Semilight"/>
                    <a:cs typeface="Segoe UI Semilight"/>
                  </a:rPr>
                  <a:t>We</a:t>
                </a:r>
                <a:r>
                  <a:rPr lang="en-US" sz="2400" b="0" spc="-35" dirty="0">
                    <a:latin typeface="Segoe UI Semilight"/>
                    <a:cs typeface="Segoe UI Semilight"/>
                  </a:rPr>
                  <a:t> </a:t>
                </a:r>
                <a:r>
                  <a:rPr lang="en-US" sz="2400" b="0" dirty="0">
                    <a:latin typeface="Segoe UI Semilight"/>
                    <a:cs typeface="Segoe UI Semilight"/>
                  </a:rPr>
                  <a:t>ran</a:t>
                </a:r>
                <a:r>
                  <a:rPr lang="en-US" sz="2400" b="0" spc="-45" dirty="0">
                    <a:latin typeface="Segoe UI Semilight"/>
                    <a:cs typeface="Segoe UI Semilight"/>
                  </a:rPr>
                  <a:t> </a:t>
                </a:r>
                <a:r>
                  <a:rPr lang="en-US" sz="2400" b="0" dirty="0">
                    <a:latin typeface="Segoe UI Semilight"/>
                    <a:cs typeface="Segoe UI Semilight"/>
                  </a:rPr>
                  <a:t>the</a:t>
                </a:r>
                <a:r>
                  <a:rPr lang="en-US" sz="2400" b="0" spc="-45" dirty="0">
                    <a:latin typeface="Segoe UI Semilight"/>
                    <a:cs typeface="Segoe UI Semilight"/>
                  </a:rPr>
                  <a:t> </a:t>
                </a:r>
                <a:r>
                  <a:rPr lang="en-US" sz="2400" b="0" dirty="0">
                    <a:latin typeface="Segoe UI Semilight"/>
                    <a:cs typeface="Segoe UI Semilight"/>
                  </a:rPr>
                  <a:t>experiment</a:t>
                </a:r>
                <a:r>
                  <a:rPr lang="en-US" sz="2400" b="0" spc="-30" dirty="0">
                    <a:latin typeface="Segoe UI Semilight"/>
                    <a:cs typeface="Segoe UI Semilight"/>
                  </a:rPr>
                  <a:t> </a:t>
                </a:r>
                <a:r>
                  <a:rPr lang="en-US" sz="2400" b="0" dirty="0">
                    <a:latin typeface="Segoe UI Semilight"/>
                    <a:cs typeface="Segoe UI Semilight"/>
                  </a:rPr>
                  <a:t>10</a:t>
                </a:r>
                <a:r>
                  <a:rPr lang="en-US" sz="2400" b="0" spc="-40" dirty="0">
                    <a:latin typeface="Segoe UI Semilight"/>
                    <a:cs typeface="Segoe UI Semilight"/>
                  </a:rPr>
                  <a:t> </a:t>
                </a:r>
                <a:r>
                  <a:rPr lang="en-US" sz="2400" b="0" dirty="0">
                    <a:latin typeface="Segoe UI Semilight"/>
                    <a:cs typeface="Segoe UI Semilight"/>
                  </a:rPr>
                  <a:t>times</a:t>
                </a:r>
                <a:r>
                  <a:rPr lang="en-US" sz="2400" b="0" spc="-45" dirty="0">
                    <a:latin typeface="Segoe UI Semilight"/>
                    <a:cs typeface="Segoe UI Semilight"/>
                  </a:rPr>
                  <a:t> </a:t>
                </a:r>
                <a:r>
                  <a:rPr lang="en-US" sz="2400" b="0" spc="-20" dirty="0">
                    <a:latin typeface="Segoe UI Semilight"/>
                    <a:cs typeface="Segoe UI Semilight"/>
                  </a:rPr>
                  <a:t>independently.</a:t>
                </a:r>
                <a:r>
                  <a:rPr lang="en-US" sz="2400" b="0" spc="-65" dirty="0">
                    <a:latin typeface="Segoe UI Semilight"/>
                    <a:cs typeface="Segoe UI Semilight"/>
                  </a:rPr>
                  <a:t> </a:t>
                </a:r>
                <a:r>
                  <a:rPr lang="en-US" sz="2400" b="0" dirty="0">
                    <a:latin typeface="Segoe UI Semilight"/>
                    <a:cs typeface="Segoe UI Semilight"/>
                  </a:rPr>
                  <a:t>The</a:t>
                </a:r>
                <a:r>
                  <a:rPr lang="en-US" sz="2400" b="0" spc="-45" dirty="0">
                    <a:latin typeface="Segoe UI Semilight"/>
                    <a:cs typeface="Segoe UI Semilight"/>
                  </a:rPr>
                  <a:t> </a:t>
                </a:r>
                <a:r>
                  <a:rPr lang="en-US" sz="2400" b="0" dirty="0">
                    <a:latin typeface="Segoe UI Semilight"/>
                    <a:cs typeface="Segoe UI Semilight"/>
                  </a:rPr>
                  <a:t>result</a:t>
                </a:r>
                <a:r>
                  <a:rPr lang="en-US" sz="2400" b="0" spc="-35" dirty="0">
                    <a:latin typeface="Segoe UI Semilight"/>
                    <a:cs typeface="Segoe UI Semilight"/>
                  </a:rPr>
                  <a:t> </a:t>
                </a:r>
                <a:r>
                  <a:rPr lang="en-US" sz="2400" b="0" dirty="0">
                    <a:latin typeface="Segoe UI Semilight" panose="020B0402040204020203" pitchFamily="34" charset="0"/>
                    <a:cs typeface="Segoe UI Semilight" panose="020B0402040204020203" pitchFamily="34" charset="0"/>
                  </a:rPr>
                  <a:t>was</a:t>
                </a:r>
                <a:r>
                  <a:rPr lang="en-US" sz="2400" b="0" spc="-30" dirty="0">
                    <a:latin typeface="Segoe UI Semilight" panose="020B0402040204020203" pitchFamily="34" charset="0"/>
                    <a:cs typeface="Segoe UI Semilight" panose="020B0402040204020203" pitchFamily="34" charset="0"/>
                  </a:rPr>
                  <a:t> </a:t>
                </a:r>
                <a:r>
                  <a:rPr lang="en-US" sz="2400" b="1" dirty="0">
                    <a:latin typeface="Segoe UI Semilight" panose="020B0402040204020203" pitchFamily="34" charset="0"/>
                    <a:cs typeface="Segoe UI Semilight" panose="020B0402040204020203" pitchFamily="34" charset="0"/>
                  </a:rPr>
                  <a:t>HTTTHHTHHH</a:t>
                </a:r>
              </a:p>
              <a:p>
                <a:pPr marL="134620">
                  <a:lnSpc>
                    <a:spcPct val="100000"/>
                  </a:lnSpc>
                  <a:spcBef>
                    <a:spcPts val="45"/>
                  </a:spcBef>
                  <a:tabLst>
                    <a:tab pos="502920" algn="l"/>
                    <a:tab pos="3156585" algn="l"/>
                  </a:tabLst>
                </a:pPr>
                <a14:m>
                  <m:oMathPara xmlns:m="http://schemas.openxmlformats.org/officeDocument/2006/math">
                    <m:oMathParaPr>
                      <m:jc m:val="left"/>
                    </m:oMathParaPr>
                    <m:oMath>
                      <m:r>
                        <a:rPr lang="en-US" sz="2800" i="1" smtClean="0">
                          <a:latin typeface="Cambria Math" panose="02040503050406030204" pitchFamily="18" charset="0"/>
                          <a:ea typeface="Cambria Math" panose="02040503050406030204" pitchFamily="18" charset="0"/>
                          <a:cs typeface="Cambria Math"/>
                        </a:rPr>
                        <m:t>ℒ</m:t>
                      </m:r>
                      <m:d>
                        <m:dPr>
                          <m:ctrlPr>
                            <a:rPr lang="en-US" sz="2800" b="1" dirty="0" smtClean="0">
                              <a:solidFill>
                                <a:srgbClr val="927E50"/>
                              </a:solidFill>
                              <a:latin typeface="Arial" panose="020B0604020202020204" pitchFamily="34" charset="0"/>
                              <a:cs typeface="Arial" panose="020B0604020202020204" pitchFamily="34" charset="0"/>
                            </a:rPr>
                          </m:ctrlPr>
                        </m:dPr>
                        <m:e>
                          <m:r>
                            <m:rPr>
                              <m:nor/>
                            </m:rPr>
                            <a:rPr lang="en-US" sz="2800" b="1" dirty="0" smtClean="0">
                              <a:solidFill>
                                <a:srgbClr val="927E50"/>
                              </a:solidFill>
                              <a:latin typeface="Arial" panose="020B0604020202020204" pitchFamily="34" charset="0"/>
                              <a:cs typeface="Arial" panose="020B0604020202020204" pitchFamily="34" charset="0"/>
                            </a:rPr>
                            <m:t>HTTTHHTHHH</m:t>
                          </m:r>
                          <m:r>
                            <a:rPr lang="en-US" sz="2800" b="0" i="1" smtClean="0">
                              <a:latin typeface="Cambria Math" panose="02040503050406030204" pitchFamily="18" charset="0"/>
                              <a:ea typeface="Cambria Math" panose="02040503050406030204" pitchFamily="18" charset="0"/>
                              <a:cs typeface="Cambria Math"/>
                            </a:rPr>
                            <m:t>;</m:t>
                          </m:r>
                          <m:r>
                            <a:rPr lang="en-US" sz="2800" b="1" i="1" smtClean="0">
                              <a:solidFill>
                                <a:schemeClr val="accent2">
                                  <a:lumMod val="75000"/>
                                </a:schemeClr>
                              </a:solidFill>
                              <a:latin typeface="Cambria Math" panose="02040503050406030204" pitchFamily="18" charset="0"/>
                              <a:ea typeface="Cambria Math" panose="02040503050406030204" pitchFamily="18" charset="0"/>
                              <a:cs typeface="Cambria Math"/>
                            </a:rPr>
                            <m:t>𝜽</m:t>
                          </m:r>
                        </m:e>
                      </m:d>
                      <m:r>
                        <a:rPr lang="en-US" sz="2800" b="0" i="1" smtClean="0">
                          <a:latin typeface="Cambria Math" panose="02040503050406030204" pitchFamily="18" charset="0"/>
                          <a:ea typeface="Cambria Math" panose="02040503050406030204" pitchFamily="18" charset="0"/>
                          <a:cs typeface="Cambria Math"/>
                        </a:rPr>
                        <m:t>=</m:t>
                      </m:r>
                    </m:oMath>
                  </m:oMathPara>
                </a14:m>
                <a:endParaRPr lang="en-US" sz="2800" dirty="0">
                  <a:latin typeface="Cambria Math"/>
                  <a:cs typeface="Cambria Math"/>
                </a:endParaRPr>
              </a:p>
              <a:p>
                <a:pPr marL="134620">
                  <a:lnSpc>
                    <a:spcPct val="100000"/>
                  </a:lnSpc>
                  <a:spcBef>
                    <a:spcPts val="15"/>
                  </a:spcBef>
                </a:pPr>
                <a:r>
                  <a:rPr lang="en-US" sz="2400" b="0" i="1" dirty="0">
                    <a:latin typeface="Segoe UI Semilight"/>
                    <a:cs typeface="Segoe UI Semilight"/>
                  </a:rPr>
                  <a:t>“Probability</a:t>
                </a:r>
                <a:r>
                  <a:rPr lang="en-US" sz="2400" b="0" i="1" spc="10" dirty="0">
                    <a:latin typeface="Segoe UI Semilight"/>
                    <a:cs typeface="Segoe UI Semilight"/>
                  </a:rPr>
                  <a:t> </a:t>
                </a:r>
                <a:r>
                  <a:rPr lang="en-US" sz="2400" b="0" i="1" dirty="0">
                    <a:latin typeface="Segoe UI Semilight"/>
                    <a:cs typeface="Segoe UI Semilight"/>
                  </a:rPr>
                  <a:t>of</a:t>
                </a:r>
                <a:r>
                  <a:rPr lang="en-US" sz="2400" b="0" i="1" spc="-5" dirty="0">
                    <a:latin typeface="Segoe UI Semilight"/>
                    <a:cs typeface="Segoe UI Semilight"/>
                  </a:rPr>
                  <a:t> </a:t>
                </a:r>
                <a:r>
                  <a:rPr lang="en-US" sz="2400" b="1" i="1" dirty="0">
                    <a:solidFill>
                      <a:srgbClr val="927E50"/>
                    </a:solidFill>
                    <a:latin typeface="Segoe UI Semilight"/>
                    <a:cs typeface="Segoe UI Semilight"/>
                  </a:rPr>
                  <a:t>observing</a:t>
                </a:r>
                <a:r>
                  <a:rPr lang="en-US" sz="2400" b="1" i="1" spc="-60" dirty="0">
                    <a:solidFill>
                      <a:srgbClr val="927E50"/>
                    </a:solidFill>
                    <a:latin typeface="Segoe UI Semilight"/>
                    <a:cs typeface="Segoe UI Semilight"/>
                  </a:rPr>
                  <a:t> </a:t>
                </a:r>
                <a:r>
                  <a:rPr lang="en-US" sz="2400" b="1" i="1" dirty="0">
                    <a:solidFill>
                      <a:srgbClr val="927E50"/>
                    </a:solidFill>
                    <a:latin typeface="Segoe UI Semilight"/>
                    <a:cs typeface="Segoe UI Semilight"/>
                  </a:rPr>
                  <a:t>HTTTHHTHHH</a:t>
                </a:r>
                <a:r>
                  <a:rPr lang="en-US" sz="2400" b="0" i="1" spc="-35" dirty="0">
                    <a:solidFill>
                      <a:srgbClr val="927E50"/>
                    </a:solidFill>
                    <a:latin typeface="Segoe UI Semilight"/>
                    <a:cs typeface="Segoe UI Semilight"/>
                  </a:rPr>
                  <a:t> </a:t>
                </a:r>
                <a:r>
                  <a:rPr lang="en-US" sz="2400" b="0" i="1" dirty="0">
                    <a:solidFill>
                      <a:srgbClr val="704EB9"/>
                    </a:solidFill>
                    <a:latin typeface="Segoe UI Semilight"/>
                    <a:cs typeface="Segoe UI Semilight"/>
                  </a:rPr>
                  <a:t>if</a:t>
                </a:r>
                <a:r>
                  <a:rPr lang="en-US" sz="2400" b="0" i="1" spc="-10" dirty="0">
                    <a:solidFill>
                      <a:srgbClr val="704EB9"/>
                    </a:solidFill>
                    <a:latin typeface="Segoe UI Semilight"/>
                    <a:cs typeface="Segoe UI Semilight"/>
                  </a:rPr>
                  <a:t> </a:t>
                </a:r>
                <a:r>
                  <a:rPr lang="en-US" sz="2400" dirty="0">
                    <a:solidFill>
                      <a:srgbClr val="704EB9"/>
                    </a:solidFill>
                    <a:latin typeface="Cambria Math"/>
                    <a:cs typeface="Cambria Math"/>
                  </a:rPr>
                  <a:t>𝜽</a:t>
                </a:r>
                <a:r>
                  <a:rPr lang="en-US" sz="2400" spc="125" dirty="0">
                    <a:solidFill>
                      <a:srgbClr val="704EB9"/>
                    </a:solidFill>
                    <a:latin typeface="Cambria Math"/>
                    <a:cs typeface="Cambria Math"/>
                  </a:rPr>
                  <a:t> </a:t>
                </a:r>
                <a:r>
                  <a:rPr lang="en-US" sz="2400" b="0" i="1" dirty="0">
                    <a:solidFill>
                      <a:srgbClr val="704EB9"/>
                    </a:solidFill>
                    <a:latin typeface="Segoe UI Semilight"/>
                    <a:cs typeface="Segoe UI Semilight"/>
                  </a:rPr>
                  <a:t>is</a:t>
                </a:r>
                <a:r>
                  <a:rPr lang="en-US" sz="2400" b="0" i="1" spc="-40" dirty="0">
                    <a:solidFill>
                      <a:srgbClr val="704EB9"/>
                    </a:solidFill>
                    <a:latin typeface="Segoe UI Semilight"/>
                    <a:cs typeface="Segoe UI Semilight"/>
                  </a:rPr>
                  <a:t> </a:t>
                </a:r>
                <a:r>
                  <a:rPr lang="en-US" sz="2400" b="0" i="1" dirty="0">
                    <a:solidFill>
                      <a:srgbClr val="704EB9"/>
                    </a:solidFill>
                    <a:latin typeface="Segoe UI Semilight"/>
                    <a:cs typeface="Segoe UI Semilight"/>
                  </a:rPr>
                  <a:t>probability</a:t>
                </a:r>
                <a:r>
                  <a:rPr lang="en-US" sz="2400" b="0" i="1" spc="-50" dirty="0">
                    <a:solidFill>
                      <a:srgbClr val="704EB9"/>
                    </a:solidFill>
                    <a:latin typeface="Segoe UI Semilight"/>
                    <a:cs typeface="Segoe UI Semilight"/>
                  </a:rPr>
                  <a:t> </a:t>
                </a:r>
                <a:r>
                  <a:rPr lang="en-US" sz="2400" b="0" i="1" dirty="0">
                    <a:solidFill>
                      <a:srgbClr val="704EB9"/>
                    </a:solidFill>
                    <a:latin typeface="Segoe UI Semilight"/>
                    <a:cs typeface="Segoe UI Semilight"/>
                  </a:rPr>
                  <a:t>of</a:t>
                </a:r>
                <a:r>
                  <a:rPr lang="en-US" sz="2400" b="0" i="1" spc="-40" dirty="0">
                    <a:solidFill>
                      <a:srgbClr val="704EB9"/>
                    </a:solidFill>
                    <a:latin typeface="Segoe UI Semilight"/>
                    <a:cs typeface="Segoe UI Semilight"/>
                  </a:rPr>
                  <a:t> </a:t>
                </a:r>
                <a:r>
                  <a:rPr lang="en-US" sz="2400" b="0" i="1" dirty="0">
                    <a:solidFill>
                      <a:srgbClr val="704EB9"/>
                    </a:solidFill>
                    <a:latin typeface="Segoe UI Semilight"/>
                    <a:cs typeface="Segoe UI Semilight"/>
                  </a:rPr>
                  <a:t>heads</a:t>
                </a:r>
                <a:r>
                  <a:rPr lang="en-US" sz="2400" b="0" i="1" spc="-50" dirty="0">
                    <a:solidFill>
                      <a:srgbClr val="704EB9"/>
                    </a:solidFill>
                    <a:latin typeface="Segoe UI Semilight"/>
                    <a:cs typeface="Segoe UI Semilight"/>
                  </a:rPr>
                  <a:t> </a:t>
                </a:r>
                <a:r>
                  <a:rPr lang="en-US" sz="2400" b="0" i="1" dirty="0">
                    <a:solidFill>
                      <a:srgbClr val="704EB9"/>
                    </a:solidFill>
                    <a:latin typeface="Segoe UI Semilight"/>
                    <a:cs typeface="Segoe UI Semilight"/>
                  </a:rPr>
                  <a:t>on</a:t>
                </a:r>
                <a:r>
                  <a:rPr lang="en-US" sz="2400" b="0" i="1" spc="-25" dirty="0">
                    <a:solidFill>
                      <a:srgbClr val="704EB9"/>
                    </a:solidFill>
                    <a:latin typeface="Segoe UI Semilight"/>
                    <a:cs typeface="Segoe UI Semilight"/>
                  </a:rPr>
                  <a:t> </a:t>
                </a:r>
                <a:r>
                  <a:rPr lang="en-US" sz="2400" b="0" i="1" dirty="0">
                    <a:solidFill>
                      <a:srgbClr val="704EB9"/>
                    </a:solidFill>
                    <a:latin typeface="Segoe UI Semilight"/>
                    <a:cs typeface="Segoe UI Semilight"/>
                  </a:rPr>
                  <a:t>a</a:t>
                </a:r>
                <a:r>
                  <a:rPr lang="en-US" sz="2400" b="0" i="1" spc="-20" dirty="0">
                    <a:solidFill>
                      <a:srgbClr val="704EB9"/>
                    </a:solidFill>
                    <a:latin typeface="Segoe UI Semilight"/>
                    <a:cs typeface="Segoe UI Semilight"/>
                  </a:rPr>
                  <a:t> </a:t>
                </a:r>
                <a:r>
                  <a:rPr lang="en-US" sz="2400" b="0" i="1" dirty="0">
                    <a:solidFill>
                      <a:srgbClr val="704EB9"/>
                    </a:solidFill>
                    <a:latin typeface="Segoe UI Semilight"/>
                    <a:cs typeface="Segoe UI Semilight"/>
                  </a:rPr>
                  <a:t>single</a:t>
                </a:r>
                <a:r>
                  <a:rPr lang="en-US" sz="2400" b="0" i="1" spc="-40" dirty="0">
                    <a:solidFill>
                      <a:srgbClr val="704EB9"/>
                    </a:solidFill>
                    <a:latin typeface="Segoe UI Semilight"/>
                    <a:cs typeface="Segoe UI Semilight"/>
                  </a:rPr>
                  <a:t> </a:t>
                </a:r>
                <a:r>
                  <a:rPr lang="en-US" sz="2400" b="0" i="1" spc="-10" dirty="0">
                    <a:solidFill>
                      <a:srgbClr val="704EB9"/>
                    </a:solidFill>
                    <a:latin typeface="Segoe UI Semilight"/>
                    <a:cs typeface="Segoe UI Semilight"/>
                  </a:rPr>
                  <a:t>flip</a:t>
                </a:r>
                <a:r>
                  <a:rPr lang="en-US" sz="2400" b="0" i="1" spc="-10" dirty="0">
                    <a:latin typeface="Segoe UI Semilight"/>
                    <a:cs typeface="Segoe UI Semilight"/>
                  </a:rPr>
                  <a:t>”</a:t>
                </a:r>
                <a:endParaRPr sz="2400" dirty="0">
                  <a:latin typeface="Segoe UI Semilight"/>
                  <a:cs typeface="Segoe UI Semilight"/>
                </a:endParaRPr>
              </a:p>
            </p:txBody>
          </p:sp>
        </mc:Choice>
        <mc:Fallback>
          <p:sp>
            <p:nvSpPr>
              <p:cNvPr id="8" name="object 8"/>
              <p:cNvSpPr txBox="1">
                <a:spLocks noRot="1" noChangeAspect="1" noMove="1" noResize="1" noEditPoints="1" noAdjustHandles="1" noChangeArrowheads="1" noChangeShapeType="1" noTextEdit="1"/>
              </p:cNvSpPr>
              <p:nvPr/>
            </p:nvSpPr>
            <p:spPr>
              <a:xfrm>
                <a:off x="699922" y="1445513"/>
                <a:ext cx="10801985" cy="3420808"/>
              </a:xfrm>
              <a:prstGeom prst="rect">
                <a:avLst/>
              </a:prstGeom>
              <a:blipFill>
                <a:blip r:embed="rId2"/>
                <a:stretch>
                  <a:fillRect l="-1919" t="-2852" r="-1016" b="-4635"/>
                </a:stretch>
              </a:blipFill>
            </p:spPr>
            <p:txBody>
              <a:bodyPr/>
              <a:lstStyle/>
              <a:p>
                <a:r>
                  <a:rPr lang="en-US">
                    <a:noFill/>
                  </a:rPr>
                  <a:t> </a:t>
                </a:r>
              </a:p>
            </p:txBody>
          </p:sp>
        </mc:Fallback>
      </mc:AlternateContent>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A diagram of a function  Description automatically generated"/>
          <p:cNvPicPr/>
          <p:nvPr/>
        </p:nvPicPr>
        <p:blipFill>
          <a:blip r:embed="rId2" cstate="print"/>
          <a:stretch>
            <a:fillRect/>
          </a:stretch>
        </p:blipFill>
        <p:spPr>
          <a:xfrm>
            <a:off x="1909572" y="662678"/>
            <a:ext cx="8953500" cy="4006054"/>
          </a:xfrm>
          <a:prstGeom prst="rect">
            <a:avLst/>
          </a:prstGeom>
        </p:spPr>
      </p:pic>
      <mc:AlternateContent xmlns:mc="http://schemas.openxmlformats.org/markup-compatibility/2006" xmlns:a14="http://schemas.microsoft.com/office/drawing/2010/main">
        <mc:Choice Requires="a14">
          <p:sp>
            <p:nvSpPr>
              <p:cNvPr id="6" name="object 6"/>
              <p:cNvSpPr txBox="1"/>
              <p:nvPr/>
            </p:nvSpPr>
            <p:spPr>
              <a:xfrm>
                <a:off x="755599" y="4817490"/>
                <a:ext cx="10937875" cy="1774845"/>
              </a:xfrm>
              <a:prstGeom prst="rect">
                <a:avLst/>
              </a:prstGeom>
            </p:spPr>
            <p:txBody>
              <a:bodyPr vert="horz" wrap="square" lIns="0" tIns="60960" rIns="0" bIns="0" rtlCol="0">
                <a:spAutoFit/>
              </a:bodyPr>
              <a:lstStyle/>
              <a:p>
                <a:pPr marL="29845" marR="17780" indent="7620">
                  <a:lnSpc>
                    <a:spcPts val="3020"/>
                  </a:lnSpc>
                  <a:spcBef>
                    <a:spcPts val="480"/>
                  </a:spcBef>
                </a:pPr>
                <a:r>
                  <a:rPr sz="2800" b="0" i="1" dirty="0">
                    <a:latin typeface="Segoe UI Semilight"/>
                    <a:cs typeface="Segoe UI Semilight"/>
                  </a:rPr>
                  <a:t>Suppose</a:t>
                </a:r>
                <a:r>
                  <a:rPr sz="2800" b="0" i="1" spc="-60" dirty="0">
                    <a:latin typeface="Segoe UI Semilight"/>
                    <a:cs typeface="Segoe UI Semilight"/>
                  </a:rPr>
                  <a:t> </a:t>
                </a:r>
                <a:r>
                  <a:rPr sz="2800" b="0" i="1" dirty="0">
                    <a:latin typeface="Segoe UI Semilight"/>
                    <a:cs typeface="Segoe UI Semilight"/>
                  </a:rPr>
                  <a:t>you</a:t>
                </a:r>
                <a:r>
                  <a:rPr sz="2800" b="0" i="1" spc="-55" dirty="0">
                    <a:latin typeface="Segoe UI Semilight"/>
                    <a:cs typeface="Segoe UI Semilight"/>
                  </a:rPr>
                  <a:t> </a:t>
                </a:r>
                <a:r>
                  <a:rPr sz="2800" b="0" i="1" dirty="0">
                    <a:latin typeface="Segoe UI Semilight"/>
                    <a:cs typeface="Segoe UI Semilight"/>
                  </a:rPr>
                  <a:t>run</a:t>
                </a:r>
                <a:r>
                  <a:rPr sz="2800" b="0" i="1" spc="-60" dirty="0">
                    <a:latin typeface="Segoe UI Semilight"/>
                    <a:cs typeface="Segoe UI Semilight"/>
                  </a:rPr>
                  <a:t> </a:t>
                </a:r>
                <a:r>
                  <a:rPr sz="2800" b="0" i="1" dirty="0">
                    <a:latin typeface="Segoe UI Semilight"/>
                    <a:cs typeface="Segoe UI Semilight"/>
                  </a:rPr>
                  <a:t>a</a:t>
                </a:r>
                <a:r>
                  <a:rPr sz="2800" b="0" i="1" spc="-60" dirty="0">
                    <a:latin typeface="Segoe UI Semilight"/>
                    <a:cs typeface="Segoe UI Semilight"/>
                  </a:rPr>
                  <a:t> </a:t>
                </a:r>
                <a:r>
                  <a:rPr sz="2800" b="0" i="1" dirty="0">
                    <a:latin typeface="Segoe UI Semilight"/>
                    <a:cs typeface="Segoe UI Semilight"/>
                  </a:rPr>
                  <a:t>poll</a:t>
                </a:r>
                <a:r>
                  <a:rPr sz="2800" b="0" i="1" spc="-55" dirty="0">
                    <a:latin typeface="Segoe UI Semilight"/>
                    <a:cs typeface="Segoe UI Semilight"/>
                  </a:rPr>
                  <a:t> </a:t>
                </a:r>
                <a:r>
                  <a:rPr sz="2800" b="0" i="1" dirty="0">
                    <a:latin typeface="Segoe UI Semilight"/>
                    <a:cs typeface="Segoe UI Semilight"/>
                  </a:rPr>
                  <a:t>of</a:t>
                </a:r>
                <a:r>
                  <a:rPr sz="2800" b="0" i="1" spc="-35" dirty="0">
                    <a:latin typeface="Segoe UI Semilight"/>
                    <a:cs typeface="Segoe UI Semilight"/>
                  </a:rPr>
                  <a:t> </a:t>
                </a:r>
                <a:r>
                  <a:rPr sz="2800" dirty="0">
                    <a:latin typeface="Cambria Math"/>
                    <a:cs typeface="Cambria Math"/>
                  </a:rPr>
                  <a:t>1000</a:t>
                </a:r>
                <a:r>
                  <a:rPr sz="2800" spc="-45" dirty="0">
                    <a:latin typeface="Cambria Math"/>
                    <a:cs typeface="Cambria Math"/>
                  </a:rPr>
                  <a:t> </a:t>
                </a:r>
                <a:r>
                  <a:rPr sz="2800" b="0" i="1" dirty="0">
                    <a:latin typeface="Segoe UI Semilight"/>
                    <a:cs typeface="Segoe UI Semilight"/>
                  </a:rPr>
                  <a:t>people</a:t>
                </a:r>
                <a:r>
                  <a:rPr sz="2800" b="0" i="1" spc="-45" dirty="0">
                    <a:latin typeface="Segoe UI Semilight"/>
                    <a:cs typeface="Segoe UI Semilight"/>
                  </a:rPr>
                  <a:t> </a:t>
                </a:r>
                <a:r>
                  <a:rPr sz="2800" b="0" i="1" dirty="0">
                    <a:latin typeface="Segoe UI Semilight"/>
                    <a:cs typeface="Segoe UI Semilight"/>
                  </a:rPr>
                  <a:t>where</a:t>
                </a:r>
                <a:r>
                  <a:rPr sz="2800" b="0" i="1" spc="-35" dirty="0">
                    <a:latin typeface="Segoe UI Semilight"/>
                    <a:cs typeface="Segoe UI Semilight"/>
                  </a:rPr>
                  <a:t> </a:t>
                </a:r>
                <a:r>
                  <a:rPr sz="2800" b="0" i="1" dirty="0">
                    <a:latin typeface="Segoe UI Semilight"/>
                    <a:cs typeface="Segoe UI Semilight"/>
                  </a:rPr>
                  <a:t>in</a:t>
                </a:r>
                <a:r>
                  <a:rPr sz="2800" b="0" i="1" spc="-60" dirty="0">
                    <a:latin typeface="Segoe UI Semilight"/>
                    <a:cs typeface="Segoe UI Semilight"/>
                  </a:rPr>
                  <a:t> </a:t>
                </a:r>
                <a:r>
                  <a:rPr sz="2800" b="0" i="1" dirty="0">
                    <a:latin typeface="Segoe UI Semilight"/>
                    <a:cs typeface="Segoe UI Semilight"/>
                  </a:rPr>
                  <a:t>the</a:t>
                </a:r>
                <a:r>
                  <a:rPr sz="2800" b="0" i="1" spc="-50" dirty="0">
                    <a:latin typeface="Segoe UI Semilight"/>
                    <a:cs typeface="Segoe UI Semilight"/>
                  </a:rPr>
                  <a:t> </a:t>
                </a:r>
                <a:r>
                  <a:rPr sz="2800" b="0" i="1" dirty="0">
                    <a:latin typeface="Segoe UI Semilight"/>
                    <a:cs typeface="Segoe UI Semilight"/>
                  </a:rPr>
                  <a:t>true</a:t>
                </a:r>
                <a:r>
                  <a:rPr sz="2800" b="0" i="1" spc="-60" dirty="0">
                    <a:latin typeface="Segoe UI Semilight"/>
                    <a:cs typeface="Segoe UI Semilight"/>
                  </a:rPr>
                  <a:t> </a:t>
                </a:r>
                <a:r>
                  <a:rPr sz="2800" b="0" i="1" dirty="0">
                    <a:latin typeface="Segoe UI Semilight"/>
                    <a:cs typeface="Segoe UI Semilight"/>
                  </a:rPr>
                  <a:t>population</a:t>
                </a:r>
                <a:r>
                  <a:rPr sz="2800" b="0" i="1" spc="-55" dirty="0">
                    <a:latin typeface="Segoe UI Semilight"/>
                    <a:cs typeface="Segoe UI Semilight"/>
                  </a:rPr>
                  <a:t> </a:t>
                </a:r>
                <a:r>
                  <a:rPr sz="2800" b="0" i="1" spc="-25" dirty="0">
                    <a:latin typeface="Segoe UI Semilight"/>
                    <a:cs typeface="Segoe UI Semilight"/>
                  </a:rPr>
                  <a:t>60% </a:t>
                </a:r>
                <a:r>
                  <a:rPr sz="2800" b="0" i="1" dirty="0">
                    <a:latin typeface="Segoe UI Semilight"/>
                    <a:cs typeface="Segoe UI Semilight"/>
                  </a:rPr>
                  <a:t>of</a:t>
                </a:r>
                <a:r>
                  <a:rPr sz="2800" b="0" i="1" spc="-65" dirty="0">
                    <a:latin typeface="Segoe UI Semilight"/>
                    <a:cs typeface="Segoe UI Semilight"/>
                  </a:rPr>
                  <a:t> </a:t>
                </a:r>
                <a:r>
                  <a:rPr sz="2800" b="0" i="1" dirty="0">
                    <a:latin typeface="Segoe UI Semilight"/>
                    <a:cs typeface="Segoe UI Semilight"/>
                  </a:rPr>
                  <a:t>the</a:t>
                </a:r>
                <a:r>
                  <a:rPr sz="2800" b="0" i="1" spc="-50" dirty="0">
                    <a:latin typeface="Segoe UI Semilight"/>
                    <a:cs typeface="Segoe UI Semilight"/>
                  </a:rPr>
                  <a:t> </a:t>
                </a:r>
                <a:r>
                  <a:rPr sz="2800" b="0" i="1" dirty="0">
                    <a:latin typeface="Segoe UI Semilight"/>
                    <a:cs typeface="Segoe UI Semilight"/>
                  </a:rPr>
                  <a:t>population</a:t>
                </a:r>
                <a:r>
                  <a:rPr sz="2800" b="0" i="1" spc="-60" dirty="0">
                    <a:latin typeface="Segoe UI Semilight"/>
                    <a:cs typeface="Segoe UI Semilight"/>
                  </a:rPr>
                  <a:t> </a:t>
                </a:r>
                <a:r>
                  <a:rPr sz="2800" b="0" i="1" dirty="0">
                    <a:latin typeface="Segoe UI Semilight"/>
                    <a:cs typeface="Segoe UI Semilight"/>
                  </a:rPr>
                  <a:t>supports</a:t>
                </a:r>
                <a:r>
                  <a:rPr sz="2800" b="0" i="1" spc="-55" dirty="0">
                    <a:latin typeface="Segoe UI Semilight"/>
                    <a:cs typeface="Segoe UI Semilight"/>
                  </a:rPr>
                  <a:t> </a:t>
                </a:r>
                <a:r>
                  <a:rPr sz="2800" b="0" i="1" dirty="0">
                    <a:latin typeface="Segoe UI Semilight"/>
                    <a:cs typeface="Segoe UI Semilight"/>
                  </a:rPr>
                  <a:t>you.</a:t>
                </a:r>
                <a:r>
                  <a:rPr sz="2800" b="0" i="1" spc="-70" dirty="0">
                    <a:latin typeface="Segoe UI Semilight"/>
                    <a:cs typeface="Segoe UI Semilight"/>
                  </a:rPr>
                  <a:t> </a:t>
                </a:r>
                <a:r>
                  <a:rPr sz="2800" b="0" i="1" dirty="0">
                    <a:latin typeface="Segoe UI Semilight"/>
                    <a:cs typeface="Segoe UI Semilight"/>
                  </a:rPr>
                  <a:t>What</a:t>
                </a:r>
                <a:r>
                  <a:rPr sz="2800" b="0" i="1" spc="-50" dirty="0">
                    <a:latin typeface="Segoe UI Semilight"/>
                    <a:cs typeface="Segoe UI Semilight"/>
                  </a:rPr>
                  <a:t> </a:t>
                </a:r>
                <a:r>
                  <a:rPr sz="2800" b="0" i="1" dirty="0">
                    <a:latin typeface="Segoe UI Semilight"/>
                    <a:cs typeface="Segoe UI Semilight"/>
                  </a:rPr>
                  <a:t>is</a:t>
                </a:r>
                <a:r>
                  <a:rPr sz="2800" b="0" i="1" spc="-55" dirty="0">
                    <a:latin typeface="Segoe UI Semilight"/>
                    <a:cs typeface="Segoe UI Semilight"/>
                  </a:rPr>
                  <a:t> </a:t>
                </a:r>
                <a:r>
                  <a:rPr sz="2800" b="0" i="1" dirty="0">
                    <a:latin typeface="Segoe UI Semilight"/>
                    <a:cs typeface="Segoe UI Semilight"/>
                  </a:rPr>
                  <a:t>the</a:t>
                </a:r>
                <a:r>
                  <a:rPr sz="2800" b="0" i="1" spc="-50" dirty="0">
                    <a:latin typeface="Segoe UI Semilight"/>
                    <a:cs typeface="Segoe UI Semilight"/>
                  </a:rPr>
                  <a:t> </a:t>
                </a:r>
                <a:r>
                  <a:rPr sz="2800" b="0" i="1" dirty="0">
                    <a:latin typeface="Segoe UI Semilight"/>
                    <a:cs typeface="Segoe UI Semilight"/>
                  </a:rPr>
                  <a:t>probability</a:t>
                </a:r>
                <a:r>
                  <a:rPr sz="2800" b="0" i="1" spc="-55" dirty="0">
                    <a:latin typeface="Segoe UI Semilight"/>
                    <a:cs typeface="Segoe UI Semilight"/>
                  </a:rPr>
                  <a:t> </a:t>
                </a:r>
                <a:r>
                  <a:rPr sz="2800" b="0" i="1" dirty="0">
                    <a:latin typeface="Segoe UI Semilight"/>
                    <a:cs typeface="Segoe UI Semilight"/>
                  </a:rPr>
                  <a:t>that</a:t>
                </a:r>
                <a:r>
                  <a:rPr sz="2800" b="0" i="1" spc="-55" dirty="0">
                    <a:latin typeface="Segoe UI Semilight"/>
                    <a:cs typeface="Segoe UI Semilight"/>
                  </a:rPr>
                  <a:t> </a:t>
                </a:r>
                <a:r>
                  <a:rPr sz="2800" b="0" i="1" dirty="0">
                    <a:latin typeface="Segoe UI Semilight"/>
                    <a:cs typeface="Segoe UI Semilight"/>
                  </a:rPr>
                  <a:t>the</a:t>
                </a:r>
                <a:r>
                  <a:rPr sz="2800" b="0" i="1" spc="-50" dirty="0">
                    <a:latin typeface="Segoe UI Semilight"/>
                    <a:cs typeface="Segoe UI Semilight"/>
                  </a:rPr>
                  <a:t> </a:t>
                </a:r>
                <a:r>
                  <a:rPr sz="2800" b="0" i="1" dirty="0">
                    <a:latin typeface="Segoe UI Semilight"/>
                    <a:cs typeface="Segoe UI Semilight"/>
                  </a:rPr>
                  <a:t>poll</a:t>
                </a:r>
                <a:r>
                  <a:rPr sz="2800" b="0" i="1" spc="-60" dirty="0">
                    <a:latin typeface="Segoe UI Semilight"/>
                    <a:cs typeface="Segoe UI Semilight"/>
                  </a:rPr>
                  <a:t> </a:t>
                </a:r>
                <a:r>
                  <a:rPr sz="2800" b="0" i="1" spc="-25" dirty="0">
                    <a:latin typeface="Segoe UI Semilight"/>
                    <a:cs typeface="Segoe UI Semilight"/>
                  </a:rPr>
                  <a:t>is</a:t>
                </a:r>
                <a:r>
                  <a:rPr sz="2800" b="0" i="1" spc="700" dirty="0">
                    <a:latin typeface="Segoe UI Semilight"/>
                    <a:cs typeface="Segoe UI Semilight"/>
                  </a:rPr>
                  <a:t> </a:t>
                </a:r>
                <a:r>
                  <a:rPr sz="2800" b="0" i="1" dirty="0">
                    <a:latin typeface="Segoe UI Semilight"/>
                    <a:cs typeface="Segoe UI Semilight"/>
                  </a:rPr>
                  <a:t>not</a:t>
                </a:r>
                <a:r>
                  <a:rPr sz="2800" b="0" i="1" spc="-55" dirty="0">
                    <a:latin typeface="Segoe UI Semilight"/>
                    <a:cs typeface="Segoe UI Semilight"/>
                  </a:rPr>
                  <a:t> </a:t>
                </a:r>
                <a:r>
                  <a:rPr sz="2800" b="0" i="1" dirty="0">
                    <a:latin typeface="Segoe UI Semilight"/>
                    <a:cs typeface="Segoe UI Semilight"/>
                  </a:rPr>
                  <a:t>within</a:t>
                </a:r>
                <a:r>
                  <a:rPr sz="2800" b="0" i="1" spc="-15" dirty="0">
                    <a:latin typeface="Segoe UI Semilight"/>
                    <a:cs typeface="Segoe UI Semilight"/>
                  </a:rPr>
                  <a:t> </a:t>
                </a:r>
                <a:r>
                  <a:rPr sz="2800" b="0" i="1" spc="-20" dirty="0">
                    <a:latin typeface="Segoe UI Semilight"/>
                    <a:cs typeface="Segoe UI Semilight"/>
                  </a:rPr>
                  <a:t>10-</a:t>
                </a:r>
                <a:r>
                  <a:rPr sz="2800" b="0" i="1" spc="-25" dirty="0">
                    <a:latin typeface="Segoe UI Semilight"/>
                    <a:cs typeface="Segoe UI Semilight"/>
                  </a:rPr>
                  <a:t>percentage-</a:t>
                </a:r>
                <a:r>
                  <a:rPr sz="2800" b="0" i="1" dirty="0">
                    <a:latin typeface="Segoe UI Semilight"/>
                    <a:cs typeface="Segoe UI Semilight"/>
                  </a:rPr>
                  <a:t>points</a:t>
                </a:r>
                <a:r>
                  <a:rPr sz="2800" b="0" i="1" spc="-10" dirty="0">
                    <a:latin typeface="Segoe UI Semilight"/>
                    <a:cs typeface="Segoe UI Semilight"/>
                  </a:rPr>
                  <a:t> </a:t>
                </a:r>
                <a:r>
                  <a:rPr sz="2800" b="0" i="1" dirty="0">
                    <a:latin typeface="Segoe UI Semilight"/>
                    <a:cs typeface="Segoe UI Semilight"/>
                  </a:rPr>
                  <a:t>of</a:t>
                </a:r>
                <a:r>
                  <a:rPr sz="2800" b="0" i="1" spc="-30" dirty="0">
                    <a:latin typeface="Segoe UI Semilight"/>
                    <a:cs typeface="Segoe UI Semilight"/>
                  </a:rPr>
                  <a:t> </a:t>
                </a:r>
                <a:r>
                  <a:rPr sz="2800" b="0" i="1" dirty="0">
                    <a:latin typeface="Segoe UI Semilight"/>
                    <a:cs typeface="Segoe UI Semilight"/>
                  </a:rPr>
                  <a:t>the</a:t>
                </a:r>
                <a:r>
                  <a:rPr sz="2800" b="0" i="1" spc="-30" dirty="0">
                    <a:latin typeface="Segoe UI Semilight"/>
                    <a:cs typeface="Segoe UI Semilight"/>
                  </a:rPr>
                  <a:t> </a:t>
                </a:r>
                <a:r>
                  <a:rPr sz="2800" b="0" i="1" dirty="0">
                    <a:latin typeface="Segoe UI Semilight"/>
                    <a:cs typeface="Segoe UI Semilight"/>
                  </a:rPr>
                  <a:t>true</a:t>
                </a:r>
                <a:r>
                  <a:rPr sz="2800" b="0" i="1" spc="-40" dirty="0">
                    <a:latin typeface="Segoe UI Semilight"/>
                    <a:cs typeface="Segoe UI Semilight"/>
                  </a:rPr>
                  <a:t> </a:t>
                </a:r>
                <a:r>
                  <a:rPr sz="2800" b="0" i="1" spc="-10" dirty="0">
                    <a:latin typeface="Segoe UI Semilight"/>
                    <a:cs typeface="Segoe UI Semilight"/>
                  </a:rPr>
                  <a:t>value?</a:t>
                </a:r>
                <a:endParaRPr sz="2800" dirty="0">
                  <a:latin typeface="Segoe UI Semilight"/>
                  <a:cs typeface="Segoe UI Semilight"/>
                </a:endParaRPr>
              </a:p>
              <a:p>
                <a:pPr marL="38100" algn="just">
                  <a:spcBef>
                    <a:spcPts val="1035"/>
                  </a:spcBef>
                  <a:tabLst>
                    <a:tab pos="2480945" algn="l"/>
                    <a:tab pos="3818890" algn="l"/>
                    <a:tab pos="4898390" algn="l"/>
                    <a:tab pos="5655945" algn="l"/>
                    <a:tab pos="7050405" algn="l"/>
                    <a:tab pos="7788275" algn="l"/>
                  </a:tabLst>
                </a:pPr>
                <a:r>
                  <a:rPr sz="2800" b="0" i="1" dirty="0">
                    <a:latin typeface="Segoe UI Semilight"/>
                    <a:cs typeface="Segoe UI Semilight"/>
                  </a:rPr>
                  <a:t>Goal:</a:t>
                </a:r>
                <a:r>
                  <a:rPr sz="2800" b="0" i="1" spc="-75" dirty="0">
                    <a:latin typeface="Segoe UI Semilight"/>
                    <a:cs typeface="Segoe UI Semilight"/>
                  </a:rPr>
                  <a:t> </a:t>
                </a:r>
                <a:r>
                  <a:rPr sz="2800" b="0" i="1" dirty="0">
                    <a:latin typeface="Segoe UI Semilight"/>
                    <a:cs typeface="Segoe UI Semilight"/>
                  </a:rPr>
                  <a:t>bound</a:t>
                </a:r>
                <a:r>
                  <a:rPr lang="en-US" sz="2800" b="0" i="1" dirty="0">
                    <a:latin typeface="Segoe UI Semilight"/>
                    <a:cs typeface="Segoe UI Semilight"/>
                  </a:rPr>
                  <a:t> </a:t>
                </a:r>
                <a:r>
                  <a:rPr lang="en-US" sz="2800" dirty="0">
                    <a:latin typeface="Cambria Math"/>
                    <a:cs typeface="Cambria Math"/>
                  </a:rPr>
                  <a:t>ℙ</a:t>
                </a:r>
                <a14:m>
                  <m:oMath xmlns:m="http://schemas.openxmlformats.org/officeDocument/2006/math">
                    <m:d>
                      <m:dPr>
                        <m:endChr m:val="|"/>
                        <m:ctrlPr>
                          <a:rPr lang="en-US" sz="2800" b="0" i="1" smtClean="0">
                            <a:latin typeface="Cambria Math" panose="02040503050406030204" pitchFamily="18" charset="0"/>
                            <a:cs typeface="Cambria Math"/>
                          </a:rPr>
                        </m:ctrlPr>
                      </m:dPr>
                      <m:e>
                        <m:r>
                          <a:rPr lang="en-US" sz="2800" b="0" i="1" smtClean="0">
                            <a:latin typeface="Cambria Math" panose="02040503050406030204" pitchFamily="18" charset="0"/>
                            <a:cs typeface="Cambria Math"/>
                          </a:rPr>
                          <m:t>|</m:t>
                        </m:r>
                        <m:acc>
                          <m:accPr>
                            <m:chr m:val="̅"/>
                            <m:ctrlPr>
                              <a:rPr lang="en-US" sz="2800" b="0" i="1" smtClean="0">
                                <a:latin typeface="Cambria Math" panose="02040503050406030204" pitchFamily="18" charset="0"/>
                                <a:cs typeface="Cambria Math"/>
                              </a:rPr>
                            </m:ctrlPr>
                          </m:accPr>
                          <m:e>
                            <m:r>
                              <a:rPr lang="en-US" sz="2800" b="0" i="1" smtClean="0">
                                <a:latin typeface="Cambria Math" panose="02040503050406030204" pitchFamily="18" charset="0"/>
                                <a:cs typeface="Cambria Math"/>
                              </a:rPr>
                              <m:t>𝑋</m:t>
                            </m:r>
                          </m:e>
                        </m:acc>
                        <m:r>
                          <a:rPr lang="en-US" sz="2800" b="0" i="1" smtClean="0">
                            <a:latin typeface="Cambria Math" panose="02040503050406030204" pitchFamily="18" charset="0"/>
                            <a:cs typeface="Cambria Math"/>
                          </a:rPr>
                          <m:t>−0.6</m:t>
                        </m:r>
                      </m:e>
                    </m:d>
                    <m:r>
                      <a:rPr lang="en-US" sz="2800" b="0" i="1" smtClean="0">
                        <a:latin typeface="Cambria Math" panose="02040503050406030204" pitchFamily="18" charset="0"/>
                        <a:cs typeface="Cambria Math"/>
                      </a:rPr>
                      <m:t>≥0.1)=</m:t>
                    </m:r>
                    <m:r>
                      <m:rPr>
                        <m:nor/>
                      </m:rPr>
                      <a:rPr lang="en-US" sz="2800" i="0" dirty="0">
                        <a:latin typeface="Cambria Math"/>
                        <a:ea typeface="Cambria Math" panose="02040503050406030204" pitchFamily="18" charset="0"/>
                        <a:cs typeface="Cambria Math"/>
                      </a:rPr>
                      <m:t>ℙ</m:t>
                    </m:r>
                    <m:r>
                      <m:rPr>
                        <m:nor/>
                      </m:rPr>
                      <a:rPr lang="en-US" sz="2800" b="0" i="0" dirty="0" smtClean="0">
                        <a:latin typeface="Cambria Math"/>
                        <a:ea typeface="Cambria Math" panose="02040503050406030204" pitchFamily="18" charset="0"/>
                        <a:cs typeface="Cambria Math"/>
                      </a:rPr>
                      <m:t>(</m:t>
                    </m:r>
                    <m:acc>
                      <m:accPr>
                        <m:chr m:val="̅"/>
                        <m:ctrlPr>
                          <a:rPr lang="en-US" sz="2800" b="0" i="1" smtClean="0">
                            <a:latin typeface="Cambria Math" panose="02040503050406030204" pitchFamily="18" charset="0"/>
                            <a:cs typeface="Cambria Math"/>
                          </a:rPr>
                        </m:ctrlPr>
                      </m:accPr>
                      <m:e>
                        <m:r>
                          <a:rPr lang="en-US" sz="2800" b="0" i="1" smtClean="0">
                            <a:latin typeface="Cambria Math" panose="02040503050406030204" pitchFamily="18" charset="0"/>
                            <a:cs typeface="Cambria Math"/>
                          </a:rPr>
                          <m:t>𝑋</m:t>
                        </m:r>
                      </m:e>
                    </m:acc>
                    <m:r>
                      <a:rPr lang="en-US" sz="2800" b="0" i="1" smtClean="0">
                        <a:latin typeface="Cambria Math" panose="02040503050406030204" pitchFamily="18" charset="0"/>
                        <a:cs typeface="Cambria Math"/>
                      </a:rPr>
                      <m:t>≤0.5)+</m:t>
                    </m:r>
                    <m:r>
                      <m:rPr>
                        <m:nor/>
                      </m:rPr>
                      <a:rPr lang="en-US" sz="2800" i="0" dirty="0" smtClean="0">
                        <a:latin typeface="Cambria Math"/>
                        <a:ea typeface="Cambria Math" panose="02040503050406030204" pitchFamily="18" charset="0"/>
                        <a:cs typeface="Cambria Math"/>
                      </a:rPr>
                      <m:t>ℙ</m:t>
                    </m:r>
                    <m:r>
                      <m:rPr>
                        <m:nor/>
                      </m:rPr>
                      <a:rPr lang="en-US" sz="2800" b="0" i="0" dirty="0" smtClean="0">
                        <a:latin typeface="Cambria Math"/>
                        <a:ea typeface="Cambria Math" panose="02040503050406030204" pitchFamily="18" charset="0"/>
                        <a:cs typeface="Cambria Math"/>
                      </a:rPr>
                      <m:t>(</m:t>
                    </m:r>
                    <m:acc>
                      <m:accPr>
                        <m:chr m:val="̅"/>
                        <m:ctrlPr>
                          <a:rPr lang="en-US" sz="2800" b="0" i="1" smtClean="0">
                            <a:latin typeface="Cambria Math" panose="02040503050406030204" pitchFamily="18" charset="0"/>
                            <a:cs typeface="Cambria Math"/>
                          </a:rPr>
                        </m:ctrlPr>
                      </m:accPr>
                      <m:e>
                        <m:r>
                          <a:rPr lang="en-US" sz="2800" b="0" i="1" smtClean="0">
                            <a:latin typeface="Cambria Math" panose="02040503050406030204" pitchFamily="18" charset="0"/>
                            <a:cs typeface="Cambria Math"/>
                          </a:rPr>
                          <m:t>𝑋</m:t>
                        </m:r>
                      </m:e>
                    </m:acc>
                    <m:r>
                      <a:rPr lang="en-US" sz="2800" b="0" i="1" smtClean="0">
                        <a:latin typeface="Cambria Math" panose="02040503050406030204" pitchFamily="18" charset="0"/>
                        <a:cs typeface="Cambria Math"/>
                      </a:rPr>
                      <m:t>≥0.7)</m:t>
                    </m:r>
                  </m:oMath>
                </a14:m>
                <a:endParaRPr lang="en-US" sz="2800" dirty="0">
                  <a:latin typeface="Cambria Math"/>
                  <a:cs typeface="Cambria Math"/>
                </a:endParaRPr>
              </a:p>
            </p:txBody>
          </p:sp>
        </mc:Choice>
        <mc:Fallback xmlns="">
          <p:sp>
            <p:nvSpPr>
              <p:cNvPr id="6" name="object 6"/>
              <p:cNvSpPr txBox="1">
                <a:spLocks noRot="1" noChangeAspect="1" noMove="1" noResize="1" noEditPoints="1" noAdjustHandles="1" noChangeArrowheads="1" noChangeShapeType="1" noTextEdit="1"/>
              </p:cNvSpPr>
              <p:nvPr/>
            </p:nvSpPr>
            <p:spPr>
              <a:xfrm>
                <a:off x="755599" y="4817490"/>
                <a:ext cx="10937875" cy="1774845"/>
              </a:xfrm>
              <a:prstGeom prst="rect">
                <a:avLst/>
              </a:prstGeom>
              <a:blipFill>
                <a:blip r:embed="rId3"/>
                <a:stretch>
                  <a:fillRect l="-1728" t="-5498" r="-1784" b="-11340"/>
                </a:stretch>
              </a:blipFill>
            </p:spPr>
            <p:txBody>
              <a:bodyPr/>
              <a:lstStyle/>
              <a:p>
                <a:r>
                  <a:rPr lang="en-US">
                    <a:noFill/>
                  </a:rPr>
                  <a:t> </a:t>
                </a:r>
              </a:p>
            </p:txBody>
          </p:sp>
        </mc:Fallback>
      </mc:AlternateContent>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151B0-B65E-2C67-D296-21A8ED924F15}"/>
            </a:ext>
          </a:extLst>
        </p:cNvPr>
        <p:cNvGrpSpPr/>
        <p:nvPr/>
      </p:nvGrpSpPr>
      <p:grpSpPr>
        <a:xfrm>
          <a:off x="0" y="0"/>
          <a:ext cx="0" cy="0"/>
          <a:chOff x="0" y="0"/>
          <a:chExt cx="0" cy="0"/>
        </a:xfrm>
      </p:grpSpPr>
      <p:sp>
        <p:nvSpPr>
          <p:cNvPr id="2" name="object 2" descr="$PPTXTitle">
            <a:extLst>
              <a:ext uri="{FF2B5EF4-FFF2-40B4-BE49-F238E27FC236}">
                <a16:creationId xmlns:a16="http://schemas.microsoft.com/office/drawing/2014/main" id="{F61339C9-BBD5-104A-A3EA-53E79F2661A6}"/>
              </a:ext>
            </a:extLst>
          </p:cNvPr>
          <p:cNvSpPr txBox="1">
            <a:spLocks noGrp="1"/>
          </p:cNvSpPr>
          <p:nvPr>
            <p:ph type="title"/>
          </p:nvPr>
        </p:nvSpPr>
        <p:spPr>
          <a:xfrm>
            <a:off x="654202" y="340613"/>
            <a:ext cx="4807585" cy="696595"/>
          </a:xfrm>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Likelihood</a:t>
            </a:r>
            <a:r>
              <a:rPr i="1" spc="240" dirty="0">
                <a:latin typeface="Segoe UI"/>
                <a:cs typeface="Segoe UI"/>
              </a:rPr>
              <a:t> </a:t>
            </a:r>
            <a:r>
              <a:rPr i="1" spc="60" dirty="0">
                <a:latin typeface="Segoe UI"/>
                <a:cs typeface="Segoe UI"/>
              </a:rPr>
              <a:t>function</a:t>
            </a:r>
          </a:p>
        </p:txBody>
      </p:sp>
      <p:sp>
        <p:nvSpPr>
          <p:cNvPr id="3" name="object 3">
            <a:extLst>
              <a:ext uri="{FF2B5EF4-FFF2-40B4-BE49-F238E27FC236}">
                <a16:creationId xmlns:a16="http://schemas.microsoft.com/office/drawing/2014/main" id="{FB62BB29-8C89-6F66-3BB5-B7CC04CD5DB1}"/>
              </a:ext>
            </a:extLst>
          </p:cNvPr>
          <p:cNvSpPr/>
          <p:nvPr/>
        </p:nvSpPr>
        <p:spPr>
          <a:xfrm>
            <a:off x="5695188" y="204215"/>
            <a:ext cx="6323330" cy="1132840"/>
          </a:xfrm>
          <a:custGeom>
            <a:avLst/>
            <a:gdLst/>
            <a:ahLst/>
            <a:cxnLst/>
            <a:rect l="l" t="t" r="r" b="b"/>
            <a:pathLst>
              <a:path w="6323330" h="1132840">
                <a:moveTo>
                  <a:pt x="6134354" y="0"/>
                </a:moveTo>
                <a:lnTo>
                  <a:pt x="188722" y="0"/>
                </a:lnTo>
                <a:lnTo>
                  <a:pt x="138538" y="6738"/>
                </a:lnTo>
                <a:lnTo>
                  <a:pt x="93453" y="25757"/>
                </a:lnTo>
                <a:lnTo>
                  <a:pt x="55260" y="55260"/>
                </a:lnTo>
                <a:lnTo>
                  <a:pt x="25757" y="93453"/>
                </a:lnTo>
                <a:lnTo>
                  <a:pt x="6738" y="138538"/>
                </a:lnTo>
                <a:lnTo>
                  <a:pt x="0" y="188721"/>
                </a:lnTo>
                <a:lnTo>
                  <a:pt x="0" y="943609"/>
                </a:lnTo>
                <a:lnTo>
                  <a:pt x="6738" y="993793"/>
                </a:lnTo>
                <a:lnTo>
                  <a:pt x="25757" y="1038878"/>
                </a:lnTo>
                <a:lnTo>
                  <a:pt x="55260" y="1077071"/>
                </a:lnTo>
                <a:lnTo>
                  <a:pt x="93453" y="1106574"/>
                </a:lnTo>
                <a:lnTo>
                  <a:pt x="138538" y="1125593"/>
                </a:lnTo>
                <a:lnTo>
                  <a:pt x="188722" y="1132331"/>
                </a:lnTo>
                <a:lnTo>
                  <a:pt x="6134354" y="1132331"/>
                </a:lnTo>
                <a:lnTo>
                  <a:pt x="6184537" y="1125593"/>
                </a:lnTo>
                <a:lnTo>
                  <a:pt x="6229622" y="1106574"/>
                </a:lnTo>
                <a:lnTo>
                  <a:pt x="6267815" y="1077071"/>
                </a:lnTo>
                <a:lnTo>
                  <a:pt x="6297318" y="1038878"/>
                </a:lnTo>
                <a:lnTo>
                  <a:pt x="6316337" y="993793"/>
                </a:lnTo>
                <a:lnTo>
                  <a:pt x="6323076" y="943609"/>
                </a:lnTo>
                <a:lnTo>
                  <a:pt x="6323076" y="188721"/>
                </a:lnTo>
                <a:lnTo>
                  <a:pt x="6316337" y="138538"/>
                </a:lnTo>
                <a:lnTo>
                  <a:pt x="6297318" y="93453"/>
                </a:lnTo>
                <a:lnTo>
                  <a:pt x="6267815" y="55260"/>
                </a:lnTo>
                <a:lnTo>
                  <a:pt x="6229622" y="25757"/>
                </a:lnTo>
                <a:lnTo>
                  <a:pt x="6184537" y="6738"/>
                </a:lnTo>
                <a:lnTo>
                  <a:pt x="6134354" y="0"/>
                </a:lnTo>
                <a:close/>
              </a:path>
            </a:pathLst>
          </a:custGeom>
          <a:solidFill>
            <a:srgbClr val="EBEAF6"/>
          </a:solidFill>
        </p:spPr>
        <p:txBody>
          <a:bodyPr wrap="square" lIns="0" tIns="0" rIns="0" bIns="0" rtlCol="0"/>
          <a:lstStyle/>
          <a:p>
            <a:endParaRPr/>
          </a:p>
        </p:txBody>
      </p:sp>
      <p:sp>
        <p:nvSpPr>
          <p:cNvPr id="4" name="object 4">
            <a:extLst>
              <a:ext uri="{FF2B5EF4-FFF2-40B4-BE49-F238E27FC236}">
                <a16:creationId xmlns:a16="http://schemas.microsoft.com/office/drawing/2014/main" id="{0B2B107C-5ABC-3133-D61C-1E244D876EA3}"/>
              </a:ext>
            </a:extLst>
          </p:cNvPr>
          <p:cNvSpPr txBox="1"/>
          <p:nvPr/>
        </p:nvSpPr>
        <p:spPr>
          <a:xfrm>
            <a:off x="5830315" y="249173"/>
            <a:ext cx="6033770" cy="1031240"/>
          </a:xfrm>
          <a:prstGeom prst="rect">
            <a:avLst/>
          </a:prstGeom>
        </p:spPr>
        <p:txBody>
          <a:bodyPr vert="horz" wrap="square" lIns="0" tIns="12065" rIns="0" bIns="0" rtlCol="0">
            <a:spAutoFit/>
          </a:bodyPr>
          <a:lstStyle/>
          <a:p>
            <a:pPr marL="12700">
              <a:lnSpc>
                <a:spcPct val="100000"/>
              </a:lnSpc>
              <a:spcBef>
                <a:spcPts val="95"/>
              </a:spcBef>
            </a:pPr>
            <a:r>
              <a:rPr sz="2200" b="0" spc="-20" dirty="0">
                <a:latin typeface="Segoe UI Semilight"/>
                <a:cs typeface="Segoe UI Semilight"/>
              </a:rPr>
              <a:t>Remember,</a:t>
            </a:r>
            <a:r>
              <a:rPr sz="2200" b="0" spc="-55" dirty="0">
                <a:latin typeface="Segoe UI Semilight"/>
                <a:cs typeface="Segoe UI Semilight"/>
              </a:rPr>
              <a:t> </a:t>
            </a:r>
            <a:r>
              <a:rPr sz="2200" b="0" dirty="0">
                <a:latin typeface="Segoe UI Semilight"/>
                <a:cs typeface="Segoe UI Semilight"/>
              </a:rPr>
              <a:t>our</a:t>
            </a:r>
            <a:r>
              <a:rPr sz="2200" b="0" spc="-40" dirty="0">
                <a:latin typeface="Segoe UI Semilight"/>
                <a:cs typeface="Segoe UI Semilight"/>
              </a:rPr>
              <a:t> </a:t>
            </a:r>
            <a:r>
              <a:rPr sz="2200" b="0" spc="-10" dirty="0">
                <a:latin typeface="Segoe UI Semilight"/>
                <a:cs typeface="Segoe UI Semilight"/>
              </a:rPr>
              <a:t>goal:</a:t>
            </a:r>
            <a:endParaRPr sz="2200">
              <a:latin typeface="Segoe UI Semilight"/>
              <a:cs typeface="Segoe UI Semilight"/>
            </a:endParaRPr>
          </a:p>
          <a:p>
            <a:pPr marL="253365" indent="-240665">
              <a:lnSpc>
                <a:spcPct val="100000"/>
              </a:lnSpc>
              <a:buAutoNum type="arabicPeriod"/>
              <a:tabLst>
                <a:tab pos="253365" algn="l"/>
              </a:tabLst>
            </a:pPr>
            <a:r>
              <a:rPr sz="2200" b="0" dirty="0">
                <a:latin typeface="Segoe UI Semilight"/>
                <a:cs typeface="Segoe UI Semilight"/>
              </a:rPr>
              <a:t>Collect</a:t>
            </a:r>
            <a:r>
              <a:rPr sz="2200" b="0" spc="-60" dirty="0">
                <a:latin typeface="Segoe UI Semilight"/>
                <a:cs typeface="Segoe UI Semilight"/>
              </a:rPr>
              <a:t> </a:t>
            </a:r>
            <a:r>
              <a:rPr sz="2200" b="0" dirty="0">
                <a:latin typeface="Segoe UI Semilight"/>
                <a:cs typeface="Segoe UI Semilight"/>
              </a:rPr>
              <a:t>some</a:t>
            </a:r>
            <a:r>
              <a:rPr sz="2200" b="0" spc="-50" dirty="0">
                <a:latin typeface="Segoe UI Semilight"/>
                <a:cs typeface="Segoe UI Semilight"/>
              </a:rPr>
              <a:t> </a:t>
            </a:r>
            <a:r>
              <a:rPr sz="2200" b="0" spc="-10" dirty="0">
                <a:latin typeface="Segoe UI Semilight"/>
                <a:cs typeface="Segoe UI Semilight"/>
              </a:rPr>
              <a:t>data/samples</a:t>
            </a:r>
            <a:r>
              <a:rPr sz="2200" b="0" spc="-45" dirty="0">
                <a:latin typeface="Segoe UI Semilight"/>
                <a:cs typeface="Segoe UI Semilight"/>
              </a:rPr>
              <a:t> </a:t>
            </a:r>
            <a:r>
              <a:rPr sz="2200" b="0" dirty="0">
                <a:latin typeface="Segoe UI Semilight"/>
                <a:cs typeface="Segoe UI Semilight"/>
              </a:rPr>
              <a:t>from</a:t>
            </a:r>
            <a:r>
              <a:rPr sz="2200" b="0" spc="-50" dirty="0">
                <a:latin typeface="Segoe UI Semilight"/>
                <a:cs typeface="Segoe UI Semilight"/>
              </a:rPr>
              <a:t> </a:t>
            </a:r>
            <a:r>
              <a:rPr sz="2200" b="0" dirty="0">
                <a:latin typeface="Segoe UI Semilight"/>
                <a:cs typeface="Segoe UI Semilight"/>
              </a:rPr>
              <a:t>the</a:t>
            </a:r>
            <a:r>
              <a:rPr sz="2200" b="0" spc="-60" dirty="0">
                <a:latin typeface="Segoe UI Semilight"/>
                <a:cs typeface="Segoe UI Semilight"/>
              </a:rPr>
              <a:t> </a:t>
            </a:r>
            <a:r>
              <a:rPr sz="2200" b="0" spc="-10" dirty="0">
                <a:latin typeface="Segoe UI Semilight"/>
                <a:cs typeface="Segoe UI Semilight"/>
              </a:rPr>
              <a:t>distribution</a:t>
            </a:r>
            <a:endParaRPr sz="2200">
              <a:latin typeface="Segoe UI Semilight"/>
              <a:cs typeface="Segoe UI Semilight"/>
            </a:endParaRPr>
          </a:p>
          <a:p>
            <a:pPr marL="219710" indent="-217170">
              <a:lnSpc>
                <a:spcPct val="100000"/>
              </a:lnSpc>
              <a:buSzPct val="97727"/>
              <a:buAutoNum type="arabicPeriod"/>
              <a:tabLst>
                <a:tab pos="219710" algn="l"/>
              </a:tabLst>
            </a:pPr>
            <a:r>
              <a:rPr sz="2200" b="0" u="sng" spc="-45"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Find</a:t>
            </a:r>
            <a:r>
              <a:rPr sz="2200" b="0" u="sng" spc="-25"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an</a:t>
            </a:r>
            <a:r>
              <a:rPr sz="2200" b="0" u="sng" spc="-35"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estimate</a:t>
            </a:r>
            <a:r>
              <a:rPr sz="2200" b="0" u="sng" spc="-40"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for</a:t>
            </a:r>
            <a:r>
              <a:rPr sz="2200" b="0" u="sng" spc="-25" dirty="0">
                <a:uFill>
                  <a:solidFill>
                    <a:srgbClr val="000000"/>
                  </a:solidFill>
                </a:uFill>
                <a:latin typeface="Segoe UI Semilight"/>
                <a:cs typeface="Segoe UI Semilight"/>
              </a:rPr>
              <a:t> </a:t>
            </a:r>
            <a:r>
              <a:rPr sz="2200" u="sng" spc="-50" dirty="0">
                <a:uFill>
                  <a:solidFill>
                    <a:srgbClr val="000000"/>
                  </a:solidFill>
                </a:uFill>
                <a:latin typeface="Cambria Math"/>
                <a:cs typeface="Cambria Math"/>
              </a:rPr>
              <a:t>𝜃</a:t>
            </a:r>
            <a:endParaRPr sz="2200">
              <a:latin typeface="Cambria Math"/>
              <a:cs typeface="Cambria Math"/>
            </a:endParaRPr>
          </a:p>
        </p:txBody>
      </p:sp>
      <p:sp>
        <p:nvSpPr>
          <p:cNvPr id="6" name="object 6">
            <a:extLst>
              <a:ext uri="{FF2B5EF4-FFF2-40B4-BE49-F238E27FC236}">
                <a16:creationId xmlns:a16="http://schemas.microsoft.com/office/drawing/2014/main" id="{0F751CAC-CDE9-AD13-F5AC-1C8CBC064305}"/>
              </a:ext>
            </a:extLst>
          </p:cNvPr>
          <p:cNvSpPr/>
          <p:nvPr/>
        </p:nvSpPr>
        <p:spPr>
          <a:xfrm>
            <a:off x="649223" y="3160777"/>
            <a:ext cx="11188065" cy="1868424"/>
          </a:xfrm>
          <a:custGeom>
            <a:avLst/>
            <a:gdLst/>
            <a:ahLst/>
            <a:cxnLst/>
            <a:rect l="l" t="t" r="r" b="b"/>
            <a:pathLst>
              <a:path w="11188065" h="1920239">
                <a:moveTo>
                  <a:pt x="10867644" y="0"/>
                </a:moveTo>
                <a:lnTo>
                  <a:pt x="320039" y="0"/>
                </a:lnTo>
                <a:lnTo>
                  <a:pt x="272748" y="3469"/>
                </a:lnTo>
                <a:lnTo>
                  <a:pt x="227610" y="13547"/>
                </a:lnTo>
                <a:lnTo>
                  <a:pt x="185122" y="29740"/>
                </a:lnTo>
                <a:lnTo>
                  <a:pt x="145778" y="51552"/>
                </a:lnTo>
                <a:lnTo>
                  <a:pt x="110073" y="78490"/>
                </a:lnTo>
                <a:lnTo>
                  <a:pt x="78502" y="110057"/>
                </a:lnTo>
                <a:lnTo>
                  <a:pt x="51562" y="145761"/>
                </a:lnTo>
                <a:lnTo>
                  <a:pt x="29746" y="185105"/>
                </a:lnTo>
                <a:lnTo>
                  <a:pt x="13550" y="227596"/>
                </a:lnTo>
                <a:lnTo>
                  <a:pt x="3470" y="272739"/>
                </a:lnTo>
                <a:lnTo>
                  <a:pt x="0" y="320039"/>
                </a:lnTo>
                <a:lnTo>
                  <a:pt x="0" y="1600200"/>
                </a:lnTo>
                <a:lnTo>
                  <a:pt x="3470" y="1647500"/>
                </a:lnTo>
                <a:lnTo>
                  <a:pt x="13550" y="1692643"/>
                </a:lnTo>
                <a:lnTo>
                  <a:pt x="29746" y="1735134"/>
                </a:lnTo>
                <a:lnTo>
                  <a:pt x="51562" y="1774478"/>
                </a:lnTo>
                <a:lnTo>
                  <a:pt x="78502" y="1810182"/>
                </a:lnTo>
                <a:lnTo>
                  <a:pt x="110073" y="1841749"/>
                </a:lnTo>
                <a:lnTo>
                  <a:pt x="145778" y="1868687"/>
                </a:lnTo>
                <a:lnTo>
                  <a:pt x="185122" y="1890499"/>
                </a:lnTo>
                <a:lnTo>
                  <a:pt x="227610" y="1906692"/>
                </a:lnTo>
                <a:lnTo>
                  <a:pt x="272748" y="1916770"/>
                </a:lnTo>
                <a:lnTo>
                  <a:pt x="320039" y="1920240"/>
                </a:lnTo>
                <a:lnTo>
                  <a:pt x="10867644" y="1920240"/>
                </a:lnTo>
                <a:lnTo>
                  <a:pt x="10914944" y="1916770"/>
                </a:lnTo>
                <a:lnTo>
                  <a:pt x="10960087" y="1906692"/>
                </a:lnTo>
                <a:lnTo>
                  <a:pt x="11002578" y="1890499"/>
                </a:lnTo>
                <a:lnTo>
                  <a:pt x="11041922" y="1868687"/>
                </a:lnTo>
                <a:lnTo>
                  <a:pt x="11077626" y="1841749"/>
                </a:lnTo>
                <a:lnTo>
                  <a:pt x="11109193" y="1810182"/>
                </a:lnTo>
                <a:lnTo>
                  <a:pt x="11136131" y="1774478"/>
                </a:lnTo>
                <a:lnTo>
                  <a:pt x="11157943" y="1735134"/>
                </a:lnTo>
                <a:lnTo>
                  <a:pt x="11174136" y="1692643"/>
                </a:lnTo>
                <a:lnTo>
                  <a:pt x="11184214" y="1647500"/>
                </a:lnTo>
                <a:lnTo>
                  <a:pt x="11187684" y="1600200"/>
                </a:lnTo>
                <a:lnTo>
                  <a:pt x="11187684" y="320039"/>
                </a:lnTo>
                <a:lnTo>
                  <a:pt x="11184214" y="272739"/>
                </a:lnTo>
                <a:lnTo>
                  <a:pt x="11174136" y="227596"/>
                </a:lnTo>
                <a:lnTo>
                  <a:pt x="11157943" y="185105"/>
                </a:lnTo>
                <a:lnTo>
                  <a:pt x="11136131" y="145761"/>
                </a:lnTo>
                <a:lnTo>
                  <a:pt x="11109193" y="110057"/>
                </a:lnTo>
                <a:lnTo>
                  <a:pt x="11077626" y="78490"/>
                </a:lnTo>
                <a:lnTo>
                  <a:pt x="11041922" y="51552"/>
                </a:lnTo>
                <a:lnTo>
                  <a:pt x="11002578" y="29740"/>
                </a:lnTo>
                <a:lnTo>
                  <a:pt x="10960087" y="13547"/>
                </a:lnTo>
                <a:lnTo>
                  <a:pt x="10914944" y="3469"/>
                </a:lnTo>
                <a:lnTo>
                  <a:pt x="10867644" y="0"/>
                </a:lnTo>
                <a:close/>
              </a:path>
            </a:pathLst>
          </a:custGeom>
          <a:solidFill>
            <a:srgbClr val="F0F8F1"/>
          </a:solidFill>
        </p:spPr>
        <p:txBody>
          <a:bodyPr wrap="square" lIns="0" tIns="0" rIns="0" bIns="0" rtlCol="0"/>
          <a:lstStyle/>
          <a:p>
            <a:endParaRPr dirty="0"/>
          </a:p>
        </p:txBody>
      </p:sp>
      <mc:AlternateContent xmlns:mc="http://schemas.openxmlformats.org/markup-compatibility/2006">
        <mc:Choice xmlns:a14="http://schemas.microsoft.com/office/drawing/2010/main" Requires="a14">
          <p:sp>
            <p:nvSpPr>
              <p:cNvPr id="8" name="object 8">
                <a:extLst>
                  <a:ext uri="{FF2B5EF4-FFF2-40B4-BE49-F238E27FC236}">
                    <a16:creationId xmlns:a16="http://schemas.microsoft.com/office/drawing/2014/main" id="{1F03B7C5-D993-7DE7-201F-DC6784A8FCB1}"/>
                  </a:ext>
                </a:extLst>
              </p:cNvPr>
              <p:cNvSpPr txBox="1"/>
              <p:nvPr/>
            </p:nvSpPr>
            <p:spPr>
              <a:xfrm>
                <a:off x="699922" y="1445513"/>
                <a:ext cx="10801985" cy="3420808"/>
              </a:xfrm>
              <a:prstGeom prst="rect">
                <a:avLst/>
              </a:prstGeom>
            </p:spPr>
            <p:txBody>
              <a:bodyPr vert="horz" wrap="square" lIns="0" tIns="12065" rIns="0" bIns="0" rtlCol="0">
                <a:spAutoFit/>
              </a:bodyPr>
              <a:lstStyle/>
              <a:p>
                <a:pPr marL="12700">
                  <a:lnSpc>
                    <a:spcPct val="100000"/>
                  </a:lnSpc>
                  <a:spcBef>
                    <a:spcPts val="95"/>
                  </a:spcBef>
                </a:pPr>
                <a:r>
                  <a:rPr lang="en-US" sz="2800" spc="-20" dirty="0">
                    <a:solidFill>
                      <a:srgbClr val="3D8752"/>
                    </a:solidFill>
                    <a:latin typeface="Cambria Math"/>
                    <a:cs typeface="Cambria Math"/>
                  </a:rPr>
                  <a:t>𝓛(𝑬;</a:t>
                </a:r>
                <a:r>
                  <a:rPr lang="en-US" sz="2800" spc="-155" dirty="0">
                    <a:solidFill>
                      <a:srgbClr val="3D8752"/>
                    </a:solidFill>
                    <a:latin typeface="Cambria Math"/>
                    <a:cs typeface="Cambria Math"/>
                  </a:rPr>
                  <a:t> </a:t>
                </a:r>
                <a:r>
                  <a:rPr lang="en-US" sz="2800" dirty="0">
                    <a:solidFill>
                      <a:srgbClr val="3D8752"/>
                    </a:solidFill>
                    <a:latin typeface="Cambria Math"/>
                    <a:cs typeface="Cambria Math"/>
                  </a:rPr>
                  <a:t>𝜽)</a:t>
                </a:r>
                <a:r>
                  <a:rPr lang="en-US" sz="2800" spc="105" dirty="0">
                    <a:solidFill>
                      <a:srgbClr val="3D8752"/>
                    </a:solidFill>
                    <a:latin typeface="Cambria Math"/>
                    <a:cs typeface="Cambria Math"/>
                  </a:rPr>
                  <a:t> </a:t>
                </a:r>
                <a:r>
                  <a:rPr lang="en-US" sz="2800" b="0" dirty="0">
                    <a:latin typeface="Segoe UI Semilight"/>
                    <a:cs typeface="Segoe UI Semilight"/>
                  </a:rPr>
                  <a:t>is</a:t>
                </a:r>
                <a:r>
                  <a:rPr lang="en-US" sz="2800" b="0" spc="-35" dirty="0">
                    <a:latin typeface="Segoe UI Semilight"/>
                    <a:cs typeface="Segoe UI Semilight"/>
                  </a:rPr>
                  <a:t> </a:t>
                </a:r>
                <a:r>
                  <a:rPr lang="en-US" sz="2800" dirty="0">
                    <a:latin typeface="Cambria Math"/>
                    <a:cs typeface="Cambria Math"/>
                  </a:rPr>
                  <a:t>ℙ(𝐸)</a:t>
                </a:r>
                <a:r>
                  <a:rPr lang="en-US" sz="2800" spc="120" dirty="0">
                    <a:latin typeface="Cambria Math"/>
                    <a:cs typeface="Cambria Math"/>
                  </a:rPr>
                  <a:t> </a:t>
                </a:r>
                <a:r>
                  <a:rPr lang="en-US" sz="2800" b="0" dirty="0">
                    <a:latin typeface="Segoe UI Semilight"/>
                    <a:cs typeface="Segoe UI Semilight"/>
                  </a:rPr>
                  <a:t>when</a:t>
                </a:r>
                <a:r>
                  <a:rPr lang="en-US" sz="2800" b="0" spc="-30" dirty="0">
                    <a:latin typeface="Segoe UI Semilight"/>
                    <a:cs typeface="Segoe UI Semilight"/>
                  </a:rPr>
                  <a:t> </a:t>
                </a:r>
                <a:r>
                  <a:rPr lang="en-US" sz="2800" b="0" dirty="0">
                    <a:latin typeface="Segoe UI Semilight"/>
                    <a:cs typeface="Segoe UI Semilight"/>
                  </a:rPr>
                  <a:t>the</a:t>
                </a:r>
                <a:r>
                  <a:rPr lang="en-US" sz="2800" b="0" spc="-40" dirty="0">
                    <a:latin typeface="Segoe UI Semilight"/>
                    <a:cs typeface="Segoe UI Semilight"/>
                  </a:rPr>
                  <a:t> </a:t>
                </a:r>
                <a:r>
                  <a:rPr lang="en-US" sz="2800" b="0" dirty="0">
                    <a:latin typeface="Segoe UI Semilight"/>
                    <a:cs typeface="Segoe UI Semilight"/>
                  </a:rPr>
                  <a:t>experiment</a:t>
                </a:r>
                <a:r>
                  <a:rPr lang="en-US" sz="2800" b="0" spc="-35" dirty="0">
                    <a:latin typeface="Segoe UI Semilight"/>
                    <a:cs typeface="Segoe UI Semilight"/>
                  </a:rPr>
                  <a:t> </a:t>
                </a:r>
                <a:r>
                  <a:rPr lang="en-US" sz="2800" b="0" dirty="0">
                    <a:latin typeface="Segoe UI Semilight"/>
                    <a:cs typeface="Segoe UI Semilight"/>
                  </a:rPr>
                  <a:t>is</a:t>
                </a:r>
                <a:r>
                  <a:rPr lang="en-US" sz="2800" b="0" spc="-35" dirty="0">
                    <a:latin typeface="Segoe UI Semilight"/>
                    <a:cs typeface="Segoe UI Semilight"/>
                  </a:rPr>
                  <a:t> </a:t>
                </a:r>
                <a:r>
                  <a:rPr lang="en-US" sz="2800" b="0" dirty="0">
                    <a:latin typeface="Segoe UI Semilight"/>
                    <a:cs typeface="Segoe UI Semilight"/>
                  </a:rPr>
                  <a:t>run</a:t>
                </a:r>
                <a:r>
                  <a:rPr lang="en-US" sz="2800" b="0" spc="-30" dirty="0">
                    <a:latin typeface="Segoe UI Semilight"/>
                    <a:cs typeface="Segoe UI Semilight"/>
                  </a:rPr>
                  <a:t> </a:t>
                </a:r>
                <a:r>
                  <a:rPr lang="en-US" sz="2800" b="0" dirty="0">
                    <a:latin typeface="Segoe UI Semilight"/>
                    <a:cs typeface="Segoe UI Semilight"/>
                  </a:rPr>
                  <a:t>with</a:t>
                </a:r>
                <a:r>
                  <a:rPr lang="en-US" sz="2800" b="0" spc="-15" dirty="0">
                    <a:latin typeface="Segoe UI Semilight"/>
                    <a:cs typeface="Segoe UI Semilight"/>
                  </a:rPr>
                  <a:t> </a:t>
                </a:r>
                <a:r>
                  <a:rPr lang="en-US" sz="2800" spc="-50" dirty="0">
                    <a:latin typeface="Cambria Math"/>
                    <a:cs typeface="Cambria Math"/>
                  </a:rPr>
                  <a:t>𝜃</a:t>
                </a:r>
                <a:endParaRPr lang="en-US" sz="2800" dirty="0">
                  <a:latin typeface="Cambria Math"/>
                  <a:cs typeface="Cambria Math"/>
                </a:endParaRPr>
              </a:p>
              <a:p>
                <a:pPr marL="48895" marR="1071880">
                  <a:lnSpc>
                    <a:spcPts val="2590"/>
                  </a:lnSpc>
                  <a:spcBef>
                    <a:spcPts val="450"/>
                  </a:spcBef>
                </a:pPr>
                <a:r>
                  <a:rPr lang="en-US" sz="2400" b="0" i="1" dirty="0">
                    <a:latin typeface="Segoe UI Semilight"/>
                    <a:cs typeface="Segoe UI Semilight"/>
                  </a:rPr>
                  <a:t>“what</a:t>
                </a:r>
                <a:r>
                  <a:rPr lang="en-US" sz="2400" b="0" i="1" spc="-10" dirty="0">
                    <a:latin typeface="Segoe UI Semilight"/>
                    <a:cs typeface="Segoe UI Semilight"/>
                  </a:rPr>
                  <a:t> </a:t>
                </a:r>
                <a:r>
                  <a:rPr lang="en-US" sz="2400" b="0" i="1" dirty="0">
                    <a:latin typeface="Segoe UI Semilight"/>
                    <a:cs typeface="Segoe UI Semilight"/>
                  </a:rPr>
                  <a:t>is</a:t>
                </a:r>
                <a:r>
                  <a:rPr lang="en-US" sz="2400" b="0" i="1" spc="-25" dirty="0">
                    <a:latin typeface="Segoe UI Semilight"/>
                    <a:cs typeface="Segoe UI Semilight"/>
                  </a:rPr>
                  <a:t> </a:t>
                </a:r>
                <a:r>
                  <a:rPr lang="en-US" sz="2400" b="0" i="1" dirty="0">
                    <a:latin typeface="Segoe UI Semilight"/>
                    <a:cs typeface="Segoe UI Semilight"/>
                  </a:rPr>
                  <a:t>probability of</a:t>
                </a:r>
                <a:r>
                  <a:rPr lang="en-US" sz="2400" b="0" i="1" spc="-15" dirty="0">
                    <a:latin typeface="Segoe UI Semilight"/>
                    <a:cs typeface="Segoe UI Semilight"/>
                  </a:rPr>
                  <a:t> </a:t>
                </a:r>
                <a:r>
                  <a:rPr lang="en-US" sz="2400" b="0" i="1" dirty="0">
                    <a:latin typeface="Segoe UI Semilight"/>
                    <a:cs typeface="Segoe UI Semilight"/>
                  </a:rPr>
                  <a:t>seeing</a:t>
                </a:r>
                <a:r>
                  <a:rPr lang="en-US" sz="2400" b="0" i="1" spc="-30" dirty="0">
                    <a:latin typeface="Segoe UI Semilight"/>
                    <a:cs typeface="Segoe UI Semilight"/>
                  </a:rPr>
                  <a:t> </a:t>
                </a:r>
                <a:r>
                  <a:rPr lang="en-US" sz="2400" b="0" i="1" dirty="0">
                    <a:latin typeface="Segoe UI Semilight"/>
                    <a:cs typeface="Segoe UI Semilight"/>
                  </a:rPr>
                  <a:t>the</a:t>
                </a:r>
                <a:r>
                  <a:rPr lang="en-US" sz="2400" b="0" i="1" spc="-40" dirty="0">
                    <a:latin typeface="Segoe UI Semilight"/>
                    <a:cs typeface="Segoe UI Semilight"/>
                  </a:rPr>
                  <a:t> </a:t>
                </a:r>
                <a:r>
                  <a:rPr lang="en-US" sz="2400" b="0" i="1" dirty="0">
                    <a:latin typeface="Segoe UI Semilight"/>
                    <a:cs typeface="Segoe UI Semilight"/>
                  </a:rPr>
                  <a:t>event</a:t>
                </a:r>
                <a:r>
                  <a:rPr lang="en-US" sz="2400" b="0" i="1" spc="-15" dirty="0">
                    <a:latin typeface="Segoe UI Semilight"/>
                    <a:cs typeface="Segoe UI Semilight"/>
                  </a:rPr>
                  <a:t> </a:t>
                </a:r>
                <a:r>
                  <a:rPr lang="en-US" sz="2400" dirty="0">
                    <a:latin typeface="Cambria Math"/>
                    <a:cs typeface="Cambria Math"/>
                  </a:rPr>
                  <a:t>𝐸</a:t>
                </a:r>
                <a:r>
                  <a:rPr lang="en-US" sz="2400" spc="204" dirty="0">
                    <a:latin typeface="Cambria Math"/>
                    <a:cs typeface="Cambria Math"/>
                  </a:rPr>
                  <a:t> </a:t>
                </a:r>
                <a:r>
                  <a:rPr lang="en-US" sz="2400" b="0" i="1" dirty="0">
                    <a:latin typeface="Segoe UI Semilight"/>
                    <a:cs typeface="Segoe UI Semilight"/>
                  </a:rPr>
                  <a:t>(in</a:t>
                </a:r>
                <a:r>
                  <a:rPr lang="en-US" sz="2400" b="0" i="1" spc="-25" dirty="0">
                    <a:latin typeface="Segoe UI Semilight"/>
                    <a:cs typeface="Segoe UI Semilight"/>
                  </a:rPr>
                  <a:t> </a:t>
                </a:r>
                <a:r>
                  <a:rPr lang="en-US" sz="2400" b="0" i="1" dirty="0">
                    <a:latin typeface="Segoe UI Semilight"/>
                    <a:cs typeface="Segoe UI Semilight"/>
                  </a:rPr>
                  <a:t>our</a:t>
                </a:r>
                <a:r>
                  <a:rPr lang="en-US" sz="2400" b="0" i="1" spc="-25" dirty="0">
                    <a:latin typeface="Segoe UI Semilight"/>
                    <a:cs typeface="Segoe UI Semilight"/>
                  </a:rPr>
                  <a:t> </a:t>
                </a:r>
                <a:r>
                  <a:rPr lang="en-US" sz="2400" b="0" i="1" dirty="0">
                    <a:latin typeface="Segoe UI Semilight"/>
                    <a:cs typeface="Segoe UI Semilight"/>
                  </a:rPr>
                  <a:t>case,</a:t>
                </a:r>
                <a:r>
                  <a:rPr lang="en-US" sz="2400" b="0" i="1" spc="-35" dirty="0">
                    <a:latin typeface="Segoe UI Semilight"/>
                    <a:cs typeface="Segoe UI Semilight"/>
                  </a:rPr>
                  <a:t> </a:t>
                </a:r>
                <a:r>
                  <a:rPr lang="en-US" sz="2400" b="0" i="1" dirty="0">
                    <a:latin typeface="Segoe UI Semilight"/>
                    <a:cs typeface="Segoe UI Semilight"/>
                  </a:rPr>
                  <a:t>the</a:t>
                </a:r>
                <a:r>
                  <a:rPr lang="en-US" sz="2400" b="0" i="1" spc="-30" dirty="0">
                    <a:latin typeface="Segoe UI Semilight"/>
                    <a:cs typeface="Segoe UI Semilight"/>
                  </a:rPr>
                  <a:t> </a:t>
                </a:r>
                <a:r>
                  <a:rPr lang="en-US" sz="2400" b="0" i="1" dirty="0">
                    <a:latin typeface="Segoe UI Semilight"/>
                    <a:cs typeface="Segoe UI Semilight"/>
                  </a:rPr>
                  <a:t>set</a:t>
                </a:r>
                <a:r>
                  <a:rPr lang="en-US" sz="2400" b="0" i="1" spc="-30" dirty="0">
                    <a:latin typeface="Segoe UI Semilight"/>
                    <a:cs typeface="Segoe UI Semilight"/>
                  </a:rPr>
                  <a:t> </a:t>
                </a:r>
                <a:r>
                  <a:rPr lang="en-US" sz="2400" b="0" i="1" dirty="0">
                    <a:latin typeface="Segoe UI Semilight"/>
                    <a:cs typeface="Segoe UI Semilight"/>
                  </a:rPr>
                  <a:t>of</a:t>
                </a:r>
                <a:r>
                  <a:rPr lang="en-US" sz="2400" b="0" i="1" spc="-30" dirty="0">
                    <a:latin typeface="Segoe UI Semilight"/>
                    <a:cs typeface="Segoe UI Semilight"/>
                  </a:rPr>
                  <a:t> </a:t>
                </a:r>
                <a:r>
                  <a:rPr lang="en-US" sz="2400" b="0" i="1" dirty="0">
                    <a:latin typeface="Segoe UI Semilight"/>
                    <a:cs typeface="Segoe UI Semilight"/>
                  </a:rPr>
                  <a:t>data),</a:t>
                </a:r>
                <a:r>
                  <a:rPr lang="en-US" sz="2400" b="0" i="1" spc="-25" dirty="0">
                    <a:latin typeface="Segoe UI Semilight"/>
                    <a:cs typeface="Segoe UI Semilight"/>
                  </a:rPr>
                  <a:t> </a:t>
                </a:r>
                <a:r>
                  <a:rPr lang="en-US" sz="2400" b="0" i="1" dirty="0">
                    <a:latin typeface="Segoe UI Semilight"/>
                    <a:cs typeface="Segoe UI Semilight"/>
                  </a:rPr>
                  <a:t>if</a:t>
                </a:r>
                <a:r>
                  <a:rPr lang="en-US" sz="2400" b="0" i="1" spc="-20" dirty="0">
                    <a:latin typeface="Segoe UI Semilight"/>
                    <a:cs typeface="Segoe UI Semilight"/>
                  </a:rPr>
                  <a:t> </a:t>
                </a:r>
                <a:r>
                  <a:rPr lang="en-US" sz="2400" b="0" i="1" spc="-25" dirty="0">
                    <a:latin typeface="Segoe UI Semilight"/>
                    <a:cs typeface="Segoe UI Semilight"/>
                  </a:rPr>
                  <a:t>the </a:t>
                </a:r>
                <a:r>
                  <a:rPr lang="en-US" sz="2400" b="0" i="1" dirty="0">
                    <a:latin typeface="Segoe UI Semilight"/>
                    <a:cs typeface="Segoe UI Semilight"/>
                  </a:rPr>
                  <a:t>experiment</a:t>
                </a:r>
                <a:r>
                  <a:rPr lang="en-US" sz="2400" b="0" i="1" spc="-25" dirty="0">
                    <a:latin typeface="Segoe UI Semilight"/>
                    <a:cs typeface="Segoe UI Semilight"/>
                  </a:rPr>
                  <a:t> </a:t>
                </a:r>
                <a:r>
                  <a:rPr lang="en-US" sz="2400" b="0" i="1" dirty="0">
                    <a:latin typeface="Segoe UI Semilight"/>
                    <a:cs typeface="Segoe UI Semilight"/>
                  </a:rPr>
                  <a:t>is</a:t>
                </a:r>
                <a:r>
                  <a:rPr lang="en-US" sz="2400" b="0" i="1" spc="-35" dirty="0">
                    <a:latin typeface="Segoe UI Semilight"/>
                    <a:cs typeface="Segoe UI Semilight"/>
                  </a:rPr>
                  <a:t> </a:t>
                </a:r>
                <a:r>
                  <a:rPr lang="en-US" sz="2400" b="0" i="1" dirty="0">
                    <a:latin typeface="Segoe UI Semilight"/>
                    <a:cs typeface="Segoe UI Semilight"/>
                  </a:rPr>
                  <a:t>run</a:t>
                </a:r>
                <a:r>
                  <a:rPr lang="en-US" sz="2400" b="0" i="1" spc="-30" dirty="0">
                    <a:latin typeface="Segoe UI Semilight"/>
                    <a:cs typeface="Segoe UI Semilight"/>
                  </a:rPr>
                  <a:t> </a:t>
                </a:r>
                <a:r>
                  <a:rPr lang="en-US" sz="2400" b="0" i="1" dirty="0">
                    <a:latin typeface="Segoe UI Semilight"/>
                    <a:cs typeface="Segoe UI Semilight"/>
                  </a:rPr>
                  <a:t>with</a:t>
                </a:r>
                <a:r>
                  <a:rPr lang="en-US" sz="2400" b="0" i="1" spc="-35" dirty="0">
                    <a:latin typeface="Segoe UI Semilight"/>
                    <a:cs typeface="Segoe UI Semilight"/>
                  </a:rPr>
                  <a:t> </a:t>
                </a:r>
                <a:r>
                  <a:rPr lang="en-US" sz="2400" b="0" i="1" dirty="0">
                    <a:latin typeface="Segoe UI Semilight"/>
                    <a:cs typeface="Segoe UI Semilight"/>
                  </a:rPr>
                  <a:t>the</a:t>
                </a:r>
                <a:r>
                  <a:rPr lang="en-US" sz="2400" b="0" i="1" spc="-40" dirty="0">
                    <a:latin typeface="Segoe UI Semilight"/>
                    <a:cs typeface="Segoe UI Semilight"/>
                  </a:rPr>
                  <a:t> </a:t>
                </a:r>
                <a:r>
                  <a:rPr lang="en-US" sz="2400" b="0" i="1" dirty="0">
                    <a:latin typeface="Segoe UI Semilight"/>
                    <a:cs typeface="Segoe UI Semilight"/>
                  </a:rPr>
                  <a:t>parameter</a:t>
                </a:r>
                <a:r>
                  <a:rPr lang="en-US" sz="2400" b="0" i="1" spc="-40" dirty="0">
                    <a:latin typeface="Segoe UI Semilight"/>
                    <a:cs typeface="Segoe UI Semilight"/>
                  </a:rPr>
                  <a:t> </a:t>
                </a:r>
                <a:r>
                  <a:rPr lang="en-US" sz="2400" spc="-25" dirty="0">
                    <a:latin typeface="Cambria Math"/>
                    <a:cs typeface="Cambria Math"/>
                  </a:rPr>
                  <a:t>𝜃</a:t>
                </a:r>
                <a:r>
                  <a:rPr lang="en-US" sz="2400" b="0" i="1" spc="-25" dirty="0">
                    <a:latin typeface="Segoe UI Semilight"/>
                    <a:cs typeface="Segoe UI Semilight"/>
                  </a:rPr>
                  <a:t>?”</a:t>
                </a:r>
                <a:endParaRPr lang="en-US" sz="2400" dirty="0">
                  <a:latin typeface="Segoe UI Semilight"/>
                  <a:cs typeface="Segoe UI Semilight"/>
                </a:endParaRPr>
              </a:p>
              <a:p>
                <a:pPr marL="48895">
                  <a:lnSpc>
                    <a:spcPct val="100000"/>
                  </a:lnSpc>
                  <a:spcBef>
                    <a:spcPts val="280"/>
                  </a:spcBef>
                </a:pPr>
                <a:r>
                  <a:rPr lang="en-US" sz="2400" b="0" dirty="0">
                    <a:solidFill>
                      <a:srgbClr val="C00000"/>
                    </a:solidFill>
                    <a:latin typeface="Segoe UI Semilight"/>
                    <a:cs typeface="Segoe UI Semilight"/>
                  </a:rPr>
                  <a:t>We</a:t>
                </a:r>
                <a:r>
                  <a:rPr lang="en-US" sz="2400" b="0" spc="-45" dirty="0">
                    <a:solidFill>
                      <a:srgbClr val="C00000"/>
                    </a:solidFill>
                    <a:latin typeface="Segoe UI Semilight"/>
                    <a:cs typeface="Segoe UI Semilight"/>
                  </a:rPr>
                  <a:t> </a:t>
                </a:r>
                <a:r>
                  <a:rPr lang="en-US" sz="2400" b="0" dirty="0">
                    <a:solidFill>
                      <a:srgbClr val="C00000"/>
                    </a:solidFill>
                    <a:latin typeface="Segoe UI Semilight"/>
                    <a:cs typeface="Segoe UI Semilight"/>
                  </a:rPr>
                  <a:t>can’t</a:t>
                </a:r>
                <a:r>
                  <a:rPr lang="en-US" sz="2400" b="0" spc="-60" dirty="0">
                    <a:solidFill>
                      <a:srgbClr val="C00000"/>
                    </a:solidFill>
                    <a:latin typeface="Segoe UI Semilight"/>
                    <a:cs typeface="Segoe UI Semilight"/>
                  </a:rPr>
                  <a:t> </a:t>
                </a:r>
                <a:r>
                  <a:rPr lang="en-US" sz="2400" b="0" dirty="0">
                    <a:solidFill>
                      <a:srgbClr val="C00000"/>
                    </a:solidFill>
                    <a:latin typeface="Segoe UI Semilight"/>
                    <a:cs typeface="Segoe UI Semilight"/>
                  </a:rPr>
                  <a:t>use</a:t>
                </a:r>
                <a:r>
                  <a:rPr lang="en-US" sz="2400" b="0" spc="-50" dirty="0">
                    <a:solidFill>
                      <a:srgbClr val="C00000"/>
                    </a:solidFill>
                    <a:latin typeface="Segoe UI Semilight"/>
                    <a:cs typeface="Segoe UI Semilight"/>
                  </a:rPr>
                  <a:t> </a:t>
                </a:r>
                <a:r>
                  <a:rPr lang="en-US" sz="2400" b="0" dirty="0">
                    <a:solidFill>
                      <a:srgbClr val="C00000"/>
                    </a:solidFill>
                    <a:latin typeface="Segoe UI Semilight"/>
                    <a:cs typeface="Segoe UI Semilight"/>
                  </a:rPr>
                  <a:t>probability</a:t>
                </a:r>
                <a:r>
                  <a:rPr lang="en-US" sz="2400" b="0" spc="-70" dirty="0">
                    <a:solidFill>
                      <a:srgbClr val="C00000"/>
                    </a:solidFill>
                    <a:latin typeface="Segoe UI Semilight"/>
                    <a:cs typeface="Segoe UI Semilight"/>
                  </a:rPr>
                  <a:t> </a:t>
                </a:r>
                <a:r>
                  <a:rPr lang="en-US" sz="2400" b="0" dirty="0">
                    <a:solidFill>
                      <a:srgbClr val="C00000"/>
                    </a:solidFill>
                    <a:latin typeface="Segoe UI Semilight"/>
                    <a:cs typeface="Segoe UI Semilight"/>
                  </a:rPr>
                  <a:t>notation</a:t>
                </a:r>
                <a:r>
                  <a:rPr lang="en-US" sz="2400" b="0" spc="-60" dirty="0">
                    <a:solidFill>
                      <a:srgbClr val="C00000"/>
                    </a:solidFill>
                    <a:latin typeface="Segoe UI Semilight"/>
                    <a:cs typeface="Segoe UI Semilight"/>
                  </a:rPr>
                  <a:t> </a:t>
                </a:r>
                <a:r>
                  <a:rPr lang="en-US" sz="2400" b="0" dirty="0">
                    <a:solidFill>
                      <a:srgbClr val="C00000"/>
                    </a:solidFill>
                    <a:latin typeface="Segoe UI Semilight"/>
                    <a:cs typeface="Segoe UI Semilight"/>
                  </a:rPr>
                  <a:t>because</a:t>
                </a:r>
                <a:r>
                  <a:rPr lang="en-US" sz="2400" b="0" spc="-35" dirty="0">
                    <a:solidFill>
                      <a:srgbClr val="C00000"/>
                    </a:solidFill>
                    <a:latin typeface="Segoe UI Semilight"/>
                    <a:cs typeface="Segoe UI Semilight"/>
                  </a:rPr>
                  <a:t> </a:t>
                </a:r>
                <a:r>
                  <a:rPr lang="en-US" sz="2400" b="0" dirty="0">
                    <a:solidFill>
                      <a:srgbClr val="C00000"/>
                    </a:solidFill>
                    <a:latin typeface="Segoe UI Semilight"/>
                    <a:cs typeface="Segoe UI Semilight"/>
                  </a:rPr>
                  <a:t>likelihood</a:t>
                </a:r>
                <a:r>
                  <a:rPr lang="en-US" sz="2400" b="0" spc="-70" dirty="0">
                    <a:solidFill>
                      <a:srgbClr val="C00000"/>
                    </a:solidFill>
                    <a:latin typeface="Segoe UI Semilight"/>
                    <a:cs typeface="Segoe UI Semilight"/>
                  </a:rPr>
                  <a:t> </a:t>
                </a:r>
                <a:r>
                  <a:rPr lang="en-US" sz="2400" b="0" dirty="0">
                    <a:solidFill>
                      <a:srgbClr val="C00000"/>
                    </a:solidFill>
                    <a:latin typeface="Segoe UI Semilight"/>
                    <a:cs typeface="Segoe UI Semilight"/>
                  </a:rPr>
                  <a:t>doesn’t</a:t>
                </a:r>
                <a:r>
                  <a:rPr lang="en-US" sz="2400" b="0" spc="-60" dirty="0">
                    <a:solidFill>
                      <a:srgbClr val="C00000"/>
                    </a:solidFill>
                    <a:latin typeface="Segoe UI Semilight"/>
                    <a:cs typeface="Segoe UI Semilight"/>
                  </a:rPr>
                  <a:t> </a:t>
                </a:r>
                <a:r>
                  <a:rPr lang="en-US" sz="2400" b="0" dirty="0">
                    <a:solidFill>
                      <a:srgbClr val="C00000"/>
                    </a:solidFill>
                    <a:latin typeface="Segoe UI Semilight"/>
                    <a:cs typeface="Segoe UI Semilight"/>
                  </a:rPr>
                  <a:t>follow</a:t>
                </a:r>
                <a:r>
                  <a:rPr lang="en-US" sz="2400" b="0" spc="-55" dirty="0">
                    <a:solidFill>
                      <a:srgbClr val="C00000"/>
                    </a:solidFill>
                    <a:latin typeface="Segoe UI Semilight"/>
                    <a:cs typeface="Segoe UI Semilight"/>
                  </a:rPr>
                  <a:t> </a:t>
                </a:r>
                <a:r>
                  <a:rPr lang="en-US" sz="2400" b="0" dirty="0">
                    <a:solidFill>
                      <a:srgbClr val="C00000"/>
                    </a:solidFill>
                    <a:latin typeface="Segoe UI Semilight"/>
                    <a:cs typeface="Segoe UI Semilight"/>
                  </a:rPr>
                  <a:t>the</a:t>
                </a:r>
                <a:r>
                  <a:rPr lang="en-US" sz="2400" b="0" spc="-40" dirty="0">
                    <a:solidFill>
                      <a:srgbClr val="C00000"/>
                    </a:solidFill>
                    <a:latin typeface="Segoe UI Semilight"/>
                    <a:cs typeface="Segoe UI Semilight"/>
                  </a:rPr>
                  <a:t> </a:t>
                </a:r>
                <a:r>
                  <a:rPr lang="en-US" sz="2400" b="0" dirty="0">
                    <a:solidFill>
                      <a:srgbClr val="C00000"/>
                    </a:solidFill>
                    <a:latin typeface="Segoe UI Semilight"/>
                    <a:cs typeface="Segoe UI Semilight"/>
                  </a:rPr>
                  <a:t>same</a:t>
                </a:r>
                <a:r>
                  <a:rPr lang="en-US" sz="2400" b="0" spc="-40" dirty="0">
                    <a:solidFill>
                      <a:srgbClr val="C00000"/>
                    </a:solidFill>
                    <a:latin typeface="Segoe UI Semilight"/>
                    <a:cs typeface="Segoe UI Semilight"/>
                  </a:rPr>
                  <a:t> </a:t>
                </a:r>
                <a:r>
                  <a:rPr lang="en-US" sz="2400" b="0" spc="-10" dirty="0">
                    <a:solidFill>
                      <a:srgbClr val="C00000"/>
                    </a:solidFill>
                    <a:latin typeface="Segoe UI Semilight"/>
                    <a:cs typeface="Segoe UI Semilight"/>
                  </a:rPr>
                  <a:t>rules</a:t>
                </a:r>
                <a:endParaRPr lang="en-US" sz="2400" dirty="0">
                  <a:latin typeface="Segoe UI Semilight"/>
                  <a:cs typeface="Segoe UI Semilight"/>
                </a:endParaRPr>
              </a:p>
              <a:p>
                <a:pPr marL="134620">
                  <a:lnSpc>
                    <a:spcPts val="2850"/>
                  </a:lnSpc>
                  <a:spcBef>
                    <a:spcPts val="2305"/>
                  </a:spcBef>
                </a:pPr>
                <a:r>
                  <a:rPr lang="en-US" sz="2400" b="0" dirty="0">
                    <a:latin typeface="Segoe UI Semilight"/>
                    <a:cs typeface="Segoe UI Semilight"/>
                  </a:rPr>
                  <a:t>Coin</a:t>
                </a:r>
                <a:r>
                  <a:rPr lang="en-US" sz="2400" b="0" spc="-35" dirty="0">
                    <a:latin typeface="Segoe UI Semilight"/>
                    <a:cs typeface="Segoe UI Semilight"/>
                  </a:rPr>
                  <a:t> </a:t>
                </a:r>
                <a:r>
                  <a:rPr lang="en-US" sz="2400" b="0" spc="-10" dirty="0">
                    <a:latin typeface="Segoe UI Semilight"/>
                    <a:cs typeface="Segoe UI Semilight"/>
                  </a:rPr>
                  <a:t>example</a:t>
                </a:r>
                <a:endParaRPr lang="en-US" sz="2400" dirty="0">
                  <a:latin typeface="Segoe UI Semilight"/>
                  <a:cs typeface="Segoe UI Semilight"/>
                </a:endParaRPr>
              </a:p>
              <a:p>
                <a:pPr marL="134620">
                  <a:lnSpc>
                    <a:spcPts val="2850"/>
                  </a:lnSpc>
                </a:pPr>
                <a:r>
                  <a:rPr lang="en-US" sz="2400" b="0" dirty="0">
                    <a:latin typeface="Segoe UI Semilight"/>
                    <a:cs typeface="Segoe UI Semilight"/>
                  </a:rPr>
                  <a:t>We</a:t>
                </a:r>
                <a:r>
                  <a:rPr lang="en-US" sz="2400" b="0" spc="-35" dirty="0">
                    <a:latin typeface="Segoe UI Semilight"/>
                    <a:cs typeface="Segoe UI Semilight"/>
                  </a:rPr>
                  <a:t> </a:t>
                </a:r>
                <a:r>
                  <a:rPr lang="en-US" sz="2400" b="0" dirty="0">
                    <a:latin typeface="Segoe UI Semilight"/>
                    <a:cs typeface="Segoe UI Semilight"/>
                  </a:rPr>
                  <a:t>ran</a:t>
                </a:r>
                <a:r>
                  <a:rPr lang="en-US" sz="2400" b="0" spc="-45" dirty="0">
                    <a:latin typeface="Segoe UI Semilight"/>
                    <a:cs typeface="Segoe UI Semilight"/>
                  </a:rPr>
                  <a:t> </a:t>
                </a:r>
                <a:r>
                  <a:rPr lang="en-US" sz="2400" b="0" dirty="0">
                    <a:latin typeface="Segoe UI Semilight"/>
                    <a:cs typeface="Segoe UI Semilight"/>
                  </a:rPr>
                  <a:t>the</a:t>
                </a:r>
                <a:r>
                  <a:rPr lang="en-US" sz="2400" b="0" spc="-45" dirty="0">
                    <a:latin typeface="Segoe UI Semilight"/>
                    <a:cs typeface="Segoe UI Semilight"/>
                  </a:rPr>
                  <a:t> </a:t>
                </a:r>
                <a:r>
                  <a:rPr lang="en-US" sz="2400" b="0" dirty="0">
                    <a:latin typeface="Segoe UI Semilight"/>
                    <a:cs typeface="Segoe UI Semilight"/>
                  </a:rPr>
                  <a:t>experiment</a:t>
                </a:r>
                <a:r>
                  <a:rPr lang="en-US" sz="2400" b="0" spc="-30" dirty="0">
                    <a:latin typeface="Segoe UI Semilight"/>
                    <a:cs typeface="Segoe UI Semilight"/>
                  </a:rPr>
                  <a:t> </a:t>
                </a:r>
                <a:r>
                  <a:rPr lang="en-US" sz="2400" b="0" dirty="0">
                    <a:latin typeface="Segoe UI Semilight"/>
                    <a:cs typeface="Segoe UI Semilight"/>
                  </a:rPr>
                  <a:t>10</a:t>
                </a:r>
                <a:r>
                  <a:rPr lang="en-US" sz="2400" b="0" spc="-40" dirty="0">
                    <a:latin typeface="Segoe UI Semilight"/>
                    <a:cs typeface="Segoe UI Semilight"/>
                  </a:rPr>
                  <a:t> </a:t>
                </a:r>
                <a:r>
                  <a:rPr lang="en-US" sz="2400" b="0" dirty="0">
                    <a:latin typeface="Segoe UI Semilight"/>
                    <a:cs typeface="Segoe UI Semilight"/>
                  </a:rPr>
                  <a:t>times</a:t>
                </a:r>
                <a:r>
                  <a:rPr lang="en-US" sz="2400" b="0" spc="-45" dirty="0">
                    <a:latin typeface="Segoe UI Semilight"/>
                    <a:cs typeface="Segoe UI Semilight"/>
                  </a:rPr>
                  <a:t> </a:t>
                </a:r>
                <a:r>
                  <a:rPr lang="en-US" sz="2400" b="0" spc="-20" dirty="0">
                    <a:latin typeface="Segoe UI Semilight"/>
                    <a:cs typeface="Segoe UI Semilight"/>
                  </a:rPr>
                  <a:t>independently.</a:t>
                </a:r>
                <a:r>
                  <a:rPr lang="en-US" sz="2400" b="0" spc="-65" dirty="0">
                    <a:latin typeface="Segoe UI Semilight"/>
                    <a:cs typeface="Segoe UI Semilight"/>
                  </a:rPr>
                  <a:t> </a:t>
                </a:r>
                <a:r>
                  <a:rPr lang="en-US" sz="2400" b="0" dirty="0">
                    <a:latin typeface="Segoe UI Semilight"/>
                    <a:cs typeface="Segoe UI Semilight"/>
                  </a:rPr>
                  <a:t>The</a:t>
                </a:r>
                <a:r>
                  <a:rPr lang="en-US" sz="2400" b="0" spc="-45" dirty="0">
                    <a:latin typeface="Segoe UI Semilight"/>
                    <a:cs typeface="Segoe UI Semilight"/>
                  </a:rPr>
                  <a:t> </a:t>
                </a:r>
                <a:r>
                  <a:rPr lang="en-US" sz="2400" b="0" dirty="0">
                    <a:latin typeface="Segoe UI Semilight"/>
                    <a:cs typeface="Segoe UI Semilight"/>
                  </a:rPr>
                  <a:t>result</a:t>
                </a:r>
                <a:r>
                  <a:rPr lang="en-US" sz="2400" b="0" spc="-35" dirty="0">
                    <a:latin typeface="Segoe UI Semilight"/>
                    <a:cs typeface="Segoe UI Semilight"/>
                  </a:rPr>
                  <a:t> </a:t>
                </a:r>
                <a:r>
                  <a:rPr lang="en-US" sz="2400" b="0" dirty="0">
                    <a:latin typeface="Segoe UI Semilight" panose="020B0402040204020203" pitchFamily="34" charset="0"/>
                    <a:cs typeface="Segoe UI Semilight" panose="020B0402040204020203" pitchFamily="34" charset="0"/>
                  </a:rPr>
                  <a:t>was</a:t>
                </a:r>
                <a:r>
                  <a:rPr lang="en-US" sz="2400" b="0" spc="-30" dirty="0">
                    <a:latin typeface="Segoe UI Semilight" panose="020B0402040204020203" pitchFamily="34" charset="0"/>
                    <a:cs typeface="Segoe UI Semilight" panose="020B0402040204020203" pitchFamily="34" charset="0"/>
                  </a:rPr>
                  <a:t> </a:t>
                </a:r>
                <a:r>
                  <a:rPr lang="en-US" sz="2400" b="1" dirty="0">
                    <a:latin typeface="Segoe UI Semilight" panose="020B0402040204020203" pitchFamily="34" charset="0"/>
                    <a:cs typeface="Segoe UI Semilight" panose="020B0402040204020203" pitchFamily="34" charset="0"/>
                  </a:rPr>
                  <a:t>HTTTHHTHHH</a:t>
                </a:r>
              </a:p>
              <a:p>
                <a:pPr marL="134620">
                  <a:lnSpc>
                    <a:spcPct val="100000"/>
                  </a:lnSpc>
                  <a:spcBef>
                    <a:spcPts val="45"/>
                  </a:spcBef>
                  <a:tabLst>
                    <a:tab pos="502920" algn="l"/>
                    <a:tab pos="3156585" algn="l"/>
                  </a:tabLst>
                </a:pPr>
                <a14:m>
                  <m:oMath xmlns:m="http://schemas.openxmlformats.org/officeDocument/2006/math">
                    <m:r>
                      <a:rPr lang="en-US" sz="2800" i="1" smtClean="0">
                        <a:latin typeface="Cambria Math" panose="02040503050406030204" pitchFamily="18" charset="0"/>
                        <a:ea typeface="Cambria Math" panose="02040503050406030204" pitchFamily="18" charset="0"/>
                        <a:cs typeface="Cambria Math"/>
                      </a:rPr>
                      <m:t>ℒ</m:t>
                    </m:r>
                    <m:d>
                      <m:dPr>
                        <m:ctrlPr>
                          <a:rPr lang="en-US" sz="2800" b="1" dirty="0" smtClean="0">
                            <a:solidFill>
                              <a:srgbClr val="927E50"/>
                            </a:solidFill>
                            <a:latin typeface="Arial" panose="020B0604020202020204" pitchFamily="34" charset="0"/>
                            <a:cs typeface="Arial" panose="020B0604020202020204" pitchFamily="34" charset="0"/>
                          </a:rPr>
                        </m:ctrlPr>
                      </m:dPr>
                      <m:e>
                        <m:r>
                          <m:rPr>
                            <m:nor/>
                          </m:rPr>
                          <a:rPr lang="en-US" sz="2800" b="1" dirty="0" smtClean="0">
                            <a:solidFill>
                              <a:srgbClr val="927E50"/>
                            </a:solidFill>
                            <a:latin typeface="Arial" panose="020B0604020202020204" pitchFamily="34" charset="0"/>
                            <a:cs typeface="Arial" panose="020B0604020202020204" pitchFamily="34" charset="0"/>
                          </a:rPr>
                          <m:t>HTTTHHTHHH</m:t>
                        </m:r>
                        <m:r>
                          <a:rPr lang="en-US" sz="2800" b="0" i="1" smtClean="0">
                            <a:latin typeface="Cambria Math" panose="02040503050406030204" pitchFamily="18" charset="0"/>
                            <a:ea typeface="Cambria Math" panose="02040503050406030204" pitchFamily="18" charset="0"/>
                            <a:cs typeface="Cambria Math"/>
                          </a:rPr>
                          <m:t>;</m:t>
                        </m:r>
                        <m:r>
                          <a:rPr lang="en-US" sz="2800" b="1" i="1" smtClean="0">
                            <a:solidFill>
                              <a:schemeClr val="accent2">
                                <a:lumMod val="75000"/>
                              </a:schemeClr>
                            </a:solidFill>
                            <a:latin typeface="Cambria Math" panose="02040503050406030204" pitchFamily="18" charset="0"/>
                            <a:ea typeface="Cambria Math" panose="02040503050406030204" pitchFamily="18" charset="0"/>
                            <a:cs typeface="Cambria Math"/>
                          </a:rPr>
                          <m:t>𝜽</m:t>
                        </m:r>
                      </m:e>
                    </m:d>
                    <m:r>
                      <a:rPr lang="en-US" sz="2800" b="0" i="1" smtClean="0">
                        <a:latin typeface="Cambria Math" panose="02040503050406030204" pitchFamily="18" charset="0"/>
                        <a:ea typeface="Cambria Math" panose="02040503050406030204" pitchFamily="18" charset="0"/>
                        <a:cs typeface="Cambria Math"/>
                      </a:rPr>
                      <m:t>=</m:t>
                    </m:r>
                    <m:sSup>
                      <m:sSupPr>
                        <m:ctrlPr>
                          <a:rPr lang="en-US" sz="2800" b="0" i="1" smtClean="0">
                            <a:latin typeface="Cambria Math" panose="02040503050406030204" pitchFamily="18" charset="0"/>
                            <a:ea typeface="Cambria Math" panose="02040503050406030204" pitchFamily="18" charset="0"/>
                            <a:cs typeface="Cambria Math"/>
                          </a:rPr>
                        </m:ctrlPr>
                      </m:sSupPr>
                      <m:e>
                        <m:r>
                          <a:rPr lang="en-US" sz="2800" b="0" i="1" smtClean="0">
                            <a:latin typeface="Cambria Math" panose="02040503050406030204" pitchFamily="18" charset="0"/>
                            <a:ea typeface="Cambria Math" panose="02040503050406030204" pitchFamily="18" charset="0"/>
                            <a:cs typeface="Cambria Math"/>
                          </a:rPr>
                          <m:t>𝜃</m:t>
                        </m:r>
                      </m:e>
                      <m:sup>
                        <m:r>
                          <a:rPr lang="en-US" sz="2800" b="0" i="1" smtClean="0">
                            <a:latin typeface="Cambria Math" panose="02040503050406030204" pitchFamily="18" charset="0"/>
                            <a:ea typeface="Cambria Math" panose="02040503050406030204" pitchFamily="18" charset="0"/>
                            <a:cs typeface="Cambria Math"/>
                          </a:rPr>
                          <m:t>6</m:t>
                        </m:r>
                      </m:sup>
                    </m:sSup>
                    <m:sSup>
                      <m:sSupPr>
                        <m:ctrlPr>
                          <a:rPr lang="en-US" sz="2800" b="0" i="1" smtClean="0">
                            <a:latin typeface="Cambria Math" panose="02040503050406030204" pitchFamily="18" charset="0"/>
                            <a:ea typeface="Cambria Math" panose="02040503050406030204" pitchFamily="18" charset="0"/>
                            <a:cs typeface="Cambria Math"/>
                          </a:rPr>
                        </m:ctrlPr>
                      </m:sSupPr>
                      <m:e>
                        <m:d>
                          <m:dPr>
                            <m:ctrlPr>
                              <a:rPr lang="en-US" sz="2800" b="0" i="1" smtClean="0">
                                <a:latin typeface="Cambria Math" panose="02040503050406030204" pitchFamily="18" charset="0"/>
                                <a:ea typeface="Cambria Math" panose="02040503050406030204" pitchFamily="18" charset="0"/>
                                <a:cs typeface="Cambria Math"/>
                              </a:rPr>
                            </m:ctrlPr>
                          </m:dPr>
                          <m:e>
                            <m:r>
                              <a:rPr lang="en-US" sz="2800" b="0" i="1" smtClean="0">
                                <a:latin typeface="Cambria Math" panose="02040503050406030204" pitchFamily="18" charset="0"/>
                                <a:ea typeface="Cambria Math" panose="02040503050406030204" pitchFamily="18" charset="0"/>
                                <a:cs typeface="Cambria Math"/>
                              </a:rPr>
                              <m:t>1−</m:t>
                            </m:r>
                            <m:r>
                              <a:rPr lang="en-US" sz="2800" b="0" i="1" smtClean="0">
                                <a:latin typeface="Cambria Math" panose="02040503050406030204" pitchFamily="18" charset="0"/>
                                <a:ea typeface="Cambria Math" panose="02040503050406030204" pitchFamily="18" charset="0"/>
                                <a:cs typeface="Cambria Math"/>
                              </a:rPr>
                              <m:t>𝜃</m:t>
                            </m:r>
                          </m:e>
                        </m:d>
                      </m:e>
                      <m:sup>
                        <m:r>
                          <a:rPr lang="en-US" sz="2800" b="0" i="1" smtClean="0">
                            <a:latin typeface="Cambria Math" panose="02040503050406030204" pitchFamily="18" charset="0"/>
                            <a:ea typeface="Cambria Math" panose="02040503050406030204" pitchFamily="18" charset="0"/>
                            <a:cs typeface="Cambria Math"/>
                          </a:rPr>
                          <m:t>4</m:t>
                        </m:r>
                      </m:sup>
                    </m:sSup>
                  </m:oMath>
                </a14:m>
                <a:r>
                  <a:rPr lang="en-US" sz="2800" dirty="0">
                    <a:latin typeface="Cambria Math"/>
                    <a:cs typeface="Cambria Math"/>
                  </a:rPr>
                  <a:t>     </a:t>
                </a:r>
                <a:r>
                  <a:rPr lang="en-US" sz="2200" dirty="0">
                    <a:latin typeface="Segoe UI Semilight" panose="020B0402040204020203" pitchFamily="34" charset="0"/>
                    <a:cs typeface="Segoe UI Semilight" panose="020B0402040204020203" pitchFamily="34" charset="0"/>
                  </a:rPr>
                  <a:t>(multiply because independent)</a:t>
                </a:r>
              </a:p>
              <a:p>
                <a:pPr marL="134620">
                  <a:lnSpc>
                    <a:spcPct val="100000"/>
                  </a:lnSpc>
                  <a:spcBef>
                    <a:spcPts val="15"/>
                  </a:spcBef>
                </a:pPr>
                <a:r>
                  <a:rPr lang="en-US" sz="2400" b="0" i="1" dirty="0">
                    <a:latin typeface="Segoe UI Semilight"/>
                    <a:cs typeface="Segoe UI Semilight"/>
                  </a:rPr>
                  <a:t>“Probability</a:t>
                </a:r>
                <a:r>
                  <a:rPr lang="en-US" sz="2400" b="0" i="1" spc="10" dirty="0">
                    <a:latin typeface="Segoe UI Semilight"/>
                    <a:cs typeface="Segoe UI Semilight"/>
                  </a:rPr>
                  <a:t> </a:t>
                </a:r>
                <a:r>
                  <a:rPr lang="en-US" sz="2400" b="0" i="1" dirty="0">
                    <a:latin typeface="Segoe UI Semilight"/>
                    <a:cs typeface="Segoe UI Semilight"/>
                  </a:rPr>
                  <a:t>of</a:t>
                </a:r>
                <a:r>
                  <a:rPr lang="en-US" sz="2400" b="0" i="1" spc="-5" dirty="0">
                    <a:latin typeface="Segoe UI Semilight"/>
                    <a:cs typeface="Segoe UI Semilight"/>
                  </a:rPr>
                  <a:t> </a:t>
                </a:r>
                <a:r>
                  <a:rPr lang="en-US" sz="2400" b="1" i="1" dirty="0">
                    <a:solidFill>
                      <a:srgbClr val="927E50"/>
                    </a:solidFill>
                    <a:latin typeface="Segoe UI Semilight"/>
                    <a:cs typeface="Segoe UI Semilight"/>
                  </a:rPr>
                  <a:t>observing</a:t>
                </a:r>
                <a:r>
                  <a:rPr lang="en-US" sz="2400" b="1" i="1" spc="-60" dirty="0">
                    <a:solidFill>
                      <a:srgbClr val="927E50"/>
                    </a:solidFill>
                    <a:latin typeface="Segoe UI Semilight"/>
                    <a:cs typeface="Segoe UI Semilight"/>
                  </a:rPr>
                  <a:t> </a:t>
                </a:r>
                <a:r>
                  <a:rPr lang="en-US" sz="2400" b="1" i="1" dirty="0">
                    <a:solidFill>
                      <a:srgbClr val="927E50"/>
                    </a:solidFill>
                    <a:latin typeface="Segoe UI Semilight"/>
                    <a:cs typeface="Segoe UI Semilight"/>
                  </a:rPr>
                  <a:t>HTTTHHTHHH</a:t>
                </a:r>
                <a:r>
                  <a:rPr lang="en-US" sz="2400" b="0" i="1" spc="-35" dirty="0">
                    <a:solidFill>
                      <a:srgbClr val="927E50"/>
                    </a:solidFill>
                    <a:latin typeface="Segoe UI Semilight"/>
                    <a:cs typeface="Segoe UI Semilight"/>
                  </a:rPr>
                  <a:t> </a:t>
                </a:r>
                <a:r>
                  <a:rPr lang="en-US" sz="2400" b="0" i="1" dirty="0">
                    <a:solidFill>
                      <a:srgbClr val="704EB9"/>
                    </a:solidFill>
                    <a:latin typeface="Segoe UI Semilight"/>
                    <a:cs typeface="Segoe UI Semilight"/>
                  </a:rPr>
                  <a:t>if</a:t>
                </a:r>
                <a:r>
                  <a:rPr lang="en-US" sz="2400" b="0" i="1" spc="-10" dirty="0">
                    <a:solidFill>
                      <a:srgbClr val="704EB9"/>
                    </a:solidFill>
                    <a:latin typeface="Segoe UI Semilight"/>
                    <a:cs typeface="Segoe UI Semilight"/>
                  </a:rPr>
                  <a:t> </a:t>
                </a:r>
                <a:r>
                  <a:rPr lang="en-US" sz="2400" dirty="0">
                    <a:solidFill>
                      <a:srgbClr val="704EB9"/>
                    </a:solidFill>
                    <a:latin typeface="Cambria Math"/>
                    <a:cs typeface="Cambria Math"/>
                  </a:rPr>
                  <a:t>𝜽</a:t>
                </a:r>
                <a:r>
                  <a:rPr lang="en-US" sz="2400" spc="125" dirty="0">
                    <a:solidFill>
                      <a:srgbClr val="704EB9"/>
                    </a:solidFill>
                    <a:latin typeface="Cambria Math"/>
                    <a:cs typeface="Cambria Math"/>
                  </a:rPr>
                  <a:t> </a:t>
                </a:r>
                <a:r>
                  <a:rPr lang="en-US" sz="2400" b="0" i="1" dirty="0">
                    <a:solidFill>
                      <a:srgbClr val="704EB9"/>
                    </a:solidFill>
                    <a:latin typeface="Segoe UI Semilight"/>
                    <a:cs typeface="Segoe UI Semilight"/>
                  </a:rPr>
                  <a:t>is</a:t>
                </a:r>
                <a:r>
                  <a:rPr lang="en-US" sz="2400" b="0" i="1" spc="-40" dirty="0">
                    <a:solidFill>
                      <a:srgbClr val="704EB9"/>
                    </a:solidFill>
                    <a:latin typeface="Segoe UI Semilight"/>
                    <a:cs typeface="Segoe UI Semilight"/>
                  </a:rPr>
                  <a:t> </a:t>
                </a:r>
                <a:r>
                  <a:rPr lang="en-US" sz="2400" b="0" i="1" dirty="0">
                    <a:solidFill>
                      <a:srgbClr val="704EB9"/>
                    </a:solidFill>
                    <a:latin typeface="Segoe UI Semilight"/>
                    <a:cs typeface="Segoe UI Semilight"/>
                  </a:rPr>
                  <a:t>probability</a:t>
                </a:r>
                <a:r>
                  <a:rPr lang="en-US" sz="2400" b="0" i="1" spc="-50" dirty="0">
                    <a:solidFill>
                      <a:srgbClr val="704EB9"/>
                    </a:solidFill>
                    <a:latin typeface="Segoe UI Semilight"/>
                    <a:cs typeface="Segoe UI Semilight"/>
                  </a:rPr>
                  <a:t> </a:t>
                </a:r>
                <a:r>
                  <a:rPr lang="en-US" sz="2400" b="0" i="1" dirty="0">
                    <a:solidFill>
                      <a:srgbClr val="704EB9"/>
                    </a:solidFill>
                    <a:latin typeface="Segoe UI Semilight"/>
                    <a:cs typeface="Segoe UI Semilight"/>
                  </a:rPr>
                  <a:t>of</a:t>
                </a:r>
                <a:r>
                  <a:rPr lang="en-US" sz="2400" b="0" i="1" spc="-40" dirty="0">
                    <a:solidFill>
                      <a:srgbClr val="704EB9"/>
                    </a:solidFill>
                    <a:latin typeface="Segoe UI Semilight"/>
                    <a:cs typeface="Segoe UI Semilight"/>
                  </a:rPr>
                  <a:t> </a:t>
                </a:r>
                <a:r>
                  <a:rPr lang="en-US" sz="2400" b="0" i="1" dirty="0">
                    <a:solidFill>
                      <a:srgbClr val="704EB9"/>
                    </a:solidFill>
                    <a:latin typeface="Segoe UI Semilight"/>
                    <a:cs typeface="Segoe UI Semilight"/>
                  </a:rPr>
                  <a:t>heads</a:t>
                </a:r>
                <a:r>
                  <a:rPr lang="en-US" sz="2400" b="0" i="1" spc="-50" dirty="0">
                    <a:solidFill>
                      <a:srgbClr val="704EB9"/>
                    </a:solidFill>
                    <a:latin typeface="Segoe UI Semilight"/>
                    <a:cs typeface="Segoe UI Semilight"/>
                  </a:rPr>
                  <a:t> </a:t>
                </a:r>
                <a:r>
                  <a:rPr lang="en-US" sz="2400" b="0" i="1" dirty="0">
                    <a:solidFill>
                      <a:srgbClr val="704EB9"/>
                    </a:solidFill>
                    <a:latin typeface="Segoe UI Semilight"/>
                    <a:cs typeface="Segoe UI Semilight"/>
                  </a:rPr>
                  <a:t>on</a:t>
                </a:r>
                <a:r>
                  <a:rPr lang="en-US" sz="2400" b="0" i="1" spc="-25" dirty="0">
                    <a:solidFill>
                      <a:srgbClr val="704EB9"/>
                    </a:solidFill>
                    <a:latin typeface="Segoe UI Semilight"/>
                    <a:cs typeface="Segoe UI Semilight"/>
                  </a:rPr>
                  <a:t> </a:t>
                </a:r>
                <a:r>
                  <a:rPr lang="en-US" sz="2400" b="0" i="1" dirty="0">
                    <a:solidFill>
                      <a:srgbClr val="704EB9"/>
                    </a:solidFill>
                    <a:latin typeface="Segoe UI Semilight"/>
                    <a:cs typeface="Segoe UI Semilight"/>
                  </a:rPr>
                  <a:t>a</a:t>
                </a:r>
                <a:r>
                  <a:rPr lang="en-US" sz="2400" b="0" i="1" spc="-20" dirty="0">
                    <a:solidFill>
                      <a:srgbClr val="704EB9"/>
                    </a:solidFill>
                    <a:latin typeface="Segoe UI Semilight"/>
                    <a:cs typeface="Segoe UI Semilight"/>
                  </a:rPr>
                  <a:t> </a:t>
                </a:r>
                <a:r>
                  <a:rPr lang="en-US" sz="2400" b="0" i="1" dirty="0">
                    <a:solidFill>
                      <a:srgbClr val="704EB9"/>
                    </a:solidFill>
                    <a:latin typeface="Segoe UI Semilight"/>
                    <a:cs typeface="Segoe UI Semilight"/>
                  </a:rPr>
                  <a:t>single</a:t>
                </a:r>
                <a:r>
                  <a:rPr lang="en-US" sz="2400" b="0" i="1" spc="-40" dirty="0">
                    <a:solidFill>
                      <a:srgbClr val="704EB9"/>
                    </a:solidFill>
                    <a:latin typeface="Segoe UI Semilight"/>
                    <a:cs typeface="Segoe UI Semilight"/>
                  </a:rPr>
                  <a:t> </a:t>
                </a:r>
                <a:r>
                  <a:rPr lang="en-US" sz="2400" b="0" i="1" spc="-10" dirty="0">
                    <a:solidFill>
                      <a:srgbClr val="704EB9"/>
                    </a:solidFill>
                    <a:latin typeface="Segoe UI Semilight"/>
                    <a:cs typeface="Segoe UI Semilight"/>
                  </a:rPr>
                  <a:t>flip</a:t>
                </a:r>
                <a:r>
                  <a:rPr lang="en-US" sz="2400" b="0" i="1" spc="-10" dirty="0">
                    <a:latin typeface="Segoe UI Semilight"/>
                    <a:cs typeface="Segoe UI Semilight"/>
                  </a:rPr>
                  <a:t>”</a:t>
                </a:r>
                <a:endParaRPr sz="2400" dirty="0">
                  <a:latin typeface="Segoe UI Semilight"/>
                  <a:cs typeface="Segoe UI Semilight"/>
                </a:endParaRPr>
              </a:p>
            </p:txBody>
          </p:sp>
        </mc:Choice>
        <mc:Fallback>
          <p:sp>
            <p:nvSpPr>
              <p:cNvPr id="8" name="object 8">
                <a:extLst>
                  <a:ext uri="{FF2B5EF4-FFF2-40B4-BE49-F238E27FC236}">
                    <a16:creationId xmlns:a16="http://schemas.microsoft.com/office/drawing/2014/main" id="{1F03B7C5-D993-7DE7-201F-DC6784A8FCB1}"/>
                  </a:ext>
                </a:extLst>
              </p:cNvPr>
              <p:cNvSpPr txBox="1">
                <a:spLocks noRot="1" noChangeAspect="1" noMove="1" noResize="1" noEditPoints="1" noAdjustHandles="1" noChangeArrowheads="1" noChangeShapeType="1" noTextEdit="1"/>
              </p:cNvSpPr>
              <p:nvPr/>
            </p:nvSpPr>
            <p:spPr>
              <a:xfrm>
                <a:off x="699922" y="1445513"/>
                <a:ext cx="10801985" cy="3420808"/>
              </a:xfrm>
              <a:prstGeom prst="rect">
                <a:avLst/>
              </a:prstGeom>
              <a:blipFill>
                <a:blip r:embed="rId2"/>
                <a:stretch>
                  <a:fillRect l="-1919" t="-2852" r="-1016" b="-4635"/>
                </a:stretch>
              </a:blipFill>
            </p:spPr>
            <p:txBody>
              <a:bodyPr/>
              <a:lstStyle/>
              <a:p>
                <a:r>
                  <a:rPr lang="en-US">
                    <a:noFill/>
                  </a:rPr>
                  <a:t> </a:t>
                </a:r>
              </a:p>
            </p:txBody>
          </p:sp>
        </mc:Fallback>
      </mc:AlternateContent>
    </p:spTree>
    <p:extLst>
      <p:ext uri="{BB962C8B-B14F-4D97-AF65-F5344CB8AC3E}">
        <p14:creationId xmlns:p14="http://schemas.microsoft.com/office/powerpoint/2010/main" val="34958290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8FAB0-814B-FFEB-6682-AB779C97DFEF}"/>
            </a:ext>
          </a:extLst>
        </p:cNvPr>
        <p:cNvGrpSpPr/>
        <p:nvPr/>
      </p:nvGrpSpPr>
      <p:grpSpPr>
        <a:xfrm>
          <a:off x="0" y="0"/>
          <a:ext cx="0" cy="0"/>
          <a:chOff x="0" y="0"/>
          <a:chExt cx="0" cy="0"/>
        </a:xfrm>
      </p:grpSpPr>
      <p:sp>
        <p:nvSpPr>
          <p:cNvPr id="2" name="object 2" descr="$PPTXTitle">
            <a:extLst>
              <a:ext uri="{FF2B5EF4-FFF2-40B4-BE49-F238E27FC236}">
                <a16:creationId xmlns:a16="http://schemas.microsoft.com/office/drawing/2014/main" id="{8240CB93-7881-E9DE-F4ED-DE77A95DC6E3}"/>
              </a:ext>
            </a:extLst>
          </p:cNvPr>
          <p:cNvSpPr txBox="1">
            <a:spLocks noGrp="1"/>
          </p:cNvSpPr>
          <p:nvPr>
            <p:ph type="title"/>
          </p:nvPr>
        </p:nvSpPr>
        <p:spPr>
          <a:xfrm>
            <a:off x="654202" y="340613"/>
            <a:ext cx="4807585" cy="696595"/>
          </a:xfrm>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Likelihood</a:t>
            </a:r>
            <a:r>
              <a:rPr i="1" spc="240" dirty="0">
                <a:latin typeface="Segoe UI"/>
                <a:cs typeface="Segoe UI"/>
              </a:rPr>
              <a:t> </a:t>
            </a:r>
            <a:r>
              <a:rPr i="1" spc="60" dirty="0">
                <a:latin typeface="Segoe UI"/>
                <a:cs typeface="Segoe UI"/>
              </a:rPr>
              <a:t>function</a:t>
            </a:r>
          </a:p>
        </p:txBody>
      </p:sp>
      <p:sp>
        <p:nvSpPr>
          <p:cNvPr id="3" name="object 3">
            <a:extLst>
              <a:ext uri="{FF2B5EF4-FFF2-40B4-BE49-F238E27FC236}">
                <a16:creationId xmlns:a16="http://schemas.microsoft.com/office/drawing/2014/main" id="{1BC45289-3A9E-27DA-B447-1D41E6D96850}"/>
              </a:ext>
            </a:extLst>
          </p:cNvPr>
          <p:cNvSpPr/>
          <p:nvPr/>
        </p:nvSpPr>
        <p:spPr>
          <a:xfrm>
            <a:off x="5695188" y="204215"/>
            <a:ext cx="6323330" cy="1132840"/>
          </a:xfrm>
          <a:custGeom>
            <a:avLst/>
            <a:gdLst/>
            <a:ahLst/>
            <a:cxnLst/>
            <a:rect l="l" t="t" r="r" b="b"/>
            <a:pathLst>
              <a:path w="6323330" h="1132840">
                <a:moveTo>
                  <a:pt x="6134354" y="0"/>
                </a:moveTo>
                <a:lnTo>
                  <a:pt x="188722" y="0"/>
                </a:lnTo>
                <a:lnTo>
                  <a:pt x="138538" y="6738"/>
                </a:lnTo>
                <a:lnTo>
                  <a:pt x="93453" y="25757"/>
                </a:lnTo>
                <a:lnTo>
                  <a:pt x="55260" y="55260"/>
                </a:lnTo>
                <a:lnTo>
                  <a:pt x="25757" y="93453"/>
                </a:lnTo>
                <a:lnTo>
                  <a:pt x="6738" y="138538"/>
                </a:lnTo>
                <a:lnTo>
                  <a:pt x="0" y="188721"/>
                </a:lnTo>
                <a:lnTo>
                  <a:pt x="0" y="943609"/>
                </a:lnTo>
                <a:lnTo>
                  <a:pt x="6738" y="993793"/>
                </a:lnTo>
                <a:lnTo>
                  <a:pt x="25757" y="1038878"/>
                </a:lnTo>
                <a:lnTo>
                  <a:pt x="55260" y="1077071"/>
                </a:lnTo>
                <a:lnTo>
                  <a:pt x="93453" y="1106574"/>
                </a:lnTo>
                <a:lnTo>
                  <a:pt x="138538" y="1125593"/>
                </a:lnTo>
                <a:lnTo>
                  <a:pt x="188722" y="1132331"/>
                </a:lnTo>
                <a:lnTo>
                  <a:pt x="6134354" y="1132331"/>
                </a:lnTo>
                <a:lnTo>
                  <a:pt x="6184537" y="1125593"/>
                </a:lnTo>
                <a:lnTo>
                  <a:pt x="6229622" y="1106574"/>
                </a:lnTo>
                <a:lnTo>
                  <a:pt x="6267815" y="1077071"/>
                </a:lnTo>
                <a:lnTo>
                  <a:pt x="6297318" y="1038878"/>
                </a:lnTo>
                <a:lnTo>
                  <a:pt x="6316337" y="993793"/>
                </a:lnTo>
                <a:lnTo>
                  <a:pt x="6323076" y="943609"/>
                </a:lnTo>
                <a:lnTo>
                  <a:pt x="6323076" y="188721"/>
                </a:lnTo>
                <a:lnTo>
                  <a:pt x="6316337" y="138538"/>
                </a:lnTo>
                <a:lnTo>
                  <a:pt x="6297318" y="93453"/>
                </a:lnTo>
                <a:lnTo>
                  <a:pt x="6267815" y="55260"/>
                </a:lnTo>
                <a:lnTo>
                  <a:pt x="6229622" y="25757"/>
                </a:lnTo>
                <a:lnTo>
                  <a:pt x="6184537" y="6738"/>
                </a:lnTo>
                <a:lnTo>
                  <a:pt x="6134354" y="0"/>
                </a:lnTo>
                <a:close/>
              </a:path>
            </a:pathLst>
          </a:custGeom>
          <a:solidFill>
            <a:srgbClr val="EBEAF6"/>
          </a:solidFill>
        </p:spPr>
        <p:txBody>
          <a:bodyPr wrap="square" lIns="0" tIns="0" rIns="0" bIns="0" rtlCol="0"/>
          <a:lstStyle/>
          <a:p>
            <a:endParaRPr/>
          </a:p>
        </p:txBody>
      </p:sp>
      <p:sp>
        <p:nvSpPr>
          <p:cNvPr id="4" name="object 4">
            <a:extLst>
              <a:ext uri="{FF2B5EF4-FFF2-40B4-BE49-F238E27FC236}">
                <a16:creationId xmlns:a16="http://schemas.microsoft.com/office/drawing/2014/main" id="{298F027E-A9B7-4341-3E8B-3FB696E737D7}"/>
              </a:ext>
            </a:extLst>
          </p:cNvPr>
          <p:cNvSpPr txBox="1"/>
          <p:nvPr/>
        </p:nvSpPr>
        <p:spPr>
          <a:xfrm>
            <a:off x="5830315" y="249173"/>
            <a:ext cx="6033770" cy="1031240"/>
          </a:xfrm>
          <a:prstGeom prst="rect">
            <a:avLst/>
          </a:prstGeom>
        </p:spPr>
        <p:txBody>
          <a:bodyPr vert="horz" wrap="square" lIns="0" tIns="12065" rIns="0" bIns="0" rtlCol="0">
            <a:spAutoFit/>
          </a:bodyPr>
          <a:lstStyle/>
          <a:p>
            <a:pPr marL="12700">
              <a:lnSpc>
                <a:spcPct val="100000"/>
              </a:lnSpc>
              <a:spcBef>
                <a:spcPts val="95"/>
              </a:spcBef>
            </a:pPr>
            <a:r>
              <a:rPr sz="2200" b="0" spc="-20" dirty="0">
                <a:latin typeface="Segoe UI Semilight"/>
                <a:cs typeface="Segoe UI Semilight"/>
              </a:rPr>
              <a:t>Remember,</a:t>
            </a:r>
            <a:r>
              <a:rPr sz="2200" b="0" spc="-55" dirty="0">
                <a:latin typeface="Segoe UI Semilight"/>
                <a:cs typeface="Segoe UI Semilight"/>
              </a:rPr>
              <a:t> </a:t>
            </a:r>
            <a:r>
              <a:rPr sz="2200" b="0" dirty="0">
                <a:latin typeface="Segoe UI Semilight"/>
                <a:cs typeface="Segoe UI Semilight"/>
              </a:rPr>
              <a:t>our</a:t>
            </a:r>
            <a:r>
              <a:rPr sz="2200" b="0" spc="-40" dirty="0">
                <a:latin typeface="Segoe UI Semilight"/>
                <a:cs typeface="Segoe UI Semilight"/>
              </a:rPr>
              <a:t> </a:t>
            </a:r>
            <a:r>
              <a:rPr sz="2200" b="0" spc="-10" dirty="0">
                <a:latin typeface="Segoe UI Semilight"/>
                <a:cs typeface="Segoe UI Semilight"/>
              </a:rPr>
              <a:t>goal:</a:t>
            </a:r>
            <a:endParaRPr sz="2200">
              <a:latin typeface="Segoe UI Semilight"/>
              <a:cs typeface="Segoe UI Semilight"/>
            </a:endParaRPr>
          </a:p>
          <a:p>
            <a:pPr marL="253365" indent="-240665">
              <a:lnSpc>
                <a:spcPct val="100000"/>
              </a:lnSpc>
              <a:buAutoNum type="arabicPeriod"/>
              <a:tabLst>
                <a:tab pos="253365" algn="l"/>
              </a:tabLst>
            </a:pPr>
            <a:r>
              <a:rPr sz="2200" b="0" dirty="0">
                <a:latin typeface="Segoe UI Semilight"/>
                <a:cs typeface="Segoe UI Semilight"/>
              </a:rPr>
              <a:t>Collect</a:t>
            </a:r>
            <a:r>
              <a:rPr sz="2200" b="0" spc="-60" dirty="0">
                <a:latin typeface="Segoe UI Semilight"/>
                <a:cs typeface="Segoe UI Semilight"/>
              </a:rPr>
              <a:t> </a:t>
            </a:r>
            <a:r>
              <a:rPr sz="2200" b="0" dirty="0">
                <a:latin typeface="Segoe UI Semilight"/>
                <a:cs typeface="Segoe UI Semilight"/>
              </a:rPr>
              <a:t>some</a:t>
            </a:r>
            <a:r>
              <a:rPr sz="2200" b="0" spc="-50" dirty="0">
                <a:latin typeface="Segoe UI Semilight"/>
                <a:cs typeface="Segoe UI Semilight"/>
              </a:rPr>
              <a:t> </a:t>
            </a:r>
            <a:r>
              <a:rPr sz="2200" b="0" spc="-10" dirty="0">
                <a:latin typeface="Segoe UI Semilight"/>
                <a:cs typeface="Segoe UI Semilight"/>
              </a:rPr>
              <a:t>data/samples</a:t>
            </a:r>
            <a:r>
              <a:rPr sz="2200" b="0" spc="-45" dirty="0">
                <a:latin typeface="Segoe UI Semilight"/>
                <a:cs typeface="Segoe UI Semilight"/>
              </a:rPr>
              <a:t> </a:t>
            </a:r>
            <a:r>
              <a:rPr sz="2200" b="0" dirty="0">
                <a:latin typeface="Segoe UI Semilight"/>
                <a:cs typeface="Segoe UI Semilight"/>
              </a:rPr>
              <a:t>from</a:t>
            </a:r>
            <a:r>
              <a:rPr sz="2200" b="0" spc="-50" dirty="0">
                <a:latin typeface="Segoe UI Semilight"/>
                <a:cs typeface="Segoe UI Semilight"/>
              </a:rPr>
              <a:t> </a:t>
            </a:r>
            <a:r>
              <a:rPr sz="2200" b="0" dirty="0">
                <a:latin typeface="Segoe UI Semilight"/>
                <a:cs typeface="Segoe UI Semilight"/>
              </a:rPr>
              <a:t>the</a:t>
            </a:r>
            <a:r>
              <a:rPr sz="2200" b="0" spc="-60" dirty="0">
                <a:latin typeface="Segoe UI Semilight"/>
                <a:cs typeface="Segoe UI Semilight"/>
              </a:rPr>
              <a:t> </a:t>
            </a:r>
            <a:r>
              <a:rPr sz="2200" b="0" spc="-10" dirty="0">
                <a:latin typeface="Segoe UI Semilight"/>
                <a:cs typeface="Segoe UI Semilight"/>
              </a:rPr>
              <a:t>distribution</a:t>
            </a:r>
            <a:endParaRPr sz="2200">
              <a:latin typeface="Segoe UI Semilight"/>
              <a:cs typeface="Segoe UI Semilight"/>
            </a:endParaRPr>
          </a:p>
          <a:p>
            <a:pPr marL="219710" indent="-217170">
              <a:lnSpc>
                <a:spcPct val="100000"/>
              </a:lnSpc>
              <a:buSzPct val="97727"/>
              <a:buAutoNum type="arabicPeriod"/>
              <a:tabLst>
                <a:tab pos="219710" algn="l"/>
              </a:tabLst>
            </a:pPr>
            <a:r>
              <a:rPr sz="2200" b="0" u="sng" spc="-45"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Find</a:t>
            </a:r>
            <a:r>
              <a:rPr sz="2200" b="0" u="sng" spc="-25"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an</a:t>
            </a:r>
            <a:r>
              <a:rPr sz="2200" b="0" u="sng" spc="-35"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estimate</a:t>
            </a:r>
            <a:r>
              <a:rPr sz="2200" b="0" u="sng" spc="-40"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for</a:t>
            </a:r>
            <a:r>
              <a:rPr sz="2200" b="0" u="sng" spc="-25" dirty="0">
                <a:uFill>
                  <a:solidFill>
                    <a:srgbClr val="000000"/>
                  </a:solidFill>
                </a:uFill>
                <a:latin typeface="Segoe UI Semilight"/>
                <a:cs typeface="Segoe UI Semilight"/>
              </a:rPr>
              <a:t> </a:t>
            </a:r>
            <a:r>
              <a:rPr sz="2200" u="sng" spc="-50" dirty="0">
                <a:uFill>
                  <a:solidFill>
                    <a:srgbClr val="000000"/>
                  </a:solidFill>
                </a:uFill>
                <a:latin typeface="Cambria Math"/>
                <a:cs typeface="Cambria Math"/>
              </a:rPr>
              <a:t>𝜃</a:t>
            </a:r>
            <a:endParaRPr sz="2200">
              <a:latin typeface="Cambria Math"/>
              <a:cs typeface="Cambria Math"/>
            </a:endParaRPr>
          </a:p>
        </p:txBody>
      </p:sp>
      <p:sp>
        <p:nvSpPr>
          <p:cNvPr id="6" name="object 6">
            <a:extLst>
              <a:ext uri="{FF2B5EF4-FFF2-40B4-BE49-F238E27FC236}">
                <a16:creationId xmlns:a16="http://schemas.microsoft.com/office/drawing/2014/main" id="{E4A04C00-BBAB-6478-A581-433E1F618299}"/>
              </a:ext>
            </a:extLst>
          </p:cNvPr>
          <p:cNvSpPr/>
          <p:nvPr/>
        </p:nvSpPr>
        <p:spPr>
          <a:xfrm>
            <a:off x="649223" y="3160777"/>
            <a:ext cx="11188065" cy="1868424"/>
          </a:xfrm>
          <a:custGeom>
            <a:avLst/>
            <a:gdLst/>
            <a:ahLst/>
            <a:cxnLst/>
            <a:rect l="l" t="t" r="r" b="b"/>
            <a:pathLst>
              <a:path w="11188065" h="1920239">
                <a:moveTo>
                  <a:pt x="10867644" y="0"/>
                </a:moveTo>
                <a:lnTo>
                  <a:pt x="320039" y="0"/>
                </a:lnTo>
                <a:lnTo>
                  <a:pt x="272748" y="3469"/>
                </a:lnTo>
                <a:lnTo>
                  <a:pt x="227610" y="13547"/>
                </a:lnTo>
                <a:lnTo>
                  <a:pt x="185122" y="29740"/>
                </a:lnTo>
                <a:lnTo>
                  <a:pt x="145778" y="51552"/>
                </a:lnTo>
                <a:lnTo>
                  <a:pt x="110073" y="78490"/>
                </a:lnTo>
                <a:lnTo>
                  <a:pt x="78502" y="110057"/>
                </a:lnTo>
                <a:lnTo>
                  <a:pt x="51562" y="145761"/>
                </a:lnTo>
                <a:lnTo>
                  <a:pt x="29746" y="185105"/>
                </a:lnTo>
                <a:lnTo>
                  <a:pt x="13550" y="227596"/>
                </a:lnTo>
                <a:lnTo>
                  <a:pt x="3470" y="272739"/>
                </a:lnTo>
                <a:lnTo>
                  <a:pt x="0" y="320039"/>
                </a:lnTo>
                <a:lnTo>
                  <a:pt x="0" y="1600200"/>
                </a:lnTo>
                <a:lnTo>
                  <a:pt x="3470" y="1647500"/>
                </a:lnTo>
                <a:lnTo>
                  <a:pt x="13550" y="1692643"/>
                </a:lnTo>
                <a:lnTo>
                  <a:pt x="29746" y="1735134"/>
                </a:lnTo>
                <a:lnTo>
                  <a:pt x="51562" y="1774478"/>
                </a:lnTo>
                <a:lnTo>
                  <a:pt x="78502" y="1810182"/>
                </a:lnTo>
                <a:lnTo>
                  <a:pt x="110073" y="1841749"/>
                </a:lnTo>
                <a:lnTo>
                  <a:pt x="145778" y="1868687"/>
                </a:lnTo>
                <a:lnTo>
                  <a:pt x="185122" y="1890499"/>
                </a:lnTo>
                <a:lnTo>
                  <a:pt x="227610" y="1906692"/>
                </a:lnTo>
                <a:lnTo>
                  <a:pt x="272748" y="1916770"/>
                </a:lnTo>
                <a:lnTo>
                  <a:pt x="320039" y="1920240"/>
                </a:lnTo>
                <a:lnTo>
                  <a:pt x="10867644" y="1920240"/>
                </a:lnTo>
                <a:lnTo>
                  <a:pt x="10914944" y="1916770"/>
                </a:lnTo>
                <a:lnTo>
                  <a:pt x="10960087" y="1906692"/>
                </a:lnTo>
                <a:lnTo>
                  <a:pt x="11002578" y="1890499"/>
                </a:lnTo>
                <a:lnTo>
                  <a:pt x="11041922" y="1868687"/>
                </a:lnTo>
                <a:lnTo>
                  <a:pt x="11077626" y="1841749"/>
                </a:lnTo>
                <a:lnTo>
                  <a:pt x="11109193" y="1810182"/>
                </a:lnTo>
                <a:lnTo>
                  <a:pt x="11136131" y="1774478"/>
                </a:lnTo>
                <a:lnTo>
                  <a:pt x="11157943" y="1735134"/>
                </a:lnTo>
                <a:lnTo>
                  <a:pt x="11174136" y="1692643"/>
                </a:lnTo>
                <a:lnTo>
                  <a:pt x="11184214" y="1647500"/>
                </a:lnTo>
                <a:lnTo>
                  <a:pt x="11187684" y="1600200"/>
                </a:lnTo>
                <a:lnTo>
                  <a:pt x="11187684" y="320039"/>
                </a:lnTo>
                <a:lnTo>
                  <a:pt x="11184214" y="272739"/>
                </a:lnTo>
                <a:lnTo>
                  <a:pt x="11174136" y="227596"/>
                </a:lnTo>
                <a:lnTo>
                  <a:pt x="11157943" y="185105"/>
                </a:lnTo>
                <a:lnTo>
                  <a:pt x="11136131" y="145761"/>
                </a:lnTo>
                <a:lnTo>
                  <a:pt x="11109193" y="110057"/>
                </a:lnTo>
                <a:lnTo>
                  <a:pt x="11077626" y="78490"/>
                </a:lnTo>
                <a:lnTo>
                  <a:pt x="11041922" y="51552"/>
                </a:lnTo>
                <a:lnTo>
                  <a:pt x="11002578" y="29740"/>
                </a:lnTo>
                <a:lnTo>
                  <a:pt x="10960087" y="13547"/>
                </a:lnTo>
                <a:lnTo>
                  <a:pt x="10914944" y="3469"/>
                </a:lnTo>
                <a:lnTo>
                  <a:pt x="10867644" y="0"/>
                </a:lnTo>
                <a:close/>
              </a:path>
            </a:pathLst>
          </a:custGeom>
          <a:solidFill>
            <a:srgbClr val="F0F8F1"/>
          </a:solidFill>
        </p:spPr>
        <p:txBody>
          <a:bodyPr wrap="square" lIns="0" tIns="0" rIns="0" bIns="0" rtlCol="0"/>
          <a:lstStyle/>
          <a:p>
            <a:endParaRPr dirty="0"/>
          </a:p>
        </p:txBody>
      </p:sp>
      <mc:AlternateContent xmlns:mc="http://schemas.openxmlformats.org/markup-compatibility/2006">
        <mc:Choice xmlns:a14="http://schemas.microsoft.com/office/drawing/2010/main" Requires="a14">
          <p:sp>
            <p:nvSpPr>
              <p:cNvPr id="8" name="object 8">
                <a:extLst>
                  <a:ext uri="{FF2B5EF4-FFF2-40B4-BE49-F238E27FC236}">
                    <a16:creationId xmlns:a16="http://schemas.microsoft.com/office/drawing/2014/main" id="{E60B4447-7610-5F55-03F0-80C337C37776}"/>
                  </a:ext>
                </a:extLst>
              </p:cNvPr>
              <p:cNvSpPr txBox="1"/>
              <p:nvPr/>
            </p:nvSpPr>
            <p:spPr>
              <a:xfrm>
                <a:off x="699922" y="1445513"/>
                <a:ext cx="10801985" cy="4528804"/>
              </a:xfrm>
              <a:prstGeom prst="rect">
                <a:avLst/>
              </a:prstGeom>
            </p:spPr>
            <p:txBody>
              <a:bodyPr vert="horz" wrap="square" lIns="0" tIns="12065" rIns="0" bIns="0" rtlCol="0">
                <a:spAutoFit/>
              </a:bodyPr>
              <a:lstStyle/>
              <a:p>
                <a:pPr marL="12700">
                  <a:lnSpc>
                    <a:spcPct val="100000"/>
                  </a:lnSpc>
                  <a:spcBef>
                    <a:spcPts val="95"/>
                  </a:spcBef>
                </a:pPr>
                <a:r>
                  <a:rPr lang="en-US" sz="2800" spc="-20" dirty="0">
                    <a:solidFill>
                      <a:srgbClr val="3D8752"/>
                    </a:solidFill>
                    <a:latin typeface="Cambria Math"/>
                    <a:cs typeface="Cambria Math"/>
                  </a:rPr>
                  <a:t>𝓛(𝑬;</a:t>
                </a:r>
                <a:r>
                  <a:rPr lang="en-US" sz="2800" spc="-155" dirty="0">
                    <a:solidFill>
                      <a:srgbClr val="3D8752"/>
                    </a:solidFill>
                    <a:latin typeface="Cambria Math"/>
                    <a:cs typeface="Cambria Math"/>
                  </a:rPr>
                  <a:t> </a:t>
                </a:r>
                <a:r>
                  <a:rPr lang="en-US" sz="2800" dirty="0">
                    <a:solidFill>
                      <a:srgbClr val="3D8752"/>
                    </a:solidFill>
                    <a:latin typeface="Cambria Math"/>
                    <a:cs typeface="Cambria Math"/>
                  </a:rPr>
                  <a:t>𝜽)</a:t>
                </a:r>
                <a:r>
                  <a:rPr lang="en-US" sz="2800" spc="105" dirty="0">
                    <a:solidFill>
                      <a:srgbClr val="3D8752"/>
                    </a:solidFill>
                    <a:latin typeface="Cambria Math"/>
                    <a:cs typeface="Cambria Math"/>
                  </a:rPr>
                  <a:t> </a:t>
                </a:r>
                <a:r>
                  <a:rPr lang="en-US" sz="2800" b="0" dirty="0">
                    <a:latin typeface="Segoe UI Semilight"/>
                    <a:cs typeface="Segoe UI Semilight"/>
                  </a:rPr>
                  <a:t>is</a:t>
                </a:r>
                <a:r>
                  <a:rPr lang="en-US" sz="2800" b="0" spc="-35" dirty="0">
                    <a:latin typeface="Segoe UI Semilight"/>
                    <a:cs typeface="Segoe UI Semilight"/>
                  </a:rPr>
                  <a:t> </a:t>
                </a:r>
                <a:r>
                  <a:rPr lang="en-US" sz="2800" dirty="0">
                    <a:latin typeface="Cambria Math"/>
                    <a:cs typeface="Cambria Math"/>
                  </a:rPr>
                  <a:t>ℙ(𝐸)</a:t>
                </a:r>
                <a:r>
                  <a:rPr lang="en-US" sz="2800" spc="120" dirty="0">
                    <a:latin typeface="Cambria Math"/>
                    <a:cs typeface="Cambria Math"/>
                  </a:rPr>
                  <a:t> </a:t>
                </a:r>
                <a:r>
                  <a:rPr lang="en-US" sz="2800" b="0" dirty="0">
                    <a:latin typeface="Segoe UI Semilight"/>
                    <a:cs typeface="Segoe UI Semilight"/>
                  </a:rPr>
                  <a:t>when</a:t>
                </a:r>
                <a:r>
                  <a:rPr lang="en-US" sz="2800" b="0" spc="-30" dirty="0">
                    <a:latin typeface="Segoe UI Semilight"/>
                    <a:cs typeface="Segoe UI Semilight"/>
                  </a:rPr>
                  <a:t> </a:t>
                </a:r>
                <a:r>
                  <a:rPr lang="en-US" sz="2800" b="0" dirty="0">
                    <a:latin typeface="Segoe UI Semilight"/>
                    <a:cs typeface="Segoe UI Semilight"/>
                  </a:rPr>
                  <a:t>the</a:t>
                </a:r>
                <a:r>
                  <a:rPr lang="en-US" sz="2800" b="0" spc="-40" dirty="0">
                    <a:latin typeface="Segoe UI Semilight"/>
                    <a:cs typeface="Segoe UI Semilight"/>
                  </a:rPr>
                  <a:t> </a:t>
                </a:r>
                <a:r>
                  <a:rPr lang="en-US" sz="2800" b="0" dirty="0">
                    <a:latin typeface="Segoe UI Semilight"/>
                    <a:cs typeface="Segoe UI Semilight"/>
                  </a:rPr>
                  <a:t>experiment</a:t>
                </a:r>
                <a:r>
                  <a:rPr lang="en-US" sz="2800" b="0" spc="-35" dirty="0">
                    <a:latin typeface="Segoe UI Semilight"/>
                    <a:cs typeface="Segoe UI Semilight"/>
                  </a:rPr>
                  <a:t> </a:t>
                </a:r>
                <a:r>
                  <a:rPr lang="en-US" sz="2800" b="0" dirty="0">
                    <a:latin typeface="Segoe UI Semilight"/>
                    <a:cs typeface="Segoe UI Semilight"/>
                  </a:rPr>
                  <a:t>is</a:t>
                </a:r>
                <a:r>
                  <a:rPr lang="en-US" sz="2800" b="0" spc="-35" dirty="0">
                    <a:latin typeface="Segoe UI Semilight"/>
                    <a:cs typeface="Segoe UI Semilight"/>
                  </a:rPr>
                  <a:t> </a:t>
                </a:r>
                <a:r>
                  <a:rPr lang="en-US" sz="2800" b="0" dirty="0">
                    <a:latin typeface="Segoe UI Semilight"/>
                    <a:cs typeface="Segoe UI Semilight"/>
                  </a:rPr>
                  <a:t>run</a:t>
                </a:r>
                <a:r>
                  <a:rPr lang="en-US" sz="2800" b="0" spc="-30" dirty="0">
                    <a:latin typeface="Segoe UI Semilight"/>
                    <a:cs typeface="Segoe UI Semilight"/>
                  </a:rPr>
                  <a:t> </a:t>
                </a:r>
                <a:r>
                  <a:rPr lang="en-US" sz="2800" b="0" dirty="0">
                    <a:latin typeface="Segoe UI Semilight"/>
                    <a:cs typeface="Segoe UI Semilight"/>
                  </a:rPr>
                  <a:t>with</a:t>
                </a:r>
                <a:r>
                  <a:rPr lang="en-US" sz="2800" b="0" spc="-15" dirty="0">
                    <a:latin typeface="Segoe UI Semilight"/>
                    <a:cs typeface="Segoe UI Semilight"/>
                  </a:rPr>
                  <a:t> </a:t>
                </a:r>
                <a:r>
                  <a:rPr lang="en-US" sz="2800" spc="-50" dirty="0">
                    <a:latin typeface="Cambria Math"/>
                    <a:cs typeface="Cambria Math"/>
                  </a:rPr>
                  <a:t>𝜃</a:t>
                </a:r>
                <a:endParaRPr lang="en-US" sz="2800" dirty="0">
                  <a:latin typeface="Cambria Math"/>
                  <a:cs typeface="Cambria Math"/>
                </a:endParaRPr>
              </a:p>
              <a:p>
                <a:pPr marL="48895" marR="1071880">
                  <a:lnSpc>
                    <a:spcPts val="2590"/>
                  </a:lnSpc>
                  <a:spcBef>
                    <a:spcPts val="450"/>
                  </a:spcBef>
                </a:pPr>
                <a:r>
                  <a:rPr lang="en-US" sz="2400" b="0" i="1" dirty="0">
                    <a:latin typeface="Segoe UI Semilight"/>
                    <a:cs typeface="Segoe UI Semilight"/>
                  </a:rPr>
                  <a:t>“what</a:t>
                </a:r>
                <a:r>
                  <a:rPr lang="en-US" sz="2400" b="0" i="1" spc="-10" dirty="0">
                    <a:latin typeface="Segoe UI Semilight"/>
                    <a:cs typeface="Segoe UI Semilight"/>
                  </a:rPr>
                  <a:t> </a:t>
                </a:r>
                <a:r>
                  <a:rPr lang="en-US" sz="2400" b="0" i="1" dirty="0">
                    <a:latin typeface="Segoe UI Semilight"/>
                    <a:cs typeface="Segoe UI Semilight"/>
                  </a:rPr>
                  <a:t>is</a:t>
                </a:r>
                <a:r>
                  <a:rPr lang="en-US" sz="2400" b="0" i="1" spc="-25" dirty="0">
                    <a:latin typeface="Segoe UI Semilight"/>
                    <a:cs typeface="Segoe UI Semilight"/>
                  </a:rPr>
                  <a:t> </a:t>
                </a:r>
                <a:r>
                  <a:rPr lang="en-US" sz="2400" b="0" i="1" dirty="0">
                    <a:latin typeface="Segoe UI Semilight"/>
                    <a:cs typeface="Segoe UI Semilight"/>
                  </a:rPr>
                  <a:t>probability of</a:t>
                </a:r>
                <a:r>
                  <a:rPr lang="en-US" sz="2400" b="0" i="1" spc="-15" dirty="0">
                    <a:latin typeface="Segoe UI Semilight"/>
                    <a:cs typeface="Segoe UI Semilight"/>
                  </a:rPr>
                  <a:t> </a:t>
                </a:r>
                <a:r>
                  <a:rPr lang="en-US" sz="2400" b="0" i="1" dirty="0">
                    <a:latin typeface="Segoe UI Semilight"/>
                    <a:cs typeface="Segoe UI Semilight"/>
                  </a:rPr>
                  <a:t>seeing</a:t>
                </a:r>
                <a:r>
                  <a:rPr lang="en-US" sz="2400" b="0" i="1" spc="-30" dirty="0">
                    <a:latin typeface="Segoe UI Semilight"/>
                    <a:cs typeface="Segoe UI Semilight"/>
                  </a:rPr>
                  <a:t> </a:t>
                </a:r>
                <a:r>
                  <a:rPr lang="en-US" sz="2400" b="0" i="1" dirty="0">
                    <a:latin typeface="Segoe UI Semilight"/>
                    <a:cs typeface="Segoe UI Semilight"/>
                  </a:rPr>
                  <a:t>the</a:t>
                </a:r>
                <a:r>
                  <a:rPr lang="en-US" sz="2400" b="0" i="1" spc="-40" dirty="0">
                    <a:latin typeface="Segoe UI Semilight"/>
                    <a:cs typeface="Segoe UI Semilight"/>
                  </a:rPr>
                  <a:t> </a:t>
                </a:r>
                <a:r>
                  <a:rPr lang="en-US" sz="2400" b="0" i="1" dirty="0">
                    <a:latin typeface="Segoe UI Semilight"/>
                    <a:cs typeface="Segoe UI Semilight"/>
                  </a:rPr>
                  <a:t>event</a:t>
                </a:r>
                <a:r>
                  <a:rPr lang="en-US" sz="2400" b="0" i="1" spc="-15" dirty="0">
                    <a:latin typeface="Segoe UI Semilight"/>
                    <a:cs typeface="Segoe UI Semilight"/>
                  </a:rPr>
                  <a:t> </a:t>
                </a:r>
                <a:r>
                  <a:rPr lang="en-US" sz="2400" dirty="0">
                    <a:latin typeface="Cambria Math"/>
                    <a:cs typeface="Cambria Math"/>
                  </a:rPr>
                  <a:t>𝐸</a:t>
                </a:r>
                <a:r>
                  <a:rPr lang="en-US" sz="2400" spc="204" dirty="0">
                    <a:latin typeface="Cambria Math"/>
                    <a:cs typeface="Cambria Math"/>
                  </a:rPr>
                  <a:t> </a:t>
                </a:r>
                <a:r>
                  <a:rPr lang="en-US" sz="2400" b="0" i="1" dirty="0">
                    <a:latin typeface="Segoe UI Semilight"/>
                    <a:cs typeface="Segoe UI Semilight"/>
                  </a:rPr>
                  <a:t>(in</a:t>
                </a:r>
                <a:r>
                  <a:rPr lang="en-US" sz="2400" b="0" i="1" spc="-25" dirty="0">
                    <a:latin typeface="Segoe UI Semilight"/>
                    <a:cs typeface="Segoe UI Semilight"/>
                  </a:rPr>
                  <a:t> </a:t>
                </a:r>
                <a:r>
                  <a:rPr lang="en-US" sz="2400" b="0" i="1" dirty="0">
                    <a:latin typeface="Segoe UI Semilight"/>
                    <a:cs typeface="Segoe UI Semilight"/>
                  </a:rPr>
                  <a:t>our</a:t>
                </a:r>
                <a:r>
                  <a:rPr lang="en-US" sz="2400" b="0" i="1" spc="-25" dirty="0">
                    <a:latin typeface="Segoe UI Semilight"/>
                    <a:cs typeface="Segoe UI Semilight"/>
                  </a:rPr>
                  <a:t> </a:t>
                </a:r>
                <a:r>
                  <a:rPr lang="en-US" sz="2400" b="0" i="1" dirty="0">
                    <a:latin typeface="Segoe UI Semilight"/>
                    <a:cs typeface="Segoe UI Semilight"/>
                  </a:rPr>
                  <a:t>case,</a:t>
                </a:r>
                <a:r>
                  <a:rPr lang="en-US" sz="2400" b="0" i="1" spc="-35" dirty="0">
                    <a:latin typeface="Segoe UI Semilight"/>
                    <a:cs typeface="Segoe UI Semilight"/>
                  </a:rPr>
                  <a:t> </a:t>
                </a:r>
                <a:r>
                  <a:rPr lang="en-US" sz="2400" b="0" i="1" dirty="0">
                    <a:latin typeface="Segoe UI Semilight"/>
                    <a:cs typeface="Segoe UI Semilight"/>
                  </a:rPr>
                  <a:t>the</a:t>
                </a:r>
                <a:r>
                  <a:rPr lang="en-US" sz="2400" b="0" i="1" spc="-30" dirty="0">
                    <a:latin typeface="Segoe UI Semilight"/>
                    <a:cs typeface="Segoe UI Semilight"/>
                  </a:rPr>
                  <a:t> </a:t>
                </a:r>
                <a:r>
                  <a:rPr lang="en-US" sz="2400" b="0" i="1" dirty="0">
                    <a:latin typeface="Segoe UI Semilight"/>
                    <a:cs typeface="Segoe UI Semilight"/>
                  </a:rPr>
                  <a:t>set</a:t>
                </a:r>
                <a:r>
                  <a:rPr lang="en-US" sz="2400" b="0" i="1" spc="-30" dirty="0">
                    <a:latin typeface="Segoe UI Semilight"/>
                    <a:cs typeface="Segoe UI Semilight"/>
                  </a:rPr>
                  <a:t> </a:t>
                </a:r>
                <a:r>
                  <a:rPr lang="en-US" sz="2400" b="0" i="1" dirty="0">
                    <a:latin typeface="Segoe UI Semilight"/>
                    <a:cs typeface="Segoe UI Semilight"/>
                  </a:rPr>
                  <a:t>of</a:t>
                </a:r>
                <a:r>
                  <a:rPr lang="en-US" sz="2400" b="0" i="1" spc="-30" dirty="0">
                    <a:latin typeface="Segoe UI Semilight"/>
                    <a:cs typeface="Segoe UI Semilight"/>
                  </a:rPr>
                  <a:t> </a:t>
                </a:r>
                <a:r>
                  <a:rPr lang="en-US" sz="2400" b="0" i="1" dirty="0">
                    <a:latin typeface="Segoe UI Semilight"/>
                    <a:cs typeface="Segoe UI Semilight"/>
                  </a:rPr>
                  <a:t>data),</a:t>
                </a:r>
                <a:r>
                  <a:rPr lang="en-US" sz="2400" b="0" i="1" spc="-25" dirty="0">
                    <a:latin typeface="Segoe UI Semilight"/>
                    <a:cs typeface="Segoe UI Semilight"/>
                  </a:rPr>
                  <a:t> </a:t>
                </a:r>
                <a:r>
                  <a:rPr lang="en-US" sz="2400" b="0" i="1" dirty="0">
                    <a:latin typeface="Segoe UI Semilight"/>
                    <a:cs typeface="Segoe UI Semilight"/>
                  </a:rPr>
                  <a:t>if</a:t>
                </a:r>
                <a:r>
                  <a:rPr lang="en-US" sz="2400" b="0" i="1" spc="-20" dirty="0">
                    <a:latin typeface="Segoe UI Semilight"/>
                    <a:cs typeface="Segoe UI Semilight"/>
                  </a:rPr>
                  <a:t> </a:t>
                </a:r>
                <a:r>
                  <a:rPr lang="en-US" sz="2400" b="0" i="1" spc="-25" dirty="0">
                    <a:latin typeface="Segoe UI Semilight"/>
                    <a:cs typeface="Segoe UI Semilight"/>
                  </a:rPr>
                  <a:t>the </a:t>
                </a:r>
                <a:r>
                  <a:rPr lang="en-US" sz="2400" b="0" i="1" dirty="0">
                    <a:latin typeface="Segoe UI Semilight"/>
                    <a:cs typeface="Segoe UI Semilight"/>
                  </a:rPr>
                  <a:t>experiment</a:t>
                </a:r>
                <a:r>
                  <a:rPr lang="en-US" sz="2400" b="0" i="1" spc="-25" dirty="0">
                    <a:latin typeface="Segoe UI Semilight"/>
                    <a:cs typeface="Segoe UI Semilight"/>
                  </a:rPr>
                  <a:t> </a:t>
                </a:r>
                <a:r>
                  <a:rPr lang="en-US" sz="2400" b="0" i="1" dirty="0">
                    <a:latin typeface="Segoe UI Semilight"/>
                    <a:cs typeface="Segoe UI Semilight"/>
                  </a:rPr>
                  <a:t>is</a:t>
                </a:r>
                <a:r>
                  <a:rPr lang="en-US" sz="2400" b="0" i="1" spc="-35" dirty="0">
                    <a:latin typeface="Segoe UI Semilight"/>
                    <a:cs typeface="Segoe UI Semilight"/>
                  </a:rPr>
                  <a:t> </a:t>
                </a:r>
                <a:r>
                  <a:rPr lang="en-US" sz="2400" b="0" i="1" dirty="0">
                    <a:latin typeface="Segoe UI Semilight"/>
                    <a:cs typeface="Segoe UI Semilight"/>
                  </a:rPr>
                  <a:t>run</a:t>
                </a:r>
                <a:r>
                  <a:rPr lang="en-US" sz="2400" b="0" i="1" spc="-30" dirty="0">
                    <a:latin typeface="Segoe UI Semilight"/>
                    <a:cs typeface="Segoe UI Semilight"/>
                  </a:rPr>
                  <a:t> </a:t>
                </a:r>
                <a:r>
                  <a:rPr lang="en-US" sz="2400" b="0" i="1" dirty="0">
                    <a:latin typeface="Segoe UI Semilight"/>
                    <a:cs typeface="Segoe UI Semilight"/>
                  </a:rPr>
                  <a:t>with</a:t>
                </a:r>
                <a:r>
                  <a:rPr lang="en-US" sz="2400" b="0" i="1" spc="-35" dirty="0">
                    <a:latin typeface="Segoe UI Semilight"/>
                    <a:cs typeface="Segoe UI Semilight"/>
                  </a:rPr>
                  <a:t> </a:t>
                </a:r>
                <a:r>
                  <a:rPr lang="en-US" sz="2400" b="0" i="1" dirty="0">
                    <a:latin typeface="Segoe UI Semilight"/>
                    <a:cs typeface="Segoe UI Semilight"/>
                  </a:rPr>
                  <a:t>the</a:t>
                </a:r>
                <a:r>
                  <a:rPr lang="en-US" sz="2400" b="0" i="1" spc="-40" dirty="0">
                    <a:latin typeface="Segoe UI Semilight"/>
                    <a:cs typeface="Segoe UI Semilight"/>
                  </a:rPr>
                  <a:t> </a:t>
                </a:r>
                <a:r>
                  <a:rPr lang="en-US" sz="2400" b="0" i="1" dirty="0">
                    <a:latin typeface="Segoe UI Semilight"/>
                    <a:cs typeface="Segoe UI Semilight"/>
                  </a:rPr>
                  <a:t>parameter</a:t>
                </a:r>
                <a:r>
                  <a:rPr lang="en-US" sz="2400" b="0" i="1" spc="-40" dirty="0">
                    <a:latin typeface="Segoe UI Semilight"/>
                    <a:cs typeface="Segoe UI Semilight"/>
                  </a:rPr>
                  <a:t> </a:t>
                </a:r>
                <a:r>
                  <a:rPr lang="en-US" sz="2400" spc="-25" dirty="0">
                    <a:latin typeface="Cambria Math"/>
                    <a:cs typeface="Cambria Math"/>
                  </a:rPr>
                  <a:t>𝜃</a:t>
                </a:r>
                <a:r>
                  <a:rPr lang="en-US" sz="2400" b="0" i="1" spc="-25" dirty="0">
                    <a:latin typeface="Segoe UI Semilight"/>
                    <a:cs typeface="Segoe UI Semilight"/>
                  </a:rPr>
                  <a:t>?”</a:t>
                </a:r>
                <a:endParaRPr lang="en-US" sz="2400" dirty="0">
                  <a:latin typeface="Segoe UI Semilight"/>
                  <a:cs typeface="Segoe UI Semilight"/>
                </a:endParaRPr>
              </a:p>
              <a:p>
                <a:pPr marL="48895">
                  <a:lnSpc>
                    <a:spcPct val="100000"/>
                  </a:lnSpc>
                  <a:spcBef>
                    <a:spcPts val="280"/>
                  </a:spcBef>
                </a:pPr>
                <a:r>
                  <a:rPr lang="en-US" sz="2400" b="0" dirty="0">
                    <a:solidFill>
                      <a:srgbClr val="C00000"/>
                    </a:solidFill>
                    <a:latin typeface="Segoe UI Semilight"/>
                    <a:cs typeface="Segoe UI Semilight"/>
                  </a:rPr>
                  <a:t>We</a:t>
                </a:r>
                <a:r>
                  <a:rPr lang="en-US" sz="2400" b="0" spc="-45" dirty="0">
                    <a:solidFill>
                      <a:srgbClr val="C00000"/>
                    </a:solidFill>
                    <a:latin typeface="Segoe UI Semilight"/>
                    <a:cs typeface="Segoe UI Semilight"/>
                  </a:rPr>
                  <a:t> </a:t>
                </a:r>
                <a:r>
                  <a:rPr lang="en-US" sz="2400" b="0" dirty="0">
                    <a:solidFill>
                      <a:srgbClr val="C00000"/>
                    </a:solidFill>
                    <a:latin typeface="Segoe UI Semilight"/>
                    <a:cs typeface="Segoe UI Semilight"/>
                  </a:rPr>
                  <a:t>can’t</a:t>
                </a:r>
                <a:r>
                  <a:rPr lang="en-US" sz="2400" b="0" spc="-60" dirty="0">
                    <a:solidFill>
                      <a:srgbClr val="C00000"/>
                    </a:solidFill>
                    <a:latin typeface="Segoe UI Semilight"/>
                    <a:cs typeface="Segoe UI Semilight"/>
                  </a:rPr>
                  <a:t> </a:t>
                </a:r>
                <a:r>
                  <a:rPr lang="en-US" sz="2400" b="0" dirty="0">
                    <a:solidFill>
                      <a:srgbClr val="C00000"/>
                    </a:solidFill>
                    <a:latin typeface="Segoe UI Semilight"/>
                    <a:cs typeface="Segoe UI Semilight"/>
                  </a:rPr>
                  <a:t>use</a:t>
                </a:r>
                <a:r>
                  <a:rPr lang="en-US" sz="2400" b="0" spc="-50" dirty="0">
                    <a:solidFill>
                      <a:srgbClr val="C00000"/>
                    </a:solidFill>
                    <a:latin typeface="Segoe UI Semilight"/>
                    <a:cs typeface="Segoe UI Semilight"/>
                  </a:rPr>
                  <a:t> </a:t>
                </a:r>
                <a:r>
                  <a:rPr lang="en-US" sz="2400" b="0" dirty="0">
                    <a:solidFill>
                      <a:srgbClr val="C00000"/>
                    </a:solidFill>
                    <a:latin typeface="Segoe UI Semilight"/>
                    <a:cs typeface="Segoe UI Semilight"/>
                  </a:rPr>
                  <a:t>probability</a:t>
                </a:r>
                <a:r>
                  <a:rPr lang="en-US" sz="2400" b="0" spc="-70" dirty="0">
                    <a:solidFill>
                      <a:srgbClr val="C00000"/>
                    </a:solidFill>
                    <a:latin typeface="Segoe UI Semilight"/>
                    <a:cs typeface="Segoe UI Semilight"/>
                  </a:rPr>
                  <a:t> </a:t>
                </a:r>
                <a:r>
                  <a:rPr lang="en-US" sz="2400" b="0" dirty="0">
                    <a:solidFill>
                      <a:srgbClr val="C00000"/>
                    </a:solidFill>
                    <a:latin typeface="Segoe UI Semilight"/>
                    <a:cs typeface="Segoe UI Semilight"/>
                  </a:rPr>
                  <a:t>notation</a:t>
                </a:r>
                <a:r>
                  <a:rPr lang="en-US" sz="2400" b="0" spc="-60" dirty="0">
                    <a:solidFill>
                      <a:srgbClr val="C00000"/>
                    </a:solidFill>
                    <a:latin typeface="Segoe UI Semilight"/>
                    <a:cs typeface="Segoe UI Semilight"/>
                  </a:rPr>
                  <a:t> </a:t>
                </a:r>
                <a:r>
                  <a:rPr lang="en-US" sz="2400" b="0" dirty="0">
                    <a:solidFill>
                      <a:srgbClr val="C00000"/>
                    </a:solidFill>
                    <a:latin typeface="Segoe UI Semilight"/>
                    <a:cs typeface="Segoe UI Semilight"/>
                  </a:rPr>
                  <a:t>because</a:t>
                </a:r>
                <a:r>
                  <a:rPr lang="en-US" sz="2400" b="0" spc="-35" dirty="0">
                    <a:solidFill>
                      <a:srgbClr val="C00000"/>
                    </a:solidFill>
                    <a:latin typeface="Segoe UI Semilight"/>
                    <a:cs typeface="Segoe UI Semilight"/>
                  </a:rPr>
                  <a:t> </a:t>
                </a:r>
                <a:r>
                  <a:rPr lang="en-US" sz="2400" b="0" dirty="0">
                    <a:solidFill>
                      <a:srgbClr val="C00000"/>
                    </a:solidFill>
                    <a:latin typeface="Segoe UI Semilight"/>
                    <a:cs typeface="Segoe UI Semilight"/>
                  </a:rPr>
                  <a:t>likelihood</a:t>
                </a:r>
                <a:r>
                  <a:rPr lang="en-US" sz="2400" b="0" spc="-70" dirty="0">
                    <a:solidFill>
                      <a:srgbClr val="C00000"/>
                    </a:solidFill>
                    <a:latin typeface="Segoe UI Semilight"/>
                    <a:cs typeface="Segoe UI Semilight"/>
                  </a:rPr>
                  <a:t> </a:t>
                </a:r>
                <a:r>
                  <a:rPr lang="en-US" sz="2400" b="0" dirty="0">
                    <a:solidFill>
                      <a:srgbClr val="C00000"/>
                    </a:solidFill>
                    <a:latin typeface="Segoe UI Semilight"/>
                    <a:cs typeface="Segoe UI Semilight"/>
                  </a:rPr>
                  <a:t>doesn’t</a:t>
                </a:r>
                <a:r>
                  <a:rPr lang="en-US" sz="2400" b="0" spc="-60" dirty="0">
                    <a:solidFill>
                      <a:srgbClr val="C00000"/>
                    </a:solidFill>
                    <a:latin typeface="Segoe UI Semilight"/>
                    <a:cs typeface="Segoe UI Semilight"/>
                  </a:rPr>
                  <a:t> </a:t>
                </a:r>
                <a:r>
                  <a:rPr lang="en-US" sz="2400" b="0" dirty="0">
                    <a:solidFill>
                      <a:srgbClr val="C00000"/>
                    </a:solidFill>
                    <a:latin typeface="Segoe UI Semilight"/>
                    <a:cs typeface="Segoe UI Semilight"/>
                  </a:rPr>
                  <a:t>follow</a:t>
                </a:r>
                <a:r>
                  <a:rPr lang="en-US" sz="2400" b="0" spc="-55" dirty="0">
                    <a:solidFill>
                      <a:srgbClr val="C00000"/>
                    </a:solidFill>
                    <a:latin typeface="Segoe UI Semilight"/>
                    <a:cs typeface="Segoe UI Semilight"/>
                  </a:rPr>
                  <a:t> </a:t>
                </a:r>
                <a:r>
                  <a:rPr lang="en-US" sz="2400" b="0" dirty="0">
                    <a:solidFill>
                      <a:srgbClr val="C00000"/>
                    </a:solidFill>
                    <a:latin typeface="Segoe UI Semilight"/>
                    <a:cs typeface="Segoe UI Semilight"/>
                  </a:rPr>
                  <a:t>the</a:t>
                </a:r>
                <a:r>
                  <a:rPr lang="en-US" sz="2400" b="0" spc="-40" dirty="0">
                    <a:solidFill>
                      <a:srgbClr val="C00000"/>
                    </a:solidFill>
                    <a:latin typeface="Segoe UI Semilight"/>
                    <a:cs typeface="Segoe UI Semilight"/>
                  </a:rPr>
                  <a:t> </a:t>
                </a:r>
                <a:r>
                  <a:rPr lang="en-US" sz="2400" b="0" dirty="0">
                    <a:solidFill>
                      <a:srgbClr val="C00000"/>
                    </a:solidFill>
                    <a:latin typeface="Segoe UI Semilight"/>
                    <a:cs typeface="Segoe UI Semilight"/>
                  </a:rPr>
                  <a:t>same</a:t>
                </a:r>
                <a:r>
                  <a:rPr lang="en-US" sz="2400" b="0" spc="-40" dirty="0">
                    <a:solidFill>
                      <a:srgbClr val="C00000"/>
                    </a:solidFill>
                    <a:latin typeface="Segoe UI Semilight"/>
                    <a:cs typeface="Segoe UI Semilight"/>
                  </a:rPr>
                  <a:t> </a:t>
                </a:r>
                <a:r>
                  <a:rPr lang="en-US" sz="2400" b="0" spc="-10" dirty="0">
                    <a:solidFill>
                      <a:srgbClr val="C00000"/>
                    </a:solidFill>
                    <a:latin typeface="Segoe UI Semilight"/>
                    <a:cs typeface="Segoe UI Semilight"/>
                  </a:rPr>
                  <a:t>rules</a:t>
                </a:r>
                <a:endParaRPr lang="en-US" sz="2400" dirty="0">
                  <a:latin typeface="Segoe UI Semilight"/>
                  <a:cs typeface="Segoe UI Semilight"/>
                </a:endParaRPr>
              </a:p>
              <a:p>
                <a:pPr marL="134620">
                  <a:lnSpc>
                    <a:spcPts val="2850"/>
                  </a:lnSpc>
                  <a:spcBef>
                    <a:spcPts val="2305"/>
                  </a:spcBef>
                </a:pPr>
                <a:r>
                  <a:rPr lang="en-US" sz="2400" b="0" dirty="0">
                    <a:latin typeface="Segoe UI Semilight"/>
                    <a:cs typeface="Segoe UI Semilight"/>
                  </a:rPr>
                  <a:t>Coin</a:t>
                </a:r>
                <a:r>
                  <a:rPr lang="en-US" sz="2400" b="0" spc="-35" dirty="0">
                    <a:latin typeface="Segoe UI Semilight"/>
                    <a:cs typeface="Segoe UI Semilight"/>
                  </a:rPr>
                  <a:t> </a:t>
                </a:r>
                <a:r>
                  <a:rPr lang="en-US" sz="2400" b="0" spc="-10" dirty="0">
                    <a:latin typeface="Segoe UI Semilight"/>
                    <a:cs typeface="Segoe UI Semilight"/>
                  </a:rPr>
                  <a:t>example</a:t>
                </a:r>
                <a:endParaRPr lang="en-US" sz="2400" dirty="0">
                  <a:latin typeface="Segoe UI Semilight"/>
                  <a:cs typeface="Segoe UI Semilight"/>
                </a:endParaRPr>
              </a:p>
              <a:p>
                <a:pPr marL="134620">
                  <a:lnSpc>
                    <a:spcPts val="2850"/>
                  </a:lnSpc>
                </a:pPr>
                <a:r>
                  <a:rPr lang="en-US" sz="2400" b="0" dirty="0">
                    <a:latin typeface="Segoe UI Semilight"/>
                    <a:cs typeface="Segoe UI Semilight"/>
                  </a:rPr>
                  <a:t>We</a:t>
                </a:r>
                <a:r>
                  <a:rPr lang="en-US" sz="2400" b="0" spc="-35" dirty="0">
                    <a:latin typeface="Segoe UI Semilight"/>
                    <a:cs typeface="Segoe UI Semilight"/>
                  </a:rPr>
                  <a:t> </a:t>
                </a:r>
                <a:r>
                  <a:rPr lang="en-US" sz="2400" b="0" dirty="0">
                    <a:latin typeface="Segoe UI Semilight"/>
                    <a:cs typeface="Segoe UI Semilight"/>
                  </a:rPr>
                  <a:t>ran</a:t>
                </a:r>
                <a:r>
                  <a:rPr lang="en-US" sz="2400" b="0" spc="-45" dirty="0">
                    <a:latin typeface="Segoe UI Semilight"/>
                    <a:cs typeface="Segoe UI Semilight"/>
                  </a:rPr>
                  <a:t> </a:t>
                </a:r>
                <a:r>
                  <a:rPr lang="en-US" sz="2400" b="0" dirty="0">
                    <a:latin typeface="Segoe UI Semilight"/>
                    <a:cs typeface="Segoe UI Semilight"/>
                  </a:rPr>
                  <a:t>the</a:t>
                </a:r>
                <a:r>
                  <a:rPr lang="en-US" sz="2400" b="0" spc="-45" dirty="0">
                    <a:latin typeface="Segoe UI Semilight"/>
                    <a:cs typeface="Segoe UI Semilight"/>
                  </a:rPr>
                  <a:t> </a:t>
                </a:r>
                <a:r>
                  <a:rPr lang="en-US" sz="2400" b="0" dirty="0">
                    <a:latin typeface="Segoe UI Semilight"/>
                    <a:cs typeface="Segoe UI Semilight"/>
                  </a:rPr>
                  <a:t>experiment</a:t>
                </a:r>
                <a:r>
                  <a:rPr lang="en-US" sz="2400" b="0" spc="-30" dirty="0">
                    <a:latin typeface="Segoe UI Semilight"/>
                    <a:cs typeface="Segoe UI Semilight"/>
                  </a:rPr>
                  <a:t> </a:t>
                </a:r>
                <a:r>
                  <a:rPr lang="en-US" sz="2400" b="0" dirty="0">
                    <a:latin typeface="Segoe UI Semilight"/>
                    <a:cs typeface="Segoe UI Semilight"/>
                  </a:rPr>
                  <a:t>10</a:t>
                </a:r>
                <a:r>
                  <a:rPr lang="en-US" sz="2400" b="0" spc="-40" dirty="0">
                    <a:latin typeface="Segoe UI Semilight"/>
                    <a:cs typeface="Segoe UI Semilight"/>
                  </a:rPr>
                  <a:t> </a:t>
                </a:r>
                <a:r>
                  <a:rPr lang="en-US" sz="2400" b="0" dirty="0">
                    <a:latin typeface="Segoe UI Semilight"/>
                    <a:cs typeface="Segoe UI Semilight"/>
                  </a:rPr>
                  <a:t>times</a:t>
                </a:r>
                <a:r>
                  <a:rPr lang="en-US" sz="2400" b="0" spc="-45" dirty="0">
                    <a:latin typeface="Segoe UI Semilight"/>
                    <a:cs typeface="Segoe UI Semilight"/>
                  </a:rPr>
                  <a:t> </a:t>
                </a:r>
                <a:r>
                  <a:rPr lang="en-US" sz="2400" b="0" spc="-20" dirty="0">
                    <a:latin typeface="Segoe UI Semilight"/>
                    <a:cs typeface="Segoe UI Semilight"/>
                  </a:rPr>
                  <a:t>independently.</a:t>
                </a:r>
                <a:r>
                  <a:rPr lang="en-US" sz="2400" b="0" spc="-65" dirty="0">
                    <a:latin typeface="Segoe UI Semilight"/>
                    <a:cs typeface="Segoe UI Semilight"/>
                  </a:rPr>
                  <a:t> </a:t>
                </a:r>
                <a:r>
                  <a:rPr lang="en-US" sz="2400" b="0" dirty="0">
                    <a:latin typeface="Segoe UI Semilight"/>
                    <a:cs typeface="Segoe UI Semilight"/>
                  </a:rPr>
                  <a:t>The</a:t>
                </a:r>
                <a:r>
                  <a:rPr lang="en-US" sz="2400" b="0" spc="-45" dirty="0">
                    <a:latin typeface="Segoe UI Semilight"/>
                    <a:cs typeface="Segoe UI Semilight"/>
                  </a:rPr>
                  <a:t> </a:t>
                </a:r>
                <a:r>
                  <a:rPr lang="en-US" sz="2400" b="0" dirty="0">
                    <a:latin typeface="Segoe UI Semilight"/>
                    <a:cs typeface="Segoe UI Semilight"/>
                  </a:rPr>
                  <a:t>result</a:t>
                </a:r>
                <a:r>
                  <a:rPr lang="en-US" sz="2400" b="0" spc="-35" dirty="0">
                    <a:latin typeface="Segoe UI Semilight"/>
                    <a:cs typeface="Segoe UI Semilight"/>
                  </a:rPr>
                  <a:t> </a:t>
                </a:r>
                <a:r>
                  <a:rPr lang="en-US" sz="2400" b="0" dirty="0">
                    <a:latin typeface="Segoe UI Semilight" panose="020B0402040204020203" pitchFamily="34" charset="0"/>
                    <a:cs typeface="Segoe UI Semilight" panose="020B0402040204020203" pitchFamily="34" charset="0"/>
                  </a:rPr>
                  <a:t>was</a:t>
                </a:r>
                <a:r>
                  <a:rPr lang="en-US" sz="2400" b="0" spc="-30" dirty="0">
                    <a:latin typeface="Segoe UI Semilight" panose="020B0402040204020203" pitchFamily="34" charset="0"/>
                    <a:cs typeface="Segoe UI Semilight" panose="020B0402040204020203" pitchFamily="34" charset="0"/>
                  </a:rPr>
                  <a:t> </a:t>
                </a:r>
                <a:r>
                  <a:rPr lang="en-US" sz="2400" b="1" dirty="0">
                    <a:latin typeface="Segoe UI Semilight" panose="020B0402040204020203" pitchFamily="34" charset="0"/>
                    <a:cs typeface="Segoe UI Semilight" panose="020B0402040204020203" pitchFamily="34" charset="0"/>
                  </a:rPr>
                  <a:t>HTTTHHTHHH</a:t>
                </a:r>
              </a:p>
              <a:p>
                <a:pPr marL="134620">
                  <a:lnSpc>
                    <a:spcPct val="100000"/>
                  </a:lnSpc>
                  <a:spcBef>
                    <a:spcPts val="45"/>
                  </a:spcBef>
                  <a:tabLst>
                    <a:tab pos="502920" algn="l"/>
                    <a:tab pos="3156585" algn="l"/>
                  </a:tabLst>
                </a:pPr>
                <a14:m>
                  <m:oMath xmlns:m="http://schemas.openxmlformats.org/officeDocument/2006/math">
                    <m:r>
                      <a:rPr lang="en-US" sz="2800" i="1" smtClean="0">
                        <a:latin typeface="Cambria Math" panose="02040503050406030204" pitchFamily="18" charset="0"/>
                        <a:ea typeface="Cambria Math" panose="02040503050406030204" pitchFamily="18" charset="0"/>
                        <a:cs typeface="Cambria Math"/>
                      </a:rPr>
                      <m:t>ℒ</m:t>
                    </m:r>
                    <m:d>
                      <m:dPr>
                        <m:ctrlPr>
                          <a:rPr lang="en-US" sz="2800" b="1" dirty="0" smtClean="0">
                            <a:solidFill>
                              <a:srgbClr val="927E50"/>
                            </a:solidFill>
                            <a:latin typeface="Arial" panose="020B0604020202020204" pitchFamily="34" charset="0"/>
                            <a:cs typeface="Arial" panose="020B0604020202020204" pitchFamily="34" charset="0"/>
                          </a:rPr>
                        </m:ctrlPr>
                      </m:dPr>
                      <m:e>
                        <m:r>
                          <m:rPr>
                            <m:nor/>
                          </m:rPr>
                          <a:rPr lang="en-US" sz="2800" b="1" dirty="0" smtClean="0">
                            <a:solidFill>
                              <a:srgbClr val="927E50"/>
                            </a:solidFill>
                            <a:latin typeface="Arial" panose="020B0604020202020204" pitchFamily="34" charset="0"/>
                            <a:cs typeface="Arial" panose="020B0604020202020204" pitchFamily="34" charset="0"/>
                          </a:rPr>
                          <m:t>HTTTHHTHHH</m:t>
                        </m:r>
                        <m:r>
                          <a:rPr lang="en-US" sz="2800" b="0" i="1" smtClean="0">
                            <a:latin typeface="Cambria Math" panose="02040503050406030204" pitchFamily="18" charset="0"/>
                            <a:ea typeface="Cambria Math" panose="02040503050406030204" pitchFamily="18" charset="0"/>
                            <a:cs typeface="Cambria Math"/>
                          </a:rPr>
                          <m:t>;</m:t>
                        </m:r>
                        <m:r>
                          <a:rPr lang="en-US" sz="2800" b="1" i="1" smtClean="0">
                            <a:solidFill>
                              <a:schemeClr val="accent2">
                                <a:lumMod val="75000"/>
                              </a:schemeClr>
                            </a:solidFill>
                            <a:latin typeface="Cambria Math" panose="02040503050406030204" pitchFamily="18" charset="0"/>
                            <a:ea typeface="Cambria Math" panose="02040503050406030204" pitchFamily="18" charset="0"/>
                            <a:cs typeface="Cambria Math"/>
                          </a:rPr>
                          <m:t>𝜽</m:t>
                        </m:r>
                      </m:e>
                    </m:d>
                    <m:r>
                      <a:rPr lang="en-US" sz="2800" b="0" i="1" smtClean="0">
                        <a:latin typeface="Cambria Math" panose="02040503050406030204" pitchFamily="18" charset="0"/>
                        <a:ea typeface="Cambria Math" panose="02040503050406030204" pitchFamily="18" charset="0"/>
                        <a:cs typeface="Cambria Math"/>
                      </a:rPr>
                      <m:t>=</m:t>
                    </m:r>
                    <m:sSup>
                      <m:sSupPr>
                        <m:ctrlPr>
                          <a:rPr lang="en-US" sz="2800" b="0" i="1" smtClean="0">
                            <a:latin typeface="Cambria Math" panose="02040503050406030204" pitchFamily="18" charset="0"/>
                            <a:ea typeface="Cambria Math" panose="02040503050406030204" pitchFamily="18" charset="0"/>
                            <a:cs typeface="Cambria Math"/>
                          </a:rPr>
                        </m:ctrlPr>
                      </m:sSupPr>
                      <m:e>
                        <m:r>
                          <a:rPr lang="en-US" sz="2800" b="0" i="1" smtClean="0">
                            <a:latin typeface="Cambria Math" panose="02040503050406030204" pitchFamily="18" charset="0"/>
                            <a:ea typeface="Cambria Math" panose="02040503050406030204" pitchFamily="18" charset="0"/>
                            <a:cs typeface="Cambria Math"/>
                          </a:rPr>
                          <m:t>𝜃</m:t>
                        </m:r>
                      </m:e>
                      <m:sup>
                        <m:r>
                          <a:rPr lang="en-US" sz="2800" b="0" i="1" smtClean="0">
                            <a:latin typeface="Cambria Math" panose="02040503050406030204" pitchFamily="18" charset="0"/>
                            <a:ea typeface="Cambria Math" panose="02040503050406030204" pitchFamily="18" charset="0"/>
                            <a:cs typeface="Cambria Math"/>
                          </a:rPr>
                          <m:t>6</m:t>
                        </m:r>
                      </m:sup>
                    </m:sSup>
                    <m:sSup>
                      <m:sSupPr>
                        <m:ctrlPr>
                          <a:rPr lang="en-US" sz="2800" b="0" i="1" smtClean="0">
                            <a:latin typeface="Cambria Math" panose="02040503050406030204" pitchFamily="18" charset="0"/>
                            <a:ea typeface="Cambria Math" panose="02040503050406030204" pitchFamily="18" charset="0"/>
                            <a:cs typeface="Cambria Math"/>
                          </a:rPr>
                        </m:ctrlPr>
                      </m:sSupPr>
                      <m:e>
                        <m:d>
                          <m:dPr>
                            <m:ctrlPr>
                              <a:rPr lang="en-US" sz="2800" b="0" i="1" smtClean="0">
                                <a:latin typeface="Cambria Math" panose="02040503050406030204" pitchFamily="18" charset="0"/>
                                <a:ea typeface="Cambria Math" panose="02040503050406030204" pitchFamily="18" charset="0"/>
                                <a:cs typeface="Cambria Math"/>
                              </a:rPr>
                            </m:ctrlPr>
                          </m:dPr>
                          <m:e>
                            <m:r>
                              <a:rPr lang="en-US" sz="2800" b="0" i="1" smtClean="0">
                                <a:latin typeface="Cambria Math" panose="02040503050406030204" pitchFamily="18" charset="0"/>
                                <a:ea typeface="Cambria Math" panose="02040503050406030204" pitchFamily="18" charset="0"/>
                                <a:cs typeface="Cambria Math"/>
                              </a:rPr>
                              <m:t>1−</m:t>
                            </m:r>
                            <m:r>
                              <a:rPr lang="en-US" sz="2800" b="0" i="1" smtClean="0">
                                <a:latin typeface="Cambria Math" panose="02040503050406030204" pitchFamily="18" charset="0"/>
                                <a:ea typeface="Cambria Math" panose="02040503050406030204" pitchFamily="18" charset="0"/>
                                <a:cs typeface="Cambria Math"/>
                              </a:rPr>
                              <m:t>𝜃</m:t>
                            </m:r>
                          </m:e>
                        </m:d>
                      </m:e>
                      <m:sup>
                        <m:r>
                          <a:rPr lang="en-US" sz="2800" b="0" i="1" smtClean="0">
                            <a:latin typeface="Cambria Math" panose="02040503050406030204" pitchFamily="18" charset="0"/>
                            <a:ea typeface="Cambria Math" panose="02040503050406030204" pitchFamily="18" charset="0"/>
                            <a:cs typeface="Cambria Math"/>
                          </a:rPr>
                          <m:t>4</m:t>
                        </m:r>
                      </m:sup>
                    </m:sSup>
                  </m:oMath>
                </a14:m>
                <a:r>
                  <a:rPr lang="en-US" sz="2800" dirty="0">
                    <a:latin typeface="Cambria Math"/>
                    <a:cs typeface="Cambria Math"/>
                  </a:rPr>
                  <a:t>     </a:t>
                </a:r>
                <a:r>
                  <a:rPr lang="en-US" sz="2200" dirty="0">
                    <a:latin typeface="Segoe UI Semilight" panose="020B0402040204020203" pitchFamily="34" charset="0"/>
                    <a:cs typeface="Segoe UI Semilight" panose="020B0402040204020203" pitchFamily="34" charset="0"/>
                  </a:rPr>
                  <a:t>(multiply because independent)</a:t>
                </a:r>
              </a:p>
              <a:p>
                <a:pPr marL="134620">
                  <a:lnSpc>
                    <a:spcPct val="100000"/>
                  </a:lnSpc>
                  <a:spcBef>
                    <a:spcPts val="15"/>
                  </a:spcBef>
                </a:pPr>
                <a:r>
                  <a:rPr lang="en-US" sz="2400" b="0" i="1" dirty="0">
                    <a:latin typeface="Segoe UI Semilight"/>
                    <a:cs typeface="Segoe UI Semilight"/>
                  </a:rPr>
                  <a:t>“Probability</a:t>
                </a:r>
                <a:r>
                  <a:rPr lang="en-US" sz="2400" b="0" i="1" spc="10" dirty="0">
                    <a:latin typeface="Segoe UI Semilight"/>
                    <a:cs typeface="Segoe UI Semilight"/>
                  </a:rPr>
                  <a:t> </a:t>
                </a:r>
                <a:r>
                  <a:rPr lang="en-US" sz="2400" b="0" i="1" dirty="0">
                    <a:latin typeface="Segoe UI Semilight"/>
                    <a:cs typeface="Segoe UI Semilight"/>
                  </a:rPr>
                  <a:t>of</a:t>
                </a:r>
                <a:r>
                  <a:rPr lang="en-US" sz="2400" b="0" i="1" spc="-5" dirty="0">
                    <a:latin typeface="Segoe UI Semilight"/>
                    <a:cs typeface="Segoe UI Semilight"/>
                  </a:rPr>
                  <a:t> </a:t>
                </a:r>
                <a:r>
                  <a:rPr lang="en-US" sz="2400" b="1" i="1" dirty="0">
                    <a:solidFill>
                      <a:srgbClr val="927E50"/>
                    </a:solidFill>
                    <a:latin typeface="Segoe UI Semilight"/>
                    <a:cs typeface="Segoe UI Semilight"/>
                  </a:rPr>
                  <a:t>observing</a:t>
                </a:r>
                <a:r>
                  <a:rPr lang="en-US" sz="2400" b="1" i="1" spc="-60" dirty="0">
                    <a:solidFill>
                      <a:srgbClr val="927E50"/>
                    </a:solidFill>
                    <a:latin typeface="Segoe UI Semilight"/>
                    <a:cs typeface="Segoe UI Semilight"/>
                  </a:rPr>
                  <a:t> </a:t>
                </a:r>
                <a:r>
                  <a:rPr lang="en-US" sz="2400" b="1" i="1" dirty="0">
                    <a:solidFill>
                      <a:srgbClr val="927E50"/>
                    </a:solidFill>
                    <a:latin typeface="Segoe UI Semilight"/>
                    <a:cs typeface="Segoe UI Semilight"/>
                  </a:rPr>
                  <a:t>HTTTHHTHHH</a:t>
                </a:r>
                <a:r>
                  <a:rPr lang="en-US" sz="2400" b="0" i="1" spc="-35" dirty="0">
                    <a:solidFill>
                      <a:srgbClr val="927E50"/>
                    </a:solidFill>
                    <a:latin typeface="Segoe UI Semilight"/>
                    <a:cs typeface="Segoe UI Semilight"/>
                  </a:rPr>
                  <a:t> </a:t>
                </a:r>
                <a:r>
                  <a:rPr lang="en-US" sz="2400" b="0" i="1" dirty="0">
                    <a:solidFill>
                      <a:srgbClr val="704EB9"/>
                    </a:solidFill>
                    <a:latin typeface="Segoe UI Semilight"/>
                    <a:cs typeface="Segoe UI Semilight"/>
                  </a:rPr>
                  <a:t>if</a:t>
                </a:r>
                <a:r>
                  <a:rPr lang="en-US" sz="2400" b="0" i="1" spc="-10" dirty="0">
                    <a:solidFill>
                      <a:srgbClr val="704EB9"/>
                    </a:solidFill>
                    <a:latin typeface="Segoe UI Semilight"/>
                    <a:cs typeface="Segoe UI Semilight"/>
                  </a:rPr>
                  <a:t> </a:t>
                </a:r>
                <a:r>
                  <a:rPr lang="en-US" sz="2400" dirty="0">
                    <a:solidFill>
                      <a:srgbClr val="704EB9"/>
                    </a:solidFill>
                    <a:latin typeface="Cambria Math"/>
                    <a:cs typeface="Cambria Math"/>
                  </a:rPr>
                  <a:t>𝜽</a:t>
                </a:r>
                <a:r>
                  <a:rPr lang="en-US" sz="2400" spc="125" dirty="0">
                    <a:solidFill>
                      <a:srgbClr val="704EB9"/>
                    </a:solidFill>
                    <a:latin typeface="Cambria Math"/>
                    <a:cs typeface="Cambria Math"/>
                  </a:rPr>
                  <a:t> </a:t>
                </a:r>
                <a:r>
                  <a:rPr lang="en-US" sz="2400" b="0" i="1" dirty="0">
                    <a:solidFill>
                      <a:srgbClr val="704EB9"/>
                    </a:solidFill>
                    <a:latin typeface="Segoe UI Semilight"/>
                    <a:cs typeface="Segoe UI Semilight"/>
                  </a:rPr>
                  <a:t>is</a:t>
                </a:r>
                <a:r>
                  <a:rPr lang="en-US" sz="2400" b="0" i="1" spc="-40" dirty="0">
                    <a:solidFill>
                      <a:srgbClr val="704EB9"/>
                    </a:solidFill>
                    <a:latin typeface="Segoe UI Semilight"/>
                    <a:cs typeface="Segoe UI Semilight"/>
                  </a:rPr>
                  <a:t> </a:t>
                </a:r>
                <a:r>
                  <a:rPr lang="en-US" sz="2400" b="0" i="1" dirty="0">
                    <a:solidFill>
                      <a:srgbClr val="704EB9"/>
                    </a:solidFill>
                    <a:latin typeface="Segoe UI Semilight"/>
                    <a:cs typeface="Segoe UI Semilight"/>
                  </a:rPr>
                  <a:t>probability</a:t>
                </a:r>
                <a:r>
                  <a:rPr lang="en-US" sz="2400" b="0" i="1" spc="-50" dirty="0">
                    <a:solidFill>
                      <a:srgbClr val="704EB9"/>
                    </a:solidFill>
                    <a:latin typeface="Segoe UI Semilight"/>
                    <a:cs typeface="Segoe UI Semilight"/>
                  </a:rPr>
                  <a:t> </a:t>
                </a:r>
                <a:r>
                  <a:rPr lang="en-US" sz="2400" b="0" i="1" dirty="0">
                    <a:solidFill>
                      <a:srgbClr val="704EB9"/>
                    </a:solidFill>
                    <a:latin typeface="Segoe UI Semilight"/>
                    <a:cs typeface="Segoe UI Semilight"/>
                  </a:rPr>
                  <a:t>of</a:t>
                </a:r>
                <a:r>
                  <a:rPr lang="en-US" sz="2400" b="0" i="1" spc="-40" dirty="0">
                    <a:solidFill>
                      <a:srgbClr val="704EB9"/>
                    </a:solidFill>
                    <a:latin typeface="Segoe UI Semilight"/>
                    <a:cs typeface="Segoe UI Semilight"/>
                  </a:rPr>
                  <a:t> </a:t>
                </a:r>
                <a:r>
                  <a:rPr lang="en-US" sz="2400" b="0" i="1" dirty="0">
                    <a:solidFill>
                      <a:srgbClr val="704EB9"/>
                    </a:solidFill>
                    <a:latin typeface="Segoe UI Semilight"/>
                    <a:cs typeface="Segoe UI Semilight"/>
                  </a:rPr>
                  <a:t>heads</a:t>
                </a:r>
                <a:r>
                  <a:rPr lang="en-US" sz="2400" b="0" i="1" spc="-50" dirty="0">
                    <a:solidFill>
                      <a:srgbClr val="704EB9"/>
                    </a:solidFill>
                    <a:latin typeface="Segoe UI Semilight"/>
                    <a:cs typeface="Segoe UI Semilight"/>
                  </a:rPr>
                  <a:t> </a:t>
                </a:r>
                <a:r>
                  <a:rPr lang="en-US" sz="2400" b="0" i="1" dirty="0">
                    <a:solidFill>
                      <a:srgbClr val="704EB9"/>
                    </a:solidFill>
                    <a:latin typeface="Segoe UI Semilight"/>
                    <a:cs typeface="Segoe UI Semilight"/>
                  </a:rPr>
                  <a:t>on</a:t>
                </a:r>
                <a:r>
                  <a:rPr lang="en-US" sz="2400" b="0" i="1" spc="-25" dirty="0">
                    <a:solidFill>
                      <a:srgbClr val="704EB9"/>
                    </a:solidFill>
                    <a:latin typeface="Segoe UI Semilight"/>
                    <a:cs typeface="Segoe UI Semilight"/>
                  </a:rPr>
                  <a:t> </a:t>
                </a:r>
                <a:r>
                  <a:rPr lang="en-US" sz="2400" b="0" i="1" dirty="0">
                    <a:solidFill>
                      <a:srgbClr val="704EB9"/>
                    </a:solidFill>
                    <a:latin typeface="Segoe UI Semilight"/>
                    <a:cs typeface="Segoe UI Semilight"/>
                  </a:rPr>
                  <a:t>a</a:t>
                </a:r>
                <a:r>
                  <a:rPr lang="en-US" sz="2400" b="0" i="1" spc="-20" dirty="0">
                    <a:solidFill>
                      <a:srgbClr val="704EB9"/>
                    </a:solidFill>
                    <a:latin typeface="Segoe UI Semilight"/>
                    <a:cs typeface="Segoe UI Semilight"/>
                  </a:rPr>
                  <a:t> </a:t>
                </a:r>
                <a:r>
                  <a:rPr lang="en-US" sz="2400" b="0" i="1" dirty="0">
                    <a:solidFill>
                      <a:srgbClr val="704EB9"/>
                    </a:solidFill>
                    <a:latin typeface="Segoe UI Semilight"/>
                    <a:cs typeface="Segoe UI Semilight"/>
                  </a:rPr>
                  <a:t>single</a:t>
                </a:r>
                <a:r>
                  <a:rPr lang="en-US" sz="2400" b="0" i="1" spc="-40" dirty="0">
                    <a:solidFill>
                      <a:srgbClr val="704EB9"/>
                    </a:solidFill>
                    <a:latin typeface="Segoe UI Semilight"/>
                    <a:cs typeface="Segoe UI Semilight"/>
                  </a:rPr>
                  <a:t> </a:t>
                </a:r>
                <a:r>
                  <a:rPr lang="en-US" sz="2400" b="0" i="1" spc="-10" dirty="0">
                    <a:solidFill>
                      <a:srgbClr val="704EB9"/>
                    </a:solidFill>
                    <a:latin typeface="Segoe UI Semilight"/>
                    <a:cs typeface="Segoe UI Semilight"/>
                  </a:rPr>
                  <a:t>flip</a:t>
                </a:r>
                <a:r>
                  <a:rPr lang="en-US" sz="2400" b="0" i="1" spc="-10" dirty="0">
                    <a:latin typeface="Segoe UI Semilight"/>
                    <a:cs typeface="Segoe UI Semilight"/>
                  </a:rPr>
                  <a:t>”</a:t>
                </a:r>
              </a:p>
              <a:p>
                <a:pPr marL="134620">
                  <a:lnSpc>
                    <a:spcPct val="100000"/>
                  </a:lnSpc>
                  <a:spcBef>
                    <a:spcPts val="15"/>
                  </a:spcBef>
                </a:pPr>
                <a:endParaRPr lang="en-US" sz="2400" i="1" spc="-10" dirty="0">
                  <a:latin typeface="Segoe UI Semilight"/>
                  <a:cs typeface="Segoe UI Semilight"/>
                </a:endParaRPr>
              </a:p>
              <a:p>
                <a:pPr marL="134620">
                  <a:lnSpc>
                    <a:spcPct val="100000"/>
                  </a:lnSpc>
                  <a:spcBef>
                    <a:spcPts val="15"/>
                  </a:spcBef>
                </a:pPr>
                <a:endParaRPr lang="en-US" sz="2400" i="1" spc="-10" dirty="0">
                  <a:latin typeface="Segoe UI Semilight"/>
                  <a:cs typeface="Segoe UI Semilight"/>
                </a:endParaRPr>
              </a:p>
              <a:p>
                <a:pPr marL="134620">
                  <a:lnSpc>
                    <a:spcPct val="100000"/>
                  </a:lnSpc>
                  <a:spcBef>
                    <a:spcPts val="15"/>
                  </a:spcBef>
                </a:pPr>
                <a:endParaRPr lang="en-US" sz="2400" dirty="0">
                  <a:latin typeface="Segoe UI Semilight"/>
                  <a:cs typeface="Segoe UI Semilight"/>
                </a:endParaRPr>
              </a:p>
            </p:txBody>
          </p:sp>
        </mc:Choice>
        <mc:Fallback>
          <p:sp>
            <p:nvSpPr>
              <p:cNvPr id="8" name="object 8">
                <a:extLst>
                  <a:ext uri="{FF2B5EF4-FFF2-40B4-BE49-F238E27FC236}">
                    <a16:creationId xmlns:a16="http://schemas.microsoft.com/office/drawing/2014/main" id="{E60B4447-7610-5F55-03F0-80C337C37776}"/>
                  </a:ext>
                </a:extLst>
              </p:cNvPr>
              <p:cNvSpPr txBox="1">
                <a:spLocks noRot="1" noChangeAspect="1" noMove="1" noResize="1" noEditPoints="1" noAdjustHandles="1" noChangeArrowheads="1" noChangeShapeType="1" noTextEdit="1"/>
              </p:cNvSpPr>
              <p:nvPr/>
            </p:nvSpPr>
            <p:spPr>
              <a:xfrm>
                <a:off x="699922" y="1445513"/>
                <a:ext cx="10801985" cy="4528804"/>
              </a:xfrm>
              <a:prstGeom prst="rect">
                <a:avLst/>
              </a:prstGeom>
              <a:blipFill>
                <a:blip r:embed="rId2"/>
                <a:stretch>
                  <a:fillRect l="-1919" t="-2153" r="-101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object 8">
                <a:extLst>
                  <a:ext uri="{FF2B5EF4-FFF2-40B4-BE49-F238E27FC236}">
                    <a16:creationId xmlns:a16="http://schemas.microsoft.com/office/drawing/2014/main" id="{380B8799-C7C0-43D8-345B-8B70D00EB95E}"/>
                  </a:ext>
                </a:extLst>
              </p:cNvPr>
              <p:cNvSpPr/>
              <p:nvPr/>
            </p:nvSpPr>
            <p:spPr>
              <a:xfrm>
                <a:off x="649223" y="5306567"/>
                <a:ext cx="11188065" cy="1188720"/>
              </a:xfrm>
              <a:custGeom>
                <a:avLst/>
                <a:gdLst/>
                <a:ahLst/>
                <a:cxnLst/>
                <a:rect l="l" t="t" r="r" b="b"/>
                <a:pathLst>
                  <a:path w="11188065" h="1188720">
                    <a:moveTo>
                      <a:pt x="11187684" y="0"/>
                    </a:moveTo>
                    <a:lnTo>
                      <a:pt x="0" y="0"/>
                    </a:lnTo>
                    <a:lnTo>
                      <a:pt x="0" y="1188719"/>
                    </a:lnTo>
                    <a:lnTo>
                      <a:pt x="11187684" y="1188719"/>
                    </a:lnTo>
                    <a:lnTo>
                      <a:pt x="11187684" y="0"/>
                    </a:lnTo>
                    <a:close/>
                  </a:path>
                </a:pathLst>
              </a:custGeom>
              <a:solidFill>
                <a:srgbClr val="D2EEF9"/>
              </a:solidFill>
            </p:spPr>
            <p:txBody>
              <a:bodyPr wrap="square" lIns="0" tIns="0" rIns="0" bIns="0" rtlCol="0" anchor="ctr"/>
              <a:lstStyle/>
              <a:p>
                <a:pPr algn="ctr"/>
                <a:r>
                  <a:rPr lang="en-US" sz="2600" b="0" dirty="0">
                    <a:latin typeface="Segoe UI Semilight"/>
                    <a:cs typeface="Segoe UI Semilight"/>
                  </a:rPr>
                  <a:t>Likelihood</a:t>
                </a:r>
                <a:r>
                  <a:rPr lang="en-US" sz="2600" b="0" spc="-85" dirty="0">
                    <a:latin typeface="Segoe UI Semilight"/>
                    <a:cs typeface="Segoe UI Semilight"/>
                  </a:rPr>
                  <a:t> </a:t>
                </a:r>
                <a:r>
                  <a:rPr lang="en-US" sz="2600" b="0" dirty="0">
                    <a:latin typeface="Segoe UI Semilight"/>
                    <a:cs typeface="Segoe UI Semilight"/>
                  </a:rPr>
                  <a:t>Function:</a:t>
                </a:r>
                <a:r>
                  <a:rPr lang="en-US" sz="2600" b="0" spc="-70" dirty="0">
                    <a:latin typeface="Segoe UI Semilight"/>
                    <a:cs typeface="Segoe UI Semilight"/>
                  </a:rPr>
                  <a:t> </a:t>
                </a:r>
                <a:r>
                  <a:rPr lang="en-US" sz="2600" b="0" dirty="0">
                    <a:latin typeface="Segoe UI Semilight"/>
                    <a:cs typeface="Segoe UI Semilight"/>
                  </a:rPr>
                  <a:t>Likelihood</a:t>
                </a:r>
                <a:r>
                  <a:rPr lang="en-US" sz="2600" b="0" spc="-65" dirty="0">
                    <a:latin typeface="Segoe UI Semilight"/>
                    <a:cs typeface="Segoe UI Semilight"/>
                  </a:rPr>
                  <a:t> </a:t>
                </a:r>
                <a:r>
                  <a:rPr lang="en-US" sz="2600" b="0" dirty="0">
                    <a:latin typeface="Segoe UI Semilight"/>
                    <a:cs typeface="Segoe UI Semilight"/>
                  </a:rPr>
                  <a:t>of</a:t>
                </a:r>
                <a:r>
                  <a:rPr lang="en-US" sz="2600" b="0" spc="-40" dirty="0">
                    <a:latin typeface="Segoe UI Semilight"/>
                    <a:cs typeface="Segoe UI Semilight"/>
                  </a:rPr>
                  <a:t> </a:t>
                </a:r>
                <a:r>
                  <a:rPr lang="en-US" sz="2600" dirty="0">
                    <a:latin typeface="Cambria Math"/>
                    <a:cs typeface="Cambria Math"/>
                  </a:rPr>
                  <a:t>𝑛</a:t>
                </a:r>
                <a:r>
                  <a:rPr lang="en-US" sz="2600" spc="10" dirty="0">
                    <a:latin typeface="Cambria Math"/>
                    <a:cs typeface="Cambria Math"/>
                  </a:rPr>
                  <a:t> </a:t>
                </a:r>
                <a:r>
                  <a:rPr lang="en-US" sz="2600" b="0" dirty="0">
                    <a:latin typeface="Segoe UI Semilight"/>
                    <a:cs typeface="Segoe UI Semilight"/>
                  </a:rPr>
                  <a:t>observations</a:t>
                </a:r>
                <a:r>
                  <a:rPr lang="en-US" sz="2600" b="0" spc="-65" dirty="0">
                    <a:latin typeface="Segoe UI Semilight"/>
                    <a:cs typeface="Segoe UI Semilight"/>
                  </a:rPr>
                  <a:t> </a:t>
                </a:r>
                <a:r>
                  <a:rPr lang="en-US" sz="2600" b="0" dirty="0">
                    <a:latin typeface="Segoe UI Semilight"/>
                    <a:cs typeface="Segoe UI Semilight"/>
                  </a:rPr>
                  <a:t>(from</a:t>
                </a:r>
                <a:r>
                  <a:rPr lang="en-US" sz="2600" b="0" spc="-60" dirty="0">
                    <a:latin typeface="Segoe UI Semilight"/>
                    <a:cs typeface="Segoe UI Semilight"/>
                  </a:rPr>
                  <a:t> </a:t>
                </a:r>
                <a:r>
                  <a:rPr lang="en-US" sz="2600" b="0" dirty="0">
                    <a:latin typeface="Segoe UI Semilight"/>
                    <a:cs typeface="Segoe UI Semilight"/>
                  </a:rPr>
                  <a:t>discrete</a:t>
                </a:r>
                <a:r>
                  <a:rPr lang="en-US" sz="2600" b="0" spc="-70" dirty="0">
                    <a:latin typeface="Segoe UI Semilight"/>
                    <a:cs typeface="Segoe UI Semilight"/>
                  </a:rPr>
                  <a:t> </a:t>
                </a:r>
                <a:r>
                  <a:rPr lang="en-US" sz="2600" b="0" spc="-10" dirty="0">
                    <a:latin typeface="Segoe UI Semilight"/>
                    <a:cs typeface="Segoe UI Semilight"/>
                  </a:rPr>
                  <a:t>distribution)</a:t>
                </a:r>
              </a:p>
              <a:p>
                <a:pPr algn="ctr"/>
                <a:r>
                  <a:rPr lang="el-GR" sz="2600" spc="-50" dirty="0">
                    <a:latin typeface="Cambria Math"/>
                    <a:cs typeface="Cambria Math"/>
                  </a:rPr>
                  <a:t>ℒ</a:t>
                </a:r>
                <a:r>
                  <a:rPr lang="en-US" sz="2600" spc="-50" dirty="0">
                    <a:latin typeface="Cambria Math"/>
                    <a:cs typeface="Cambria Math"/>
                  </a:rPr>
                  <a:t>(</a:t>
                </a:r>
                <a:r>
                  <a:rPr lang="el-GR" sz="2600" dirty="0">
                    <a:latin typeface="Cambria Math"/>
                    <a:cs typeface="Cambria Math"/>
                  </a:rPr>
                  <a:t>𝑥</a:t>
                </a:r>
                <a:r>
                  <a:rPr lang="el-GR" sz="2850" baseline="-16081" dirty="0">
                    <a:latin typeface="Cambria Math"/>
                    <a:cs typeface="Cambria Math"/>
                  </a:rPr>
                  <a:t>1</a:t>
                </a:r>
                <a:r>
                  <a:rPr lang="el-GR" sz="2600" dirty="0">
                    <a:latin typeface="Cambria Math"/>
                    <a:cs typeface="Cambria Math"/>
                  </a:rPr>
                  <a:t>,</a:t>
                </a:r>
                <a:r>
                  <a:rPr lang="el-GR" sz="2600" spc="-110" dirty="0">
                    <a:latin typeface="Cambria Math"/>
                    <a:cs typeface="Cambria Math"/>
                  </a:rPr>
                  <a:t> </a:t>
                </a:r>
                <a:r>
                  <a:rPr lang="el-GR" sz="2600" dirty="0">
                    <a:latin typeface="Cambria Math"/>
                    <a:cs typeface="Cambria Math"/>
                  </a:rPr>
                  <a:t>𝑥</a:t>
                </a:r>
                <a:r>
                  <a:rPr lang="el-GR" sz="2850" baseline="-16081" dirty="0">
                    <a:latin typeface="Cambria Math"/>
                    <a:cs typeface="Cambria Math"/>
                  </a:rPr>
                  <a:t>2</a:t>
                </a:r>
                <a:r>
                  <a:rPr lang="el-GR" sz="2600" dirty="0">
                    <a:latin typeface="Cambria Math"/>
                    <a:cs typeface="Cambria Math"/>
                  </a:rPr>
                  <a:t>,</a:t>
                </a:r>
                <a:r>
                  <a:rPr lang="el-GR" sz="2600" spc="-105" dirty="0">
                    <a:latin typeface="Cambria Math"/>
                    <a:cs typeface="Cambria Math"/>
                  </a:rPr>
                  <a:t> </a:t>
                </a:r>
                <a:r>
                  <a:rPr lang="el-GR" sz="2600" dirty="0">
                    <a:latin typeface="Cambria Math"/>
                    <a:cs typeface="Cambria Math"/>
                  </a:rPr>
                  <a:t>…</a:t>
                </a:r>
                <a:r>
                  <a:rPr lang="el-GR" sz="2600" spc="-125" dirty="0">
                    <a:latin typeface="Cambria Math"/>
                    <a:cs typeface="Cambria Math"/>
                  </a:rPr>
                  <a:t> </a:t>
                </a:r>
                <a:r>
                  <a:rPr lang="el-GR" sz="2600" dirty="0">
                    <a:latin typeface="Cambria Math"/>
                    <a:cs typeface="Cambria Math"/>
                  </a:rPr>
                  <a:t>,</a:t>
                </a:r>
                <a:r>
                  <a:rPr lang="el-GR" sz="2600" spc="-105" dirty="0">
                    <a:latin typeface="Cambria Math"/>
                    <a:cs typeface="Cambria Math"/>
                  </a:rPr>
                  <a:t> </a:t>
                </a:r>
                <a:r>
                  <a:rPr lang="el-GR" sz="2600" spc="80" dirty="0">
                    <a:latin typeface="Cambria Math"/>
                    <a:cs typeface="Cambria Math"/>
                  </a:rPr>
                  <a:t>𝑥</a:t>
                </a:r>
                <a:r>
                  <a:rPr lang="el-GR" sz="2850" spc="120" baseline="-16081" dirty="0">
                    <a:latin typeface="Cambria Math"/>
                    <a:cs typeface="Cambria Math"/>
                  </a:rPr>
                  <a:t>𝑛</a:t>
                </a:r>
                <a:r>
                  <a:rPr lang="el-GR" sz="2600" spc="80" dirty="0">
                    <a:latin typeface="Cambria Math"/>
                    <a:cs typeface="Cambria Math"/>
                  </a:rPr>
                  <a:t>;</a:t>
                </a:r>
                <a:r>
                  <a:rPr lang="el-GR" sz="2600" spc="-114" dirty="0">
                    <a:latin typeface="Cambria Math"/>
                    <a:cs typeface="Cambria Math"/>
                  </a:rPr>
                  <a:t> </a:t>
                </a:r>
                <a:r>
                  <a:rPr lang="el-GR" sz="2600" spc="-50" dirty="0">
                    <a:latin typeface="Cambria Math"/>
                    <a:cs typeface="Cambria Math"/>
                  </a:rPr>
                  <a:t>𝜃</a:t>
                </a:r>
                <a:r>
                  <a:rPr lang="en-US" sz="2600" spc="-50" dirty="0">
                    <a:latin typeface="Cambria Math"/>
                    <a:cs typeface="Cambria Math"/>
                  </a:rPr>
                  <a:t>) </a:t>
                </a:r>
                <a:r>
                  <a:rPr lang="el-GR" sz="2600" dirty="0">
                    <a:latin typeface="Cambria Math"/>
                    <a:cs typeface="Cambria Math"/>
                  </a:rPr>
                  <a:t>=</a:t>
                </a:r>
                <a:r>
                  <a:rPr lang="el-GR" sz="2600" spc="145" dirty="0">
                    <a:latin typeface="Cambria Math"/>
                    <a:cs typeface="Cambria Math"/>
                  </a:rPr>
                  <a:t> </a:t>
                </a:r>
                <a14:m>
                  <m:oMath xmlns:m="http://schemas.openxmlformats.org/officeDocument/2006/math">
                    <m:nary>
                      <m:naryPr>
                        <m:chr m:val="∏"/>
                        <m:ctrlPr>
                          <a:rPr lang="en-US" sz="2600" b="0" i="1" spc="145" smtClean="0">
                            <a:latin typeface="Cambria Math" panose="02040503050406030204" pitchFamily="18" charset="0"/>
                          </a:rPr>
                        </m:ctrlPr>
                      </m:naryPr>
                      <m:sub>
                        <m:r>
                          <m:rPr>
                            <m:brk m:alnAt="23"/>
                          </m:rPr>
                          <a:rPr lang="en-US" sz="2600" b="0" i="1" spc="145" smtClean="0">
                            <a:latin typeface="Cambria Math" panose="02040503050406030204" pitchFamily="18" charset="0"/>
                          </a:rPr>
                          <m:t>𝑖</m:t>
                        </m:r>
                      </m:sub>
                      <m:sup>
                        <m:r>
                          <a:rPr lang="en-US" sz="2600" b="0" i="1" spc="145" smtClean="0">
                            <a:latin typeface="Cambria Math" panose="02040503050406030204" pitchFamily="18" charset="0"/>
                          </a:rPr>
                          <m:t>𝑛</m:t>
                        </m:r>
                      </m:sup>
                      <m:e>
                        <m:r>
                          <m:rPr>
                            <m:nor/>
                          </m:rPr>
                          <a:rPr lang="el-GR" sz="2600" spc="75" dirty="0" smtClean="0">
                            <a:latin typeface="Cambria Math"/>
                            <a:cs typeface="Cambria Math"/>
                          </a:rPr>
                          <m:t>ℙ(𝑥</m:t>
                        </m:r>
                        <m:r>
                          <m:rPr>
                            <m:nor/>
                          </m:rPr>
                          <a:rPr lang="el-GR" sz="2850" spc="112" baseline="-16081" dirty="0" smtClean="0">
                            <a:latin typeface="Cambria Math"/>
                            <a:cs typeface="Cambria Math"/>
                          </a:rPr>
                          <m:t>𝑖</m:t>
                        </m:r>
                        <m:r>
                          <m:rPr>
                            <m:nor/>
                          </m:rPr>
                          <a:rPr lang="el-GR" sz="2600" spc="75" dirty="0" smtClean="0">
                            <a:latin typeface="Cambria Math"/>
                            <a:cs typeface="Cambria Math"/>
                          </a:rPr>
                          <m:t>;</m:t>
                        </m:r>
                        <m:r>
                          <m:rPr>
                            <m:nor/>
                          </m:rPr>
                          <a:rPr lang="el-GR" sz="2600" spc="-145" dirty="0" smtClean="0">
                            <a:latin typeface="Cambria Math"/>
                            <a:cs typeface="Cambria Math"/>
                          </a:rPr>
                          <m:t> </m:t>
                        </m:r>
                        <m:r>
                          <m:rPr>
                            <m:nor/>
                          </m:rPr>
                          <a:rPr lang="el-GR" sz="2600" spc="-25" dirty="0" smtClean="0">
                            <a:latin typeface="Cambria Math"/>
                            <a:cs typeface="Cambria Math"/>
                          </a:rPr>
                          <m:t>𝜃)</m:t>
                        </m:r>
                      </m:e>
                    </m:nary>
                  </m:oMath>
                </a14:m>
                <a:endParaRPr lang="el-GR" sz="2600" dirty="0">
                  <a:latin typeface="Cambria Math"/>
                  <a:cs typeface="Cambria Math"/>
                </a:endParaRPr>
              </a:p>
            </p:txBody>
          </p:sp>
        </mc:Choice>
        <mc:Fallback>
          <p:sp>
            <p:nvSpPr>
              <p:cNvPr id="7" name="object 8">
                <a:extLst>
                  <a:ext uri="{FF2B5EF4-FFF2-40B4-BE49-F238E27FC236}">
                    <a16:creationId xmlns:a16="http://schemas.microsoft.com/office/drawing/2014/main" id="{380B8799-C7C0-43D8-345B-8B70D00EB95E}"/>
                  </a:ext>
                </a:extLst>
              </p:cNvPr>
              <p:cNvSpPr>
                <a:spLocks noRot="1" noChangeAspect="1" noMove="1" noResize="1" noEditPoints="1" noAdjustHandles="1" noChangeArrowheads="1" noChangeShapeType="1" noTextEdit="1"/>
              </p:cNvSpPr>
              <p:nvPr/>
            </p:nvSpPr>
            <p:spPr>
              <a:xfrm>
                <a:off x="649223" y="5306567"/>
                <a:ext cx="11188065" cy="1188720"/>
              </a:xfrm>
              <a:custGeom>
                <a:avLst/>
                <a:gdLst/>
                <a:ahLst/>
                <a:cxnLst/>
                <a:rect l="l" t="t" r="r" b="b"/>
                <a:pathLst>
                  <a:path w="11188065" h="1188720">
                    <a:moveTo>
                      <a:pt x="11187684" y="0"/>
                    </a:moveTo>
                    <a:lnTo>
                      <a:pt x="0" y="0"/>
                    </a:lnTo>
                    <a:lnTo>
                      <a:pt x="0" y="1188719"/>
                    </a:lnTo>
                    <a:lnTo>
                      <a:pt x="11187684" y="1188719"/>
                    </a:lnTo>
                    <a:lnTo>
                      <a:pt x="11187684" y="0"/>
                    </a:lnTo>
                    <a:close/>
                  </a:path>
                </a:pathLst>
              </a:cu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7267680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75" dirty="0"/>
              <a:t>Notation</a:t>
            </a:r>
            <a:r>
              <a:rPr spc="185" dirty="0"/>
              <a:t> </a:t>
            </a:r>
            <a:r>
              <a:rPr spc="65" dirty="0"/>
              <a:t>comparison</a:t>
            </a:r>
          </a:p>
        </p:txBody>
      </p:sp>
      <p:sp>
        <p:nvSpPr>
          <p:cNvPr id="3" name="object 3"/>
          <p:cNvSpPr txBox="1"/>
          <p:nvPr/>
        </p:nvSpPr>
        <p:spPr>
          <a:xfrm>
            <a:off x="699922" y="1445513"/>
            <a:ext cx="10973435" cy="4667250"/>
          </a:xfrm>
          <a:prstGeom prst="rect">
            <a:avLst/>
          </a:prstGeom>
        </p:spPr>
        <p:txBody>
          <a:bodyPr vert="horz" wrap="square" lIns="0" tIns="60960" rIns="0" bIns="0" rtlCol="0">
            <a:spAutoFit/>
          </a:bodyPr>
          <a:lstStyle/>
          <a:p>
            <a:pPr marL="12700" marR="320675" algn="just">
              <a:lnSpc>
                <a:spcPts val="3020"/>
              </a:lnSpc>
              <a:spcBef>
                <a:spcPts val="480"/>
              </a:spcBef>
            </a:pPr>
            <a:r>
              <a:rPr sz="2800" dirty="0">
                <a:latin typeface="Cambria Math"/>
                <a:cs typeface="Cambria Math"/>
              </a:rPr>
              <a:t>ℙ(𝑋|𝑌)</a:t>
            </a:r>
            <a:r>
              <a:rPr sz="2800" spc="120" dirty="0">
                <a:latin typeface="Cambria Math"/>
                <a:cs typeface="Cambria Math"/>
              </a:rPr>
              <a:t> </a:t>
            </a:r>
            <a:r>
              <a:rPr sz="2800" b="0" spc="-10" dirty="0">
                <a:latin typeface="Segoe UI Semilight"/>
                <a:cs typeface="Segoe UI Semilight"/>
              </a:rPr>
              <a:t>probability</a:t>
            </a:r>
            <a:r>
              <a:rPr sz="2800" b="0" spc="-30" dirty="0">
                <a:latin typeface="Segoe UI Semilight"/>
                <a:cs typeface="Segoe UI Semilight"/>
              </a:rPr>
              <a:t> </a:t>
            </a:r>
            <a:r>
              <a:rPr sz="2800" b="0" dirty="0">
                <a:latin typeface="Segoe UI Semilight"/>
                <a:cs typeface="Segoe UI Semilight"/>
              </a:rPr>
              <a:t>of</a:t>
            </a:r>
            <a:r>
              <a:rPr sz="2800" b="0" spc="-40" dirty="0">
                <a:latin typeface="Segoe UI Semilight"/>
                <a:cs typeface="Segoe UI Semilight"/>
              </a:rPr>
              <a:t> </a:t>
            </a:r>
            <a:r>
              <a:rPr sz="2800" dirty="0">
                <a:latin typeface="Cambria Math"/>
                <a:cs typeface="Cambria Math"/>
              </a:rPr>
              <a:t>𝑋,</a:t>
            </a:r>
            <a:r>
              <a:rPr sz="2800" spc="125" dirty="0">
                <a:latin typeface="Cambria Math"/>
                <a:cs typeface="Cambria Math"/>
              </a:rPr>
              <a:t> </a:t>
            </a:r>
            <a:r>
              <a:rPr sz="2800" b="0" spc="-10" dirty="0">
                <a:latin typeface="Segoe UI Semilight"/>
                <a:cs typeface="Segoe UI Semilight"/>
              </a:rPr>
              <a:t>conditioned</a:t>
            </a:r>
            <a:r>
              <a:rPr sz="2800" b="0" spc="-35" dirty="0">
                <a:latin typeface="Segoe UI Semilight"/>
                <a:cs typeface="Segoe UI Semilight"/>
              </a:rPr>
              <a:t> </a:t>
            </a:r>
            <a:r>
              <a:rPr sz="2800" b="0" dirty="0">
                <a:latin typeface="Segoe UI Semilight"/>
                <a:cs typeface="Segoe UI Semilight"/>
              </a:rPr>
              <a:t>on</a:t>
            </a:r>
            <a:r>
              <a:rPr sz="2800" b="0" spc="-40" dirty="0">
                <a:latin typeface="Segoe UI Semilight"/>
                <a:cs typeface="Segoe UI Semilight"/>
              </a:rPr>
              <a:t> </a:t>
            </a:r>
            <a:r>
              <a:rPr sz="2800" b="0" dirty="0">
                <a:latin typeface="Segoe UI Semilight"/>
                <a:cs typeface="Segoe UI Semilight"/>
              </a:rPr>
              <a:t>the</a:t>
            </a:r>
            <a:r>
              <a:rPr sz="2800" b="0" spc="-20" dirty="0">
                <a:latin typeface="Segoe UI Semilight"/>
                <a:cs typeface="Segoe UI Semilight"/>
              </a:rPr>
              <a:t> </a:t>
            </a:r>
            <a:r>
              <a:rPr sz="2800" b="0" dirty="0">
                <a:latin typeface="Segoe UI Semilight"/>
                <a:cs typeface="Segoe UI Semilight"/>
              </a:rPr>
              <a:t>event</a:t>
            </a:r>
            <a:r>
              <a:rPr sz="2800" b="0" spc="-65" dirty="0">
                <a:latin typeface="Segoe UI Semilight"/>
                <a:cs typeface="Segoe UI Semilight"/>
              </a:rPr>
              <a:t> </a:t>
            </a:r>
            <a:r>
              <a:rPr sz="2800" dirty="0">
                <a:latin typeface="Cambria Math"/>
                <a:cs typeface="Cambria Math"/>
              </a:rPr>
              <a:t>𝑌</a:t>
            </a:r>
            <a:r>
              <a:rPr sz="2800" spc="35" dirty="0">
                <a:latin typeface="Cambria Math"/>
                <a:cs typeface="Cambria Math"/>
              </a:rPr>
              <a:t> </a:t>
            </a:r>
            <a:r>
              <a:rPr sz="2800" b="0" dirty="0">
                <a:latin typeface="Segoe UI Semilight"/>
                <a:cs typeface="Segoe UI Semilight"/>
              </a:rPr>
              <a:t>having</a:t>
            </a:r>
            <a:r>
              <a:rPr sz="2800" b="0" spc="-35" dirty="0">
                <a:latin typeface="Segoe UI Semilight"/>
                <a:cs typeface="Segoe UI Semilight"/>
              </a:rPr>
              <a:t> </a:t>
            </a:r>
            <a:r>
              <a:rPr sz="2800" b="0" spc="-10" dirty="0">
                <a:latin typeface="Segoe UI Semilight"/>
                <a:cs typeface="Segoe UI Semilight"/>
              </a:rPr>
              <a:t>happened </a:t>
            </a:r>
            <a:r>
              <a:rPr sz="2800" b="0" dirty="0">
                <a:latin typeface="Segoe UI Semilight"/>
                <a:cs typeface="Segoe UI Semilight"/>
              </a:rPr>
              <a:t>(</a:t>
            </a:r>
            <a:r>
              <a:rPr sz="2800" dirty="0">
                <a:latin typeface="Cambria Math"/>
                <a:cs typeface="Cambria Math"/>
              </a:rPr>
              <a:t>𝑌</a:t>
            </a:r>
            <a:r>
              <a:rPr sz="2800" spc="170" dirty="0">
                <a:latin typeface="Cambria Math"/>
                <a:cs typeface="Cambria Math"/>
              </a:rPr>
              <a:t> </a:t>
            </a:r>
            <a:r>
              <a:rPr sz="2800" b="0" dirty="0">
                <a:latin typeface="Segoe UI Semilight"/>
                <a:cs typeface="Segoe UI Semilight"/>
              </a:rPr>
              <a:t>is</a:t>
            </a:r>
            <a:r>
              <a:rPr sz="2800" b="0" spc="-35" dirty="0">
                <a:latin typeface="Segoe UI Semilight"/>
                <a:cs typeface="Segoe UI Semilight"/>
              </a:rPr>
              <a:t> </a:t>
            </a:r>
            <a:r>
              <a:rPr sz="2800" b="0" dirty="0">
                <a:latin typeface="Segoe UI Semilight"/>
                <a:cs typeface="Segoe UI Semilight"/>
              </a:rPr>
              <a:t>a</a:t>
            </a:r>
            <a:r>
              <a:rPr sz="2800" b="0" spc="-35" dirty="0">
                <a:latin typeface="Segoe UI Semilight"/>
                <a:cs typeface="Segoe UI Semilight"/>
              </a:rPr>
              <a:t> </a:t>
            </a:r>
            <a:r>
              <a:rPr sz="2800" b="0" dirty="0">
                <a:latin typeface="Segoe UI Semilight"/>
                <a:cs typeface="Segoe UI Semilight"/>
              </a:rPr>
              <a:t>subset</a:t>
            </a:r>
            <a:r>
              <a:rPr sz="2800" b="0" spc="-40" dirty="0">
                <a:latin typeface="Segoe UI Semilight"/>
                <a:cs typeface="Segoe UI Semilight"/>
              </a:rPr>
              <a:t> </a:t>
            </a:r>
            <a:r>
              <a:rPr sz="2800" b="0" dirty="0">
                <a:latin typeface="Segoe UI Semilight"/>
                <a:cs typeface="Segoe UI Semilight"/>
              </a:rPr>
              <a:t>of</a:t>
            </a:r>
            <a:r>
              <a:rPr sz="2800" b="0" spc="-35"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sample</a:t>
            </a:r>
            <a:r>
              <a:rPr sz="2800" b="0" spc="-30" dirty="0">
                <a:latin typeface="Segoe UI Semilight"/>
                <a:cs typeface="Segoe UI Semilight"/>
              </a:rPr>
              <a:t> </a:t>
            </a:r>
            <a:r>
              <a:rPr sz="2800" b="0" spc="-10" dirty="0">
                <a:latin typeface="Segoe UI Semilight"/>
                <a:cs typeface="Segoe UI Semilight"/>
              </a:rPr>
              <a:t>space).</a:t>
            </a:r>
            <a:endParaRPr sz="2800">
              <a:latin typeface="Segoe UI Semilight"/>
              <a:cs typeface="Segoe UI Semilight"/>
            </a:endParaRPr>
          </a:p>
          <a:p>
            <a:pPr marL="12700" marR="34290" algn="just">
              <a:lnSpc>
                <a:spcPct val="90000"/>
              </a:lnSpc>
              <a:spcBef>
                <a:spcPts val="1360"/>
              </a:spcBef>
            </a:pPr>
            <a:r>
              <a:rPr sz="2800" dirty="0">
                <a:latin typeface="Cambria Math"/>
                <a:cs typeface="Cambria Math"/>
              </a:rPr>
              <a:t>ℙ(𝑋;</a:t>
            </a:r>
            <a:r>
              <a:rPr sz="2800" spc="-155" dirty="0">
                <a:latin typeface="Cambria Math"/>
                <a:cs typeface="Cambria Math"/>
              </a:rPr>
              <a:t> </a:t>
            </a:r>
            <a:r>
              <a:rPr sz="2800" dirty="0">
                <a:latin typeface="Cambria Math"/>
                <a:cs typeface="Cambria Math"/>
              </a:rPr>
              <a:t>𝜃)</a:t>
            </a:r>
            <a:r>
              <a:rPr sz="2800" spc="70" dirty="0">
                <a:latin typeface="Cambria Math"/>
                <a:cs typeface="Cambria Math"/>
              </a:rPr>
              <a:t> </a:t>
            </a:r>
            <a:r>
              <a:rPr sz="2800" b="0" spc="-10" dirty="0">
                <a:latin typeface="Segoe UI Semilight"/>
                <a:cs typeface="Segoe UI Semilight"/>
              </a:rPr>
              <a:t>probability</a:t>
            </a:r>
            <a:r>
              <a:rPr sz="2800" b="0" spc="-50" dirty="0">
                <a:latin typeface="Segoe UI Semilight"/>
                <a:cs typeface="Segoe UI Semilight"/>
              </a:rPr>
              <a:t> </a:t>
            </a:r>
            <a:r>
              <a:rPr sz="2800" b="0" dirty="0">
                <a:latin typeface="Segoe UI Semilight"/>
                <a:cs typeface="Segoe UI Semilight"/>
              </a:rPr>
              <a:t>of</a:t>
            </a:r>
            <a:r>
              <a:rPr sz="2800" b="0" spc="-60" dirty="0">
                <a:latin typeface="Segoe UI Semilight"/>
                <a:cs typeface="Segoe UI Semilight"/>
              </a:rPr>
              <a:t> </a:t>
            </a:r>
            <a:r>
              <a:rPr sz="2800" dirty="0">
                <a:latin typeface="Cambria Math"/>
                <a:cs typeface="Cambria Math"/>
              </a:rPr>
              <a:t>𝑋</a:t>
            </a:r>
            <a:r>
              <a:rPr sz="2800" b="0" dirty="0">
                <a:latin typeface="Segoe UI Semilight"/>
                <a:cs typeface="Segoe UI Semilight"/>
              </a:rPr>
              <a:t>,</a:t>
            </a:r>
            <a:r>
              <a:rPr sz="2800" b="0" spc="-50" dirty="0">
                <a:latin typeface="Segoe UI Semilight"/>
                <a:cs typeface="Segoe UI Semilight"/>
              </a:rPr>
              <a:t> </a:t>
            </a:r>
            <a:r>
              <a:rPr sz="2800" b="0" dirty="0">
                <a:latin typeface="Segoe UI Semilight"/>
                <a:cs typeface="Segoe UI Semilight"/>
              </a:rPr>
              <a:t>where</a:t>
            </a:r>
            <a:r>
              <a:rPr sz="2800" b="0" spc="-55" dirty="0">
                <a:latin typeface="Segoe UI Semilight"/>
                <a:cs typeface="Segoe UI Semilight"/>
              </a:rPr>
              <a:t> </a:t>
            </a:r>
            <a:r>
              <a:rPr sz="2800" b="0" dirty="0">
                <a:latin typeface="Segoe UI Semilight"/>
                <a:cs typeface="Segoe UI Semilight"/>
              </a:rPr>
              <a:t>to</a:t>
            </a:r>
            <a:r>
              <a:rPr sz="2800" b="0" spc="-55" dirty="0">
                <a:latin typeface="Segoe UI Semilight"/>
                <a:cs typeface="Segoe UI Semilight"/>
              </a:rPr>
              <a:t> </a:t>
            </a:r>
            <a:r>
              <a:rPr sz="2800" b="0" dirty="0">
                <a:latin typeface="Segoe UI Semilight"/>
                <a:cs typeface="Segoe UI Semilight"/>
              </a:rPr>
              <a:t>properly</a:t>
            </a:r>
            <a:r>
              <a:rPr sz="2800" b="0" spc="-50" dirty="0">
                <a:latin typeface="Segoe UI Semilight"/>
                <a:cs typeface="Segoe UI Semilight"/>
              </a:rPr>
              <a:t> </a:t>
            </a:r>
            <a:r>
              <a:rPr sz="2800" b="0" dirty="0">
                <a:latin typeface="Segoe UI Semilight"/>
                <a:cs typeface="Segoe UI Semilight"/>
              </a:rPr>
              <a:t>define</a:t>
            </a:r>
            <a:r>
              <a:rPr sz="2800" b="0" spc="-65" dirty="0">
                <a:latin typeface="Segoe UI Semilight"/>
                <a:cs typeface="Segoe UI Semilight"/>
              </a:rPr>
              <a:t> </a:t>
            </a:r>
            <a:r>
              <a:rPr sz="2800" b="0" dirty="0">
                <a:latin typeface="Segoe UI Semilight"/>
                <a:cs typeface="Segoe UI Semilight"/>
              </a:rPr>
              <a:t>our</a:t>
            </a:r>
            <a:r>
              <a:rPr sz="2800" b="0" spc="-60" dirty="0">
                <a:latin typeface="Segoe UI Semilight"/>
                <a:cs typeface="Segoe UI Semilight"/>
              </a:rPr>
              <a:t> </a:t>
            </a:r>
            <a:r>
              <a:rPr sz="2800" b="0" spc="-10" dirty="0">
                <a:latin typeface="Segoe UI Semilight"/>
                <a:cs typeface="Segoe UI Semilight"/>
              </a:rPr>
              <a:t>probability</a:t>
            </a:r>
            <a:r>
              <a:rPr sz="2800" b="0" spc="-50" dirty="0">
                <a:latin typeface="Segoe UI Semilight"/>
                <a:cs typeface="Segoe UI Semilight"/>
              </a:rPr>
              <a:t> </a:t>
            </a:r>
            <a:r>
              <a:rPr sz="2800" b="0" spc="-10" dirty="0">
                <a:latin typeface="Segoe UI Semilight"/>
                <a:cs typeface="Segoe UI Semilight"/>
              </a:rPr>
              <a:t>space </a:t>
            </a:r>
            <a:r>
              <a:rPr sz="2800" b="0" dirty="0">
                <a:latin typeface="Segoe UI Semilight"/>
                <a:cs typeface="Segoe UI Semilight"/>
              </a:rPr>
              <a:t>we</a:t>
            </a:r>
            <a:r>
              <a:rPr sz="2800" b="0" spc="-30" dirty="0">
                <a:latin typeface="Segoe UI Semilight"/>
                <a:cs typeface="Segoe UI Semilight"/>
              </a:rPr>
              <a:t> </a:t>
            </a:r>
            <a:r>
              <a:rPr sz="2800" b="0" dirty="0">
                <a:latin typeface="Segoe UI Semilight"/>
                <a:cs typeface="Segoe UI Semilight"/>
              </a:rPr>
              <a:t>need</a:t>
            </a:r>
            <a:r>
              <a:rPr sz="2800" b="0" spc="-35" dirty="0">
                <a:latin typeface="Segoe UI Semilight"/>
                <a:cs typeface="Segoe UI Semilight"/>
              </a:rPr>
              <a:t> </a:t>
            </a:r>
            <a:r>
              <a:rPr sz="2800" b="0" dirty="0">
                <a:latin typeface="Segoe UI Semilight"/>
                <a:cs typeface="Segoe UI Semilight"/>
              </a:rPr>
              <a:t>to</a:t>
            </a:r>
            <a:r>
              <a:rPr sz="2800" b="0" spc="-35" dirty="0">
                <a:latin typeface="Segoe UI Semilight"/>
                <a:cs typeface="Segoe UI Semilight"/>
              </a:rPr>
              <a:t> </a:t>
            </a:r>
            <a:r>
              <a:rPr sz="2800" b="0" dirty="0">
                <a:latin typeface="Segoe UI Semilight"/>
                <a:cs typeface="Segoe UI Semilight"/>
              </a:rPr>
              <a:t>know</a:t>
            </a:r>
            <a:r>
              <a:rPr sz="2800" b="0" spc="-30" dirty="0">
                <a:latin typeface="Segoe UI Semilight"/>
                <a:cs typeface="Segoe UI Semilight"/>
              </a:rPr>
              <a:t> </a:t>
            </a:r>
            <a:r>
              <a:rPr sz="2800" b="0" dirty="0">
                <a:latin typeface="Segoe UI Semilight"/>
                <a:cs typeface="Segoe UI Semilight"/>
              </a:rPr>
              <a:t>the</a:t>
            </a:r>
            <a:r>
              <a:rPr sz="2800" b="0" spc="-25" dirty="0">
                <a:latin typeface="Segoe UI Semilight"/>
                <a:cs typeface="Segoe UI Semilight"/>
              </a:rPr>
              <a:t> </a:t>
            </a:r>
            <a:r>
              <a:rPr sz="2800" b="0" dirty="0">
                <a:latin typeface="Segoe UI Semilight"/>
                <a:cs typeface="Segoe UI Semilight"/>
              </a:rPr>
              <a:t>extra</a:t>
            </a:r>
            <a:r>
              <a:rPr sz="2800" b="0" spc="-35" dirty="0">
                <a:latin typeface="Segoe UI Semilight"/>
                <a:cs typeface="Segoe UI Semilight"/>
              </a:rPr>
              <a:t> </a:t>
            </a:r>
            <a:r>
              <a:rPr sz="2800" b="0" dirty="0">
                <a:latin typeface="Segoe UI Semilight"/>
                <a:cs typeface="Segoe UI Semilight"/>
              </a:rPr>
              <a:t>piece</a:t>
            </a:r>
            <a:r>
              <a:rPr sz="2800" b="0" spc="-30" dirty="0">
                <a:latin typeface="Segoe UI Semilight"/>
                <a:cs typeface="Segoe UI Semilight"/>
              </a:rPr>
              <a:t> </a:t>
            </a:r>
            <a:r>
              <a:rPr sz="2800" b="0" dirty="0">
                <a:latin typeface="Segoe UI Semilight"/>
                <a:cs typeface="Segoe UI Semilight"/>
              </a:rPr>
              <a:t>of</a:t>
            </a:r>
            <a:r>
              <a:rPr sz="2800" b="0" spc="-50" dirty="0">
                <a:latin typeface="Segoe UI Semilight"/>
                <a:cs typeface="Segoe UI Semilight"/>
              </a:rPr>
              <a:t> </a:t>
            </a:r>
            <a:r>
              <a:rPr sz="2800" b="0" dirty="0">
                <a:latin typeface="Segoe UI Semilight"/>
                <a:cs typeface="Segoe UI Semilight"/>
              </a:rPr>
              <a:t>information</a:t>
            </a:r>
            <a:r>
              <a:rPr sz="2800" b="0" spc="-30" dirty="0">
                <a:latin typeface="Segoe UI Semilight"/>
                <a:cs typeface="Segoe UI Semilight"/>
              </a:rPr>
              <a:t> </a:t>
            </a:r>
            <a:r>
              <a:rPr sz="2800" dirty="0">
                <a:latin typeface="Cambria Math"/>
                <a:cs typeface="Cambria Math"/>
              </a:rPr>
              <a:t>𝜃.</a:t>
            </a:r>
            <a:r>
              <a:rPr sz="2800" spc="120" dirty="0">
                <a:latin typeface="Cambria Math"/>
                <a:cs typeface="Cambria Math"/>
              </a:rPr>
              <a:t> </a:t>
            </a:r>
            <a:r>
              <a:rPr sz="2800" b="0" dirty="0">
                <a:latin typeface="Segoe UI Semilight"/>
                <a:cs typeface="Segoe UI Semilight"/>
              </a:rPr>
              <a:t>Since</a:t>
            </a:r>
            <a:r>
              <a:rPr sz="2800" b="0" spc="-50" dirty="0">
                <a:latin typeface="Segoe UI Semilight"/>
                <a:cs typeface="Segoe UI Semilight"/>
              </a:rPr>
              <a:t> </a:t>
            </a:r>
            <a:r>
              <a:rPr sz="2800" dirty="0">
                <a:latin typeface="Cambria Math"/>
                <a:cs typeface="Cambria Math"/>
              </a:rPr>
              <a:t>𝜃</a:t>
            </a:r>
            <a:r>
              <a:rPr sz="2800" spc="200" dirty="0">
                <a:latin typeface="Cambria Math"/>
                <a:cs typeface="Cambria Math"/>
              </a:rPr>
              <a:t> </a:t>
            </a:r>
            <a:r>
              <a:rPr sz="2800" b="0" dirty="0">
                <a:latin typeface="Segoe UI Semilight"/>
                <a:cs typeface="Segoe UI Semilight"/>
              </a:rPr>
              <a:t>isn’t</a:t>
            </a:r>
            <a:r>
              <a:rPr sz="2800" b="0" spc="-35" dirty="0">
                <a:latin typeface="Segoe UI Semilight"/>
                <a:cs typeface="Segoe UI Semilight"/>
              </a:rPr>
              <a:t> </a:t>
            </a:r>
            <a:r>
              <a:rPr sz="2800" b="0" dirty="0">
                <a:latin typeface="Segoe UI Semilight"/>
                <a:cs typeface="Segoe UI Semilight"/>
              </a:rPr>
              <a:t>an</a:t>
            </a:r>
            <a:r>
              <a:rPr sz="2800" b="0" spc="-45" dirty="0">
                <a:latin typeface="Segoe UI Semilight"/>
                <a:cs typeface="Segoe UI Semilight"/>
              </a:rPr>
              <a:t> </a:t>
            </a:r>
            <a:r>
              <a:rPr sz="2800" b="0" spc="-10" dirty="0">
                <a:latin typeface="Segoe UI Semilight"/>
                <a:cs typeface="Segoe UI Semilight"/>
              </a:rPr>
              <a:t>event </a:t>
            </a:r>
            <a:r>
              <a:rPr sz="2800" b="0" dirty="0">
                <a:latin typeface="Segoe UI Semilight"/>
                <a:cs typeface="Segoe UI Semilight"/>
              </a:rPr>
              <a:t>(</a:t>
            </a:r>
            <a:r>
              <a:rPr sz="2800" b="0" i="1" dirty="0">
                <a:latin typeface="Segoe UI Semilight"/>
                <a:cs typeface="Segoe UI Semilight"/>
              </a:rPr>
              <a:t>it’s</a:t>
            </a:r>
            <a:r>
              <a:rPr sz="2800" b="0" i="1" spc="-60" dirty="0">
                <a:latin typeface="Segoe UI Semilight"/>
                <a:cs typeface="Segoe UI Semilight"/>
              </a:rPr>
              <a:t> </a:t>
            </a:r>
            <a:r>
              <a:rPr sz="2800" b="0" i="1" dirty="0">
                <a:latin typeface="Segoe UI Semilight"/>
                <a:cs typeface="Segoe UI Semilight"/>
              </a:rPr>
              <a:t>not</a:t>
            </a:r>
            <a:r>
              <a:rPr sz="2800" b="0" i="1" spc="-50" dirty="0">
                <a:latin typeface="Segoe UI Semilight"/>
                <a:cs typeface="Segoe UI Semilight"/>
              </a:rPr>
              <a:t> </a:t>
            </a:r>
            <a:r>
              <a:rPr sz="2800" b="0" i="1" dirty="0">
                <a:latin typeface="Segoe UI Semilight"/>
                <a:cs typeface="Segoe UI Semilight"/>
              </a:rPr>
              <a:t>a</a:t>
            </a:r>
            <a:r>
              <a:rPr sz="2800" b="0" i="1" spc="-50" dirty="0">
                <a:latin typeface="Segoe UI Semilight"/>
                <a:cs typeface="Segoe UI Semilight"/>
              </a:rPr>
              <a:t> </a:t>
            </a:r>
            <a:r>
              <a:rPr sz="2800" b="0" i="1" dirty="0">
                <a:latin typeface="Segoe UI Semilight"/>
                <a:cs typeface="Segoe UI Semilight"/>
              </a:rPr>
              <a:t>subset</a:t>
            </a:r>
            <a:r>
              <a:rPr sz="2800" b="0" i="1" spc="-40" dirty="0">
                <a:latin typeface="Segoe UI Semilight"/>
                <a:cs typeface="Segoe UI Semilight"/>
              </a:rPr>
              <a:t> </a:t>
            </a:r>
            <a:r>
              <a:rPr sz="2800" b="0" i="1" dirty="0">
                <a:latin typeface="Segoe UI Semilight"/>
                <a:cs typeface="Segoe UI Semilight"/>
              </a:rPr>
              <a:t>of</a:t>
            </a:r>
            <a:r>
              <a:rPr sz="2800" b="0" i="1" spc="-50" dirty="0">
                <a:latin typeface="Segoe UI Semilight"/>
                <a:cs typeface="Segoe UI Semilight"/>
              </a:rPr>
              <a:t> </a:t>
            </a:r>
            <a:r>
              <a:rPr sz="2800" b="0" i="1" dirty="0">
                <a:latin typeface="Segoe UI Semilight"/>
                <a:cs typeface="Segoe UI Semilight"/>
              </a:rPr>
              <a:t>the</a:t>
            </a:r>
            <a:r>
              <a:rPr sz="2800" b="0" i="1" spc="-40" dirty="0">
                <a:latin typeface="Segoe UI Semilight"/>
                <a:cs typeface="Segoe UI Semilight"/>
              </a:rPr>
              <a:t> </a:t>
            </a:r>
            <a:r>
              <a:rPr sz="2800" b="0" i="1" dirty="0">
                <a:latin typeface="Segoe UI Semilight"/>
                <a:cs typeface="Segoe UI Semilight"/>
              </a:rPr>
              <a:t>sample</a:t>
            </a:r>
            <a:r>
              <a:rPr sz="2800" b="0" i="1" spc="-35" dirty="0">
                <a:latin typeface="Segoe UI Semilight"/>
                <a:cs typeface="Segoe UI Semilight"/>
              </a:rPr>
              <a:t> </a:t>
            </a:r>
            <a:r>
              <a:rPr sz="2800" b="0" i="1" dirty="0">
                <a:latin typeface="Segoe UI Semilight"/>
                <a:cs typeface="Segoe UI Semilight"/>
              </a:rPr>
              <a:t>space</a:t>
            </a:r>
            <a:r>
              <a:rPr sz="2800" b="0" dirty="0">
                <a:latin typeface="Segoe UI Semilight"/>
                <a:cs typeface="Segoe UI Semilight"/>
              </a:rPr>
              <a:t>),</a:t>
            </a:r>
            <a:r>
              <a:rPr sz="2800" b="0" spc="-55" dirty="0">
                <a:latin typeface="Segoe UI Semilight"/>
                <a:cs typeface="Segoe UI Semilight"/>
              </a:rPr>
              <a:t> </a:t>
            </a:r>
            <a:r>
              <a:rPr sz="2800" b="0" dirty="0">
                <a:latin typeface="Segoe UI Semilight"/>
                <a:cs typeface="Segoe UI Semilight"/>
              </a:rPr>
              <a:t>this</a:t>
            </a:r>
            <a:r>
              <a:rPr sz="2800" b="0" spc="-60" dirty="0">
                <a:latin typeface="Segoe UI Semilight"/>
                <a:cs typeface="Segoe UI Semilight"/>
              </a:rPr>
              <a:t> </a:t>
            </a:r>
            <a:r>
              <a:rPr sz="2800" b="0" dirty="0">
                <a:latin typeface="Segoe UI Semilight"/>
                <a:cs typeface="Segoe UI Semilight"/>
              </a:rPr>
              <a:t>is</a:t>
            </a:r>
            <a:r>
              <a:rPr sz="2800" b="0" spc="-55" dirty="0">
                <a:latin typeface="Segoe UI Semilight"/>
                <a:cs typeface="Segoe UI Semilight"/>
              </a:rPr>
              <a:t> </a:t>
            </a:r>
            <a:r>
              <a:rPr sz="2800" b="0" dirty="0">
                <a:latin typeface="Segoe UI Semilight"/>
                <a:cs typeface="Segoe UI Semilight"/>
              </a:rPr>
              <a:t>not</a:t>
            </a:r>
            <a:r>
              <a:rPr sz="2800" b="0" spc="-70" dirty="0">
                <a:latin typeface="Segoe UI Semilight"/>
                <a:cs typeface="Segoe UI Semilight"/>
              </a:rPr>
              <a:t> </a:t>
            </a:r>
            <a:r>
              <a:rPr sz="2800" b="0" spc="-10" dirty="0">
                <a:latin typeface="Segoe UI Semilight"/>
                <a:cs typeface="Segoe UI Semilight"/>
              </a:rPr>
              <a:t>conditioning.</a:t>
            </a:r>
            <a:endParaRPr sz="2800">
              <a:latin typeface="Segoe UI Semilight"/>
              <a:cs typeface="Segoe UI Semilight"/>
            </a:endParaRPr>
          </a:p>
          <a:p>
            <a:pPr marL="48895" algn="just">
              <a:lnSpc>
                <a:spcPct val="100000"/>
              </a:lnSpc>
              <a:spcBef>
                <a:spcPts val="125"/>
              </a:spcBef>
            </a:pPr>
            <a:r>
              <a:rPr sz="2400" b="0" i="1" dirty="0">
                <a:latin typeface="Segoe UI Semilight"/>
                <a:cs typeface="Segoe UI Semilight"/>
              </a:rPr>
              <a:t>We</a:t>
            </a:r>
            <a:r>
              <a:rPr sz="2400" b="0" i="1" spc="-20" dirty="0">
                <a:latin typeface="Segoe UI Semilight"/>
                <a:cs typeface="Segoe UI Semilight"/>
              </a:rPr>
              <a:t> </a:t>
            </a:r>
            <a:r>
              <a:rPr sz="2400" b="0" i="1" dirty="0">
                <a:latin typeface="Segoe UI Semilight"/>
                <a:cs typeface="Segoe UI Semilight"/>
              </a:rPr>
              <a:t>have</a:t>
            </a:r>
            <a:r>
              <a:rPr sz="2400" b="0" i="1" spc="-15" dirty="0">
                <a:latin typeface="Segoe UI Semilight"/>
                <a:cs typeface="Segoe UI Semilight"/>
              </a:rPr>
              <a:t> </a:t>
            </a:r>
            <a:r>
              <a:rPr sz="2400" b="0" i="1" dirty="0">
                <a:latin typeface="Segoe UI Semilight"/>
                <a:cs typeface="Segoe UI Semilight"/>
              </a:rPr>
              <a:t>a</a:t>
            </a:r>
            <a:r>
              <a:rPr sz="2400" b="0" i="1" spc="-5" dirty="0">
                <a:latin typeface="Segoe UI Semilight"/>
                <a:cs typeface="Segoe UI Semilight"/>
              </a:rPr>
              <a:t> </a:t>
            </a:r>
            <a:r>
              <a:rPr sz="2400" b="0" i="1" u="sng" dirty="0">
                <a:uFill>
                  <a:solidFill>
                    <a:srgbClr val="000000"/>
                  </a:solidFill>
                </a:uFill>
                <a:latin typeface="Segoe UI Semilight"/>
                <a:cs typeface="Segoe UI Semilight"/>
              </a:rPr>
              <a:t>fixed</a:t>
            </a:r>
            <a:r>
              <a:rPr sz="2400" b="0" i="1" u="sng" spc="-35" dirty="0">
                <a:uFill>
                  <a:solidFill>
                    <a:srgbClr val="000000"/>
                  </a:solidFill>
                </a:uFill>
                <a:latin typeface="Segoe UI Semilight"/>
                <a:cs typeface="Segoe UI Semilight"/>
              </a:rPr>
              <a:t> </a:t>
            </a:r>
            <a:r>
              <a:rPr sz="2400" b="0" i="1" u="sng" dirty="0">
                <a:uFill>
                  <a:solidFill>
                    <a:srgbClr val="000000"/>
                  </a:solidFill>
                </a:uFill>
                <a:latin typeface="Segoe UI Semilight"/>
                <a:cs typeface="Segoe UI Semilight"/>
              </a:rPr>
              <a:t>model</a:t>
            </a:r>
            <a:r>
              <a:rPr sz="2400" b="0" i="1" u="none" dirty="0">
                <a:latin typeface="Segoe UI Semilight"/>
                <a:cs typeface="Segoe UI Semilight"/>
              </a:rPr>
              <a:t>,</a:t>
            </a:r>
            <a:r>
              <a:rPr sz="2400" b="0" i="1" u="none" spc="-50" dirty="0">
                <a:latin typeface="Segoe UI Semilight"/>
                <a:cs typeface="Segoe UI Semilight"/>
              </a:rPr>
              <a:t> </a:t>
            </a:r>
            <a:r>
              <a:rPr sz="2400" b="0" i="1" u="none" dirty="0">
                <a:latin typeface="Segoe UI Semilight"/>
                <a:cs typeface="Segoe UI Semilight"/>
              </a:rPr>
              <a:t>want</a:t>
            </a:r>
            <a:r>
              <a:rPr sz="2400" b="0" i="1" u="none" spc="-35" dirty="0">
                <a:latin typeface="Segoe UI Semilight"/>
                <a:cs typeface="Segoe UI Semilight"/>
              </a:rPr>
              <a:t> </a:t>
            </a:r>
            <a:r>
              <a:rPr sz="2400" b="0" i="1" u="none" dirty="0">
                <a:latin typeface="Segoe UI Semilight"/>
                <a:cs typeface="Segoe UI Semilight"/>
              </a:rPr>
              <a:t>to</a:t>
            </a:r>
            <a:r>
              <a:rPr sz="2400" b="0" i="1" u="none" spc="-30" dirty="0">
                <a:latin typeface="Segoe UI Semilight"/>
                <a:cs typeface="Segoe UI Semilight"/>
              </a:rPr>
              <a:t> </a:t>
            </a:r>
            <a:r>
              <a:rPr sz="2400" b="0" i="1" u="none" dirty="0">
                <a:latin typeface="Segoe UI Semilight"/>
                <a:cs typeface="Segoe UI Semilight"/>
              </a:rPr>
              <a:t>find</a:t>
            </a:r>
            <a:r>
              <a:rPr sz="2400" b="0" i="1" u="none" spc="-35" dirty="0">
                <a:latin typeface="Segoe UI Semilight"/>
                <a:cs typeface="Segoe UI Semilight"/>
              </a:rPr>
              <a:t> </a:t>
            </a:r>
            <a:r>
              <a:rPr sz="2400" b="0" i="1" u="none" dirty="0">
                <a:latin typeface="Segoe UI Semilight"/>
                <a:cs typeface="Segoe UI Semilight"/>
              </a:rPr>
              <a:t>the</a:t>
            </a:r>
            <a:r>
              <a:rPr sz="2400" b="0" i="1" u="none" spc="-40" dirty="0">
                <a:latin typeface="Segoe UI Semilight"/>
                <a:cs typeface="Segoe UI Semilight"/>
              </a:rPr>
              <a:t> </a:t>
            </a:r>
            <a:r>
              <a:rPr sz="2400" b="0" i="1" u="none" dirty="0">
                <a:latin typeface="Segoe UI Semilight"/>
                <a:cs typeface="Segoe UI Semilight"/>
              </a:rPr>
              <a:t>probability</a:t>
            </a:r>
            <a:r>
              <a:rPr sz="2400" b="0" i="1" u="none" spc="-45" dirty="0">
                <a:latin typeface="Segoe UI Semilight"/>
                <a:cs typeface="Segoe UI Semilight"/>
              </a:rPr>
              <a:t> </a:t>
            </a:r>
            <a:r>
              <a:rPr sz="2400" b="0" i="1" u="none" dirty="0">
                <a:latin typeface="Segoe UI Semilight"/>
                <a:cs typeface="Segoe UI Semilight"/>
              </a:rPr>
              <a:t>of</a:t>
            </a:r>
            <a:r>
              <a:rPr sz="2400" b="0" i="1" u="none" spc="-25" dirty="0">
                <a:latin typeface="Segoe UI Semilight"/>
                <a:cs typeface="Segoe UI Semilight"/>
              </a:rPr>
              <a:t> </a:t>
            </a:r>
            <a:r>
              <a:rPr sz="2400" b="0" i="1" u="none" dirty="0">
                <a:latin typeface="Segoe UI Semilight"/>
                <a:cs typeface="Segoe UI Semilight"/>
              </a:rPr>
              <a:t>seeing</a:t>
            </a:r>
            <a:r>
              <a:rPr sz="2400" b="0" i="1" u="none" spc="-35" dirty="0">
                <a:latin typeface="Segoe UI Semilight"/>
                <a:cs typeface="Segoe UI Semilight"/>
              </a:rPr>
              <a:t> </a:t>
            </a:r>
            <a:r>
              <a:rPr sz="2400" b="0" i="1" u="none" dirty="0">
                <a:latin typeface="Segoe UI Semilight"/>
                <a:cs typeface="Segoe UI Semilight"/>
              </a:rPr>
              <a:t>some</a:t>
            </a:r>
            <a:r>
              <a:rPr sz="2400" b="0" i="1" u="none" spc="-40" dirty="0">
                <a:latin typeface="Segoe UI Semilight"/>
                <a:cs typeface="Segoe UI Semilight"/>
              </a:rPr>
              <a:t> </a:t>
            </a:r>
            <a:r>
              <a:rPr sz="2400" b="0" i="1" u="none" spc="-20" dirty="0">
                <a:latin typeface="Segoe UI Semilight"/>
                <a:cs typeface="Segoe UI Semilight"/>
              </a:rPr>
              <a:t>data</a:t>
            </a:r>
            <a:endParaRPr sz="2400">
              <a:latin typeface="Segoe UI Semilight"/>
              <a:cs typeface="Segoe UI Semilight"/>
            </a:endParaRPr>
          </a:p>
          <a:p>
            <a:pPr marL="12700" marR="5080">
              <a:lnSpc>
                <a:spcPts val="3020"/>
              </a:lnSpc>
              <a:spcBef>
                <a:spcPts val="1645"/>
              </a:spcBef>
            </a:pPr>
            <a:r>
              <a:rPr sz="2800" dirty="0">
                <a:latin typeface="Cambria Math"/>
                <a:cs typeface="Cambria Math"/>
              </a:rPr>
              <a:t>ℒ(𝑋;</a:t>
            </a:r>
            <a:r>
              <a:rPr sz="2800" spc="-155" dirty="0">
                <a:latin typeface="Cambria Math"/>
                <a:cs typeface="Cambria Math"/>
              </a:rPr>
              <a:t> </a:t>
            </a:r>
            <a:r>
              <a:rPr sz="2800" dirty="0">
                <a:latin typeface="Cambria Math"/>
                <a:cs typeface="Cambria Math"/>
              </a:rPr>
              <a:t>𝜃)</a:t>
            </a:r>
            <a:r>
              <a:rPr sz="2800" spc="125" dirty="0">
                <a:latin typeface="Cambria Math"/>
                <a:cs typeface="Cambria Math"/>
              </a:rPr>
              <a:t> </a:t>
            </a:r>
            <a:r>
              <a:rPr sz="2800" b="0" dirty="0">
                <a:latin typeface="Segoe UI Semilight"/>
                <a:cs typeface="Segoe UI Semilight"/>
              </a:rPr>
              <a:t>the</a:t>
            </a:r>
            <a:r>
              <a:rPr sz="2800" b="0" spc="-35" dirty="0">
                <a:latin typeface="Segoe UI Semilight"/>
                <a:cs typeface="Segoe UI Semilight"/>
              </a:rPr>
              <a:t> </a:t>
            </a:r>
            <a:r>
              <a:rPr sz="2800" b="0" spc="-10" dirty="0">
                <a:latin typeface="Segoe UI Semilight"/>
                <a:cs typeface="Segoe UI Semilight"/>
              </a:rPr>
              <a:t>likelihood</a:t>
            </a:r>
            <a:r>
              <a:rPr sz="2800" b="0" spc="-20" dirty="0">
                <a:latin typeface="Segoe UI Semilight"/>
                <a:cs typeface="Segoe UI Semilight"/>
              </a:rPr>
              <a:t> </a:t>
            </a:r>
            <a:r>
              <a:rPr sz="2800" b="0" dirty="0">
                <a:latin typeface="Segoe UI Semilight"/>
                <a:cs typeface="Segoe UI Semilight"/>
              </a:rPr>
              <a:t>of</a:t>
            </a:r>
            <a:r>
              <a:rPr sz="2800" b="0" spc="-35" dirty="0">
                <a:latin typeface="Segoe UI Semilight"/>
                <a:cs typeface="Segoe UI Semilight"/>
              </a:rPr>
              <a:t> </a:t>
            </a:r>
            <a:r>
              <a:rPr sz="2800" b="0" dirty="0">
                <a:latin typeface="Segoe UI Semilight"/>
                <a:cs typeface="Segoe UI Semilight"/>
              </a:rPr>
              <a:t>event</a:t>
            </a:r>
            <a:r>
              <a:rPr sz="2800" b="0" spc="-30" dirty="0">
                <a:latin typeface="Segoe UI Semilight"/>
                <a:cs typeface="Segoe UI Semilight"/>
              </a:rPr>
              <a:t> </a:t>
            </a:r>
            <a:r>
              <a:rPr sz="2800" dirty="0">
                <a:latin typeface="Cambria Math"/>
                <a:cs typeface="Cambria Math"/>
              </a:rPr>
              <a:t>𝑋,</a:t>
            </a:r>
            <a:r>
              <a:rPr sz="2800" spc="-15" dirty="0">
                <a:latin typeface="Cambria Math"/>
                <a:cs typeface="Cambria Math"/>
              </a:rPr>
              <a:t> </a:t>
            </a:r>
            <a:r>
              <a:rPr sz="2800" b="0" dirty="0">
                <a:latin typeface="Segoe UI Semilight"/>
                <a:cs typeface="Segoe UI Semilight"/>
              </a:rPr>
              <a:t>given</a:t>
            </a:r>
            <a:r>
              <a:rPr sz="2800" b="0" spc="-35" dirty="0">
                <a:latin typeface="Segoe UI Semilight"/>
                <a:cs typeface="Segoe UI Semilight"/>
              </a:rPr>
              <a:t> </a:t>
            </a:r>
            <a:r>
              <a:rPr sz="2800" b="0" dirty="0">
                <a:latin typeface="Segoe UI Semilight"/>
                <a:cs typeface="Segoe UI Semilight"/>
              </a:rPr>
              <a:t>that</a:t>
            </a:r>
            <a:r>
              <a:rPr sz="2800" b="0" spc="-30" dirty="0">
                <a:latin typeface="Segoe UI Semilight"/>
                <a:cs typeface="Segoe UI Semilight"/>
              </a:rPr>
              <a:t> </a:t>
            </a:r>
            <a:r>
              <a:rPr sz="2800" b="0" dirty="0">
                <a:latin typeface="Segoe UI Semilight"/>
                <a:cs typeface="Segoe UI Semilight"/>
              </a:rPr>
              <a:t>an</a:t>
            </a:r>
            <a:r>
              <a:rPr sz="2800" b="0" spc="-20" dirty="0">
                <a:latin typeface="Segoe UI Semilight"/>
                <a:cs typeface="Segoe UI Semilight"/>
              </a:rPr>
              <a:t> </a:t>
            </a:r>
            <a:r>
              <a:rPr sz="2800" b="0" dirty="0">
                <a:latin typeface="Segoe UI Semilight"/>
                <a:cs typeface="Segoe UI Semilight"/>
              </a:rPr>
              <a:t>experiment</a:t>
            </a:r>
            <a:r>
              <a:rPr sz="2800" b="0" spc="-20" dirty="0">
                <a:latin typeface="Segoe UI Semilight"/>
                <a:cs typeface="Segoe UI Semilight"/>
              </a:rPr>
              <a:t> </a:t>
            </a:r>
            <a:r>
              <a:rPr sz="2800" b="0" dirty="0">
                <a:latin typeface="Segoe UI Semilight"/>
                <a:cs typeface="Segoe UI Semilight"/>
              </a:rPr>
              <a:t>was</a:t>
            </a:r>
            <a:r>
              <a:rPr sz="2800" b="0" spc="-25" dirty="0">
                <a:latin typeface="Segoe UI Semilight"/>
                <a:cs typeface="Segoe UI Semilight"/>
              </a:rPr>
              <a:t> </a:t>
            </a:r>
            <a:r>
              <a:rPr sz="2800" b="0" dirty="0">
                <a:latin typeface="Segoe UI Semilight"/>
                <a:cs typeface="Segoe UI Semilight"/>
              </a:rPr>
              <a:t>run</a:t>
            </a:r>
            <a:r>
              <a:rPr sz="2800" b="0" spc="-20" dirty="0">
                <a:latin typeface="Segoe UI Semilight"/>
                <a:cs typeface="Segoe UI Semilight"/>
              </a:rPr>
              <a:t> with </a:t>
            </a:r>
            <a:r>
              <a:rPr sz="2800" b="0" dirty="0">
                <a:latin typeface="Segoe UI Semilight"/>
                <a:cs typeface="Segoe UI Semilight"/>
              </a:rPr>
              <a:t>parameter</a:t>
            </a:r>
            <a:r>
              <a:rPr sz="2800" b="0" spc="-75" dirty="0">
                <a:latin typeface="Segoe UI Semilight"/>
                <a:cs typeface="Segoe UI Semilight"/>
              </a:rPr>
              <a:t> </a:t>
            </a:r>
            <a:r>
              <a:rPr sz="2800" dirty="0">
                <a:latin typeface="Cambria Math"/>
                <a:cs typeface="Cambria Math"/>
              </a:rPr>
              <a:t>𝜃</a:t>
            </a:r>
            <a:r>
              <a:rPr sz="2800" b="0" i="1" dirty="0">
                <a:latin typeface="Segoe UI Semilight"/>
                <a:cs typeface="Segoe UI Semilight"/>
              </a:rPr>
              <a:t>.</a:t>
            </a:r>
            <a:r>
              <a:rPr sz="2800" b="0" i="1" spc="-60" dirty="0">
                <a:latin typeface="Segoe UI Semilight"/>
                <a:cs typeface="Segoe UI Semilight"/>
              </a:rPr>
              <a:t> </a:t>
            </a:r>
            <a:r>
              <a:rPr sz="2800" b="0" i="1" dirty="0">
                <a:solidFill>
                  <a:srgbClr val="C00000"/>
                </a:solidFill>
                <a:latin typeface="Segoe UI Semilight"/>
                <a:cs typeface="Segoe UI Semilight"/>
              </a:rPr>
              <a:t>Likelihoods</a:t>
            </a:r>
            <a:r>
              <a:rPr sz="2800" b="0" i="1" spc="-30" dirty="0">
                <a:solidFill>
                  <a:srgbClr val="C00000"/>
                </a:solidFill>
                <a:latin typeface="Segoe UI Semilight"/>
                <a:cs typeface="Segoe UI Semilight"/>
              </a:rPr>
              <a:t> </a:t>
            </a:r>
            <a:r>
              <a:rPr sz="2800" b="0" i="1" dirty="0">
                <a:solidFill>
                  <a:srgbClr val="C00000"/>
                </a:solidFill>
                <a:latin typeface="Segoe UI Semilight"/>
                <a:cs typeface="Segoe UI Semilight"/>
              </a:rPr>
              <a:t>don’t</a:t>
            </a:r>
            <a:r>
              <a:rPr sz="2800" b="0" i="1" spc="-55" dirty="0">
                <a:solidFill>
                  <a:srgbClr val="C00000"/>
                </a:solidFill>
                <a:latin typeface="Segoe UI Semilight"/>
                <a:cs typeface="Segoe UI Semilight"/>
              </a:rPr>
              <a:t> </a:t>
            </a:r>
            <a:r>
              <a:rPr sz="2800" b="0" i="1" dirty="0">
                <a:solidFill>
                  <a:srgbClr val="C00000"/>
                </a:solidFill>
                <a:latin typeface="Segoe UI Semilight"/>
                <a:cs typeface="Segoe UI Semilight"/>
              </a:rPr>
              <a:t>have</a:t>
            </a:r>
            <a:r>
              <a:rPr sz="2800" b="0" i="1" spc="-45" dirty="0">
                <a:solidFill>
                  <a:srgbClr val="C00000"/>
                </a:solidFill>
                <a:latin typeface="Segoe UI Semilight"/>
                <a:cs typeface="Segoe UI Semilight"/>
              </a:rPr>
              <a:t> </a:t>
            </a:r>
            <a:r>
              <a:rPr sz="2800" b="0" i="1" dirty="0">
                <a:solidFill>
                  <a:srgbClr val="C00000"/>
                </a:solidFill>
                <a:latin typeface="Segoe UI Semilight"/>
                <a:cs typeface="Segoe UI Semilight"/>
              </a:rPr>
              <a:t>all</a:t>
            </a:r>
            <a:r>
              <a:rPr sz="2800" b="0" i="1" spc="-50" dirty="0">
                <a:solidFill>
                  <a:srgbClr val="C00000"/>
                </a:solidFill>
                <a:latin typeface="Segoe UI Semilight"/>
                <a:cs typeface="Segoe UI Semilight"/>
              </a:rPr>
              <a:t> </a:t>
            </a:r>
            <a:r>
              <a:rPr sz="2800" b="0" i="1" dirty="0">
                <a:solidFill>
                  <a:srgbClr val="C00000"/>
                </a:solidFill>
                <a:latin typeface="Segoe UI Semilight"/>
                <a:cs typeface="Segoe UI Semilight"/>
              </a:rPr>
              <a:t>the</a:t>
            </a:r>
            <a:r>
              <a:rPr sz="2800" b="0" i="1" spc="-45" dirty="0">
                <a:solidFill>
                  <a:srgbClr val="C00000"/>
                </a:solidFill>
                <a:latin typeface="Segoe UI Semilight"/>
                <a:cs typeface="Segoe UI Semilight"/>
              </a:rPr>
              <a:t> </a:t>
            </a:r>
            <a:r>
              <a:rPr sz="2800" b="0" i="1" dirty="0">
                <a:solidFill>
                  <a:srgbClr val="C00000"/>
                </a:solidFill>
                <a:latin typeface="Segoe UI Semilight"/>
                <a:cs typeface="Segoe UI Semilight"/>
              </a:rPr>
              <a:t>properties</a:t>
            </a:r>
            <a:r>
              <a:rPr sz="2800" b="0" i="1" spc="-30" dirty="0">
                <a:solidFill>
                  <a:srgbClr val="C00000"/>
                </a:solidFill>
                <a:latin typeface="Segoe UI Semilight"/>
                <a:cs typeface="Segoe UI Semilight"/>
              </a:rPr>
              <a:t> </a:t>
            </a:r>
            <a:r>
              <a:rPr sz="2800" b="0" i="1" dirty="0">
                <a:solidFill>
                  <a:srgbClr val="C00000"/>
                </a:solidFill>
                <a:latin typeface="Segoe UI Semilight"/>
                <a:cs typeface="Segoe UI Semilight"/>
              </a:rPr>
              <a:t>we</a:t>
            </a:r>
            <a:r>
              <a:rPr sz="2800" b="0" i="1" spc="-60" dirty="0">
                <a:solidFill>
                  <a:srgbClr val="C00000"/>
                </a:solidFill>
                <a:latin typeface="Segoe UI Semilight"/>
                <a:cs typeface="Segoe UI Semilight"/>
              </a:rPr>
              <a:t> </a:t>
            </a:r>
            <a:r>
              <a:rPr sz="2800" b="0" i="1" dirty="0">
                <a:solidFill>
                  <a:srgbClr val="C00000"/>
                </a:solidFill>
                <a:latin typeface="Segoe UI Semilight"/>
                <a:cs typeface="Segoe UI Semilight"/>
              </a:rPr>
              <a:t>associate</a:t>
            </a:r>
            <a:r>
              <a:rPr sz="2800" b="0" i="1" spc="-25" dirty="0">
                <a:solidFill>
                  <a:srgbClr val="C00000"/>
                </a:solidFill>
                <a:latin typeface="Segoe UI Semilight"/>
                <a:cs typeface="Segoe UI Semilight"/>
              </a:rPr>
              <a:t> </a:t>
            </a:r>
            <a:r>
              <a:rPr sz="2800" b="0" i="1" spc="-20" dirty="0">
                <a:solidFill>
                  <a:srgbClr val="C00000"/>
                </a:solidFill>
                <a:latin typeface="Segoe UI Semilight"/>
                <a:cs typeface="Segoe UI Semilight"/>
              </a:rPr>
              <a:t>with </a:t>
            </a:r>
            <a:r>
              <a:rPr sz="2800" b="0" i="1" spc="-10" dirty="0">
                <a:solidFill>
                  <a:srgbClr val="C00000"/>
                </a:solidFill>
                <a:latin typeface="Segoe UI Semilight"/>
                <a:cs typeface="Segoe UI Semilight"/>
              </a:rPr>
              <a:t>probabilities</a:t>
            </a:r>
            <a:r>
              <a:rPr sz="2800" b="0" i="1" spc="-40" dirty="0">
                <a:solidFill>
                  <a:srgbClr val="C00000"/>
                </a:solidFill>
                <a:latin typeface="Segoe UI Semilight"/>
                <a:cs typeface="Segoe UI Semilight"/>
              </a:rPr>
              <a:t> </a:t>
            </a:r>
            <a:r>
              <a:rPr sz="2800" b="0" i="1" dirty="0">
                <a:solidFill>
                  <a:srgbClr val="C00000"/>
                </a:solidFill>
                <a:latin typeface="Segoe UI Semilight"/>
                <a:cs typeface="Segoe UI Semilight"/>
              </a:rPr>
              <a:t>(e.g.</a:t>
            </a:r>
            <a:r>
              <a:rPr sz="2800" b="0" i="1" spc="-50" dirty="0">
                <a:solidFill>
                  <a:srgbClr val="C00000"/>
                </a:solidFill>
                <a:latin typeface="Segoe UI Semilight"/>
                <a:cs typeface="Segoe UI Semilight"/>
              </a:rPr>
              <a:t> </a:t>
            </a:r>
            <a:r>
              <a:rPr sz="2800" b="0" i="1" dirty="0">
                <a:solidFill>
                  <a:srgbClr val="C00000"/>
                </a:solidFill>
                <a:latin typeface="Segoe UI Semilight"/>
                <a:cs typeface="Segoe UI Semilight"/>
              </a:rPr>
              <a:t>they</a:t>
            </a:r>
            <a:r>
              <a:rPr sz="2800" b="0" i="1" spc="-35" dirty="0">
                <a:solidFill>
                  <a:srgbClr val="C00000"/>
                </a:solidFill>
                <a:latin typeface="Segoe UI Semilight"/>
                <a:cs typeface="Segoe UI Semilight"/>
              </a:rPr>
              <a:t> </a:t>
            </a:r>
            <a:r>
              <a:rPr sz="2800" b="0" i="1" dirty="0">
                <a:solidFill>
                  <a:srgbClr val="C00000"/>
                </a:solidFill>
                <a:latin typeface="Segoe UI Semilight"/>
                <a:cs typeface="Segoe UI Semilight"/>
              </a:rPr>
              <a:t>don’t</a:t>
            </a:r>
            <a:r>
              <a:rPr sz="2800" b="0" i="1" spc="-60" dirty="0">
                <a:solidFill>
                  <a:srgbClr val="C00000"/>
                </a:solidFill>
                <a:latin typeface="Segoe UI Semilight"/>
                <a:cs typeface="Segoe UI Semilight"/>
              </a:rPr>
              <a:t> </a:t>
            </a:r>
            <a:r>
              <a:rPr sz="2800" b="0" i="1" dirty="0">
                <a:solidFill>
                  <a:srgbClr val="C00000"/>
                </a:solidFill>
                <a:latin typeface="Segoe UI Semilight"/>
                <a:cs typeface="Segoe UI Semilight"/>
              </a:rPr>
              <a:t>all</a:t>
            </a:r>
            <a:r>
              <a:rPr sz="2800" b="0" i="1" spc="-45" dirty="0">
                <a:solidFill>
                  <a:srgbClr val="C00000"/>
                </a:solidFill>
                <a:latin typeface="Segoe UI Semilight"/>
                <a:cs typeface="Segoe UI Semilight"/>
              </a:rPr>
              <a:t> </a:t>
            </a:r>
            <a:r>
              <a:rPr sz="2800" b="0" i="1" dirty="0">
                <a:solidFill>
                  <a:srgbClr val="C00000"/>
                </a:solidFill>
                <a:latin typeface="Segoe UI Semilight"/>
                <a:cs typeface="Segoe UI Semilight"/>
              </a:rPr>
              <a:t>sum</a:t>
            </a:r>
            <a:r>
              <a:rPr sz="2800" b="0" i="1" spc="-45" dirty="0">
                <a:solidFill>
                  <a:srgbClr val="C00000"/>
                </a:solidFill>
                <a:latin typeface="Segoe UI Semilight"/>
                <a:cs typeface="Segoe UI Semilight"/>
              </a:rPr>
              <a:t> </a:t>
            </a:r>
            <a:r>
              <a:rPr sz="2800" b="0" i="1" dirty="0">
                <a:solidFill>
                  <a:srgbClr val="C00000"/>
                </a:solidFill>
                <a:latin typeface="Segoe UI Semilight"/>
                <a:cs typeface="Segoe UI Semilight"/>
              </a:rPr>
              <a:t>up</a:t>
            </a:r>
            <a:r>
              <a:rPr sz="2800" b="0" i="1" spc="-50" dirty="0">
                <a:solidFill>
                  <a:srgbClr val="C00000"/>
                </a:solidFill>
                <a:latin typeface="Segoe UI Semilight"/>
                <a:cs typeface="Segoe UI Semilight"/>
              </a:rPr>
              <a:t> </a:t>
            </a:r>
            <a:r>
              <a:rPr sz="2800" b="0" i="1" dirty="0">
                <a:solidFill>
                  <a:srgbClr val="C00000"/>
                </a:solidFill>
                <a:latin typeface="Segoe UI Semilight"/>
                <a:cs typeface="Segoe UI Semilight"/>
              </a:rPr>
              <a:t>to</a:t>
            </a:r>
            <a:r>
              <a:rPr sz="2800" b="0" i="1" spc="-60" dirty="0">
                <a:solidFill>
                  <a:srgbClr val="C00000"/>
                </a:solidFill>
                <a:latin typeface="Segoe UI Semilight"/>
                <a:cs typeface="Segoe UI Semilight"/>
              </a:rPr>
              <a:t> </a:t>
            </a:r>
            <a:r>
              <a:rPr sz="2800" b="0" i="1" dirty="0">
                <a:solidFill>
                  <a:srgbClr val="C00000"/>
                </a:solidFill>
                <a:latin typeface="Segoe UI Semilight"/>
                <a:cs typeface="Segoe UI Semilight"/>
              </a:rPr>
              <a:t>1)</a:t>
            </a:r>
            <a:r>
              <a:rPr sz="2800" b="0" i="1" spc="-60" dirty="0">
                <a:solidFill>
                  <a:srgbClr val="C00000"/>
                </a:solidFill>
                <a:latin typeface="Segoe UI Semilight"/>
                <a:cs typeface="Segoe UI Semilight"/>
              </a:rPr>
              <a:t> </a:t>
            </a:r>
            <a:r>
              <a:rPr sz="2800" b="0" i="1" dirty="0">
                <a:solidFill>
                  <a:srgbClr val="C00000"/>
                </a:solidFill>
                <a:latin typeface="Segoe UI Semilight"/>
                <a:cs typeface="Segoe UI Semilight"/>
              </a:rPr>
              <a:t>and</a:t>
            </a:r>
            <a:r>
              <a:rPr sz="2800" b="0" i="1" spc="-45" dirty="0">
                <a:solidFill>
                  <a:srgbClr val="C00000"/>
                </a:solidFill>
                <a:latin typeface="Segoe UI Semilight"/>
                <a:cs typeface="Segoe UI Semilight"/>
              </a:rPr>
              <a:t> </a:t>
            </a:r>
            <a:r>
              <a:rPr sz="2800" b="0" i="1" dirty="0">
                <a:solidFill>
                  <a:srgbClr val="C00000"/>
                </a:solidFill>
                <a:latin typeface="Segoe UI Semilight"/>
                <a:cs typeface="Segoe UI Semilight"/>
              </a:rPr>
              <a:t>this</a:t>
            </a:r>
            <a:r>
              <a:rPr sz="2800" b="0" i="1" spc="-45" dirty="0">
                <a:solidFill>
                  <a:srgbClr val="C00000"/>
                </a:solidFill>
                <a:latin typeface="Segoe UI Semilight"/>
                <a:cs typeface="Segoe UI Semilight"/>
              </a:rPr>
              <a:t> </a:t>
            </a:r>
            <a:r>
              <a:rPr sz="2800" b="0" i="1" dirty="0">
                <a:solidFill>
                  <a:srgbClr val="C00000"/>
                </a:solidFill>
                <a:latin typeface="Segoe UI Semilight"/>
                <a:cs typeface="Segoe UI Semilight"/>
              </a:rPr>
              <a:t>isn’t</a:t>
            </a:r>
            <a:r>
              <a:rPr sz="2800" b="0" i="1" spc="-45" dirty="0">
                <a:solidFill>
                  <a:srgbClr val="C00000"/>
                </a:solidFill>
                <a:latin typeface="Segoe UI Semilight"/>
                <a:cs typeface="Segoe UI Semilight"/>
              </a:rPr>
              <a:t> </a:t>
            </a:r>
            <a:r>
              <a:rPr sz="2800" b="0" i="1" dirty="0">
                <a:solidFill>
                  <a:srgbClr val="C00000"/>
                </a:solidFill>
                <a:latin typeface="Segoe UI Semilight"/>
                <a:cs typeface="Segoe UI Semilight"/>
              </a:rPr>
              <a:t>conditioning</a:t>
            </a:r>
            <a:r>
              <a:rPr sz="2800" b="0" i="1" spc="-45" dirty="0">
                <a:solidFill>
                  <a:srgbClr val="C00000"/>
                </a:solidFill>
                <a:latin typeface="Segoe UI Semilight"/>
                <a:cs typeface="Segoe UI Semilight"/>
              </a:rPr>
              <a:t> </a:t>
            </a:r>
            <a:r>
              <a:rPr sz="2800" b="0" i="1" spc="-25" dirty="0">
                <a:solidFill>
                  <a:srgbClr val="C00000"/>
                </a:solidFill>
                <a:latin typeface="Segoe UI Semilight"/>
                <a:cs typeface="Segoe UI Semilight"/>
              </a:rPr>
              <a:t>on </a:t>
            </a:r>
            <a:r>
              <a:rPr sz="2800" b="0" i="1" dirty="0">
                <a:solidFill>
                  <a:srgbClr val="C00000"/>
                </a:solidFill>
                <a:latin typeface="Segoe UI Semilight"/>
                <a:cs typeface="Segoe UI Semilight"/>
              </a:rPr>
              <a:t>an</a:t>
            </a:r>
            <a:r>
              <a:rPr sz="2800" b="0" i="1" spc="-55" dirty="0">
                <a:solidFill>
                  <a:srgbClr val="C00000"/>
                </a:solidFill>
                <a:latin typeface="Segoe UI Semilight"/>
                <a:cs typeface="Segoe UI Semilight"/>
              </a:rPr>
              <a:t> </a:t>
            </a:r>
            <a:r>
              <a:rPr sz="2800" b="0" i="1" dirty="0">
                <a:solidFill>
                  <a:srgbClr val="C00000"/>
                </a:solidFill>
                <a:latin typeface="Segoe UI Semilight"/>
                <a:cs typeface="Segoe UI Semilight"/>
              </a:rPr>
              <a:t>event</a:t>
            </a:r>
            <a:r>
              <a:rPr sz="2800" b="0" i="1" spc="-55" dirty="0">
                <a:solidFill>
                  <a:srgbClr val="C00000"/>
                </a:solidFill>
                <a:latin typeface="Segoe UI Semilight"/>
                <a:cs typeface="Segoe UI Semilight"/>
              </a:rPr>
              <a:t> </a:t>
            </a:r>
            <a:r>
              <a:rPr sz="2800" b="0" i="1" dirty="0">
                <a:solidFill>
                  <a:srgbClr val="C00000"/>
                </a:solidFill>
                <a:latin typeface="Segoe UI Semilight"/>
                <a:cs typeface="Segoe UI Semilight"/>
              </a:rPr>
              <a:t>(</a:t>
            </a:r>
            <a:r>
              <a:rPr sz="2800" dirty="0">
                <a:solidFill>
                  <a:srgbClr val="C00000"/>
                </a:solidFill>
                <a:latin typeface="Cambria Math"/>
                <a:cs typeface="Cambria Math"/>
              </a:rPr>
              <a:t>𝜃</a:t>
            </a:r>
            <a:r>
              <a:rPr sz="2800" spc="185" dirty="0">
                <a:solidFill>
                  <a:srgbClr val="C00000"/>
                </a:solidFill>
                <a:latin typeface="Cambria Math"/>
                <a:cs typeface="Cambria Math"/>
              </a:rPr>
              <a:t> </a:t>
            </a:r>
            <a:r>
              <a:rPr sz="2800" b="0" i="1" dirty="0">
                <a:solidFill>
                  <a:srgbClr val="C00000"/>
                </a:solidFill>
                <a:latin typeface="Segoe UI Semilight"/>
                <a:cs typeface="Segoe UI Semilight"/>
              </a:rPr>
              <a:t>is</a:t>
            </a:r>
            <a:r>
              <a:rPr sz="2800" b="0" i="1" spc="-55" dirty="0">
                <a:solidFill>
                  <a:srgbClr val="C00000"/>
                </a:solidFill>
                <a:latin typeface="Segoe UI Semilight"/>
                <a:cs typeface="Segoe UI Semilight"/>
              </a:rPr>
              <a:t> </a:t>
            </a:r>
            <a:r>
              <a:rPr sz="2800" b="0" i="1" dirty="0">
                <a:solidFill>
                  <a:srgbClr val="C00000"/>
                </a:solidFill>
                <a:latin typeface="Segoe UI Semilight"/>
                <a:cs typeface="Segoe UI Semilight"/>
              </a:rPr>
              <a:t>a</a:t>
            </a:r>
            <a:r>
              <a:rPr sz="2800" b="0" i="1" spc="-45" dirty="0">
                <a:solidFill>
                  <a:srgbClr val="C00000"/>
                </a:solidFill>
                <a:latin typeface="Segoe UI Semilight"/>
                <a:cs typeface="Segoe UI Semilight"/>
              </a:rPr>
              <a:t> </a:t>
            </a:r>
            <a:r>
              <a:rPr sz="2800" b="0" i="1" dirty="0">
                <a:solidFill>
                  <a:srgbClr val="C00000"/>
                </a:solidFill>
                <a:latin typeface="Segoe UI Semilight"/>
                <a:cs typeface="Segoe UI Semilight"/>
              </a:rPr>
              <a:t>parameter/rule</a:t>
            </a:r>
            <a:r>
              <a:rPr sz="2800" b="0" i="1" spc="-25" dirty="0">
                <a:solidFill>
                  <a:srgbClr val="C00000"/>
                </a:solidFill>
                <a:latin typeface="Segoe UI Semilight"/>
                <a:cs typeface="Segoe UI Semilight"/>
              </a:rPr>
              <a:t> </a:t>
            </a:r>
            <a:r>
              <a:rPr sz="2800" b="0" i="1" dirty="0">
                <a:solidFill>
                  <a:srgbClr val="C00000"/>
                </a:solidFill>
                <a:latin typeface="Segoe UI Semilight"/>
                <a:cs typeface="Segoe UI Semilight"/>
              </a:rPr>
              <a:t>of</a:t>
            </a:r>
            <a:r>
              <a:rPr sz="2800" b="0" i="1" spc="-45" dirty="0">
                <a:solidFill>
                  <a:srgbClr val="C00000"/>
                </a:solidFill>
                <a:latin typeface="Segoe UI Semilight"/>
                <a:cs typeface="Segoe UI Semilight"/>
              </a:rPr>
              <a:t> </a:t>
            </a:r>
            <a:r>
              <a:rPr sz="2800" b="0" i="1" dirty="0">
                <a:solidFill>
                  <a:srgbClr val="C00000"/>
                </a:solidFill>
                <a:latin typeface="Segoe UI Semilight"/>
                <a:cs typeface="Segoe UI Semilight"/>
              </a:rPr>
              <a:t>how</a:t>
            </a:r>
            <a:r>
              <a:rPr sz="2800" b="0" i="1" spc="-35" dirty="0">
                <a:solidFill>
                  <a:srgbClr val="C00000"/>
                </a:solidFill>
                <a:latin typeface="Segoe UI Semilight"/>
                <a:cs typeface="Segoe UI Semilight"/>
              </a:rPr>
              <a:t> </a:t>
            </a:r>
            <a:r>
              <a:rPr sz="2800" b="0" i="1" dirty="0">
                <a:solidFill>
                  <a:srgbClr val="C00000"/>
                </a:solidFill>
                <a:latin typeface="Segoe UI Semilight"/>
                <a:cs typeface="Segoe UI Semilight"/>
              </a:rPr>
              <a:t>the</a:t>
            </a:r>
            <a:r>
              <a:rPr sz="2800" b="0" i="1" spc="-45" dirty="0">
                <a:solidFill>
                  <a:srgbClr val="C00000"/>
                </a:solidFill>
                <a:latin typeface="Segoe UI Semilight"/>
                <a:cs typeface="Segoe UI Semilight"/>
              </a:rPr>
              <a:t> </a:t>
            </a:r>
            <a:r>
              <a:rPr sz="2800" b="0" i="1" dirty="0">
                <a:solidFill>
                  <a:srgbClr val="C00000"/>
                </a:solidFill>
                <a:latin typeface="Segoe UI Semilight"/>
                <a:cs typeface="Segoe UI Semilight"/>
              </a:rPr>
              <a:t>event</a:t>
            </a:r>
            <a:r>
              <a:rPr sz="2800" b="0" i="1" spc="-45" dirty="0">
                <a:solidFill>
                  <a:srgbClr val="C00000"/>
                </a:solidFill>
                <a:latin typeface="Segoe UI Semilight"/>
                <a:cs typeface="Segoe UI Semilight"/>
              </a:rPr>
              <a:t> </a:t>
            </a:r>
            <a:r>
              <a:rPr sz="2800" b="0" i="1" dirty="0">
                <a:solidFill>
                  <a:srgbClr val="C00000"/>
                </a:solidFill>
                <a:latin typeface="Segoe UI Semilight"/>
                <a:cs typeface="Segoe UI Semilight"/>
              </a:rPr>
              <a:t>could</a:t>
            </a:r>
            <a:r>
              <a:rPr sz="2800" b="0" i="1" spc="-45" dirty="0">
                <a:solidFill>
                  <a:srgbClr val="C00000"/>
                </a:solidFill>
                <a:latin typeface="Segoe UI Semilight"/>
                <a:cs typeface="Segoe UI Semilight"/>
              </a:rPr>
              <a:t> </a:t>
            </a:r>
            <a:r>
              <a:rPr sz="2800" b="0" i="1" dirty="0">
                <a:solidFill>
                  <a:srgbClr val="C00000"/>
                </a:solidFill>
                <a:latin typeface="Segoe UI Semilight"/>
                <a:cs typeface="Segoe UI Semilight"/>
              </a:rPr>
              <a:t>be</a:t>
            </a:r>
            <a:r>
              <a:rPr sz="2800" b="0" i="1" spc="-50" dirty="0">
                <a:solidFill>
                  <a:srgbClr val="C00000"/>
                </a:solidFill>
                <a:latin typeface="Segoe UI Semilight"/>
                <a:cs typeface="Segoe UI Semilight"/>
              </a:rPr>
              <a:t> </a:t>
            </a:r>
            <a:r>
              <a:rPr sz="2800" b="0" i="1" spc="-10" dirty="0">
                <a:solidFill>
                  <a:srgbClr val="C00000"/>
                </a:solidFill>
                <a:latin typeface="Segoe UI Semilight"/>
                <a:cs typeface="Segoe UI Semilight"/>
              </a:rPr>
              <a:t>generated).</a:t>
            </a:r>
            <a:endParaRPr sz="2800">
              <a:latin typeface="Segoe UI Semilight"/>
              <a:cs typeface="Segoe UI Semilight"/>
            </a:endParaRPr>
          </a:p>
          <a:p>
            <a:pPr marL="48895">
              <a:lnSpc>
                <a:spcPct val="100000"/>
              </a:lnSpc>
              <a:spcBef>
                <a:spcPts val="80"/>
              </a:spcBef>
            </a:pPr>
            <a:r>
              <a:rPr sz="2400" b="0" i="1" dirty="0">
                <a:latin typeface="Segoe UI Semilight"/>
                <a:cs typeface="Segoe UI Semilight"/>
              </a:rPr>
              <a:t>We</a:t>
            </a:r>
            <a:r>
              <a:rPr sz="2400" b="0" i="1" spc="-15" dirty="0">
                <a:latin typeface="Segoe UI Semilight"/>
                <a:cs typeface="Segoe UI Semilight"/>
              </a:rPr>
              <a:t> </a:t>
            </a:r>
            <a:r>
              <a:rPr sz="2400" b="0" i="1" dirty="0">
                <a:latin typeface="Segoe UI Semilight"/>
                <a:cs typeface="Segoe UI Semilight"/>
              </a:rPr>
              <a:t>have some</a:t>
            </a:r>
            <a:r>
              <a:rPr sz="2400" b="0" i="1" spc="-30" dirty="0">
                <a:latin typeface="Segoe UI Semilight"/>
                <a:cs typeface="Segoe UI Semilight"/>
              </a:rPr>
              <a:t> </a:t>
            </a:r>
            <a:r>
              <a:rPr sz="2400" b="0" i="1" u="sng" dirty="0">
                <a:uFill>
                  <a:solidFill>
                    <a:srgbClr val="000000"/>
                  </a:solidFill>
                </a:uFill>
                <a:latin typeface="Segoe UI Semilight"/>
                <a:cs typeface="Segoe UI Semilight"/>
              </a:rPr>
              <a:t>fixed</a:t>
            </a:r>
            <a:r>
              <a:rPr sz="2400" b="0" i="1" u="sng" spc="-20" dirty="0">
                <a:uFill>
                  <a:solidFill>
                    <a:srgbClr val="000000"/>
                  </a:solidFill>
                </a:uFill>
                <a:latin typeface="Segoe UI Semilight"/>
                <a:cs typeface="Segoe UI Semilight"/>
              </a:rPr>
              <a:t> </a:t>
            </a:r>
            <a:r>
              <a:rPr sz="2400" b="0" i="1" u="sng" dirty="0">
                <a:uFill>
                  <a:solidFill>
                    <a:srgbClr val="000000"/>
                  </a:solidFill>
                </a:uFill>
                <a:latin typeface="Segoe UI Semilight"/>
                <a:cs typeface="Segoe UI Semilight"/>
              </a:rPr>
              <a:t>data</a:t>
            </a:r>
            <a:r>
              <a:rPr sz="2400" b="0" i="1" u="none" dirty="0">
                <a:latin typeface="Segoe UI Semilight"/>
                <a:cs typeface="Segoe UI Semilight"/>
              </a:rPr>
              <a:t>,</a:t>
            </a:r>
            <a:r>
              <a:rPr sz="2400" b="0" i="1" u="none" spc="-45" dirty="0">
                <a:latin typeface="Segoe UI Semilight"/>
                <a:cs typeface="Segoe UI Semilight"/>
              </a:rPr>
              <a:t> </a:t>
            </a:r>
            <a:r>
              <a:rPr sz="2400" b="0" i="1" u="none" dirty="0">
                <a:latin typeface="Segoe UI Semilight"/>
                <a:cs typeface="Segoe UI Semilight"/>
              </a:rPr>
              <a:t>we</a:t>
            </a:r>
            <a:r>
              <a:rPr sz="2400" b="0" i="1" u="none" spc="-10" dirty="0">
                <a:latin typeface="Segoe UI Semilight"/>
                <a:cs typeface="Segoe UI Semilight"/>
              </a:rPr>
              <a:t> </a:t>
            </a:r>
            <a:r>
              <a:rPr sz="2400" b="0" i="1" u="none" dirty="0">
                <a:latin typeface="Segoe UI Semilight"/>
                <a:cs typeface="Segoe UI Semilight"/>
              </a:rPr>
              <a:t>want</a:t>
            </a:r>
            <a:r>
              <a:rPr sz="2400" b="0" i="1" u="none" spc="-30" dirty="0">
                <a:latin typeface="Segoe UI Semilight"/>
                <a:cs typeface="Segoe UI Semilight"/>
              </a:rPr>
              <a:t> </a:t>
            </a:r>
            <a:r>
              <a:rPr sz="2400" b="0" i="1" u="none" dirty="0">
                <a:latin typeface="Segoe UI Semilight"/>
                <a:cs typeface="Segoe UI Semilight"/>
              </a:rPr>
              <a:t>to</a:t>
            </a:r>
            <a:r>
              <a:rPr sz="2400" b="0" i="1" u="none" spc="-30" dirty="0">
                <a:latin typeface="Segoe UI Semilight"/>
                <a:cs typeface="Segoe UI Semilight"/>
              </a:rPr>
              <a:t> </a:t>
            </a:r>
            <a:r>
              <a:rPr sz="2400" b="0" i="1" u="none" dirty="0">
                <a:latin typeface="Segoe UI Semilight"/>
                <a:cs typeface="Segoe UI Semilight"/>
              </a:rPr>
              <a:t>look</a:t>
            </a:r>
            <a:r>
              <a:rPr sz="2400" b="0" i="1" u="none" spc="-25" dirty="0">
                <a:latin typeface="Segoe UI Semilight"/>
                <a:cs typeface="Segoe UI Semilight"/>
              </a:rPr>
              <a:t> </a:t>
            </a:r>
            <a:r>
              <a:rPr sz="2400" b="0" i="1" u="none" dirty="0">
                <a:latin typeface="Segoe UI Semilight"/>
                <a:cs typeface="Segoe UI Semilight"/>
              </a:rPr>
              <a:t>at</a:t>
            </a:r>
            <a:r>
              <a:rPr sz="2400" b="0" i="1" u="none" spc="-10" dirty="0">
                <a:latin typeface="Segoe UI Semilight"/>
                <a:cs typeface="Segoe UI Semilight"/>
              </a:rPr>
              <a:t> </a:t>
            </a:r>
            <a:r>
              <a:rPr sz="2400" b="0" i="1" u="none" dirty="0">
                <a:latin typeface="Segoe UI Semilight"/>
                <a:cs typeface="Segoe UI Semilight"/>
              </a:rPr>
              <a:t>the</a:t>
            </a:r>
            <a:r>
              <a:rPr sz="2400" b="0" i="1" u="none" spc="-30" dirty="0">
                <a:latin typeface="Segoe UI Semilight"/>
                <a:cs typeface="Segoe UI Semilight"/>
              </a:rPr>
              <a:t> </a:t>
            </a:r>
            <a:r>
              <a:rPr sz="2400" b="0" i="1" u="none" dirty="0">
                <a:latin typeface="Segoe UI Semilight"/>
                <a:cs typeface="Segoe UI Semilight"/>
              </a:rPr>
              <a:t>probability</a:t>
            </a:r>
            <a:r>
              <a:rPr sz="2400" b="0" i="1" u="none" spc="-35" dirty="0">
                <a:latin typeface="Segoe UI Semilight"/>
                <a:cs typeface="Segoe UI Semilight"/>
              </a:rPr>
              <a:t> </a:t>
            </a:r>
            <a:r>
              <a:rPr sz="2400" b="0" i="1" u="none" dirty="0">
                <a:latin typeface="Segoe UI Semilight"/>
                <a:cs typeface="Segoe UI Semilight"/>
              </a:rPr>
              <a:t>of</a:t>
            </a:r>
            <a:r>
              <a:rPr sz="2400" b="0" i="1" u="none" spc="-25" dirty="0">
                <a:latin typeface="Segoe UI Semilight"/>
                <a:cs typeface="Segoe UI Semilight"/>
              </a:rPr>
              <a:t> </a:t>
            </a:r>
            <a:r>
              <a:rPr sz="2400" b="0" i="1" u="none" dirty="0">
                <a:latin typeface="Segoe UI Semilight"/>
                <a:cs typeface="Segoe UI Semilight"/>
              </a:rPr>
              <a:t>a</a:t>
            </a:r>
            <a:r>
              <a:rPr sz="2400" b="0" i="1" u="none" spc="-5" dirty="0">
                <a:latin typeface="Segoe UI Semilight"/>
                <a:cs typeface="Segoe UI Semilight"/>
              </a:rPr>
              <a:t> </a:t>
            </a:r>
            <a:r>
              <a:rPr sz="2400" b="0" i="1" u="none" dirty="0">
                <a:latin typeface="Segoe UI Semilight"/>
                <a:cs typeface="Segoe UI Semilight"/>
              </a:rPr>
              <a:t>particular</a:t>
            </a:r>
            <a:r>
              <a:rPr sz="2400" b="0" i="1" u="none" spc="-45" dirty="0">
                <a:latin typeface="Segoe UI Semilight"/>
                <a:cs typeface="Segoe UI Semilight"/>
              </a:rPr>
              <a:t> </a:t>
            </a:r>
            <a:r>
              <a:rPr sz="2400" b="0" i="1" u="none" spc="-10" dirty="0">
                <a:latin typeface="Segoe UI Semilight"/>
                <a:cs typeface="Segoe UI Semilight"/>
              </a:rPr>
              <a:t>model</a:t>
            </a:r>
            <a:endParaRPr sz="2400">
              <a:latin typeface="Segoe UI Semilight"/>
              <a:cs typeface="Segoe UI Semilight"/>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98017-7E36-CDC4-9600-7387E1D807F3}"/>
            </a:ext>
          </a:extLst>
        </p:cNvPr>
        <p:cNvGrpSpPr/>
        <p:nvPr/>
      </p:nvGrpSpPr>
      <p:grpSpPr>
        <a:xfrm>
          <a:off x="0" y="0"/>
          <a:ext cx="0" cy="0"/>
          <a:chOff x="0" y="0"/>
          <a:chExt cx="0" cy="0"/>
        </a:xfrm>
      </p:grpSpPr>
      <p:sp>
        <p:nvSpPr>
          <p:cNvPr id="2" name="object 2" descr="$PPTXTitle">
            <a:extLst>
              <a:ext uri="{FF2B5EF4-FFF2-40B4-BE49-F238E27FC236}">
                <a16:creationId xmlns:a16="http://schemas.microsoft.com/office/drawing/2014/main" id="{B6089346-1CED-FD9E-143D-85DB37C31268}"/>
              </a:ext>
            </a:extLst>
          </p:cNvPr>
          <p:cNvSpPr txBox="1">
            <a:spLocks noGrp="1"/>
          </p:cNvSpPr>
          <p:nvPr>
            <p:ph type="title"/>
          </p:nvPr>
        </p:nvSpPr>
        <p:spPr>
          <a:xfrm>
            <a:off x="654202" y="340613"/>
            <a:ext cx="4807585" cy="696595"/>
          </a:xfrm>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Likelihood</a:t>
            </a:r>
            <a:r>
              <a:rPr i="1" spc="240" dirty="0">
                <a:latin typeface="Segoe UI"/>
                <a:cs typeface="Segoe UI"/>
              </a:rPr>
              <a:t> </a:t>
            </a:r>
            <a:r>
              <a:rPr i="1" spc="60" dirty="0">
                <a:latin typeface="Segoe UI"/>
                <a:cs typeface="Segoe UI"/>
              </a:rPr>
              <a:t>function</a:t>
            </a:r>
          </a:p>
        </p:txBody>
      </p:sp>
      <p:sp>
        <p:nvSpPr>
          <p:cNvPr id="3" name="object 3">
            <a:extLst>
              <a:ext uri="{FF2B5EF4-FFF2-40B4-BE49-F238E27FC236}">
                <a16:creationId xmlns:a16="http://schemas.microsoft.com/office/drawing/2014/main" id="{F820AC63-3DC5-0794-71F4-FD74E6A39F9D}"/>
              </a:ext>
            </a:extLst>
          </p:cNvPr>
          <p:cNvSpPr/>
          <p:nvPr/>
        </p:nvSpPr>
        <p:spPr>
          <a:xfrm>
            <a:off x="5695188" y="204215"/>
            <a:ext cx="6323330" cy="1132840"/>
          </a:xfrm>
          <a:custGeom>
            <a:avLst/>
            <a:gdLst/>
            <a:ahLst/>
            <a:cxnLst/>
            <a:rect l="l" t="t" r="r" b="b"/>
            <a:pathLst>
              <a:path w="6323330" h="1132840">
                <a:moveTo>
                  <a:pt x="6134354" y="0"/>
                </a:moveTo>
                <a:lnTo>
                  <a:pt x="188722" y="0"/>
                </a:lnTo>
                <a:lnTo>
                  <a:pt x="138538" y="6738"/>
                </a:lnTo>
                <a:lnTo>
                  <a:pt x="93453" y="25757"/>
                </a:lnTo>
                <a:lnTo>
                  <a:pt x="55260" y="55260"/>
                </a:lnTo>
                <a:lnTo>
                  <a:pt x="25757" y="93453"/>
                </a:lnTo>
                <a:lnTo>
                  <a:pt x="6738" y="138538"/>
                </a:lnTo>
                <a:lnTo>
                  <a:pt x="0" y="188721"/>
                </a:lnTo>
                <a:lnTo>
                  <a:pt x="0" y="943609"/>
                </a:lnTo>
                <a:lnTo>
                  <a:pt x="6738" y="993793"/>
                </a:lnTo>
                <a:lnTo>
                  <a:pt x="25757" y="1038878"/>
                </a:lnTo>
                <a:lnTo>
                  <a:pt x="55260" y="1077071"/>
                </a:lnTo>
                <a:lnTo>
                  <a:pt x="93453" y="1106574"/>
                </a:lnTo>
                <a:lnTo>
                  <a:pt x="138538" y="1125593"/>
                </a:lnTo>
                <a:lnTo>
                  <a:pt x="188722" y="1132331"/>
                </a:lnTo>
                <a:lnTo>
                  <a:pt x="6134354" y="1132331"/>
                </a:lnTo>
                <a:lnTo>
                  <a:pt x="6184537" y="1125593"/>
                </a:lnTo>
                <a:lnTo>
                  <a:pt x="6229622" y="1106574"/>
                </a:lnTo>
                <a:lnTo>
                  <a:pt x="6267815" y="1077071"/>
                </a:lnTo>
                <a:lnTo>
                  <a:pt x="6297318" y="1038878"/>
                </a:lnTo>
                <a:lnTo>
                  <a:pt x="6316337" y="993793"/>
                </a:lnTo>
                <a:lnTo>
                  <a:pt x="6323076" y="943609"/>
                </a:lnTo>
                <a:lnTo>
                  <a:pt x="6323076" y="188721"/>
                </a:lnTo>
                <a:lnTo>
                  <a:pt x="6316337" y="138538"/>
                </a:lnTo>
                <a:lnTo>
                  <a:pt x="6297318" y="93453"/>
                </a:lnTo>
                <a:lnTo>
                  <a:pt x="6267815" y="55260"/>
                </a:lnTo>
                <a:lnTo>
                  <a:pt x="6229622" y="25757"/>
                </a:lnTo>
                <a:lnTo>
                  <a:pt x="6184537" y="6738"/>
                </a:lnTo>
                <a:lnTo>
                  <a:pt x="6134354" y="0"/>
                </a:lnTo>
                <a:close/>
              </a:path>
            </a:pathLst>
          </a:custGeom>
          <a:solidFill>
            <a:srgbClr val="EBEAF6"/>
          </a:solidFill>
        </p:spPr>
        <p:txBody>
          <a:bodyPr wrap="square" lIns="0" tIns="0" rIns="0" bIns="0" rtlCol="0"/>
          <a:lstStyle/>
          <a:p>
            <a:endParaRPr/>
          </a:p>
        </p:txBody>
      </p:sp>
      <p:sp>
        <p:nvSpPr>
          <p:cNvPr id="4" name="object 4">
            <a:extLst>
              <a:ext uri="{FF2B5EF4-FFF2-40B4-BE49-F238E27FC236}">
                <a16:creationId xmlns:a16="http://schemas.microsoft.com/office/drawing/2014/main" id="{C2393387-C8C9-7722-7279-63910433FB80}"/>
              </a:ext>
            </a:extLst>
          </p:cNvPr>
          <p:cNvSpPr txBox="1"/>
          <p:nvPr/>
        </p:nvSpPr>
        <p:spPr>
          <a:xfrm>
            <a:off x="5830315" y="249173"/>
            <a:ext cx="6033770" cy="1031240"/>
          </a:xfrm>
          <a:prstGeom prst="rect">
            <a:avLst/>
          </a:prstGeom>
        </p:spPr>
        <p:txBody>
          <a:bodyPr vert="horz" wrap="square" lIns="0" tIns="12065" rIns="0" bIns="0" rtlCol="0">
            <a:spAutoFit/>
          </a:bodyPr>
          <a:lstStyle/>
          <a:p>
            <a:pPr marL="12700">
              <a:lnSpc>
                <a:spcPct val="100000"/>
              </a:lnSpc>
              <a:spcBef>
                <a:spcPts val="95"/>
              </a:spcBef>
            </a:pPr>
            <a:r>
              <a:rPr sz="2200" b="0" spc="-20" dirty="0">
                <a:latin typeface="Segoe UI Semilight"/>
                <a:cs typeface="Segoe UI Semilight"/>
              </a:rPr>
              <a:t>Remember,</a:t>
            </a:r>
            <a:r>
              <a:rPr sz="2200" b="0" spc="-55" dirty="0">
                <a:latin typeface="Segoe UI Semilight"/>
                <a:cs typeface="Segoe UI Semilight"/>
              </a:rPr>
              <a:t> </a:t>
            </a:r>
            <a:r>
              <a:rPr sz="2200" b="0" dirty="0">
                <a:latin typeface="Segoe UI Semilight"/>
                <a:cs typeface="Segoe UI Semilight"/>
              </a:rPr>
              <a:t>our</a:t>
            </a:r>
            <a:r>
              <a:rPr sz="2200" b="0" spc="-40" dirty="0">
                <a:latin typeface="Segoe UI Semilight"/>
                <a:cs typeface="Segoe UI Semilight"/>
              </a:rPr>
              <a:t> </a:t>
            </a:r>
            <a:r>
              <a:rPr sz="2200" b="0" spc="-10" dirty="0">
                <a:latin typeface="Segoe UI Semilight"/>
                <a:cs typeface="Segoe UI Semilight"/>
              </a:rPr>
              <a:t>goal:</a:t>
            </a:r>
            <a:endParaRPr sz="2200">
              <a:latin typeface="Segoe UI Semilight"/>
              <a:cs typeface="Segoe UI Semilight"/>
            </a:endParaRPr>
          </a:p>
          <a:p>
            <a:pPr marL="253365" indent="-240665">
              <a:lnSpc>
                <a:spcPct val="100000"/>
              </a:lnSpc>
              <a:buAutoNum type="arabicPeriod"/>
              <a:tabLst>
                <a:tab pos="253365" algn="l"/>
              </a:tabLst>
            </a:pPr>
            <a:r>
              <a:rPr sz="2200" b="0" dirty="0">
                <a:latin typeface="Segoe UI Semilight"/>
                <a:cs typeface="Segoe UI Semilight"/>
              </a:rPr>
              <a:t>Collect</a:t>
            </a:r>
            <a:r>
              <a:rPr sz="2200" b="0" spc="-60" dirty="0">
                <a:latin typeface="Segoe UI Semilight"/>
                <a:cs typeface="Segoe UI Semilight"/>
              </a:rPr>
              <a:t> </a:t>
            </a:r>
            <a:r>
              <a:rPr sz="2200" b="0" dirty="0">
                <a:latin typeface="Segoe UI Semilight"/>
                <a:cs typeface="Segoe UI Semilight"/>
              </a:rPr>
              <a:t>some</a:t>
            </a:r>
            <a:r>
              <a:rPr sz="2200" b="0" spc="-50" dirty="0">
                <a:latin typeface="Segoe UI Semilight"/>
                <a:cs typeface="Segoe UI Semilight"/>
              </a:rPr>
              <a:t> </a:t>
            </a:r>
            <a:r>
              <a:rPr sz="2200" b="0" spc="-10" dirty="0">
                <a:latin typeface="Segoe UI Semilight"/>
                <a:cs typeface="Segoe UI Semilight"/>
              </a:rPr>
              <a:t>data/samples</a:t>
            </a:r>
            <a:r>
              <a:rPr sz="2200" b="0" spc="-45" dirty="0">
                <a:latin typeface="Segoe UI Semilight"/>
                <a:cs typeface="Segoe UI Semilight"/>
              </a:rPr>
              <a:t> </a:t>
            </a:r>
            <a:r>
              <a:rPr sz="2200" b="0" dirty="0">
                <a:latin typeface="Segoe UI Semilight"/>
                <a:cs typeface="Segoe UI Semilight"/>
              </a:rPr>
              <a:t>from</a:t>
            </a:r>
            <a:r>
              <a:rPr sz="2200" b="0" spc="-50" dirty="0">
                <a:latin typeface="Segoe UI Semilight"/>
                <a:cs typeface="Segoe UI Semilight"/>
              </a:rPr>
              <a:t> </a:t>
            </a:r>
            <a:r>
              <a:rPr sz="2200" b="0" dirty="0">
                <a:latin typeface="Segoe UI Semilight"/>
                <a:cs typeface="Segoe UI Semilight"/>
              </a:rPr>
              <a:t>the</a:t>
            </a:r>
            <a:r>
              <a:rPr sz="2200" b="0" spc="-60" dirty="0">
                <a:latin typeface="Segoe UI Semilight"/>
                <a:cs typeface="Segoe UI Semilight"/>
              </a:rPr>
              <a:t> </a:t>
            </a:r>
            <a:r>
              <a:rPr sz="2200" b="0" spc="-10" dirty="0">
                <a:latin typeface="Segoe UI Semilight"/>
                <a:cs typeface="Segoe UI Semilight"/>
              </a:rPr>
              <a:t>distribution</a:t>
            </a:r>
            <a:endParaRPr sz="2200">
              <a:latin typeface="Segoe UI Semilight"/>
              <a:cs typeface="Segoe UI Semilight"/>
            </a:endParaRPr>
          </a:p>
          <a:p>
            <a:pPr marL="219710" indent="-217170">
              <a:lnSpc>
                <a:spcPct val="100000"/>
              </a:lnSpc>
              <a:buSzPct val="97727"/>
              <a:buAutoNum type="arabicPeriod"/>
              <a:tabLst>
                <a:tab pos="219710" algn="l"/>
              </a:tabLst>
            </a:pPr>
            <a:r>
              <a:rPr sz="2200" b="0" u="sng" spc="-45"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Find</a:t>
            </a:r>
            <a:r>
              <a:rPr sz="2200" b="0" u="sng" spc="-25"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an</a:t>
            </a:r>
            <a:r>
              <a:rPr sz="2200" b="0" u="sng" spc="-35"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estimate</a:t>
            </a:r>
            <a:r>
              <a:rPr sz="2200" b="0" u="sng" spc="-40"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for</a:t>
            </a:r>
            <a:r>
              <a:rPr sz="2200" b="0" u="sng" spc="-25" dirty="0">
                <a:uFill>
                  <a:solidFill>
                    <a:srgbClr val="000000"/>
                  </a:solidFill>
                </a:uFill>
                <a:latin typeface="Segoe UI Semilight"/>
                <a:cs typeface="Segoe UI Semilight"/>
              </a:rPr>
              <a:t> </a:t>
            </a:r>
            <a:r>
              <a:rPr sz="2200" u="sng" spc="-50" dirty="0">
                <a:uFill>
                  <a:solidFill>
                    <a:srgbClr val="000000"/>
                  </a:solidFill>
                </a:uFill>
                <a:latin typeface="Cambria Math"/>
                <a:cs typeface="Cambria Math"/>
              </a:rPr>
              <a:t>𝜃</a:t>
            </a:r>
            <a:endParaRPr sz="2200">
              <a:latin typeface="Cambria Math"/>
              <a:cs typeface="Cambria Math"/>
            </a:endParaRPr>
          </a:p>
        </p:txBody>
      </p:sp>
      <p:sp>
        <p:nvSpPr>
          <p:cNvPr id="6" name="object 6">
            <a:extLst>
              <a:ext uri="{FF2B5EF4-FFF2-40B4-BE49-F238E27FC236}">
                <a16:creationId xmlns:a16="http://schemas.microsoft.com/office/drawing/2014/main" id="{2FDA6450-9BB9-9856-49E0-7835F55E38FE}"/>
              </a:ext>
            </a:extLst>
          </p:cNvPr>
          <p:cNvSpPr/>
          <p:nvPr/>
        </p:nvSpPr>
        <p:spPr>
          <a:xfrm>
            <a:off x="649223" y="3160777"/>
            <a:ext cx="11188065" cy="1868424"/>
          </a:xfrm>
          <a:custGeom>
            <a:avLst/>
            <a:gdLst/>
            <a:ahLst/>
            <a:cxnLst/>
            <a:rect l="l" t="t" r="r" b="b"/>
            <a:pathLst>
              <a:path w="11188065" h="1920239">
                <a:moveTo>
                  <a:pt x="10867644" y="0"/>
                </a:moveTo>
                <a:lnTo>
                  <a:pt x="320039" y="0"/>
                </a:lnTo>
                <a:lnTo>
                  <a:pt x="272748" y="3469"/>
                </a:lnTo>
                <a:lnTo>
                  <a:pt x="227610" y="13547"/>
                </a:lnTo>
                <a:lnTo>
                  <a:pt x="185122" y="29740"/>
                </a:lnTo>
                <a:lnTo>
                  <a:pt x="145778" y="51552"/>
                </a:lnTo>
                <a:lnTo>
                  <a:pt x="110073" y="78490"/>
                </a:lnTo>
                <a:lnTo>
                  <a:pt x="78502" y="110057"/>
                </a:lnTo>
                <a:lnTo>
                  <a:pt x="51562" y="145761"/>
                </a:lnTo>
                <a:lnTo>
                  <a:pt x="29746" y="185105"/>
                </a:lnTo>
                <a:lnTo>
                  <a:pt x="13550" y="227596"/>
                </a:lnTo>
                <a:lnTo>
                  <a:pt x="3470" y="272739"/>
                </a:lnTo>
                <a:lnTo>
                  <a:pt x="0" y="320039"/>
                </a:lnTo>
                <a:lnTo>
                  <a:pt x="0" y="1600200"/>
                </a:lnTo>
                <a:lnTo>
                  <a:pt x="3470" y="1647500"/>
                </a:lnTo>
                <a:lnTo>
                  <a:pt x="13550" y="1692643"/>
                </a:lnTo>
                <a:lnTo>
                  <a:pt x="29746" y="1735134"/>
                </a:lnTo>
                <a:lnTo>
                  <a:pt x="51562" y="1774478"/>
                </a:lnTo>
                <a:lnTo>
                  <a:pt x="78502" y="1810182"/>
                </a:lnTo>
                <a:lnTo>
                  <a:pt x="110073" y="1841749"/>
                </a:lnTo>
                <a:lnTo>
                  <a:pt x="145778" y="1868687"/>
                </a:lnTo>
                <a:lnTo>
                  <a:pt x="185122" y="1890499"/>
                </a:lnTo>
                <a:lnTo>
                  <a:pt x="227610" y="1906692"/>
                </a:lnTo>
                <a:lnTo>
                  <a:pt x="272748" y="1916770"/>
                </a:lnTo>
                <a:lnTo>
                  <a:pt x="320039" y="1920240"/>
                </a:lnTo>
                <a:lnTo>
                  <a:pt x="10867644" y="1920240"/>
                </a:lnTo>
                <a:lnTo>
                  <a:pt x="10914944" y="1916770"/>
                </a:lnTo>
                <a:lnTo>
                  <a:pt x="10960087" y="1906692"/>
                </a:lnTo>
                <a:lnTo>
                  <a:pt x="11002578" y="1890499"/>
                </a:lnTo>
                <a:lnTo>
                  <a:pt x="11041922" y="1868687"/>
                </a:lnTo>
                <a:lnTo>
                  <a:pt x="11077626" y="1841749"/>
                </a:lnTo>
                <a:lnTo>
                  <a:pt x="11109193" y="1810182"/>
                </a:lnTo>
                <a:lnTo>
                  <a:pt x="11136131" y="1774478"/>
                </a:lnTo>
                <a:lnTo>
                  <a:pt x="11157943" y="1735134"/>
                </a:lnTo>
                <a:lnTo>
                  <a:pt x="11174136" y="1692643"/>
                </a:lnTo>
                <a:lnTo>
                  <a:pt x="11184214" y="1647500"/>
                </a:lnTo>
                <a:lnTo>
                  <a:pt x="11187684" y="1600200"/>
                </a:lnTo>
                <a:lnTo>
                  <a:pt x="11187684" y="320039"/>
                </a:lnTo>
                <a:lnTo>
                  <a:pt x="11184214" y="272739"/>
                </a:lnTo>
                <a:lnTo>
                  <a:pt x="11174136" y="227596"/>
                </a:lnTo>
                <a:lnTo>
                  <a:pt x="11157943" y="185105"/>
                </a:lnTo>
                <a:lnTo>
                  <a:pt x="11136131" y="145761"/>
                </a:lnTo>
                <a:lnTo>
                  <a:pt x="11109193" y="110057"/>
                </a:lnTo>
                <a:lnTo>
                  <a:pt x="11077626" y="78490"/>
                </a:lnTo>
                <a:lnTo>
                  <a:pt x="11041922" y="51552"/>
                </a:lnTo>
                <a:lnTo>
                  <a:pt x="11002578" y="29740"/>
                </a:lnTo>
                <a:lnTo>
                  <a:pt x="10960087" y="13547"/>
                </a:lnTo>
                <a:lnTo>
                  <a:pt x="10914944" y="3469"/>
                </a:lnTo>
                <a:lnTo>
                  <a:pt x="10867644" y="0"/>
                </a:lnTo>
                <a:close/>
              </a:path>
            </a:pathLst>
          </a:custGeom>
          <a:solidFill>
            <a:srgbClr val="F0F8F1"/>
          </a:solidFill>
        </p:spPr>
        <p:txBody>
          <a:bodyPr wrap="square" lIns="0" tIns="0" rIns="0" bIns="0" rtlCol="0"/>
          <a:lstStyle/>
          <a:p>
            <a:endParaRPr dirty="0"/>
          </a:p>
        </p:txBody>
      </p:sp>
      <mc:AlternateContent xmlns:mc="http://schemas.openxmlformats.org/markup-compatibility/2006">
        <mc:Choice xmlns:a14="http://schemas.microsoft.com/office/drawing/2010/main" Requires="a14">
          <p:sp>
            <p:nvSpPr>
              <p:cNvPr id="8" name="object 8">
                <a:extLst>
                  <a:ext uri="{FF2B5EF4-FFF2-40B4-BE49-F238E27FC236}">
                    <a16:creationId xmlns:a16="http://schemas.microsoft.com/office/drawing/2014/main" id="{7CDAE6B3-3CE9-ADC8-3D0F-2F7927EA16BD}"/>
                  </a:ext>
                </a:extLst>
              </p:cNvPr>
              <p:cNvSpPr txBox="1"/>
              <p:nvPr/>
            </p:nvSpPr>
            <p:spPr>
              <a:xfrm>
                <a:off x="699922" y="1445513"/>
                <a:ext cx="10801985" cy="3420808"/>
              </a:xfrm>
              <a:prstGeom prst="rect">
                <a:avLst/>
              </a:prstGeom>
            </p:spPr>
            <p:txBody>
              <a:bodyPr vert="horz" wrap="square" lIns="0" tIns="12065" rIns="0" bIns="0" rtlCol="0">
                <a:spAutoFit/>
              </a:bodyPr>
              <a:lstStyle/>
              <a:p>
                <a:pPr marL="12700">
                  <a:lnSpc>
                    <a:spcPct val="100000"/>
                  </a:lnSpc>
                  <a:spcBef>
                    <a:spcPts val="95"/>
                  </a:spcBef>
                </a:pPr>
                <a:r>
                  <a:rPr lang="en-US" sz="2800" spc="-20" dirty="0">
                    <a:solidFill>
                      <a:srgbClr val="3D8752"/>
                    </a:solidFill>
                    <a:latin typeface="Cambria Math"/>
                    <a:cs typeface="Cambria Math"/>
                  </a:rPr>
                  <a:t>𝓛(𝑬;</a:t>
                </a:r>
                <a:r>
                  <a:rPr lang="en-US" sz="2800" spc="-155" dirty="0">
                    <a:solidFill>
                      <a:srgbClr val="3D8752"/>
                    </a:solidFill>
                    <a:latin typeface="Cambria Math"/>
                    <a:cs typeface="Cambria Math"/>
                  </a:rPr>
                  <a:t> </a:t>
                </a:r>
                <a:r>
                  <a:rPr lang="en-US" sz="2800" dirty="0">
                    <a:solidFill>
                      <a:srgbClr val="3D8752"/>
                    </a:solidFill>
                    <a:latin typeface="Cambria Math"/>
                    <a:cs typeface="Cambria Math"/>
                  </a:rPr>
                  <a:t>𝜽)</a:t>
                </a:r>
                <a:r>
                  <a:rPr lang="en-US" sz="2800" spc="105" dirty="0">
                    <a:solidFill>
                      <a:srgbClr val="3D8752"/>
                    </a:solidFill>
                    <a:latin typeface="Cambria Math"/>
                    <a:cs typeface="Cambria Math"/>
                  </a:rPr>
                  <a:t> </a:t>
                </a:r>
                <a:r>
                  <a:rPr lang="en-US" sz="2800" b="0" dirty="0">
                    <a:latin typeface="Segoe UI Semilight"/>
                    <a:cs typeface="Segoe UI Semilight"/>
                  </a:rPr>
                  <a:t>is</a:t>
                </a:r>
                <a:r>
                  <a:rPr lang="en-US" sz="2800" b="0" spc="-35" dirty="0">
                    <a:latin typeface="Segoe UI Semilight"/>
                    <a:cs typeface="Segoe UI Semilight"/>
                  </a:rPr>
                  <a:t> </a:t>
                </a:r>
                <a:r>
                  <a:rPr lang="en-US" sz="2800" dirty="0">
                    <a:latin typeface="Cambria Math"/>
                    <a:cs typeface="Cambria Math"/>
                  </a:rPr>
                  <a:t>ℙ(𝐸)</a:t>
                </a:r>
                <a:r>
                  <a:rPr lang="en-US" sz="2800" spc="120" dirty="0">
                    <a:latin typeface="Cambria Math"/>
                    <a:cs typeface="Cambria Math"/>
                  </a:rPr>
                  <a:t> </a:t>
                </a:r>
                <a:r>
                  <a:rPr lang="en-US" sz="2800" b="0" dirty="0">
                    <a:latin typeface="Segoe UI Semilight"/>
                    <a:cs typeface="Segoe UI Semilight"/>
                  </a:rPr>
                  <a:t>when</a:t>
                </a:r>
                <a:r>
                  <a:rPr lang="en-US" sz="2800" b="0" spc="-30" dirty="0">
                    <a:latin typeface="Segoe UI Semilight"/>
                    <a:cs typeface="Segoe UI Semilight"/>
                  </a:rPr>
                  <a:t> </a:t>
                </a:r>
                <a:r>
                  <a:rPr lang="en-US" sz="2800" b="0" dirty="0">
                    <a:latin typeface="Segoe UI Semilight"/>
                    <a:cs typeface="Segoe UI Semilight"/>
                  </a:rPr>
                  <a:t>the</a:t>
                </a:r>
                <a:r>
                  <a:rPr lang="en-US" sz="2800" b="0" spc="-40" dirty="0">
                    <a:latin typeface="Segoe UI Semilight"/>
                    <a:cs typeface="Segoe UI Semilight"/>
                  </a:rPr>
                  <a:t> </a:t>
                </a:r>
                <a:r>
                  <a:rPr lang="en-US" sz="2800" b="0" dirty="0">
                    <a:latin typeface="Segoe UI Semilight"/>
                    <a:cs typeface="Segoe UI Semilight"/>
                  </a:rPr>
                  <a:t>experiment</a:t>
                </a:r>
                <a:r>
                  <a:rPr lang="en-US" sz="2800" b="0" spc="-35" dirty="0">
                    <a:latin typeface="Segoe UI Semilight"/>
                    <a:cs typeface="Segoe UI Semilight"/>
                  </a:rPr>
                  <a:t> </a:t>
                </a:r>
                <a:r>
                  <a:rPr lang="en-US" sz="2800" b="0" dirty="0">
                    <a:latin typeface="Segoe UI Semilight"/>
                    <a:cs typeface="Segoe UI Semilight"/>
                  </a:rPr>
                  <a:t>is</a:t>
                </a:r>
                <a:r>
                  <a:rPr lang="en-US" sz="2800" b="0" spc="-35" dirty="0">
                    <a:latin typeface="Segoe UI Semilight"/>
                    <a:cs typeface="Segoe UI Semilight"/>
                  </a:rPr>
                  <a:t> </a:t>
                </a:r>
                <a:r>
                  <a:rPr lang="en-US" sz="2800" b="0" dirty="0">
                    <a:latin typeface="Segoe UI Semilight"/>
                    <a:cs typeface="Segoe UI Semilight"/>
                  </a:rPr>
                  <a:t>run</a:t>
                </a:r>
                <a:r>
                  <a:rPr lang="en-US" sz="2800" b="0" spc="-30" dirty="0">
                    <a:latin typeface="Segoe UI Semilight"/>
                    <a:cs typeface="Segoe UI Semilight"/>
                  </a:rPr>
                  <a:t> </a:t>
                </a:r>
                <a:r>
                  <a:rPr lang="en-US" sz="2800" b="0" dirty="0">
                    <a:latin typeface="Segoe UI Semilight"/>
                    <a:cs typeface="Segoe UI Semilight"/>
                  </a:rPr>
                  <a:t>with</a:t>
                </a:r>
                <a:r>
                  <a:rPr lang="en-US" sz="2800" b="0" spc="-15" dirty="0">
                    <a:latin typeface="Segoe UI Semilight"/>
                    <a:cs typeface="Segoe UI Semilight"/>
                  </a:rPr>
                  <a:t> </a:t>
                </a:r>
                <a:r>
                  <a:rPr lang="en-US" sz="2800" spc="-50" dirty="0">
                    <a:latin typeface="Cambria Math"/>
                    <a:cs typeface="Cambria Math"/>
                  </a:rPr>
                  <a:t>𝜃</a:t>
                </a:r>
                <a:endParaRPr lang="en-US" sz="2800" dirty="0">
                  <a:latin typeface="Cambria Math"/>
                  <a:cs typeface="Cambria Math"/>
                </a:endParaRPr>
              </a:p>
              <a:p>
                <a:pPr marL="48895" marR="1071880">
                  <a:lnSpc>
                    <a:spcPts val="2590"/>
                  </a:lnSpc>
                  <a:spcBef>
                    <a:spcPts val="450"/>
                  </a:spcBef>
                </a:pPr>
                <a:r>
                  <a:rPr lang="en-US" sz="2400" b="0" i="1" dirty="0">
                    <a:latin typeface="Segoe UI Semilight"/>
                    <a:cs typeface="Segoe UI Semilight"/>
                  </a:rPr>
                  <a:t>“what</a:t>
                </a:r>
                <a:r>
                  <a:rPr lang="en-US" sz="2400" b="0" i="1" spc="-10" dirty="0">
                    <a:latin typeface="Segoe UI Semilight"/>
                    <a:cs typeface="Segoe UI Semilight"/>
                  </a:rPr>
                  <a:t> </a:t>
                </a:r>
                <a:r>
                  <a:rPr lang="en-US" sz="2400" b="0" i="1" dirty="0">
                    <a:latin typeface="Segoe UI Semilight"/>
                    <a:cs typeface="Segoe UI Semilight"/>
                  </a:rPr>
                  <a:t>is</a:t>
                </a:r>
                <a:r>
                  <a:rPr lang="en-US" sz="2400" b="0" i="1" spc="-25" dirty="0">
                    <a:latin typeface="Segoe UI Semilight"/>
                    <a:cs typeface="Segoe UI Semilight"/>
                  </a:rPr>
                  <a:t> </a:t>
                </a:r>
                <a:r>
                  <a:rPr lang="en-US" sz="2400" b="0" i="1" dirty="0">
                    <a:latin typeface="Segoe UI Semilight"/>
                    <a:cs typeface="Segoe UI Semilight"/>
                  </a:rPr>
                  <a:t>probability of</a:t>
                </a:r>
                <a:r>
                  <a:rPr lang="en-US" sz="2400" b="0" i="1" spc="-15" dirty="0">
                    <a:latin typeface="Segoe UI Semilight"/>
                    <a:cs typeface="Segoe UI Semilight"/>
                  </a:rPr>
                  <a:t> </a:t>
                </a:r>
                <a:r>
                  <a:rPr lang="en-US" sz="2400" b="0" i="1" dirty="0">
                    <a:latin typeface="Segoe UI Semilight"/>
                    <a:cs typeface="Segoe UI Semilight"/>
                  </a:rPr>
                  <a:t>seeing</a:t>
                </a:r>
                <a:r>
                  <a:rPr lang="en-US" sz="2400" b="0" i="1" spc="-30" dirty="0">
                    <a:latin typeface="Segoe UI Semilight"/>
                    <a:cs typeface="Segoe UI Semilight"/>
                  </a:rPr>
                  <a:t> </a:t>
                </a:r>
                <a:r>
                  <a:rPr lang="en-US" sz="2400" b="0" i="1" dirty="0">
                    <a:latin typeface="Segoe UI Semilight"/>
                    <a:cs typeface="Segoe UI Semilight"/>
                  </a:rPr>
                  <a:t>the</a:t>
                </a:r>
                <a:r>
                  <a:rPr lang="en-US" sz="2400" b="0" i="1" spc="-40" dirty="0">
                    <a:latin typeface="Segoe UI Semilight"/>
                    <a:cs typeface="Segoe UI Semilight"/>
                  </a:rPr>
                  <a:t> </a:t>
                </a:r>
                <a:r>
                  <a:rPr lang="en-US" sz="2400" b="0" i="1" dirty="0">
                    <a:latin typeface="Segoe UI Semilight"/>
                    <a:cs typeface="Segoe UI Semilight"/>
                  </a:rPr>
                  <a:t>event</a:t>
                </a:r>
                <a:r>
                  <a:rPr lang="en-US" sz="2400" b="0" i="1" spc="-15" dirty="0">
                    <a:latin typeface="Segoe UI Semilight"/>
                    <a:cs typeface="Segoe UI Semilight"/>
                  </a:rPr>
                  <a:t> </a:t>
                </a:r>
                <a:r>
                  <a:rPr lang="en-US" sz="2400" dirty="0">
                    <a:latin typeface="Cambria Math"/>
                    <a:cs typeface="Cambria Math"/>
                  </a:rPr>
                  <a:t>𝐸</a:t>
                </a:r>
                <a:r>
                  <a:rPr lang="en-US" sz="2400" spc="204" dirty="0">
                    <a:latin typeface="Cambria Math"/>
                    <a:cs typeface="Cambria Math"/>
                  </a:rPr>
                  <a:t> </a:t>
                </a:r>
                <a:r>
                  <a:rPr lang="en-US" sz="2400" b="0" i="1" dirty="0">
                    <a:latin typeface="Segoe UI Semilight"/>
                    <a:cs typeface="Segoe UI Semilight"/>
                  </a:rPr>
                  <a:t>(in</a:t>
                </a:r>
                <a:r>
                  <a:rPr lang="en-US" sz="2400" b="0" i="1" spc="-25" dirty="0">
                    <a:latin typeface="Segoe UI Semilight"/>
                    <a:cs typeface="Segoe UI Semilight"/>
                  </a:rPr>
                  <a:t> </a:t>
                </a:r>
                <a:r>
                  <a:rPr lang="en-US" sz="2400" b="0" i="1" dirty="0">
                    <a:latin typeface="Segoe UI Semilight"/>
                    <a:cs typeface="Segoe UI Semilight"/>
                  </a:rPr>
                  <a:t>our</a:t>
                </a:r>
                <a:r>
                  <a:rPr lang="en-US" sz="2400" b="0" i="1" spc="-25" dirty="0">
                    <a:latin typeface="Segoe UI Semilight"/>
                    <a:cs typeface="Segoe UI Semilight"/>
                  </a:rPr>
                  <a:t> </a:t>
                </a:r>
                <a:r>
                  <a:rPr lang="en-US" sz="2400" b="0" i="1" dirty="0">
                    <a:latin typeface="Segoe UI Semilight"/>
                    <a:cs typeface="Segoe UI Semilight"/>
                  </a:rPr>
                  <a:t>case,</a:t>
                </a:r>
                <a:r>
                  <a:rPr lang="en-US" sz="2400" b="0" i="1" spc="-35" dirty="0">
                    <a:latin typeface="Segoe UI Semilight"/>
                    <a:cs typeface="Segoe UI Semilight"/>
                  </a:rPr>
                  <a:t> </a:t>
                </a:r>
                <a:r>
                  <a:rPr lang="en-US" sz="2400" b="0" i="1" dirty="0">
                    <a:latin typeface="Segoe UI Semilight"/>
                    <a:cs typeface="Segoe UI Semilight"/>
                  </a:rPr>
                  <a:t>the</a:t>
                </a:r>
                <a:r>
                  <a:rPr lang="en-US" sz="2400" b="0" i="1" spc="-30" dirty="0">
                    <a:latin typeface="Segoe UI Semilight"/>
                    <a:cs typeface="Segoe UI Semilight"/>
                  </a:rPr>
                  <a:t> </a:t>
                </a:r>
                <a:r>
                  <a:rPr lang="en-US" sz="2400" b="0" i="1" dirty="0">
                    <a:latin typeface="Segoe UI Semilight"/>
                    <a:cs typeface="Segoe UI Semilight"/>
                  </a:rPr>
                  <a:t>set</a:t>
                </a:r>
                <a:r>
                  <a:rPr lang="en-US" sz="2400" b="0" i="1" spc="-30" dirty="0">
                    <a:latin typeface="Segoe UI Semilight"/>
                    <a:cs typeface="Segoe UI Semilight"/>
                  </a:rPr>
                  <a:t> </a:t>
                </a:r>
                <a:r>
                  <a:rPr lang="en-US" sz="2400" b="0" i="1" dirty="0">
                    <a:latin typeface="Segoe UI Semilight"/>
                    <a:cs typeface="Segoe UI Semilight"/>
                  </a:rPr>
                  <a:t>of</a:t>
                </a:r>
                <a:r>
                  <a:rPr lang="en-US" sz="2400" b="0" i="1" spc="-30" dirty="0">
                    <a:latin typeface="Segoe UI Semilight"/>
                    <a:cs typeface="Segoe UI Semilight"/>
                  </a:rPr>
                  <a:t> </a:t>
                </a:r>
                <a:r>
                  <a:rPr lang="en-US" sz="2400" b="0" i="1" dirty="0">
                    <a:latin typeface="Segoe UI Semilight"/>
                    <a:cs typeface="Segoe UI Semilight"/>
                  </a:rPr>
                  <a:t>data),</a:t>
                </a:r>
                <a:r>
                  <a:rPr lang="en-US" sz="2400" b="0" i="1" spc="-25" dirty="0">
                    <a:latin typeface="Segoe UI Semilight"/>
                    <a:cs typeface="Segoe UI Semilight"/>
                  </a:rPr>
                  <a:t> </a:t>
                </a:r>
                <a:r>
                  <a:rPr lang="en-US" sz="2400" b="0" i="1" dirty="0">
                    <a:latin typeface="Segoe UI Semilight"/>
                    <a:cs typeface="Segoe UI Semilight"/>
                  </a:rPr>
                  <a:t>if</a:t>
                </a:r>
                <a:r>
                  <a:rPr lang="en-US" sz="2400" b="0" i="1" spc="-20" dirty="0">
                    <a:latin typeface="Segoe UI Semilight"/>
                    <a:cs typeface="Segoe UI Semilight"/>
                  </a:rPr>
                  <a:t> </a:t>
                </a:r>
                <a:r>
                  <a:rPr lang="en-US" sz="2400" b="0" i="1" spc="-25" dirty="0">
                    <a:latin typeface="Segoe UI Semilight"/>
                    <a:cs typeface="Segoe UI Semilight"/>
                  </a:rPr>
                  <a:t>the </a:t>
                </a:r>
                <a:r>
                  <a:rPr lang="en-US" sz="2400" b="0" i="1" dirty="0">
                    <a:latin typeface="Segoe UI Semilight"/>
                    <a:cs typeface="Segoe UI Semilight"/>
                  </a:rPr>
                  <a:t>experiment</a:t>
                </a:r>
                <a:r>
                  <a:rPr lang="en-US" sz="2400" b="0" i="1" spc="-25" dirty="0">
                    <a:latin typeface="Segoe UI Semilight"/>
                    <a:cs typeface="Segoe UI Semilight"/>
                  </a:rPr>
                  <a:t> </a:t>
                </a:r>
                <a:r>
                  <a:rPr lang="en-US" sz="2400" b="0" i="1" dirty="0">
                    <a:latin typeface="Segoe UI Semilight"/>
                    <a:cs typeface="Segoe UI Semilight"/>
                  </a:rPr>
                  <a:t>is</a:t>
                </a:r>
                <a:r>
                  <a:rPr lang="en-US" sz="2400" b="0" i="1" spc="-35" dirty="0">
                    <a:latin typeface="Segoe UI Semilight"/>
                    <a:cs typeface="Segoe UI Semilight"/>
                  </a:rPr>
                  <a:t> </a:t>
                </a:r>
                <a:r>
                  <a:rPr lang="en-US" sz="2400" b="0" i="1" dirty="0">
                    <a:latin typeface="Segoe UI Semilight"/>
                    <a:cs typeface="Segoe UI Semilight"/>
                  </a:rPr>
                  <a:t>run</a:t>
                </a:r>
                <a:r>
                  <a:rPr lang="en-US" sz="2400" b="0" i="1" spc="-30" dirty="0">
                    <a:latin typeface="Segoe UI Semilight"/>
                    <a:cs typeface="Segoe UI Semilight"/>
                  </a:rPr>
                  <a:t> </a:t>
                </a:r>
                <a:r>
                  <a:rPr lang="en-US" sz="2400" b="0" i="1" dirty="0">
                    <a:latin typeface="Segoe UI Semilight"/>
                    <a:cs typeface="Segoe UI Semilight"/>
                  </a:rPr>
                  <a:t>with</a:t>
                </a:r>
                <a:r>
                  <a:rPr lang="en-US" sz="2400" b="0" i="1" spc="-35" dirty="0">
                    <a:latin typeface="Segoe UI Semilight"/>
                    <a:cs typeface="Segoe UI Semilight"/>
                  </a:rPr>
                  <a:t> </a:t>
                </a:r>
                <a:r>
                  <a:rPr lang="en-US" sz="2400" b="0" i="1" dirty="0">
                    <a:latin typeface="Segoe UI Semilight"/>
                    <a:cs typeface="Segoe UI Semilight"/>
                  </a:rPr>
                  <a:t>the</a:t>
                </a:r>
                <a:r>
                  <a:rPr lang="en-US" sz="2400" b="0" i="1" spc="-40" dirty="0">
                    <a:latin typeface="Segoe UI Semilight"/>
                    <a:cs typeface="Segoe UI Semilight"/>
                  </a:rPr>
                  <a:t> </a:t>
                </a:r>
                <a:r>
                  <a:rPr lang="en-US" sz="2400" b="0" i="1" dirty="0">
                    <a:latin typeface="Segoe UI Semilight"/>
                    <a:cs typeface="Segoe UI Semilight"/>
                  </a:rPr>
                  <a:t>parameter</a:t>
                </a:r>
                <a:r>
                  <a:rPr lang="en-US" sz="2400" b="0" i="1" spc="-40" dirty="0">
                    <a:latin typeface="Segoe UI Semilight"/>
                    <a:cs typeface="Segoe UI Semilight"/>
                  </a:rPr>
                  <a:t> </a:t>
                </a:r>
                <a:r>
                  <a:rPr lang="en-US" sz="2400" spc="-25" dirty="0">
                    <a:latin typeface="Cambria Math"/>
                    <a:cs typeface="Cambria Math"/>
                  </a:rPr>
                  <a:t>𝜃</a:t>
                </a:r>
                <a:r>
                  <a:rPr lang="en-US" sz="2400" b="0" i="1" spc="-25" dirty="0">
                    <a:latin typeface="Segoe UI Semilight"/>
                    <a:cs typeface="Segoe UI Semilight"/>
                  </a:rPr>
                  <a:t>?”</a:t>
                </a:r>
                <a:endParaRPr lang="en-US" sz="2400" dirty="0">
                  <a:latin typeface="Segoe UI Semilight"/>
                  <a:cs typeface="Segoe UI Semilight"/>
                </a:endParaRPr>
              </a:p>
              <a:p>
                <a:pPr marL="48895">
                  <a:lnSpc>
                    <a:spcPct val="100000"/>
                  </a:lnSpc>
                  <a:spcBef>
                    <a:spcPts val="280"/>
                  </a:spcBef>
                </a:pPr>
                <a:r>
                  <a:rPr lang="en-US" sz="2400" b="0" dirty="0">
                    <a:solidFill>
                      <a:srgbClr val="C00000"/>
                    </a:solidFill>
                    <a:latin typeface="Segoe UI Semilight"/>
                    <a:cs typeface="Segoe UI Semilight"/>
                  </a:rPr>
                  <a:t>We</a:t>
                </a:r>
                <a:r>
                  <a:rPr lang="en-US" sz="2400" b="0" spc="-45" dirty="0">
                    <a:solidFill>
                      <a:srgbClr val="C00000"/>
                    </a:solidFill>
                    <a:latin typeface="Segoe UI Semilight"/>
                    <a:cs typeface="Segoe UI Semilight"/>
                  </a:rPr>
                  <a:t> </a:t>
                </a:r>
                <a:r>
                  <a:rPr lang="en-US" sz="2400" b="0" dirty="0">
                    <a:solidFill>
                      <a:srgbClr val="C00000"/>
                    </a:solidFill>
                    <a:latin typeface="Segoe UI Semilight"/>
                    <a:cs typeface="Segoe UI Semilight"/>
                  </a:rPr>
                  <a:t>can’t</a:t>
                </a:r>
                <a:r>
                  <a:rPr lang="en-US" sz="2400" b="0" spc="-60" dirty="0">
                    <a:solidFill>
                      <a:srgbClr val="C00000"/>
                    </a:solidFill>
                    <a:latin typeface="Segoe UI Semilight"/>
                    <a:cs typeface="Segoe UI Semilight"/>
                  </a:rPr>
                  <a:t> </a:t>
                </a:r>
                <a:r>
                  <a:rPr lang="en-US" sz="2400" b="0" dirty="0">
                    <a:solidFill>
                      <a:srgbClr val="C00000"/>
                    </a:solidFill>
                    <a:latin typeface="Segoe UI Semilight"/>
                    <a:cs typeface="Segoe UI Semilight"/>
                  </a:rPr>
                  <a:t>use</a:t>
                </a:r>
                <a:r>
                  <a:rPr lang="en-US" sz="2400" b="0" spc="-50" dirty="0">
                    <a:solidFill>
                      <a:srgbClr val="C00000"/>
                    </a:solidFill>
                    <a:latin typeface="Segoe UI Semilight"/>
                    <a:cs typeface="Segoe UI Semilight"/>
                  </a:rPr>
                  <a:t> </a:t>
                </a:r>
                <a:r>
                  <a:rPr lang="en-US" sz="2400" b="0" dirty="0">
                    <a:solidFill>
                      <a:srgbClr val="C00000"/>
                    </a:solidFill>
                    <a:latin typeface="Segoe UI Semilight"/>
                    <a:cs typeface="Segoe UI Semilight"/>
                  </a:rPr>
                  <a:t>probability</a:t>
                </a:r>
                <a:r>
                  <a:rPr lang="en-US" sz="2400" b="0" spc="-70" dirty="0">
                    <a:solidFill>
                      <a:srgbClr val="C00000"/>
                    </a:solidFill>
                    <a:latin typeface="Segoe UI Semilight"/>
                    <a:cs typeface="Segoe UI Semilight"/>
                  </a:rPr>
                  <a:t> </a:t>
                </a:r>
                <a:r>
                  <a:rPr lang="en-US" sz="2400" b="0" dirty="0">
                    <a:solidFill>
                      <a:srgbClr val="C00000"/>
                    </a:solidFill>
                    <a:latin typeface="Segoe UI Semilight"/>
                    <a:cs typeface="Segoe UI Semilight"/>
                  </a:rPr>
                  <a:t>notation</a:t>
                </a:r>
                <a:r>
                  <a:rPr lang="en-US" sz="2400" b="0" spc="-60" dirty="0">
                    <a:solidFill>
                      <a:srgbClr val="C00000"/>
                    </a:solidFill>
                    <a:latin typeface="Segoe UI Semilight"/>
                    <a:cs typeface="Segoe UI Semilight"/>
                  </a:rPr>
                  <a:t> </a:t>
                </a:r>
                <a:r>
                  <a:rPr lang="en-US" sz="2400" b="0" dirty="0">
                    <a:solidFill>
                      <a:srgbClr val="C00000"/>
                    </a:solidFill>
                    <a:latin typeface="Segoe UI Semilight"/>
                    <a:cs typeface="Segoe UI Semilight"/>
                  </a:rPr>
                  <a:t>because</a:t>
                </a:r>
                <a:r>
                  <a:rPr lang="en-US" sz="2400" b="0" spc="-35" dirty="0">
                    <a:solidFill>
                      <a:srgbClr val="C00000"/>
                    </a:solidFill>
                    <a:latin typeface="Segoe UI Semilight"/>
                    <a:cs typeface="Segoe UI Semilight"/>
                  </a:rPr>
                  <a:t> </a:t>
                </a:r>
                <a:r>
                  <a:rPr lang="en-US" sz="2400" b="0" dirty="0">
                    <a:solidFill>
                      <a:srgbClr val="C00000"/>
                    </a:solidFill>
                    <a:latin typeface="Segoe UI Semilight"/>
                    <a:cs typeface="Segoe UI Semilight"/>
                  </a:rPr>
                  <a:t>likelihood</a:t>
                </a:r>
                <a:r>
                  <a:rPr lang="en-US" sz="2400" b="0" spc="-70" dirty="0">
                    <a:solidFill>
                      <a:srgbClr val="C00000"/>
                    </a:solidFill>
                    <a:latin typeface="Segoe UI Semilight"/>
                    <a:cs typeface="Segoe UI Semilight"/>
                  </a:rPr>
                  <a:t> </a:t>
                </a:r>
                <a:r>
                  <a:rPr lang="en-US" sz="2400" b="0" dirty="0">
                    <a:solidFill>
                      <a:srgbClr val="C00000"/>
                    </a:solidFill>
                    <a:latin typeface="Segoe UI Semilight"/>
                    <a:cs typeface="Segoe UI Semilight"/>
                  </a:rPr>
                  <a:t>doesn’t</a:t>
                </a:r>
                <a:r>
                  <a:rPr lang="en-US" sz="2400" b="0" spc="-60" dirty="0">
                    <a:solidFill>
                      <a:srgbClr val="C00000"/>
                    </a:solidFill>
                    <a:latin typeface="Segoe UI Semilight"/>
                    <a:cs typeface="Segoe UI Semilight"/>
                  </a:rPr>
                  <a:t> </a:t>
                </a:r>
                <a:r>
                  <a:rPr lang="en-US" sz="2400" b="0" dirty="0">
                    <a:solidFill>
                      <a:srgbClr val="C00000"/>
                    </a:solidFill>
                    <a:latin typeface="Segoe UI Semilight"/>
                    <a:cs typeface="Segoe UI Semilight"/>
                  </a:rPr>
                  <a:t>follow</a:t>
                </a:r>
                <a:r>
                  <a:rPr lang="en-US" sz="2400" b="0" spc="-55" dirty="0">
                    <a:solidFill>
                      <a:srgbClr val="C00000"/>
                    </a:solidFill>
                    <a:latin typeface="Segoe UI Semilight"/>
                    <a:cs typeface="Segoe UI Semilight"/>
                  </a:rPr>
                  <a:t> </a:t>
                </a:r>
                <a:r>
                  <a:rPr lang="en-US" sz="2400" b="0" dirty="0">
                    <a:solidFill>
                      <a:srgbClr val="C00000"/>
                    </a:solidFill>
                    <a:latin typeface="Segoe UI Semilight"/>
                    <a:cs typeface="Segoe UI Semilight"/>
                  </a:rPr>
                  <a:t>the</a:t>
                </a:r>
                <a:r>
                  <a:rPr lang="en-US" sz="2400" b="0" spc="-40" dirty="0">
                    <a:solidFill>
                      <a:srgbClr val="C00000"/>
                    </a:solidFill>
                    <a:latin typeface="Segoe UI Semilight"/>
                    <a:cs typeface="Segoe UI Semilight"/>
                  </a:rPr>
                  <a:t> </a:t>
                </a:r>
                <a:r>
                  <a:rPr lang="en-US" sz="2400" b="0" dirty="0">
                    <a:solidFill>
                      <a:srgbClr val="C00000"/>
                    </a:solidFill>
                    <a:latin typeface="Segoe UI Semilight"/>
                    <a:cs typeface="Segoe UI Semilight"/>
                  </a:rPr>
                  <a:t>same</a:t>
                </a:r>
                <a:r>
                  <a:rPr lang="en-US" sz="2400" b="0" spc="-40" dirty="0">
                    <a:solidFill>
                      <a:srgbClr val="C00000"/>
                    </a:solidFill>
                    <a:latin typeface="Segoe UI Semilight"/>
                    <a:cs typeface="Segoe UI Semilight"/>
                  </a:rPr>
                  <a:t> </a:t>
                </a:r>
                <a:r>
                  <a:rPr lang="en-US" sz="2400" b="0" spc="-10" dirty="0">
                    <a:solidFill>
                      <a:srgbClr val="C00000"/>
                    </a:solidFill>
                    <a:latin typeface="Segoe UI Semilight"/>
                    <a:cs typeface="Segoe UI Semilight"/>
                  </a:rPr>
                  <a:t>rules</a:t>
                </a:r>
                <a:endParaRPr lang="en-US" sz="2400" dirty="0">
                  <a:latin typeface="Segoe UI Semilight"/>
                  <a:cs typeface="Segoe UI Semilight"/>
                </a:endParaRPr>
              </a:p>
              <a:p>
                <a:pPr marL="134620">
                  <a:lnSpc>
                    <a:spcPts val="2850"/>
                  </a:lnSpc>
                  <a:spcBef>
                    <a:spcPts val="2305"/>
                  </a:spcBef>
                </a:pPr>
                <a:r>
                  <a:rPr lang="en-US" sz="2400" b="0" dirty="0">
                    <a:latin typeface="Segoe UI Semilight"/>
                    <a:cs typeface="Segoe UI Semilight"/>
                  </a:rPr>
                  <a:t>Coin</a:t>
                </a:r>
                <a:r>
                  <a:rPr lang="en-US" sz="2400" b="0" spc="-35" dirty="0">
                    <a:latin typeface="Segoe UI Semilight"/>
                    <a:cs typeface="Segoe UI Semilight"/>
                  </a:rPr>
                  <a:t> </a:t>
                </a:r>
                <a:r>
                  <a:rPr lang="en-US" sz="2400" b="0" spc="-10" dirty="0">
                    <a:latin typeface="Segoe UI Semilight"/>
                    <a:cs typeface="Segoe UI Semilight"/>
                  </a:rPr>
                  <a:t>example</a:t>
                </a:r>
                <a:endParaRPr lang="en-US" sz="2400" dirty="0">
                  <a:latin typeface="Segoe UI Semilight"/>
                  <a:cs typeface="Segoe UI Semilight"/>
                </a:endParaRPr>
              </a:p>
              <a:p>
                <a:pPr marL="134620">
                  <a:lnSpc>
                    <a:spcPts val="2850"/>
                  </a:lnSpc>
                </a:pPr>
                <a:r>
                  <a:rPr lang="en-US" sz="2400" b="0" dirty="0">
                    <a:latin typeface="Segoe UI Semilight"/>
                    <a:cs typeface="Segoe UI Semilight"/>
                  </a:rPr>
                  <a:t>We</a:t>
                </a:r>
                <a:r>
                  <a:rPr lang="en-US" sz="2400" b="0" spc="-35" dirty="0">
                    <a:latin typeface="Segoe UI Semilight"/>
                    <a:cs typeface="Segoe UI Semilight"/>
                  </a:rPr>
                  <a:t> </a:t>
                </a:r>
                <a:r>
                  <a:rPr lang="en-US" sz="2400" b="0" dirty="0">
                    <a:latin typeface="Segoe UI Semilight"/>
                    <a:cs typeface="Segoe UI Semilight"/>
                  </a:rPr>
                  <a:t>ran</a:t>
                </a:r>
                <a:r>
                  <a:rPr lang="en-US" sz="2400" b="0" spc="-45" dirty="0">
                    <a:latin typeface="Segoe UI Semilight"/>
                    <a:cs typeface="Segoe UI Semilight"/>
                  </a:rPr>
                  <a:t> </a:t>
                </a:r>
                <a:r>
                  <a:rPr lang="en-US" sz="2400" b="0" dirty="0">
                    <a:latin typeface="Segoe UI Semilight"/>
                    <a:cs typeface="Segoe UI Semilight"/>
                  </a:rPr>
                  <a:t>the</a:t>
                </a:r>
                <a:r>
                  <a:rPr lang="en-US" sz="2400" b="0" spc="-45" dirty="0">
                    <a:latin typeface="Segoe UI Semilight"/>
                    <a:cs typeface="Segoe UI Semilight"/>
                  </a:rPr>
                  <a:t> </a:t>
                </a:r>
                <a:r>
                  <a:rPr lang="en-US" sz="2400" b="0" dirty="0">
                    <a:latin typeface="Segoe UI Semilight"/>
                    <a:cs typeface="Segoe UI Semilight"/>
                  </a:rPr>
                  <a:t>experiment</a:t>
                </a:r>
                <a:r>
                  <a:rPr lang="en-US" sz="2400" b="0" spc="-30" dirty="0">
                    <a:latin typeface="Segoe UI Semilight"/>
                    <a:cs typeface="Segoe UI Semilight"/>
                  </a:rPr>
                  <a:t> </a:t>
                </a:r>
                <a:r>
                  <a:rPr lang="en-US" sz="2400" b="0" dirty="0">
                    <a:latin typeface="Segoe UI Semilight"/>
                    <a:cs typeface="Segoe UI Semilight"/>
                  </a:rPr>
                  <a:t>10</a:t>
                </a:r>
                <a:r>
                  <a:rPr lang="en-US" sz="2400" b="0" spc="-40" dirty="0">
                    <a:latin typeface="Segoe UI Semilight"/>
                    <a:cs typeface="Segoe UI Semilight"/>
                  </a:rPr>
                  <a:t> </a:t>
                </a:r>
                <a:r>
                  <a:rPr lang="en-US" sz="2400" b="0" dirty="0">
                    <a:latin typeface="Segoe UI Semilight"/>
                    <a:cs typeface="Segoe UI Semilight"/>
                  </a:rPr>
                  <a:t>times</a:t>
                </a:r>
                <a:r>
                  <a:rPr lang="en-US" sz="2400" b="0" spc="-45" dirty="0">
                    <a:latin typeface="Segoe UI Semilight"/>
                    <a:cs typeface="Segoe UI Semilight"/>
                  </a:rPr>
                  <a:t> </a:t>
                </a:r>
                <a:r>
                  <a:rPr lang="en-US" sz="2400" b="0" spc="-20" dirty="0">
                    <a:latin typeface="Segoe UI Semilight"/>
                    <a:cs typeface="Segoe UI Semilight"/>
                  </a:rPr>
                  <a:t>independently.</a:t>
                </a:r>
                <a:r>
                  <a:rPr lang="en-US" sz="2400" b="0" spc="-65" dirty="0">
                    <a:latin typeface="Segoe UI Semilight"/>
                    <a:cs typeface="Segoe UI Semilight"/>
                  </a:rPr>
                  <a:t> </a:t>
                </a:r>
                <a:r>
                  <a:rPr lang="en-US" sz="2400" b="0" dirty="0">
                    <a:latin typeface="Segoe UI Semilight"/>
                    <a:cs typeface="Segoe UI Semilight"/>
                  </a:rPr>
                  <a:t>The</a:t>
                </a:r>
                <a:r>
                  <a:rPr lang="en-US" sz="2400" b="0" spc="-45" dirty="0">
                    <a:latin typeface="Segoe UI Semilight"/>
                    <a:cs typeface="Segoe UI Semilight"/>
                  </a:rPr>
                  <a:t> </a:t>
                </a:r>
                <a:r>
                  <a:rPr lang="en-US" sz="2400" b="0" dirty="0">
                    <a:latin typeface="Segoe UI Semilight"/>
                    <a:cs typeface="Segoe UI Semilight"/>
                  </a:rPr>
                  <a:t>result</a:t>
                </a:r>
                <a:r>
                  <a:rPr lang="en-US" sz="2400" b="0" spc="-35" dirty="0">
                    <a:latin typeface="Segoe UI Semilight"/>
                    <a:cs typeface="Segoe UI Semilight"/>
                  </a:rPr>
                  <a:t> </a:t>
                </a:r>
                <a:r>
                  <a:rPr lang="en-US" sz="2400" b="0" dirty="0">
                    <a:latin typeface="Segoe UI Semilight" panose="020B0402040204020203" pitchFamily="34" charset="0"/>
                    <a:cs typeface="Segoe UI Semilight" panose="020B0402040204020203" pitchFamily="34" charset="0"/>
                  </a:rPr>
                  <a:t>was</a:t>
                </a:r>
                <a:r>
                  <a:rPr lang="en-US" sz="2400" b="0" spc="-30" dirty="0">
                    <a:latin typeface="Segoe UI Semilight" panose="020B0402040204020203" pitchFamily="34" charset="0"/>
                    <a:cs typeface="Segoe UI Semilight" panose="020B0402040204020203" pitchFamily="34" charset="0"/>
                  </a:rPr>
                  <a:t> </a:t>
                </a:r>
                <a:r>
                  <a:rPr lang="en-US" sz="2400" b="1" dirty="0">
                    <a:latin typeface="Segoe UI Semilight" panose="020B0402040204020203" pitchFamily="34" charset="0"/>
                    <a:cs typeface="Segoe UI Semilight" panose="020B0402040204020203" pitchFamily="34" charset="0"/>
                  </a:rPr>
                  <a:t>HTTTHHTHHH</a:t>
                </a:r>
              </a:p>
              <a:p>
                <a:pPr marL="134620">
                  <a:lnSpc>
                    <a:spcPct val="100000"/>
                  </a:lnSpc>
                  <a:spcBef>
                    <a:spcPts val="45"/>
                  </a:spcBef>
                  <a:tabLst>
                    <a:tab pos="502920" algn="l"/>
                    <a:tab pos="3156585" algn="l"/>
                  </a:tabLst>
                </a:pPr>
                <a14:m>
                  <m:oMath xmlns:m="http://schemas.openxmlformats.org/officeDocument/2006/math">
                    <m:r>
                      <a:rPr lang="en-US" sz="2800" i="1" smtClean="0">
                        <a:latin typeface="Cambria Math" panose="02040503050406030204" pitchFamily="18" charset="0"/>
                        <a:ea typeface="Cambria Math" panose="02040503050406030204" pitchFamily="18" charset="0"/>
                        <a:cs typeface="Cambria Math"/>
                      </a:rPr>
                      <m:t>ℒ</m:t>
                    </m:r>
                    <m:d>
                      <m:dPr>
                        <m:ctrlPr>
                          <a:rPr lang="en-US" sz="2800" b="1" dirty="0" smtClean="0">
                            <a:solidFill>
                              <a:srgbClr val="927E50"/>
                            </a:solidFill>
                            <a:latin typeface="Arial" panose="020B0604020202020204" pitchFamily="34" charset="0"/>
                            <a:cs typeface="Arial" panose="020B0604020202020204" pitchFamily="34" charset="0"/>
                          </a:rPr>
                        </m:ctrlPr>
                      </m:dPr>
                      <m:e>
                        <m:r>
                          <m:rPr>
                            <m:nor/>
                          </m:rPr>
                          <a:rPr lang="en-US" sz="2800" b="1" dirty="0" smtClean="0">
                            <a:solidFill>
                              <a:srgbClr val="927E50"/>
                            </a:solidFill>
                            <a:latin typeface="Arial" panose="020B0604020202020204" pitchFamily="34" charset="0"/>
                            <a:cs typeface="Arial" panose="020B0604020202020204" pitchFamily="34" charset="0"/>
                          </a:rPr>
                          <m:t>HTTTHHTHHH</m:t>
                        </m:r>
                        <m:r>
                          <a:rPr lang="en-US" sz="2800" b="0" i="1" smtClean="0">
                            <a:latin typeface="Cambria Math" panose="02040503050406030204" pitchFamily="18" charset="0"/>
                            <a:ea typeface="Cambria Math" panose="02040503050406030204" pitchFamily="18" charset="0"/>
                            <a:cs typeface="Cambria Math"/>
                          </a:rPr>
                          <m:t>;</m:t>
                        </m:r>
                        <m:r>
                          <a:rPr lang="en-US" sz="2800" b="1" i="1" smtClean="0">
                            <a:solidFill>
                              <a:schemeClr val="accent2">
                                <a:lumMod val="75000"/>
                              </a:schemeClr>
                            </a:solidFill>
                            <a:latin typeface="Cambria Math" panose="02040503050406030204" pitchFamily="18" charset="0"/>
                            <a:ea typeface="Cambria Math" panose="02040503050406030204" pitchFamily="18" charset="0"/>
                            <a:cs typeface="Cambria Math"/>
                          </a:rPr>
                          <m:t>𝜽</m:t>
                        </m:r>
                      </m:e>
                    </m:d>
                    <m:r>
                      <a:rPr lang="en-US" sz="2800" b="0" i="1" smtClean="0">
                        <a:latin typeface="Cambria Math" panose="02040503050406030204" pitchFamily="18" charset="0"/>
                        <a:ea typeface="Cambria Math" panose="02040503050406030204" pitchFamily="18" charset="0"/>
                        <a:cs typeface="Cambria Math"/>
                      </a:rPr>
                      <m:t>=</m:t>
                    </m:r>
                    <m:sSup>
                      <m:sSupPr>
                        <m:ctrlPr>
                          <a:rPr lang="en-US" sz="2800" b="0" i="1" smtClean="0">
                            <a:latin typeface="Cambria Math" panose="02040503050406030204" pitchFamily="18" charset="0"/>
                            <a:ea typeface="Cambria Math" panose="02040503050406030204" pitchFamily="18" charset="0"/>
                            <a:cs typeface="Cambria Math"/>
                          </a:rPr>
                        </m:ctrlPr>
                      </m:sSupPr>
                      <m:e>
                        <m:r>
                          <a:rPr lang="en-US" sz="2800" b="0" i="1" smtClean="0">
                            <a:latin typeface="Cambria Math" panose="02040503050406030204" pitchFamily="18" charset="0"/>
                            <a:ea typeface="Cambria Math" panose="02040503050406030204" pitchFamily="18" charset="0"/>
                            <a:cs typeface="Cambria Math"/>
                          </a:rPr>
                          <m:t>𝜃</m:t>
                        </m:r>
                      </m:e>
                      <m:sup>
                        <m:r>
                          <a:rPr lang="en-US" sz="2800" b="0" i="1" smtClean="0">
                            <a:latin typeface="Cambria Math" panose="02040503050406030204" pitchFamily="18" charset="0"/>
                            <a:ea typeface="Cambria Math" panose="02040503050406030204" pitchFamily="18" charset="0"/>
                            <a:cs typeface="Cambria Math"/>
                          </a:rPr>
                          <m:t>6</m:t>
                        </m:r>
                      </m:sup>
                    </m:sSup>
                    <m:sSup>
                      <m:sSupPr>
                        <m:ctrlPr>
                          <a:rPr lang="en-US" sz="2800" b="0" i="1" smtClean="0">
                            <a:latin typeface="Cambria Math" panose="02040503050406030204" pitchFamily="18" charset="0"/>
                            <a:ea typeface="Cambria Math" panose="02040503050406030204" pitchFamily="18" charset="0"/>
                            <a:cs typeface="Cambria Math"/>
                          </a:rPr>
                        </m:ctrlPr>
                      </m:sSupPr>
                      <m:e>
                        <m:d>
                          <m:dPr>
                            <m:ctrlPr>
                              <a:rPr lang="en-US" sz="2800" b="0" i="1" smtClean="0">
                                <a:latin typeface="Cambria Math" panose="02040503050406030204" pitchFamily="18" charset="0"/>
                                <a:ea typeface="Cambria Math" panose="02040503050406030204" pitchFamily="18" charset="0"/>
                                <a:cs typeface="Cambria Math"/>
                              </a:rPr>
                            </m:ctrlPr>
                          </m:dPr>
                          <m:e>
                            <m:r>
                              <a:rPr lang="en-US" sz="2800" b="0" i="1" smtClean="0">
                                <a:latin typeface="Cambria Math" panose="02040503050406030204" pitchFamily="18" charset="0"/>
                                <a:ea typeface="Cambria Math" panose="02040503050406030204" pitchFamily="18" charset="0"/>
                                <a:cs typeface="Cambria Math"/>
                              </a:rPr>
                              <m:t>1−</m:t>
                            </m:r>
                            <m:r>
                              <a:rPr lang="en-US" sz="2800" b="0" i="1" smtClean="0">
                                <a:latin typeface="Cambria Math" panose="02040503050406030204" pitchFamily="18" charset="0"/>
                                <a:ea typeface="Cambria Math" panose="02040503050406030204" pitchFamily="18" charset="0"/>
                                <a:cs typeface="Cambria Math"/>
                              </a:rPr>
                              <m:t>𝜃</m:t>
                            </m:r>
                          </m:e>
                        </m:d>
                      </m:e>
                      <m:sup>
                        <m:r>
                          <a:rPr lang="en-US" sz="2800" b="0" i="1" smtClean="0">
                            <a:latin typeface="Cambria Math" panose="02040503050406030204" pitchFamily="18" charset="0"/>
                            <a:ea typeface="Cambria Math" panose="02040503050406030204" pitchFamily="18" charset="0"/>
                            <a:cs typeface="Cambria Math"/>
                          </a:rPr>
                          <m:t>4</m:t>
                        </m:r>
                      </m:sup>
                    </m:sSup>
                  </m:oMath>
                </a14:m>
                <a:r>
                  <a:rPr lang="en-US" sz="2800" dirty="0">
                    <a:latin typeface="Cambria Math"/>
                    <a:cs typeface="Cambria Math"/>
                  </a:rPr>
                  <a:t>     </a:t>
                </a:r>
                <a:r>
                  <a:rPr lang="en-US" sz="2200" dirty="0">
                    <a:latin typeface="Segoe UI Semilight" panose="020B0402040204020203" pitchFamily="34" charset="0"/>
                    <a:cs typeface="Segoe UI Semilight" panose="020B0402040204020203" pitchFamily="34" charset="0"/>
                  </a:rPr>
                  <a:t>(multiply because independent)</a:t>
                </a:r>
              </a:p>
              <a:p>
                <a:pPr marL="134620">
                  <a:lnSpc>
                    <a:spcPct val="100000"/>
                  </a:lnSpc>
                  <a:spcBef>
                    <a:spcPts val="15"/>
                  </a:spcBef>
                </a:pPr>
                <a:r>
                  <a:rPr lang="en-US" sz="2400" b="0" i="1" dirty="0">
                    <a:latin typeface="Segoe UI Semilight"/>
                    <a:cs typeface="Segoe UI Semilight"/>
                  </a:rPr>
                  <a:t>“Probability</a:t>
                </a:r>
                <a:r>
                  <a:rPr lang="en-US" sz="2400" b="0" i="1" spc="10" dirty="0">
                    <a:latin typeface="Segoe UI Semilight"/>
                    <a:cs typeface="Segoe UI Semilight"/>
                  </a:rPr>
                  <a:t> </a:t>
                </a:r>
                <a:r>
                  <a:rPr lang="en-US" sz="2400" b="0" i="1" dirty="0">
                    <a:latin typeface="Segoe UI Semilight"/>
                    <a:cs typeface="Segoe UI Semilight"/>
                  </a:rPr>
                  <a:t>of</a:t>
                </a:r>
                <a:r>
                  <a:rPr lang="en-US" sz="2400" b="0" i="1" spc="-5" dirty="0">
                    <a:latin typeface="Segoe UI Semilight"/>
                    <a:cs typeface="Segoe UI Semilight"/>
                  </a:rPr>
                  <a:t> </a:t>
                </a:r>
                <a:r>
                  <a:rPr lang="en-US" sz="2400" b="1" i="1" dirty="0">
                    <a:solidFill>
                      <a:srgbClr val="927E50"/>
                    </a:solidFill>
                    <a:latin typeface="Segoe UI Semilight"/>
                    <a:cs typeface="Segoe UI Semilight"/>
                  </a:rPr>
                  <a:t>observing</a:t>
                </a:r>
                <a:r>
                  <a:rPr lang="en-US" sz="2400" b="1" i="1" spc="-60" dirty="0">
                    <a:solidFill>
                      <a:srgbClr val="927E50"/>
                    </a:solidFill>
                    <a:latin typeface="Segoe UI Semilight"/>
                    <a:cs typeface="Segoe UI Semilight"/>
                  </a:rPr>
                  <a:t> </a:t>
                </a:r>
                <a:r>
                  <a:rPr lang="en-US" sz="2400" b="1" i="1" dirty="0">
                    <a:solidFill>
                      <a:srgbClr val="927E50"/>
                    </a:solidFill>
                    <a:latin typeface="Segoe UI Semilight"/>
                    <a:cs typeface="Segoe UI Semilight"/>
                  </a:rPr>
                  <a:t>HTTTHHTHHH</a:t>
                </a:r>
                <a:r>
                  <a:rPr lang="en-US" sz="2400" b="0" i="1" spc="-35" dirty="0">
                    <a:solidFill>
                      <a:srgbClr val="927E50"/>
                    </a:solidFill>
                    <a:latin typeface="Segoe UI Semilight"/>
                    <a:cs typeface="Segoe UI Semilight"/>
                  </a:rPr>
                  <a:t> </a:t>
                </a:r>
                <a:r>
                  <a:rPr lang="en-US" sz="2400" b="0" i="1" dirty="0">
                    <a:solidFill>
                      <a:srgbClr val="704EB9"/>
                    </a:solidFill>
                    <a:latin typeface="Segoe UI Semilight"/>
                    <a:cs typeface="Segoe UI Semilight"/>
                  </a:rPr>
                  <a:t>if</a:t>
                </a:r>
                <a:r>
                  <a:rPr lang="en-US" sz="2400" b="0" i="1" spc="-10" dirty="0">
                    <a:solidFill>
                      <a:srgbClr val="704EB9"/>
                    </a:solidFill>
                    <a:latin typeface="Segoe UI Semilight"/>
                    <a:cs typeface="Segoe UI Semilight"/>
                  </a:rPr>
                  <a:t> </a:t>
                </a:r>
                <a:r>
                  <a:rPr lang="en-US" sz="2400" dirty="0">
                    <a:solidFill>
                      <a:srgbClr val="704EB9"/>
                    </a:solidFill>
                    <a:latin typeface="Cambria Math"/>
                    <a:cs typeface="Cambria Math"/>
                  </a:rPr>
                  <a:t>𝜽</a:t>
                </a:r>
                <a:r>
                  <a:rPr lang="en-US" sz="2400" spc="125" dirty="0">
                    <a:solidFill>
                      <a:srgbClr val="704EB9"/>
                    </a:solidFill>
                    <a:latin typeface="Cambria Math"/>
                    <a:cs typeface="Cambria Math"/>
                  </a:rPr>
                  <a:t> </a:t>
                </a:r>
                <a:r>
                  <a:rPr lang="en-US" sz="2400" b="0" i="1" dirty="0">
                    <a:solidFill>
                      <a:srgbClr val="704EB9"/>
                    </a:solidFill>
                    <a:latin typeface="Segoe UI Semilight"/>
                    <a:cs typeface="Segoe UI Semilight"/>
                  </a:rPr>
                  <a:t>is</a:t>
                </a:r>
                <a:r>
                  <a:rPr lang="en-US" sz="2400" b="0" i="1" spc="-40" dirty="0">
                    <a:solidFill>
                      <a:srgbClr val="704EB9"/>
                    </a:solidFill>
                    <a:latin typeface="Segoe UI Semilight"/>
                    <a:cs typeface="Segoe UI Semilight"/>
                  </a:rPr>
                  <a:t> </a:t>
                </a:r>
                <a:r>
                  <a:rPr lang="en-US" sz="2400" b="0" i="1" dirty="0">
                    <a:solidFill>
                      <a:srgbClr val="704EB9"/>
                    </a:solidFill>
                    <a:latin typeface="Segoe UI Semilight"/>
                    <a:cs typeface="Segoe UI Semilight"/>
                  </a:rPr>
                  <a:t>probability</a:t>
                </a:r>
                <a:r>
                  <a:rPr lang="en-US" sz="2400" b="0" i="1" spc="-50" dirty="0">
                    <a:solidFill>
                      <a:srgbClr val="704EB9"/>
                    </a:solidFill>
                    <a:latin typeface="Segoe UI Semilight"/>
                    <a:cs typeface="Segoe UI Semilight"/>
                  </a:rPr>
                  <a:t> </a:t>
                </a:r>
                <a:r>
                  <a:rPr lang="en-US" sz="2400" b="0" i="1" dirty="0">
                    <a:solidFill>
                      <a:srgbClr val="704EB9"/>
                    </a:solidFill>
                    <a:latin typeface="Segoe UI Semilight"/>
                    <a:cs typeface="Segoe UI Semilight"/>
                  </a:rPr>
                  <a:t>of</a:t>
                </a:r>
                <a:r>
                  <a:rPr lang="en-US" sz="2400" b="0" i="1" spc="-40" dirty="0">
                    <a:solidFill>
                      <a:srgbClr val="704EB9"/>
                    </a:solidFill>
                    <a:latin typeface="Segoe UI Semilight"/>
                    <a:cs typeface="Segoe UI Semilight"/>
                  </a:rPr>
                  <a:t> </a:t>
                </a:r>
                <a:r>
                  <a:rPr lang="en-US" sz="2400" b="0" i="1" dirty="0">
                    <a:solidFill>
                      <a:srgbClr val="704EB9"/>
                    </a:solidFill>
                    <a:latin typeface="Segoe UI Semilight"/>
                    <a:cs typeface="Segoe UI Semilight"/>
                  </a:rPr>
                  <a:t>heads</a:t>
                </a:r>
                <a:r>
                  <a:rPr lang="en-US" sz="2400" b="0" i="1" spc="-50" dirty="0">
                    <a:solidFill>
                      <a:srgbClr val="704EB9"/>
                    </a:solidFill>
                    <a:latin typeface="Segoe UI Semilight"/>
                    <a:cs typeface="Segoe UI Semilight"/>
                  </a:rPr>
                  <a:t> </a:t>
                </a:r>
                <a:r>
                  <a:rPr lang="en-US" sz="2400" b="0" i="1" dirty="0">
                    <a:solidFill>
                      <a:srgbClr val="704EB9"/>
                    </a:solidFill>
                    <a:latin typeface="Segoe UI Semilight"/>
                    <a:cs typeface="Segoe UI Semilight"/>
                  </a:rPr>
                  <a:t>on</a:t>
                </a:r>
                <a:r>
                  <a:rPr lang="en-US" sz="2400" b="0" i="1" spc="-25" dirty="0">
                    <a:solidFill>
                      <a:srgbClr val="704EB9"/>
                    </a:solidFill>
                    <a:latin typeface="Segoe UI Semilight"/>
                    <a:cs typeface="Segoe UI Semilight"/>
                  </a:rPr>
                  <a:t> </a:t>
                </a:r>
                <a:r>
                  <a:rPr lang="en-US" sz="2400" b="0" i="1" dirty="0">
                    <a:solidFill>
                      <a:srgbClr val="704EB9"/>
                    </a:solidFill>
                    <a:latin typeface="Segoe UI Semilight"/>
                    <a:cs typeface="Segoe UI Semilight"/>
                  </a:rPr>
                  <a:t>a</a:t>
                </a:r>
                <a:r>
                  <a:rPr lang="en-US" sz="2400" b="0" i="1" spc="-20" dirty="0">
                    <a:solidFill>
                      <a:srgbClr val="704EB9"/>
                    </a:solidFill>
                    <a:latin typeface="Segoe UI Semilight"/>
                    <a:cs typeface="Segoe UI Semilight"/>
                  </a:rPr>
                  <a:t> </a:t>
                </a:r>
                <a:r>
                  <a:rPr lang="en-US" sz="2400" b="0" i="1" dirty="0">
                    <a:solidFill>
                      <a:srgbClr val="704EB9"/>
                    </a:solidFill>
                    <a:latin typeface="Segoe UI Semilight"/>
                    <a:cs typeface="Segoe UI Semilight"/>
                  </a:rPr>
                  <a:t>single</a:t>
                </a:r>
                <a:r>
                  <a:rPr lang="en-US" sz="2400" b="0" i="1" spc="-40" dirty="0">
                    <a:solidFill>
                      <a:srgbClr val="704EB9"/>
                    </a:solidFill>
                    <a:latin typeface="Segoe UI Semilight"/>
                    <a:cs typeface="Segoe UI Semilight"/>
                  </a:rPr>
                  <a:t> </a:t>
                </a:r>
                <a:r>
                  <a:rPr lang="en-US" sz="2400" b="0" i="1" spc="-10" dirty="0">
                    <a:solidFill>
                      <a:srgbClr val="704EB9"/>
                    </a:solidFill>
                    <a:latin typeface="Segoe UI Semilight"/>
                    <a:cs typeface="Segoe UI Semilight"/>
                  </a:rPr>
                  <a:t>flip</a:t>
                </a:r>
                <a:r>
                  <a:rPr lang="en-US" sz="2400" b="0" i="1" spc="-10" dirty="0">
                    <a:latin typeface="Segoe UI Semilight"/>
                    <a:cs typeface="Segoe UI Semilight"/>
                  </a:rPr>
                  <a:t>”</a:t>
                </a:r>
                <a:endParaRPr sz="2400" dirty="0">
                  <a:latin typeface="Segoe UI Semilight"/>
                  <a:cs typeface="Segoe UI Semilight"/>
                </a:endParaRPr>
              </a:p>
            </p:txBody>
          </p:sp>
        </mc:Choice>
        <mc:Fallback>
          <p:sp>
            <p:nvSpPr>
              <p:cNvPr id="8" name="object 8">
                <a:extLst>
                  <a:ext uri="{FF2B5EF4-FFF2-40B4-BE49-F238E27FC236}">
                    <a16:creationId xmlns:a16="http://schemas.microsoft.com/office/drawing/2014/main" id="{7CDAE6B3-3CE9-ADC8-3D0F-2F7927EA16BD}"/>
                  </a:ext>
                </a:extLst>
              </p:cNvPr>
              <p:cNvSpPr txBox="1">
                <a:spLocks noRot="1" noChangeAspect="1" noMove="1" noResize="1" noEditPoints="1" noAdjustHandles="1" noChangeArrowheads="1" noChangeShapeType="1" noTextEdit="1"/>
              </p:cNvSpPr>
              <p:nvPr/>
            </p:nvSpPr>
            <p:spPr>
              <a:xfrm>
                <a:off x="699922" y="1445513"/>
                <a:ext cx="10801985" cy="3420808"/>
              </a:xfrm>
              <a:prstGeom prst="rect">
                <a:avLst/>
              </a:prstGeom>
              <a:blipFill>
                <a:blip r:embed="rId2"/>
                <a:stretch>
                  <a:fillRect l="-1919" t="-2852" r="-1016" b="-4635"/>
                </a:stretch>
              </a:blipFill>
            </p:spPr>
            <p:txBody>
              <a:bodyPr/>
              <a:lstStyle/>
              <a:p>
                <a:r>
                  <a:rPr lang="en-US">
                    <a:noFill/>
                  </a:rPr>
                  <a:t> </a:t>
                </a:r>
              </a:p>
            </p:txBody>
          </p:sp>
        </mc:Fallback>
      </mc:AlternateContent>
    </p:spTree>
    <p:extLst>
      <p:ext uri="{BB962C8B-B14F-4D97-AF65-F5344CB8AC3E}">
        <p14:creationId xmlns:p14="http://schemas.microsoft.com/office/powerpoint/2010/main" val="200974199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54EF3-FC68-079D-C6D1-5181D7C32B91}"/>
            </a:ext>
          </a:extLst>
        </p:cNvPr>
        <p:cNvGrpSpPr/>
        <p:nvPr/>
      </p:nvGrpSpPr>
      <p:grpSpPr>
        <a:xfrm>
          <a:off x="0" y="0"/>
          <a:ext cx="0" cy="0"/>
          <a:chOff x="0" y="0"/>
          <a:chExt cx="0" cy="0"/>
        </a:xfrm>
      </p:grpSpPr>
      <p:sp>
        <p:nvSpPr>
          <p:cNvPr id="2" name="object 2" descr="$PPTXTitle">
            <a:extLst>
              <a:ext uri="{FF2B5EF4-FFF2-40B4-BE49-F238E27FC236}">
                <a16:creationId xmlns:a16="http://schemas.microsoft.com/office/drawing/2014/main" id="{690CE226-C199-BD8D-B978-85ACC99E48C5}"/>
              </a:ext>
            </a:extLst>
          </p:cNvPr>
          <p:cNvSpPr txBox="1">
            <a:spLocks noGrp="1"/>
          </p:cNvSpPr>
          <p:nvPr>
            <p:ph type="title"/>
          </p:nvPr>
        </p:nvSpPr>
        <p:spPr>
          <a:xfrm>
            <a:off x="654202" y="340613"/>
            <a:ext cx="4807585" cy="696595"/>
          </a:xfrm>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Likelihood</a:t>
            </a:r>
            <a:r>
              <a:rPr i="1" spc="240" dirty="0">
                <a:latin typeface="Segoe UI"/>
                <a:cs typeface="Segoe UI"/>
              </a:rPr>
              <a:t> </a:t>
            </a:r>
            <a:r>
              <a:rPr i="1" spc="60" dirty="0">
                <a:latin typeface="Segoe UI"/>
                <a:cs typeface="Segoe UI"/>
              </a:rPr>
              <a:t>function</a:t>
            </a:r>
          </a:p>
        </p:txBody>
      </p:sp>
      <p:sp>
        <p:nvSpPr>
          <p:cNvPr id="3" name="object 3">
            <a:extLst>
              <a:ext uri="{FF2B5EF4-FFF2-40B4-BE49-F238E27FC236}">
                <a16:creationId xmlns:a16="http://schemas.microsoft.com/office/drawing/2014/main" id="{F1197959-7CAC-802A-2C34-98A38C92645E}"/>
              </a:ext>
            </a:extLst>
          </p:cNvPr>
          <p:cNvSpPr/>
          <p:nvPr/>
        </p:nvSpPr>
        <p:spPr>
          <a:xfrm>
            <a:off x="5695188" y="204215"/>
            <a:ext cx="6323330" cy="1132840"/>
          </a:xfrm>
          <a:custGeom>
            <a:avLst/>
            <a:gdLst/>
            <a:ahLst/>
            <a:cxnLst/>
            <a:rect l="l" t="t" r="r" b="b"/>
            <a:pathLst>
              <a:path w="6323330" h="1132840">
                <a:moveTo>
                  <a:pt x="6134354" y="0"/>
                </a:moveTo>
                <a:lnTo>
                  <a:pt x="188722" y="0"/>
                </a:lnTo>
                <a:lnTo>
                  <a:pt x="138538" y="6738"/>
                </a:lnTo>
                <a:lnTo>
                  <a:pt x="93453" y="25757"/>
                </a:lnTo>
                <a:lnTo>
                  <a:pt x="55260" y="55260"/>
                </a:lnTo>
                <a:lnTo>
                  <a:pt x="25757" y="93453"/>
                </a:lnTo>
                <a:lnTo>
                  <a:pt x="6738" y="138538"/>
                </a:lnTo>
                <a:lnTo>
                  <a:pt x="0" y="188721"/>
                </a:lnTo>
                <a:lnTo>
                  <a:pt x="0" y="943609"/>
                </a:lnTo>
                <a:lnTo>
                  <a:pt x="6738" y="993793"/>
                </a:lnTo>
                <a:lnTo>
                  <a:pt x="25757" y="1038878"/>
                </a:lnTo>
                <a:lnTo>
                  <a:pt x="55260" y="1077071"/>
                </a:lnTo>
                <a:lnTo>
                  <a:pt x="93453" y="1106574"/>
                </a:lnTo>
                <a:lnTo>
                  <a:pt x="138538" y="1125593"/>
                </a:lnTo>
                <a:lnTo>
                  <a:pt x="188722" y="1132331"/>
                </a:lnTo>
                <a:lnTo>
                  <a:pt x="6134354" y="1132331"/>
                </a:lnTo>
                <a:lnTo>
                  <a:pt x="6184537" y="1125593"/>
                </a:lnTo>
                <a:lnTo>
                  <a:pt x="6229622" y="1106574"/>
                </a:lnTo>
                <a:lnTo>
                  <a:pt x="6267815" y="1077071"/>
                </a:lnTo>
                <a:lnTo>
                  <a:pt x="6297318" y="1038878"/>
                </a:lnTo>
                <a:lnTo>
                  <a:pt x="6316337" y="993793"/>
                </a:lnTo>
                <a:lnTo>
                  <a:pt x="6323076" y="943609"/>
                </a:lnTo>
                <a:lnTo>
                  <a:pt x="6323076" y="188721"/>
                </a:lnTo>
                <a:lnTo>
                  <a:pt x="6316337" y="138538"/>
                </a:lnTo>
                <a:lnTo>
                  <a:pt x="6297318" y="93453"/>
                </a:lnTo>
                <a:lnTo>
                  <a:pt x="6267815" y="55260"/>
                </a:lnTo>
                <a:lnTo>
                  <a:pt x="6229622" y="25757"/>
                </a:lnTo>
                <a:lnTo>
                  <a:pt x="6184537" y="6738"/>
                </a:lnTo>
                <a:lnTo>
                  <a:pt x="6134354" y="0"/>
                </a:lnTo>
                <a:close/>
              </a:path>
            </a:pathLst>
          </a:custGeom>
          <a:solidFill>
            <a:srgbClr val="EBEAF6"/>
          </a:solidFill>
        </p:spPr>
        <p:txBody>
          <a:bodyPr wrap="square" lIns="0" tIns="0" rIns="0" bIns="0" rtlCol="0"/>
          <a:lstStyle/>
          <a:p>
            <a:endParaRPr/>
          </a:p>
        </p:txBody>
      </p:sp>
      <p:sp>
        <p:nvSpPr>
          <p:cNvPr id="4" name="object 4">
            <a:extLst>
              <a:ext uri="{FF2B5EF4-FFF2-40B4-BE49-F238E27FC236}">
                <a16:creationId xmlns:a16="http://schemas.microsoft.com/office/drawing/2014/main" id="{7B9ED456-625A-7DE2-3B99-A4930C12D615}"/>
              </a:ext>
            </a:extLst>
          </p:cNvPr>
          <p:cNvSpPr txBox="1"/>
          <p:nvPr/>
        </p:nvSpPr>
        <p:spPr>
          <a:xfrm>
            <a:off x="5830315" y="249173"/>
            <a:ext cx="6033770" cy="1031240"/>
          </a:xfrm>
          <a:prstGeom prst="rect">
            <a:avLst/>
          </a:prstGeom>
        </p:spPr>
        <p:txBody>
          <a:bodyPr vert="horz" wrap="square" lIns="0" tIns="12065" rIns="0" bIns="0" rtlCol="0">
            <a:spAutoFit/>
          </a:bodyPr>
          <a:lstStyle/>
          <a:p>
            <a:pPr marL="12700">
              <a:lnSpc>
                <a:spcPct val="100000"/>
              </a:lnSpc>
              <a:spcBef>
                <a:spcPts val="95"/>
              </a:spcBef>
            </a:pPr>
            <a:r>
              <a:rPr sz="2200" b="0" spc="-20" dirty="0">
                <a:latin typeface="Segoe UI Semilight"/>
                <a:cs typeface="Segoe UI Semilight"/>
              </a:rPr>
              <a:t>Remember,</a:t>
            </a:r>
            <a:r>
              <a:rPr sz="2200" b="0" spc="-55" dirty="0">
                <a:latin typeface="Segoe UI Semilight"/>
                <a:cs typeface="Segoe UI Semilight"/>
              </a:rPr>
              <a:t> </a:t>
            </a:r>
            <a:r>
              <a:rPr sz="2200" b="0" dirty="0">
                <a:latin typeface="Segoe UI Semilight"/>
                <a:cs typeface="Segoe UI Semilight"/>
              </a:rPr>
              <a:t>our</a:t>
            </a:r>
            <a:r>
              <a:rPr sz="2200" b="0" spc="-40" dirty="0">
                <a:latin typeface="Segoe UI Semilight"/>
                <a:cs typeface="Segoe UI Semilight"/>
              </a:rPr>
              <a:t> </a:t>
            </a:r>
            <a:r>
              <a:rPr sz="2200" b="0" spc="-10" dirty="0">
                <a:latin typeface="Segoe UI Semilight"/>
                <a:cs typeface="Segoe UI Semilight"/>
              </a:rPr>
              <a:t>goal:</a:t>
            </a:r>
            <a:endParaRPr sz="2200">
              <a:latin typeface="Segoe UI Semilight"/>
              <a:cs typeface="Segoe UI Semilight"/>
            </a:endParaRPr>
          </a:p>
          <a:p>
            <a:pPr marL="253365" indent="-240665">
              <a:lnSpc>
                <a:spcPct val="100000"/>
              </a:lnSpc>
              <a:buAutoNum type="arabicPeriod"/>
              <a:tabLst>
                <a:tab pos="253365" algn="l"/>
              </a:tabLst>
            </a:pPr>
            <a:r>
              <a:rPr sz="2200" b="0" dirty="0">
                <a:latin typeface="Segoe UI Semilight"/>
                <a:cs typeface="Segoe UI Semilight"/>
              </a:rPr>
              <a:t>Collect</a:t>
            </a:r>
            <a:r>
              <a:rPr sz="2200" b="0" spc="-60" dirty="0">
                <a:latin typeface="Segoe UI Semilight"/>
                <a:cs typeface="Segoe UI Semilight"/>
              </a:rPr>
              <a:t> </a:t>
            </a:r>
            <a:r>
              <a:rPr sz="2200" b="0" dirty="0">
                <a:latin typeface="Segoe UI Semilight"/>
                <a:cs typeface="Segoe UI Semilight"/>
              </a:rPr>
              <a:t>some</a:t>
            </a:r>
            <a:r>
              <a:rPr sz="2200" b="0" spc="-50" dirty="0">
                <a:latin typeface="Segoe UI Semilight"/>
                <a:cs typeface="Segoe UI Semilight"/>
              </a:rPr>
              <a:t> </a:t>
            </a:r>
            <a:r>
              <a:rPr sz="2200" b="0" spc="-10" dirty="0">
                <a:latin typeface="Segoe UI Semilight"/>
                <a:cs typeface="Segoe UI Semilight"/>
              </a:rPr>
              <a:t>data/samples</a:t>
            </a:r>
            <a:r>
              <a:rPr sz="2200" b="0" spc="-45" dirty="0">
                <a:latin typeface="Segoe UI Semilight"/>
                <a:cs typeface="Segoe UI Semilight"/>
              </a:rPr>
              <a:t> </a:t>
            </a:r>
            <a:r>
              <a:rPr sz="2200" b="0" dirty="0">
                <a:latin typeface="Segoe UI Semilight"/>
                <a:cs typeface="Segoe UI Semilight"/>
              </a:rPr>
              <a:t>from</a:t>
            </a:r>
            <a:r>
              <a:rPr sz="2200" b="0" spc="-50" dirty="0">
                <a:latin typeface="Segoe UI Semilight"/>
                <a:cs typeface="Segoe UI Semilight"/>
              </a:rPr>
              <a:t> </a:t>
            </a:r>
            <a:r>
              <a:rPr sz="2200" b="0" dirty="0">
                <a:latin typeface="Segoe UI Semilight"/>
                <a:cs typeface="Segoe UI Semilight"/>
              </a:rPr>
              <a:t>the</a:t>
            </a:r>
            <a:r>
              <a:rPr sz="2200" b="0" spc="-60" dirty="0">
                <a:latin typeface="Segoe UI Semilight"/>
                <a:cs typeface="Segoe UI Semilight"/>
              </a:rPr>
              <a:t> </a:t>
            </a:r>
            <a:r>
              <a:rPr sz="2200" b="0" spc="-10" dirty="0">
                <a:latin typeface="Segoe UI Semilight"/>
                <a:cs typeface="Segoe UI Semilight"/>
              </a:rPr>
              <a:t>distribution</a:t>
            </a:r>
            <a:endParaRPr sz="2200">
              <a:latin typeface="Segoe UI Semilight"/>
              <a:cs typeface="Segoe UI Semilight"/>
            </a:endParaRPr>
          </a:p>
          <a:p>
            <a:pPr marL="219710" indent="-217170">
              <a:lnSpc>
                <a:spcPct val="100000"/>
              </a:lnSpc>
              <a:buSzPct val="97727"/>
              <a:buAutoNum type="arabicPeriod"/>
              <a:tabLst>
                <a:tab pos="219710" algn="l"/>
              </a:tabLst>
            </a:pPr>
            <a:r>
              <a:rPr sz="2200" b="0" u="sng" spc="-45"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Find</a:t>
            </a:r>
            <a:r>
              <a:rPr sz="2200" b="0" u="sng" spc="-25"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an</a:t>
            </a:r>
            <a:r>
              <a:rPr sz="2200" b="0" u="sng" spc="-35"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estimate</a:t>
            </a:r>
            <a:r>
              <a:rPr sz="2200" b="0" u="sng" spc="-40"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for</a:t>
            </a:r>
            <a:r>
              <a:rPr sz="2200" b="0" u="sng" spc="-25" dirty="0">
                <a:uFill>
                  <a:solidFill>
                    <a:srgbClr val="000000"/>
                  </a:solidFill>
                </a:uFill>
                <a:latin typeface="Segoe UI Semilight"/>
                <a:cs typeface="Segoe UI Semilight"/>
              </a:rPr>
              <a:t> </a:t>
            </a:r>
            <a:r>
              <a:rPr sz="2200" u="sng" spc="-50" dirty="0">
                <a:uFill>
                  <a:solidFill>
                    <a:srgbClr val="000000"/>
                  </a:solidFill>
                </a:uFill>
                <a:latin typeface="Cambria Math"/>
                <a:cs typeface="Cambria Math"/>
              </a:rPr>
              <a:t>𝜃</a:t>
            </a:r>
            <a:endParaRPr sz="2200">
              <a:latin typeface="Cambria Math"/>
              <a:cs typeface="Cambria Math"/>
            </a:endParaRPr>
          </a:p>
        </p:txBody>
      </p:sp>
      <p:sp>
        <p:nvSpPr>
          <p:cNvPr id="6" name="object 6">
            <a:extLst>
              <a:ext uri="{FF2B5EF4-FFF2-40B4-BE49-F238E27FC236}">
                <a16:creationId xmlns:a16="http://schemas.microsoft.com/office/drawing/2014/main" id="{669A1FED-2A1C-BCA1-733E-AB86DC45C433}"/>
              </a:ext>
            </a:extLst>
          </p:cNvPr>
          <p:cNvSpPr/>
          <p:nvPr/>
        </p:nvSpPr>
        <p:spPr>
          <a:xfrm>
            <a:off x="649223" y="3160777"/>
            <a:ext cx="11188065" cy="1868424"/>
          </a:xfrm>
          <a:custGeom>
            <a:avLst/>
            <a:gdLst/>
            <a:ahLst/>
            <a:cxnLst/>
            <a:rect l="l" t="t" r="r" b="b"/>
            <a:pathLst>
              <a:path w="11188065" h="1920239">
                <a:moveTo>
                  <a:pt x="10867644" y="0"/>
                </a:moveTo>
                <a:lnTo>
                  <a:pt x="320039" y="0"/>
                </a:lnTo>
                <a:lnTo>
                  <a:pt x="272748" y="3469"/>
                </a:lnTo>
                <a:lnTo>
                  <a:pt x="227610" y="13547"/>
                </a:lnTo>
                <a:lnTo>
                  <a:pt x="185122" y="29740"/>
                </a:lnTo>
                <a:lnTo>
                  <a:pt x="145778" y="51552"/>
                </a:lnTo>
                <a:lnTo>
                  <a:pt x="110073" y="78490"/>
                </a:lnTo>
                <a:lnTo>
                  <a:pt x="78502" y="110057"/>
                </a:lnTo>
                <a:lnTo>
                  <a:pt x="51562" y="145761"/>
                </a:lnTo>
                <a:lnTo>
                  <a:pt x="29746" y="185105"/>
                </a:lnTo>
                <a:lnTo>
                  <a:pt x="13550" y="227596"/>
                </a:lnTo>
                <a:lnTo>
                  <a:pt x="3470" y="272739"/>
                </a:lnTo>
                <a:lnTo>
                  <a:pt x="0" y="320039"/>
                </a:lnTo>
                <a:lnTo>
                  <a:pt x="0" y="1600200"/>
                </a:lnTo>
                <a:lnTo>
                  <a:pt x="3470" y="1647500"/>
                </a:lnTo>
                <a:lnTo>
                  <a:pt x="13550" y="1692643"/>
                </a:lnTo>
                <a:lnTo>
                  <a:pt x="29746" y="1735134"/>
                </a:lnTo>
                <a:lnTo>
                  <a:pt x="51562" y="1774478"/>
                </a:lnTo>
                <a:lnTo>
                  <a:pt x="78502" y="1810182"/>
                </a:lnTo>
                <a:lnTo>
                  <a:pt x="110073" y="1841749"/>
                </a:lnTo>
                <a:lnTo>
                  <a:pt x="145778" y="1868687"/>
                </a:lnTo>
                <a:lnTo>
                  <a:pt x="185122" y="1890499"/>
                </a:lnTo>
                <a:lnTo>
                  <a:pt x="227610" y="1906692"/>
                </a:lnTo>
                <a:lnTo>
                  <a:pt x="272748" y="1916770"/>
                </a:lnTo>
                <a:lnTo>
                  <a:pt x="320039" y="1920240"/>
                </a:lnTo>
                <a:lnTo>
                  <a:pt x="10867644" y="1920240"/>
                </a:lnTo>
                <a:lnTo>
                  <a:pt x="10914944" y="1916770"/>
                </a:lnTo>
                <a:lnTo>
                  <a:pt x="10960087" y="1906692"/>
                </a:lnTo>
                <a:lnTo>
                  <a:pt x="11002578" y="1890499"/>
                </a:lnTo>
                <a:lnTo>
                  <a:pt x="11041922" y="1868687"/>
                </a:lnTo>
                <a:lnTo>
                  <a:pt x="11077626" y="1841749"/>
                </a:lnTo>
                <a:lnTo>
                  <a:pt x="11109193" y="1810182"/>
                </a:lnTo>
                <a:lnTo>
                  <a:pt x="11136131" y="1774478"/>
                </a:lnTo>
                <a:lnTo>
                  <a:pt x="11157943" y="1735134"/>
                </a:lnTo>
                <a:lnTo>
                  <a:pt x="11174136" y="1692643"/>
                </a:lnTo>
                <a:lnTo>
                  <a:pt x="11184214" y="1647500"/>
                </a:lnTo>
                <a:lnTo>
                  <a:pt x="11187684" y="1600200"/>
                </a:lnTo>
                <a:lnTo>
                  <a:pt x="11187684" y="320039"/>
                </a:lnTo>
                <a:lnTo>
                  <a:pt x="11184214" y="272739"/>
                </a:lnTo>
                <a:lnTo>
                  <a:pt x="11174136" y="227596"/>
                </a:lnTo>
                <a:lnTo>
                  <a:pt x="11157943" y="185105"/>
                </a:lnTo>
                <a:lnTo>
                  <a:pt x="11136131" y="145761"/>
                </a:lnTo>
                <a:lnTo>
                  <a:pt x="11109193" y="110057"/>
                </a:lnTo>
                <a:lnTo>
                  <a:pt x="11077626" y="78490"/>
                </a:lnTo>
                <a:lnTo>
                  <a:pt x="11041922" y="51552"/>
                </a:lnTo>
                <a:lnTo>
                  <a:pt x="11002578" y="29740"/>
                </a:lnTo>
                <a:lnTo>
                  <a:pt x="10960087" y="13547"/>
                </a:lnTo>
                <a:lnTo>
                  <a:pt x="10914944" y="3469"/>
                </a:lnTo>
                <a:lnTo>
                  <a:pt x="10867644" y="0"/>
                </a:lnTo>
                <a:close/>
              </a:path>
            </a:pathLst>
          </a:custGeom>
          <a:solidFill>
            <a:srgbClr val="F0F8F1"/>
          </a:solidFill>
        </p:spPr>
        <p:txBody>
          <a:bodyPr wrap="square" lIns="0" tIns="0" rIns="0" bIns="0" rtlCol="0"/>
          <a:lstStyle/>
          <a:p>
            <a:endParaRPr dirty="0"/>
          </a:p>
        </p:txBody>
      </p:sp>
      <mc:AlternateContent xmlns:mc="http://schemas.openxmlformats.org/markup-compatibility/2006">
        <mc:Choice xmlns:a14="http://schemas.microsoft.com/office/drawing/2010/main" Requires="a14">
          <p:sp>
            <p:nvSpPr>
              <p:cNvPr id="8" name="object 8">
                <a:extLst>
                  <a:ext uri="{FF2B5EF4-FFF2-40B4-BE49-F238E27FC236}">
                    <a16:creationId xmlns:a16="http://schemas.microsoft.com/office/drawing/2014/main" id="{9981464D-ECB3-8349-1C11-7F424EB6208A}"/>
                  </a:ext>
                </a:extLst>
              </p:cNvPr>
              <p:cNvSpPr txBox="1"/>
              <p:nvPr/>
            </p:nvSpPr>
            <p:spPr>
              <a:xfrm>
                <a:off x="699922" y="1445513"/>
                <a:ext cx="10801985" cy="4528804"/>
              </a:xfrm>
              <a:prstGeom prst="rect">
                <a:avLst/>
              </a:prstGeom>
            </p:spPr>
            <p:txBody>
              <a:bodyPr vert="horz" wrap="square" lIns="0" tIns="12065" rIns="0" bIns="0" rtlCol="0">
                <a:spAutoFit/>
              </a:bodyPr>
              <a:lstStyle/>
              <a:p>
                <a:pPr marL="12700">
                  <a:lnSpc>
                    <a:spcPct val="100000"/>
                  </a:lnSpc>
                  <a:spcBef>
                    <a:spcPts val="95"/>
                  </a:spcBef>
                </a:pPr>
                <a:r>
                  <a:rPr lang="en-US" sz="2800" spc="-20" dirty="0">
                    <a:solidFill>
                      <a:srgbClr val="3D8752"/>
                    </a:solidFill>
                    <a:latin typeface="Cambria Math"/>
                    <a:cs typeface="Cambria Math"/>
                  </a:rPr>
                  <a:t>𝓛(𝑬;</a:t>
                </a:r>
                <a:r>
                  <a:rPr lang="en-US" sz="2800" spc="-155" dirty="0">
                    <a:solidFill>
                      <a:srgbClr val="3D8752"/>
                    </a:solidFill>
                    <a:latin typeface="Cambria Math"/>
                    <a:cs typeface="Cambria Math"/>
                  </a:rPr>
                  <a:t> </a:t>
                </a:r>
                <a:r>
                  <a:rPr lang="en-US" sz="2800" dirty="0">
                    <a:solidFill>
                      <a:srgbClr val="3D8752"/>
                    </a:solidFill>
                    <a:latin typeface="Cambria Math"/>
                    <a:cs typeface="Cambria Math"/>
                  </a:rPr>
                  <a:t>𝜽)</a:t>
                </a:r>
                <a:r>
                  <a:rPr lang="en-US" sz="2800" spc="105" dirty="0">
                    <a:solidFill>
                      <a:srgbClr val="3D8752"/>
                    </a:solidFill>
                    <a:latin typeface="Cambria Math"/>
                    <a:cs typeface="Cambria Math"/>
                  </a:rPr>
                  <a:t> </a:t>
                </a:r>
                <a:r>
                  <a:rPr lang="en-US" sz="2800" b="0" dirty="0">
                    <a:latin typeface="Segoe UI Semilight"/>
                    <a:cs typeface="Segoe UI Semilight"/>
                  </a:rPr>
                  <a:t>is</a:t>
                </a:r>
                <a:r>
                  <a:rPr lang="en-US" sz="2800" b="0" spc="-35" dirty="0">
                    <a:latin typeface="Segoe UI Semilight"/>
                    <a:cs typeface="Segoe UI Semilight"/>
                  </a:rPr>
                  <a:t> </a:t>
                </a:r>
                <a:r>
                  <a:rPr lang="en-US" sz="2800" dirty="0">
                    <a:latin typeface="Cambria Math"/>
                    <a:cs typeface="Cambria Math"/>
                  </a:rPr>
                  <a:t>ℙ(𝐸)</a:t>
                </a:r>
                <a:r>
                  <a:rPr lang="en-US" sz="2800" spc="120" dirty="0">
                    <a:latin typeface="Cambria Math"/>
                    <a:cs typeface="Cambria Math"/>
                  </a:rPr>
                  <a:t> </a:t>
                </a:r>
                <a:r>
                  <a:rPr lang="en-US" sz="2800" b="0" dirty="0">
                    <a:latin typeface="Segoe UI Semilight"/>
                    <a:cs typeface="Segoe UI Semilight"/>
                  </a:rPr>
                  <a:t>when</a:t>
                </a:r>
                <a:r>
                  <a:rPr lang="en-US" sz="2800" b="0" spc="-30" dirty="0">
                    <a:latin typeface="Segoe UI Semilight"/>
                    <a:cs typeface="Segoe UI Semilight"/>
                  </a:rPr>
                  <a:t> </a:t>
                </a:r>
                <a:r>
                  <a:rPr lang="en-US" sz="2800" b="0" dirty="0">
                    <a:latin typeface="Segoe UI Semilight"/>
                    <a:cs typeface="Segoe UI Semilight"/>
                  </a:rPr>
                  <a:t>the</a:t>
                </a:r>
                <a:r>
                  <a:rPr lang="en-US" sz="2800" b="0" spc="-40" dirty="0">
                    <a:latin typeface="Segoe UI Semilight"/>
                    <a:cs typeface="Segoe UI Semilight"/>
                  </a:rPr>
                  <a:t> </a:t>
                </a:r>
                <a:r>
                  <a:rPr lang="en-US" sz="2800" b="0" dirty="0">
                    <a:latin typeface="Segoe UI Semilight"/>
                    <a:cs typeface="Segoe UI Semilight"/>
                  </a:rPr>
                  <a:t>experiment</a:t>
                </a:r>
                <a:r>
                  <a:rPr lang="en-US" sz="2800" b="0" spc="-35" dirty="0">
                    <a:latin typeface="Segoe UI Semilight"/>
                    <a:cs typeface="Segoe UI Semilight"/>
                  </a:rPr>
                  <a:t> </a:t>
                </a:r>
                <a:r>
                  <a:rPr lang="en-US" sz="2800" b="0" dirty="0">
                    <a:latin typeface="Segoe UI Semilight"/>
                    <a:cs typeface="Segoe UI Semilight"/>
                  </a:rPr>
                  <a:t>is</a:t>
                </a:r>
                <a:r>
                  <a:rPr lang="en-US" sz="2800" b="0" spc="-35" dirty="0">
                    <a:latin typeface="Segoe UI Semilight"/>
                    <a:cs typeface="Segoe UI Semilight"/>
                  </a:rPr>
                  <a:t> </a:t>
                </a:r>
                <a:r>
                  <a:rPr lang="en-US" sz="2800" b="0" dirty="0">
                    <a:latin typeface="Segoe UI Semilight"/>
                    <a:cs typeface="Segoe UI Semilight"/>
                  </a:rPr>
                  <a:t>run</a:t>
                </a:r>
                <a:r>
                  <a:rPr lang="en-US" sz="2800" b="0" spc="-30" dirty="0">
                    <a:latin typeface="Segoe UI Semilight"/>
                    <a:cs typeface="Segoe UI Semilight"/>
                  </a:rPr>
                  <a:t> </a:t>
                </a:r>
                <a:r>
                  <a:rPr lang="en-US" sz="2800" b="0" dirty="0">
                    <a:latin typeface="Segoe UI Semilight"/>
                    <a:cs typeface="Segoe UI Semilight"/>
                  </a:rPr>
                  <a:t>with</a:t>
                </a:r>
                <a:r>
                  <a:rPr lang="en-US" sz="2800" b="0" spc="-15" dirty="0">
                    <a:latin typeface="Segoe UI Semilight"/>
                    <a:cs typeface="Segoe UI Semilight"/>
                  </a:rPr>
                  <a:t> </a:t>
                </a:r>
                <a:r>
                  <a:rPr lang="en-US" sz="2800" spc="-50" dirty="0">
                    <a:latin typeface="Cambria Math"/>
                    <a:cs typeface="Cambria Math"/>
                  </a:rPr>
                  <a:t>𝜃</a:t>
                </a:r>
                <a:endParaRPr lang="en-US" sz="2800" dirty="0">
                  <a:latin typeface="Cambria Math"/>
                  <a:cs typeface="Cambria Math"/>
                </a:endParaRPr>
              </a:p>
              <a:p>
                <a:pPr marL="48895" marR="1071880">
                  <a:lnSpc>
                    <a:spcPts val="2590"/>
                  </a:lnSpc>
                  <a:spcBef>
                    <a:spcPts val="450"/>
                  </a:spcBef>
                </a:pPr>
                <a:r>
                  <a:rPr lang="en-US" sz="2400" b="0" i="1" dirty="0">
                    <a:latin typeface="Segoe UI Semilight"/>
                    <a:cs typeface="Segoe UI Semilight"/>
                  </a:rPr>
                  <a:t>“what</a:t>
                </a:r>
                <a:r>
                  <a:rPr lang="en-US" sz="2400" b="0" i="1" spc="-10" dirty="0">
                    <a:latin typeface="Segoe UI Semilight"/>
                    <a:cs typeface="Segoe UI Semilight"/>
                  </a:rPr>
                  <a:t> </a:t>
                </a:r>
                <a:r>
                  <a:rPr lang="en-US" sz="2400" b="0" i="1" dirty="0">
                    <a:latin typeface="Segoe UI Semilight"/>
                    <a:cs typeface="Segoe UI Semilight"/>
                  </a:rPr>
                  <a:t>is</a:t>
                </a:r>
                <a:r>
                  <a:rPr lang="en-US" sz="2400" b="0" i="1" spc="-25" dirty="0">
                    <a:latin typeface="Segoe UI Semilight"/>
                    <a:cs typeface="Segoe UI Semilight"/>
                  </a:rPr>
                  <a:t> </a:t>
                </a:r>
                <a:r>
                  <a:rPr lang="en-US" sz="2400" b="0" i="1" dirty="0">
                    <a:latin typeface="Segoe UI Semilight"/>
                    <a:cs typeface="Segoe UI Semilight"/>
                  </a:rPr>
                  <a:t>probability of</a:t>
                </a:r>
                <a:r>
                  <a:rPr lang="en-US" sz="2400" b="0" i="1" spc="-15" dirty="0">
                    <a:latin typeface="Segoe UI Semilight"/>
                    <a:cs typeface="Segoe UI Semilight"/>
                  </a:rPr>
                  <a:t> </a:t>
                </a:r>
                <a:r>
                  <a:rPr lang="en-US" sz="2400" b="0" i="1" dirty="0">
                    <a:latin typeface="Segoe UI Semilight"/>
                    <a:cs typeface="Segoe UI Semilight"/>
                  </a:rPr>
                  <a:t>seeing</a:t>
                </a:r>
                <a:r>
                  <a:rPr lang="en-US" sz="2400" b="0" i="1" spc="-30" dirty="0">
                    <a:latin typeface="Segoe UI Semilight"/>
                    <a:cs typeface="Segoe UI Semilight"/>
                  </a:rPr>
                  <a:t> </a:t>
                </a:r>
                <a:r>
                  <a:rPr lang="en-US" sz="2400" b="0" i="1" dirty="0">
                    <a:latin typeface="Segoe UI Semilight"/>
                    <a:cs typeface="Segoe UI Semilight"/>
                  </a:rPr>
                  <a:t>the</a:t>
                </a:r>
                <a:r>
                  <a:rPr lang="en-US" sz="2400" b="0" i="1" spc="-40" dirty="0">
                    <a:latin typeface="Segoe UI Semilight"/>
                    <a:cs typeface="Segoe UI Semilight"/>
                  </a:rPr>
                  <a:t> </a:t>
                </a:r>
                <a:r>
                  <a:rPr lang="en-US" sz="2400" b="0" i="1" dirty="0">
                    <a:latin typeface="Segoe UI Semilight"/>
                    <a:cs typeface="Segoe UI Semilight"/>
                  </a:rPr>
                  <a:t>event</a:t>
                </a:r>
                <a:r>
                  <a:rPr lang="en-US" sz="2400" b="0" i="1" spc="-15" dirty="0">
                    <a:latin typeface="Segoe UI Semilight"/>
                    <a:cs typeface="Segoe UI Semilight"/>
                  </a:rPr>
                  <a:t> </a:t>
                </a:r>
                <a:r>
                  <a:rPr lang="en-US" sz="2400" dirty="0">
                    <a:latin typeface="Cambria Math"/>
                    <a:cs typeface="Cambria Math"/>
                  </a:rPr>
                  <a:t>𝐸</a:t>
                </a:r>
                <a:r>
                  <a:rPr lang="en-US" sz="2400" spc="204" dirty="0">
                    <a:latin typeface="Cambria Math"/>
                    <a:cs typeface="Cambria Math"/>
                  </a:rPr>
                  <a:t> </a:t>
                </a:r>
                <a:r>
                  <a:rPr lang="en-US" sz="2400" b="0" i="1" dirty="0">
                    <a:latin typeface="Segoe UI Semilight"/>
                    <a:cs typeface="Segoe UI Semilight"/>
                  </a:rPr>
                  <a:t>(in</a:t>
                </a:r>
                <a:r>
                  <a:rPr lang="en-US" sz="2400" b="0" i="1" spc="-25" dirty="0">
                    <a:latin typeface="Segoe UI Semilight"/>
                    <a:cs typeface="Segoe UI Semilight"/>
                  </a:rPr>
                  <a:t> </a:t>
                </a:r>
                <a:r>
                  <a:rPr lang="en-US" sz="2400" b="0" i="1" dirty="0">
                    <a:latin typeface="Segoe UI Semilight"/>
                    <a:cs typeface="Segoe UI Semilight"/>
                  </a:rPr>
                  <a:t>our</a:t>
                </a:r>
                <a:r>
                  <a:rPr lang="en-US" sz="2400" b="0" i="1" spc="-25" dirty="0">
                    <a:latin typeface="Segoe UI Semilight"/>
                    <a:cs typeface="Segoe UI Semilight"/>
                  </a:rPr>
                  <a:t> </a:t>
                </a:r>
                <a:r>
                  <a:rPr lang="en-US" sz="2400" b="0" i="1" dirty="0">
                    <a:latin typeface="Segoe UI Semilight"/>
                    <a:cs typeface="Segoe UI Semilight"/>
                  </a:rPr>
                  <a:t>case,</a:t>
                </a:r>
                <a:r>
                  <a:rPr lang="en-US" sz="2400" b="0" i="1" spc="-35" dirty="0">
                    <a:latin typeface="Segoe UI Semilight"/>
                    <a:cs typeface="Segoe UI Semilight"/>
                  </a:rPr>
                  <a:t> </a:t>
                </a:r>
                <a:r>
                  <a:rPr lang="en-US" sz="2400" b="0" i="1" dirty="0">
                    <a:latin typeface="Segoe UI Semilight"/>
                    <a:cs typeface="Segoe UI Semilight"/>
                  </a:rPr>
                  <a:t>the</a:t>
                </a:r>
                <a:r>
                  <a:rPr lang="en-US" sz="2400" b="0" i="1" spc="-30" dirty="0">
                    <a:latin typeface="Segoe UI Semilight"/>
                    <a:cs typeface="Segoe UI Semilight"/>
                  </a:rPr>
                  <a:t> </a:t>
                </a:r>
                <a:r>
                  <a:rPr lang="en-US" sz="2400" b="0" i="1" dirty="0">
                    <a:latin typeface="Segoe UI Semilight"/>
                    <a:cs typeface="Segoe UI Semilight"/>
                  </a:rPr>
                  <a:t>set</a:t>
                </a:r>
                <a:r>
                  <a:rPr lang="en-US" sz="2400" b="0" i="1" spc="-30" dirty="0">
                    <a:latin typeface="Segoe UI Semilight"/>
                    <a:cs typeface="Segoe UI Semilight"/>
                  </a:rPr>
                  <a:t> </a:t>
                </a:r>
                <a:r>
                  <a:rPr lang="en-US" sz="2400" b="0" i="1" dirty="0">
                    <a:latin typeface="Segoe UI Semilight"/>
                    <a:cs typeface="Segoe UI Semilight"/>
                  </a:rPr>
                  <a:t>of</a:t>
                </a:r>
                <a:r>
                  <a:rPr lang="en-US" sz="2400" b="0" i="1" spc="-30" dirty="0">
                    <a:latin typeface="Segoe UI Semilight"/>
                    <a:cs typeface="Segoe UI Semilight"/>
                  </a:rPr>
                  <a:t> </a:t>
                </a:r>
                <a:r>
                  <a:rPr lang="en-US" sz="2400" b="0" i="1" dirty="0">
                    <a:latin typeface="Segoe UI Semilight"/>
                    <a:cs typeface="Segoe UI Semilight"/>
                  </a:rPr>
                  <a:t>data),</a:t>
                </a:r>
                <a:r>
                  <a:rPr lang="en-US" sz="2400" b="0" i="1" spc="-25" dirty="0">
                    <a:latin typeface="Segoe UI Semilight"/>
                    <a:cs typeface="Segoe UI Semilight"/>
                  </a:rPr>
                  <a:t> </a:t>
                </a:r>
                <a:r>
                  <a:rPr lang="en-US" sz="2400" b="0" i="1" dirty="0">
                    <a:latin typeface="Segoe UI Semilight"/>
                    <a:cs typeface="Segoe UI Semilight"/>
                  </a:rPr>
                  <a:t>if</a:t>
                </a:r>
                <a:r>
                  <a:rPr lang="en-US" sz="2400" b="0" i="1" spc="-20" dirty="0">
                    <a:latin typeface="Segoe UI Semilight"/>
                    <a:cs typeface="Segoe UI Semilight"/>
                  </a:rPr>
                  <a:t> </a:t>
                </a:r>
                <a:r>
                  <a:rPr lang="en-US" sz="2400" b="0" i="1" spc="-25" dirty="0">
                    <a:latin typeface="Segoe UI Semilight"/>
                    <a:cs typeface="Segoe UI Semilight"/>
                  </a:rPr>
                  <a:t>the </a:t>
                </a:r>
                <a:r>
                  <a:rPr lang="en-US" sz="2400" b="0" i="1" dirty="0">
                    <a:latin typeface="Segoe UI Semilight"/>
                    <a:cs typeface="Segoe UI Semilight"/>
                  </a:rPr>
                  <a:t>experiment</a:t>
                </a:r>
                <a:r>
                  <a:rPr lang="en-US" sz="2400" b="0" i="1" spc="-25" dirty="0">
                    <a:latin typeface="Segoe UI Semilight"/>
                    <a:cs typeface="Segoe UI Semilight"/>
                  </a:rPr>
                  <a:t> </a:t>
                </a:r>
                <a:r>
                  <a:rPr lang="en-US" sz="2400" b="0" i="1" dirty="0">
                    <a:latin typeface="Segoe UI Semilight"/>
                    <a:cs typeface="Segoe UI Semilight"/>
                  </a:rPr>
                  <a:t>is</a:t>
                </a:r>
                <a:r>
                  <a:rPr lang="en-US" sz="2400" b="0" i="1" spc="-35" dirty="0">
                    <a:latin typeface="Segoe UI Semilight"/>
                    <a:cs typeface="Segoe UI Semilight"/>
                  </a:rPr>
                  <a:t> </a:t>
                </a:r>
                <a:r>
                  <a:rPr lang="en-US" sz="2400" b="0" i="1" dirty="0">
                    <a:latin typeface="Segoe UI Semilight"/>
                    <a:cs typeface="Segoe UI Semilight"/>
                  </a:rPr>
                  <a:t>run</a:t>
                </a:r>
                <a:r>
                  <a:rPr lang="en-US" sz="2400" b="0" i="1" spc="-30" dirty="0">
                    <a:latin typeface="Segoe UI Semilight"/>
                    <a:cs typeface="Segoe UI Semilight"/>
                  </a:rPr>
                  <a:t> </a:t>
                </a:r>
                <a:r>
                  <a:rPr lang="en-US" sz="2400" b="0" i="1" dirty="0">
                    <a:latin typeface="Segoe UI Semilight"/>
                    <a:cs typeface="Segoe UI Semilight"/>
                  </a:rPr>
                  <a:t>with</a:t>
                </a:r>
                <a:r>
                  <a:rPr lang="en-US" sz="2400" b="0" i="1" spc="-35" dirty="0">
                    <a:latin typeface="Segoe UI Semilight"/>
                    <a:cs typeface="Segoe UI Semilight"/>
                  </a:rPr>
                  <a:t> </a:t>
                </a:r>
                <a:r>
                  <a:rPr lang="en-US" sz="2400" b="0" i="1" dirty="0">
                    <a:latin typeface="Segoe UI Semilight"/>
                    <a:cs typeface="Segoe UI Semilight"/>
                  </a:rPr>
                  <a:t>the</a:t>
                </a:r>
                <a:r>
                  <a:rPr lang="en-US" sz="2400" b="0" i="1" spc="-40" dirty="0">
                    <a:latin typeface="Segoe UI Semilight"/>
                    <a:cs typeface="Segoe UI Semilight"/>
                  </a:rPr>
                  <a:t> </a:t>
                </a:r>
                <a:r>
                  <a:rPr lang="en-US" sz="2400" b="0" i="1" dirty="0">
                    <a:latin typeface="Segoe UI Semilight"/>
                    <a:cs typeface="Segoe UI Semilight"/>
                  </a:rPr>
                  <a:t>parameter</a:t>
                </a:r>
                <a:r>
                  <a:rPr lang="en-US" sz="2400" b="0" i="1" spc="-40" dirty="0">
                    <a:latin typeface="Segoe UI Semilight"/>
                    <a:cs typeface="Segoe UI Semilight"/>
                  </a:rPr>
                  <a:t> </a:t>
                </a:r>
                <a:r>
                  <a:rPr lang="en-US" sz="2400" spc="-25" dirty="0">
                    <a:latin typeface="Cambria Math"/>
                    <a:cs typeface="Cambria Math"/>
                  </a:rPr>
                  <a:t>𝜃</a:t>
                </a:r>
                <a:r>
                  <a:rPr lang="en-US" sz="2400" b="0" i="1" spc="-25" dirty="0">
                    <a:latin typeface="Segoe UI Semilight"/>
                    <a:cs typeface="Segoe UI Semilight"/>
                  </a:rPr>
                  <a:t>?”</a:t>
                </a:r>
                <a:endParaRPr lang="en-US" sz="2400" dirty="0">
                  <a:latin typeface="Segoe UI Semilight"/>
                  <a:cs typeface="Segoe UI Semilight"/>
                </a:endParaRPr>
              </a:p>
              <a:p>
                <a:pPr marL="48895">
                  <a:lnSpc>
                    <a:spcPct val="100000"/>
                  </a:lnSpc>
                  <a:spcBef>
                    <a:spcPts val="280"/>
                  </a:spcBef>
                </a:pPr>
                <a:r>
                  <a:rPr lang="en-US" sz="2400" b="0" dirty="0">
                    <a:solidFill>
                      <a:srgbClr val="C00000"/>
                    </a:solidFill>
                    <a:latin typeface="Segoe UI Semilight"/>
                    <a:cs typeface="Segoe UI Semilight"/>
                  </a:rPr>
                  <a:t>We</a:t>
                </a:r>
                <a:r>
                  <a:rPr lang="en-US" sz="2400" b="0" spc="-45" dirty="0">
                    <a:solidFill>
                      <a:srgbClr val="C00000"/>
                    </a:solidFill>
                    <a:latin typeface="Segoe UI Semilight"/>
                    <a:cs typeface="Segoe UI Semilight"/>
                  </a:rPr>
                  <a:t> </a:t>
                </a:r>
                <a:r>
                  <a:rPr lang="en-US" sz="2400" b="0" dirty="0">
                    <a:solidFill>
                      <a:srgbClr val="C00000"/>
                    </a:solidFill>
                    <a:latin typeface="Segoe UI Semilight"/>
                    <a:cs typeface="Segoe UI Semilight"/>
                  </a:rPr>
                  <a:t>can’t</a:t>
                </a:r>
                <a:r>
                  <a:rPr lang="en-US" sz="2400" b="0" spc="-60" dirty="0">
                    <a:solidFill>
                      <a:srgbClr val="C00000"/>
                    </a:solidFill>
                    <a:latin typeface="Segoe UI Semilight"/>
                    <a:cs typeface="Segoe UI Semilight"/>
                  </a:rPr>
                  <a:t> </a:t>
                </a:r>
                <a:r>
                  <a:rPr lang="en-US" sz="2400" b="0" dirty="0">
                    <a:solidFill>
                      <a:srgbClr val="C00000"/>
                    </a:solidFill>
                    <a:latin typeface="Segoe UI Semilight"/>
                    <a:cs typeface="Segoe UI Semilight"/>
                  </a:rPr>
                  <a:t>use</a:t>
                </a:r>
                <a:r>
                  <a:rPr lang="en-US" sz="2400" b="0" spc="-50" dirty="0">
                    <a:solidFill>
                      <a:srgbClr val="C00000"/>
                    </a:solidFill>
                    <a:latin typeface="Segoe UI Semilight"/>
                    <a:cs typeface="Segoe UI Semilight"/>
                  </a:rPr>
                  <a:t> </a:t>
                </a:r>
                <a:r>
                  <a:rPr lang="en-US" sz="2400" b="0" dirty="0">
                    <a:solidFill>
                      <a:srgbClr val="C00000"/>
                    </a:solidFill>
                    <a:latin typeface="Segoe UI Semilight"/>
                    <a:cs typeface="Segoe UI Semilight"/>
                  </a:rPr>
                  <a:t>probability</a:t>
                </a:r>
                <a:r>
                  <a:rPr lang="en-US" sz="2400" b="0" spc="-70" dirty="0">
                    <a:solidFill>
                      <a:srgbClr val="C00000"/>
                    </a:solidFill>
                    <a:latin typeface="Segoe UI Semilight"/>
                    <a:cs typeface="Segoe UI Semilight"/>
                  </a:rPr>
                  <a:t> </a:t>
                </a:r>
                <a:r>
                  <a:rPr lang="en-US" sz="2400" b="0" dirty="0">
                    <a:solidFill>
                      <a:srgbClr val="C00000"/>
                    </a:solidFill>
                    <a:latin typeface="Segoe UI Semilight"/>
                    <a:cs typeface="Segoe UI Semilight"/>
                  </a:rPr>
                  <a:t>notation</a:t>
                </a:r>
                <a:r>
                  <a:rPr lang="en-US" sz="2400" b="0" spc="-60" dirty="0">
                    <a:solidFill>
                      <a:srgbClr val="C00000"/>
                    </a:solidFill>
                    <a:latin typeface="Segoe UI Semilight"/>
                    <a:cs typeface="Segoe UI Semilight"/>
                  </a:rPr>
                  <a:t> </a:t>
                </a:r>
                <a:r>
                  <a:rPr lang="en-US" sz="2400" b="0" dirty="0">
                    <a:solidFill>
                      <a:srgbClr val="C00000"/>
                    </a:solidFill>
                    <a:latin typeface="Segoe UI Semilight"/>
                    <a:cs typeface="Segoe UI Semilight"/>
                  </a:rPr>
                  <a:t>because</a:t>
                </a:r>
                <a:r>
                  <a:rPr lang="en-US" sz="2400" b="0" spc="-35" dirty="0">
                    <a:solidFill>
                      <a:srgbClr val="C00000"/>
                    </a:solidFill>
                    <a:latin typeface="Segoe UI Semilight"/>
                    <a:cs typeface="Segoe UI Semilight"/>
                  </a:rPr>
                  <a:t> </a:t>
                </a:r>
                <a:r>
                  <a:rPr lang="en-US" sz="2400" b="0" dirty="0">
                    <a:solidFill>
                      <a:srgbClr val="C00000"/>
                    </a:solidFill>
                    <a:latin typeface="Segoe UI Semilight"/>
                    <a:cs typeface="Segoe UI Semilight"/>
                  </a:rPr>
                  <a:t>likelihood</a:t>
                </a:r>
                <a:r>
                  <a:rPr lang="en-US" sz="2400" b="0" spc="-70" dirty="0">
                    <a:solidFill>
                      <a:srgbClr val="C00000"/>
                    </a:solidFill>
                    <a:latin typeface="Segoe UI Semilight"/>
                    <a:cs typeface="Segoe UI Semilight"/>
                  </a:rPr>
                  <a:t> </a:t>
                </a:r>
                <a:r>
                  <a:rPr lang="en-US" sz="2400" b="0" dirty="0">
                    <a:solidFill>
                      <a:srgbClr val="C00000"/>
                    </a:solidFill>
                    <a:latin typeface="Segoe UI Semilight"/>
                    <a:cs typeface="Segoe UI Semilight"/>
                  </a:rPr>
                  <a:t>doesn’t</a:t>
                </a:r>
                <a:r>
                  <a:rPr lang="en-US" sz="2400" b="0" spc="-60" dirty="0">
                    <a:solidFill>
                      <a:srgbClr val="C00000"/>
                    </a:solidFill>
                    <a:latin typeface="Segoe UI Semilight"/>
                    <a:cs typeface="Segoe UI Semilight"/>
                  </a:rPr>
                  <a:t> </a:t>
                </a:r>
                <a:r>
                  <a:rPr lang="en-US" sz="2400" b="0" dirty="0">
                    <a:solidFill>
                      <a:srgbClr val="C00000"/>
                    </a:solidFill>
                    <a:latin typeface="Segoe UI Semilight"/>
                    <a:cs typeface="Segoe UI Semilight"/>
                  </a:rPr>
                  <a:t>follow</a:t>
                </a:r>
                <a:r>
                  <a:rPr lang="en-US" sz="2400" b="0" spc="-55" dirty="0">
                    <a:solidFill>
                      <a:srgbClr val="C00000"/>
                    </a:solidFill>
                    <a:latin typeface="Segoe UI Semilight"/>
                    <a:cs typeface="Segoe UI Semilight"/>
                  </a:rPr>
                  <a:t> </a:t>
                </a:r>
                <a:r>
                  <a:rPr lang="en-US" sz="2400" b="0" dirty="0">
                    <a:solidFill>
                      <a:srgbClr val="C00000"/>
                    </a:solidFill>
                    <a:latin typeface="Segoe UI Semilight"/>
                    <a:cs typeface="Segoe UI Semilight"/>
                  </a:rPr>
                  <a:t>the</a:t>
                </a:r>
                <a:r>
                  <a:rPr lang="en-US" sz="2400" b="0" spc="-40" dirty="0">
                    <a:solidFill>
                      <a:srgbClr val="C00000"/>
                    </a:solidFill>
                    <a:latin typeface="Segoe UI Semilight"/>
                    <a:cs typeface="Segoe UI Semilight"/>
                  </a:rPr>
                  <a:t> </a:t>
                </a:r>
                <a:r>
                  <a:rPr lang="en-US" sz="2400" b="0" dirty="0">
                    <a:solidFill>
                      <a:srgbClr val="C00000"/>
                    </a:solidFill>
                    <a:latin typeface="Segoe UI Semilight"/>
                    <a:cs typeface="Segoe UI Semilight"/>
                  </a:rPr>
                  <a:t>same</a:t>
                </a:r>
                <a:r>
                  <a:rPr lang="en-US" sz="2400" b="0" spc="-40" dirty="0">
                    <a:solidFill>
                      <a:srgbClr val="C00000"/>
                    </a:solidFill>
                    <a:latin typeface="Segoe UI Semilight"/>
                    <a:cs typeface="Segoe UI Semilight"/>
                  </a:rPr>
                  <a:t> </a:t>
                </a:r>
                <a:r>
                  <a:rPr lang="en-US" sz="2400" b="0" spc="-10" dirty="0">
                    <a:solidFill>
                      <a:srgbClr val="C00000"/>
                    </a:solidFill>
                    <a:latin typeface="Segoe UI Semilight"/>
                    <a:cs typeface="Segoe UI Semilight"/>
                  </a:rPr>
                  <a:t>rules</a:t>
                </a:r>
                <a:endParaRPr lang="en-US" sz="2400" dirty="0">
                  <a:latin typeface="Segoe UI Semilight"/>
                  <a:cs typeface="Segoe UI Semilight"/>
                </a:endParaRPr>
              </a:p>
              <a:p>
                <a:pPr marL="134620">
                  <a:lnSpc>
                    <a:spcPts val="2850"/>
                  </a:lnSpc>
                  <a:spcBef>
                    <a:spcPts val="2305"/>
                  </a:spcBef>
                </a:pPr>
                <a:r>
                  <a:rPr lang="en-US" sz="2400" b="0" dirty="0">
                    <a:latin typeface="Segoe UI Semilight"/>
                    <a:cs typeface="Segoe UI Semilight"/>
                  </a:rPr>
                  <a:t>Coin</a:t>
                </a:r>
                <a:r>
                  <a:rPr lang="en-US" sz="2400" b="0" spc="-35" dirty="0">
                    <a:latin typeface="Segoe UI Semilight"/>
                    <a:cs typeface="Segoe UI Semilight"/>
                  </a:rPr>
                  <a:t> </a:t>
                </a:r>
                <a:r>
                  <a:rPr lang="en-US" sz="2400" b="0" spc="-10" dirty="0">
                    <a:latin typeface="Segoe UI Semilight"/>
                    <a:cs typeface="Segoe UI Semilight"/>
                  </a:rPr>
                  <a:t>example</a:t>
                </a:r>
                <a:endParaRPr lang="en-US" sz="2400" dirty="0">
                  <a:latin typeface="Segoe UI Semilight"/>
                  <a:cs typeface="Segoe UI Semilight"/>
                </a:endParaRPr>
              </a:p>
              <a:p>
                <a:pPr marL="134620">
                  <a:lnSpc>
                    <a:spcPts val="2850"/>
                  </a:lnSpc>
                </a:pPr>
                <a:r>
                  <a:rPr lang="en-US" sz="2400" b="0" dirty="0">
                    <a:latin typeface="Segoe UI Semilight"/>
                    <a:cs typeface="Segoe UI Semilight"/>
                  </a:rPr>
                  <a:t>We</a:t>
                </a:r>
                <a:r>
                  <a:rPr lang="en-US" sz="2400" b="0" spc="-35" dirty="0">
                    <a:latin typeface="Segoe UI Semilight"/>
                    <a:cs typeface="Segoe UI Semilight"/>
                  </a:rPr>
                  <a:t> </a:t>
                </a:r>
                <a:r>
                  <a:rPr lang="en-US" sz="2400" b="0" dirty="0">
                    <a:latin typeface="Segoe UI Semilight"/>
                    <a:cs typeface="Segoe UI Semilight"/>
                  </a:rPr>
                  <a:t>ran</a:t>
                </a:r>
                <a:r>
                  <a:rPr lang="en-US" sz="2400" b="0" spc="-45" dirty="0">
                    <a:latin typeface="Segoe UI Semilight"/>
                    <a:cs typeface="Segoe UI Semilight"/>
                  </a:rPr>
                  <a:t> </a:t>
                </a:r>
                <a:r>
                  <a:rPr lang="en-US" sz="2400" b="0" dirty="0">
                    <a:latin typeface="Segoe UI Semilight"/>
                    <a:cs typeface="Segoe UI Semilight"/>
                  </a:rPr>
                  <a:t>the</a:t>
                </a:r>
                <a:r>
                  <a:rPr lang="en-US" sz="2400" b="0" spc="-45" dirty="0">
                    <a:latin typeface="Segoe UI Semilight"/>
                    <a:cs typeface="Segoe UI Semilight"/>
                  </a:rPr>
                  <a:t> </a:t>
                </a:r>
                <a:r>
                  <a:rPr lang="en-US" sz="2400" b="0" dirty="0">
                    <a:latin typeface="Segoe UI Semilight"/>
                    <a:cs typeface="Segoe UI Semilight"/>
                  </a:rPr>
                  <a:t>experiment</a:t>
                </a:r>
                <a:r>
                  <a:rPr lang="en-US" sz="2400" b="0" spc="-30" dirty="0">
                    <a:latin typeface="Segoe UI Semilight"/>
                    <a:cs typeface="Segoe UI Semilight"/>
                  </a:rPr>
                  <a:t> </a:t>
                </a:r>
                <a:r>
                  <a:rPr lang="en-US" sz="2400" b="0" dirty="0">
                    <a:latin typeface="Segoe UI Semilight"/>
                    <a:cs typeface="Segoe UI Semilight"/>
                  </a:rPr>
                  <a:t>10</a:t>
                </a:r>
                <a:r>
                  <a:rPr lang="en-US" sz="2400" b="0" spc="-40" dirty="0">
                    <a:latin typeface="Segoe UI Semilight"/>
                    <a:cs typeface="Segoe UI Semilight"/>
                  </a:rPr>
                  <a:t> </a:t>
                </a:r>
                <a:r>
                  <a:rPr lang="en-US" sz="2400" b="0" dirty="0">
                    <a:latin typeface="Segoe UI Semilight"/>
                    <a:cs typeface="Segoe UI Semilight"/>
                  </a:rPr>
                  <a:t>times</a:t>
                </a:r>
                <a:r>
                  <a:rPr lang="en-US" sz="2400" b="0" spc="-45" dirty="0">
                    <a:latin typeface="Segoe UI Semilight"/>
                    <a:cs typeface="Segoe UI Semilight"/>
                  </a:rPr>
                  <a:t> </a:t>
                </a:r>
                <a:r>
                  <a:rPr lang="en-US" sz="2400" b="0" spc="-20" dirty="0">
                    <a:latin typeface="Segoe UI Semilight"/>
                    <a:cs typeface="Segoe UI Semilight"/>
                  </a:rPr>
                  <a:t>independently.</a:t>
                </a:r>
                <a:r>
                  <a:rPr lang="en-US" sz="2400" b="0" spc="-65" dirty="0">
                    <a:latin typeface="Segoe UI Semilight"/>
                    <a:cs typeface="Segoe UI Semilight"/>
                  </a:rPr>
                  <a:t> </a:t>
                </a:r>
                <a:r>
                  <a:rPr lang="en-US" sz="2400" b="0" dirty="0">
                    <a:latin typeface="Segoe UI Semilight"/>
                    <a:cs typeface="Segoe UI Semilight"/>
                  </a:rPr>
                  <a:t>The</a:t>
                </a:r>
                <a:r>
                  <a:rPr lang="en-US" sz="2400" b="0" spc="-45" dirty="0">
                    <a:latin typeface="Segoe UI Semilight"/>
                    <a:cs typeface="Segoe UI Semilight"/>
                  </a:rPr>
                  <a:t> </a:t>
                </a:r>
                <a:r>
                  <a:rPr lang="en-US" sz="2400" b="0" dirty="0">
                    <a:latin typeface="Segoe UI Semilight"/>
                    <a:cs typeface="Segoe UI Semilight"/>
                  </a:rPr>
                  <a:t>result</a:t>
                </a:r>
                <a:r>
                  <a:rPr lang="en-US" sz="2400" b="0" spc="-35" dirty="0">
                    <a:latin typeface="Segoe UI Semilight"/>
                    <a:cs typeface="Segoe UI Semilight"/>
                  </a:rPr>
                  <a:t> </a:t>
                </a:r>
                <a:r>
                  <a:rPr lang="en-US" sz="2400" b="0" dirty="0">
                    <a:latin typeface="Segoe UI Semilight" panose="020B0402040204020203" pitchFamily="34" charset="0"/>
                    <a:cs typeface="Segoe UI Semilight" panose="020B0402040204020203" pitchFamily="34" charset="0"/>
                  </a:rPr>
                  <a:t>was</a:t>
                </a:r>
                <a:r>
                  <a:rPr lang="en-US" sz="2400" b="0" spc="-30" dirty="0">
                    <a:latin typeface="Segoe UI Semilight" panose="020B0402040204020203" pitchFamily="34" charset="0"/>
                    <a:cs typeface="Segoe UI Semilight" panose="020B0402040204020203" pitchFamily="34" charset="0"/>
                  </a:rPr>
                  <a:t> </a:t>
                </a:r>
                <a:r>
                  <a:rPr lang="en-US" sz="2400" b="1" dirty="0">
                    <a:latin typeface="Segoe UI Semilight" panose="020B0402040204020203" pitchFamily="34" charset="0"/>
                    <a:cs typeface="Segoe UI Semilight" panose="020B0402040204020203" pitchFamily="34" charset="0"/>
                  </a:rPr>
                  <a:t>HTTTHHTHHH</a:t>
                </a:r>
              </a:p>
              <a:p>
                <a:pPr marL="134620">
                  <a:lnSpc>
                    <a:spcPct val="100000"/>
                  </a:lnSpc>
                  <a:spcBef>
                    <a:spcPts val="45"/>
                  </a:spcBef>
                  <a:tabLst>
                    <a:tab pos="502920" algn="l"/>
                    <a:tab pos="3156585" algn="l"/>
                  </a:tabLst>
                </a:pPr>
                <a14:m>
                  <m:oMath xmlns:m="http://schemas.openxmlformats.org/officeDocument/2006/math">
                    <m:r>
                      <a:rPr lang="en-US" sz="2800" i="1" smtClean="0">
                        <a:latin typeface="Cambria Math" panose="02040503050406030204" pitchFamily="18" charset="0"/>
                        <a:ea typeface="Cambria Math" panose="02040503050406030204" pitchFamily="18" charset="0"/>
                        <a:cs typeface="Cambria Math"/>
                      </a:rPr>
                      <m:t>ℒ</m:t>
                    </m:r>
                    <m:d>
                      <m:dPr>
                        <m:ctrlPr>
                          <a:rPr lang="en-US" sz="2800" b="1" dirty="0" smtClean="0">
                            <a:solidFill>
                              <a:srgbClr val="927E50"/>
                            </a:solidFill>
                            <a:latin typeface="Arial" panose="020B0604020202020204" pitchFamily="34" charset="0"/>
                            <a:cs typeface="Arial" panose="020B0604020202020204" pitchFamily="34" charset="0"/>
                          </a:rPr>
                        </m:ctrlPr>
                      </m:dPr>
                      <m:e>
                        <m:r>
                          <m:rPr>
                            <m:nor/>
                          </m:rPr>
                          <a:rPr lang="en-US" sz="2800" b="1" dirty="0" smtClean="0">
                            <a:solidFill>
                              <a:srgbClr val="927E50"/>
                            </a:solidFill>
                            <a:latin typeface="Arial" panose="020B0604020202020204" pitchFamily="34" charset="0"/>
                            <a:cs typeface="Arial" panose="020B0604020202020204" pitchFamily="34" charset="0"/>
                          </a:rPr>
                          <m:t>HTTTHHTHHH</m:t>
                        </m:r>
                        <m:r>
                          <a:rPr lang="en-US" sz="2800" b="0" i="1" smtClean="0">
                            <a:latin typeface="Cambria Math" panose="02040503050406030204" pitchFamily="18" charset="0"/>
                            <a:ea typeface="Cambria Math" panose="02040503050406030204" pitchFamily="18" charset="0"/>
                            <a:cs typeface="Cambria Math"/>
                          </a:rPr>
                          <m:t>;</m:t>
                        </m:r>
                        <m:r>
                          <a:rPr lang="en-US" sz="2800" b="1" i="1" smtClean="0">
                            <a:solidFill>
                              <a:schemeClr val="accent2">
                                <a:lumMod val="75000"/>
                              </a:schemeClr>
                            </a:solidFill>
                            <a:latin typeface="Cambria Math" panose="02040503050406030204" pitchFamily="18" charset="0"/>
                            <a:ea typeface="Cambria Math" panose="02040503050406030204" pitchFamily="18" charset="0"/>
                            <a:cs typeface="Cambria Math"/>
                          </a:rPr>
                          <m:t>𝜽</m:t>
                        </m:r>
                      </m:e>
                    </m:d>
                    <m:r>
                      <a:rPr lang="en-US" sz="2800" b="0" i="1" smtClean="0">
                        <a:latin typeface="Cambria Math" panose="02040503050406030204" pitchFamily="18" charset="0"/>
                        <a:ea typeface="Cambria Math" panose="02040503050406030204" pitchFamily="18" charset="0"/>
                        <a:cs typeface="Cambria Math"/>
                      </a:rPr>
                      <m:t>=</m:t>
                    </m:r>
                    <m:sSup>
                      <m:sSupPr>
                        <m:ctrlPr>
                          <a:rPr lang="en-US" sz="2800" b="0" i="1" smtClean="0">
                            <a:latin typeface="Cambria Math" panose="02040503050406030204" pitchFamily="18" charset="0"/>
                            <a:ea typeface="Cambria Math" panose="02040503050406030204" pitchFamily="18" charset="0"/>
                            <a:cs typeface="Cambria Math"/>
                          </a:rPr>
                        </m:ctrlPr>
                      </m:sSupPr>
                      <m:e>
                        <m:r>
                          <a:rPr lang="en-US" sz="2800" b="0" i="1" smtClean="0">
                            <a:latin typeface="Cambria Math" panose="02040503050406030204" pitchFamily="18" charset="0"/>
                            <a:ea typeface="Cambria Math" panose="02040503050406030204" pitchFamily="18" charset="0"/>
                            <a:cs typeface="Cambria Math"/>
                          </a:rPr>
                          <m:t>𝜃</m:t>
                        </m:r>
                      </m:e>
                      <m:sup>
                        <m:r>
                          <a:rPr lang="en-US" sz="2800" b="0" i="1" smtClean="0">
                            <a:latin typeface="Cambria Math" panose="02040503050406030204" pitchFamily="18" charset="0"/>
                            <a:ea typeface="Cambria Math" panose="02040503050406030204" pitchFamily="18" charset="0"/>
                            <a:cs typeface="Cambria Math"/>
                          </a:rPr>
                          <m:t>6</m:t>
                        </m:r>
                      </m:sup>
                    </m:sSup>
                    <m:sSup>
                      <m:sSupPr>
                        <m:ctrlPr>
                          <a:rPr lang="en-US" sz="2800" b="0" i="1" smtClean="0">
                            <a:latin typeface="Cambria Math" panose="02040503050406030204" pitchFamily="18" charset="0"/>
                            <a:ea typeface="Cambria Math" panose="02040503050406030204" pitchFamily="18" charset="0"/>
                            <a:cs typeface="Cambria Math"/>
                          </a:rPr>
                        </m:ctrlPr>
                      </m:sSupPr>
                      <m:e>
                        <m:d>
                          <m:dPr>
                            <m:ctrlPr>
                              <a:rPr lang="en-US" sz="2800" b="0" i="1" smtClean="0">
                                <a:latin typeface="Cambria Math" panose="02040503050406030204" pitchFamily="18" charset="0"/>
                                <a:ea typeface="Cambria Math" panose="02040503050406030204" pitchFamily="18" charset="0"/>
                                <a:cs typeface="Cambria Math"/>
                              </a:rPr>
                            </m:ctrlPr>
                          </m:dPr>
                          <m:e>
                            <m:r>
                              <a:rPr lang="en-US" sz="2800" b="0" i="1" smtClean="0">
                                <a:latin typeface="Cambria Math" panose="02040503050406030204" pitchFamily="18" charset="0"/>
                                <a:ea typeface="Cambria Math" panose="02040503050406030204" pitchFamily="18" charset="0"/>
                                <a:cs typeface="Cambria Math"/>
                              </a:rPr>
                              <m:t>1−</m:t>
                            </m:r>
                            <m:r>
                              <a:rPr lang="en-US" sz="2800" b="0" i="1" smtClean="0">
                                <a:latin typeface="Cambria Math" panose="02040503050406030204" pitchFamily="18" charset="0"/>
                                <a:ea typeface="Cambria Math" panose="02040503050406030204" pitchFamily="18" charset="0"/>
                                <a:cs typeface="Cambria Math"/>
                              </a:rPr>
                              <m:t>𝜃</m:t>
                            </m:r>
                          </m:e>
                        </m:d>
                      </m:e>
                      <m:sup>
                        <m:r>
                          <a:rPr lang="en-US" sz="2800" b="0" i="1" smtClean="0">
                            <a:latin typeface="Cambria Math" panose="02040503050406030204" pitchFamily="18" charset="0"/>
                            <a:ea typeface="Cambria Math" panose="02040503050406030204" pitchFamily="18" charset="0"/>
                            <a:cs typeface="Cambria Math"/>
                          </a:rPr>
                          <m:t>4</m:t>
                        </m:r>
                      </m:sup>
                    </m:sSup>
                  </m:oMath>
                </a14:m>
                <a:r>
                  <a:rPr lang="en-US" sz="2800" dirty="0">
                    <a:latin typeface="Cambria Math"/>
                    <a:cs typeface="Cambria Math"/>
                  </a:rPr>
                  <a:t>     </a:t>
                </a:r>
                <a:r>
                  <a:rPr lang="en-US" sz="2200" dirty="0">
                    <a:latin typeface="Segoe UI Semilight" panose="020B0402040204020203" pitchFamily="34" charset="0"/>
                    <a:cs typeface="Segoe UI Semilight" panose="020B0402040204020203" pitchFamily="34" charset="0"/>
                  </a:rPr>
                  <a:t>(multiply because independent)</a:t>
                </a:r>
              </a:p>
              <a:p>
                <a:pPr marL="134620">
                  <a:lnSpc>
                    <a:spcPct val="100000"/>
                  </a:lnSpc>
                  <a:spcBef>
                    <a:spcPts val="15"/>
                  </a:spcBef>
                </a:pPr>
                <a:r>
                  <a:rPr lang="en-US" sz="2400" b="0" i="1" dirty="0">
                    <a:latin typeface="Segoe UI Semilight"/>
                    <a:cs typeface="Segoe UI Semilight"/>
                  </a:rPr>
                  <a:t>“Probability</a:t>
                </a:r>
                <a:r>
                  <a:rPr lang="en-US" sz="2400" b="0" i="1" spc="10" dirty="0">
                    <a:latin typeface="Segoe UI Semilight"/>
                    <a:cs typeface="Segoe UI Semilight"/>
                  </a:rPr>
                  <a:t> </a:t>
                </a:r>
                <a:r>
                  <a:rPr lang="en-US" sz="2400" b="0" i="1" dirty="0">
                    <a:latin typeface="Segoe UI Semilight"/>
                    <a:cs typeface="Segoe UI Semilight"/>
                  </a:rPr>
                  <a:t>of</a:t>
                </a:r>
                <a:r>
                  <a:rPr lang="en-US" sz="2400" b="0" i="1" spc="-5" dirty="0">
                    <a:latin typeface="Segoe UI Semilight"/>
                    <a:cs typeface="Segoe UI Semilight"/>
                  </a:rPr>
                  <a:t> </a:t>
                </a:r>
                <a:r>
                  <a:rPr lang="en-US" sz="2400" b="1" i="1" dirty="0">
                    <a:solidFill>
                      <a:srgbClr val="927E50"/>
                    </a:solidFill>
                    <a:latin typeface="Segoe UI Semilight"/>
                    <a:cs typeface="Segoe UI Semilight"/>
                  </a:rPr>
                  <a:t>observing</a:t>
                </a:r>
                <a:r>
                  <a:rPr lang="en-US" sz="2400" b="1" i="1" spc="-60" dirty="0">
                    <a:solidFill>
                      <a:srgbClr val="927E50"/>
                    </a:solidFill>
                    <a:latin typeface="Segoe UI Semilight"/>
                    <a:cs typeface="Segoe UI Semilight"/>
                  </a:rPr>
                  <a:t> </a:t>
                </a:r>
                <a:r>
                  <a:rPr lang="en-US" sz="2400" b="1" i="1" dirty="0">
                    <a:solidFill>
                      <a:srgbClr val="927E50"/>
                    </a:solidFill>
                    <a:latin typeface="Segoe UI Semilight"/>
                    <a:cs typeface="Segoe UI Semilight"/>
                  </a:rPr>
                  <a:t>HTTTHHTHHH</a:t>
                </a:r>
                <a:r>
                  <a:rPr lang="en-US" sz="2400" b="0" i="1" spc="-35" dirty="0">
                    <a:solidFill>
                      <a:srgbClr val="927E50"/>
                    </a:solidFill>
                    <a:latin typeface="Segoe UI Semilight"/>
                    <a:cs typeface="Segoe UI Semilight"/>
                  </a:rPr>
                  <a:t> </a:t>
                </a:r>
                <a:r>
                  <a:rPr lang="en-US" sz="2400" b="0" i="1" dirty="0">
                    <a:solidFill>
                      <a:srgbClr val="704EB9"/>
                    </a:solidFill>
                    <a:latin typeface="Segoe UI Semilight"/>
                    <a:cs typeface="Segoe UI Semilight"/>
                  </a:rPr>
                  <a:t>if</a:t>
                </a:r>
                <a:r>
                  <a:rPr lang="en-US" sz="2400" b="0" i="1" spc="-10" dirty="0">
                    <a:solidFill>
                      <a:srgbClr val="704EB9"/>
                    </a:solidFill>
                    <a:latin typeface="Segoe UI Semilight"/>
                    <a:cs typeface="Segoe UI Semilight"/>
                  </a:rPr>
                  <a:t> </a:t>
                </a:r>
                <a:r>
                  <a:rPr lang="en-US" sz="2400" dirty="0">
                    <a:solidFill>
                      <a:srgbClr val="704EB9"/>
                    </a:solidFill>
                    <a:latin typeface="Cambria Math"/>
                    <a:cs typeface="Cambria Math"/>
                  </a:rPr>
                  <a:t>𝜽</a:t>
                </a:r>
                <a:r>
                  <a:rPr lang="en-US" sz="2400" spc="125" dirty="0">
                    <a:solidFill>
                      <a:srgbClr val="704EB9"/>
                    </a:solidFill>
                    <a:latin typeface="Cambria Math"/>
                    <a:cs typeface="Cambria Math"/>
                  </a:rPr>
                  <a:t> </a:t>
                </a:r>
                <a:r>
                  <a:rPr lang="en-US" sz="2400" b="0" i="1" dirty="0">
                    <a:solidFill>
                      <a:srgbClr val="704EB9"/>
                    </a:solidFill>
                    <a:latin typeface="Segoe UI Semilight"/>
                    <a:cs typeface="Segoe UI Semilight"/>
                  </a:rPr>
                  <a:t>is</a:t>
                </a:r>
                <a:r>
                  <a:rPr lang="en-US" sz="2400" b="0" i="1" spc="-40" dirty="0">
                    <a:solidFill>
                      <a:srgbClr val="704EB9"/>
                    </a:solidFill>
                    <a:latin typeface="Segoe UI Semilight"/>
                    <a:cs typeface="Segoe UI Semilight"/>
                  </a:rPr>
                  <a:t> </a:t>
                </a:r>
                <a:r>
                  <a:rPr lang="en-US" sz="2400" b="0" i="1" dirty="0">
                    <a:solidFill>
                      <a:srgbClr val="704EB9"/>
                    </a:solidFill>
                    <a:latin typeface="Segoe UI Semilight"/>
                    <a:cs typeface="Segoe UI Semilight"/>
                  </a:rPr>
                  <a:t>probability</a:t>
                </a:r>
                <a:r>
                  <a:rPr lang="en-US" sz="2400" b="0" i="1" spc="-50" dirty="0">
                    <a:solidFill>
                      <a:srgbClr val="704EB9"/>
                    </a:solidFill>
                    <a:latin typeface="Segoe UI Semilight"/>
                    <a:cs typeface="Segoe UI Semilight"/>
                  </a:rPr>
                  <a:t> </a:t>
                </a:r>
                <a:r>
                  <a:rPr lang="en-US" sz="2400" b="0" i="1" dirty="0">
                    <a:solidFill>
                      <a:srgbClr val="704EB9"/>
                    </a:solidFill>
                    <a:latin typeface="Segoe UI Semilight"/>
                    <a:cs typeface="Segoe UI Semilight"/>
                  </a:rPr>
                  <a:t>of</a:t>
                </a:r>
                <a:r>
                  <a:rPr lang="en-US" sz="2400" b="0" i="1" spc="-40" dirty="0">
                    <a:solidFill>
                      <a:srgbClr val="704EB9"/>
                    </a:solidFill>
                    <a:latin typeface="Segoe UI Semilight"/>
                    <a:cs typeface="Segoe UI Semilight"/>
                  </a:rPr>
                  <a:t> </a:t>
                </a:r>
                <a:r>
                  <a:rPr lang="en-US" sz="2400" b="0" i="1" dirty="0">
                    <a:solidFill>
                      <a:srgbClr val="704EB9"/>
                    </a:solidFill>
                    <a:latin typeface="Segoe UI Semilight"/>
                    <a:cs typeface="Segoe UI Semilight"/>
                  </a:rPr>
                  <a:t>heads</a:t>
                </a:r>
                <a:r>
                  <a:rPr lang="en-US" sz="2400" b="0" i="1" spc="-50" dirty="0">
                    <a:solidFill>
                      <a:srgbClr val="704EB9"/>
                    </a:solidFill>
                    <a:latin typeface="Segoe UI Semilight"/>
                    <a:cs typeface="Segoe UI Semilight"/>
                  </a:rPr>
                  <a:t> </a:t>
                </a:r>
                <a:r>
                  <a:rPr lang="en-US" sz="2400" b="0" i="1" dirty="0">
                    <a:solidFill>
                      <a:srgbClr val="704EB9"/>
                    </a:solidFill>
                    <a:latin typeface="Segoe UI Semilight"/>
                    <a:cs typeface="Segoe UI Semilight"/>
                  </a:rPr>
                  <a:t>on</a:t>
                </a:r>
                <a:r>
                  <a:rPr lang="en-US" sz="2400" b="0" i="1" spc="-25" dirty="0">
                    <a:solidFill>
                      <a:srgbClr val="704EB9"/>
                    </a:solidFill>
                    <a:latin typeface="Segoe UI Semilight"/>
                    <a:cs typeface="Segoe UI Semilight"/>
                  </a:rPr>
                  <a:t> </a:t>
                </a:r>
                <a:r>
                  <a:rPr lang="en-US" sz="2400" b="0" i="1" dirty="0">
                    <a:solidFill>
                      <a:srgbClr val="704EB9"/>
                    </a:solidFill>
                    <a:latin typeface="Segoe UI Semilight"/>
                    <a:cs typeface="Segoe UI Semilight"/>
                  </a:rPr>
                  <a:t>a</a:t>
                </a:r>
                <a:r>
                  <a:rPr lang="en-US" sz="2400" b="0" i="1" spc="-20" dirty="0">
                    <a:solidFill>
                      <a:srgbClr val="704EB9"/>
                    </a:solidFill>
                    <a:latin typeface="Segoe UI Semilight"/>
                    <a:cs typeface="Segoe UI Semilight"/>
                  </a:rPr>
                  <a:t> </a:t>
                </a:r>
                <a:r>
                  <a:rPr lang="en-US" sz="2400" b="0" i="1" dirty="0">
                    <a:solidFill>
                      <a:srgbClr val="704EB9"/>
                    </a:solidFill>
                    <a:latin typeface="Segoe UI Semilight"/>
                    <a:cs typeface="Segoe UI Semilight"/>
                  </a:rPr>
                  <a:t>single</a:t>
                </a:r>
                <a:r>
                  <a:rPr lang="en-US" sz="2400" b="0" i="1" spc="-40" dirty="0">
                    <a:solidFill>
                      <a:srgbClr val="704EB9"/>
                    </a:solidFill>
                    <a:latin typeface="Segoe UI Semilight"/>
                    <a:cs typeface="Segoe UI Semilight"/>
                  </a:rPr>
                  <a:t> </a:t>
                </a:r>
                <a:r>
                  <a:rPr lang="en-US" sz="2400" b="0" i="1" spc="-10" dirty="0">
                    <a:solidFill>
                      <a:srgbClr val="704EB9"/>
                    </a:solidFill>
                    <a:latin typeface="Segoe UI Semilight"/>
                    <a:cs typeface="Segoe UI Semilight"/>
                  </a:rPr>
                  <a:t>flip</a:t>
                </a:r>
                <a:r>
                  <a:rPr lang="en-US" sz="2400" b="0" i="1" spc="-10" dirty="0">
                    <a:latin typeface="Segoe UI Semilight"/>
                    <a:cs typeface="Segoe UI Semilight"/>
                  </a:rPr>
                  <a:t>”</a:t>
                </a:r>
              </a:p>
              <a:p>
                <a:pPr marL="134620">
                  <a:lnSpc>
                    <a:spcPct val="100000"/>
                  </a:lnSpc>
                  <a:spcBef>
                    <a:spcPts val="15"/>
                  </a:spcBef>
                </a:pPr>
                <a:endParaRPr lang="en-US" sz="2400" i="1" spc="-10" dirty="0">
                  <a:latin typeface="Segoe UI Semilight"/>
                  <a:cs typeface="Segoe UI Semilight"/>
                </a:endParaRPr>
              </a:p>
              <a:p>
                <a:pPr marL="134620">
                  <a:spcBef>
                    <a:spcPts val="15"/>
                  </a:spcBef>
                </a:pPr>
                <a:endParaRPr lang="en-US" sz="2400" b="0" dirty="0">
                  <a:solidFill>
                    <a:srgbClr val="3D8752"/>
                  </a:solidFill>
                  <a:latin typeface="Segoe UI Semilight"/>
                  <a:cs typeface="Segoe UI Semilight"/>
                </a:endParaRPr>
              </a:p>
              <a:p>
                <a:pPr>
                  <a:spcBef>
                    <a:spcPts val="15"/>
                  </a:spcBef>
                </a:pPr>
                <a:r>
                  <a:rPr lang="en-US" sz="2400" b="1" dirty="0">
                    <a:solidFill>
                      <a:srgbClr val="3D8752"/>
                    </a:solidFill>
                    <a:latin typeface="Segoe UI Semilight"/>
                    <a:cs typeface="Segoe UI Semilight"/>
                  </a:rPr>
                  <a:t>We</a:t>
                </a:r>
                <a:r>
                  <a:rPr lang="en-US" sz="2400" b="1" spc="-35" dirty="0">
                    <a:solidFill>
                      <a:srgbClr val="3D8752"/>
                    </a:solidFill>
                    <a:latin typeface="Segoe UI Semilight"/>
                    <a:cs typeface="Segoe UI Semilight"/>
                  </a:rPr>
                  <a:t> </a:t>
                </a:r>
                <a:r>
                  <a:rPr lang="en-US" sz="2400" b="1" dirty="0">
                    <a:solidFill>
                      <a:srgbClr val="3D8752"/>
                    </a:solidFill>
                    <a:latin typeface="Segoe UI Semilight"/>
                    <a:cs typeface="Segoe UI Semilight"/>
                  </a:rPr>
                  <a:t>want</a:t>
                </a:r>
                <a:r>
                  <a:rPr lang="en-US" sz="2400" b="1" spc="-50" dirty="0">
                    <a:solidFill>
                      <a:srgbClr val="3D8752"/>
                    </a:solidFill>
                    <a:latin typeface="Segoe UI Semilight"/>
                    <a:cs typeface="Segoe UI Semilight"/>
                  </a:rPr>
                  <a:t> </a:t>
                </a:r>
                <a:r>
                  <a:rPr lang="en-US" sz="2400" b="1" dirty="0">
                    <a:solidFill>
                      <a:srgbClr val="3D8752"/>
                    </a:solidFill>
                    <a:latin typeface="Segoe UI Semilight"/>
                    <a:cs typeface="Segoe UI Semilight"/>
                  </a:rPr>
                  <a:t>to</a:t>
                </a:r>
                <a:r>
                  <a:rPr lang="en-US" sz="2400" b="1" spc="-55" dirty="0">
                    <a:solidFill>
                      <a:srgbClr val="3D8752"/>
                    </a:solidFill>
                    <a:latin typeface="Segoe UI Semilight"/>
                    <a:cs typeface="Segoe UI Semilight"/>
                  </a:rPr>
                  <a:t> </a:t>
                </a:r>
                <a:r>
                  <a:rPr lang="en-US" sz="2400" b="1" dirty="0">
                    <a:solidFill>
                      <a:srgbClr val="3D8752"/>
                    </a:solidFill>
                    <a:latin typeface="Segoe UI Semilight"/>
                    <a:cs typeface="Segoe UI Semilight"/>
                  </a:rPr>
                  <a:t>pick</a:t>
                </a:r>
                <a:r>
                  <a:rPr lang="en-US" sz="2400" b="1" spc="-65" dirty="0">
                    <a:solidFill>
                      <a:srgbClr val="3D8752"/>
                    </a:solidFill>
                    <a:latin typeface="Segoe UI Semilight"/>
                    <a:cs typeface="Segoe UI Semilight"/>
                  </a:rPr>
                  <a:t> </a:t>
                </a:r>
                <a:r>
                  <a:rPr lang="en-US" sz="2400" b="1" dirty="0">
                    <a:solidFill>
                      <a:srgbClr val="3D8752"/>
                    </a:solidFill>
                    <a:latin typeface="Segoe UI Semilight"/>
                    <a:cs typeface="Segoe UI Semilight"/>
                  </a:rPr>
                  <a:t>the</a:t>
                </a:r>
                <a:r>
                  <a:rPr lang="en-US" sz="2400" b="1" spc="-45" dirty="0">
                    <a:solidFill>
                      <a:srgbClr val="3D8752"/>
                    </a:solidFill>
                    <a:latin typeface="Segoe UI Semilight"/>
                    <a:cs typeface="Segoe UI Semilight"/>
                  </a:rPr>
                  <a:t> </a:t>
                </a:r>
                <a:r>
                  <a:rPr lang="en-US" sz="2400" b="1" dirty="0">
                    <a:solidFill>
                      <a:srgbClr val="3D8752"/>
                    </a:solidFill>
                    <a:latin typeface="Segoe UI Semilight"/>
                    <a:cs typeface="Segoe UI Semilight"/>
                  </a:rPr>
                  <a:t>value</a:t>
                </a:r>
                <a:r>
                  <a:rPr lang="en-US" sz="2400" b="1" spc="-65" dirty="0">
                    <a:solidFill>
                      <a:srgbClr val="3D8752"/>
                    </a:solidFill>
                    <a:latin typeface="Segoe UI Semilight"/>
                    <a:cs typeface="Segoe UI Semilight"/>
                  </a:rPr>
                  <a:t> </a:t>
                </a:r>
                <a:r>
                  <a:rPr lang="en-US" sz="2400" b="1" dirty="0">
                    <a:solidFill>
                      <a:srgbClr val="3D8752"/>
                    </a:solidFill>
                    <a:latin typeface="Segoe UI Semilight"/>
                    <a:cs typeface="Segoe UI Semilight"/>
                  </a:rPr>
                  <a:t>of</a:t>
                </a:r>
                <a:r>
                  <a:rPr lang="en-US" sz="2400" b="1" spc="5" dirty="0">
                    <a:solidFill>
                      <a:srgbClr val="3D8752"/>
                    </a:solidFill>
                    <a:latin typeface="Segoe UI Semilight"/>
                    <a:cs typeface="Segoe UI Semilight"/>
                  </a:rPr>
                  <a:t> </a:t>
                </a:r>
                <a:r>
                  <a:rPr lang="en-US" sz="2400" b="1" dirty="0">
                    <a:solidFill>
                      <a:srgbClr val="3D8752"/>
                    </a:solidFill>
                    <a:latin typeface="Cambria Math"/>
                    <a:cs typeface="Cambria Math"/>
                  </a:rPr>
                  <a:t>𝜽</a:t>
                </a:r>
                <a:r>
                  <a:rPr lang="en-US" sz="2400" b="1" spc="105" dirty="0">
                    <a:solidFill>
                      <a:srgbClr val="3D8752"/>
                    </a:solidFill>
                    <a:latin typeface="Cambria Math"/>
                    <a:cs typeface="Cambria Math"/>
                  </a:rPr>
                  <a:t> </a:t>
                </a:r>
                <a:r>
                  <a:rPr lang="en-US" sz="2400" b="1" dirty="0">
                    <a:solidFill>
                      <a:srgbClr val="3D8752"/>
                    </a:solidFill>
                    <a:latin typeface="Segoe UI Semilight"/>
                    <a:cs typeface="Segoe UI Semilight"/>
                  </a:rPr>
                  <a:t>that</a:t>
                </a:r>
                <a:r>
                  <a:rPr lang="en-US" sz="2400" b="1" spc="-65" dirty="0">
                    <a:solidFill>
                      <a:srgbClr val="3D8752"/>
                    </a:solidFill>
                    <a:latin typeface="Segoe UI Semilight"/>
                    <a:cs typeface="Segoe UI Semilight"/>
                  </a:rPr>
                  <a:t> </a:t>
                </a:r>
                <a:r>
                  <a:rPr lang="en-US" sz="2400" b="1" dirty="0">
                    <a:solidFill>
                      <a:srgbClr val="3D8752"/>
                    </a:solidFill>
                    <a:latin typeface="Segoe UI Semilight"/>
                    <a:cs typeface="Segoe UI Semilight"/>
                  </a:rPr>
                  <a:t>make</a:t>
                </a:r>
                <a:r>
                  <a:rPr lang="en-US" sz="2400" b="1" spc="-50" dirty="0">
                    <a:solidFill>
                      <a:srgbClr val="3D8752"/>
                    </a:solidFill>
                    <a:latin typeface="Segoe UI Semilight"/>
                    <a:cs typeface="Segoe UI Semilight"/>
                  </a:rPr>
                  <a:t> </a:t>
                </a:r>
                <a:r>
                  <a:rPr lang="en-US" sz="2400" b="1" dirty="0">
                    <a:solidFill>
                      <a:srgbClr val="3D8752"/>
                    </a:solidFill>
                    <a:latin typeface="Segoe UI Semilight"/>
                    <a:cs typeface="Segoe UI Semilight"/>
                  </a:rPr>
                  <a:t>this</a:t>
                </a:r>
                <a:r>
                  <a:rPr lang="en-US" sz="2400" b="1" spc="-60" dirty="0">
                    <a:solidFill>
                      <a:srgbClr val="3D8752"/>
                    </a:solidFill>
                    <a:latin typeface="Segoe UI Semilight"/>
                    <a:cs typeface="Segoe UI Semilight"/>
                  </a:rPr>
                  <a:t> </a:t>
                </a:r>
                <a:r>
                  <a:rPr lang="en-US" sz="2400" b="1" dirty="0">
                    <a:solidFill>
                      <a:srgbClr val="3D8752"/>
                    </a:solidFill>
                    <a:latin typeface="Segoe UI Semilight"/>
                    <a:cs typeface="Segoe UI Semilight"/>
                  </a:rPr>
                  <a:t>likelihood</a:t>
                </a:r>
                <a:r>
                  <a:rPr lang="en-US" sz="2400" b="1" spc="-60" dirty="0">
                    <a:solidFill>
                      <a:srgbClr val="3D8752"/>
                    </a:solidFill>
                    <a:latin typeface="Segoe UI Semilight"/>
                    <a:cs typeface="Segoe UI Semilight"/>
                  </a:rPr>
                  <a:t> </a:t>
                </a:r>
                <a:r>
                  <a:rPr lang="en-US" sz="2400" b="1" dirty="0">
                    <a:solidFill>
                      <a:srgbClr val="3D8752"/>
                    </a:solidFill>
                    <a:latin typeface="Segoe UI Semilight"/>
                    <a:cs typeface="Segoe UI Semilight"/>
                  </a:rPr>
                  <a:t>function</a:t>
                </a:r>
                <a:r>
                  <a:rPr lang="en-US" sz="2400" b="1" spc="-60" dirty="0">
                    <a:solidFill>
                      <a:srgbClr val="3D8752"/>
                    </a:solidFill>
                    <a:latin typeface="Segoe UI Semilight"/>
                    <a:cs typeface="Segoe UI Semilight"/>
                  </a:rPr>
                  <a:t> </a:t>
                </a:r>
                <a:r>
                  <a:rPr lang="en-US" sz="2400" b="1" dirty="0">
                    <a:solidFill>
                      <a:srgbClr val="3D8752"/>
                    </a:solidFill>
                    <a:latin typeface="Segoe UI Semilight"/>
                    <a:cs typeface="Segoe UI Semilight"/>
                  </a:rPr>
                  <a:t>the</a:t>
                </a:r>
                <a:r>
                  <a:rPr lang="en-US" sz="2400" b="1" spc="-55" dirty="0">
                    <a:solidFill>
                      <a:srgbClr val="3D8752"/>
                    </a:solidFill>
                    <a:latin typeface="Segoe UI Semilight"/>
                    <a:cs typeface="Segoe UI Semilight"/>
                  </a:rPr>
                  <a:t> </a:t>
                </a:r>
                <a:r>
                  <a:rPr lang="en-US" sz="2400" b="1" dirty="0">
                    <a:solidFill>
                      <a:srgbClr val="3D8752"/>
                    </a:solidFill>
                    <a:latin typeface="Segoe UI Semilight"/>
                    <a:cs typeface="Segoe UI Semilight"/>
                  </a:rPr>
                  <a:t>largest.</a:t>
                </a:r>
                <a:r>
                  <a:rPr lang="en-US" sz="2400" b="1" spc="-60" dirty="0">
                    <a:solidFill>
                      <a:srgbClr val="3D8752"/>
                    </a:solidFill>
                    <a:latin typeface="Segoe UI Semilight"/>
                    <a:cs typeface="Segoe UI Semilight"/>
                  </a:rPr>
                  <a:t> </a:t>
                </a:r>
                <a:r>
                  <a:rPr lang="en-US" sz="2400" b="1" spc="-25" dirty="0">
                    <a:solidFill>
                      <a:srgbClr val="3D8752"/>
                    </a:solidFill>
                    <a:latin typeface="Segoe UI Semilight"/>
                    <a:cs typeface="Segoe UI Semilight"/>
                  </a:rPr>
                  <a:t>So…</a:t>
                </a:r>
                <a:endParaRPr lang="en-US" sz="2400" b="1" dirty="0">
                  <a:latin typeface="Segoe UI Semilight"/>
                  <a:cs typeface="Segoe UI Semilight"/>
                </a:endParaRPr>
              </a:p>
            </p:txBody>
          </p:sp>
        </mc:Choice>
        <mc:Fallback>
          <p:sp>
            <p:nvSpPr>
              <p:cNvPr id="8" name="object 8">
                <a:extLst>
                  <a:ext uri="{FF2B5EF4-FFF2-40B4-BE49-F238E27FC236}">
                    <a16:creationId xmlns:a16="http://schemas.microsoft.com/office/drawing/2014/main" id="{9981464D-ECB3-8349-1C11-7F424EB6208A}"/>
                  </a:ext>
                </a:extLst>
              </p:cNvPr>
              <p:cNvSpPr txBox="1">
                <a:spLocks noRot="1" noChangeAspect="1" noMove="1" noResize="1" noEditPoints="1" noAdjustHandles="1" noChangeArrowheads="1" noChangeShapeType="1" noTextEdit="1"/>
              </p:cNvSpPr>
              <p:nvPr/>
            </p:nvSpPr>
            <p:spPr>
              <a:xfrm>
                <a:off x="699922" y="1445513"/>
                <a:ext cx="10801985" cy="4528804"/>
              </a:xfrm>
              <a:prstGeom prst="rect">
                <a:avLst/>
              </a:prstGeom>
              <a:blipFill>
                <a:blip r:embed="rId2"/>
                <a:stretch>
                  <a:fillRect l="-1919" t="-2153" r="-1016" b="-3230"/>
                </a:stretch>
              </a:blipFill>
            </p:spPr>
            <p:txBody>
              <a:bodyPr/>
              <a:lstStyle/>
              <a:p>
                <a:r>
                  <a:rPr lang="en-US">
                    <a:noFill/>
                  </a:rPr>
                  <a:t> </a:t>
                </a:r>
              </a:p>
            </p:txBody>
          </p:sp>
        </mc:Fallback>
      </mc:AlternateContent>
    </p:spTree>
    <p:extLst>
      <p:ext uri="{BB962C8B-B14F-4D97-AF65-F5344CB8AC3E}">
        <p14:creationId xmlns:p14="http://schemas.microsoft.com/office/powerpoint/2010/main" val="25955454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75" dirty="0"/>
              <a:t>Maximum</a:t>
            </a:r>
            <a:r>
              <a:rPr spc="180" dirty="0"/>
              <a:t> </a:t>
            </a:r>
            <a:r>
              <a:rPr spc="70" dirty="0"/>
              <a:t>Likelihood</a:t>
            </a:r>
            <a:r>
              <a:rPr spc="175" dirty="0"/>
              <a:t> </a:t>
            </a:r>
            <a:r>
              <a:rPr spc="70" dirty="0"/>
              <a:t>Estimation</a:t>
            </a:r>
          </a:p>
        </p:txBody>
      </p:sp>
      <p:sp>
        <p:nvSpPr>
          <p:cNvPr id="3" name="object 3"/>
          <p:cNvSpPr/>
          <p:nvPr/>
        </p:nvSpPr>
        <p:spPr>
          <a:xfrm>
            <a:off x="5713476" y="5591555"/>
            <a:ext cx="6322060" cy="1134110"/>
          </a:xfrm>
          <a:custGeom>
            <a:avLst/>
            <a:gdLst/>
            <a:ahLst/>
            <a:cxnLst/>
            <a:rect l="l" t="t" r="r" b="b"/>
            <a:pathLst>
              <a:path w="6322059" h="1134109">
                <a:moveTo>
                  <a:pt x="6132576" y="0"/>
                </a:moveTo>
                <a:lnTo>
                  <a:pt x="188975" y="0"/>
                </a:lnTo>
                <a:lnTo>
                  <a:pt x="138729" y="6750"/>
                </a:lnTo>
                <a:lnTo>
                  <a:pt x="93584" y="25801"/>
                </a:lnTo>
                <a:lnTo>
                  <a:pt x="55340" y="55351"/>
                </a:lnTo>
                <a:lnTo>
                  <a:pt x="25795" y="93599"/>
                </a:lnTo>
                <a:lnTo>
                  <a:pt x="6748" y="138746"/>
                </a:lnTo>
                <a:lnTo>
                  <a:pt x="0" y="188988"/>
                </a:lnTo>
                <a:lnTo>
                  <a:pt x="0" y="944867"/>
                </a:lnTo>
                <a:lnTo>
                  <a:pt x="6748" y="995109"/>
                </a:lnTo>
                <a:lnTo>
                  <a:pt x="25795" y="1040256"/>
                </a:lnTo>
                <a:lnTo>
                  <a:pt x="55340" y="1078504"/>
                </a:lnTo>
                <a:lnTo>
                  <a:pt x="93584" y="1108054"/>
                </a:lnTo>
                <a:lnTo>
                  <a:pt x="138729" y="1127105"/>
                </a:lnTo>
                <a:lnTo>
                  <a:pt x="188975" y="1133856"/>
                </a:lnTo>
                <a:lnTo>
                  <a:pt x="6132576" y="1133856"/>
                </a:lnTo>
                <a:lnTo>
                  <a:pt x="6182822" y="1127105"/>
                </a:lnTo>
                <a:lnTo>
                  <a:pt x="6227967" y="1108054"/>
                </a:lnTo>
                <a:lnTo>
                  <a:pt x="6266211" y="1078504"/>
                </a:lnTo>
                <a:lnTo>
                  <a:pt x="6295756" y="1040256"/>
                </a:lnTo>
                <a:lnTo>
                  <a:pt x="6314803" y="995109"/>
                </a:lnTo>
                <a:lnTo>
                  <a:pt x="6321552" y="944867"/>
                </a:lnTo>
                <a:lnTo>
                  <a:pt x="6321552" y="188988"/>
                </a:lnTo>
                <a:lnTo>
                  <a:pt x="6314803" y="138746"/>
                </a:lnTo>
                <a:lnTo>
                  <a:pt x="6295756" y="93599"/>
                </a:lnTo>
                <a:lnTo>
                  <a:pt x="6266211" y="55351"/>
                </a:lnTo>
                <a:lnTo>
                  <a:pt x="6227967" y="25801"/>
                </a:lnTo>
                <a:lnTo>
                  <a:pt x="6182822" y="6750"/>
                </a:lnTo>
                <a:lnTo>
                  <a:pt x="6132576" y="0"/>
                </a:lnTo>
                <a:close/>
              </a:path>
            </a:pathLst>
          </a:custGeom>
          <a:solidFill>
            <a:srgbClr val="EBEAF6"/>
          </a:solidFill>
        </p:spPr>
        <p:txBody>
          <a:bodyPr wrap="square" lIns="0" tIns="0" rIns="0" bIns="0" rtlCol="0"/>
          <a:lstStyle/>
          <a:p>
            <a:endParaRPr/>
          </a:p>
        </p:txBody>
      </p:sp>
      <p:sp>
        <p:nvSpPr>
          <p:cNvPr id="4" name="object 4"/>
          <p:cNvSpPr txBox="1"/>
          <p:nvPr/>
        </p:nvSpPr>
        <p:spPr>
          <a:xfrm>
            <a:off x="5847715" y="5638291"/>
            <a:ext cx="6033770" cy="1031240"/>
          </a:xfrm>
          <a:prstGeom prst="rect">
            <a:avLst/>
          </a:prstGeom>
        </p:spPr>
        <p:txBody>
          <a:bodyPr vert="horz" wrap="square" lIns="0" tIns="12065" rIns="0" bIns="0" rtlCol="0">
            <a:spAutoFit/>
          </a:bodyPr>
          <a:lstStyle/>
          <a:p>
            <a:pPr marL="12700">
              <a:lnSpc>
                <a:spcPct val="100000"/>
              </a:lnSpc>
              <a:spcBef>
                <a:spcPts val="95"/>
              </a:spcBef>
            </a:pPr>
            <a:r>
              <a:rPr sz="2200" b="0" spc="-20" dirty="0">
                <a:latin typeface="Segoe UI Semilight"/>
                <a:cs typeface="Segoe UI Semilight"/>
              </a:rPr>
              <a:t>Remember,</a:t>
            </a:r>
            <a:r>
              <a:rPr sz="2200" b="0" spc="-55" dirty="0">
                <a:latin typeface="Segoe UI Semilight"/>
                <a:cs typeface="Segoe UI Semilight"/>
              </a:rPr>
              <a:t> </a:t>
            </a:r>
            <a:r>
              <a:rPr sz="2200" b="0" dirty="0">
                <a:latin typeface="Segoe UI Semilight"/>
                <a:cs typeface="Segoe UI Semilight"/>
              </a:rPr>
              <a:t>our</a:t>
            </a:r>
            <a:r>
              <a:rPr sz="2200" b="0" spc="-40" dirty="0">
                <a:latin typeface="Segoe UI Semilight"/>
                <a:cs typeface="Segoe UI Semilight"/>
              </a:rPr>
              <a:t> </a:t>
            </a:r>
            <a:r>
              <a:rPr sz="2200" b="0" spc="-10" dirty="0">
                <a:latin typeface="Segoe UI Semilight"/>
                <a:cs typeface="Segoe UI Semilight"/>
              </a:rPr>
              <a:t>goal:</a:t>
            </a:r>
            <a:endParaRPr sz="2200">
              <a:latin typeface="Segoe UI Semilight"/>
              <a:cs typeface="Segoe UI Semilight"/>
            </a:endParaRPr>
          </a:p>
          <a:p>
            <a:pPr marL="253365" indent="-240665">
              <a:lnSpc>
                <a:spcPct val="100000"/>
              </a:lnSpc>
              <a:buAutoNum type="arabicPeriod"/>
              <a:tabLst>
                <a:tab pos="253365" algn="l"/>
              </a:tabLst>
            </a:pPr>
            <a:r>
              <a:rPr sz="2200" b="0" dirty="0">
                <a:latin typeface="Segoe UI Semilight"/>
                <a:cs typeface="Segoe UI Semilight"/>
              </a:rPr>
              <a:t>Collect</a:t>
            </a:r>
            <a:r>
              <a:rPr sz="2200" b="0" spc="-60" dirty="0">
                <a:latin typeface="Segoe UI Semilight"/>
                <a:cs typeface="Segoe UI Semilight"/>
              </a:rPr>
              <a:t> </a:t>
            </a:r>
            <a:r>
              <a:rPr sz="2200" b="0" dirty="0">
                <a:latin typeface="Segoe UI Semilight"/>
                <a:cs typeface="Segoe UI Semilight"/>
              </a:rPr>
              <a:t>some</a:t>
            </a:r>
            <a:r>
              <a:rPr sz="2200" b="0" spc="-50" dirty="0">
                <a:latin typeface="Segoe UI Semilight"/>
                <a:cs typeface="Segoe UI Semilight"/>
              </a:rPr>
              <a:t> </a:t>
            </a:r>
            <a:r>
              <a:rPr sz="2200" b="0" spc="-10" dirty="0">
                <a:latin typeface="Segoe UI Semilight"/>
                <a:cs typeface="Segoe UI Semilight"/>
              </a:rPr>
              <a:t>data/samples</a:t>
            </a:r>
            <a:r>
              <a:rPr sz="2200" b="0" spc="-45" dirty="0">
                <a:latin typeface="Segoe UI Semilight"/>
                <a:cs typeface="Segoe UI Semilight"/>
              </a:rPr>
              <a:t> </a:t>
            </a:r>
            <a:r>
              <a:rPr sz="2200" b="0" dirty="0">
                <a:latin typeface="Segoe UI Semilight"/>
                <a:cs typeface="Segoe UI Semilight"/>
              </a:rPr>
              <a:t>from</a:t>
            </a:r>
            <a:r>
              <a:rPr sz="2200" b="0" spc="-50" dirty="0">
                <a:latin typeface="Segoe UI Semilight"/>
                <a:cs typeface="Segoe UI Semilight"/>
              </a:rPr>
              <a:t> </a:t>
            </a:r>
            <a:r>
              <a:rPr sz="2200" b="0" dirty="0">
                <a:latin typeface="Segoe UI Semilight"/>
                <a:cs typeface="Segoe UI Semilight"/>
              </a:rPr>
              <a:t>the</a:t>
            </a:r>
            <a:r>
              <a:rPr sz="2200" b="0" spc="-60" dirty="0">
                <a:latin typeface="Segoe UI Semilight"/>
                <a:cs typeface="Segoe UI Semilight"/>
              </a:rPr>
              <a:t> </a:t>
            </a:r>
            <a:r>
              <a:rPr sz="2200" b="0" spc="-10" dirty="0">
                <a:latin typeface="Segoe UI Semilight"/>
                <a:cs typeface="Segoe UI Semilight"/>
              </a:rPr>
              <a:t>distribution</a:t>
            </a:r>
            <a:endParaRPr sz="2200">
              <a:latin typeface="Segoe UI Semilight"/>
              <a:cs typeface="Segoe UI Semilight"/>
            </a:endParaRPr>
          </a:p>
          <a:p>
            <a:pPr marL="219710" indent="-217170">
              <a:lnSpc>
                <a:spcPct val="100000"/>
              </a:lnSpc>
              <a:buSzPct val="97727"/>
              <a:buAutoNum type="arabicPeriod"/>
              <a:tabLst>
                <a:tab pos="219710" algn="l"/>
              </a:tabLst>
            </a:pPr>
            <a:r>
              <a:rPr sz="2200" b="0" u="sng" spc="-45"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Find</a:t>
            </a:r>
            <a:r>
              <a:rPr sz="2200" b="0" u="sng" spc="-25"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an</a:t>
            </a:r>
            <a:r>
              <a:rPr sz="2200" b="0" u="sng" spc="-35"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estimate</a:t>
            </a:r>
            <a:r>
              <a:rPr sz="2200" b="0" u="sng" spc="-40"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for</a:t>
            </a:r>
            <a:r>
              <a:rPr sz="2200" b="0" u="sng" spc="-25" dirty="0">
                <a:uFill>
                  <a:solidFill>
                    <a:srgbClr val="000000"/>
                  </a:solidFill>
                </a:uFill>
                <a:latin typeface="Segoe UI Semilight"/>
                <a:cs typeface="Segoe UI Semilight"/>
              </a:rPr>
              <a:t> </a:t>
            </a:r>
            <a:r>
              <a:rPr sz="2200" u="sng" spc="-50" dirty="0">
                <a:uFill>
                  <a:solidFill>
                    <a:srgbClr val="000000"/>
                  </a:solidFill>
                </a:uFill>
                <a:latin typeface="Cambria Math"/>
                <a:cs typeface="Cambria Math"/>
              </a:rPr>
              <a:t>𝜃</a:t>
            </a:r>
            <a:endParaRPr sz="2200">
              <a:latin typeface="Cambria Math"/>
              <a:cs typeface="Cambria Math"/>
            </a:endParaRPr>
          </a:p>
        </p:txBody>
      </p:sp>
      <p:grpSp>
        <p:nvGrpSpPr>
          <p:cNvPr id="5" name="object 5"/>
          <p:cNvGrpSpPr/>
          <p:nvPr/>
        </p:nvGrpSpPr>
        <p:grpSpPr>
          <a:xfrm>
            <a:off x="679704" y="2587751"/>
            <a:ext cx="11082655" cy="2806065"/>
            <a:chOff x="679704" y="2587751"/>
            <a:chExt cx="11082655" cy="2806065"/>
          </a:xfrm>
        </p:grpSpPr>
        <p:sp>
          <p:nvSpPr>
            <p:cNvPr id="6" name="object 6"/>
            <p:cNvSpPr/>
            <p:nvPr/>
          </p:nvSpPr>
          <p:spPr>
            <a:xfrm>
              <a:off x="679704" y="2587751"/>
              <a:ext cx="11082655" cy="2806065"/>
            </a:xfrm>
            <a:custGeom>
              <a:avLst/>
              <a:gdLst/>
              <a:ahLst/>
              <a:cxnLst/>
              <a:rect l="l" t="t" r="r" b="b"/>
              <a:pathLst>
                <a:path w="11082655" h="2806065">
                  <a:moveTo>
                    <a:pt x="10614914" y="0"/>
                  </a:moveTo>
                  <a:lnTo>
                    <a:pt x="467626" y="0"/>
                  </a:lnTo>
                  <a:lnTo>
                    <a:pt x="419813" y="2414"/>
                  </a:lnTo>
                  <a:lnTo>
                    <a:pt x="373382" y="9502"/>
                  </a:lnTo>
                  <a:lnTo>
                    <a:pt x="328567" y="21028"/>
                  </a:lnTo>
                  <a:lnTo>
                    <a:pt x="285603" y="36756"/>
                  </a:lnTo>
                  <a:lnTo>
                    <a:pt x="244726" y="56451"/>
                  </a:lnTo>
                  <a:lnTo>
                    <a:pt x="206170" y="79878"/>
                  </a:lnTo>
                  <a:lnTo>
                    <a:pt x="170170" y="106801"/>
                  </a:lnTo>
                  <a:lnTo>
                    <a:pt x="136963" y="136985"/>
                  </a:lnTo>
                  <a:lnTo>
                    <a:pt x="106781" y="170195"/>
                  </a:lnTo>
                  <a:lnTo>
                    <a:pt x="79862" y="206195"/>
                  </a:lnTo>
                  <a:lnTo>
                    <a:pt x="56439" y="244750"/>
                  </a:lnTo>
                  <a:lnTo>
                    <a:pt x="36747" y="285624"/>
                  </a:lnTo>
                  <a:lnTo>
                    <a:pt x="21023" y="328584"/>
                  </a:lnTo>
                  <a:lnTo>
                    <a:pt x="9500" y="373392"/>
                  </a:lnTo>
                  <a:lnTo>
                    <a:pt x="2414" y="419813"/>
                  </a:lnTo>
                  <a:lnTo>
                    <a:pt x="0" y="467613"/>
                  </a:lnTo>
                  <a:lnTo>
                    <a:pt x="0" y="2338070"/>
                  </a:lnTo>
                  <a:lnTo>
                    <a:pt x="2414" y="2385870"/>
                  </a:lnTo>
                  <a:lnTo>
                    <a:pt x="9500" y="2432291"/>
                  </a:lnTo>
                  <a:lnTo>
                    <a:pt x="21023" y="2477099"/>
                  </a:lnTo>
                  <a:lnTo>
                    <a:pt x="36747" y="2520059"/>
                  </a:lnTo>
                  <a:lnTo>
                    <a:pt x="56439" y="2560933"/>
                  </a:lnTo>
                  <a:lnTo>
                    <a:pt x="79862" y="2599488"/>
                  </a:lnTo>
                  <a:lnTo>
                    <a:pt x="106781" y="2635488"/>
                  </a:lnTo>
                  <a:lnTo>
                    <a:pt x="136963" y="2668698"/>
                  </a:lnTo>
                  <a:lnTo>
                    <a:pt x="170170" y="2698882"/>
                  </a:lnTo>
                  <a:lnTo>
                    <a:pt x="206170" y="2725805"/>
                  </a:lnTo>
                  <a:lnTo>
                    <a:pt x="244726" y="2749232"/>
                  </a:lnTo>
                  <a:lnTo>
                    <a:pt x="285603" y="2768927"/>
                  </a:lnTo>
                  <a:lnTo>
                    <a:pt x="328567" y="2784655"/>
                  </a:lnTo>
                  <a:lnTo>
                    <a:pt x="373382" y="2796181"/>
                  </a:lnTo>
                  <a:lnTo>
                    <a:pt x="419813" y="2803269"/>
                  </a:lnTo>
                  <a:lnTo>
                    <a:pt x="467626" y="2805684"/>
                  </a:lnTo>
                  <a:lnTo>
                    <a:pt x="10614914" y="2805684"/>
                  </a:lnTo>
                  <a:lnTo>
                    <a:pt x="10662714" y="2803269"/>
                  </a:lnTo>
                  <a:lnTo>
                    <a:pt x="10709135" y="2796181"/>
                  </a:lnTo>
                  <a:lnTo>
                    <a:pt x="10753943" y="2784655"/>
                  </a:lnTo>
                  <a:lnTo>
                    <a:pt x="10796903" y="2768927"/>
                  </a:lnTo>
                  <a:lnTo>
                    <a:pt x="10837777" y="2749232"/>
                  </a:lnTo>
                  <a:lnTo>
                    <a:pt x="10876332" y="2725805"/>
                  </a:lnTo>
                  <a:lnTo>
                    <a:pt x="10912332" y="2698882"/>
                  </a:lnTo>
                  <a:lnTo>
                    <a:pt x="10945542" y="2668698"/>
                  </a:lnTo>
                  <a:lnTo>
                    <a:pt x="10975726" y="2635488"/>
                  </a:lnTo>
                  <a:lnTo>
                    <a:pt x="11002649" y="2599488"/>
                  </a:lnTo>
                  <a:lnTo>
                    <a:pt x="11026076" y="2560933"/>
                  </a:lnTo>
                  <a:lnTo>
                    <a:pt x="11045771" y="2520059"/>
                  </a:lnTo>
                  <a:lnTo>
                    <a:pt x="11061499" y="2477099"/>
                  </a:lnTo>
                  <a:lnTo>
                    <a:pt x="11073025" y="2432291"/>
                  </a:lnTo>
                  <a:lnTo>
                    <a:pt x="11080113" y="2385870"/>
                  </a:lnTo>
                  <a:lnTo>
                    <a:pt x="11082528" y="2338070"/>
                  </a:lnTo>
                  <a:lnTo>
                    <a:pt x="11082528" y="467613"/>
                  </a:lnTo>
                  <a:lnTo>
                    <a:pt x="11080113" y="419813"/>
                  </a:lnTo>
                  <a:lnTo>
                    <a:pt x="11073025" y="373392"/>
                  </a:lnTo>
                  <a:lnTo>
                    <a:pt x="11061499" y="328584"/>
                  </a:lnTo>
                  <a:lnTo>
                    <a:pt x="11045771" y="285624"/>
                  </a:lnTo>
                  <a:lnTo>
                    <a:pt x="11026076" y="244750"/>
                  </a:lnTo>
                  <a:lnTo>
                    <a:pt x="11002649" y="206195"/>
                  </a:lnTo>
                  <a:lnTo>
                    <a:pt x="10975726" y="170195"/>
                  </a:lnTo>
                  <a:lnTo>
                    <a:pt x="10945542" y="136985"/>
                  </a:lnTo>
                  <a:lnTo>
                    <a:pt x="10912332" y="106801"/>
                  </a:lnTo>
                  <a:lnTo>
                    <a:pt x="10876332" y="79878"/>
                  </a:lnTo>
                  <a:lnTo>
                    <a:pt x="10837777" y="56451"/>
                  </a:lnTo>
                  <a:lnTo>
                    <a:pt x="10796903" y="36756"/>
                  </a:lnTo>
                  <a:lnTo>
                    <a:pt x="10753943" y="21028"/>
                  </a:lnTo>
                  <a:lnTo>
                    <a:pt x="10709135" y="9502"/>
                  </a:lnTo>
                  <a:lnTo>
                    <a:pt x="10662714" y="2414"/>
                  </a:lnTo>
                  <a:lnTo>
                    <a:pt x="10614914" y="0"/>
                  </a:lnTo>
                  <a:close/>
                </a:path>
              </a:pathLst>
            </a:custGeom>
            <a:solidFill>
              <a:srgbClr val="F8F1F7"/>
            </a:solidFill>
          </p:spPr>
          <p:txBody>
            <a:bodyPr wrap="square" lIns="0" tIns="0" rIns="0" bIns="0" rtlCol="0"/>
            <a:lstStyle/>
            <a:p>
              <a:endParaRPr/>
            </a:p>
          </p:txBody>
        </p:sp>
        <p:sp>
          <p:nvSpPr>
            <p:cNvPr id="7" name="object 7"/>
            <p:cNvSpPr/>
            <p:nvPr/>
          </p:nvSpPr>
          <p:spPr>
            <a:xfrm>
              <a:off x="3906011" y="3298443"/>
              <a:ext cx="1029969" cy="282575"/>
            </a:xfrm>
            <a:custGeom>
              <a:avLst/>
              <a:gdLst/>
              <a:ahLst/>
              <a:cxnLst/>
              <a:rect l="l" t="t" r="r" b="b"/>
              <a:pathLst>
                <a:path w="1029970" h="282575">
                  <a:moveTo>
                    <a:pt x="939926" y="0"/>
                  </a:moveTo>
                  <a:lnTo>
                    <a:pt x="935989" y="11429"/>
                  </a:lnTo>
                  <a:lnTo>
                    <a:pt x="952297" y="18522"/>
                  </a:lnTo>
                  <a:lnTo>
                    <a:pt x="966342" y="28352"/>
                  </a:lnTo>
                  <a:lnTo>
                    <a:pt x="994866" y="73852"/>
                  </a:lnTo>
                  <a:lnTo>
                    <a:pt x="1003121" y="115341"/>
                  </a:lnTo>
                  <a:lnTo>
                    <a:pt x="1003161" y="115623"/>
                  </a:lnTo>
                  <a:lnTo>
                    <a:pt x="1004188" y="139700"/>
                  </a:lnTo>
                  <a:lnTo>
                    <a:pt x="1003161" y="164635"/>
                  </a:lnTo>
                  <a:lnTo>
                    <a:pt x="1000061" y="187261"/>
                  </a:lnTo>
                  <a:lnTo>
                    <a:pt x="987551" y="225678"/>
                  </a:lnTo>
                  <a:lnTo>
                    <a:pt x="952494" y="263773"/>
                  </a:lnTo>
                  <a:lnTo>
                    <a:pt x="936371" y="270890"/>
                  </a:lnTo>
                  <a:lnTo>
                    <a:pt x="939926" y="282320"/>
                  </a:lnTo>
                  <a:lnTo>
                    <a:pt x="978471" y="264255"/>
                  </a:lnTo>
                  <a:lnTo>
                    <a:pt x="1006728" y="233044"/>
                  </a:lnTo>
                  <a:lnTo>
                    <a:pt x="1024159" y="191135"/>
                  </a:lnTo>
                  <a:lnTo>
                    <a:pt x="1029970" y="141223"/>
                  </a:lnTo>
                  <a:lnTo>
                    <a:pt x="1028533" y="115623"/>
                  </a:lnTo>
                  <a:lnTo>
                    <a:pt x="1028517" y="115341"/>
                  </a:lnTo>
                  <a:lnTo>
                    <a:pt x="1016896" y="69482"/>
                  </a:lnTo>
                  <a:lnTo>
                    <a:pt x="993826" y="32146"/>
                  </a:lnTo>
                  <a:lnTo>
                    <a:pt x="960401" y="7381"/>
                  </a:lnTo>
                  <a:lnTo>
                    <a:pt x="939926" y="0"/>
                  </a:lnTo>
                  <a:close/>
                </a:path>
                <a:path w="1029970" h="282575">
                  <a:moveTo>
                    <a:pt x="90042" y="0"/>
                  </a:moveTo>
                  <a:lnTo>
                    <a:pt x="51641" y="18097"/>
                  </a:lnTo>
                  <a:lnTo>
                    <a:pt x="23240" y="49529"/>
                  </a:lnTo>
                  <a:lnTo>
                    <a:pt x="5810" y="91424"/>
                  </a:lnTo>
                  <a:lnTo>
                    <a:pt x="85" y="139700"/>
                  </a:lnTo>
                  <a:lnTo>
                    <a:pt x="0" y="141223"/>
                  </a:lnTo>
                  <a:lnTo>
                    <a:pt x="1452" y="167179"/>
                  </a:lnTo>
                  <a:lnTo>
                    <a:pt x="13073" y="213090"/>
                  </a:lnTo>
                  <a:lnTo>
                    <a:pt x="36125" y="250281"/>
                  </a:lnTo>
                  <a:lnTo>
                    <a:pt x="69514" y="274943"/>
                  </a:lnTo>
                  <a:lnTo>
                    <a:pt x="90042" y="282320"/>
                  </a:lnTo>
                  <a:lnTo>
                    <a:pt x="93599" y="270890"/>
                  </a:lnTo>
                  <a:lnTo>
                    <a:pt x="77531" y="263773"/>
                  </a:lnTo>
                  <a:lnTo>
                    <a:pt x="63642" y="253857"/>
                  </a:lnTo>
                  <a:lnTo>
                    <a:pt x="35210" y="207601"/>
                  </a:lnTo>
                  <a:lnTo>
                    <a:pt x="26828" y="164635"/>
                  </a:lnTo>
                  <a:lnTo>
                    <a:pt x="25845" y="141223"/>
                  </a:lnTo>
                  <a:lnTo>
                    <a:pt x="25780" y="139700"/>
                  </a:lnTo>
                  <a:lnTo>
                    <a:pt x="29971" y="93678"/>
                  </a:lnTo>
                  <a:lnTo>
                    <a:pt x="42545" y="56133"/>
                  </a:lnTo>
                  <a:lnTo>
                    <a:pt x="77799" y="18522"/>
                  </a:lnTo>
                  <a:lnTo>
                    <a:pt x="94107" y="11429"/>
                  </a:lnTo>
                  <a:lnTo>
                    <a:pt x="90042" y="0"/>
                  </a:lnTo>
                  <a:close/>
                </a:path>
              </a:pathLst>
            </a:custGeom>
            <a:solidFill>
              <a:srgbClr val="000000"/>
            </a:solidFill>
          </p:spPr>
          <p:txBody>
            <a:bodyPr wrap="square" lIns="0" tIns="0" rIns="0" bIns="0" rtlCol="0"/>
            <a:lstStyle/>
            <a:p>
              <a:endParaRPr/>
            </a:p>
          </p:txBody>
        </p:sp>
      </p:grpSp>
      <mc:AlternateContent xmlns:mc="http://schemas.openxmlformats.org/markup-compatibility/2006">
        <mc:Choice xmlns:a14="http://schemas.microsoft.com/office/drawing/2010/main" Requires="a14">
          <p:sp>
            <p:nvSpPr>
              <p:cNvPr id="8" name="object 8"/>
              <p:cNvSpPr txBox="1"/>
              <p:nvPr/>
            </p:nvSpPr>
            <p:spPr>
              <a:xfrm>
                <a:off x="680618" y="1462278"/>
                <a:ext cx="10782935" cy="2138045"/>
              </a:xfrm>
              <a:prstGeom prst="rect">
                <a:avLst/>
              </a:prstGeom>
            </p:spPr>
            <p:txBody>
              <a:bodyPr vert="horz" wrap="square" lIns="0" tIns="12065" rIns="0" bIns="0" rtlCol="0">
                <a:spAutoFit/>
              </a:bodyPr>
              <a:lstStyle/>
              <a:p>
                <a:pPr marL="38100">
                  <a:lnSpc>
                    <a:spcPct val="100000"/>
                  </a:lnSpc>
                  <a:spcBef>
                    <a:spcPts val="95"/>
                  </a:spcBef>
                  <a:tabLst>
                    <a:tab pos="4826635" algn="l"/>
                    <a:tab pos="6678295" algn="l"/>
                  </a:tabLst>
                </a:pPr>
                <a:r>
                  <a:rPr lang="en-US" sz="2800" b="0" dirty="0">
                    <a:latin typeface="Segoe UI Semilight"/>
                    <a:cs typeface="Segoe UI Semilight"/>
                  </a:rPr>
                  <a:t>We</a:t>
                </a:r>
                <a:r>
                  <a:rPr lang="en-US" sz="2800" b="0" spc="-45" dirty="0">
                    <a:latin typeface="Segoe UI Semilight"/>
                    <a:cs typeface="Segoe UI Semilight"/>
                  </a:rPr>
                  <a:t> </a:t>
                </a:r>
                <a:r>
                  <a:rPr lang="en-US" sz="2800" b="0" dirty="0">
                    <a:latin typeface="Segoe UI Semilight"/>
                    <a:cs typeface="Segoe UI Semilight"/>
                  </a:rPr>
                  <a:t>will</a:t>
                </a:r>
                <a:r>
                  <a:rPr lang="en-US" sz="2800" b="0" spc="-40" dirty="0">
                    <a:latin typeface="Segoe UI Semilight"/>
                    <a:cs typeface="Segoe UI Semilight"/>
                  </a:rPr>
                  <a:t> </a:t>
                </a:r>
                <a:r>
                  <a:rPr lang="en-US" sz="2800" b="0" dirty="0">
                    <a:latin typeface="Segoe UI Semilight"/>
                    <a:cs typeface="Segoe UI Semilight"/>
                  </a:rPr>
                  <a:t>choose</a:t>
                </a:r>
                <a:r>
                  <a:rPr lang="en-US" sz="2800" b="0" spc="-55" dirty="0">
                    <a:latin typeface="Segoe UI Semilight"/>
                    <a:cs typeface="Segoe UI Semilight"/>
                  </a:rPr>
                  <a:t> </a:t>
                </a:r>
                <a:r>
                  <a:rPr lang="en-US" sz="2800" b="0" dirty="0">
                    <a:latin typeface="Segoe UI Semilight"/>
                    <a:cs typeface="Segoe UI Semilight"/>
                  </a:rPr>
                  <a:t>the</a:t>
                </a:r>
                <a:r>
                  <a:rPr lang="en-US" sz="2800" b="0" spc="-60" dirty="0">
                    <a:latin typeface="Segoe UI Semilight"/>
                    <a:cs typeface="Segoe UI Semilight"/>
                  </a:rPr>
                  <a:t> </a:t>
                </a:r>
                <a:r>
                  <a:rPr lang="en-US" sz="2800" b="0" dirty="0">
                    <a:latin typeface="Segoe UI Semilight"/>
                    <a:cs typeface="Segoe UI Semilight"/>
                  </a:rPr>
                  <a:t>estimator</a:t>
                </a:r>
                <a:r>
                  <a:rPr lang="en-US" sz="2800" b="0" spc="-55" dirty="0">
                    <a:latin typeface="Segoe UI Semilight"/>
                    <a:cs typeface="Segoe UI Semilight"/>
                  </a:rPr>
                  <a:t> </a:t>
                </a:r>
                <a14:m>
                  <m:oMath xmlns:m="http://schemas.openxmlformats.org/officeDocument/2006/math">
                    <m:acc>
                      <m:accPr>
                        <m:chr m:val="̂"/>
                        <m:ctrlPr>
                          <a:rPr lang="en-US" sz="2800" b="0" i="1" spc="-55" smtClean="0">
                            <a:latin typeface="Cambria Math" panose="02040503050406030204" pitchFamily="18" charset="0"/>
                            <a:cs typeface="Segoe UI Semilight"/>
                          </a:rPr>
                        </m:ctrlPr>
                      </m:accPr>
                      <m:e>
                        <m:r>
                          <a:rPr lang="en-US" sz="2800" b="0" i="1" spc="-55" smtClean="0">
                            <a:latin typeface="Cambria Math" panose="02040503050406030204" pitchFamily="18" charset="0"/>
                            <a:cs typeface="Segoe UI Semilight"/>
                          </a:rPr>
                          <m:t>𝜃</m:t>
                        </m:r>
                      </m:e>
                    </m:acc>
                    <m:r>
                      <a:rPr lang="en-US" sz="2800" b="0" i="1" spc="-55" smtClean="0">
                        <a:latin typeface="Cambria Math" panose="02040503050406030204" pitchFamily="18" charset="0"/>
                        <a:cs typeface="Segoe UI Semilight"/>
                      </a:rPr>
                      <m:t>=</m:t>
                    </m:r>
                  </m:oMath>
                </a14:m>
                <a:r>
                  <a:rPr lang="en-US" sz="2800" spc="150" dirty="0">
                    <a:latin typeface="Cambria Math"/>
                    <a:cs typeface="Cambria Math"/>
                  </a:rPr>
                  <a:t> </a:t>
                </a:r>
                <a:r>
                  <a:rPr lang="en-US" sz="2800" spc="-10" dirty="0">
                    <a:latin typeface="Cambria Math"/>
                    <a:cs typeface="Cambria Math"/>
                  </a:rPr>
                  <a:t>argmax</a:t>
                </a:r>
                <a:r>
                  <a:rPr lang="en-US" sz="3075" spc="-15" baseline="-16260" dirty="0">
                    <a:latin typeface="Cambria Math"/>
                    <a:cs typeface="Cambria Math"/>
                  </a:rPr>
                  <a:t>𝜃</a:t>
                </a:r>
                <a:r>
                  <a:rPr lang="en-US" sz="3075" baseline="-16260" dirty="0">
                    <a:latin typeface="Cambria Math"/>
                    <a:cs typeface="Cambria Math"/>
                  </a:rPr>
                  <a:t>	</a:t>
                </a:r>
                <a:r>
                  <a:rPr lang="en-US" sz="2800" dirty="0">
                    <a:latin typeface="Cambria Math"/>
                    <a:cs typeface="Cambria Math"/>
                  </a:rPr>
                  <a:t>ℒ(𝐸;</a:t>
                </a:r>
                <a:r>
                  <a:rPr lang="en-US" sz="2800" spc="-5" dirty="0">
                    <a:latin typeface="Cambria Math"/>
                    <a:cs typeface="Cambria Math"/>
                  </a:rPr>
                  <a:t> </a:t>
                </a:r>
                <a:r>
                  <a:rPr lang="en-US" sz="2800" spc="-25" dirty="0">
                    <a:latin typeface="Cambria Math"/>
                    <a:cs typeface="Cambria Math"/>
                  </a:rPr>
                  <a:t>𝜃)</a:t>
                </a:r>
                <a:endParaRPr lang="en-US" sz="2800" dirty="0">
                  <a:latin typeface="Cambria Math"/>
                  <a:cs typeface="Cambria Math"/>
                </a:endParaRPr>
              </a:p>
              <a:p>
                <a:pPr marL="67945">
                  <a:lnSpc>
                    <a:spcPct val="100000"/>
                  </a:lnSpc>
                  <a:spcBef>
                    <a:spcPts val="125"/>
                  </a:spcBef>
                </a:pPr>
                <a:r>
                  <a:rPr lang="en-US" sz="2400" b="0" dirty="0">
                    <a:latin typeface="Segoe UI Semilight"/>
                    <a:cs typeface="Segoe UI Semilight"/>
                  </a:rPr>
                  <a:t>“the</a:t>
                </a:r>
                <a:r>
                  <a:rPr lang="en-US" sz="2400" b="0" spc="-40" dirty="0">
                    <a:latin typeface="Segoe UI Semilight"/>
                    <a:cs typeface="Segoe UI Semilight"/>
                  </a:rPr>
                  <a:t> </a:t>
                </a:r>
                <a:r>
                  <a:rPr lang="en-US" sz="2400" b="0" dirty="0">
                    <a:latin typeface="Segoe UI Semilight"/>
                    <a:cs typeface="Segoe UI Semilight"/>
                  </a:rPr>
                  <a:t>value</a:t>
                </a:r>
                <a:r>
                  <a:rPr lang="en-US" sz="2400" b="0" spc="-35" dirty="0">
                    <a:latin typeface="Segoe UI Semilight"/>
                    <a:cs typeface="Segoe UI Semilight"/>
                  </a:rPr>
                  <a:t> </a:t>
                </a:r>
                <a:r>
                  <a:rPr lang="en-US" sz="2400" b="0" dirty="0">
                    <a:latin typeface="Segoe UI Semilight"/>
                    <a:cs typeface="Segoe UI Semilight"/>
                  </a:rPr>
                  <a:t>of</a:t>
                </a:r>
                <a:r>
                  <a:rPr lang="en-US" sz="2400" b="0" spc="-40" dirty="0">
                    <a:latin typeface="Segoe UI Semilight"/>
                    <a:cs typeface="Segoe UI Semilight"/>
                  </a:rPr>
                  <a:t> </a:t>
                </a:r>
                <a:r>
                  <a:rPr lang="en-US" sz="2400" dirty="0">
                    <a:latin typeface="Cambria Math"/>
                    <a:cs typeface="Cambria Math"/>
                  </a:rPr>
                  <a:t>𝜃</a:t>
                </a:r>
                <a:r>
                  <a:rPr lang="en-US" sz="2400" spc="160" dirty="0">
                    <a:latin typeface="Cambria Math"/>
                    <a:cs typeface="Cambria Math"/>
                  </a:rPr>
                  <a:t> </a:t>
                </a:r>
                <a:r>
                  <a:rPr lang="en-US" sz="2400" b="0" dirty="0">
                    <a:latin typeface="Segoe UI Semilight"/>
                    <a:cs typeface="Segoe UI Semilight"/>
                  </a:rPr>
                  <a:t>that</a:t>
                </a:r>
                <a:r>
                  <a:rPr lang="en-US" sz="2400" b="0" spc="-40" dirty="0">
                    <a:latin typeface="Segoe UI Semilight"/>
                    <a:cs typeface="Segoe UI Semilight"/>
                  </a:rPr>
                  <a:t> </a:t>
                </a:r>
                <a:r>
                  <a:rPr lang="en-US" sz="2400" b="0" dirty="0">
                    <a:latin typeface="Segoe UI Semilight"/>
                    <a:cs typeface="Segoe UI Semilight"/>
                  </a:rPr>
                  <a:t>makes</a:t>
                </a:r>
                <a:r>
                  <a:rPr lang="en-US" sz="2400" b="0" spc="-30" dirty="0">
                    <a:latin typeface="Segoe UI Semilight"/>
                    <a:cs typeface="Segoe UI Semilight"/>
                  </a:rPr>
                  <a:t> </a:t>
                </a:r>
                <a:r>
                  <a:rPr lang="en-US" sz="2400" b="0" dirty="0">
                    <a:latin typeface="Segoe UI Semilight"/>
                    <a:cs typeface="Segoe UI Semilight"/>
                  </a:rPr>
                  <a:t>the</a:t>
                </a:r>
                <a:r>
                  <a:rPr lang="en-US" sz="2400" b="0" spc="-20" dirty="0">
                    <a:latin typeface="Segoe UI Semilight"/>
                    <a:cs typeface="Segoe UI Semilight"/>
                  </a:rPr>
                  <a:t> </a:t>
                </a:r>
                <a:r>
                  <a:rPr lang="en-US" sz="2400" b="0" dirty="0">
                    <a:latin typeface="Segoe UI Semilight"/>
                    <a:cs typeface="Segoe UI Semilight"/>
                  </a:rPr>
                  <a:t>likelihood</a:t>
                </a:r>
                <a:r>
                  <a:rPr lang="en-US" sz="2400" b="0" spc="-60" dirty="0">
                    <a:latin typeface="Segoe UI Semilight"/>
                    <a:cs typeface="Segoe UI Semilight"/>
                  </a:rPr>
                  <a:t> </a:t>
                </a:r>
                <a:r>
                  <a:rPr lang="en-US" sz="2400" b="0" dirty="0">
                    <a:latin typeface="Segoe UI Semilight"/>
                    <a:cs typeface="Segoe UI Semilight"/>
                  </a:rPr>
                  <a:t>of</a:t>
                </a:r>
                <a:r>
                  <a:rPr lang="en-US" sz="2400" b="0" spc="-30" dirty="0">
                    <a:latin typeface="Segoe UI Semilight"/>
                    <a:cs typeface="Segoe UI Semilight"/>
                  </a:rPr>
                  <a:t> </a:t>
                </a:r>
                <a:r>
                  <a:rPr lang="en-US" sz="2400" b="0" dirty="0">
                    <a:latin typeface="Segoe UI Semilight"/>
                    <a:cs typeface="Segoe UI Semilight"/>
                  </a:rPr>
                  <a:t>seeing</a:t>
                </a:r>
                <a:r>
                  <a:rPr lang="en-US" sz="2400" b="0" spc="-35" dirty="0">
                    <a:latin typeface="Segoe UI Semilight"/>
                    <a:cs typeface="Segoe UI Semilight"/>
                  </a:rPr>
                  <a:t> </a:t>
                </a:r>
                <a:r>
                  <a:rPr lang="en-US" sz="2400" b="0" dirty="0">
                    <a:latin typeface="Segoe UI Semilight"/>
                    <a:cs typeface="Segoe UI Semilight"/>
                  </a:rPr>
                  <a:t>the</a:t>
                </a:r>
                <a:r>
                  <a:rPr lang="en-US" sz="2400" b="0" spc="-40" dirty="0">
                    <a:latin typeface="Segoe UI Semilight"/>
                    <a:cs typeface="Segoe UI Semilight"/>
                  </a:rPr>
                  <a:t> </a:t>
                </a:r>
                <a:r>
                  <a:rPr lang="en-US" sz="2400" b="0" dirty="0">
                    <a:latin typeface="Segoe UI Semilight"/>
                    <a:cs typeface="Segoe UI Semilight"/>
                  </a:rPr>
                  <a:t>observed</a:t>
                </a:r>
                <a:r>
                  <a:rPr lang="en-US" sz="2400" b="0" spc="-40" dirty="0">
                    <a:latin typeface="Segoe UI Semilight"/>
                    <a:cs typeface="Segoe UI Semilight"/>
                  </a:rPr>
                  <a:t> </a:t>
                </a:r>
                <a:r>
                  <a:rPr lang="en-US" sz="2400" b="0" dirty="0">
                    <a:latin typeface="Segoe UI Semilight"/>
                    <a:cs typeface="Segoe UI Semilight"/>
                  </a:rPr>
                  <a:t>data</a:t>
                </a:r>
                <a:r>
                  <a:rPr lang="en-US" sz="2400" b="0" spc="-40" dirty="0">
                    <a:latin typeface="Segoe UI Semilight"/>
                    <a:cs typeface="Segoe UI Semilight"/>
                  </a:rPr>
                  <a:t> </a:t>
                </a:r>
                <a:r>
                  <a:rPr lang="en-US" sz="2400" b="0" dirty="0">
                    <a:latin typeface="Segoe UI Semilight"/>
                    <a:cs typeface="Segoe UI Semilight"/>
                  </a:rPr>
                  <a:t>the</a:t>
                </a:r>
                <a:r>
                  <a:rPr lang="en-US" sz="2400" b="0" spc="-25" dirty="0">
                    <a:latin typeface="Segoe UI Semilight"/>
                    <a:cs typeface="Segoe UI Semilight"/>
                  </a:rPr>
                  <a:t> </a:t>
                </a:r>
                <a:r>
                  <a:rPr lang="en-US" sz="2400" b="0" spc="-10" dirty="0">
                    <a:latin typeface="Segoe UI Semilight"/>
                    <a:cs typeface="Segoe UI Semilight"/>
                  </a:rPr>
                  <a:t>highest”</a:t>
                </a:r>
                <a:endParaRPr lang="en-US" sz="2400" dirty="0">
                  <a:latin typeface="Segoe UI Semilight"/>
                  <a:cs typeface="Segoe UI Semilight"/>
                </a:endParaRPr>
              </a:p>
              <a:p>
                <a:pPr>
                  <a:lnSpc>
                    <a:spcPct val="100000"/>
                  </a:lnSpc>
                  <a:spcBef>
                    <a:spcPts val="590"/>
                  </a:spcBef>
                </a:pPr>
                <a:endParaRPr lang="en-US" sz="2400" dirty="0">
                  <a:latin typeface="Segoe UI Semilight"/>
                  <a:cs typeface="Segoe UI Semilight"/>
                </a:endParaRPr>
              </a:p>
              <a:p>
                <a:pPr marL="226695">
                  <a:lnSpc>
                    <a:spcPct val="100000"/>
                  </a:lnSpc>
                </a:pPr>
                <a:r>
                  <a:rPr lang="en-US" sz="2400" b="0" i="1" dirty="0">
                    <a:latin typeface="Segoe UI Semilight"/>
                    <a:cs typeface="Segoe UI Semilight"/>
                  </a:rPr>
                  <a:t>What</a:t>
                </a:r>
                <a:r>
                  <a:rPr lang="en-US" sz="2400" b="0" i="1" spc="-35" dirty="0">
                    <a:latin typeface="Segoe UI Semilight"/>
                    <a:cs typeface="Segoe UI Semilight"/>
                  </a:rPr>
                  <a:t> </a:t>
                </a:r>
                <a:r>
                  <a:rPr lang="en-US" sz="2400" b="0" i="1" dirty="0">
                    <a:latin typeface="Segoe UI Semilight"/>
                    <a:cs typeface="Segoe UI Semilight"/>
                  </a:rPr>
                  <a:t>is</a:t>
                </a:r>
                <a:r>
                  <a:rPr lang="en-US" sz="2400" b="0" i="1" spc="10" dirty="0">
                    <a:latin typeface="Segoe UI Semilight"/>
                    <a:cs typeface="Segoe UI Semilight"/>
                  </a:rPr>
                  <a:t> </a:t>
                </a:r>
                <a:r>
                  <a:rPr lang="en-US" sz="2400" b="0" i="1" spc="-10" dirty="0">
                    <a:latin typeface="Segoe UI Semilight"/>
                    <a:cs typeface="Segoe UI Semilight"/>
                  </a:rPr>
                  <a:t>argmax?</a:t>
                </a:r>
                <a:endParaRPr lang="en-US" sz="2400" dirty="0">
                  <a:latin typeface="Segoe UI Semilight"/>
                  <a:cs typeface="Segoe UI Semilight"/>
                </a:endParaRPr>
              </a:p>
              <a:p>
                <a:pPr marL="304800">
                  <a:lnSpc>
                    <a:spcPct val="100000"/>
                  </a:lnSpc>
                  <a:spcBef>
                    <a:spcPts val="730"/>
                  </a:spcBef>
                  <a:tabLst>
                    <a:tab pos="3325495" algn="l"/>
                    <a:tab pos="4367530" algn="l"/>
                  </a:tabLst>
                </a:pPr>
                <a:r>
                  <a:rPr lang="en-US" sz="2400" b="0" dirty="0">
                    <a:latin typeface="Segoe UI Semilight"/>
                    <a:cs typeface="Segoe UI Semilight"/>
                  </a:rPr>
                  <a:t>For</a:t>
                </a:r>
                <a:r>
                  <a:rPr lang="en-US" sz="2400" b="0" spc="-60" dirty="0">
                    <a:latin typeface="Segoe UI Semilight"/>
                    <a:cs typeface="Segoe UI Semilight"/>
                  </a:rPr>
                  <a:t> </a:t>
                </a:r>
                <a:r>
                  <a:rPr lang="en-US" sz="2400" b="0" dirty="0">
                    <a:latin typeface="Segoe UI Semilight"/>
                    <a:cs typeface="Segoe UI Semilight"/>
                  </a:rPr>
                  <a:t>example</a:t>
                </a:r>
                <a:r>
                  <a:rPr lang="en-US" sz="2400" b="0" spc="-50" dirty="0">
                    <a:latin typeface="Segoe UI Semilight"/>
                    <a:cs typeface="Segoe UI Semilight"/>
                  </a:rPr>
                  <a:t> </a:t>
                </a:r>
                <a:r>
                  <a:rPr lang="en-US" sz="2400" spc="-10" dirty="0">
                    <a:latin typeface="Cambria Math"/>
                    <a:cs typeface="Cambria Math"/>
                  </a:rPr>
                  <a:t>argmax</a:t>
                </a:r>
                <a:r>
                  <a:rPr lang="en-US" sz="2625" spc="-15" baseline="-15873" dirty="0">
                    <a:latin typeface="Cambria Math"/>
                    <a:cs typeface="Cambria Math"/>
                  </a:rPr>
                  <a:t>𝑥</a:t>
                </a:r>
                <a:r>
                  <a:rPr lang="en-US" sz="2625" baseline="-15873" dirty="0">
                    <a:latin typeface="Cambria Math"/>
                    <a:cs typeface="Cambria Math"/>
                  </a:rPr>
                  <a:t>	</a:t>
                </a:r>
                <a:r>
                  <a:rPr lang="en-US" sz="2400" dirty="0">
                    <a:latin typeface="Cambria Math"/>
                    <a:cs typeface="Cambria Math"/>
                  </a:rPr>
                  <a:t>5</a:t>
                </a:r>
                <a:r>
                  <a:rPr lang="en-US" sz="2400" spc="-10" dirty="0">
                    <a:latin typeface="Cambria Math"/>
                    <a:cs typeface="Cambria Math"/>
                  </a:rPr>
                  <a:t> </a:t>
                </a:r>
                <a:r>
                  <a:rPr lang="en-US" sz="2400" dirty="0">
                    <a:latin typeface="Cambria Math"/>
                    <a:cs typeface="Cambria Math"/>
                  </a:rPr>
                  <a:t>−</a:t>
                </a:r>
                <a:r>
                  <a:rPr lang="en-US" sz="2400" spc="5" dirty="0">
                    <a:latin typeface="Cambria Math"/>
                    <a:cs typeface="Cambria Math"/>
                  </a:rPr>
                  <a:t> </a:t>
                </a:r>
                <a:r>
                  <a:rPr lang="en-US" sz="2400" spc="35" dirty="0">
                    <a:latin typeface="Cambria Math"/>
                    <a:cs typeface="Cambria Math"/>
                  </a:rPr>
                  <a:t>x</a:t>
                </a:r>
                <a:r>
                  <a:rPr lang="en-US" sz="2625" spc="52" baseline="28571" dirty="0">
                    <a:latin typeface="Cambria Math"/>
                    <a:cs typeface="Cambria Math"/>
                  </a:rPr>
                  <a:t>2</a:t>
                </a:r>
                <a:r>
                  <a:rPr lang="en-US" sz="2625" baseline="28571" dirty="0">
                    <a:latin typeface="Cambria Math"/>
                    <a:cs typeface="Cambria Math"/>
                  </a:rPr>
                  <a:t>	</a:t>
                </a:r>
                <a:r>
                  <a:rPr lang="en-US" sz="2400" dirty="0">
                    <a:latin typeface="Cambria Math"/>
                    <a:cs typeface="Cambria Math"/>
                  </a:rPr>
                  <a:t>=</a:t>
                </a:r>
                <a:r>
                  <a:rPr lang="en-US" sz="2400" spc="125" dirty="0">
                    <a:latin typeface="Cambria Math"/>
                    <a:cs typeface="Cambria Math"/>
                  </a:rPr>
                  <a:t> </a:t>
                </a:r>
                <a:r>
                  <a:rPr lang="en-US" sz="2400" spc="-50" dirty="0">
                    <a:latin typeface="Cambria Math"/>
                    <a:cs typeface="Cambria Math"/>
                  </a:rPr>
                  <a:t>0</a:t>
                </a:r>
                <a:endParaRPr sz="2400" dirty="0">
                  <a:latin typeface="Cambria Math"/>
                  <a:cs typeface="Cambria Math"/>
                </a:endParaRPr>
              </a:p>
            </p:txBody>
          </p:sp>
        </mc:Choice>
        <mc:Fallback>
          <p:sp>
            <p:nvSpPr>
              <p:cNvPr id="8" name="object 8"/>
              <p:cNvSpPr txBox="1">
                <a:spLocks noRot="1" noChangeAspect="1" noMove="1" noResize="1" noEditPoints="1" noAdjustHandles="1" noChangeArrowheads="1" noChangeShapeType="1" noTextEdit="1"/>
              </p:cNvSpPr>
              <p:nvPr/>
            </p:nvSpPr>
            <p:spPr>
              <a:xfrm>
                <a:off x="680618" y="1462278"/>
                <a:ext cx="10782935" cy="2138045"/>
              </a:xfrm>
              <a:prstGeom prst="rect">
                <a:avLst/>
              </a:prstGeom>
              <a:blipFill>
                <a:blip r:embed="rId2"/>
                <a:stretch>
                  <a:fillRect l="-1696" t="-3704" r="-848" b="-6838"/>
                </a:stretch>
              </a:blipFill>
            </p:spPr>
            <p:txBody>
              <a:bodyPr/>
              <a:lstStyle/>
              <a:p>
                <a:r>
                  <a:rPr lang="en-US">
                    <a:noFill/>
                  </a:rPr>
                  <a:t> </a:t>
                </a:r>
              </a:p>
            </p:txBody>
          </p:sp>
        </mc:Fallback>
      </mc:AlternateContent>
      <p:sp>
        <p:nvSpPr>
          <p:cNvPr id="9" name="object 9"/>
          <p:cNvSpPr txBox="1"/>
          <p:nvPr/>
        </p:nvSpPr>
        <p:spPr>
          <a:xfrm>
            <a:off x="1178458" y="3986276"/>
            <a:ext cx="157480" cy="292735"/>
          </a:xfrm>
          <a:prstGeom prst="rect">
            <a:avLst/>
          </a:prstGeom>
        </p:spPr>
        <p:txBody>
          <a:bodyPr vert="horz" wrap="square" lIns="0" tIns="12700" rIns="0" bIns="0" rtlCol="0">
            <a:spAutoFit/>
          </a:bodyPr>
          <a:lstStyle/>
          <a:p>
            <a:pPr marL="12700">
              <a:lnSpc>
                <a:spcPct val="100000"/>
              </a:lnSpc>
              <a:spcBef>
                <a:spcPts val="100"/>
              </a:spcBef>
            </a:pPr>
            <a:r>
              <a:rPr sz="1750" spc="40" dirty="0">
                <a:latin typeface="Cambria Math"/>
                <a:cs typeface="Cambria Math"/>
              </a:rPr>
              <a:t>𝑥</a:t>
            </a:r>
            <a:endParaRPr sz="1750">
              <a:latin typeface="Cambria Math"/>
              <a:cs typeface="Cambria Math"/>
            </a:endParaRPr>
          </a:p>
        </p:txBody>
      </p:sp>
      <p:sp>
        <p:nvSpPr>
          <p:cNvPr id="10" name="object 10"/>
          <p:cNvSpPr/>
          <p:nvPr/>
        </p:nvSpPr>
        <p:spPr>
          <a:xfrm>
            <a:off x="1562100" y="3805935"/>
            <a:ext cx="1051560" cy="282575"/>
          </a:xfrm>
          <a:custGeom>
            <a:avLst/>
            <a:gdLst/>
            <a:ahLst/>
            <a:cxnLst/>
            <a:rect l="l" t="t" r="r" b="b"/>
            <a:pathLst>
              <a:path w="1051560" h="282575">
                <a:moveTo>
                  <a:pt x="961263" y="0"/>
                </a:moveTo>
                <a:lnTo>
                  <a:pt x="957326" y="11430"/>
                </a:lnTo>
                <a:lnTo>
                  <a:pt x="973633" y="18522"/>
                </a:lnTo>
                <a:lnTo>
                  <a:pt x="987678" y="28352"/>
                </a:lnTo>
                <a:lnTo>
                  <a:pt x="1016202" y="73852"/>
                </a:lnTo>
                <a:lnTo>
                  <a:pt x="1024457" y="115341"/>
                </a:lnTo>
                <a:lnTo>
                  <a:pt x="1024497" y="115623"/>
                </a:lnTo>
                <a:lnTo>
                  <a:pt x="1025525" y="139700"/>
                </a:lnTo>
                <a:lnTo>
                  <a:pt x="1024497" y="164635"/>
                </a:lnTo>
                <a:lnTo>
                  <a:pt x="1021397" y="187261"/>
                </a:lnTo>
                <a:lnTo>
                  <a:pt x="1008888" y="225678"/>
                </a:lnTo>
                <a:lnTo>
                  <a:pt x="973830" y="263773"/>
                </a:lnTo>
                <a:lnTo>
                  <a:pt x="957707" y="270890"/>
                </a:lnTo>
                <a:lnTo>
                  <a:pt x="961263" y="282320"/>
                </a:lnTo>
                <a:lnTo>
                  <a:pt x="999807" y="264255"/>
                </a:lnTo>
                <a:lnTo>
                  <a:pt x="1028064" y="233044"/>
                </a:lnTo>
                <a:lnTo>
                  <a:pt x="1045495" y="191134"/>
                </a:lnTo>
                <a:lnTo>
                  <a:pt x="1051306" y="141224"/>
                </a:lnTo>
                <a:lnTo>
                  <a:pt x="1049869" y="115623"/>
                </a:lnTo>
                <a:lnTo>
                  <a:pt x="1049853" y="115341"/>
                </a:lnTo>
                <a:lnTo>
                  <a:pt x="1038232" y="69482"/>
                </a:lnTo>
                <a:lnTo>
                  <a:pt x="1015162" y="32146"/>
                </a:lnTo>
                <a:lnTo>
                  <a:pt x="981737" y="7381"/>
                </a:lnTo>
                <a:lnTo>
                  <a:pt x="961263" y="0"/>
                </a:lnTo>
                <a:close/>
              </a:path>
              <a:path w="1051560" h="282575">
                <a:moveTo>
                  <a:pt x="90043" y="0"/>
                </a:moveTo>
                <a:lnTo>
                  <a:pt x="51641" y="18097"/>
                </a:lnTo>
                <a:lnTo>
                  <a:pt x="23240" y="49530"/>
                </a:lnTo>
                <a:lnTo>
                  <a:pt x="5810" y="91424"/>
                </a:lnTo>
                <a:lnTo>
                  <a:pt x="85" y="139700"/>
                </a:lnTo>
                <a:lnTo>
                  <a:pt x="0" y="141224"/>
                </a:lnTo>
                <a:lnTo>
                  <a:pt x="1452" y="167179"/>
                </a:lnTo>
                <a:lnTo>
                  <a:pt x="13073" y="213090"/>
                </a:lnTo>
                <a:lnTo>
                  <a:pt x="36125" y="250281"/>
                </a:lnTo>
                <a:lnTo>
                  <a:pt x="69514" y="274943"/>
                </a:lnTo>
                <a:lnTo>
                  <a:pt x="90043" y="282320"/>
                </a:lnTo>
                <a:lnTo>
                  <a:pt x="93599" y="270890"/>
                </a:lnTo>
                <a:lnTo>
                  <a:pt x="77531" y="263773"/>
                </a:lnTo>
                <a:lnTo>
                  <a:pt x="63642" y="253857"/>
                </a:lnTo>
                <a:lnTo>
                  <a:pt x="35210" y="207601"/>
                </a:lnTo>
                <a:lnTo>
                  <a:pt x="26828" y="164635"/>
                </a:lnTo>
                <a:lnTo>
                  <a:pt x="25781" y="139700"/>
                </a:lnTo>
                <a:lnTo>
                  <a:pt x="26828" y="115623"/>
                </a:lnTo>
                <a:lnTo>
                  <a:pt x="35210" y="73852"/>
                </a:lnTo>
                <a:lnTo>
                  <a:pt x="63753" y="28352"/>
                </a:lnTo>
                <a:lnTo>
                  <a:pt x="94106" y="11430"/>
                </a:lnTo>
                <a:lnTo>
                  <a:pt x="90043" y="0"/>
                </a:lnTo>
                <a:close/>
              </a:path>
            </a:pathLst>
          </a:custGeom>
          <a:solidFill>
            <a:srgbClr val="000000"/>
          </a:solidFill>
        </p:spPr>
        <p:txBody>
          <a:bodyPr wrap="square" lIns="0" tIns="0" rIns="0" bIns="0" rtlCol="0"/>
          <a:lstStyle/>
          <a:p>
            <a:endParaRPr/>
          </a:p>
        </p:txBody>
      </p:sp>
      <p:sp>
        <p:nvSpPr>
          <p:cNvPr id="11" name="object 11"/>
          <p:cNvSpPr txBox="1"/>
          <p:nvPr/>
        </p:nvSpPr>
        <p:spPr>
          <a:xfrm>
            <a:off x="947318" y="3646423"/>
            <a:ext cx="6009005" cy="897255"/>
          </a:xfrm>
          <a:prstGeom prst="rect">
            <a:avLst/>
          </a:prstGeom>
        </p:spPr>
        <p:txBody>
          <a:bodyPr vert="horz" wrap="square" lIns="0" tIns="12700" rIns="0" bIns="0" rtlCol="0">
            <a:spAutoFit/>
          </a:bodyPr>
          <a:lstStyle/>
          <a:p>
            <a:pPr marL="38100" marR="30480">
              <a:lnSpc>
                <a:spcPct val="119200"/>
              </a:lnSpc>
              <a:spcBef>
                <a:spcPts val="100"/>
              </a:spcBef>
              <a:tabLst>
                <a:tab pos="714375" algn="l"/>
                <a:tab pos="1776730" algn="l"/>
              </a:tabLst>
            </a:pPr>
            <a:r>
              <a:rPr sz="2400" spc="-25" dirty="0">
                <a:latin typeface="Cambria Math"/>
                <a:cs typeface="Cambria Math"/>
              </a:rPr>
              <a:t>max</a:t>
            </a:r>
            <a:r>
              <a:rPr sz="2400" dirty="0">
                <a:latin typeface="Cambria Math"/>
                <a:cs typeface="Cambria Math"/>
              </a:rPr>
              <a:t>	5 −</a:t>
            </a:r>
            <a:r>
              <a:rPr sz="2400" spc="5" dirty="0">
                <a:latin typeface="Cambria Math"/>
                <a:cs typeface="Cambria Math"/>
              </a:rPr>
              <a:t> </a:t>
            </a:r>
            <a:r>
              <a:rPr sz="2400" spc="50" dirty="0">
                <a:latin typeface="Cambria Math"/>
                <a:cs typeface="Cambria Math"/>
              </a:rPr>
              <a:t>𝑥</a:t>
            </a:r>
            <a:r>
              <a:rPr sz="2625" spc="75" baseline="28571" dirty="0">
                <a:latin typeface="Cambria Math"/>
                <a:cs typeface="Cambria Math"/>
              </a:rPr>
              <a:t>2</a:t>
            </a:r>
            <a:r>
              <a:rPr sz="2625" baseline="28571" dirty="0">
                <a:latin typeface="Cambria Math"/>
                <a:cs typeface="Cambria Math"/>
              </a:rPr>
              <a:t>	</a:t>
            </a:r>
            <a:r>
              <a:rPr sz="2400" dirty="0">
                <a:latin typeface="Cambria Math"/>
                <a:cs typeface="Cambria Math"/>
              </a:rPr>
              <a:t>=</a:t>
            </a:r>
            <a:r>
              <a:rPr sz="2400" spc="95" dirty="0">
                <a:latin typeface="Cambria Math"/>
                <a:cs typeface="Cambria Math"/>
              </a:rPr>
              <a:t> </a:t>
            </a:r>
            <a:r>
              <a:rPr sz="2400" dirty="0">
                <a:latin typeface="Cambria Math"/>
                <a:cs typeface="Cambria Math"/>
              </a:rPr>
              <a:t>5</a:t>
            </a:r>
            <a:r>
              <a:rPr sz="2400" b="0" dirty="0">
                <a:latin typeface="Segoe UI Semilight"/>
                <a:cs typeface="Segoe UI Semilight"/>
              </a:rPr>
              <a:t>,</a:t>
            </a:r>
            <a:r>
              <a:rPr sz="2400" b="0" spc="-35" dirty="0">
                <a:latin typeface="Segoe UI Semilight"/>
                <a:cs typeface="Segoe UI Semilight"/>
              </a:rPr>
              <a:t> </a:t>
            </a:r>
            <a:r>
              <a:rPr sz="2400" b="0" dirty="0">
                <a:latin typeface="Segoe UI Semilight"/>
                <a:cs typeface="Segoe UI Semilight"/>
              </a:rPr>
              <a:t>the</a:t>
            </a:r>
            <a:r>
              <a:rPr sz="2400" b="0" spc="-30" dirty="0">
                <a:latin typeface="Segoe UI Semilight"/>
                <a:cs typeface="Segoe UI Semilight"/>
              </a:rPr>
              <a:t> </a:t>
            </a:r>
            <a:r>
              <a:rPr sz="2400" b="0" dirty="0">
                <a:latin typeface="Segoe UI Semilight"/>
                <a:cs typeface="Segoe UI Semilight"/>
              </a:rPr>
              <a:t>input</a:t>
            </a:r>
            <a:r>
              <a:rPr sz="2400" b="0" spc="-30" dirty="0">
                <a:latin typeface="Segoe UI Semilight"/>
                <a:cs typeface="Segoe UI Semilight"/>
              </a:rPr>
              <a:t> </a:t>
            </a:r>
            <a:r>
              <a:rPr sz="2400" b="0" dirty="0">
                <a:latin typeface="Segoe UI Semilight"/>
                <a:cs typeface="Segoe UI Semilight"/>
              </a:rPr>
              <a:t>(argument)</a:t>
            </a:r>
            <a:r>
              <a:rPr sz="2400" b="0" spc="-15" dirty="0">
                <a:latin typeface="Segoe UI Semilight"/>
                <a:cs typeface="Segoe UI Semilight"/>
              </a:rPr>
              <a:t> </a:t>
            </a:r>
            <a:r>
              <a:rPr sz="2400" b="0" spc="-10" dirty="0">
                <a:latin typeface="Segoe UI Semilight"/>
                <a:cs typeface="Segoe UI Semilight"/>
              </a:rPr>
              <a:t>which </a:t>
            </a:r>
            <a:r>
              <a:rPr sz="2400" b="0" dirty="0">
                <a:latin typeface="Segoe UI Semilight"/>
                <a:cs typeface="Segoe UI Semilight"/>
              </a:rPr>
              <a:t>produces</a:t>
            </a:r>
            <a:r>
              <a:rPr sz="2400" b="0" spc="-50" dirty="0">
                <a:latin typeface="Segoe UI Semilight"/>
                <a:cs typeface="Segoe UI Semilight"/>
              </a:rPr>
              <a:t> </a:t>
            </a:r>
            <a:r>
              <a:rPr sz="2400" dirty="0">
                <a:latin typeface="Cambria Math"/>
                <a:cs typeface="Cambria Math"/>
              </a:rPr>
              <a:t>5</a:t>
            </a:r>
            <a:r>
              <a:rPr sz="2400" spc="95" dirty="0">
                <a:latin typeface="Cambria Math"/>
                <a:cs typeface="Cambria Math"/>
              </a:rPr>
              <a:t> </a:t>
            </a:r>
            <a:r>
              <a:rPr sz="2400" b="0" dirty="0">
                <a:latin typeface="Segoe UI Semilight"/>
                <a:cs typeface="Segoe UI Semilight"/>
              </a:rPr>
              <a:t>is</a:t>
            </a:r>
            <a:r>
              <a:rPr sz="2400" b="0" spc="-35" dirty="0">
                <a:latin typeface="Segoe UI Semilight"/>
                <a:cs typeface="Segoe UI Semilight"/>
              </a:rPr>
              <a:t> </a:t>
            </a:r>
            <a:r>
              <a:rPr sz="2400" dirty="0">
                <a:latin typeface="Cambria Math"/>
                <a:cs typeface="Cambria Math"/>
              </a:rPr>
              <a:t>0</a:t>
            </a:r>
            <a:r>
              <a:rPr sz="2400" b="0" dirty="0">
                <a:latin typeface="Segoe UI Semilight"/>
                <a:cs typeface="Segoe UI Semilight"/>
              </a:rPr>
              <a:t>,</a:t>
            </a:r>
            <a:r>
              <a:rPr sz="2400" b="0" spc="-40" dirty="0">
                <a:latin typeface="Segoe UI Semilight"/>
                <a:cs typeface="Segoe UI Semilight"/>
              </a:rPr>
              <a:t> </a:t>
            </a:r>
            <a:r>
              <a:rPr sz="2400" b="0" dirty="0">
                <a:latin typeface="Segoe UI Semilight"/>
                <a:cs typeface="Segoe UI Semilight"/>
              </a:rPr>
              <a:t>so</a:t>
            </a:r>
            <a:r>
              <a:rPr sz="2400" b="0" spc="-40" dirty="0">
                <a:latin typeface="Segoe UI Semilight"/>
                <a:cs typeface="Segoe UI Semilight"/>
              </a:rPr>
              <a:t> </a:t>
            </a:r>
            <a:r>
              <a:rPr sz="2400" b="0" dirty="0">
                <a:latin typeface="Segoe UI Semilight"/>
                <a:cs typeface="Segoe UI Semilight"/>
              </a:rPr>
              <a:t>the</a:t>
            </a:r>
            <a:r>
              <a:rPr sz="2400" b="0" spc="-35" dirty="0">
                <a:latin typeface="Segoe UI Semilight"/>
                <a:cs typeface="Segoe UI Semilight"/>
              </a:rPr>
              <a:t> </a:t>
            </a:r>
            <a:r>
              <a:rPr sz="2400" b="0" dirty="0">
                <a:latin typeface="Segoe UI Semilight"/>
                <a:cs typeface="Segoe UI Semilight"/>
              </a:rPr>
              <a:t>argmax</a:t>
            </a:r>
            <a:r>
              <a:rPr sz="2400" b="0" spc="-25" dirty="0">
                <a:latin typeface="Segoe UI Semilight"/>
                <a:cs typeface="Segoe UI Semilight"/>
              </a:rPr>
              <a:t> </a:t>
            </a:r>
            <a:r>
              <a:rPr sz="2400" b="0" dirty="0">
                <a:latin typeface="Segoe UI Semilight"/>
                <a:cs typeface="Segoe UI Semilight"/>
              </a:rPr>
              <a:t>is</a:t>
            </a:r>
            <a:r>
              <a:rPr sz="2400" b="0" spc="-30" dirty="0">
                <a:latin typeface="Segoe UI Semilight"/>
                <a:cs typeface="Segoe UI Semilight"/>
              </a:rPr>
              <a:t> </a:t>
            </a:r>
            <a:r>
              <a:rPr sz="2400" b="0" spc="-50" dirty="0">
                <a:latin typeface="Segoe UI Semilight"/>
                <a:cs typeface="Segoe UI Semilight"/>
              </a:rPr>
              <a:t>0</a:t>
            </a:r>
            <a:endParaRPr sz="2400" dirty="0">
              <a:latin typeface="Segoe UI Semilight"/>
              <a:cs typeface="Segoe UI Semilight"/>
            </a:endParaRPr>
          </a:p>
        </p:txBody>
      </p:sp>
      <p:pic>
        <p:nvPicPr>
          <p:cNvPr id="12" name="object 12"/>
          <p:cNvPicPr/>
          <p:nvPr/>
        </p:nvPicPr>
        <p:blipFill>
          <a:blip r:embed="rId3" cstate="print"/>
          <a:stretch>
            <a:fillRect/>
          </a:stretch>
        </p:blipFill>
        <p:spPr>
          <a:xfrm>
            <a:off x="7341107" y="2822448"/>
            <a:ext cx="3832859" cy="2273808"/>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75" dirty="0"/>
              <a:t>Maximum</a:t>
            </a:r>
            <a:r>
              <a:rPr spc="180" dirty="0"/>
              <a:t> </a:t>
            </a:r>
            <a:r>
              <a:rPr spc="70" dirty="0"/>
              <a:t>Likelihood</a:t>
            </a:r>
            <a:r>
              <a:rPr spc="175" dirty="0"/>
              <a:t> </a:t>
            </a:r>
            <a:r>
              <a:rPr spc="70" dirty="0"/>
              <a:t>Estimation</a:t>
            </a:r>
          </a:p>
        </p:txBody>
      </p:sp>
      <mc:AlternateContent xmlns:mc="http://schemas.openxmlformats.org/markup-compatibility/2006">
        <mc:Choice xmlns:a14="http://schemas.microsoft.com/office/drawing/2010/main" Requires="a14">
          <p:sp>
            <p:nvSpPr>
              <p:cNvPr id="3" name="object 3"/>
              <p:cNvSpPr txBox="1"/>
              <p:nvPr/>
            </p:nvSpPr>
            <p:spPr>
              <a:xfrm>
                <a:off x="693318" y="1462278"/>
                <a:ext cx="10757535" cy="843501"/>
              </a:xfrm>
              <a:prstGeom prst="rect">
                <a:avLst/>
              </a:prstGeom>
            </p:spPr>
            <p:txBody>
              <a:bodyPr vert="horz" wrap="square" lIns="0" tIns="12065" rIns="0" bIns="0" rtlCol="0">
                <a:spAutoFit/>
              </a:bodyPr>
              <a:lstStyle/>
              <a:p>
                <a:pPr marL="25400">
                  <a:lnSpc>
                    <a:spcPct val="100000"/>
                  </a:lnSpc>
                  <a:spcBef>
                    <a:spcPts val="95"/>
                  </a:spcBef>
                  <a:tabLst>
                    <a:tab pos="4813935" algn="l"/>
                    <a:tab pos="6665595" algn="l"/>
                  </a:tabLst>
                </a:pPr>
                <a:r>
                  <a:rPr sz="2800" b="0" dirty="0">
                    <a:latin typeface="Segoe UI Semilight"/>
                    <a:cs typeface="Segoe UI Semilight"/>
                  </a:rPr>
                  <a:t>We</a:t>
                </a:r>
                <a:r>
                  <a:rPr sz="2800" b="0" spc="-45" dirty="0">
                    <a:latin typeface="Segoe UI Semilight"/>
                    <a:cs typeface="Segoe UI Semilight"/>
                  </a:rPr>
                  <a:t> </a:t>
                </a:r>
                <a:r>
                  <a:rPr sz="2800" b="0" dirty="0">
                    <a:latin typeface="Segoe UI Semilight"/>
                    <a:cs typeface="Segoe UI Semilight"/>
                  </a:rPr>
                  <a:t>will</a:t>
                </a:r>
                <a:r>
                  <a:rPr sz="2800" b="0" spc="-40" dirty="0">
                    <a:latin typeface="Segoe UI Semilight"/>
                    <a:cs typeface="Segoe UI Semilight"/>
                  </a:rPr>
                  <a:t> </a:t>
                </a:r>
                <a:r>
                  <a:rPr sz="2800" b="0" dirty="0">
                    <a:latin typeface="Segoe UI Semilight"/>
                    <a:cs typeface="Segoe UI Semilight"/>
                  </a:rPr>
                  <a:t>choose</a:t>
                </a:r>
                <a:r>
                  <a:rPr sz="2800" b="0" spc="-55" dirty="0">
                    <a:latin typeface="Segoe UI Semilight"/>
                    <a:cs typeface="Segoe UI Semilight"/>
                  </a:rPr>
                  <a:t> </a:t>
                </a:r>
                <a:r>
                  <a:rPr sz="2800" b="0" dirty="0">
                    <a:latin typeface="Segoe UI Semilight"/>
                    <a:cs typeface="Segoe UI Semilight"/>
                  </a:rPr>
                  <a:t>the</a:t>
                </a:r>
                <a:r>
                  <a:rPr sz="2800" b="0" spc="-60" dirty="0">
                    <a:latin typeface="Segoe UI Semilight"/>
                    <a:cs typeface="Segoe UI Semilight"/>
                  </a:rPr>
                  <a:t> </a:t>
                </a:r>
                <a:r>
                  <a:rPr sz="2800" b="0" dirty="0">
                    <a:latin typeface="Segoe UI Semilight"/>
                    <a:cs typeface="Segoe UI Semilight"/>
                  </a:rPr>
                  <a:t>estimator</a:t>
                </a:r>
                <a:r>
                  <a:rPr sz="2800" b="0" spc="-55" dirty="0">
                    <a:latin typeface="Segoe UI Semilight"/>
                    <a:cs typeface="Segoe UI Semilight"/>
                  </a:rPr>
                  <a:t> </a:t>
                </a:r>
                <a14:m>
                  <m:oMath xmlns:m="http://schemas.openxmlformats.org/officeDocument/2006/math">
                    <m:acc>
                      <m:accPr>
                        <m:chr m:val="̂"/>
                        <m:ctrlPr>
                          <a:rPr lang="en-US" sz="2800" b="0" i="1" spc="-55" smtClean="0">
                            <a:latin typeface="Cambria Math" panose="02040503050406030204" pitchFamily="18" charset="0"/>
                            <a:cs typeface="Segoe UI Semilight"/>
                          </a:rPr>
                        </m:ctrlPr>
                      </m:accPr>
                      <m:e>
                        <m:r>
                          <a:rPr lang="en-US" sz="2800" b="0" i="1" spc="-55" smtClean="0">
                            <a:latin typeface="Cambria Math" panose="02040503050406030204" pitchFamily="18" charset="0"/>
                            <a:cs typeface="Segoe UI Semilight"/>
                          </a:rPr>
                          <m:t>𝜃</m:t>
                        </m:r>
                      </m:e>
                    </m:acc>
                    <m:r>
                      <a:rPr lang="en-US" sz="2800" b="0" i="1" spc="-55" smtClean="0">
                        <a:latin typeface="Cambria Math" panose="02040503050406030204" pitchFamily="18" charset="0"/>
                        <a:cs typeface="Segoe UI Semilight"/>
                      </a:rPr>
                      <m:t>=</m:t>
                    </m:r>
                  </m:oMath>
                </a14:m>
                <a:r>
                  <a:rPr lang="en-US" sz="2800" spc="150" dirty="0">
                    <a:latin typeface="Cambria Math"/>
                    <a:cs typeface="Cambria Math"/>
                  </a:rPr>
                  <a:t> </a:t>
                </a:r>
                <a:r>
                  <a:rPr sz="2800" spc="-10" dirty="0">
                    <a:latin typeface="Cambria Math"/>
                    <a:cs typeface="Cambria Math"/>
                  </a:rPr>
                  <a:t>argmax</a:t>
                </a:r>
                <a:r>
                  <a:rPr sz="3075" spc="-15" baseline="-16260" dirty="0">
                    <a:latin typeface="Cambria Math"/>
                    <a:cs typeface="Cambria Math"/>
                  </a:rPr>
                  <a:t>𝜃</a:t>
                </a:r>
                <a:r>
                  <a:rPr sz="3075" baseline="-16260" dirty="0">
                    <a:latin typeface="Cambria Math"/>
                    <a:cs typeface="Cambria Math"/>
                  </a:rPr>
                  <a:t>	</a:t>
                </a:r>
                <a:r>
                  <a:rPr sz="2800" dirty="0">
                    <a:latin typeface="Cambria Math"/>
                    <a:cs typeface="Cambria Math"/>
                  </a:rPr>
                  <a:t>ℒ(𝐸;</a:t>
                </a:r>
                <a:r>
                  <a:rPr sz="2800" spc="-5" dirty="0">
                    <a:latin typeface="Cambria Math"/>
                    <a:cs typeface="Cambria Math"/>
                  </a:rPr>
                  <a:t> </a:t>
                </a:r>
                <a:r>
                  <a:rPr sz="2800" spc="-25" dirty="0">
                    <a:latin typeface="Cambria Math"/>
                    <a:cs typeface="Cambria Math"/>
                  </a:rPr>
                  <a:t>𝜃)</a:t>
                </a:r>
                <a:endParaRPr sz="2800" dirty="0">
                  <a:latin typeface="Cambria Math"/>
                  <a:cs typeface="Cambria Math"/>
                </a:endParaRPr>
              </a:p>
              <a:p>
                <a:pPr marL="55244">
                  <a:lnSpc>
                    <a:spcPct val="100000"/>
                  </a:lnSpc>
                  <a:spcBef>
                    <a:spcPts val="125"/>
                  </a:spcBef>
                </a:pPr>
                <a:r>
                  <a:rPr sz="2400" b="0" dirty="0">
                    <a:latin typeface="Segoe UI Semilight"/>
                    <a:cs typeface="Segoe UI Semilight"/>
                  </a:rPr>
                  <a:t>“the</a:t>
                </a:r>
                <a:r>
                  <a:rPr sz="2400" b="0" spc="-40" dirty="0">
                    <a:latin typeface="Segoe UI Semilight"/>
                    <a:cs typeface="Segoe UI Semilight"/>
                  </a:rPr>
                  <a:t> </a:t>
                </a:r>
                <a:r>
                  <a:rPr sz="2400" b="0" dirty="0">
                    <a:latin typeface="Segoe UI Semilight"/>
                    <a:cs typeface="Segoe UI Semilight"/>
                  </a:rPr>
                  <a:t>value</a:t>
                </a:r>
                <a:r>
                  <a:rPr sz="2400" b="0" spc="-35" dirty="0">
                    <a:latin typeface="Segoe UI Semilight"/>
                    <a:cs typeface="Segoe UI Semilight"/>
                  </a:rPr>
                  <a:t> </a:t>
                </a:r>
                <a:r>
                  <a:rPr sz="2400" b="0" dirty="0">
                    <a:latin typeface="Segoe UI Semilight"/>
                    <a:cs typeface="Segoe UI Semilight"/>
                  </a:rPr>
                  <a:t>of</a:t>
                </a:r>
                <a:r>
                  <a:rPr sz="2400" b="0" spc="-40" dirty="0">
                    <a:latin typeface="Segoe UI Semilight"/>
                    <a:cs typeface="Segoe UI Semilight"/>
                  </a:rPr>
                  <a:t> </a:t>
                </a:r>
                <a:r>
                  <a:rPr sz="2400" dirty="0">
                    <a:latin typeface="Cambria Math"/>
                    <a:cs typeface="Cambria Math"/>
                  </a:rPr>
                  <a:t>𝜃</a:t>
                </a:r>
                <a:r>
                  <a:rPr sz="2400" spc="160" dirty="0">
                    <a:latin typeface="Cambria Math"/>
                    <a:cs typeface="Cambria Math"/>
                  </a:rPr>
                  <a:t> </a:t>
                </a:r>
                <a:r>
                  <a:rPr sz="2400" b="0" dirty="0">
                    <a:latin typeface="Segoe UI Semilight"/>
                    <a:cs typeface="Segoe UI Semilight"/>
                  </a:rPr>
                  <a:t>that</a:t>
                </a:r>
                <a:r>
                  <a:rPr sz="2400" b="0" spc="-40" dirty="0">
                    <a:latin typeface="Segoe UI Semilight"/>
                    <a:cs typeface="Segoe UI Semilight"/>
                  </a:rPr>
                  <a:t> </a:t>
                </a:r>
                <a:r>
                  <a:rPr sz="2400" b="0" dirty="0">
                    <a:latin typeface="Segoe UI Semilight"/>
                    <a:cs typeface="Segoe UI Semilight"/>
                  </a:rPr>
                  <a:t>makes</a:t>
                </a:r>
                <a:r>
                  <a:rPr sz="2400" b="0" spc="-30" dirty="0">
                    <a:latin typeface="Segoe UI Semilight"/>
                    <a:cs typeface="Segoe UI Semilight"/>
                  </a:rPr>
                  <a:t> </a:t>
                </a:r>
                <a:r>
                  <a:rPr sz="2400" b="0" dirty="0">
                    <a:latin typeface="Segoe UI Semilight"/>
                    <a:cs typeface="Segoe UI Semilight"/>
                  </a:rPr>
                  <a:t>the</a:t>
                </a:r>
                <a:r>
                  <a:rPr sz="2400" b="0" spc="-20" dirty="0">
                    <a:latin typeface="Segoe UI Semilight"/>
                    <a:cs typeface="Segoe UI Semilight"/>
                  </a:rPr>
                  <a:t> </a:t>
                </a:r>
                <a:r>
                  <a:rPr sz="2400" b="0" dirty="0">
                    <a:latin typeface="Segoe UI Semilight"/>
                    <a:cs typeface="Segoe UI Semilight"/>
                  </a:rPr>
                  <a:t>likelihood</a:t>
                </a:r>
                <a:r>
                  <a:rPr sz="2400" b="0" spc="-60" dirty="0">
                    <a:latin typeface="Segoe UI Semilight"/>
                    <a:cs typeface="Segoe UI Semilight"/>
                  </a:rPr>
                  <a:t> </a:t>
                </a:r>
                <a:r>
                  <a:rPr sz="2400" b="0" dirty="0">
                    <a:latin typeface="Segoe UI Semilight"/>
                    <a:cs typeface="Segoe UI Semilight"/>
                  </a:rPr>
                  <a:t>of</a:t>
                </a:r>
                <a:r>
                  <a:rPr sz="2400" b="0" spc="-30" dirty="0">
                    <a:latin typeface="Segoe UI Semilight"/>
                    <a:cs typeface="Segoe UI Semilight"/>
                  </a:rPr>
                  <a:t> </a:t>
                </a:r>
                <a:r>
                  <a:rPr sz="2400" b="0" dirty="0">
                    <a:latin typeface="Segoe UI Semilight"/>
                    <a:cs typeface="Segoe UI Semilight"/>
                  </a:rPr>
                  <a:t>seeing</a:t>
                </a:r>
                <a:r>
                  <a:rPr sz="2400" b="0" spc="-35" dirty="0">
                    <a:latin typeface="Segoe UI Semilight"/>
                    <a:cs typeface="Segoe UI Semilight"/>
                  </a:rPr>
                  <a:t> </a:t>
                </a:r>
                <a:r>
                  <a:rPr sz="2400" b="0" dirty="0">
                    <a:latin typeface="Segoe UI Semilight"/>
                    <a:cs typeface="Segoe UI Semilight"/>
                  </a:rPr>
                  <a:t>the</a:t>
                </a:r>
                <a:r>
                  <a:rPr sz="2400" b="0" spc="-40" dirty="0">
                    <a:latin typeface="Segoe UI Semilight"/>
                    <a:cs typeface="Segoe UI Semilight"/>
                  </a:rPr>
                  <a:t> </a:t>
                </a:r>
                <a:r>
                  <a:rPr sz="2400" b="0" dirty="0">
                    <a:latin typeface="Segoe UI Semilight"/>
                    <a:cs typeface="Segoe UI Semilight"/>
                  </a:rPr>
                  <a:t>observed</a:t>
                </a:r>
                <a:r>
                  <a:rPr sz="2400" b="0" spc="-40" dirty="0">
                    <a:latin typeface="Segoe UI Semilight"/>
                    <a:cs typeface="Segoe UI Semilight"/>
                  </a:rPr>
                  <a:t> </a:t>
                </a:r>
                <a:r>
                  <a:rPr sz="2400" b="0" dirty="0">
                    <a:latin typeface="Segoe UI Semilight"/>
                    <a:cs typeface="Segoe UI Semilight"/>
                  </a:rPr>
                  <a:t>data</a:t>
                </a:r>
                <a:r>
                  <a:rPr sz="2400" b="0" spc="-40" dirty="0">
                    <a:latin typeface="Segoe UI Semilight"/>
                    <a:cs typeface="Segoe UI Semilight"/>
                  </a:rPr>
                  <a:t> </a:t>
                </a:r>
                <a:r>
                  <a:rPr sz="2400" b="0" dirty="0">
                    <a:latin typeface="Segoe UI Semilight"/>
                    <a:cs typeface="Segoe UI Semilight"/>
                  </a:rPr>
                  <a:t>the</a:t>
                </a:r>
                <a:r>
                  <a:rPr sz="2400" b="0" spc="-25" dirty="0">
                    <a:latin typeface="Segoe UI Semilight"/>
                    <a:cs typeface="Segoe UI Semilight"/>
                  </a:rPr>
                  <a:t> </a:t>
                </a:r>
                <a:r>
                  <a:rPr sz="2400" b="0" spc="-10" dirty="0">
                    <a:latin typeface="Segoe UI Semilight"/>
                    <a:cs typeface="Segoe UI Semilight"/>
                  </a:rPr>
                  <a:t>highest”</a:t>
                </a:r>
                <a:endParaRPr sz="2400" dirty="0">
                  <a:latin typeface="Segoe UI Semilight"/>
                  <a:cs typeface="Segoe UI Semilight"/>
                </a:endParaRPr>
              </a:p>
            </p:txBody>
          </p:sp>
        </mc:Choice>
        <mc:Fallback>
          <p:sp>
            <p:nvSpPr>
              <p:cNvPr id="3" name="object 3"/>
              <p:cNvSpPr txBox="1">
                <a:spLocks noRot="1" noChangeAspect="1" noMove="1" noResize="1" noEditPoints="1" noAdjustHandles="1" noChangeArrowheads="1" noChangeShapeType="1" noTextEdit="1"/>
              </p:cNvSpPr>
              <p:nvPr/>
            </p:nvSpPr>
            <p:spPr>
              <a:xfrm>
                <a:off x="693318" y="1462278"/>
                <a:ext cx="10757535" cy="843501"/>
              </a:xfrm>
              <a:prstGeom prst="rect">
                <a:avLst/>
              </a:prstGeom>
              <a:blipFill>
                <a:blip r:embed="rId2"/>
                <a:stretch>
                  <a:fillRect l="-1814" t="-9420" r="-1020" b="-21739"/>
                </a:stretch>
              </a:blipFill>
            </p:spPr>
            <p:txBody>
              <a:bodyPr/>
              <a:lstStyle/>
              <a:p>
                <a:r>
                  <a:rPr lang="en-US">
                    <a:noFill/>
                  </a:rPr>
                  <a:t> </a:t>
                </a:r>
              </a:p>
            </p:txBody>
          </p:sp>
        </mc:Fallback>
      </mc:AlternateContent>
      <p:sp>
        <p:nvSpPr>
          <p:cNvPr id="4" name="object 4"/>
          <p:cNvSpPr/>
          <p:nvPr/>
        </p:nvSpPr>
        <p:spPr>
          <a:xfrm>
            <a:off x="5739384" y="5631179"/>
            <a:ext cx="6322060" cy="1134110"/>
          </a:xfrm>
          <a:custGeom>
            <a:avLst/>
            <a:gdLst/>
            <a:ahLst/>
            <a:cxnLst/>
            <a:rect l="l" t="t" r="r" b="b"/>
            <a:pathLst>
              <a:path w="6322059" h="1134109">
                <a:moveTo>
                  <a:pt x="6132575" y="0"/>
                </a:moveTo>
                <a:lnTo>
                  <a:pt x="188975" y="0"/>
                </a:lnTo>
                <a:lnTo>
                  <a:pt x="138729" y="6750"/>
                </a:lnTo>
                <a:lnTo>
                  <a:pt x="93584" y="25801"/>
                </a:lnTo>
                <a:lnTo>
                  <a:pt x="55340" y="55351"/>
                </a:lnTo>
                <a:lnTo>
                  <a:pt x="25795" y="93599"/>
                </a:lnTo>
                <a:lnTo>
                  <a:pt x="6748" y="138746"/>
                </a:lnTo>
                <a:lnTo>
                  <a:pt x="0" y="188988"/>
                </a:lnTo>
                <a:lnTo>
                  <a:pt x="0" y="944867"/>
                </a:lnTo>
                <a:lnTo>
                  <a:pt x="6748" y="995109"/>
                </a:lnTo>
                <a:lnTo>
                  <a:pt x="25795" y="1040255"/>
                </a:lnTo>
                <a:lnTo>
                  <a:pt x="55340" y="1078504"/>
                </a:lnTo>
                <a:lnTo>
                  <a:pt x="93584" y="1108053"/>
                </a:lnTo>
                <a:lnTo>
                  <a:pt x="138729" y="1127104"/>
                </a:lnTo>
                <a:lnTo>
                  <a:pt x="188975" y="1133854"/>
                </a:lnTo>
                <a:lnTo>
                  <a:pt x="6132575" y="1133854"/>
                </a:lnTo>
                <a:lnTo>
                  <a:pt x="6182822" y="1127104"/>
                </a:lnTo>
                <a:lnTo>
                  <a:pt x="6227967" y="1108053"/>
                </a:lnTo>
                <a:lnTo>
                  <a:pt x="6266211" y="1078504"/>
                </a:lnTo>
                <a:lnTo>
                  <a:pt x="6295756" y="1040255"/>
                </a:lnTo>
                <a:lnTo>
                  <a:pt x="6314803" y="995109"/>
                </a:lnTo>
                <a:lnTo>
                  <a:pt x="6321551" y="944867"/>
                </a:lnTo>
                <a:lnTo>
                  <a:pt x="6321551" y="188988"/>
                </a:lnTo>
                <a:lnTo>
                  <a:pt x="6314803" y="138746"/>
                </a:lnTo>
                <a:lnTo>
                  <a:pt x="6295756" y="93599"/>
                </a:lnTo>
                <a:lnTo>
                  <a:pt x="6266211" y="55351"/>
                </a:lnTo>
                <a:lnTo>
                  <a:pt x="6227967" y="25801"/>
                </a:lnTo>
                <a:lnTo>
                  <a:pt x="6182822" y="6750"/>
                </a:lnTo>
                <a:lnTo>
                  <a:pt x="6132575" y="0"/>
                </a:lnTo>
                <a:close/>
              </a:path>
            </a:pathLst>
          </a:custGeom>
          <a:solidFill>
            <a:srgbClr val="EBEAF6"/>
          </a:solidFill>
        </p:spPr>
        <p:txBody>
          <a:bodyPr wrap="square" lIns="0" tIns="0" rIns="0" bIns="0" rtlCol="0"/>
          <a:lstStyle/>
          <a:p>
            <a:endParaRPr/>
          </a:p>
        </p:txBody>
      </p:sp>
      <p:sp>
        <p:nvSpPr>
          <p:cNvPr id="5" name="object 5"/>
          <p:cNvSpPr txBox="1"/>
          <p:nvPr/>
        </p:nvSpPr>
        <p:spPr>
          <a:xfrm>
            <a:off x="5873877" y="5677001"/>
            <a:ext cx="6033770" cy="1031240"/>
          </a:xfrm>
          <a:prstGeom prst="rect">
            <a:avLst/>
          </a:prstGeom>
        </p:spPr>
        <p:txBody>
          <a:bodyPr vert="horz" wrap="square" lIns="0" tIns="12065" rIns="0" bIns="0" rtlCol="0">
            <a:spAutoFit/>
          </a:bodyPr>
          <a:lstStyle/>
          <a:p>
            <a:pPr marL="12700">
              <a:lnSpc>
                <a:spcPct val="100000"/>
              </a:lnSpc>
              <a:spcBef>
                <a:spcPts val="95"/>
              </a:spcBef>
            </a:pPr>
            <a:r>
              <a:rPr sz="2200" b="0" spc="-20" dirty="0">
                <a:latin typeface="Segoe UI Semilight"/>
                <a:cs typeface="Segoe UI Semilight"/>
              </a:rPr>
              <a:t>Remember,</a:t>
            </a:r>
            <a:r>
              <a:rPr sz="2200" b="0" spc="-65" dirty="0">
                <a:latin typeface="Segoe UI Semilight"/>
                <a:cs typeface="Segoe UI Semilight"/>
              </a:rPr>
              <a:t> </a:t>
            </a:r>
            <a:r>
              <a:rPr sz="2200" b="0" dirty="0">
                <a:latin typeface="Segoe UI Semilight"/>
                <a:cs typeface="Segoe UI Semilight"/>
              </a:rPr>
              <a:t>our</a:t>
            </a:r>
            <a:r>
              <a:rPr sz="2200" b="0" spc="-55" dirty="0">
                <a:latin typeface="Segoe UI Semilight"/>
                <a:cs typeface="Segoe UI Semilight"/>
              </a:rPr>
              <a:t> </a:t>
            </a:r>
            <a:r>
              <a:rPr sz="2200" b="0" spc="-10" dirty="0">
                <a:latin typeface="Segoe UI Semilight"/>
                <a:cs typeface="Segoe UI Semilight"/>
              </a:rPr>
              <a:t>goal:</a:t>
            </a:r>
            <a:endParaRPr sz="2200">
              <a:latin typeface="Segoe UI Semilight"/>
              <a:cs typeface="Segoe UI Semilight"/>
            </a:endParaRPr>
          </a:p>
          <a:p>
            <a:pPr marL="253365" indent="-240665">
              <a:lnSpc>
                <a:spcPct val="100000"/>
              </a:lnSpc>
              <a:spcBef>
                <a:spcPts val="5"/>
              </a:spcBef>
              <a:buAutoNum type="arabicPeriod"/>
              <a:tabLst>
                <a:tab pos="253365" algn="l"/>
              </a:tabLst>
            </a:pPr>
            <a:r>
              <a:rPr sz="2200" b="0" dirty="0">
                <a:latin typeface="Segoe UI Semilight"/>
                <a:cs typeface="Segoe UI Semilight"/>
              </a:rPr>
              <a:t>Collect</a:t>
            </a:r>
            <a:r>
              <a:rPr sz="2200" b="0" spc="-60" dirty="0">
                <a:latin typeface="Segoe UI Semilight"/>
                <a:cs typeface="Segoe UI Semilight"/>
              </a:rPr>
              <a:t> </a:t>
            </a:r>
            <a:r>
              <a:rPr sz="2200" b="0" dirty="0">
                <a:latin typeface="Segoe UI Semilight"/>
                <a:cs typeface="Segoe UI Semilight"/>
              </a:rPr>
              <a:t>some</a:t>
            </a:r>
            <a:r>
              <a:rPr sz="2200" b="0" spc="-50" dirty="0">
                <a:latin typeface="Segoe UI Semilight"/>
                <a:cs typeface="Segoe UI Semilight"/>
              </a:rPr>
              <a:t> </a:t>
            </a:r>
            <a:r>
              <a:rPr sz="2200" b="0" spc="-10" dirty="0">
                <a:latin typeface="Segoe UI Semilight"/>
                <a:cs typeface="Segoe UI Semilight"/>
              </a:rPr>
              <a:t>data/samples</a:t>
            </a:r>
            <a:r>
              <a:rPr sz="2200" b="0" spc="-45" dirty="0">
                <a:latin typeface="Segoe UI Semilight"/>
                <a:cs typeface="Segoe UI Semilight"/>
              </a:rPr>
              <a:t> </a:t>
            </a:r>
            <a:r>
              <a:rPr sz="2200" b="0" dirty="0">
                <a:latin typeface="Segoe UI Semilight"/>
                <a:cs typeface="Segoe UI Semilight"/>
              </a:rPr>
              <a:t>from</a:t>
            </a:r>
            <a:r>
              <a:rPr sz="2200" b="0" spc="-50" dirty="0">
                <a:latin typeface="Segoe UI Semilight"/>
                <a:cs typeface="Segoe UI Semilight"/>
              </a:rPr>
              <a:t> </a:t>
            </a:r>
            <a:r>
              <a:rPr sz="2200" b="0" dirty="0">
                <a:latin typeface="Segoe UI Semilight"/>
                <a:cs typeface="Segoe UI Semilight"/>
              </a:rPr>
              <a:t>the</a:t>
            </a:r>
            <a:r>
              <a:rPr sz="2200" b="0" spc="-60" dirty="0">
                <a:latin typeface="Segoe UI Semilight"/>
                <a:cs typeface="Segoe UI Semilight"/>
              </a:rPr>
              <a:t> </a:t>
            </a:r>
            <a:r>
              <a:rPr sz="2200" b="0" spc="-10" dirty="0">
                <a:latin typeface="Segoe UI Semilight"/>
                <a:cs typeface="Segoe UI Semilight"/>
              </a:rPr>
              <a:t>distribution</a:t>
            </a:r>
            <a:endParaRPr sz="2200">
              <a:latin typeface="Segoe UI Semilight"/>
              <a:cs typeface="Segoe UI Semilight"/>
            </a:endParaRPr>
          </a:p>
          <a:p>
            <a:pPr marL="219710" indent="-217170">
              <a:lnSpc>
                <a:spcPct val="100000"/>
              </a:lnSpc>
              <a:buSzPct val="97727"/>
              <a:buAutoNum type="arabicPeriod"/>
              <a:tabLst>
                <a:tab pos="219710" algn="l"/>
              </a:tabLst>
            </a:pPr>
            <a:r>
              <a:rPr sz="2200" b="0" u="sng" spc="-45"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Find</a:t>
            </a:r>
            <a:r>
              <a:rPr sz="2200" b="0" u="sng" spc="-25"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an</a:t>
            </a:r>
            <a:r>
              <a:rPr sz="2200" b="0" u="sng" spc="-35"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estimate</a:t>
            </a:r>
            <a:r>
              <a:rPr sz="2200" b="0" u="sng" spc="-40" dirty="0">
                <a:uFill>
                  <a:solidFill>
                    <a:srgbClr val="000000"/>
                  </a:solidFill>
                </a:uFill>
                <a:latin typeface="Segoe UI Semilight"/>
                <a:cs typeface="Segoe UI Semilight"/>
              </a:rPr>
              <a:t> </a:t>
            </a:r>
            <a:r>
              <a:rPr sz="2200" b="0" u="sng" dirty="0">
                <a:uFill>
                  <a:solidFill>
                    <a:srgbClr val="000000"/>
                  </a:solidFill>
                </a:uFill>
                <a:latin typeface="Segoe UI Semilight"/>
                <a:cs typeface="Segoe UI Semilight"/>
              </a:rPr>
              <a:t>for</a:t>
            </a:r>
            <a:r>
              <a:rPr sz="2200" b="0" u="sng" spc="-25" dirty="0">
                <a:uFill>
                  <a:solidFill>
                    <a:srgbClr val="000000"/>
                  </a:solidFill>
                </a:uFill>
                <a:latin typeface="Segoe UI Semilight"/>
                <a:cs typeface="Segoe UI Semilight"/>
              </a:rPr>
              <a:t> </a:t>
            </a:r>
            <a:r>
              <a:rPr sz="2200" u="sng" spc="-50" dirty="0">
                <a:uFill>
                  <a:solidFill>
                    <a:srgbClr val="000000"/>
                  </a:solidFill>
                </a:uFill>
                <a:latin typeface="Cambria Math"/>
                <a:cs typeface="Cambria Math"/>
              </a:rPr>
              <a:t>𝜃</a:t>
            </a:r>
            <a:endParaRPr sz="2200">
              <a:latin typeface="Cambria Math"/>
              <a:cs typeface="Cambria Math"/>
            </a:endParaRPr>
          </a:p>
        </p:txBody>
      </p:sp>
      <mc:AlternateContent xmlns:mc="http://schemas.openxmlformats.org/markup-compatibility/2006">
        <mc:Choice xmlns:a14="http://schemas.microsoft.com/office/drawing/2010/main" Requires="a14">
          <p:graphicFrame>
            <p:nvGraphicFramePr>
              <p:cNvPr id="6" name="object 6"/>
              <p:cNvGraphicFramePr>
                <a:graphicFrameLocks noGrp="1"/>
              </p:cNvGraphicFramePr>
              <p:nvPr>
                <p:extLst>
                  <p:ext uri="{D42A27DB-BD31-4B8C-83A1-F6EECF244321}">
                    <p14:modId xmlns:p14="http://schemas.microsoft.com/office/powerpoint/2010/main" val="3515641256"/>
                  </p:ext>
                </p:extLst>
              </p:nvPr>
            </p:nvGraphicFramePr>
            <p:xfrm>
              <a:off x="574548" y="2490216"/>
              <a:ext cx="8898890" cy="1877060"/>
            </p:xfrm>
            <a:graphic>
              <a:graphicData uri="http://schemas.openxmlformats.org/drawingml/2006/table">
                <a:tbl>
                  <a:tblPr firstRow="1" bandRow="1">
                    <a:tableStyleId>{2D5ABB26-0587-4C30-8999-92F81FD0307C}</a:tableStyleId>
                  </a:tblPr>
                  <a:tblGrid>
                    <a:gridCol w="8898890">
                      <a:extLst>
                        <a:ext uri="{9D8B030D-6E8A-4147-A177-3AD203B41FA5}">
                          <a16:colId xmlns:a16="http://schemas.microsoft.com/office/drawing/2014/main" val="20000"/>
                        </a:ext>
                      </a:extLst>
                    </a:gridCol>
                  </a:tblGrid>
                  <a:tr h="688340">
                    <a:tc>
                      <a:txBody>
                        <a:bodyPr/>
                        <a:lstStyle/>
                        <a:p>
                          <a:pPr marL="102870">
                            <a:lnSpc>
                              <a:spcPct val="100000"/>
                            </a:lnSpc>
                            <a:spcBef>
                              <a:spcPts val="715"/>
                            </a:spcBef>
                          </a:pPr>
                          <a:r>
                            <a:rPr sz="3200" b="1" dirty="0">
                              <a:solidFill>
                                <a:srgbClr val="FFFFFF"/>
                              </a:solidFill>
                              <a:latin typeface="Segoe UI Semibold"/>
                              <a:cs typeface="Segoe UI Semibold"/>
                            </a:rPr>
                            <a:t>Maximum</a:t>
                          </a:r>
                          <a:r>
                            <a:rPr sz="3200" b="1" spc="-60" dirty="0">
                              <a:solidFill>
                                <a:srgbClr val="FFFFFF"/>
                              </a:solidFill>
                              <a:latin typeface="Segoe UI Semibold"/>
                              <a:cs typeface="Segoe UI Semibold"/>
                            </a:rPr>
                            <a:t> </a:t>
                          </a:r>
                          <a:r>
                            <a:rPr sz="3200" b="1" dirty="0">
                              <a:solidFill>
                                <a:srgbClr val="FFFFFF"/>
                              </a:solidFill>
                              <a:latin typeface="Segoe UI Semibold"/>
                              <a:cs typeface="Segoe UI Semibold"/>
                            </a:rPr>
                            <a:t>Likelihood</a:t>
                          </a:r>
                          <a:r>
                            <a:rPr sz="3200" b="1" spc="-75" dirty="0">
                              <a:solidFill>
                                <a:srgbClr val="FFFFFF"/>
                              </a:solidFill>
                              <a:latin typeface="Segoe UI Semibold"/>
                              <a:cs typeface="Segoe UI Semibold"/>
                            </a:rPr>
                            <a:t> </a:t>
                          </a:r>
                          <a:r>
                            <a:rPr sz="3200" b="1" spc="-10" dirty="0">
                              <a:solidFill>
                                <a:srgbClr val="FFFFFF"/>
                              </a:solidFill>
                              <a:latin typeface="Segoe UI Semibold"/>
                              <a:cs typeface="Segoe UI Semibold"/>
                            </a:rPr>
                            <a:t>Estimator</a:t>
                          </a:r>
                          <a:endParaRPr sz="3200">
                            <a:latin typeface="Segoe UI Semibold"/>
                            <a:cs typeface="Segoe UI Semibold"/>
                          </a:endParaRPr>
                        </a:p>
                      </a:txBody>
                      <a:tcPr marL="0" marR="0" marT="90805" marB="0">
                        <a:solidFill>
                          <a:srgbClr val="4B3182"/>
                        </a:solidFill>
                      </a:tcPr>
                    </a:tc>
                    <a:extLst>
                      <a:ext uri="{0D108BD9-81ED-4DB2-BD59-A6C34878D82A}">
                        <a16:rowId xmlns:a16="http://schemas.microsoft.com/office/drawing/2014/main" val="10000"/>
                      </a:ext>
                    </a:extLst>
                  </a:tr>
                  <a:tr h="1188720">
                    <a:tc>
                      <a:txBody>
                        <a:bodyPr/>
                        <a:lstStyle/>
                        <a:p>
                          <a:pPr algn="ctr">
                            <a:lnSpc>
                              <a:spcPct val="100000"/>
                            </a:lnSpc>
                            <a:spcBef>
                              <a:spcPts val="1180"/>
                            </a:spcBef>
                          </a:pPr>
                          <a:r>
                            <a:rPr sz="2800" b="0" dirty="0">
                              <a:solidFill>
                                <a:srgbClr val="FFFFFF"/>
                              </a:solidFill>
                              <a:latin typeface="Segoe UI Semilight"/>
                              <a:cs typeface="Segoe UI Semilight"/>
                            </a:rPr>
                            <a:t>The</a:t>
                          </a:r>
                          <a:r>
                            <a:rPr sz="2800" b="0" spc="-70" dirty="0">
                              <a:solidFill>
                                <a:srgbClr val="FFFFFF"/>
                              </a:solidFill>
                              <a:latin typeface="Segoe UI Semilight"/>
                              <a:cs typeface="Segoe UI Semilight"/>
                            </a:rPr>
                            <a:t> </a:t>
                          </a:r>
                          <a:r>
                            <a:rPr sz="2800" b="0" dirty="0">
                              <a:solidFill>
                                <a:srgbClr val="FFFFFF"/>
                              </a:solidFill>
                              <a:latin typeface="Segoe UI Semilight"/>
                              <a:cs typeface="Segoe UI Semilight"/>
                            </a:rPr>
                            <a:t>maximum</a:t>
                          </a:r>
                          <a:r>
                            <a:rPr sz="2800" b="0" spc="-80" dirty="0">
                              <a:solidFill>
                                <a:srgbClr val="FFFFFF"/>
                              </a:solidFill>
                              <a:latin typeface="Segoe UI Semilight"/>
                              <a:cs typeface="Segoe UI Semilight"/>
                            </a:rPr>
                            <a:t> </a:t>
                          </a:r>
                          <a:r>
                            <a:rPr sz="2800" b="0" spc="-10" dirty="0">
                              <a:solidFill>
                                <a:srgbClr val="FFFFFF"/>
                              </a:solidFill>
                              <a:latin typeface="Segoe UI Semilight"/>
                              <a:cs typeface="Segoe UI Semilight"/>
                            </a:rPr>
                            <a:t>likelihood</a:t>
                          </a:r>
                          <a:r>
                            <a:rPr sz="2800" b="0" spc="-60" dirty="0">
                              <a:solidFill>
                                <a:srgbClr val="FFFFFF"/>
                              </a:solidFill>
                              <a:latin typeface="Segoe UI Semilight"/>
                              <a:cs typeface="Segoe UI Semilight"/>
                            </a:rPr>
                            <a:t> </a:t>
                          </a:r>
                          <a:r>
                            <a:rPr sz="2800" b="0" dirty="0">
                              <a:solidFill>
                                <a:srgbClr val="FFFFFF"/>
                              </a:solidFill>
                              <a:latin typeface="Segoe UI Semilight"/>
                              <a:cs typeface="Segoe UI Semilight"/>
                            </a:rPr>
                            <a:t>estimator</a:t>
                          </a:r>
                          <a:r>
                            <a:rPr sz="2800" b="0" spc="-80" dirty="0">
                              <a:solidFill>
                                <a:srgbClr val="FFFFFF"/>
                              </a:solidFill>
                              <a:latin typeface="Segoe UI Semilight"/>
                              <a:cs typeface="Segoe UI Semilight"/>
                            </a:rPr>
                            <a:t> </a:t>
                          </a:r>
                          <a:r>
                            <a:rPr sz="2800" b="0" dirty="0">
                              <a:solidFill>
                                <a:srgbClr val="FFFFFF"/>
                              </a:solidFill>
                              <a:latin typeface="Segoe UI Semilight"/>
                              <a:cs typeface="Segoe UI Semilight"/>
                            </a:rPr>
                            <a:t>of</a:t>
                          </a:r>
                          <a:r>
                            <a:rPr sz="2800" b="0" spc="-65" dirty="0">
                              <a:solidFill>
                                <a:srgbClr val="FFFFFF"/>
                              </a:solidFill>
                              <a:latin typeface="Segoe UI Semilight"/>
                              <a:cs typeface="Segoe UI Semilight"/>
                            </a:rPr>
                            <a:t> </a:t>
                          </a:r>
                          <a:r>
                            <a:rPr sz="2800" b="0" dirty="0">
                              <a:solidFill>
                                <a:srgbClr val="FFFFFF"/>
                              </a:solidFill>
                              <a:latin typeface="Segoe UI Semilight"/>
                              <a:cs typeface="Segoe UI Semilight"/>
                            </a:rPr>
                            <a:t>the</a:t>
                          </a:r>
                          <a:r>
                            <a:rPr sz="2800" b="0" spc="-70" dirty="0">
                              <a:solidFill>
                                <a:srgbClr val="FFFFFF"/>
                              </a:solidFill>
                              <a:latin typeface="Segoe UI Semilight"/>
                              <a:cs typeface="Segoe UI Semilight"/>
                            </a:rPr>
                            <a:t> </a:t>
                          </a:r>
                          <a:r>
                            <a:rPr sz="2800" b="0" dirty="0">
                              <a:solidFill>
                                <a:srgbClr val="FFFFFF"/>
                              </a:solidFill>
                              <a:latin typeface="Segoe UI Semilight"/>
                              <a:cs typeface="Segoe UI Semilight"/>
                            </a:rPr>
                            <a:t>parameter</a:t>
                          </a:r>
                          <a:r>
                            <a:rPr sz="2800" b="0" spc="-50" dirty="0">
                              <a:solidFill>
                                <a:srgbClr val="FFFFFF"/>
                              </a:solidFill>
                              <a:latin typeface="Segoe UI Semilight"/>
                              <a:cs typeface="Segoe UI Semilight"/>
                            </a:rPr>
                            <a:t> </a:t>
                          </a:r>
                          <a:r>
                            <a:rPr sz="2800" dirty="0">
                              <a:solidFill>
                                <a:srgbClr val="FFFFFF"/>
                              </a:solidFill>
                              <a:latin typeface="Cambria Math"/>
                              <a:cs typeface="Cambria Math"/>
                            </a:rPr>
                            <a:t>θ</a:t>
                          </a:r>
                          <a:r>
                            <a:rPr sz="2800" spc="95" dirty="0">
                              <a:solidFill>
                                <a:srgbClr val="FFFFFF"/>
                              </a:solidFill>
                              <a:latin typeface="Cambria Math"/>
                              <a:cs typeface="Cambria Math"/>
                            </a:rPr>
                            <a:t> </a:t>
                          </a:r>
                          <a:r>
                            <a:rPr sz="2800" b="0" spc="-25" dirty="0">
                              <a:solidFill>
                                <a:srgbClr val="FFFFFF"/>
                              </a:solidFill>
                              <a:latin typeface="Segoe UI Semilight"/>
                              <a:cs typeface="Segoe UI Semilight"/>
                            </a:rPr>
                            <a:t>is:</a:t>
                          </a:r>
                          <a:endParaRPr sz="2800" dirty="0">
                            <a:latin typeface="Segoe UI Semilight"/>
                            <a:cs typeface="Segoe UI Semilight"/>
                          </a:endParaRPr>
                        </a:p>
                        <a:p>
                          <a:pPr marL="635" algn="ctr">
                            <a:lnSpc>
                              <a:spcPct val="100000"/>
                            </a:lnSpc>
                            <a:spcBef>
                              <a:spcPts val="140"/>
                            </a:spcBef>
                            <a:tabLst>
                              <a:tab pos="309880" algn="l"/>
                              <a:tab pos="2161540" algn="l"/>
                            </a:tabLst>
                          </a:pPr>
                          <a14:m>
                            <m:oMath xmlns:m="http://schemas.openxmlformats.org/officeDocument/2006/math">
                              <m:acc>
                                <m:accPr>
                                  <m:chr m:val="̂"/>
                                  <m:ctrlPr>
                                    <a:rPr lang="en-US" sz="2800" b="0" i="1" spc="-55" smtClean="0">
                                      <a:solidFill>
                                        <a:schemeClr val="bg1"/>
                                      </a:solidFill>
                                      <a:latin typeface="Cambria Math" panose="02040503050406030204" pitchFamily="18" charset="0"/>
                                      <a:cs typeface="Segoe UI Semilight"/>
                                    </a:rPr>
                                  </m:ctrlPr>
                                </m:accPr>
                                <m:e>
                                  <m:r>
                                    <a:rPr lang="en-US" sz="2800" b="0" i="1" spc="-55" smtClean="0">
                                      <a:solidFill>
                                        <a:schemeClr val="bg1"/>
                                      </a:solidFill>
                                      <a:latin typeface="Cambria Math" panose="02040503050406030204" pitchFamily="18" charset="0"/>
                                      <a:cs typeface="Segoe UI Semilight"/>
                                    </a:rPr>
                                    <m:t>𝜃</m:t>
                                  </m:r>
                                </m:e>
                              </m:acc>
                              <m:r>
                                <a:rPr lang="en-US" sz="2800" b="0" i="1" spc="-55" smtClean="0">
                                  <a:solidFill>
                                    <a:schemeClr val="bg1"/>
                                  </a:solidFill>
                                  <a:latin typeface="Cambria Math" panose="02040503050406030204" pitchFamily="18" charset="0"/>
                                  <a:cs typeface="Segoe UI Semilight"/>
                                </a:rPr>
                                <m:t>=</m:t>
                              </m:r>
                            </m:oMath>
                          </a14:m>
                          <a:r>
                            <a:rPr lang="en-US" sz="2800" spc="150" dirty="0">
                              <a:solidFill>
                                <a:schemeClr val="bg1"/>
                              </a:solidFill>
                              <a:latin typeface="Cambria Math"/>
                              <a:cs typeface="Cambria Math"/>
                            </a:rPr>
                            <a:t> </a:t>
                          </a:r>
                          <a:r>
                            <a:rPr sz="2800" spc="-10" dirty="0">
                              <a:solidFill>
                                <a:srgbClr val="FFFFFF"/>
                              </a:solidFill>
                              <a:latin typeface="Cambria Math"/>
                              <a:cs typeface="Cambria Math"/>
                            </a:rPr>
                            <a:t>argmax</a:t>
                          </a:r>
                          <a:r>
                            <a:rPr sz="3075" spc="-15" baseline="-16260" dirty="0">
                              <a:solidFill>
                                <a:srgbClr val="FFFFFF"/>
                              </a:solidFill>
                              <a:latin typeface="Cambria Math"/>
                              <a:cs typeface="Cambria Math"/>
                            </a:rPr>
                            <a:t>𝜃</a:t>
                          </a:r>
                          <a:r>
                            <a:rPr sz="3075" baseline="-16260" dirty="0">
                              <a:solidFill>
                                <a:srgbClr val="FFFFFF"/>
                              </a:solidFill>
                              <a:latin typeface="Cambria Math"/>
                              <a:cs typeface="Cambria Math"/>
                            </a:rPr>
                            <a:t>	</a:t>
                          </a:r>
                          <a:r>
                            <a:rPr sz="2800" dirty="0">
                              <a:solidFill>
                                <a:srgbClr val="FFFFFF"/>
                              </a:solidFill>
                              <a:latin typeface="Cambria Math"/>
                              <a:cs typeface="Cambria Math"/>
                            </a:rPr>
                            <a:t>ℒ(𝐸;</a:t>
                          </a:r>
                          <a:r>
                            <a:rPr sz="2800" spc="10" dirty="0">
                              <a:solidFill>
                                <a:srgbClr val="FFFFFF"/>
                              </a:solidFill>
                              <a:latin typeface="Cambria Math"/>
                              <a:cs typeface="Cambria Math"/>
                            </a:rPr>
                            <a:t> </a:t>
                          </a:r>
                          <a:r>
                            <a:rPr sz="2800" spc="-25" dirty="0">
                              <a:solidFill>
                                <a:srgbClr val="FFFFFF"/>
                              </a:solidFill>
                              <a:latin typeface="Cambria Math"/>
                              <a:cs typeface="Cambria Math"/>
                            </a:rPr>
                            <a:t>𝜃)</a:t>
                          </a:r>
                          <a:endParaRPr sz="2800" dirty="0">
                            <a:latin typeface="Cambria Math"/>
                            <a:cs typeface="Cambria Math"/>
                          </a:endParaRPr>
                        </a:p>
                      </a:txBody>
                      <a:tcPr marL="0" marR="0" marT="149860" marB="0">
                        <a:solidFill>
                          <a:srgbClr val="A38DD2"/>
                        </a:solidFill>
                      </a:tcPr>
                    </a:tc>
                    <a:extLst>
                      <a:ext uri="{0D108BD9-81ED-4DB2-BD59-A6C34878D82A}">
                        <a16:rowId xmlns:a16="http://schemas.microsoft.com/office/drawing/2014/main" val="10001"/>
                      </a:ext>
                    </a:extLst>
                  </a:tr>
                </a:tbl>
              </a:graphicData>
            </a:graphic>
          </p:graphicFrame>
        </mc:Choice>
        <mc:Fallback>
          <p:graphicFrame>
            <p:nvGraphicFramePr>
              <p:cNvPr id="6" name="object 6"/>
              <p:cNvGraphicFramePr>
                <a:graphicFrameLocks noGrp="1"/>
              </p:cNvGraphicFramePr>
              <p:nvPr>
                <p:extLst>
                  <p:ext uri="{D42A27DB-BD31-4B8C-83A1-F6EECF244321}">
                    <p14:modId xmlns:p14="http://schemas.microsoft.com/office/powerpoint/2010/main" val="3515641256"/>
                  </p:ext>
                </p:extLst>
              </p:nvPr>
            </p:nvGraphicFramePr>
            <p:xfrm>
              <a:off x="574548" y="2490216"/>
              <a:ext cx="8898890" cy="1877060"/>
            </p:xfrm>
            <a:graphic>
              <a:graphicData uri="http://schemas.openxmlformats.org/drawingml/2006/table">
                <a:tbl>
                  <a:tblPr firstRow="1" bandRow="1">
                    <a:tableStyleId>{2D5ABB26-0587-4C30-8999-92F81FD0307C}</a:tableStyleId>
                  </a:tblPr>
                  <a:tblGrid>
                    <a:gridCol w="8898890">
                      <a:extLst>
                        <a:ext uri="{9D8B030D-6E8A-4147-A177-3AD203B41FA5}">
                          <a16:colId xmlns:a16="http://schemas.microsoft.com/office/drawing/2014/main" val="20000"/>
                        </a:ext>
                      </a:extLst>
                    </a:gridCol>
                  </a:tblGrid>
                  <a:tr h="688340">
                    <a:tc>
                      <a:txBody>
                        <a:bodyPr/>
                        <a:lstStyle/>
                        <a:p>
                          <a:pPr marL="102870">
                            <a:lnSpc>
                              <a:spcPct val="100000"/>
                            </a:lnSpc>
                            <a:spcBef>
                              <a:spcPts val="715"/>
                            </a:spcBef>
                          </a:pPr>
                          <a:r>
                            <a:rPr sz="3200" b="1" dirty="0">
                              <a:solidFill>
                                <a:srgbClr val="FFFFFF"/>
                              </a:solidFill>
                              <a:latin typeface="Segoe UI Semibold"/>
                              <a:cs typeface="Segoe UI Semibold"/>
                            </a:rPr>
                            <a:t>Maximum</a:t>
                          </a:r>
                          <a:r>
                            <a:rPr sz="3200" b="1" spc="-60" dirty="0">
                              <a:solidFill>
                                <a:srgbClr val="FFFFFF"/>
                              </a:solidFill>
                              <a:latin typeface="Segoe UI Semibold"/>
                              <a:cs typeface="Segoe UI Semibold"/>
                            </a:rPr>
                            <a:t> </a:t>
                          </a:r>
                          <a:r>
                            <a:rPr sz="3200" b="1" dirty="0">
                              <a:solidFill>
                                <a:srgbClr val="FFFFFF"/>
                              </a:solidFill>
                              <a:latin typeface="Segoe UI Semibold"/>
                              <a:cs typeface="Segoe UI Semibold"/>
                            </a:rPr>
                            <a:t>Likelihood</a:t>
                          </a:r>
                          <a:r>
                            <a:rPr sz="3200" b="1" spc="-75" dirty="0">
                              <a:solidFill>
                                <a:srgbClr val="FFFFFF"/>
                              </a:solidFill>
                              <a:latin typeface="Segoe UI Semibold"/>
                              <a:cs typeface="Segoe UI Semibold"/>
                            </a:rPr>
                            <a:t> </a:t>
                          </a:r>
                          <a:r>
                            <a:rPr sz="3200" b="1" spc="-10" dirty="0">
                              <a:solidFill>
                                <a:srgbClr val="FFFFFF"/>
                              </a:solidFill>
                              <a:latin typeface="Segoe UI Semibold"/>
                              <a:cs typeface="Segoe UI Semibold"/>
                            </a:rPr>
                            <a:t>Estimator</a:t>
                          </a:r>
                          <a:endParaRPr sz="3200">
                            <a:latin typeface="Segoe UI Semibold"/>
                            <a:cs typeface="Segoe UI Semibold"/>
                          </a:endParaRPr>
                        </a:p>
                      </a:txBody>
                      <a:tcPr marL="0" marR="0" marT="90805" marB="0">
                        <a:solidFill>
                          <a:srgbClr val="4B3182"/>
                        </a:solidFill>
                      </a:tcPr>
                    </a:tc>
                    <a:extLst>
                      <a:ext uri="{0D108BD9-81ED-4DB2-BD59-A6C34878D82A}">
                        <a16:rowId xmlns:a16="http://schemas.microsoft.com/office/drawing/2014/main" val="10000"/>
                      </a:ext>
                    </a:extLst>
                  </a:tr>
                  <a:tr h="1188720">
                    <a:tc>
                      <a:txBody>
                        <a:bodyPr/>
                        <a:lstStyle/>
                        <a:p>
                          <a:endParaRPr lang="en-US"/>
                        </a:p>
                      </a:txBody>
                      <a:tcPr marL="0" marR="0" marT="149860" marB="0">
                        <a:blipFill>
                          <a:blip r:embed="rId3"/>
                          <a:stretch>
                            <a:fillRect t="-60204" b="-4592"/>
                          </a:stretch>
                        </a:blipFill>
                      </a:tcPr>
                    </a:tc>
                    <a:extLst>
                      <a:ext uri="{0D108BD9-81ED-4DB2-BD59-A6C34878D82A}">
                        <a16:rowId xmlns:a16="http://schemas.microsoft.com/office/drawing/2014/main" val="10001"/>
                      </a:ext>
                    </a:extLst>
                  </a:tr>
                </a:tbl>
              </a:graphicData>
            </a:graphic>
          </p:graphicFrame>
        </mc:Fallback>
      </mc:AlternateContent>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75" dirty="0"/>
              <a:t>Maximum</a:t>
            </a:r>
            <a:r>
              <a:rPr spc="180" dirty="0"/>
              <a:t> </a:t>
            </a:r>
            <a:r>
              <a:rPr spc="70" dirty="0"/>
              <a:t>Likelihood</a:t>
            </a:r>
            <a:r>
              <a:rPr spc="175" dirty="0"/>
              <a:t> </a:t>
            </a:r>
            <a:r>
              <a:rPr spc="70" dirty="0"/>
              <a:t>Estimation</a:t>
            </a:r>
          </a:p>
        </p:txBody>
      </p:sp>
      <mc:AlternateContent xmlns:mc="http://schemas.openxmlformats.org/markup-compatibility/2006">
        <mc:Choice xmlns:a14="http://schemas.microsoft.com/office/drawing/2010/main" Requires="a14">
          <p:sp>
            <p:nvSpPr>
              <p:cNvPr id="3" name="object 3"/>
              <p:cNvSpPr txBox="1"/>
              <p:nvPr/>
            </p:nvSpPr>
            <p:spPr>
              <a:xfrm>
                <a:off x="693318" y="1462278"/>
                <a:ext cx="10757535" cy="843501"/>
              </a:xfrm>
              <a:prstGeom prst="rect">
                <a:avLst/>
              </a:prstGeom>
            </p:spPr>
            <p:txBody>
              <a:bodyPr vert="horz" wrap="square" lIns="0" tIns="12065" rIns="0" bIns="0" rtlCol="0">
                <a:spAutoFit/>
              </a:bodyPr>
              <a:lstStyle/>
              <a:p>
                <a:pPr marL="25400">
                  <a:lnSpc>
                    <a:spcPct val="100000"/>
                  </a:lnSpc>
                  <a:spcBef>
                    <a:spcPts val="95"/>
                  </a:spcBef>
                  <a:tabLst>
                    <a:tab pos="4813935" algn="l"/>
                    <a:tab pos="6665595" algn="l"/>
                  </a:tabLst>
                </a:pPr>
                <a:r>
                  <a:rPr lang="en-US" sz="2800" b="0" dirty="0">
                    <a:latin typeface="Segoe UI Semilight"/>
                    <a:cs typeface="Segoe UI Semilight"/>
                  </a:rPr>
                  <a:t>We</a:t>
                </a:r>
                <a:r>
                  <a:rPr lang="en-US" sz="2800" b="0" spc="-45" dirty="0">
                    <a:latin typeface="Segoe UI Semilight"/>
                    <a:cs typeface="Segoe UI Semilight"/>
                  </a:rPr>
                  <a:t> </a:t>
                </a:r>
                <a:r>
                  <a:rPr lang="en-US" sz="2800" b="0" dirty="0">
                    <a:latin typeface="Segoe UI Semilight"/>
                    <a:cs typeface="Segoe UI Semilight"/>
                  </a:rPr>
                  <a:t>will</a:t>
                </a:r>
                <a:r>
                  <a:rPr lang="en-US" sz="2800" b="0" spc="-40" dirty="0">
                    <a:latin typeface="Segoe UI Semilight"/>
                    <a:cs typeface="Segoe UI Semilight"/>
                  </a:rPr>
                  <a:t> </a:t>
                </a:r>
                <a:r>
                  <a:rPr lang="en-US" sz="2800" b="0" dirty="0">
                    <a:latin typeface="Segoe UI Semilight"/>
                    <a:cs typeface="Segoe UI Semilight"/>
                  </a:rPr>
                  <a:t>choose</a:t>
                </a:r>
                <a:r>
                  <a:rPr lang="en-US" sz="2800" b="0" spc="-55" dirty="0">
                    <a:latin typeface="Segoe UI Semilight"/>
                    <a:cs typeface="Segoe UI Semilight"/>
                  </a:rPr>
                  <a:t> </a:t>
                </a:r>
                <a:r>
                  <a:rPr lang="en-US" sz="2800" b="0" dirty="0">
                    <a:latin typeface="Segoe UI Semilight"/>
                    <a:cs typeface="Segoe UI Semilight"/>
                  </a:rPr>
                  <a:t>the</a:t>
                </a:r>
                <a:r>
                  <a:rPr lang="en-US" sz="2800" b="0" spc="-60" dirty="0">
                    <a:latin typeface="Segoe UI Semilight"/>
                    <a:cs typeface="Segoe UI Semilight"/>
                  </a:rPr>
                  <a:t> </a:t>
                </a:r>
                <a:r>
                  <a:rPr lang="en-US" sz="2800" b="0" dirty="0">
                    <a:latin typeface="Segoe UI Semilight"/>
                    <a:cs typeface="Segoe UI Semilight"/>
                  </a:rPr>
                  <a:t>estimator</a:t>
                </a:r>
                <a:r>
                  <a:rPr lang="en-US" sz="2800" b="0" spc="-55" dirty="0">
                    <a:latin typeface="Segoe UI Semilight"/>
                    <a:cs typeface="Segoe UI Semilight"/>
                  </a:rPr>
                  <a:t> </a:t>
                </a:r>
                <a14:m>
                  <m:oMath xmlns:m="http://schemas.openxmlformats.org/officeDocument/2006/math">
                    <m:acc>
                      <m:accPr>
                        <m:chr m:val="̂"/>
                        <m:ctrlPr>
                          <a:rPr lang="ar-AE" sz="2800" b="0" i="1" spc="-55" smtClean="0">
                            <a:latin typeface="Cambria Math" panose="02040503050406030204" pitchFamily="18" charset="0"/>
                            <a:cs typeface="Segoe UI Semilight"/>
                          </a:rPr>
                        </m:ctrlPr>
                      </m:accPr>
                      <m:e>
                        <m:r>
                          <a:rPr lang="ar-AE" sz="2800" b="0" i="1" spc="-55" smtClean="0">
                            <a:latin typeface="Cambria Math" panose="02040503050406030204" pitchFamily="18" charset="0"/>
                            <a:cs typeface="Segoe UI Semilight"/>
                          </a:rPr>
                          <m:t>𝜃</m:t>
                        </m:r>
                      </m:e>
                    </m:acc>
                    <m:r>
                      <a:rPr lang="ar-AE" sz="2800" b="0" i="1" spc="-55" smtClean="0">
                        <a:latin typeface="Cambria Math" panose="02040503050406030204" pitchFamily="18" charset="0"/>
                        <a:cs typeface="Segoe UI Semilight"/>
                      </a:rPr>
                      <m:t>=</m:t>
                    </m:r>
                  </m:oMath>
                </a14:m>
                <a:r>
                  <a:rPr lang="ar-AE" sz="2800" spc="150" dirty="0">
                    <a:latin typeface="Cambria Math"/>
                    <a:cs typeface="Cambria Math"/>
                  </a:rPr>
                  <a:t> </a:t>
                </a:r>
                <a:r>
                  <a:rPr lang="en-US" sz="2800" spc="-10" dirty="0">
                    <a:latin typeface="Cambria Math"/>
                    <a:cs typeface="Cambria Math"/>
                  </a:rPr>
                  <a:t>argmax</a:t>
                </a:r>
                <a:r>
                  <a:rPr lang="en-US" sz="3075" spc="-15" baseline="-16260" dirty="0">
                    <a:latin typeface="Cambria Math"/>
                    <a:cs typeface="Cambria Math"/>
                  </a:rPr>
                  <a:t>𝜃</a:t>
                </a:r>
                <a:r>
                  <a:rPr lang="en-US" sz="3075" baseline="-16260" dirty="0">
                    <a:latin typeface="Cambria Math"/>
                    <a:cs typeface="Cambria Math"/>
                  </a:rPr>
                  <a:t>	</a:t>
                </a:r>
                <a:r>
                  <a:rPr lang="en-US" sz="2800" dirty="0">
                    <a:latin typeface="Cambria Math"/>
                    <a:cs typeface="Cambria Math"/>
                  </a:rPr>
                  <a:t>ℒ(𝐸;</a:t>
                </a:r>
                <a:r>
                  <a:rPr lang="en-US" sz="2800" spc="-5" dirty="0">
                    <a:latin typeface="Cambria Math"/>
                    <a:cs typeface="Cambria Math"/>
                  </a:rPr>
                  <a:t> </a:t>
                </a:r>
                <a:r>
                  <a:rPr lang="en-US" sz="2800" spc="-25" dirty="0">
                    <a:latin typeface="Cambria Math"/>
                    <a:cs typeface="Cambria Math"/>
                  </a:rPr>
                  <a:t>𝜃)</a:t>
                </a:r>
                <a:endParaRPr lang="en-US" sz="2800" dirty="0">
                  <a:latin typeface="Cambria Math"/>
                  <a:cs typeface="Cambria Math"/>
                </a:endParaRPr>
              </a:p>
              <a:p>
                <a:pPr marL="55244">
                  <a:lnSpc>
                    <a:spcPct val="100000"/>
                  </a:lnSpc>
                  <a:spcBef>
                    <a:spcPts val="125"/>
                  </a:spcBef>
                </a:pPr>
                <a:r>
                  <a:rPr sz="2400" b="0" dirty="0">
                    <a:latin typeface="Segoe UI Semilight"/>
                    <a:cs typeface="Segoe UI Semilight"/>
                  </a:rPr>
                  <a:t>“the</a:t>
                </a:r>
                <a:r>
                  <a:rPr sz="2400" b="0" spc="-40" dirty="0">
                    <a:latin typeface="Segoe UI Semilight"/>
                    <a:cs typeface="Segoe UI Semilight"/>
                  </a:rPr>
                  <a:t> </a:t>
                </a:r>
                <a:r>
                  <a:rPr sz="2400" b="0" dirty="0">
                    <a:latin typeface="Segoe UI Semilight"/>
                    <a:cs typeface="Segoe UI Semilight"/>
                  </a:rPr>
                  <a:t>value</a:t>
                </a:r>
                <a:r>
                  <a:rPr sz="2400" b="0" spc="-35" dirty="0">
                    <a:latin typeface="Segoe UI Semilight"/>
                    <a:cs typeface="Segoe UI Semilight"/>
                  </a:rPr>
                  <a:t> </a:t>
                </a:r>
                <a:r>
                  <a:rPr sz="2400" b="0" dirty="0">
                    <a:latin typeface="Segoe UI Semilight"/>
                    <a:cs typeface="Segoe UI Semilight"/>
                  </a:rPr>
                  <a:t>of</a:t>
                </a:r>
                <a:r>
                  <a:rPr sz="2400" b="0" spc="-40" dirty="0">
                    <a:latin typeface="Segoe UI Semilight"/>
                    <a:cs typeface="Segoe UI Semilight"/>
                  </a:rPr>
                  <a:t> </a:t>
                </a:r>
                <a:r>
                  <a:rPr sz="2400" dirty="0">
                    <a:latin typeface="Cambria Math"/>
                    <a:cs typeface="Cambria Math"/>
                  </a:rPr>
                  <a:t>𝜃</a:t>
                </a:r>
                <a:r>
                  <a:rPr sz="2400" spc="160" dirty="0">
                    <a:latin typeface="Cambria Math"/>
                    <a:cs typeface="Cambria Math"/>
                  </a:rPr>
                  <a:t> </a:t>
                </a:r>
                <a:r>
                  <a:rPr sz="2400" b="0" dirty="0">
                    <a:latin typeface="Segoe UI Semilight"/>
                    <a:cs typeface="Segoe UI Semilight"/>
                  </a:rPr>
                  <a:t>that</a:t>
                </a:r>
                <a:r>
                  <a:rPr sz="2400" b="0" spc="-40" dirty="0">
                    <a:latin typeface="Segoe UI Semilight"/>
                    <a:cs typeface="Segoe UI Semilight"/>
                  </a:rPr>
                  <a:t> </a:t>
                </a:r>
                <a:r>
                  <a:rPr sz="2400" b="0" dirty="0">
                    <a:latin typeface="Segoe UI Semilight"/>
                    <a:cs typeface="Segoe UI Semilight"/>
                  </a:rPr>
                  <a:t>makes</a:t>
                </a:r>
                <a:r>
                  <a:rPr sz="2400" b="0" spc="-30" dirty="0">
                    <a:latin typeface="Segoe UI Semilight"/>
                    <a:cs typeface="Segoe UI Semilight"/>
                  </a:rPr>
                  <a:t> </a:t>
                </a:r>
                <a:r>
                  <a:rPr sz="2400" b="0" dirty="0">
                    <a:latin typeface="Segoe UI Semilight"/>
                    <a:cs typeface="Segoe UI Semilight"/>
                  </a:rPr>
                  <a:t>the</a:t>
                </a:r>
                <a:r>
                  <a:rPr sz="2400" b="0" spc="-20" dirty="0">
                    <a:latin typeface="Segoe UI Semilight"/>
                    <a:cs typeface="Segoe UI Semilight"/>
                  </a:rPr>
                  <a:t> </a:t>
                </a:r>
                <a:r>
                  <a:rPr sz="2400" b="0" dirty="0">
                    <a:latin typeface="Segoe UI Semilight"/>
                    <a:cs typeface="Segoe UI Semilight"/>
                  </a:rPr>
                  <a:t>likelihood</a:t>
                </a:r>
                <a:r>
                  <a:rPr sz="2400" b="0" spc="-60" dirty="0">
                    <a:latin typeface="Segoe UI Semilight"/>
                    <a:cs typeface="Segoe UI Semilight"/>
                  </a:rPr>
                  <a:t> </a:t>
                </a:r>
                <a:r>
                  <a:rPr sz="2400" b="0" dirty="0">
                    <a:latin typeface="Segoe UI Semilight"/>
                    <a:cs typeface="Segoe UI Semilight"/>
                  </a:rPr>
                  <a:t>of</a:t>
                </a:r>
                <a:r>
                  <a:rPr sz="2400" b="0" spc="-30" dirty="0">
                    <a:latin typeface="Segoe UI Semilight"/>
                    <a:cs typeface="Segoe UI Semilight"/>
                  </a:rPr>
                  <a:t> </a:t>
                </a:r>
                <a:r>
                  <a:rPr sz="2400" b="0" dirty="0">
                    <a:latin typeface="Segoe UI Semilight"/>
                    <a:cs typeface="Segoe UI Semilight"/>
                  </a:rPr>
                  <a:t>seeing</a:t>
                </a:r>
                <a:r>
                  <a:rPr sz="2400" b="0" spc="-35" dirty="0">
                    <a:latin typeface="Segoe UI Semilight"/>
                    <a:cs typeface="Segoe UI Semilight"/>
                  </a:rPr>
                  <a:t> </a:t>
                </a:r>
                <a:r>
                  <a:rPr sz="2400" b="0" dirty="0">
                    <a:latin typeface="Segoe UI Semilight"/>
                    <a:cs typeface="Segoe UI Semilight"/>
                  </a:rPr>
                  <a:t>the</a:t>
                </a:r>
                <a:r>
                  <a:rPr sz="2400" b="0" spc="-40" dirty="0">
                    <a:latin typeface="Segoe UI Semilight"/>
                    <a:cs typeface="Segoe UI Semilight"/>
                  </a:rPr>
                  <a:t> </a:t>
                </a:r>
                <a:r>
                  <a:rPr sz="2400" b="0" dirty="0">
                    <a:latin typeface="Segoe UI Semilight"/>
                    <a:cs typeface="Segoe UI Semilight"/>
                  </a:rPr>
                  <a:t>observed</a:t>
                </a:r>
                <a:r>
                  <a:rPr sz="2400" b="0" spc="-40" dirty="0">
                    <a:latin typeface="Segoe UI Semilight"/>
                    <a:cs typeface="Segoe UI Semilight"/>
                  </a:rPr>
                  <a:t> </a:t>
                </a:r>
                <a:r>
                  <a:rPr sz="2400" b="0" dirty="0">
                    <a:latin typeface="Segoe UI Semilight"/>
                    <a:cs typeface="Segoe UI Semilight"/>
                  </a:rPr>
                  <a:t>data</a:t>
                </a:r>
                <a:r>
                  <a:rPr sz="2400" b="0" spc="-40" dirty="0">
                    <a:latin typeface="Segoe UI Semilight"/>
                    <a:cs typeface="Segoe UI Semilight"/>
                  </a:rPr>
                  <a:t> </a:t>
                </a:r>
                <a:r>
                  <a:rPr sz="2400" b="0" dirty="0">
                    <a:latin typeface="Segoe UI Semilight"/>
                    <a:cs typeface="Segoe UI Semilight"/>
                  </a:rPr>
                  <a:t>the</a:t>
                </a:r>
                <a:r>
                  <a:rPr sz="2400" b="0" spc="-25" dirty="0">
                    <a:latin typeface="Segoe UI Semilight"/>
                    <a:cs typeface="Segoe UI Semilight"/>
                  </a:rPr>
                  <a:t> </a:t>
                </a:r>
                <a:r>
                  <a:rPr sz="2400" b="0" spc="-10" dirty="0">
                    <a:latin typeface="Segoe UI Semilight"/>
                    <a:cs typeface="Segoe UI Semilight"/>
                  </a:rPr>
                  <a:t>highest”</a:t>
                </a:r>
                <a:endParaRPr sz="2400" dirty="0">
                  <a:latin typeface="Segoe UI Semilight"/>
                  <a:cs typeface="Segoe UI Semilight"/>
                </a:endParaRPr>
              </a:p>
            </p:txBody>
          </p:sp>
        </mc:Choice>
        <mc:Fallback>
          <p:sp>
            <p:nvSpPr>
              <p:cNvPr id="3" name="object 3"/>
              <p:cNvSpPr txBox="1">
                <a:spLocks noRot="1" noChangeAspect="1" noMove="1" noResize="1" noEditPoints="1" noAdjustHandles="1" noChangeArrowheads="1" noChangeShapeType="1" noTextEdit="1"/>
              </p:cNvSpPr>
              <p:nvPr/>
            </p:nvSpPr>
            <p:spPr>
              <a:xfrm>
                <a:off x="693318" y="1462278"/>
                <a:ext cx="10757535" cy="843501"/>
              </a:xfrm>
              <a:prstGeom prst="rect">
                <a:avLst/>
              </a:prstGeom>
              <a:blipFill>
                <a:blip r:embed="rId2"/>
                <a:stretch>
                  <a:fillRect l="-1814" t="-9420" r="-1020" b="-21739"/>
                </a:stretch>
              </a:blipFill>
            </p:spPr>
            <p:txBody>
              <a:bodyPr/>
              <a:lstStyle/>
              <a:p>
                <a:r>
                  <a:rPr lang="en-US">
                    <a:noFill/>
                  </a:rPr>
                  <a:t> </a:t>
                </a:r>
              </a:p>
            </p:txBody>
          </p:sp>
        </mc:Fallback>
      </mc:AlternateContent>
      <p:sp>
        <p:nvSpPr>
          <p:cNvPr id="4" name="object 4"/>
          <p:cNvSpPr/>
          <p:nvPr/>
        </p:nvSpPr>
        <p:spPr>
          <a:xfrm>
            <a:off x="5739384" y="5631179"/>
            <a:ext cx="6322060" cy="1134110"/>
          </a:xfrm>
          <a:custGeom>
            <a:avLst/>
            <a:gdLst/>
            <a:ahLst/>
            <a:cxnLst/>
            <a:rect l="l" t="t" r="r" b="b"/>
            <a:pathLst>
              <a:path w="6322059" h="1134109">
                <a:moveTo>
                  <a:pt x="6132575" y="0"/>
                </a:moveTo>
                <a:lnTo>
                  <a:pt x="188975" y="0"/>
                </a:lnTo>
                <a:lnTo>
                  <a:pt x="138729" y="6750"/>
                </a:lnTo>
                <a:lnTo>
                  <a:pt x="93584" y="25801"/>
                </a:lnTo>
                <a:lnTo>
                  <a:pt x="55340" y="55351"/>
                </a:lnTo>
                <a:lnTo>
                  <a:pt x="25795" y="93599"/>
                </a:lnTo>
                <a:lnTo>
                  <a:pt x="6748" y="138746"/>
                </a:lnTo>
                <a:lnTo>
                  <a:pt x="0" y="188988"/>
                </a:lnTo>
                <a:lnTo>
                  <a:pt x="0" y="944867"/>
                </a:lnTo>
                <a:lnTo>
                  <a:pt x="6748" y="995109"/>
                </a:lnTo>
                <a:lnTo>
                  <a:pt x="25795" y="1040255"/>
                </a:lnTo>
                <a:lnTo>
                  <a:pt x="55340" y="1078504"/>
                </a:lnTo>
                <a:lnTo>
                  <a:pt x="93584" y="1108053"/>
                </a:lnTo>
                <a:lnTo>
                  <a:pt x="138729" y="1127104"/>
                </a:lnTo>
                <a:lnTo>
                  <a:pt x="188975" y="1133854"/>
                </a:lnTo>
                <a:lnTo>
                  <a:pt x="6132575" y="1133854"/>
                </a:lnTo>
                <a:lnTo>
                  <a:pt x="6182822" y="1127104"/>
                </a:lnTo>
                <a:lnTo>
                  <a:pt x="6227967" y="1108053"/>
                </a:lnTo>
                <a:lnTo>
                  <a:pt x="6266211" y="1078504"/>
                </a:lnTo>
                <a:lnTo>
                  <a:pt x="6295756" y="1040255"/>
                </a:lnTo>
                <a:lnTo>
                  <a:pt x="6314803" y="995109"/>
                </a:lnTo>
                <a:lnTo>
                  <a:pt x="6321551" y="944867"/>
                </a:lnTo>
                <a:lnTo>
                  <a:pt x="6321551" y="188988"/>
                </a:lnTo>
                <a:lnTo>
                  <a:pt x="6314803" y="138746"/>
                </a:lnTo>
                <a:lnTo>
                  <a:pt x="6295756" y="93599"/>
                </a:lnTo>
                <a:lnTo>
                  <a:pt x="6266211" y="55351"/>
                </a:lnTo>
                <a:lnTo>
                  <a:pt x="6227967" y="25801"/>
                </a:lnTo>
                <a:lnTo>
                  <a:pt x="6182822" y="6750"/>
                </a:lnTo>
                <a:lnTo>
                  <a:pt x="6132575" y="0"/>
                </a:lnTo>
                <a:close/>
              </a:path>
            </a:pathLst>
          </a:custGeom>
          <a:solidFill>
            <a:srgbClr val="EBEAF6"/>
          </a:solidFill>
        </p:spPr>
        <p:txBody>
          <a:bodyPr wrap="square" lIns="0" tIns="0" rIns="0" bIns="0" rtlCol="0"/>
          <a:lstStyle/>
          <a:p>
            <a:endParaRPr/>
          </a:p>
        </p:txBody>
      </p:sp>
      <mc:AlternateContent xmlns:mc="http://schemas.openxmlformats.org/markup-compatibility/2006">
        <mc:Choice xmlns:a14="http://schemas.microsoft.com/office/drawing/2010/main" Requires="a14">
          <p:sp>
            <p:nvSpPr>
              <p:cNvPr id="5" name="object 5"/>
              <p:cNvSpPr txBox="1"/>
              <p:nvPr/>
            </p:nvSpPr>
            <p:spPr>
              <a:xfrm>
                <a:off x="583082" y="4421537"/>
                <a:ext cx="11349990" cy="2317622"/>
              </a:xfrm>
              <a:prstGeom prst="rect">
                <a:avLst/>
              </a:prstGeom>
            </p:spPr>
            <p:txBody>
              <a:bodyPr vert="horz" wrap="square" lIns="0" tIns="163830" rIns="0" bIns="0" rtlCol="0">
                <a:spAutoFit/>
              </a:bodyPr>
              <a:lstStyle/>
              <a:p>
                <a:pPr marL="38100">
                  <a:lnSpc>
                    <a:spcPct val="100000"/>
                  </a:lnSpc>
                  <a:spcBef>
                    <a:spcPts val="1290"/>
                  </a:spcBef>
                </a:pPr>
                <a:r>
                  <a:rPr lang="en-US" sz="2800" dirty="0">
                    <a:latin typeface="Cambria Math"/>
                    <a:cs typeface="Cambria Math"/>
                  </a:rPr>
                  <a:t>𝜃</a:t>
                </a:r>
                <a:r>
                  <a:rPr lang="en-US" sz="2800" spc="170" dirty="0">
                    <a:latin typeface="Cambria Math"/>
                    <a:cs typeface="Cambria Math"/>
                  </a:rPr>
                  <a:t> </a:t>
                </a:r>
                <a:r>
                  <a:rPr lang="en-US" sz="2800" b="0" dirty="0">
                    <a:latin typeface="Segoe UI Semilight"/>
                    <a:cs typeface="Segoe UI Semilight"/>
                  </a:rPr>
                  <a:t>is</a:t>
                </a:r>
                <a:r>
                  <a:rPr lang="en-US" sz="2800" b="0" spc="-35" dirty="0">
                    <a:latin typeface="Segoe UI Semilight"/>
                    <a:cs typeface="Segoe UI Semilight"/>
                  </a:rPr>
                  <a:t> </a:t>
                </a:r>
                <a:r>
                  <a:rPr lang="en-US" sz="2800" b="0" dirty="0">
                    <a:latin typeface="Segoe UI Semilight"/>
                    <a:cs typeface="Segoe UI Semilight"/>
                  </a:rPr>
                  <a:t>a</a:t>
                </a:r>
                <a:r>
                  <a:rPr lang="en-US" sz="2800" b="0" spc="-35" dirty="0">
                    <a:latin typeface="Segoe UI Semilight"/>
                    <a:cs typeface="Segoe UI Semilight"/>
                  </a:rPr>
                  <a:t> </a:t>
                </a:r>
                <a:r>
                  <a:rPr lang="en-US" sz="2800" b="0" dirty="0">
                    <a:latin typeface="Segoe UI Semilight"/>
                    <a:cs typeface="Segoe UI Semilight"/>
                  </a:rPr>
                  <a:t>variable,</a:t>
                </a:r>
                <a:r>
                  <a:rPr lang="en-US" sz="2800" b="0" spc="-30" dirty="0">
                    <a:latin typeface="Segoe UI Semilight"/>
                    <a:cs typeface="Segoe UI Semilight"/>
                  </a:rPr>
                  <a:t> </a:t>
                </a:r>
                <a14:m>
                  <m:oMath xmlns:m="http://schemas.openxmlformats.org/officeDocument/2006/math">
                    <m:acc>
                      <m:accPr>
                        <m:chr m:val="̂"/>
                        <m:ctrlPr>
                          <a:rPr lang="ar-AE" sz="2800" b="0" i="1" spc="-55" smtClean="0">
                            <a:latin typeface="Cambria Math" panose="02040503050406030204" pitchFamily="18" charset="0"/>
                            <a:cs typeface="Segoe UI Semilight"/>
                          </a:rPr>
                        </m:ctrlPr>
                      </m:accPr>
                      <m:e>
                        <m:r>
                          <a:rPr lang="ar-AE" sz="2800" b="0" i="1" spc="-55" smtClean="0">
                            <a:latin typeface="Cambria Math" panose="02040503050406030204" pitchFamily="18" charset="0"/>
                            <a:cs typeface="Segoe UI Semilight"/>
                          </a:rPr>
                          <m:t>𝜃</m:t>
                        </m:r>
                      </m:e>
                    </m:acc>
                  </m:oMath>
                </a14:m>
                <a:r>
                  <a:rPr lang="ar-AE" sz="2800" b="0" dirty="0">
                    <a:latin typeface="Segoe UI Semilight"/>
                    <a:cs typeface="Segoe UI Semilight"/>
                  </a:rPr>
                  <a:t> </a:t>
                </a:r>
                <a:r>
                  <a:rPr lang="en-US" sz="2800" b="0" dirty="0">
                    <a:latin typeface="Segoe UI Semilight"/>
                    <a:cs typeface="Segoe UI Semilight"/>
                  </a:rPr>
                  <a:t>is</a:t>
                </a:r>
                <a:r>
                  <a:rPr lang="en-US" sz="2800" b="0" spc="-35" dirty="0">
                    <a:latin typeface="Segoe UI Semilight"/>
                    <a:cs typeface="Segoe UI Semilight"/>
                  </a:rPr>
                  <a:t> </a:t>
                </a:r>
                <a:r>
                  <a:rPr lang="en-US" sz="2800" b="0" dirty="0">
                    <a:latin typeface="Segoe UI Semilight"/>
                    <a:cs typeface="Segoe UI Semilight"/>
                  </a:rPr>
                  <a:t>a</a:t>
                </a:r>
                <a:r>
                  <a:rPr lang="en-US" sz="2800" b="0" spc="-35" dirty="0">
                    <a:latin typeface="Segoe UI Semilight"/>
                    <a:cs typeface="Segoe UI Semilight"/>
                  </a:rPr>
                  <a:t> </a:t>
                </a:r>
                <a:r>
                  <a:rPr lang="en-US" sz="2800" b="0" dirty="0">
                    <a:latin typeface="Segoe UI Semilight"/>
                    <a:cs typeface="Segoe UI Semilight"/>
                  </a:rPr>
                  <a:t>number</a:t>
                </a:r>
                <a:r>
                  <a:rPr lang="en-US" sz="2800" b="0" spc="-25" dirty="0">
                    <a:latin typeface="Segoe UI Semilight"/>
                    <a:cs typeface="Segoe UI Semilight"/>
                  </a:rPr>
                  <a:t> </a:t>
                </a:r>
                <a:r>
                  <a:rPr lang="en-US" sz="2800" b="0" dirty="0">
                    <a:latin typeface="Segoe UI Semilight"/>
                    <a:cs typeface="Segoe UI Semilight"/>
                  </a:rPr>
                  <a:t>(or</a:t>
                </a:r>
                <a:r>
                  <a:rPr lang="en-US" sz="2800" b="0" spc="-25" dirty="0">
                    <a:latin typeface="Segoe UI Semilight"/>
                    <a:cs typeface="Segoe UI Semilight"/>
                  </a:rPr>
                  <a:t> </a:t>
                </a:r>
                <a:r>
                  <a:rPr lang="en-US" sz="2800" b="0" dirty="0">
                    <a:latin typeface="Segoe UI Semilight"/>
                    <a:cs typeface="Segoe UI Semilight"/>
                  </a:rPr>
                  <a:t>formula</a:t>
                </a:r>
                <a:r>
                  <a:rPr lang="en-US" sz="2800" b="0" spc="-55" dirty="0">
                    <a:latin typeface="Segoe UI Semilight"/>
                    <a:cs typeface="Segoe UI Semilight"/>
                  </a:rPr>
                  <a:t> </a:t>
                </a:r>
                <a:r>
                  <a:rPr lang="en-US" sz="2800" b="0" dirty="0">
                    <a:latin typeface="Segoe UI Semilight"/>
                    <a:cs typeface="Segoe UI Semilight"/>
                  </a:rPr>
                  <a:t>given</a:t>
                </a:r>
                <a:r>
                  <a:rPr lang="en-US" sz="2800" b="0" spc="-40" dirty="0">
                    <a:latin typeface="Segoe UI Semilight"/>
                    <a:cs typeface="Segoe UI Semilight"/>
                  </a:rPr>
                  <a:t> </a:t>
                </a:r>
                <a:r>
                  <a:rPr lang="en-US" sz="2800" b="0" dirty="0">
                    <a:latin typeface="Segoe UI Semilight"/>
                    <a:cs typeface="Segoe UI Semilight"/>
                  </a:rPr>
                  <a:t>the</a:t>
                </a:r>
                <a:r>
                  <a:rPr lang="en-US" sz="2800" b="0" spc="-40" dirty="0">
                    <a:latin typeface="Segoe UI Semilight"/>
                    <a:cs typeface="Segoe UI Semilight"/>
                  </a:rPr>
                  <a:t> </a:t>
                </a:r>
                <a:r>
                  <a:rPr lang="en-US" sz="2800" b="0" spc="-10" dirty="0">
                    <a:latin typeface="Segoe UI Semilight"/>
                    <a:cs typeface="Segoe UI Semilight"/>
                  </a:rPr>
                  <a:t>event).</a:t>
                </a:r>
                <a:endParaRPr lang="en-US" sz="2800" dirty="0">
                  <a:latin typeface="Segoe UI Semilight"/>
                  <a:cs typeface="Segoe UI Semilight"/>
                </a:endParaRPr>
              </a:p>
              <a:p>
                <a:pPr marL="38100">
                  <a:lnSpc>
                    <a:spcPct val="100000"/>
                  </a:lnSpc>
                  <a:spcBef>
                    <a:spcPts val="1190"/>
                  </a:spcBef>
                </a:pPr>
                <a:r>
                  <a:rPr lang="en-US" sz="2800" b="0" dirty="0">
                    <a:latin typeface="Segoe UI Semilight"/>
                    <a:cs typeface="Segoe UI Semilight"/>
                  </a:rPr>
                  <a:t>Use</a:t>
                </a:r>
                <a:r>
                  <a:rPr lang="en-US" sz="2800" b="0" spc="-55" dirty="0">
                    <a:latin typeface="Segoe UI Semilight"/>
                    <a:cs typeface="Segoe UI Semilight"/>
                  </a:rPr>
                  <a:t> </a:t>
                </a:r>
                <a14:m>
                  <m:oMath xmlns:m="http://schemas.openxmlformats.org/officeDocument/2006/math">
                    <m:sSub>
                      <m:sSubPr>
                        <m:ctrlPr>
                          <a:rPr lang="ar-AE" sz="2800" b="0" i="1" spc="-55" smtClean="0">
                            <a:latin typeface="Cambria Math" panose="02040503050406030204" pitchFamily="18" charset="0"/>
                            <a:cs typeface="Segoe UI Semilight"/>
                          </a:rPr>
                        </m:ctrlPr>
                      </m:sSubPr>
                      <m:e>
                        <m:acc>
                          <m:accPr>
                            <m:chr m:val="̂"/>
                            <m:ctrlPr>
                              <a:rPr lang="ar-AE" sz="2800" b="0" i="1" spc="-55" smtClean="0">
                                <a:latin typeface="Cambria Math" panose="02040503050406030204" pitchFamily="18" charset="0"/>
                                <a:cs typeface="Segoe UI Semilight"/>
                              </a:rPr>
                            </m:ctrlPr>
                          </m:accPr>
                          <m:e>
                            <m:r>
                              <a:rPr lang="ar-AE" sz="2800" b="0" i="1" spc="-55" smtClean="0">
                                <a:latin typeface="Cambria Math" panose="02040503050406030204" pitchFamily="18" charset="0"/>
                                <a:cs typeface="Segoe UI Semilight"/>
                              </a:rPr>
                              <m:t>𝜃</m:t>
                            </m:r>
                          </m:e>
                        </m:acc>
                      </m:e>
                      <m:sub>
                        <m:r>
                          <m:rPr>
                            <m:sty m:val="p"/>
                          </m:rPr>
                          <a:rPr lang="en-US" sz="2800" b="0" i="0" spc="-55" smtClean="0">
                            <a:latin typeface="Cambria Math" panose="02040503050406030204" pitchFamily="18" charset="0"/>
                            <a:cs typeface="Segoe UI Semilight"/>
                          </a:rPr>
                          <m:t>MLE</m:t>
                        </m:r>
                      </m:sub>
                    </m:sSub>
                  </m:oMath>
                </a14:m>
                <a:r>
                  <a:rPr lang="ar-AE" sz="2800" b="0" dirty="0">
                    <a:latin typeface="Segoe UI Semilight"/>
                    <a:cs typeface="Segoe UI Semilight"/>
                  </a:rPr>
                  <a:t> </a:t>
                </a:r>
                <a:r>
                  <a:rPr lang="en-US" sz="2800" b="0" dirty="0">
                    <a:latin typeface="Segoe UI Semilight"/>
                    <a:cs typeface="Segoe UI Semilight"/>
                  </a:rPr>
                  <a:t>if</a:t>
                </a:r>
                <a:r>
                  <a:rPr lang="en-US" sz="2800" b="0" spc="-55" dirty="0">
                    <a:latin typeface="Segoe UI Semilight"/>
                    <a:cs typeface="Segoe UI Semilight"/>
                  </a:rPr>
                  <a:t> </a:t>
                </a:r>
                <a:r>
                  <a:rPr lang="en-US" sz="2800" b="0" dirty="0">
                    <a:latin typeface="Segoe UI Semilight"/>
                    <a:cs typeface="Segoe UI Semilight"/>
                  </a:rPr>
                  <a:t>we</a:t>
                </a:r>
                <a:r>
                  <a:rPr lang="en-US" sz="2800" b="0" spc="-50" dirty="0">
                    <a:latin typeface="Segoe UI Semilight"/>
                    <a:cs typeface="Segoe UI Semilight"/>
                  </a:rPr>
                  <a:t> </a:t>
                </a:r>
                <a:r>
                  <a:rPr lang="en-US" sz="2800" b="0" dirty="0">
                    <a:latin typeface="Segoe UI Semilight"/>
                    <a:cs typeface="Segoe UI Semilight"/>
                  </a:rPr>
                  <a:t>want</a:t>
                </a:r>
                <a:r>
                  <a:rPr lang="en-US" sz="2800" b="0" spc="-50" dirty="0">
                    <a:latin typeface="Segoe UI Semilight"/>
                    <a:cs typeface="Segoe UI Semilight"/>
                  </a:rPr>
                  <a:t> </a:t>
                </a:r>
                <a:r>
                  <a:rPr lang="en-US" sz="2800" b="0" dirty="0">
                    <a:latin typeface="Segoe UI Semilight"/>
                    <a:cs typeface="Segoe UI Semilight"/>
                  </a:rPr>
                  <a:t>to</a:t>
                </a:r>
                <a:r>
                  <a:rPr lang="en-US" sz="2800" b="0" spc="-55" dirty="0">
                    <a:latin typeface="Segoe UI Semilight"/>
                    <a:cs typeface="Segoe UI Semilight"/>
                  </a:rPr>
                  <a:t> </a:t>
                </a:r>
                <a:r>
                  <a:rPr lang="en-US" sz="2800" b="0" dirty="0">
                    <a:latin typeface="Segoe UI Semilight"/>
                    <a:cs typeface="Segoe UI Semilight"/>
                  </a:rPr>
                  <a:t>emphasize</a:t>
                </a:r>
                <a:r>
                  <a:rPr lang="en-US" sz="2800" b="0" spc="-45" dirty="0">
                    <a:latin typeface="Segoe UI Semilight"/>
                    <a:cs typeface="Segoe UI Semilight"/>
                  </a:rPr>
                  <a:t> </a:t>
                </a:r>
                <a:r>
                  <a:rPr lang="en-US" sz="2800" b="0" dirty="0">
                    <a:latin typeface="Segoe UI Semilight"/>
                    <a:cs typeface="Segoe UI Semilight"/>
                  </a:rPr>
                  <a:t>how</a:t>
                </a:r>
                <a:r>
                  <a:rPr lang="en-US" sz="2800" b="0" spc="-45" dirty="0">
                    <a:latin typeface="Segoe UI Semilight"/>
                    <a:cs typeface="Segoe UI Semilight"/>
                  </a:rPr>
                  <a:t> </a:t>
                </a:r>
                <a:r>
                  <a:rPr lang="en-US" sz="2800" b="0" dirty="0">
                    <a:latin typeface="Segoe UI Semilight"/>
                    <a:cs typeface="Segoe UI Semilight"/>
                  </a:rPr>
                  <a:t>we</a:t>
                </a:r>
                <a:r>
                  <a:rPr lang="en-US" sz="2800" b="0" spc="-50" dirty="0">
                    <a:latin typeface="Segoe UI Semilight"/>
                    <a:cs typeface="Segoe UI Semilight"/>
                  </a:rPr>
                  <a:t> </a:t>
                </a:r>
                <a:r>
                  <a:rPr lang="en-US" sz="2800" b="0" dirty="0">
                    <a:latin typeface="Segoe UI Semilight"/>
                    <a:cs typeface="Segoe UI Semilight"/>
                  </a:rPr>
                  <a:t>found</a:t>
                </a:r>
                <a:r>
                  <a:rPr lang="en-US" sz="2800" b="0" spc="-55" dirty="0">
                    <a:latin typeface="Segoe UI Semilight"/>
                    <a:cs typeface="Segoe UI Semilight"/>
                  </a:rPr>
                  <a:t> </a:t>
                </a:r>
                <a:r>
                  <a:rPr lang="en-US" sz="2800" b="0" dirty="0">
                    <a:latin typeface="Segoe UI Semilight"/>
                    <a:cs typeface="Segoe UI Semilight"/>
                  </a:rPr>
                  <a:t>the</a:t>
                </a:r>
                <a:r>
                  <a:rPr lang="en-US" sz="2800" b="0" spc="-55" dirty="0">
                    <a:latin typeface="Segoe UI Semilight"/>
                    <a:cs typeface="Segoe UI Semilight"/>
                  </a:rPr>
                  <a:t> </a:t>
                </a:r>
                <a:r>
                  <a:rPr lang="en-US" sz="2800" b="0" spc="-10" dirty="0">
                    <a:latin typeface="Segoe UI Semilight"/>
                    <a:cs typeface="Segoe UI Semilight"/>
                  </a:rPr>
                  <a:t>estimator.</a:t>
                </a:r>
                <a:endParaRPr lang="en-US" sz="2800" dirty="0">
                  <a:latin typeface="Segoe UI Semilight"/>
                  <a:cs typeface="Segoe UI Semilight"/>
                </a:endParaRPr>
              </a:p>
              <a:p>
                <a:pPr marL="5302885">
                  <a:lnSpc>
                    <a:spcPct val="100000"/>
                  </a:lnSpc>
                  <a:spcBef>
                    <a:spcPts val="780"/>
                  </a:spcBef>
                </a:pPr>
                <a:r>
                  <a:rPr lang="en-US" sz="2200" b="0" spc="-20" dirty="0">
                    <a:latin typeface="Segoe UI Semilight"/>
                    <a:cs typeface="Segoe UI Semilight"/>
                  </a:rPr>
                  <a:t>Remember,</a:t>
                </a:r>
                <a:r>
                  <a:rPr lang="en-US" sz="2200" b="0" spc="-65" dirty="0">
                    <a:latin typeface="Segoe UI Semilight"/>
                    <a:cs typeface="Segoe UI Semilight"/>
                  </a:rPr>
                  <a:t> </a:t>
                </a:r>
                <a:r>
                  <a:rPr lang="en-US" sz="2200" b="0" dirty="0">
                    <a:latin typeface="Segoe UI Semilight"/>
                    <a:cs typeface="Segoe UI Semilight"/>
                  </a:rPr>
                  <a:t>our</a:t>
                </a:r>
                <a:r>
                  <a:rPr lang="en-US" sz="2200" b="0" spc="-55" dirty="0">
                    <a:latin typeface="Segoe UI Semilight"/>
                    <a:cs typeface="Segoe UI Semilight"/>
                  </a:rPr>
                  <a:t> </a:t>
                </a:r>
                <a:r>
                  <a:rPr lang="en-US" sz="2200" b="0" spc="-10" dirty="0">
                    <a:latin typeface="Segoe UI Semilight"/>
                    <a:cs typeface="Segoe UI Semilight"/>
                  </a:rPr>
                  <a:t>goal:</a:t>
                </a:r>
                <a:endParaRPr lang="en-US" sz="2200" dirty="0">
                  <a:latin typeface="Segoe UI Semilight"/>
                  <a:cs typeface="Segoe UI Semilight"/>
                </a:endParaRPr>
              </a:p>
              <a:p>
                <a:pPr marL="5543550" indent="-240665">
                  <a:lnSpc>
                    <a:spcPct val="100000"/>
                  </a:lnSpc>
                  <a:spcBef>
                    <a:spcPts val="5"/>
                  </a:spcBef>
                  <a:buAutoNum type="arabicPeriod"/>
                  <a:tabLst>
                    <a:tab pos="5543550" algn="l"/>
                  </a:tabLst>
                </a:pPr>
                <a:r>
                  <a:rPr lang="en-US" sz="2200" b="0" dirty="0">
                    <a:latin typeface="Segoe UI Semilight"/>
                    <a:cs typeface="Segoe UI Semilight"/>
                  </a:rPr>
                  <a:t>Collect</a:t>
                </a:r>
                <a:r>
                  <a:rPr lang="en-US" sz="2200" b="0" spc="-60" dirty="0">
                    <a:latin typeface="Segoe UI Semilight"/>
                    <a:cs typeface="Segoe UI Semilight"/>
                  </a:rPr>
                  <a:t> </a:t>
                </a:r>
                <a:r>
                  <a:rPr lang="en-US" sz="2200" b="0" dirty="0">
                    <a:latin typeface="Segoe UI Semilight"/>
                    <a:cs typeface="Segoe UI Semilight"/>
                  </a:rPr>
                  <a:t>some</a:t>
                </a:r>
                <a:r>
                  <a:rPr lang="en-US" sz="2200" b="0" spc="-50" dirty="0">
                    <a:latin typeface="Segoe UI Semilight"/>
                    <a:cs typeface="Segoe UI Semilight"/>
                  </a:rPr>
                  <a:t> </a:t>
                </a:r>
                <a:r>
                  <a:rPr lang="en-US" sz="2200" b="0" spc="-10" dirty="0">
                    <a:latin typeface="Segoe UI Semilight"/>
                    <a:cs typeface="Segoe UI Semilight"/>
                  </a:rPr>
                  <a:t>data/samples</a:t>
                </a:r>
                <a:r>
                  <a:rPr lang="en-US" sz="2200" b="0" spc="-45" dirty="0">
                    <a:latin typeface="Segoe UI Semilight"/>
                    <a:cs typeface="Segoe UI Semilight"/>
                  </a:rPr>
                  <a:t> </a:t>
                </a:r>
                <a:r>
                  <a:rPr lang="en-US" sz="2200" b="0" dirty="0">
                    <a:latin typeface="Segoe UI Semilight"/>
                    <a:cs typeface="Segoe UI Semilight"/>
                  </a:rPr>
                  <a:t>from</a:t>
                </a:r>
                <a:r>
                  <a:rPr lang="en-US" sz="2200" b="0" spc="-50" dirty="0">
                    <a:latin typeface="Segoe UI Semilight"/>
                    <a:cs typeface="Segoe UI Semilight"/>
                  </a:rPr>
                  <a:t> </a:t>
                </a:r>
                <a:r>
                  <a:rPr lang="en-US" sz="2200" b="0" dirty="0">
                    <a:latin typeface="Segoe UI Semilight"/>
                    <a:cs typeface="Segoe UI Semilight"/>
                  </a:rPr>
                  <a:t>the</a:t>
                </a:r>
                <a:r>
                  <a:rPr lang="en-US" sz="2200" b="0" spc="-60" dirty="0">
                    <a:latin typeface="Segoe UI Semilight"/>
                    <a:cs typeface="Segoe UI Semilight"/>
                  </a:rPr>
                  <a:t> </a:t>
                </a:r>
                <a:r>
                  <a:rPr lang="en-US" sz="2200" b="0" spc="-10" dirty="0">
                    <a:latin typeface="Segoe UI Semilight"/>
                    <a:cs typeface="Segoe UI Semilight"/>
                  </a:rPr>
                  <a:t>distribution</a:t>
                </a:r>
                <a:endParaRPr lang="en-US" sz="2200" dirty="0">
                  <a:latin typeface="Segoe UI Semilight"/>
                  <a:cs typeface="Segoe UI Semilight"/>
                </a:endParaRPr>
              </a:p>
              <a:p>
                <a:pPr marL="5509895" indent="-222250">
                  <a:lnSpc>
                    <a:spcPct val="100000"/>
                  </a:lnSpc>
                  <a:buAutoNum type="arabicPeriod"/>
                  <a:tabLst>
                    <a:tab pos="5509895" algn="l"/>
                  </a:tabLst>
                </a:pPr>
                <a:r>
                  <a:rPr lang="en-US" sz="2200" b="0" u="sng" spc="-45" dirty="0">
                    <a:uFill>
                      <a:solidFill>
                        <a:srgbClr val="000000"/>
                      </a:solidFill>
                    </a:uFill>
                    <a:latin typeface="Segoe UI Semilight"/>
                    <a:cs typeface="Segoe UI Semilight"/>
                  </a:rPr>
                  <a:t> </a:t>
                </a:r>
                <a:r>
                  <a:rPr lang="en-US" sz="2200" b="0" u="sng" dirty="0">
                    <a:uFill>
                      <a:solidFill>
                        <a:srgbClr val="000000"/>
                      </a:solidFill>
                    </a:uFill>
                    <a:latin typeface="Segoe UI Semilight"/>
                    <a:cs typeface="Segoe UI Semilight"/>
                  </a:rPr>
                  <a:t>Find</a:t>
                </a:r>
                <a:r>
                  <a:rPr lang="en-US" sz="2200" b="0" u="sng" spc="-25" dirty="0">
                    <a:uFill>
                      <a:solidFill>
                        <a:srgbClr val="000000"/>
                      </a:solidFill>
                    </a:uFill>
                    <a:latin typeface="Segoe UI Semilight"/>
                    <a:cs typeface="Segoe UI Semilight"/>
                  </a:rPr>
                  <a:t> </a:t>
                </a:r>
                <a:r>
                  <a:rPr lang="en-US" sz="2200" b="0" u="sng" dirty="0">
                    <a:uFill>
                      <a:solidFill>
                        <a:srgbClr val="000000"/>
                      </a:solidFill>
                    </a:uFill>
                    <a:latin typeface="Segoe UI Semilight"/>
                    <a:cs typeface="Segoe UI Semilight"/>
                  </a:rPr>
                  <a:t>an</a:t>
                </a:r>
                <a:r>
                  <a:rPr lang="en-US" sz="2200" b="0" u="sng" spc="-35" dirty="0">
                    <a:uFill>
                      <a:solidFill>
                        <a:srgbClr val="000000"/>
                      </a:solidFill>
                    </a:uFill>
                    <a:latin typeface="Segoe UI Semilight"/>
                    <a:cs typeface="Segoe UI Semilight"/>
                  </a:rPr>
                  <a:t> </a:t>
                </a:r>
                <a:r>
                  <a:rPr lang="en-US" sz="2200" b="0" u="sng" dirty="0">
                    <a:uFill>
                      <a:solidFill>
                        <a:srgbClr val="000000"/>
                      </a:solidFill>
                    </a:uFill>
                    <a:latin typeface="Segoe UI Semilight"/>
                    <a:cs typeface="Segoe UI Semilight"/>
                  </a:rPr>
                  <a:t>estimate</a:t>
                </a:r>
                <a:r>
                  <a:rPr lang="en-US" sz="2200" b="0" u="sng" spc="-40" dirty="0">
                    <a:uFill>
                      <a:solidFill>
                        <a:srgbClr val="000000"/>
                      </a:solidFill>
                    </a:uFill>
                    <a:latin typeface="Segoe UI Semilight"/>
                    <a:cs typeface="Segoe UI Semilight"/>
                  </a:rPr>
                  <a:t> </a:t>
                </a:r>
                <a:r>
                  <a:rPr lang="en-US" sz="2200" b="0" u="sng" dirty="0">
                    <a:uFill>
                      <a:solidFill>
                        <a:srgbClr val="000000"/>
                      </a:solidFill>
                    </a:uFill>
                    <a:latin typeface="Segoe UI Semilight"/>
                    <a:cs typeface="Segoe UI Semilight"/>
                  </a:rPr>
                  <a:t>for</a:t>
                </a:r>
                <a:r>
                  <a:rPr lang="en-US" sz="2200" b="0" u="sng" spc="-25" dirty="0">
                    <a:uFill>
                      <a:solidFill>
                        <a:srgbClr val="000000"/>
                      </a:solidFill>
                    </a:uFill>
                    <a:latin typeface="Segoe UI Semilight"/>
                    <a:cs typeface="Segoe UI Semilight"/>
                  </a:rPr>
                  <a:t> </a:t>
                </a:r>
                <a:r>
                  <a:rPr lang="en-US" sz="2200" u="sng" spc="-50" dirty="0">
                    <a:uFill>
                      <a:solidFill>
                        <a:srgbClr val="000000"/>
                      </a:solidFill>
                    </a:uFill>
                    <a:latin typeface="Cambria Math"/>
                    <a:cs typeface="Cambria Math"/>
                  </a:rPr>
                  <a:t>𝜃</a:t>
                </a:r>
                <a:endParaRPr sz="2200" dirty="0">
                  <a:latin typeface="Cambria Math"/>
                  <a:cs typeface="Cambria Math"/>
                </a:endParaRPr>
              </a:p>
            </p:txBody>
          </p:sp>
        </mc:Choice>
        <mc:Fallback>
          <p:sp>
            <p:nvSpPr>
              <p:cNvPr id="5" name="object 5"/>
              <p:cNvSpPr txBox="1">
                <a:spLocks noRot="1" noChangeAspect="1" noMove="1" noResize="1" noEditPoints="1" noAdjustHandles="1" noChangeArrowheads="1" noChangeShapeType="1" noTextEdit="1"/>
              </p:cNvSpPr>
              <p:nvPr/>
            </p:nvSpPr>
            <p:spPr>
              <a:xfrm>
                <a:off x="583082" y="4421537"/>
                <a:ext cx="11349990" cy="2317622"/>
              </a:xfrm>
              <a:prstGeom prst="rect">
                <a:avLst/>
              </a:prstGeom>
              <a:blipFill>
                <a:blip r:embed="rId3"/>
                <a:stretch>
                  <a:fillRect l="-1611" r="-752" b="-839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graphicFrame>
            <p:nvGraphicFramePr>
              <p:cNvPr id="6" name="object 6"/>
              <p:cNvGraphicFramePr>
                <a:graphicFrameLocks noGrp="1"/>
              </p:cNvGraphicFramePr>
              <p:nvPr>
                <p:extLst>
                  <p:ext uri="{D42A27DB-BD31-4B8C-83A1-F6EECF244321}">
                    <p14:modId xmlns:p14="http://schemas.microsoft.com/office/powerpoint/2010/main" val="2302591788"/>
                  </p:ext>
                </p:extLst>
              </p:nvPr>
            </p:nvGraphicFramePr>
            <p:xfrm>
              <a:off x="574548" y="2490216"/>
              <a:ext cx="8898890" cy="1877060"/>
            </p:xfrm>
            <a:graphic>
              <a:graphicData uri="http://schemas.openxmlformats.org/drawingml/2006/table">
                <a:tbl>
                  <a:tblPr firstRow="1" bandRow="1">
                    <a:tableStyleId>{2D5ABB26-0587-4C30-8999-92F81FD0307C}</a:tableStyleId>
                  </a:tblPr>
                  <a:tblGrid>
                    <a:gridCol w="8898890">
                      <a:extLst>
                        <a:ext uri="{9D8B030D-6E8A-4147-A177-3AD203B41FA5}">
                          <a16:colId xmlns:a16="http://schemas.microsoft.com/office/drawing/2014/main" val="20000"/>
                        </a:ext>
                      </a:extLst>
                    </a:gridCol>
                  </a:tblGrid>
                  <a:tr h="688340">
                    <a:tc>
                      <a:txBody>
                        <a:bodyPr/>
                        <a:lstStyle/>
                        <a:p>
                          <a:pPr marL="102870">
                            <a:lnSpc>
                              <a:spcPct val="100000"/>
                            </a:lnSpc>
                            <a:spcBef>
                              <a:spcPts val="715"/>
                            </a:spcBef>
                          </a:pPr>
                          <a:r>
                            <a:rPr sz="3200" b="1" dirty="0">
                              <a:solidFill>
                                <a:srgbClr val="FFFFFF"/>
                              </a:solidFill>
                              <a:latin typeface="Segoe UI Semibold"/>
                              <a:cs typeface="Segoe UI Semibold"/>
                            </a:rPr>
                            <a:t>Maximum</a:t>
                          </a:r>
                          <a:r>
                            <a:rPr sz="3200" b="1" spc="-60" dirty="0">
                              <a:solidFill>
                                <a:srgbClr val="FFFFFF"/>
                              </a:solidFill>
                              <a:latin typeface="Segoe UI Semibold"/>
                              <a:cs typeface="Segoe UI Semibold"/>
                            </a:rPr>
                            <a:t> </a:t>
                          </a:r>
                          <a:r>
                            <a:rPr sz="3200" b="1" dirty="0">
                              <a:solidFill>
                                <a:srgbClr val="FFFFFF"/>
                              </a:solidFill>
                              <a:latin typeface="Segoe UI Semibold"/>
                              <a:cs typeface="Segoe UI Semibold"/>
                            </a:rPr>
                            <a:t>Likelihood</a:t>
                          </a:r>
                          <a:r>
                            <a:rPr sz="3200" b="1" spc="-75" dirty="0">
                              <a:solidFill>
                                <a:srgbClr val="FFFFFF"/>
                              </a:solidFill>
                              <a:latin typeface="Segoe UI Semibold"/>
                              <a:cs typeface="Segoe UI Semibold"/>
                            </a:rPr>
                            <a:t> </a:t>
                          </a:r>
                          <a:r>
                            <a:rPr sz="3200" b="1" spc="-10" dirty="0">
                              <a:solidFill>
                                <a:srgbClr val="FFFFFF"/>
                              </a:solidFill>
                              <a:latin typeface="Segoe UI Semibold"/>
                              <a:cs typeface="Segoe UI Semibold"/>
                            </a:rPr>
                            <a:t>Estimator</a:t>
                          </a:r>
                          <a:endParaRPr sz="3200">
                            <a:latin typeface="Segoe UI Semibold"/>
                            <a:cs typeface="Segoe UI Semibold"/>
                          </a:endParaRPr>
                        </a:p>
                      </a:txBody>
                      <a:tcPr marL="0" marR="0" marT="90805" marB="0">
                        <a:solidFill>
                          <a:srgbClr val="4B3182"/>
                        </a:solidFill>
                      </a:tcPr>
                    </a:tc>
                    <a:extLst>
                      <a:ext uri="{0D108BD9-81ED-4DB2-BD59-A6C34878D82A}">
                        <a16:rowId xmlns:a16="http://schemas.microsoft.com/office/drawing/2014/main" val="10000"/>
                      </a:ext>
                    </a:extLst>
                  </a:tr>
                  <a:tr h="1188720">
                    <a:tc>
                      <a:txBody>
                        <a:bodyPr/>
                        <a:lstStyle/>
                        <a:p>
                          <a:pPr algn="ctr">
                            <a:lnSpc>
                              <a:spcPct val="100000"/>
                            </a:lnSpc>
                            <a:spcBef>
                              <a:spcPts val="1180"/>
                            </a:spcBef>
                          </a:pPr>
                          <a:r>
                            <a:rPr sz="2800" b="0" dirty="0">
                              <a:solidFill>
                                <a:srgbClr val="FFFFFF"/>
                              </a:solidFill>
                              <a:latin typeface="Segoe UI Semilight"/>
                              <a:cs typeface="Segoe UI Semilight"/>
                            </a:rPr>
                            <a:t>The</a:t>
                          </a:r>
                          <a:r>
                            <a:rPr sz="2800" b="0" spc="-70" dirty="0">
                              <a:solidFill>
                                <a:srgbClr val="FFFFFF"/>
                              </a:solidFill>
                              <a:latin typeface="Segoe UI Semilight"/>
                              <a:cs typeface="Segoe UI Semilight"/>
                            </a:rPr>
                            <a:t> </a:t>
                          </a:r>
                          <a:r>
                            <a:rPr sz="2800" b="0" dirty="0">
                              <a:solidFill>
                                <a:srgbClr val="FFFFFF"/>
                              </a:solidFill>
                              <a:latin typeface="Segoe UI Semilight"/>
                              <a:cs typeface="Segoe UI Semilight"/>
                            </a:rPr>
                            <a:t>maximum</a:t>
                          </a:r>
                          <a:r>
                            <a:rPr sz="2800" b="0" spc="-80" dirty="0">
                              <a:solidFill>
                                <a:srgbClr val="FFFFFF"/>
                              </a:solidFill>
                              <a:latin typeface="Segoe UI Semilight"/>
                              <a:cs typeface="Segoe UI Semilight"/>
                            </a:rPr>
                            <a:t> </a:t>
                          </a:r>
                          <a:r>
                            <a:rPr sz="2800" b="0" spc="-10" dirty="0">
                              <a:solidFill>
                                <a:srgbClr val="FFFFFF"/>
                              </a:solidFill>
                              <a:latin typeface="Segoe UI Semilight"/>
                              <a:cs typeface="Segoe UI Semilight"/>
                            </a:rPr>
                            <a:t>likelihood</a:t>
                          </a:r>
                          <a:r>
                            <a:rPr sz="2800" b="0" spc="-60" dirty="0">
                              <a:solidFill>
                                <a:srgbClr val="FFFFFF"/>
                              </a:solidFill>
                              <a:latin typeface="Segoe UI Semilight"/>
                              <a:cs typeface="Segoe UI Semilight"/>
                            </a:rPr>
                            <a:t> </a:t>
                          </a:r>
                          <a:r>
                            <a:rPr sz="2800" b="0" dirty="0">
                              <a:solidFill>
                                <a:srgbClr val="FFFFFF"/>
                              </a:solidFill>
                              <a:latin typeface="Segoe UI Semilight"/>
                              <a:cs typeface="Segoe UI Semilight"/>
                            </a:rPr>
                            <a:t>estimator</a:t>
                          </a:r>
                          <a:r>
                            <a:rPr sz="2800" b="0" spc="-80" dirty="0">
                              <a:solidFill>
                                <a:srgbClr val="FFFFFF"/>
                              </a:solidFill>
                              <a:latin typeface="Segoe UI Semilight"/>
                              <a:cs typeface="Segoe UI Semilight"/>
                            </a:rPr>
                            <a:t> </a:t>
                          </a:r>
                          <a:r>
                            <a:rPr sz="2800" b="0" dirty="0">
                              <a:solidFill>
                                <a:srgbClr val="FFFFFF"/>
                              </a:solidFill>
                              <a:latin typeface="Segoe UI Semilight"/>
                              <a:cs typeface="Segoe UI Semilight"/>
                            </a:rPr>
                            <a:t>of</a:t>
                          </a:r>
                          <a:r>
                            <a:rPr sz="2800" b="0" spc="-65" dirty="0">
                              <a:solidFill>
                                <a:srgbClr val="FFFFFF"/>
                              </a:solidFill>
                              <a:latin typeface="Segoe UI Semilight"/>
                              <a:cs typeface="Segoe UI Semilight"/>
                            </a:rPr>
                            <a:t> </a:t>
                          </a:r>
                          <a:r>
                            <a:rPr sz="2800" b="0" dirty="0">
                              <a:solidFill>
                                <a:srgbClr val="FFFFFF"/>
                              </a:solidFill>
                              <a:latin typeface="Segoe UI Semilight"/>
                              <a:cs typeface="Segoe UI Semilight"/>
                            </a:rPr>
                            <a:t>the</a:t>
                          </a:r>
                          <a:r>
                            <a:rPr sz="2800" b="0" spc="-70" dirty="0">
                              <a:solidFill>
                                <a:srgbClr val="FFFFFF"/>
                              </a:solidFill>
                              <a:latin typeface="Segoe UI Semilight"/>
                              <a:cs typeface="Segoe UI Semilight"/>
                            </a:rPr>
                            <a:t> </a:t>
                          </a:r>
                          <a:r>
                            <a:rPr sz="2800" b="0" dirty="0">
                              <a:solidFill>
                                <a:srgbClr val="FFFFFF"/>
                              </a:solidFill>
                              <a:latin typeface="Segoe UI Semilight"/>
                              <a:cs typeface="Segoe UI Semilight"/>
                            </a:rPr>
                            <a:t>parameter</a:t>
                          </a:r>
                          <a:r>
                            <a:rPr sz="2800" b="0" spc="-50" dirty="0">
                              <a:solidFill>
                                <a:srgbClr val="FFFFFF"/>
                              </a:solidFill>
                              <a:latin typeface="Segoe UI Semilight"/>
                              <a:cs typeface="Segoe UI Semilight"/>
                            </a:rPr>
                            <a:t> </a:t>
                          </a:r>
                          <a:r>
                            <a:rPr sz="2800" dirty="0">
                              <a:solidFill>
                                <a:srgbClr val="FFFFFF"/>
                              </a:solidFill>
                              <a:latin typeface="Cambria Math"/>
                              <a:cs typeface="Cambria Math"/>
                            </a:rPr>
                            <a:t>θ</a:t>
                          </a:r>
                          <a:r>
                            <a:rPr sz="2800" spc="95" dirty="0">
                              <a:solidFill>
                                <a:srgbClr val="FFFFFF"/>
                              </a:solidFill>
                              <a:latin typeface="Cambria Math"/>
                              <a:cs typeface="Cambria Math"/>
                            </a:rPr>
                            <a:t> </a:t>
                          </a:r>
                          <a:r>
                            <a:rPr sz="2800" b="0" spc="-25" dirty="0">
                              <a:solidFill>
                                <a:srgbClr val="FFFFFF"/>
                              </a:solidFill>
                              <a:latin typeface="Segoe UI Semilight"/>
                              <a:cs typeface="Segoe UI Semilight"/>
                            </a:rPr>
                            <a:t>is:</a:t>
                          </a:r>
                          <a:endParaRPr sz="2800" dirty="0">
                            <a:latin typeface="Segoe UI Semilight"/>
                            <a:cs typeface="Segoe UI Semilight"/>
                          </a:endParaRPr>
                        </a:p>
                        <a:p>
                          <a:pPr marL="635" algn="ctr">
                            <a:lnSpc>
                              <a:spcPct val="100000"/>
                            </a:lnSpc>
                            <a:spcBef>
                              <a:spcPts val="140"/>
                            </a:spcBef>
                            <a:tabLst>
                              <a:tab pos="309880" algn="l"/>
                              <a:tab pos="2161540" algn="l"/>
                            </a:tabLst>
                          </a:pPr>
                          <a14:m>
                            <m:oMath xmlns:m="http://schemas.openxmlformats.org/officeDocument/2006/math">
                              <m:acc>
                                <m:accPr>
                                  <m:chr m:val="̂"/>
                                  <m:ctrlPr>
                                    <a:rPr lang="ar-AE" sz="2800" b="0" i="1" spc="-55" smtClean="0">
                                      <a:solidFill>
                                        <a:schemeClr val="bg1"/>
                                      </a:solidFill>
                                      <a:latin typeface="Cambria Math" panose="02040503050406030204" pitchFamily="18" charset="0"/>
                                      <a:cs typeface="Segoe UI Semilight"/>
                                    </a:rPr>
                                  </m:ctrlPr>
                                </m:accPr>
                                <m:e>
                                  <m:r>
                                    <a:rPr lang="ar-AE" sz="2800" b="0" i="1" spc="-55" smtClean="0">
                                      <a:solidFill>
                                        <a:schemeClr val="bg1"/>
                                      </a:solidFill>
                                      <a:latin typeface="Cambria Math" panose="02040503050406030204" pitchFamily="18" charset="0"/>
                                      <a:cs typeface="Segoe UI Semilight"/>
                                    </a:rPr>
                                    <m:t>𝜃</m:t>
                                  </m:r>
                                </m:e>
                              </m:acc>
                              <m:r>
                                <a:rPr lang="ar-AE" sz="2800" b="0" i="1" spc="-55" smtClean="0">
                                  <a:solidFill>
                                    <a:schemeClr val="bg1"/>
                                  </a:solidFill>
                                  <a:latin typeface="Cambria Math" panose="02040503050406030204" pitchFamily="18" charset="0"/>
                                  <a:cs typeface="Segoe UI Semilight"/>
                                </a:rPr>
                                <m:t>=</m:t>
                              </m:r>
                            </m:oMath>
                          </a14:m>
                          <a:r>
                            <a:rPr lang="ar-AE" sz="2800" spc="150" dirty="0">
                              <a:solidFill>
                                <a:schemeClr val="bg1"/>
                              </a:solidFill>
                              <a:latin typeface="Cambria Math"/>
                              <a:cs typeface="Cambria Math"/>
                            </a:rPr>
                            <a:t> </a:t>
                          </a:r>
                          <a:r>
                            <a:rPr lang="en-US" sz="2800" spc="-10" dirty="0">
                              <a:solidFill>
                                <a:srgbClr val="FFFFFF"/>
                              </a:solidFill>
                              <a:latin typeface="Cambria Math"/>
                              <a:cs typeface="Cambria Math"/>
                            </a:rPr>
                            <a:t>argmax</a:t>
                          </a:r>
                          <a:r>
                            <a:rPr lang="en-US" sz="3075" spc="-15" baseline="-16260" dirty="0">
                              <a:solidFill>
                                <a:srgbClr val="FFFFFF"/>
                              </a:solidFill>
                              <a:latin typeface="Cambria Math"/>
                              <a:cs typeface="Cambria Math"/>
                            </a:rPr>
                            <a:t>𝜃</a:t>
                          </a:r>
                          <a:r>
                            <a:rPr lang="en-US" sz="3075" baseline="-16260" dirty="0">
                              <a:solidFill>
                                <a:srgbClr val="FFFFFF"/>
                              </a:solidFill>
                              <a:latin typeface="Cambria Math"/>
                              <a:cs typeface="Cambria Math"/>
                            </a:rPr>
                            <a:t>	</a:t>
                          </a:r>
                          <a:r>
                            <a:rPr lang="en-US" sz="2800" dirty="0">
                              <a:solidFill>
                                <a:srgbClr val="FFFFFF"/>
                              </a:solidFill>
                              <a:latin typeface="Cambria Math"/>
                              <a:cs typeface="Cambria Math"/>
                            </a:rPr>
                            <a:t>ℒ(𝐸;</a:t>
                          </a:r>
                          <a:r>
                            <a:rPr lang="en-US" sz="2800" spc="10" dirty="0">
                              <a:solidFill>
                                <a:srgbClr val="FFFFFF"/>
                              </a:solidFill>
                              <a:latin typeface="Cambria Math"/>
                              <a:cs typeface="Cambria Math"/>
                            </a:rPr>
                            <a:t> </a:t>
                          </a:r>
                          <a:r>
                            <a:rPr lang="en-US" sz="2800" spc="-25" dirty="0">
                              <a:solidFill>
                                <a:srgbClr val="FFFFFF"/>
                              </a:solidFill>
                              <a:latin typeface="Cambria Math"/>
                              <a:cs typeface="Cambria Math"/>
                            </a:rPr>
                            <a:t>𝜃)</a:t>
                          </a:r>
                          <a:endParaRPr lang="en-US" sz="2800" dirty="0">
                            <a:latin typeface="Cambria Math"/>
                            <a:cs typeface="Cambria Math"/>
                          </a:endParaRPr>
                        </a:p>
                      </a:txBody>
                      <a:tcPr marL="0" marR="0" marT="149860" marB="0">
                        <a:solidFill>
                          <a:srgbClr val="A38DD2"/>
                        </a:solidFill>
                      </a:tcPr>
                    </a:tc>
                    <a:extLst>
                      <a:ext uri="{0D108BD9-81ED-4DB2-BD59-A6C34878D82A}">
                        <a16:rowId xmlns:a16="http://schemas.microsoft.com/office/drawing/2014/main" val="10001"/>
                      </a:ext>
                    </a:extLst>
                  </a:tr>
                </a:tbl>
              </a:graphicData>
            </a:graphic>
          </p:graphicFrame>
        </mc:Choice>
        <mc:Fallback>
          <p:graphicFrame>
            <p:nvGraphicFramePr>
              <p:cNvPr id="6" name="object 6"/>
              <p:cNvGraphicFramePr>
                <a:graphicFrameLocks noGrp="1"/>
              </p:cNvGraphicFramePr>
              <p:nvPr>
                <p:extLst>
                  <p:ext uri="{D42A27DB-BD31-4B8C-83A1-F6EECF244321}">
                    <p14:modId xmlns:p14="http://schemas.microsoft.com/office/powerpoint/2010/main" val="2302591788"/>
                  </p:ext>
                </p:extLst>
              </p:nvPr>
            </p:nvGraphicFramePr>
            <p:xfrm>
              <a:off x="574548" y="2490216"/>
              <a:ext cx="8898890" cy="1877060"/>
            </p:xfrm>
            <a:graphic>
              <a:graphicData uri="http://schemas.openxmlformats.org/drawingml/2006/table">
                <a:tbl>
                  <a:tblPr firstRow="1" bandRow="1">
                    <a:tableStyleId>{2D5ABB26-0587-4C30-8999-92F81FD0307C}</a:tableStyleId>
                  </a:tblPr>
                  <a:tblGrid>
                    <a:gridCol w="8898890">
                      <a:extLst>
                        <a:ext uri="{9D8B030D-6E8A-4147-A177-3AD203B41FA5}">
                          <a16:colId xmlns:a16="http://schemas.microsoft.com/office/drawing/2014/main" val="20000"/>
                        </a:ext>
                      </a:extLst>
                    </a:gridCol>
                  </a:tblGrid>
                  <a:tr h="688340">
                    <a:tc>
                      <a:txBody>
                        <a:bodyPr/>
                        <a:lstStyle/>
                        <a:p>
                          <a:pPr marL="102870">
                            <a:lnSpc>
                              <a:spcPct val="100000"/>
                            </a:lnSpc>
                            <a:spcBef>
                              <a:spcPts val="715"/>
                            </a:spcBef>
                          </a:pPr>
                          <a:r>
                            <a:rPr sz="3200" b="1" dirty="0">
                              <a:solidFill>
                                <a:srgbClr val="FFFFFF"/>
                              </a:solidFill>
                              <a:latin typeface="Segoe UI Semibold"/>
                              <a:cs typeface="Segoe UI Semibold"/>
                            </a:rPr>
                            <a:t>Maximum</a:t>
                          </a:r>
                          <a:r>
                            <a:rPr sz="3200" b="1" spc="-60" dirty="0">
                              <a:solidFill>
                                <a:srgbClr val="FFFFFF"/>
                              </a:solidFill>
                              <a:latin typeface="Segoe UI Semibold"/>
                              <a:cs typeface="Segoe UI Semibold"/>
                            </a:rPr>
                            <a:t> </a:t>
                          </a:r>
                          <a:r>
                            <a:rPr sz="3200" b="1" dirty="0">
                              <a:solidFill>
                                <a:srgbClr val="FFFFFF"/>
                              </a:solidFill>
                              <a:latin typeface="Segoe UI Semibold"/>
                              <a:cs typeface="Segoe UI Semibold"/>
                            </a:rPr>
                            <a:t>Likelihood</a:t>
                          </a:r>
                          <a:r>
                            <a:rPr sz="3200" b="1" spc="-75" dirty="0">
                              <a:solidFill>
                                <a:srgbClr val="FFFFFF"/>
                              </a:solidFill>
                              <a:latin typeface="Segoe UI Semibold"/>
                              <a:cs typeface="Segoe UI Semibold"/>
                            </a:rPr>
                            <a:t> </a:t>
                          </a:r>
                          <a:r>
                            <a:rPr sz="3200" b="1" spc="-10" dirty="0">
                              <a:solidFill>
                                <a:srgbClr val="FFFFFF"/>
                              </a:solidFill>
                              <a:latin typeface="Segoe UI Semibold"/>
                              <a:cs typeface="Segoe UI Semibold"/>
                            </a:rPr>
                            <a:t>Estimator</a:t>
                          </a:r>
                          <a:endParaRPr sz="3200">
                            <a:latin typeface="Segoe UI Semibold"/>
                            <a:cs typeface="Segoe UI Semibold"/>
                          </a:endParaRPr>
                        </a:p>
                      </a:txBody>
                      <a:tcPr marL="0" marR="0" marT="90805" marB="0">
                        <a:solidFill>
                          <a:srgbClr val="4B3182"/>
                        </a:solidFill>
                      </a:tcPr>
                    </a:tc>
                    <a:extLst>
                      <a:ext uri="{0D108BD9-81ED-4DB2-BD59-A6C34878D82A}">
                        <a16:rowId xmlns:a16="http://schemas.microsoft.com/office/drawing/2014/main" val="10000"/>
                      </a:ext>
                    </a:extLst>
                  </a:tr>
                  <a:tr h="1188720">
                    <a:tc>
                      <a:txBody>
                        <a:bodyPr/>
                        <a:lstStyle/>
                        <a:p>
                          <a:endParaRPr lang="en-US"/>
                        </a:p>
                      </a:txBody>
                      <a:tcPr marL="0" marR="0" marT="149860" marB="0">
                        <a:blipFill>
                          <a:blip r:embed="rId4"/>
                          <a:stretch>
                            <a:fillRect t="-60204" b="-4592"/>
                          </a:stretch>
                        </a:blipFill>
                      </a:tcPr>
                    </a:tc>
                    <a:extLst>
                      <a:ext uri="{0D108BD9-81ED-4DB2-BD59-A6C34878D82A}">
                        <a16:rowId xmlns:a16="http://schemas.microsoft.com/office/drawing/2014/main" val="10001"/>
                      </a:ext>
                    </a:extLst>
                  </a:tr>
                </a:tbl>
              </a:graphicData>
            </a:graphic>
          </p:graphicFrame>
        </mc:Fallback>
      </mc:AlternateContent>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2" name="object 2"/>
              <p:cNvGraphicFramePr>
                <a:graphicFrameLocks noGrp="1"/>
              </p:cNvGraphicFramePr>
              <p:nvPr>
                <p:extLst>
                  <p:ext uri="{D42A27DB-BD31-4B8C-83A1-F6EECF244321}">
                    <p14:modId xmlns:p14="http://schemas.microsoft.com/office/powerpoint/2010/main" val="4284561859"/>
                  </p:ext>
                </p:extLst>
              </p:nvPr>
            </p:nvGraphicFramePr>
            <p:xfrm>
              <a:off x="574548" y="204215"/>
              <a:ext cx="11102340" cy="1703070"/>
            </p:xfrm>
            <a:graphic>
              <a:graphicData uri="http://schemas.openxmlformats.org/drawingml/2006/table">
                <a:tbl>
                  <a:tblPr firstRow="1" bandRow="1">
                    <a:tableStyleId>{2D5ABB26-0587-4C30-8999-92F81FD0307C}</a:tableStyleId>
                  </a:tblPr>
                  <a:tblGrid>
                    <a:gridCol w="11102340">
                      <a:extLst>
                        <a:ext uri="{9D8B030D-6E8A-4147-A177-3AD203B41FA5}">
                          <a16:colId xmlns:a16="http://schemas.microsoft.com/office/drawing/2014/main" val="20000"/>
                        </a:ext>
                      </a:extLst>
                    </a:gridCol>
                  </a:tblGrid>
                  <a:tr h="688340">
                    <a:tc>
                      <a:txBody>
                        <a:bodyPr/>
                        <a:lstStyle/>
                        <a:p>
                          <a:pPr marL="105410">
                            <a:lnSpc>
                              <a:spcPct val="100000"/>
                            </a:lnSpc>
                            <a:spcBef>
                              <a:spcPts val="715"/>
                            </a:spcBef>
                          </a:pPr>
                          <a:r>
                            <a:rPr sz="3200" b="1" dirty="0">
                              <a:solidFill>
                                <a:srgbClr val="FFFFFF"/>
                              </a:solidFill>
                              <a:latin typeface="Segoe UI Semibold"/>
                              <a:cs typeface="Segoe UI Semibold"/>
                            </a:rPr>
                            <a:t>Maximum</a:t>
                          </a:r>
                          <a:r>
                            <a:rPr sz="3200" b="1" spc="-60" dirty="0">
                              <a:solidFill>
                                <a:srgbClr val="FFFFFF"/>
                              </a:solidFill>
                              <a:latin typeface="Segoe UI Semibold"/>
                              <a:cs typeface="Segoe UI Semibold"/>
                            </a:rPr>
                            <a:t> </a:t>
                          </a:r>
                          <a:r>
                            <a:rPr sz="3200" b="1" dirty="0">
                              <a:solidFill>
                                <a:srgbClr val="FFFFFF"/>
                              </a:solidFill>
                              <a:latin typeface="Segoe UI Semibold"/>
                              <a:cs typeface="Segoe UI Semibold"/>
                            </a:rPr>
                            <a:t>Likelihood</a:t>
                          </a:r>
                          <a:r>
                            <a:rPr sz="3200" b="1" spc="-75" dirty="0">
                              <a:solidFill>
                                <a:srgbClr val="FFFFFF"/>
                              </a:solidFill>
                              <a:latin typeface="Segoe UI Semibold"/>
                              <a:cs typeface="Segoe UI Semibold"/>
                            </a:rPr>
                            <a:t> </a:t>
                          </a:r>
                          <a:r>
                            <a:rPr sz="3200" b="1" spc="-10" dirty="0">
                              <a:solidFill>
                                <a:srgbClr val="FFFFFF"/>
                              </a:solidFill>
                              <a:latin typeface="Segoe UI Semibold"/>
                              <a:cs typeface="Segoe UI Semibold"/>
                            </a:rPr>
                            <a:t>Estimator</a:t>
                          </a:r>
                          <a:endParaRPr sz="3200" dirty="0">
                            <a:latin typeface="Segoe UI Semibold"/>
                            <a:cs typeface="Segoe UI Semibold"/>
                          </a:endParaRPr>
                        </a:p>
                      </a:txBody>
                      <a:tcPr marL="0" marR="0" marT="90805" marB="0">
                        <a:solidFill>
                          <a:srgbClr val="4B3182"/>
                        </a:solidFill>
                      </a:tcPr>
                    </a:tc>
                    <a:extLst>
                      <a:ext uri="{0D108BD9-81ED-4DB2-BD59-A6C34878D82A}">
                        <a16:rowId xmlns:a16="http://schemas.microsoft.com/office/drawing/2014/main" val="10000"/>
                      </a:ext>
                    </a:extLst>
                  </a:tr>
                  <a:tr h="1014730">
                    <a:tc>
                      <a:txBody>
                        <a:bodyPr/>
                        <a:lstStyle/>
                        <a:p>
                          <a:pPr marL="4250690" marR="908685" indent="-3333750">
                            <a:lnSpc>
                              <a:spcPct val="100000"/>
                            </a:lnSpc>
                            <a:spcBef>
                              <a:spcPts val="635"/>
                            </a:spcBef>
                            <a:tabLst>
                              <a:tab pos="5737860" algn="l"/>
                              <a:tab pos="9919970" algn="l"/>
                            </a:tabLst>
                          </a:pPr>
                          <a:r>
                            <a:rPr sz="2800" b="0" dirty="0">
                              <a:solidFill>
                                <a:srgbClr val="FFFFFF"/>
                              </a:solidFill>
                              <a:latin typeface="Segoe UI Semilight"/>
                              <a:cs typeface="Segoe UI Semilight"/>
                            </a:rPr>
                            <a:t>The</a:t>
                          </a:r>
                          <a:r>
                            <a:rPr sz="2800" b="0" spc="-55" dirty="0">
                              <a:solidFill>
                                <a:srgbClr val="FFFFFF"/>
                              </a:solidFill>
                              <a:latin typeface="Segoe UI Semilight"/>
                              <a:cs typeface="Segoe UI Semilight"/>
                            </a:rPr>
                            <a:t> </a:t>
                          </a:r>
                          <a:r>
                            <a:rPr sz="2800" b="0" dirty="0">
                              <a:solidFill>
                                <a:srgbClr val="FFFFFF"/>
                              </a:solidFill>
                              <a:latin typeface="Segoe UI Semilight"/>
                              <a:cs typeface="Segoe UI Semilight"/>
                            </a:rPr>
                            <a:t>maximum</a:t>
                          </a:r>
                          <a:r>
                            <a:rPr sz="2800" b="0" spc="-65" dirty="0">
                              <a:solidFill>
                                <a:srgbClr val="FFFFFF"/>
                              </a:solidFill>
                              <a:latin typeface="Segoe UI Semilight"/>
                              <a:cs typeface="Segoe UI Semilight"/>
                            </a:rPr>
                            <a:t> </a:t>
                          </a:r>
                          <a:r>
                            <a:rPr sz="2800" b="0" spc="-10" dirty="0">
                              <a:solidFill>
                                <a:srgbClr val="FFFFFF"/>
                              </a:solidFill>
                              <a:latin typeface="Segoe UI Semilight"/>
                              <a:cs typeface="Segoe UI Semilight"/>
                            </a:rPr>
                            <a:t>likelihood</a:t>
                          </a:r>
                          <a:r>
                            <a:rPr sz="2800" b="0" spc="-55" dirty="0">
                              <a:solidFill>
                                <a:srgbClr val="FFFFFF"/>
                              </a:solidFill>
                              <a:latin typeface="Segoe UI Semilight"/>
                              <a:cs typeface="Segoe UI Semilight"/>
                            </a:rPr>
                            <a:t> </a:t>
                          </a:r>
                          <a:r>
                            <a:rPr sz="2800" b="0" dirty="0">
                              <a:solidFill>
                                <a:srgbClr val="FFFFFF"/>
                              </a:solidFill>
                              <a:latin typeface="Segoe UI Semilight"/>
                              <a:cs typeface="Segoe UI Semilight"/>
                            </a:rPr>
                            <a:t>estimator</a:t>
                          </a:r>
                          <a:r>
                            <a:rPr sz="2800" b="0" spc="-70" dirty="0">
                              <a:solidFill>
                                <a:srgbClr val="FFFFFF"/>
                              </a:solidFill>
                              <a:latin typeface="Segoe UI Semilight"/>
                              <a:cs typeface="Segoe UI Semilight"/>
                            </a:rPr>
                            <a:t> </a:t>
                          </a:r>
                          <a:r>
                            <a:rPr sz="2800" b="0" dirty="0">
                              <a:solidFill>
                                <a:srgbClr val="FFFFFF"/>
                              </a:solidFill>
                              <a:latin typeface="Segoe UI Semilight"/>
                              <a:cs typeface="Segoe UI Semilight"/>
                            </a:rPr>
                            <a:t>of</a:t>
                          </a:r>
                          <a:r>
                            <a:rPr sz="2800" b="0" spc="-55" dirty="0">
                              <a:solidFill>
                                <a:srgbClr val="FFFFFF"/>
                              </a:solidFill>
                              <a:latin typeface="Segoe UI Semilight"/>
                              <a:cs typeface="Segoe UI Semilight"/>
                            </a:rPr>
                            <a:t> </a:t>
                          </a:r>
                          <a:r>
                            <a:rPr sz="2800" b="0" dirty="0">
                              <a:solidFill>
                                <a:srgbClr val="FFFFFF"/>
                              </a:solidFill>
                              <a:latin typeface="Segoe UI Semilight"/>
                              <a:cs typeface="Segoe UI Semilight"/>
                            </a:rPr>
                            <a:t>the</a:t>
                          </a:r>
                          <a:r>
                            <a:rPr sz="2800" b="0" spc="-65" dirty="0">
                              <a:solidFill>
                                <a:srgbClr val="FFFFFF"/>
                              </a:solidFill>
                              <a:latin typeface="Segoe UI Semilight"/>
                              <a:cs typeface="Segoe UI Semilight"/>
                            </a:rPr>
                            <a:t> </a:t>
                          </a:r>
                          <a:r>
                            <a:rPr sz="2800" b="0" dirty="0">
                              <a:solidFill>
                                <a:srgbClr val="FFFFFF"/>
                              </a:solidFill>
                              <a:latin typeface="Segoe UI Semilight"/>
                              <a:cs typeface="Segoe UI Semilight"/>
                            </a:rPr>
                            <a:t>parameter</a:t>
                          </a:r>
                          <a:r>
                            <a:rPr sz="2800" b="0" spc="-50" dirty="0">
                              <a:solidFill>
                                <a:srgbClr val="FFFFFF"/>
                              </a:solidFill>
                              <a:latin typeface="Segoe UI Semilight"/>
                              <a:cs typeface="Segoe UI Semilight"/>
                            </a:rPr>
                            <a:t> </a:t>
                          </a:r>
                          <a:r>
                            <a:rPr sz="2800" dirty="0">
                              <a:solidFill>
                                <a:srgbClr val="FFFFFF"/>
                              </a:solidFill>
                              <a:latin typeface="Cambria Math"/>
                              <a:cs typeface="Cambria Math"/>
                            </a:rPr>
                            <a:t>θ</a:t>
                          </a:r>
                          <a:r>
                            <a:rPr sz="2800" spc="105" dirty="0">
                              <a:solidFill>
                                <a:srgbClr val="FFFFFF"/>
                              </a:solidFill>
                              <a:latin typeface="Cambria Math"/>
                              <a:cs typeface="Cambria Math"/>
                            </a:rPr>
                            <a:t> </a:t>
                          </a:r>
                          <a:r>
                            <a:rPr sz="2800" b="0" dirty="0">
                              <a:solidFill>
                                <a:srgbClr val="FFFFFF"/>
                              </a:solidFill>
                              <a:latin typeface="Segoe UI Semilight"/>
                              <a:cs typeface="Segoe UI Semilight"/>
                            </a:rPr>
                            <a:t>is:</a:t>
                          </a:r>
                          <a:r>
                            <a:rPr sz="2800" b="0" spc="-60" dirty="0">
                              <a:solidFill>
                                <a:srgbClr val="FFFFFF"/>
                              </a:solidFill>
                              <a:latin typeface="Segoe UI Semilight"/>
                              <a:cs typeface="Segoe UI Semilight"/>
                            </a:rPr>
                            <a:t> </a:t>
                          </a:r>
                          <a14:m>
                            <m:oMath xmlns:m="http://schemas.openxmlformats.org/officeDocument/2006/math">
                              <m:acc>
                                <m:accPr>
                                  <m:chr m:val="̂"/>
                                  <m:ctrlPr>
                                    <a:rPr lang="ar-AE" sz="2800" b="0" i="1" spc="-55" smtClean="0">
                                      <a:solidFill>
                                        <a:schemeClr val="bg1"/>
                                      </a:solidFill>
                                      <a:latin typeface="Cambria Math" panose="02040503050406030204" pitchFamily="18" charset="0"/>
                                      <a:cs typeface="Segoe UI Semilight"/>
                                    </a:rPr>
                                  </m:ctrlPr>
                                </m:accPr>
                                <m:e>
                                  <m:r>
                                    <a:rPr lang="ar-AE" sz="2800" b="0" i="1" spc="-55" smtClean="0">
                                      <a:solidFill>
                                        <a:schemeClr val="bg1"/>
                                      </a:solidFill>
                                      <a:latin typeface="Cambria Math" panose="02040503050406030204" pitchFamily="18" charset="0"/>
                                      <a:cs typeface="Segoe UI Semilight"/>
                                    </a:rPr>
                                    <m:t>𝜃</m:t>
                                  </m:r>
                                </m:e>
                              </m:acc>
                            </m:oMath>
                          </a14:m>
                          <a:r>
                            <a:rPr sz="2800" baseline="11904" dirty="0">
                              <a:solidFill>
                                <a:srgbClr val="FFFFFF"/>
                              </a:solidFill>
                              <a:latin typeface="Cambria Math"/>
                              <a:cs typeface="Cambria Math"/>
                            </a:rPr>
                            <a:t>	</a:t>
                          </a:r>
                          <a:r>
                            <a:rPr sz="2800" spc="-50" dirty="0">
                              <a:solidFill>
                                <a:srgbClr val="FFFFFF"/>
                              </a:solidFill>
                              <a:latin typeface="Cambria Math"/>
                              <a:cs typeface="Cambria Math"/>
                            </a:rPr>
                            <a:t>= </a:t>
                          </a:r>
                          <a:r>
                            <a:rPr sz="2800" spc="-10" dirty="0">
                              <a:solidFill>
                                <a:srgbClr val="FFFFFF"/>
                              </a:solidFill>
                              <a:latin typeface="Cambria Math"/>
                              <a:cs typeface="Cambria Math"/>
                            </a:rPr>
                            <a:t>argmax</a:t>
                          </a:r>
                          <a:r>
                            <a:rPr sz="2800" spc="-15" baseline="-16260" dirty="0">
                              <a:solidFill>
                                <a:srgbClr val="FFFFFF"/>
                              </a:solidFill>
                              <a:latin typeface="Cambria Math"/>
                              <a:cs typeface="Cambria Math"/>
                            </a:rPr>
                            <a:t>𝜃</a:t>
                          </a:r>
                          <a:r>
                            <a:rPr sz="2800" baseline="-16260" dirty="0">
                              <a:solidFill>
                                <a:srgbClr val="FFFFFF"/>
                              </a:solidFill>
                              <a:latin typeface="Cambria Math"/>
                              <a:cs typeface="Cambria Math"/>
                            </a:rPr>
                            <a:t>	</a:t>
                          </a:r>
                          <a:r>
                            <a:rPr sz="2800" dirty="0">
                              <a:solidFill>
                                <a:srgbClr val="FFFFFF"/>
                              </a:solidFill>
                              <a:latin typeface="Cambria Math"/>
                              <a:cs typeface="Cambria Math"/>
                            </a:rPr>
                            <a:t>ℒ(𝐸;</a:t>
                          </a:r>
                          <a:r>
                            <a:rPr sz="2800" spc="5" dirty="0">
                              <a:solidFill>
                                <a:srgbClr val="FFFFFF"/>
                              </a:solidFill>
                              <a:latin typeface="Cambria Math"/>
                              <a:cs typeface="Cambria Math"/>
                            </a:rPr>
                            <a:t> </a:t>
                          </a:r>
                          <a:r>
                            <a:rPr sz="2800" spc="-25" dirty="0">
                              <a:solidFill>
                                <a:srgbClr val="FFFFFF"/>
                              </a:solidFill>
                              <a:latin typeface="Cambria Math"/>
                              <a:cs typeface="Cambria Math"/>
                            </a:rPr>
                            <a:t>𝜃)</a:t>
                          </a:r>
                          <a:endParaRPr sz="2800" dirty="0">
                            <a:latin typeface="Cambria Math"/>
                            <a:cs typeface="Cambria Math"/>
                          </a:endParaRPr>
                        </a:p>
                      </a:txBody>
                      <a:tcPr marL="0" marR="0" marT="80645" marB="0">
                        <a:solidFill>
                          <a:srgbClr val="A38DD2"/>
                        </a:solidFill>
                      </a:tcPr>
                    </a:tc>
                    <a:extLst>
                      <a:ext uri="{0D108BD9-81ED-4DB2-BD59-A6C34878D82A}">
                        <a16:rowId xmlns:a16="http://schemas.microsoft.com/office/drawing/2014/main" val="10001"/>
                      </a:ext>
                    </a:extLst>
                  </a:tr>
                </a:tbl>
              </a:graphicData>
            </a:graphic>
          </p:graphicFrame>
        </mc:Choice>
        <mc:Fallback>
          <p:graphicFrame>
            <p:nvGraphicFramePr>
              <p:cNvPr id="2" name="object 2"/>
              <p:cNvGraphicFramePr>
                <a:graphicFrameLocks noGrp="1"/>
              </p:cNvGraphicFramePr>
              <p:nvPr>
                <p:extLst>
                  <p:ext uri="{D42A27DB-BD31-4B8C-83A1-F6EECF244321}">
                    <p14:modId xmlns:p14="http://schemas.microsoft.com/office/powerpoint/2010/main" val="4284561859"/>
                  </p:ext>
                </p:extLst>
              </p:nvPr>
            </p:nvGraphicFramePr>
            <p:xfrm>
              <a:off x="574548" y="204215"/>
              <a:ext cx="11102340" cy="1703070"/>
            </p:xfrm>
            <a:graphic>
              <a:graphicData uri="http://schemas.openxmlformats.org/drawingml/2006/table">
                <a:tbl>
                  <a:tblPr firstRow="1" bandRow="1">
                    <a:tableStyleId>{2D5ABB26-0587-4C30-8999-92F81FD0307C}</a:tableStyleId>
                  </a:tblPr>
                  <a:tblGrid>
                    <a:gridCol w="11102340">
                      <a:extLst>
                        <a:ext uri="{9D8B030D-6E8A-4147-A177-3AD203B41FA5}">
                          <a16:colId xmlns:a16="http://schemas.microsoft.com/office/drawing/2014/main" val="20000"/>
                        </a:ext>
                      </a:extLst>
                    </a:gridCol>
                  </a:tblGrid>
                  <a:tr h="688340">
                    <a:tc>
                      <a:txBody>
                        <a:bodyPr/>
                        <a:lstStyle/>
                        <a:p>
                          <a:pPr marL="105410">
                            <a:lnSpc>
                              <a:spcPct val="100000"/>
                            </a:lnSpc>
                            <a:spcBef>
                              <a:spcPts val="715"/>
                            </a:spcBef>
                          </a:pPr>
                          <a:r>
                            <a:rPr sz="3200" b="1" dirty="0">
                              <a:solidFill>
                                <a:srgbClr val="FFFFFF"/>
                              </a:solidFill>
                              <a:latin typeface="Segoe UI Semibold"/>
                              <a:cs typeface="Segoe UI Semibold"/>
                            </a:rPr>
                            <a:t>Maximum</a:t>
                          </a:r>
                          <a:r>
                            <a:rPr sz="3200" b="1" spc="-60" dirty="0">
                              <a:solidFill>
                                <a:srgbClr val="FFFFFF"/>
                              </a:solidFill>
                              <a:latin typeface="Segoe UI Semibold"/>
                              <a:cs typeface="Segoe UI Semibold"/>
                            </a:rPr>
                            <a:t> </a:t>
                          </a:r>
                          <a:r>
                            <a:rPr sz="3200" b="1" dirty="0">
                              <a:solidFill>
                                <a:srgbClr val="FFFFFF"/>
                              </a:solidFill>
                              <a:latin typeface="Segoe UI Semibold"/>
                              <a:cs typeface="Segoe UI Semibold"/>
                            </a:rPr>
                            <a:t>Likelihood</a:t>
                          </a:r>
                          <a:r>
                            <a:rPr sz="3200" b="1" spc="-75" dirty="0">
                              <a:solidFill>
                                <a:srgbClr val="FFFFFF"/>
                              </a:solidFill>
                              <a:latin typeface="Segoe UI Semibold"/>
                              <a:cs typeface="Segoe UI Semibold"/>
                            </a:rPr>
                            <a:t> </a:t>
                          </a:r>
                          <a:r>
                            <a:rPr sz="3200" b="1" spc="-10" dirty="0">
                              <a:solidFill>
                                <a:srgbClr val="FFFFFF"/>
                              </a:solidFill>
                              <a:latin typeface="Segoe UI Semibold"/>
                              <a:cs typeface="Segoe UI Semibold"/>
                            </a:rPr>
                            <a:t>Estimator</a:t>
                          </a:r>
                          <a:endParaRPr sz="3200" dirty="0">
                            <a:latin typeface="Segoe UI Semibold"/>
                            <a:cs typeface="Segoe UI Semibold"/>
                          </a:endParaRPr>
                        </a:p>
                      </a:txBody>
                      <a:tcPr marL="0" marR="0" marT="90805" marB="0">
                        <a:solidFill>
                          <a:srgbClr val="4B3182"/>
                        </a:solidFill>
                      </a:tcPr>
                    </a:tc>
                    <a:extLst>
                      <a:ext uri="{0D108BD9-81ED-4DB2-BD59-A6C34878D82A}">
                        <a16:rowId xmlns:a16="http://schemas.microsoft.com/office/drawing/2014/main" val="10000"/>
                      </a:ext>
                    </a:extLst>
                  </a:tr>
                  <a:tr h="1014730">
                    <a:tc>
                      <a:txBody>
                        <a:bodyPr/>
                        <a:lstStyle/>
                        <a:p>
                          <a:endParaRPr lang="en-US"/>
                        </a:p>
                      </a:txBody>
                      <a:tcPr marL="0" marR="0" marT="80645" marB="0">
                        <a:blipFill>
                          <a:blip r:embed="rId2"/>
                          <a:stretch>
                            <a:fillRect t="-70659" b="-14970"/>
                          </a:stretch>
                        </a:blipFill>
                      </a:tcPr>
                    </a:tc>
                    <a:extLst>
                      <a:ext uri="{0D108BD9-81ED-4DB2-BD59-A6C34878D82A}">
                        <a16:rowId xmlns:a16="http://schemas.microsoft.com/office/drawing/2014/main" val="10001"/>
                      </a:ext>
                    </a:extLst>
                  </a:tr>
                </a:tbl>
              </a:graphicData>
            </a:graphic>
          </p:graphicFrame>
        </mc:Fallback>
      </mc:AlternateContent>
      <p:sp>
        <p:nvSpPr>
          <p:cNvPr id="3" name="object 3"/>
          <p:cNvSpPr/>
          <p:nvPr/>
        </p:nvSpPr>
        <p:spPr>
          <a:xfrm>
            <a:off x="574548" y="2037588"/>
            <a:ext cx="11115040" cy="4486910"/>
          </a:xfrm>
          <a:custGeom>
            <a:avLst/>
            <a:gdLst/>
            <a:ahLst/>
            <a:cxnLst/>
            <a:rect l="l" t="t" r="r" b="b"/>
            <a:pathLst>
              <a:path w="11115040" h="4486909">
                <a:moveTo>
                  <a:pt x="10832846" y="0"/>
                </a:moveTo>
                <a:lnTo>
                  <a:pt x="281711" y="0"/>
                </a:lnTo>
                <a:lnTo>
                  <a:pt x="236015" y="3686"/>
                </a:lnTo>
                <a:lnTo>
                  <a:pt x="192667" y="14360"/>
                </a:lnTo>
                <a:lnTo>
                  <a:pt x="152247" y="31440"/>
                </a:lnTo>
                <a:lnTo>
                  <a:pt x="115335" y="54347"/>
                </a:lnTo>
                <a:lnTo>
                  <a:pt x="82510" y="82502"/>
                </a:lnTo>
                <a:lnTo>
                  <a:pt x="54353" y="115324"/>
                </a:lnTo>
                <a:lnTo>
                  <a:pt x="31443" y="152233"/>
                </a:lnTo>
                <a:lnTo>
                  <a:pt x="14361" y="192649"/>
                </a:lnTo>
                <a:lnTo>
                  <a:pt x="3687" y="235994"/>
                </a:lnTo>
                <a:lnTo>
                  <a:pt x="0" y="281686"/>
                </a:lnTo>
                <a:lnTo>
                  <a:pt x="0" y="4204944"/>
                </a:lnTo>
                <a:lnTo>
                  <a:pt x="3687" y="4250640"/>
                </a:lnTo>
                <a:lnTo>
                  <a:pt x="14361" y="4293988"/>
                </a:lnTo>
                <a:lnTo>
                  <a:pt x="31443" y="4334408"/>
                </a:lnTo>
                <a:lnTo>
                  <a:pt x="54353" y="4371320"/>
                </a:lnTo>
                <a:lnTo>
                  <a:pt x="82510" y="4404145"/>
                </a:lnTo>
                <a:lnTo>
                  <a:pt x="115335" y="4432302"/>
                </a:lnTo>
                <a:lnTo>
                  <a:pt x="152247" y="4455212"/>
                </a:lnTo>
                <a:lnTo>
                  <a:pt x="192667" y="4472294"/>
                </a:lnTo>
                <a:lnTo>
                  <a:pt x="236015" y="4482968"/>
                </a:lnTo>
                <a:lnTo>
                  <a:pt x="281711" y="4486656"/>
                </a:lnTo>
                <a:lnTo>
                  <a:pt x="10832846" y="4486656"/>
                </a:lnTo>
                <a:lnTo>
                  <a:pt x="10878537" y="4482968"/>
                </a:lnTo>
                <a:lnTo>
                  <a:pt x="10921882" y="4472294"/>
                </a:lnTo>
                <a:lnTo>
                  <a:pt x="10962298" y="4455212"/>
                </a:lnTo>
                <a:lnTo>
                  <a:pt x="10999207" y="4432302"/>
                </a:lnTo>
                <a:lnTo>
                  <a:pt x="11032029" y="4404145"/>
                </a:lnTo>
                <a:lnTo>
                  <a:pt x="11060184" y="4371320"/>
                </a:lnTo>
                <a:lnTo>
                  <a:pt x="11083091" y="4334408"/>
                </a:lnTo>
                <a:lnTo>
                  <a:pt x="11100171" y="4293988"/>
                </a:lnTo>
                <a:lnTo>
                  <a:pt x="11110845" y="4250640"/>
                </a:lnTo>
                <a:lnTo>
                  <a:pt x="11114532" y="4204944"/>
                </a:lnTo>
                <a:lnTo>
                  <a:pt x="11114532" y="281686"/>
                </a:lnTo>
                <a:lnTo>
                  <a:pt x="11110845" y="235994"/>
                </a:lnTo>
                <a:lnTo>
                  <a:pt x="11100171" y="192649"/>
                </a:lnTo>
                <a:lnTo>
                  <a:pt x="11083091" y="152233"/>
                </a:lnTo>
                <a:lnTo>
                  <a:pt x="11060184" y="115324"/>
                </a:lnTo>
                <a:lnTo>
                  <a:pt x="11032029" y="82502"/>
                </a:lnTo>
                <a:lnTo>
                  <a:pt x="10999207" y="54347"/>
                </a:lnTo>
                <a:lnTo>
                  <a:pt x="10962298" y="31440"/>
                </a:lnTo>
                <a:lnTo>
                  <a:pt x="10921882" y="14360"/>
                </a:lnTo>
                <a:lnTo>
                  <a:pt x="10878537" y="3686"/>
                </a:lnTo>
                <a:lnTo>
                  <a:pt x="10832846" y="0"/>
                </a:lnTo>
                <a:close/>
              </a:path>
            </a:pathLst>
          </a:custGeom>
          <a:solidFill>
            <a:srgbClr val="F0F8F1"/>
          </a:solidFill>
        </p:spPr>
        <p:txBody>
          <a:bodyPr wrap="square" lIns="0" tIns="0" rIns="0" bIns="0" rtlCol="0"/>
          <a:lstStyle/>
          <a:p>
            <a:endParaRPr/>
          </a:p>
        </p:txBody>
      </p:sp>
      <mc:AlternateContent xmlns:mc="http://schemas.openxmlformats.org/markup-compatibility/2006">
        <mc:Choice xmlns:a14="http://schemas.microsoft.com/office/drawing/2010/main" Requires="a14">
          <p:sp>
            <p:nvSpPr>
              <p:cNvPr id="6" name="object 6"/>
              <p:cNvSpPr txBox="1"/>
              <p:nvPr/>
            </p:nvSpPr>
            <p:spPr>
              <a:xfrm>
                <a:off x="685800" y="2117033"/>
                <a:ext cx="10931652" cy="1926168"/>
              </a:xfrm>
              <a:prstGeom prst="rect">
                <a:avLst/>
              </a:prstGeom>
            </p:spPr>
            <p:txBody>
              <a:bodyPr vert="horz" wrap="square" lIns="0" tIns="12700" rIns="0" bIns="0" rtlCol="0">
                <a:spAutoFit/>
              </a:bodyPr>
              <a:lstStyle/>
              <a:p>
                <a:pPr>
                  <a:lnSpc>
                    <a:spcPts val="2850"/>
                  </a:lnSpc>
                  <a:spcBef>
                    <a:spcPts val="2305"/>
                  </a:spcBef>
                </a:pPr>
                <a:r>
                  <a:rPr lang="en-US" sz="2800" b="1" dirty="0">
                    <a:latin typeface="Segoe UI Semilight" panose="020B0402040204020203" pitchFamily="34" charset="0"/>
                    <a:cs typeface="Segoe UI Semilight" panose="020B0402040204020203" pitchFamily="34" charset="0"/>
                  </a:rPr>
                  <a:t>Coin</a:t>
                </a:r>
                <a:r>
                  <a:rPr lang="en-US" sz="2800" b="1" spc="-35" dirty="0">
                    <a:latin typeface="Segoe UI Semilight" panose="020B0402040204020203" pitchFamily="34" charset="0"/>
                    <a:cs typeface="Segoe UI Semilight" panose="020B0402040204020203" pitchFamily="34" charset="0"/>
                  </a:rPr>
                  <a:t> </a:t>
                </a:r>
                <a:r>
                  <a:rPr lang="en-US" sz="2800" b="1" spc="-10" dirty="0">
                    <a:latin typeface="Segoe UI Semilight" panose="020B0402040204020203" pitchFamily="34" charset="0"/>
                    <a:cs typeface="Segoe UI Semilight" panose="020B0402040204020203" pitchFamily="34" charset="0"/>
                  </a:rPr>
                  <a:t>example (goal: estimate </a:t>
                </a:r>
                <a14:m>
                  <m:oMath xmlns:m="http://schemas.openxmlformats.org/officeDocument/2006/math">
                    <m:r>
                      <a:rPr lang="en-US" sz="2800" b="1" i="1" spc="-10" smtClean="0">
                        <a:latin typeface="Cambria Math" panose="02040503050406030204" pitchFamily="18" charset="0"/>
                        <a:cs typeface="Segoe UI Semilight"/>
                      </a:rPr>
                      <m:t>𝜽</m:t>
                    </m:r>
                    <m:r>
                      <a:rPr lang="en-US" sz="2800" b="1" i="1" spc="-10" smtClean="0">
                        <a:latin typeface="Cambria Math" panose="02040503050406030204" pitchFamily="18" charset="0"/>
                        <a:cs typeface="Segoe UI Semilight"/>
                      </a:rPr>
                      <m:t>=</m:t>
                    </m:r>
                    <m:r>
                      <a:rPr lang="en-US" sz="2800" b="1" i="1" spc="-10" smtClean="0">
                        <a:latin typeface="Cambria Math" panose="02040503050406030204" pitchFamily="18" charset="0"/>
                        <a:cs typeface="Segoe UI Semilight"/>
                      </a:rPr>
                      <m:t>𝒑</m:t>
                    </m:r>
                  </m:oMath>
                </a14:m>
                <a:r>
                  <a:rPr lang="en-US" sz="2800" b="1" dirty="0">
                    <a:latin typeface="Segoe UI Semilight" panose="020B0402040204020203" pitchFamily="34" charset="0"/>
                    <a:cs typeface="Segoe UI Semilight" panose="020B0402040204020203" pitchFamily="34" charset="0"/>
                  </a:rPr>
                  <a:t>, the probability of heads on a flip)</a:t>
                </a:r>
              </a:p>
              <a:p>
                <a:pPr>
                  <a:lnSpc>
                    <a:spcPts val="2850"/>
                  </a:lnSpc>
                </a:pPr>
                <a:r>
                  <a:rPr lang="en-US" sz="2400" b="0" dirty="0">
                    <a:latin typeface="Segoe UI Semilight"/>
                    <a:cs typeface="Segoe UI Semilight"/>
                  </a:rPr>
                  <a:t>We</a:t>
                </a:r>
                <a:r>
                  <a:rPr lang="en-US" sz="2400" b="0" spc="-35" dirty="0">
                    <a:latin typeface="Segoe UI Semilight"/>
                    <a:cs typeface="Segoe UI Semilight"/>
                  </a:rPr>
                  <a:t> </a:t>
                </a:r>
                <a:r>
                  <a:rPr lang="en-US" sz="2400" b="0" dirty="0">
                    <a:latin typeface="Segoe UI Semilight"/>
                    <a:cs typeface="Segoe UI Semilight"/>
                  </a:rPr>
                  <a:t>ran</a:t>
                </a:r>
                <a:r>
                  <a:rPr lang="en-US" sz="2400" b="0" spc="-45" dirty="0">
                    <a:latin typeface="Segoe UI Semilight"/>
                    <a:cs typeface="Segoe UI Semilight"/>
                  </a:rPr>
                  <a:t> </a:t>
                </a:r>
                <a:r>
                  <a:rPr lang="en-US" sz="2400" b="0" dirty="0">
                    <a:latin typeface="Segoe UI Semilight"/>
                    <a:cs typeface="Segoe UI Semilight"/>
                  </a:rPr>
                  <a:t>the</a:t>
                </a:r>
                <a:r>
                  <a:rPr lang="en-US" sz="2400" b="0" spc="-45" dirty="0">
                    <a:latin typeface="Segoe UI Semilight"/>
                    <a:cs typeface="Segoe UI Semilight"/>
                  </a:rPr>
                  <a:t> </a:t>
                </a:r>
                <a:r>
                  <a:rPr lang="en-US" sz="2400" b="0" dirty="0">
                    <a:latin typeface="Segoe UI Semilight"/>
                    <a:cs typeface="Segoe UI Semilight"/>
                  </a:rPr>
                  <a:t>experiment</a:t>
                </a:r>
                <a:r>
                  <a:rPr lang="en-US" sz="2400" b="0" spc="-30" dirty="0">
                    <a:latin typeface="Segoe UI Semilight"/>
                    <a:cs typeface="Segoe UI Semilight"/>
                  </a:rPr>
                  <a:t> </a:t>
                </a:r>
                <a:r>
                  <a:rPr lang="en-US" sz="2400" b="0" dirty="0">
                    <a:latin typeface="Segoe UI Semilight"/>
                    <a:cs typeface="Segoe UI Semilight"/>
                  </a:rPr>
                  <a:t>10</a:t>
                </a:r>
                <a:r>
                  <a:rPr lang="en-US" sz="2400" b="0" spc="-40" dirty="0">
                    <a:latin typeface="Segoe UI Semilight"/>
                    <a:cs typeface="Segoe UI Semilight"/>
                  </a:rPr>
                  <a:t> </a:t>
                </a:r>
                <a:r>
                  <a:rPr lang="en-US" sz="2400" b="0" dirty="0">
                    <a:latin typeface="Segoe UI Semilight"/>
                    <a:cs typeface="Segoe UI Semilight"/>
                  </a:rPr>
                  <a:t>times</a:t>
                </a:r>
                <a:r>
                  <a:rPr lang="en-US" sz="2400" b="0" spc="-45" dirty="0">
                    <a:latin typeface="Segoe UI Semilight"/>
                    <a:cs typeface="Segoe UI Semilight"/>
                  </a:rPr>
                  <a:t> </a:t>
                </a:r>
                <a:r>
                  <a:rPr lang="en-US" sz="2400" b="0" spc="-20" dirty="0">
                    <a:latin typeface="Segoe UI Semilight"/>
                    <a:cs typeface="Segoe UI Semilight"/>
                  </a:rPr>
                  <a:t>independently.</a:t>
                </a:r>
                <a:r>
                  <a:rPr lang="en-US" sz="2400" b="0" spc="-65" dirty="0">
                    <a:latin typeface="Segoe UI Semilight"/>
                    <a:cs typeface="Segoe UI Semilight"/>
                  </a:rPr>
                  <a:t> </a:t>
                </a:r>
                <a:r>
                  <a:rPr lang="en-US" sz="2400" b="0" dirty="0">
                    <a:latin typeface="Segoe UI Semilight"/>
                    <a:cs typeface="Segoe UI Semilight"/>
                  </a:rPr>
                  <a:t>The</a:t>
                </a:r>
                <a:r>
                  <a:rPr lang="en-US" sz="2400" b="0" spc="-45" dirty="0">
                    <a:latin typeface="Segoe UI Semilight"/>
                    <a:cs typeface="Segoe UI Semilight"/>
                  </a:rPr>
                  <a:t> </a:t>
                </a:r>
                <a:r>
                  <a:rPr lang="en-US" sz="2400" b="0" dirty="0">
                    <a:latin typeface="Segoe UI Semilight"/>
                    <a:cs typeface="Segoe UI Semilight"/>
                  </a:rPr>
                  <a:t>result</a:t>
                </a:r>
                <a:r>
                  <a:rPr lang="en-US" sz="2400" b="0" spc="-35" dirty="0">
                    <a:latin typeface="Segoe UI Semilight"/>
                    <a:cs typeface="Segoe UI Semilight"/>
                  </a:rPr>
                  <a:t> </a:t>
                </a:r>
                <a:r>
                  <a:rPr lang="en-US" sz="2400" b="0" dirty="0">
                    <a:latin typeface="Segoe UI Semilight" panose="020B0402040204020203" pitchFamily="34" charset="0"/>
                    <a:cs typeface="Segoe UI Semilight" panose="020B0402040204020203" pitchFamily="34" charset="0"/>
                  </a:rPr>
                  <a:t>was</a:t>
                </a:r>
                <a:r>
                  <a:rPr lang="en-US" sz="2400" b="0" spc="-30" dirty="0">
                    <a:latin typeface="Segoe UI Semilight" panose="020B0402040204020203" pitchFamily="34" charset="0"/>
                    <a:cs typeface="Segoe UI Semilight" panose="020B0402040204020203" pitchFamily="34" charset="0"/>
                  </a:rPr>
                  <a:t> </a:t>
                </a:r>
                <a:r>
                  <a:rPr lang="en-US" sz="2400" b="1" dirty="0">
                    <a:latin typeface="Segoe UI Semilight" panose="020B0402040204020203" pitchFamily="34" charset="0"/>
                    <a:cs typeface="Segoe UI Semilight" panose="020B0402040204020203" pitchFamily="34" charset="0"/>
                  </a:rPr>
                  <a:t>HTTTHHTHHH</a:t>
                </a:r>
              </a:p>
              <a:p>
                <a:pPr>
                  <a:lnSpc>
                    <a:spcPct val="100000"/>
                  </a:lnSpc>
                  <a:spcBef>
                    <a:spcPts val="45"/>
                  </a:spcBef>
                  <a:tabLst>
                    <a:tab pos="502920" algn="l"/>
                    <a:tab pos="3156585" algn="l"/>
                  </a:tabLst>
                </a:pPr>
                <a14:m>
                  <m:oMath xmlns:m="http://schemas.openxmlformats.org/officeDocument/2006/math">
                    <m:r>
                      <a:rPr lang="en-US" sz="2800" i="1" smtClean="0">
                        <a:latin typeface="Cambria Math" panose="02040503050406030204" pitchFamily="18" charset="0"/>
                        <a:ea typeface="Cambria Math" panose="02040503050406030204" pitchFamily="18" charset="0"/>
                        <a:cs typeface="Cambria Math"/>
                      </a:rPr>
                      <m:t>ℒ</m:t>
                    </m:r>
                    <m:d>
                      <m:dPr>
                        <m:ctrlPr>
                          <a:rPr lang="en-US" sz="2800" b="1" i="0" dirty="0" smtClean="0">
                            <a:solidFill>
                              <a:schemeClr val="accent4">
                                <a:lumMod val="75000"/>
                              </a:schemeClr>
                            </a:solidFill>
                            <a:latin typeface="Arial" panose="020B0604020202020204" pitchFamily="34" charset="0"/>
                            <a:cs typeface="Arial" panose="020B0604020202020204" pitchFamily="34" charset="0"/>
                          </a:rPr>
                        </m:ctrlPr>
                      </m:dPr>
                      <m:e>
                        <m:r>
                          <m:rPr>
                            <m:nor/>
                          </m:rPr>
                          <a:rPr lang="en-US" sz="2800" b="1" i="0" dirty="0" smtClean="0">
                            <a:solidFill>
                              <a:schemeClr val="accent4">
                                <a:lumMod val="75000"/>
                              </a:schemeClr>
                            </a:solidFill>
                            <a:latin typeface="Arial" panose="020B0604020202020204" pitchFamily="34" charset="0"/>
                            <a:cs typeface="Arial" panose="020B0604020202020204" pitchFamily="34" charset="0"/>
                          </a:rPr>
                          <m:t>HTTTHHTHHH</m:t>
                        </m:r>
                        <m:r>
                          <a:rPr lang="en-US" sz="2800" b="0" i="1" smtClean="0">
                            <a:solidFill>
                              <a:schemeClr val="tx1"/>
                            </a:solidFill>
                            <a:latin typeface="Cambria Math" panose="02040503050406030204" pitchFamily="18" charset="0"/>
                            <a:ea typeface="Cambria Math" panose="02040503050406030204" pitchFamily="18" charset="0"/>
                            <a:cs typeface="Cambria Math"/>
                          </a:rPr>
                          <m:t>;</m:t>
                        </m:r>
                        <m:r>
                          <a:rPr lang="en-US" sz="2800" b="1" i="1" smtClean="0">
                            <a:solidFill>
                              <a:schemeClr val="accent2">
                                <a:lumMod val="75000"/>
                              </a:schemeClr>
                            </a:solidFill>
                            <a:latin typeface="Cambria Math" panose="02040503050406030204" pitchFamily="18" charset="0"/>
                            <a:ea typeface="Cambria Math" panose="02040503050406030204" pitchFamily="18" charset="0"/>
                            <a:cs typeface="Cambria Math"/>
                          </a:rPr>
                          <m:t>𝜽</m:t>
                        </m:r>
                      </m:e>
                    </m:d>
                    <m:r>
                      <a:rPr lang="ar-AE" sz="2800" b="0" i="1" smtClean="0">
                        <a:latin typeface="Cambria Math" panose="02040503050406030204" pitchFamily="18" charset="0"/>
                        <a:ea typeface="Cambria Math" panose="02040503050406030204" pitchFamily="18" charset="0"/>
                        <a:cs typeface="Cambria Math"/>
                      </a:rPr>
                      <m:t>=</m:t>
                    </m:r>
                    <m:sSup>
                      <m:sSupPr>
                        <m:ctrlPr>
                          <a:rPr lang="ar-AE" sz="2800" b="0" i="1" smtClean="0">
                            <a:latin typeface="Cambria Math" panose="02040503050406030204" pitchFamily="18" charset="0"/>
                            <a:ea typeface="Cambria Math" panose="02040503050406030204" pitchFamily="18" charset="0"/>
                            <a:cs typeface="Cambria Math"/>
                          </a:rPr>
                        </m:ctrlPr>
                      </m:sSupPr>
                      <m:e>
                        <m:r>
                          <a:rPr lang="ar-AE" sz="2800" b="0" i="1" smtClean="0">
                            <a:latin typeface="Cambria Math" panose="02040503050406030204" pitchFamily="18" charset="0"/>
                            <a:ea typeface="Cambria Math" panose="02040503050406030204" pitchFamily="18" charset="0"/>
                            <a:cs typeface="Cambria Math"/>
                          </a:rPr>
                          <m:t>𝜃</m:t>
                        </m:r>
                      </m:e>
                      <m:sup>
                        <m:r>
                          <a:rPr lang="ar-AE" sz="2800" b="0" i="1" smtClean="0">
                            <a:latin typeface="Cambria Math" panose="02040503050406030204" pitchFamily="18" charset="0"/>
                            <a:ea typeface="Cambria Math" panose="02040503050406030204" pitchFamily="18" charset="0"/>
                            <a:cs typeface="Cambria Math"/>
                          </a:rPr>
                          <m:t>6</m:t>
                        </m:r>
                      </m:sup>
                    </m:sSup>
                    <m:sSup>
                      <m:sSupPr>
                        <m:ctrlPr>
                          <a:rPr lang="ar-AE" sz="2800" b="0" i="1" smtClean="0">
                            <a:latin typeface="Cambria Math" panose="02040503050406030204" pitchFamily="18" charset="0"/>
                            <a:ea typeface="Cambria Math" panose="02040503050406030204" pitchFamily="18" charset="0"/>
                            <a:cs typeface="Cambria Math"/>
                          </a:rPr>
                        </m:ctrlPr>
                      </m:sSupPr>
                      <m:e>
                        <m:d>
                          <m:dPr>
                            <m:ctrlPr>
                              <a:rPr lang="ar-AE" sz="2800" b="0" i="1" smtClean="0">
                                <a:latin typeface="Cambria Math" panose="02040503050406030204" pitchFamily="18" charset="0"/>
                                <a:ea typeface="Cambria Math" panose="02040503050406030204" pitchFamily="18" charset="0"/>
                                <a:cs typeface="Cambria Math"/>
                              </a:rPr>
                            </m:ctrlPr>
                          </m:dPr>
                          <m:e>
                            <m:r>
                              <a:rPr lang="ar-AE" sz="2800" b="0" i="1" smtClean="0">
                                <a:latin typeface="Cambria Math" panose="02040503050406030204" pitchFamily="18" charset="0"/>
                                <a:ea typeface="Cambria Math" panose="02040503050406030204" pitchFamily="18" charset="0"/>
                                <a:cs typeface="Cambria Math"/>
                              </a:rPr>
                              <m:t>1−</m:t>
                            </m:r>
                            <m:r>
                              <a:rPr lang="ar-AE" sz="2800" b="0" i="1" smtClean="0">
                                <a:latin typeface="Cambria Math" panose="02040503050406030204" pitchFamily="18" charset="0"/>
                                <a:ea typeface="Cambria Math" panose="02040503050406030204" pitchFamily="18" charset="0"/>
                                <a:cs typeface="Cambria Math"/>
                              </a:rPr>
                              <m:t>𝜃</m:t>
                            </m:r>
                          </m:e>
                        </m:d>
                      </m:e>
                      <m:sup>
                        <m:r>
                          <a:rPr lang="ar-AE" sz="2800" b="0" i="1" smtClean="0">
                            <a:latin typeface="Cambria Math" panose="02040503050406030204" pitchFamily="18" charset="0"/>
                            <a:ea typeface="Cambria Math" panose="02040503050406030204" pitchFamily="18" charset="0"/>
                            <a:cs typeface="Cambria Math"/>
                          </a:rPr>
                          <m:t>4</m:t>
                        </m:r>
                      </m:sup>
                    </m:sSup>
                  </m:oMath>
                </a14:m>
                <a:r>
                  <a:rPr lang="ar-AE" sz="2800" dirty="0">
                    <a:latin typeface="Cambria Math"/>
                    <a:cs typeface="Cambria Math"/>
                  </a:rPr>
                  <a:t>    </a:t>
                </a:r>
                <a:r>
                  <a:rPr lang="en-US" sz="2800" dirty="0">
                    <a:latin typeface="Cambria Math"/>
                    <a:cs typeface="Cambria Math"/>
                  </a:rPr>
                  <a:t> </a:t>
                </a:r>
                <a:r>
                  <a:rPr lang="en-US" sz="2200" dirty="0">
                    <a:latin typeface="Segoe UI Semilight" panose="020B0402040204020203" pitchFamily="34" charset="0"/>
                    <a:cs typeface="Segoe UI Semilight" panose="020B0402040204020203" pitchFamily="34" charset="0"/>
                  </a:rPr>
                  <a:t>(multiply because independent)</a:t>
                </a:r>
              </a:p>
              <a:p>
                <a:pPr>
                  <a:lnSpc>
                    <a:spcPct val="100000"/>
                  </a:lnSpc>
                </a:pPr>
                <a:endParaRPr lang="en-US" sz="2400" b="1" dirty="0">
                  <a:latin typeface="Segoe UI Semilight"/>
                  <a:cs typeface="Segoe UI Semilight"/>
                </a:endParaRPr>
              </a:p>
              <a:p>
                <a:pPr>
                  <a:lnSpc>
                    <a:spcPct val="100000"/>
                  </a:lnSpc>
                </a:pPr>
                <a:r>
                  <a:rPr lang="en-US" sz="2400" b="1" dirty="0">
                    <a:latin typeface="Segoe UI Semilight"/>
                    <a:cs typeface="Segoe UI Semilight"/>
                  </a:rPr>
                  <a:t>Now,</a:t>
                </a:r>
                <a:r>
                  <a:rPr lang="en-US" sz="2400" b="1" spc="-55" dirty="0">
                    <a:latin typeface="Segoe UI Semilight"/>
                    <a:cs typeface="Segoe UI Semilight"/>
                  </a:rPr>
                  <a:t> </a:t>
                </a:r>
                <a:r>
                  <a:rPr lang="en-US" sz="2400" b="1" dirty="0">
                    <a:latin typeface="Segoe UI Semilight"/>
                    <a:cs typeface="Segoe UI Semilight"/>
                  </a:rPr>
                  <a:t>find</a:t>
                </a:r>
                <a:r>
                  <a:rPr lang="en-US" sz="2400" b="1" spc="-45" dirty="0">
                    <a:latin typeface="Segoe UI Semilight"/>
                    <a:cs typeface="Segoe UI Semilight"/>
                  </a:rPr>
                  <a:t> </a:t>
                </a:r>
                <a:r>
                  <a:rPr lang="en-US" sz="2400" b="1" dirty="0">
                    <a:latin typeface="Segoe UI Semilight"/>
                    <a:cs typeface="Segoe UI Semilight"/>
                  </a:rPr>
                  <a:t>the</a:t>
                </a:r>
                <a:r>
                  <a:rPr lang="en-US" sz="2400" b="1" spc="-45" dirty="0">
                    <a:latin typeface="Segoe UI Semilight"/>
                    <a:cs typeface="Segoe UI Semilight"/>
                  </a:rPr>
                  <a:t> </a:t>
                </a:r>
                <a:r>
                  <a:rPr lang="en-US" sz="2400" b="1" dirty="0">
                    <a:latin typeface="Segoe UI Semilight"/>
                    <a:cs typeface="Segoe UI Semilight"/>
                  </a:rPr>
                  <a:t>value</a:t>
                </a:r>
                <a:r>
                  <a:rPr lang="en-US" sz="2400" b="1" spc="-45" dirty="0">
                    <a:latin typeface="Segoe UI Semilight"/>
                    <a:cs typeface="Segoe UI Semilight"/>
                  </a:rPr>
                  <a:t> </a:t>
                </a:r>
                <a:r>
                  <a:rPr lang="en-US" sz="2400" b="1" dirty="0">
                    <a:latin typeface="Segoe UI Semilight"/>
                    <a:cs typeface="Segoe UI Semilight"/>
                  </a:rPr>
                  <a:t>of</a:t>
                </a:r>
                <a:r>
                  <a:rPr lang="en-US" sz="2400" b="1" spc="-40" dirty="0">
                    <a:latin typeface="Segoe UI Semilight"/>
                    <a:cs typeface="Segoe UI Semilight"/>
                  </a:rPr>
                  <a:t> </a:t>
                </a:r>
                <a:r>
                  <a:rPr lang="en-US" sz="2400" b="1" dirty="0">
                    <a:latin typeface="Cambria Math"/>
                    <a:cs typeface="Cambria Math"/>
                  </a:rPr>
                  <a:t>𝛉</a:t>
                </a:r>
                <a:r>
                  <a:rPr lang="en-US" sz="2400" b="1" spc="110" dirty="0">
                    <a:latin typeface="Cambria Math"/>
                    <a:cs typeface="Cambria Math"/>
                  </a:rPr>
                  <a:t> </a:t>
                </a:r>
                <a:r>
                  <a:rPr lang="en-US" sz="2400" b="1" dirty="0">
                    <a:latin typeface="Segoe UI Semilight"/>
                    <a:cs typeface="Segoe UI Semilight"/>
                  </a:rPr>
                  <a:t>that</a:t>
                </a:r>
                <a:r>
                  <a:rPr lang="en-US" sz="2400" b="1" spc="-65" dirty="0">
                    <a:latin typeface="Segoe UI Semilight"/>
                    <a:cs typeface="Segoe UI Semilight"/>
                  </a:rPr>
                  <a:t> </a:t>
                </a:r>
                <a:r>
                  <a:rPr lang="en-US" sz="2400" b="1" dirty="0">
                    <a:latin typeface="Segoe UI Semilight"/>
                    <a:cs typeface="Segoe UI Semilight"/>
                  </a:rPr>
                  <a:t>maximizes</a:t>
                </a:r>
                <a:r>
                  <a:rPr lang="en-US" sz="2400" b="1" spc="-60" dirty="0">
                    <a:latin typeface="Segoe UI Semilight"/>
                    <a:cs typeface="Segoe UI Semilight"/>
                  </a:rPr>
                  <a:t> </a:t>
                </a:r>
                <a:r>
                  <a:rPr lang="en-US" sz="2400" b="1" dirty="0">
                    <a:latin typeface="Segoe UI Semilight"/>
                    <a:cs typeface="Segoe UI Semilight"/>
                  </a:rPr>
                  <a:t>the</a:t>
                </a:r>
                <a:r>
                  <a:rPr lang="en-US" sz="2400" b="1" spc="-55" dirty="0">
                    <a:latin typeface="Segoe UI Semilight"/>
                    <a:cs typeface="Segoe UI Semilight"/>
                  </a:rPr>
                  <a:t> </a:t>
                </a:r>
                <a:r>
                  <a:rPr lang="en-US" sz="2400" b="1" dirty="0">
                    <a:latin typeface="Segoe UI Semilight"/>
                    <a:cs typeface="Segoe UI Semilight"/>
                  </a:rPr>
                  <a:t>likelihood</a:t>
                </a:r>
                <a:r>
                  <a:rPr lang="en-US" sz="2400" b="1" dirty="0">
                    <a:solidFill>
                      <a:srgbClr val="1382AC"/>
                    </a:solidFill>
                    <a:latin typeface="Segoe UI Semilight"/>
                    <a:cs typeface="Segoe UI Semilight"/>
                  </a:rPr>
                  <a:t>…How</a:t>
                </a:r>
                <a:r>
                  <a:rPr lang="en-US" sz="2400" b="1" spc="-60" dirty="0">
                    <a:solidFill>
                      <a:srgbClr val="1382AC"/>
                    </a:solidFill>
                    <a:latin typeface="Segoe UI Semilight"/>
                    <a:cs typeface="Segoe UI Semilight"/>
                  </a:rPr>
                  <a:t> </a:t>
                </a:r>
                <a:r>
                  <a:rPr lang="en-US" sz="2400" b="1" dirty="0">
                    <a:solidFill>
                      <a:srgbClr val="1382AC"/>
                    </a:solidFill>
                    <a:latin typeface="Segoe UI Semilight"/>
                    <a:cs typeface="Segoe UI Semilight"/>
                  </a:rPr>
                  <a:t>do</a:t>
                </a:r>
                <a:r>
                  <a:rPr lang="en-US" sz="2400" b="1" spc="-50" dirty="0">
                    <a:solidFill>
                      <a:srgbClr val="1382AC"/>
                    </a:solidFill>
                    <a:latin typeface="Segoe UI Semilight"/>
                    <a:cs typeface="Segoe UI Semilight"/>
                  </a:rPr>
                  <a:t> </a:t>
                </a:r>
                <a:r>
                  <a:rPr lang="en-US" sz="2400" b="1" dirty="0">
                    <a:solidFill>
                      <a:srgbClr val="1382AC"/>
                    </a:solidFill>
                    <a:latin typeface="Segoe UI Semilight"/>
                    <a:cs typeface="Segoe UI Semilight"/>
                  </a:rPr>
                  <a:t>we</a:t>
                </a:r>
                <a:r>
                  <a:rPr lang="en-US" sz="2400" b="1" spc="-40" dirty="0">
                    <a:solidFill>
                      <a:srgbClr val="1382AC"/>
                    </a:solidFill>
                    <a:latin typeface="Segoe UI Semilight"/>
                    <a:cs typeface="Segoe UI Semilight"/>
                  </a:rPr>
                  <a:t> </a:t>
                </a:r>
                <a:r>
                  <a:rPr lang="en-US" sz="2400" b="1" dirty="0">
                    <a:solidFill>
                      <a:srgbClr val="1382AC"/>
                    </a:solidFill>
                    <a:latin typeface="Segoe UI Semilight"/>
                    <a:cs typeface="Segoe UI Semilight"/>
                  </a:rPr>
                  <a:t>find</a:t>
                </a:r>
                <a:r>
                  <a:rPr lang="en-US" sz="2400" b="1" spc="-50" dirty="0">
                    <a:solidFill>
                      <a:srgbClr val="1382AC"/>
                    </a:solidFill>
                    <a:latin typeface="Segoe UI Semilight"/>
                    <a:cs typeface="Segoe UI Semilight"/>
                  </a:rPr>
                  <a:t> </a:t>
                </a:r>
                <a:r>
                  <a:rPr lang="en-US" sz="2400" b="1" dirty="0">
                    <a:solidFill>
                      <a:srgbClr val="1382AC"/>
                    </a:solidFill>
                    <a:latin typeface="Segoe UI Semilight"/>
                    <a:cs typeface="Segoe UI Semilight"/>
                  </a:rPr>
                  <a:t>a</a:t>
                </a:r>
                <a:r>
                  <a:rPr lang="en-US" sz="2400" b="1" spc="-35" dirty="0">
                    <a:solidFill>
                      <a:srgbClr val="1382AC"/>
                    </a:solidFill>
                    <a:latin typeface="Segoe UI Semilight"/>
                    <a:cs typeface="Segoe UI Semilight"/>
                  </a:rPr>
                  <a:t> </a:t>
                </a:r>
                <a:r>
                  <a:rPr lang="en-US" sz="2400" b="1" spc="-20" dirty="0">
                    <a:solidFill>
                      <a:srgbClr val="1382AC"/>
                    </a:solidFill>
                    <a:latin typeface="Segoe UI Semilight"/>
                    <a:cs typeface="Segoe UI Semilight"/>
                  </a:rPr>
                  <a:t>max?</a:t>
                </a:r>
                <a:endParaRPr sz="2400" b="1" dirty="0">
                  <a:latin typeface="Segoe UI Semilight"/>
                  <a:cs typeface="Segoe UI Semilight"/>
                </a:endParaRPr>
              </a:p>
            </p:txBody>
          </p:sp>
        </mc:Choice>
        <mc:Fallback>
          <p:sp>
            <p:nvSpPr>
              <p:cNvPr id="6" name="object 6"/>
              <p:cNvSpPr txBox="1">
                <a:spLocks noRot="1" noChangeAspect="1" noMove="1" noResize="1" noEditPoints="1" noAdjustHandles="1" noChangeArrowheads="1" noChangeShapeType="1" noTextEdit="1"/>
              </p:cNvSpPr>
              <p:nvPr/>
            </p:nvSpPr>
            <p:spPr>
              <a:xfrm>
                <a:off x="685800" y="2117033"/>
                <a:ext cx="10931652" cy="1926168"/>
              </a:xfrm>
              <a:prstGeom prst="rect">
                <a:avLst/>
              </a:prstGeom>
              <a:blipFill>
                <a:blip r:embed="rId3"/>
                <a:stretch>
                  <a:fillRect l="-2008" t="-8228" b="-8861"/>
                </a:stretch>
              </a:blipFill>
            </p:spPr>
            <p:txBody>
              <a:bodyPr/>
              <a:lstStyle/>
              <a:p>
                <a:r>
                  <a:rPr lang="en-US">
                    <a:noFill/>
                  </a:rPr>
                  <a:t> </a:t>
                </a:r>
              </a:p>
            </p:txBody>
          </p:sp>
        </mc:Fallback>
      </mc:AlternateContent>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00E76-D934-29F1-7576-D7A123B66A19}"/>
            </a:ext>
          </a:extLst>
        </p:cNvPr>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2" name="object 2">
                <a:extLst>
                  <a:ext uri="{FF2B5EF4-FFF2-40B4-BE49-F238E27FC236}">
                    <a16:creationId xmlns:a16="http://schemas.microsoft.com/office/drawing/2014/main" id="{1B4A4349-B260-A446-73A0-F9A706F585C4}"/>
                  </a:ext>
                </a:extLst>
              </p:cNvPr>
              <p:cNvGraphicFramePr>
                <a:graphicFrameLocks noGrp="1"/>
              </p:cNvGraphicFramePr>
              <p:nvPr>
                <p:extLst>
                  <p:ext uri="{D42A27DB-BD31-4B8C-83A1-F6EECF244321}">
                    <p14:modId xmlns:p14="http://schemas.microsoft.com/office/powerpoint/2010/main" val="573331298"/>
                  </p:ext>
                </p:extLst>
              </p:nvPr>
            </p:nvGraphicFramePr>
            <p:xfrm>
              <a:off x="574548" y="204215"/>
              <a:ext cx="11102340" cy="1703070"/>
            </p:xfrm>
            <a:graphic>
              <a:graphicData uri="http://schemas.openxmlformats.org/drawingml/2006/table">
                <a:tbl>
                  <a:tblPr firstRow="1" bandRow="1">
                    <a:tableStyleId>{2D5ABB26-0587-4C30-8999-92F81FD0307C}</a:tableStyleId>
                  </a:tblPr>
                  <a:tblGrid>
                    <a:gridCol w="11102340">
                      <a:extLst>
                        <a:ext uri="{9D8B030D-6E8A-4147-A177-3AD203B41FA5}">
                          <a16:colId xmlns:a16="http://schemas.microsoft.com/office/drawing/2014/main" val="20000"/>
                        </a:ext>
                      </a:extLst>
                    </a:gridCol>
                  </a:tblGrid>
                  <a:tr h="688340">
                    <a:tc>
                      <a:txBody>
                        <a:bodyPr/>
                        <a:lstStyle/>
                        <a:p>
                          <a:pPr marL="105410">
                            <a:lnSpc>
                              <a:spcPct val="100000"/>
                            </a:lnSpc>
                            <a:spcBef>
                              <a:spcPts val="715"/>
                            </a:spcBef>
                          </a:pPr>
                          <a:r>
                            <a:rPr sz="3200" b="1" dirty="0">
                              <a:solidFill>
                                <a:srgbClr val="FFFFFF"/>
                              </a:solidFill>
                              <a:latin typeface="Segoe UI Semibold"/>
                              <a:cs typeface="Segoe UI Semibold"/>
                            </a:rPr>
                            <a:t>Maximum</a:t>
                          </a:r>
                          <a:r>
                            <a:rPr sz="3200" b="1" spc="-60" dirty="0">
                              <a:solidFill>
                                <a:srgbClr val="FFFFFF"/>
                              </a:solidFill>
                              <a:latin typeface="Segoe UI Semibold"/>
                              <a:cs typeface="Segoe UI Semibold"/>
                            </a:rPr>
                            <a:t> </a:t>
                          </a:r>
                          <a:r>
                            <a:rPr sz="3200" b="1" dirty="0">
                              <a:solidFill>
                                <a:srgbClr val="FFFFFF"/>
                              </a:solidFill>
                              <a:latin typeface="Segoe UI Semibold"/>
                              <a:cs typeface="Segoe UI Semibold"/>
                            </a:rPr>
                            <a:t>Likelihood</a:t>
                          </a:r>
                          <a:r>
                            <a:rPr sz="3200" b="1" spc="-75" dirty="0">
                              <a:solidFill>
                                <a:srgbClr val="FFFFFF"/>
                              </a:solidFill>
                              <a:latin typeface="Segoe UI Semibold"/>
                              <a:cs typeface="Segoe UI Semibold"/>
                            </a:rPr>
                            <a:t> </a:t>
                          </a:r>
                          <a:r>
                            <a:rPr sz="3200" b="1" spc="-10" dirty="0">
                              <a:solidFill>
                                <a:srgbClr val="FFFFFF"/>
                              </a:solidFill>
                              <a:latin typeface="Segoe UI Semibold"/>
                              <a:cs typeface="Segoe UI Semibold"/>
                            </a:rPr>
                            <a:t>Estimator</a:t>
                          </a:r>
                          <a:endParaRPr sz="3200" dirty="0">
                            <a:latin typeface="Segoe UI Semibold"/>
                            <a:cs typeface="Segoe UI Semibold"/>
                          </a:endParaRPr>
                        </a:p>
                      </a:txBody>
                      <a:tcPr marL="0" marR="0" marT="90805" marB="0">
                        <a:solidFill>
                          <a:srgbClr val="4B3182"/>
                        </a:solidFill>
                      </a:tcPr>
                    </a:tc>
                    <a:extLst>
                      <a:ext uri="{0D108BD9-81ED-4DB2-BD59-A6C34878D82A}">
                        <a16:rowId xmlns:a16="http://schemas.microsoft.com/office/drawing/2014/main" val="10000"/>
                      </a:ext>
                    </a:extLst>
                  </a:tr>
                  <a:tr h="1014730">
                    <a:tc>
                      <a:txBody>
                        <a:bodyPr/>
                        <a:lstStyle/>
                        <a:p>
                          <a:pPr marL="4250690" marR="908685" indent="-3333750">
                            <a:lnSpc>
                              <a:spcPct val="100000"/>
                            </a:lnSpc>
                            <a:spcBef>
                              <a:spcPts val="635"/>
                            </a:spcBef>
                            <a:tabLst>
                              <a:tab pos="5737860" algn="l"/>
                              <a:tab pos="9919970" algn="l"/>
                            </a:tabLst>
                          </a:pPr>
                          <a:r>
                            <a:rPr sz="2800" b="0" dirty="0">
                              <a:solidFill>
                                <a:srgbClr val="FFFFFF"/>
                              </a:solidFill>
                              <a:latin typeface="Segoe UI Semilight"/>
                              <a:cs typeface="Segoe UI Semilight"/>
                            </a:rPr>
                            <a:t>The</a:t>
                          </a:r>
                          <a:r>
                            <a:rPr sz="2800" b="0" spc="-55" dirty="0">
                              <a:solidFill>
                                <a:srgbClr val="FFFFFF"/>
                              </a:solidFill>
                              <a:latin typeface="Segoe UI Semilight"/>
                              <a:cs typeface="Segoe UI Semilight"/>
                            </a:rPr>
                            <a:t> </a:t>
                          </a:r>
                          <a:r>
                            <a:rPr sz="2800" b="0" dirty="0">
                              <a:solidFill>
                                <a:srgbClr val="FFFFFF"/>
                              </a:solidFill>
                              <a:latin typeface="Segoe UI Semilight"/>
                              <a:cs typeface="Segoe UI Semilight"/>
                            </a:rPr>
                            <a:t>maximum</a:t>
                          </a:r>
                          <a:r>
                            <a:rPr sz="2800" b="0" spc="-65" dirty="0">
                              <a:solidFill>
                                <a:srgbClr val="FFFFFF"/>
                              </a:solidFill>
                              <a:latin typeface="Segoe UI Semilight"/>
                              <a:cs typeface="Segoe UI Semilight"/>
                            </a:rPr>
                            <a:t> </a:t>
                          </a:r>
                          <a:r>
                            <a:rPr sz="2800" b="0" spc="-10" dirty="0">
                              <a:solidFill>
                                <a:srgbClr val="FFFFFF"/>
                              </a:solidFill>
                              <a:latin typeface="Segoe UI Semilight"/>
                              <a:cs typeface="Segoe UI Semilight"/>
                            </a:rPr>
                            <a:t>likelihood</a:t>
                          </a:r>
                          <a:r>
                            <a:rPr sz="2800" b="0" spc="-55" dirty="0">
                              <a:solidFill>
                                <a:srgbClr val="FFFFFF"/>
                              </a:solidFill>
                              <a:latin typeface="Segoe UI Semilight"/>
                              <a:cs typeface="Segoe UI Semilight"/>
                            </a:rPr>
                            <a:t> </a:t>
                          </a:r>
                          <a:r>
                            <a:rPr sz="2800" b="0" dirty="0">
                              <a:solidFill>
                                <a:srgbClr val="FFFFFF"/>
                              </a:solidFill>
                              <a:latin typeface="Segoe UI Semilight"/>
                              <a:cs typeface="Segoe UI Semilight"/>
                            </a:rPr>
                            <a:t>estimator</a:t>
                          </a:r>
                          <a:r>
                            <a:rPr sz="2800" b="0" spc="-70" dirty="0">
                              <a:solidFill>
                                <a:srgbClr val="FFFFFF"/>
                              </a:solidFill>
                              <a:latin typeface="Segoe UI Semilight"/>
                              <a:cs typeface="Segoe UI Semilight"/>
                            </a:rPr>
                            <a:t> </a:t>
                          </a:r>
                          <a:r>
                            <a:rPr sz="2800" b="0" dirty="0">
                              <a:solidFill>
                                <a:srgbClr val="FFFFFF"/>
                              </a:solidFill>
                              <a:latin typeface="Segoe UI Semilight"/>
                              <a:cs typeface="Segoe UI Semilight"/>
                            </a:rPr>
                            <a:t>of</a:t>
                          </a:r>
                          <a:r>
                            <a:rPr sz="2800" b="0" spc="-55" dirty="0">
                              <a:solidFill>
                                <a:srgbClr val="FFFFFF"/>
                              </a:solidFill>
                              <a:latin typeface="Segoe UI Semilight"/>
                              <a:cs typeface="Segoe UI Semilight"/>
                            </a:rPr>
                            <a:t> </a:t>
                          </a:r>
                          <a:r>
                            <a:rPr sz="2800" b="0" dirty="0">
                              <a:solidFill>
                                <a:srgbClr val="FFFFFF"/>
                              </a:solidFill>
                              <a:latin typeface="Segoe UI Semilight"/>
                              <a:cs typeface="Segoe UI Semilight"/>
                            </a:rPr>
                            <a:t>the</a:t>
                          </a:r>
                          <a:r>
                            <a:rPr sz="2800" b="0" spc="-65" dirty="0">
                              <a:solidFill>
                                <a:srgbClr val="FFFFFF"/>
                              </a:solidFill>
                              <a:latin typeface="Segoe UI Semilight"/>
                              <a:cs typeface="Segoe UI Semilight"/>
                            </a:rPr>
                            <a:t> </a:t>
                          </a:r>
                          <a:r>
                            <a:rPr sz="2800" b="0" dirty="0">
                              <a:solidFill>
                                <a:srgbClr val="FFFFFF"/>
                              </a:solidFill>
                              <a:latin typeface="Segoe UI Semilight"/>
                              <a:cs typeface="Segoe UI Semilight"/>
                            </a:rPr>
                            <a:t>parameter</a:t>
                          </a:r>
                          <a:r>
                            <a:rPr sz="2800" b="0" spc="-50" dirty="0">
                              <a:solidFill>
                                <a:srgbClr val="FFFFFF"/>
                              </a:solidFill>
                              <a:latin typeface="Segoe UI Semilight"/>
                              <a:cs typeface="Segoe UI Semilight"/>
                            </a:rPr>
                            <a:t> </a:t>
                          </a:r>
                          <a:r>
                            <a:rPr sz="2800" dirty="0">
                              <a:solidFill>
                                <a:srgbClr val="FFFFFF"/>
                              </a:solidFill>
                              <a:latin typeface="Cambria Math"/>
                              <a:cs typeface="Cambria Math"/>
                            </a:rPr>
                            <a:t>θ</a:t>
                          </a:r>
                          <a:r>
                            <a:rPr sz="2800" spc="105" dirty="0">
                              <a:solidFill>
                                <a:srgbClr val="FFFFFF"/>
                              </a:solidFill>
                              <a:latin typeface="Cambria Math"/>
                              <a:cs typeface="Cambria Math"/>
                            </a:rPr>
                            <a:t> </a:t>
                          </a:r>
                          <a:r>
                            <a:rPr sz="2800" b="0" dirty="0">
                              <a:solidFill>
                                <a:srgbClr val="FFFFFF"/>
                              </a:solidFill>
                              <a:latin typeface="Segoe UI Semilight"/>
                              <a:cs typeface="Segoe UI Semilight"/>
                            </a:rPr>
                            <a:t>is:</a:t>
                          </a:r>
                          <a:r>
                            <a:rPr sz="2800" b="0" spc="-60" dirty="0">
                              <a:solidFill>
                                <a:srgbClr val="FFFFFF"/>
                              </a:solidFill>
                              <a:latin typeface="Segoe UI Semilight"/>
                              <a:cs typeface="Segoe UI Semilight"/>
                            </a:rPr>
                            <a:t> </a:t>
                          </a:r>
                          <a14:m>
                            <m:oMath xmlns:m="http://schemas.openxmlformats.org/officeDocument/2006/math">
                              <m:acc>
                                <m:accPr>
                                  <m:chr m:val="̂"/>
                                  <m:ctrlPr>
                                    <a:rPr lang="ar-AE" sz="2800" b="0" i="1" spc="-55" smtClean="0">
                                      <a:solidFill>
                                        <a:schemeClr val="bg1"/>
                                      </a:solidFill>
                                      <a:latin typeface="Cambria Math" panose="02040503050406030204" pitchFamily="18" charset="0"/>
                                      <a:cs typeface="Segoe UI Semilight"/>
                                    </a:rPr>
                                  </m:ctrlPr>
                                </m:accPr>
                                <m:e>
                                  <m:r>
                                    <a:rPr lang="ar-AE" sz="2800" b="0" i="1" spc="-55" smtClean="0">
                                      <a:solidFill>
                                        <a:schemeClr val="bg1"/>
                                      </a:solidFill>
                                      <a:latin typeface="Cambria Math" panose="02040503050406030204" pitchFamily="18" charset="0"/>
                                      <a:cs typeface="Segoe UI Semilight"/>
                                    </a:rPr>
                                    <m:t>𝜃</m:t>
                                  </m:r>
                                </m:e>
                              </m:acc>
                            </m:oMath>
                          </a14:m>
                          <a:r>
                            <a:rPr sz="2800" baseline="11904" dirty="0">
                              <a:solidFill>
                                <a:srgbClr val="FFFFFF"/>
                              </a:solidFill>
                              <a:latin typeface="Cambria Math"/>
                              <a:cs typeface="Cambria Math"/>
                            </a:rPr>
                            <a:t>	</a:t>
                          </a:r>
                          <a:r>
                            <a:rPr sz="2800" spc="-50" dirty="0">
                              <a:solidFill>
                                <a:srgbClr val="FFFFFF"/>
                              </a:solidFill>
                              <a:latin typeface="Cambria Math"/>
                              <a:cs typeface="Cambria Math"/>
                            </a:rPr>
                            <a:t>= </a:t>
                          </a:r>
                          <a:r>
                            <a:rPr sz="2800" spc="-10" dirty="0">
                              <a:solidFill>
                                <a:srgbClr val="FFFFFF"/>
                              </a:solidFill>
                              <a:latin typeface="Cambria Math"/>
                              <a:cs typeface="Cambria Math"/>
                            </a:rPr>
                            <a:t>argmax</a:t>
                          </a:r>
                          <a:r>
                            <a:rPr sz="2800" spc="-15" baseline="-16260" dirty="0">
                              <a:solidFill>
                                <a:srgbClr val="FFFFFF"/>
                              </a:solidFill>
                              <a:latin typeface="Cambria Math"/>
                              <a:cs typeface="Cambria Math"/>
                            </a:rPr>
                            <a:t>𝜃</a:t>
                          </a:r>
                          <a:r>
                            <a:rPr sz="2800" baseline="-16260" dirty="0">
                              <a:solidFill>
                                <a:srgbClr val="FFFFFF"/>
                              </a:solidFill>
                              <a:latin typeface="Cambria Math"/>
                              <a:cs typeface="Cambria Math"/>
                            </a:rPr>
                            <a:t>	</a:t>
                          </a:r>
                          <a:r>
                            <a:rPr sz="2800" dirty="0">
                              <a:solidFill>
                                <a:srgbClr val="FFFFFF"/>
                              </a:solidFill>
                              <a:latin typeface="Cambria Math"/>
                              <a:cs typeface="Cambria Math"/>
                            </a:rPr>
                            <a:t>ℒ(𝐸;</a:t>
                          </a:r>
                          <a:r>
                            <a:rPr sz="2800" spc="5" dirty="0">
                              <a:solidFill>
                                <a:srgbClr val="FFFFFF"/>
                              </a:solidFill>
                              <a:latin typeface="Cambria Math"/>
                              <a:cs typeface="Cambria Math"/>
                            </a:rPr>
                            <a:t> </a:t>
                          </a:r>
                          <a:r>
                            <a:rPr sz="2800" spc="-25" dirty="0">
                              <a:solidFill>
                                <a:srgbClr val="FFFFFF"/>
                              </a:solidFill>
                              <a:latin typeface="Cambria Math"/>
                              <a:cs typeface="Cambria Math"/>
                            </a:rPr>
                            <a:t>𝜃)</a:t>
                          </a:r>
                          <a:endParaRPr sz="2800" dirty="0">
                            <a:latin typeface="Cambria Math"/>
                            <a:cs typeface="Cambria Math"/>
                          </a:endParaRPr>
                        </a:p>
                      </a:txBody>
                      <a:tcPr marL="0" marR="0" marT="80645" marB="0">
                        <a:solidFill>
                          <a:srgbClr val="A38DD2"/>
                        </a:solidFill>
                      </a:tcPr>
                    </a:tc>
                    <a:extLst>
                      <a:ext uri="{0D108BD9-81ED-4DB2-BD59-A6C34878D82A}">
                        <a16:rowId xmlns:a16="http://schemas.microsoft.com/office/drawing/2014/main" val="10001"/>
                      </a:ext>
                    </a:extLst>
                  </a:tr>
                </a:tbl>
              </a:graphicData>
            </a:graphic>
          </p:graphicFrame>
        </mc:Choice>
        <mc:Fallback>
          <p:graphicFrame>
            <p:nvGraphicFramePr>
              <p:cNvPr id="2" name="object 2">
                <a:extLst>
                  <a:ext uri="{FF2B5EF4-FFF2-40B4-BE49-F238E27FC236}">
                    <a16:creationId xmlns:a16="http://schemas.microsoft.com/office/drawing/2014/main" id="{1B4A4349-B260-A446-73A0-F9A706F585C4}"/>
                  </a:ext>
                </a:extLst>
              </p:cNvPr>
              <p:cNvGraphicFramePr>
                <a:graphicFrameLocks noGrp="1"/>
              </p:cNvGraphicFramePr>
              <p:nvPr>
                <p:extLst>
                  <p:ext uri="{D42A27DB-BD31-4B8C-83A1-F6EECF244321}">
                    <p14:modId xmlns:p14="http://schemas.microsoft.com/office/powerpoint/2010/main" val="573331298"/>
                  </p:ext>
                </p:extLst>
              </p:nvPr>
            </p:nvGraphicFramePr>
            <p:xfrm>
              <a:off x="574548" y="204215"/>
              <a:ext cx="11102340" cy="1703070"/>
            </p:xfrm>
            <a:graphic>
              <a:graphicData uri="http://schemas.openxmlformats.org/drawingml/2006/table">
                <a:tbl>
                  <a:tblPr firstRow="1" bandRow="1">
                    <a:tableStyleId>{2D5ABB26-0587-4C30-8999-92F81FD0307C}</a:tableStyleId>
                  </a:tblPr>
                  <a:tblGrid>
                    <a:gridCol w="11102340">
                      <a:extLst>
                        <a:ext uri="{9D8B030D-6E8A-4147-A177-3AD203B41FA5}">
                          <a16:colId xmlns:a16="http://schemas.microsoft.com/office/drawing/2014/main" val="20000"/>
                        </a:ext>
                      </a:extLst>
                    </a:gridCol>
                  </a:tblGrid>
                  <a:tr h="688340">
                    <a:tc>
                      <a:txBody>
                        <a:bodyPr/>
                        <a:lstStyle/>
                        <a:p>
                          <a:pPr marL="105410">
                            <a:lnSpc>
                              <a:spcPct val="100000"/>
                            </a:lnSpc>
                            <a:spcBef>
                              <a:spcPts val="715"/>
                            </a:spcBef>
                          </a:pPr>
                          <a:r>
                            <a:rPr sz="3200" b="1" dirty="0">
                              <a:solidFill>
                                <a:srgbClr val="FFFFFF"/>
                              </a:solidFill>
                              <a:latin typeface="Segoe UI Semibold"/>
                              <a:cs typeface="Segoe UI Semibold"/>
                            </a:rPr>
                            <a:t>Maximum</a:t>
                          </a:r>
                          <a:r>
                            <a:rPr sz="3200" b="1" spc="-60" dirty="0">
                              <a:solidFill>
                                <a:srgbClr val="FFFFFF"/>
                              </a:solidFill>
                              <a:latin typeface="Segoe UI Semibold"/>
                              <a:cs typeface="Segoe UI Semibold"/>
                            </a:rPr>
                            <a:t> </a:t>
                          </a:r>
                          <a:r>
                            <a:rPr sz="3200" b="1" dirty="0">
                              <a:solidFill>
                                <a:srgbClr val="FFFFFF"/>
                              </a:solidFill>
                              <a:latin typeface="Segoe UI Semibold"/>
                              <a:cs typeface="Segoe UI Semibold"/>
                            </a:rPr>
                            <a:t>Likelihood</a:t>
                          </a:r>
                          <a:r>
                            <a:rPr sz="3200" b="1" spc="-75" dirty="0">
                              <a:solidFill>
                                <a:srgbClr val="FFFFFF"/>
                              </a:solidFill>
                              <a:latin typeface="Segoe UI Semibold"/>
                              <a:cs typeface="Segoe UI Semibold"/>
                            </a:rPr>
                            <a:t> </a:t>
                          </a:r>
                          <a:r>
                            <a:rPr sz="3200" b="1" spc="-10" dirty="0">
                              <a:solidFill>
                                <a:srgbClr val="FFFFFF"/>
                              </a:solidFill>
                              <a:latin typeface="Segoe UI Semibold"/>
                              <a:cs typeface="Segoe UI Semibold"/>
                            </a:rPr>
                            <a:t>Estimator</a:t>
                          </a:r>
                          <a:endParaRPr sz="3200" dirty="0">
                            <a:latin typeface="Segoe UI Semibold"/>
                            <a:cs typeface="Segoe UI Semibold"/>
                          </a:endParaRPr>
                        </a:p>
                      </a:txBody>
                      <a:tcPr marL="0" marR="0" marT="90805" marB="0">
                        <a:solidFill>
                          <a:srgbClr val="4B3182"/>
                        </a:solidFill>
                      </a:tcPr>
                    </a:tc>
                    <a:extLst>
                      <a:ext uri="{0D108BD9-81ED-4DB2-BD59-A6C34878D82A}">
                        <a16:rowId xmlns:a16="http://schemas.microsoft.com/office/drawing/2014/main" val="10000"/>
                      </a:ext>
                    </a:extLst>
                  </a:tr>
                  <a:tr h="1014730">
                    <a:tc>
                      <a:txBody>
                        <a:bodyPr/>
                        <a:lstStyle/>
                        <a:p>
                          <a:endParaRPr lang="en-US"/>
                        </a:p>
                      </a:txBody>
                      <a:tcPr marL="0" marR="0" marT="80645" marB="0">
                        <a:blipFill>
                          <a:blip r:embed="rId2"/>
                          <a:stretch>
                            <a:fillRect t="-70659" b="-14970"/>
                          </a:stretch>
                        </a:blipFill>
                      </a:tcPr>
                    </a:tc>
                    <a:extLst>
                      <a:ext uri="{0D108BD9-81ED-4DB2-BD59-A6C34878D82A}">
                        <a16:rowId xmlns:a16="http://schemas.microsoft.com/office/drawing/2014/main" val="10001"/>
                      </a:ext>
                    </a:extLst>
                  </a:tr>
                </a:tbl>
              </a:graphicData>
            </a:graphic>
          </p:graphicFrame>
        </mc:Fallback>
      </mc:AlternateContent>
      <p:sp>
        <p:nvSpPr>
          <p:cNvPr id="3" name="object 3">
            <a:extLst>
              <a:ext uri="{FF2B5EF4-FFF2-40B4-BE49-F238E27FC236}">
                <a16:creationId xmlns:a16="http://schemas.microsoft.com/office/drawing/2014/main" id="{A63DD677-6BAC-2D5E-502C-3CC5E4C0556C}"/>
              </a:ext>
            </a:extLst>
          </p:cNvPr>
          <p:cNvSpPr/>
          <p:nvPr/>
        </p:nvSpPr>
        <p:spPr>
          <a:xfrm>
            <a:off x="574548" y="2037588"/>
            <a:ext cx="11115040" cy="4486910"/>
          </a:xfrm>
          <a:custGeom>
            <a:avLst/>
            <a:gdLst/>
            <a:ahLst/>
            <a:cxnLst/>
            <a:rect l="l" t="t" r="r" b="b"/>
            <a:pathLst>
              <a:path w="11115040" h="4486909">
                <a:moveTo>
                  <a:pt x="10832846" y="0"/>
                </a:moveTo>
                <a:lnTo>
                  <a:pt x="281711" y="0"/>
                </a:lnTo>
                <a:lnTo>
                  <a:pt x="236015" y="3686"/>
                </a:lnTo>
                <a:lnTo>
                  <a:pt x="192667" y="14360"/>
                </a:lnTo>
                <a:lnTo>
                  <a:pt x="152247" y="31440"/>
                </a:lnTo>
                <a:lnTo>
                  <a:pt x="115335" y="54347"/>
                </a:lnTo>
                <a:lnTo>
                  <a:pt x="82510" y="82502"/>
                </a:lnTo>
                <a:lnTo>
                  <a:pt x="54353" y="115324"/>
                </a:lnTo>
                <a:lnTo>
                  <a:pt x="31443" y="152233"/>
                </a:lnTo>
                <a:lnTo>
                  <a:pt x="14361" y="192649"/>
                </a:lnTo>
                <a:lnTo>
                  <a:pt x="3687" y="235994"/>
                </a:lnTo>
                <a:lnTo>
                  <a:pt x="0" y="281686"/>
                </a:lnTo>
                <a:lnTo>
                  <a:pt x="0" y="4204944"/>
                </a:lnTo>
                <a:lnTo>
                  <a:pt x="3687" y="4250640"/>
                </a:lnTo>
                <a:lnTo>
                  <a:pt x="14361" y="4293988"/>
                </a:lnTo>
                <a:lnTo>
                  <a:pt x="31443" y="4334408"/>
                </a:lnTo>
                <a:lnTo>
                  <a:pt x="54353" y="4371320"/>
                </a:lnTo>
                <a:lnTo>
                  <a:pt x="82510" y="4404145"/>
                </a:lnTo>
                <a:lnTo>
                  <a:pt x="115335" y="4432302"/>
                </a:lnTo>
                <a:lnTo>
                  <a:pt x="152247" y="4455212"/>
                </a:lnTo>
                <a:lnTo>
                  <a:pt x="192667" y="4472294"/>
                </a:lnTo>
                <a:lnTo>
                  <a:pt x="236015" y="4482968"/>
                </a:lnTo>
                <a:lnTo>
                  <a:pt x="281711" y="4486656"/>
                </a:lnTo>
                <a:lnTo>
                  <a:pt x="10832846" y="4486656"/>
                </a:lnTo>
                <a:lnTo>
                  <a:pt x="10878537" y="4482968"/>
                </a:lnTo>
                <a:lnTo>
                  <a:pt x="10921882" y="4472294"/>
                </a:lnTo>
                <a:lnTo>
                  <a:pt x="10962298" y="4455212"/>
                </a:lnTo>
                <a:lnTo>
                  <a:pt x="10999207" y="4432302"/>
                </a:lnTo>
                <a:lnTo>
                  <a:pt x="11032029" y="4404145"/>
                </a:lnTo>
                <a:lnTo>
                  <a:pt x="11060184" y="4371320"/>
                </a:lnTo>
                <a:lnTo>
                  <a:pt x="11083091" y="4334408"/>
                </a:lnTo>
                <a:lnTo>
                  <a:pt x="11100171" y="4293988"/>
                </a:lnTo>
                <a:lnTo>
                  <a:pt x="11110845" y="4250640"/>
                </a:lnTo>
                <a:lnTo>
                  <a:pt x="11114532" y="4204944"/>
                </a:lnTo>
                <a:lnTo>
                  <a:pt x="11114532" y="281686"/>
                </a:lnTo>
                <a:lnTo>
                  <a:pt x="11110845" y="235994"/>
                </a:lnTo>
                <a:lnTo>
                  <a:pt x="11100171" y="192649"/>
                </a:lnTo>
                <a:lnTo>
                  <a:pt x="11083091" y="152233"/>
                </a:lnTo>
                <a:lnTo>
                  <a:pt x="11060184" y="115324"/>
                </a:lnTo>
                <a:lnTo>
                  <a:pt x="11032029" y="82502"/>
                </a:lnTo>
                <a:lnTo>
                  <a:pt x="10999207" y="54347"/>
                </a:lnTo>
                <a:lnTo>
                  <a:pt x="10962298" y="31440"/>
                </a:lnTo>
                <a:lnTo>
                  <a:pt x="10921882" y="14360"/>
                </a:lnTo>
                <a:lnTo>
                  <a:pt x="10878537" y="3686"/>
                </a:lnTo>
                <a:lnTo>
                  <a:pt x="10832846" y="0"/>
                </a:lnTo>
                <a:close/>
              </a:path>
            </a:pathLst>
          </a:custGeom>
          <a:solidFill>
            <a:srgbClr val="F0F8F1"/>
          </a:solidFill>
        </p:spPr>
        <p:txBody>
          <a:bodyPr wrap="square" lIns="0" tIns="0" rIns="0" bIns="0" rtlCol="0"/>
          <a:lstStyle/>
          <a:p>
            <a:endParaRPr/>
          </a:p>
        </p:txBody>
      </p:sp>
      <mc:AlternateContent xmlns:mc="http://schemas.openxmlformats.org/markup-compatibility/2006">
        <mc:Choice xmlns:a14="http://schemas.microsoft.com/office/drawing/2010/main" Requires="a14">
          <p:sp>
            <p:nvSpPr>
              <p:cNvPr id="6" name="object 6">
                <a:extLst>
                  <a:ext uri="{FF2B5EF4-FFF2-40B4-BE49-F238E27FC236}">
                    <a16:creationId xmlns:a16="http://schemas.microsoft.com/office/drawing/2014/main" id="{2827A9A9-0F7B-D2C3-1A54-2564E7361C61}"/>
                  </a:ext>
                </a:extLst>
              </p:cNvPr>
              <p:cNvSpPr txBox="1"/>
              <p:nvPr/>
            </p:nvSpPr>
            <p:spPr>
              <a:xfrm>
                <a:off x="685800" y="2117033"/>
                <a:ext cx="10931652" cy="2340577"/>
              </a:xfrm>
              <a:prstGeom prst="rect">
                <a:avLst/>
              </a:prstGeom>
            </p:spPr>
            <p:txBody>
              <a:bodyPr vert="horz" wrap="square" lIns="0" tIns="12700" rIns="0" bIns="0" rtlCol="0">
                <a:spAutoFit/>
              </a:bodyPr>
              <a:lstStyle/>
              <a:p>
                <a:pPr>
                  <a:lnSpc>
                    <a:spcPts val="2850"/>
                  </a:lnSpc>
                  <a:spcBef>
                    <a:spcPts val="2305"/>
                  </a:spcBef>
                </a:pPr>
                <a:r>
                  <a:rPr lang="en-US" sz="2800" b="1" dirty="0">
                    <a:latin typeface="Segoe UI Semilight" panose="020B0402040204020203" pitchFamily="34" charset="0"/>
                    <a:cs typeface="Segoe UI Semilight" panose="020B0402040204020203" pitchFamily="34" charset="0"/>
                  </a:rPr>
                  <a:t>Coin</a:t>
                </a:r>
                <a:r>
                  <a:rPr lang="en-US" sz="2800" b="1" spc="-35" dirty="0">
                    <a:latin typeface="Segoe UI Semilight" panose="020B0402040204020203" pitchFamily="34" charset="0"/>
                    <a:cs typeface="Segoe UI Semilight" panose="020B0402040204020203" pitchFamily="34" charset="0"/>
                  </a:rPr>
                  <a:t> </a:t>
                </a:r>
                <a:r>
                  <a:rPr lang="en-US" sz="2800" b="1" spc="-10" dirty="0">
                    <a:latin typeface="Segoe UI Semilight" panose="020B0402040204020203" pitchFamily="34" charset="0"/>
                    <a:cs typeface="Segoe UI Semilight" panose="020B0402040204020203" pitchFamily="34" charset="0"/>
                  </a:rPr>
                  <a:t>example (goal: estimate </a:t>
                </a:r>
                <a14:m>
                  <m:oMath xmlns:m="http://schemas.openxmlformats.org/officeDocument/2006/math">
                    <m:r>
                      <a:rPr lang="en-US" sz="2800" b="1" i="1" spc="-10" smtClean="0">
                        <a:latin typeface="Cambria Math" panose="02040503050406030204" pitchFamily="18" charset="0"/>
                        <a:cs typeface="Segoe UI Semilight"/>
                      </a:rPr>
                      <m:t>𝜽</m:t>
                    </m:r>
                    <m:r>
                      <a:rPr lang="en-US" sz="2800" b="1" i="1" spc="-10" smtClean="0">
                        <a:latin typeface="Cambria Math" panose="02040503050406030204" pitchFamily="18" charset="0"/>
                        <a:cs typeface="Segoe UI Semilight"/>
                      </a:rPr>
                      <m:t>=</m:t>
                    </m:r>
                    <m:r>
                      <a:rPr lang="en-US" sz="2800" b="1" i="1" spc="-10" smtClean="0">
                        <a:latin typeface="Cambria Math" panose="02040503050406030204" pitchFamily="18" charset="0"/>
                        <a:cs typeface="Segoe UI Semilight"/>
                      </a:rPr>
                      <m:t>𝒑</m:t>
                    </m:r>
                  </m:oMath>
                </a14:m>
                <a:r>
                  <a:rPr lang="en-US" sz="2800" b="1" dirty="0">
                    <a:latin typeface="Segoe UI Semilight" panose="020B0402040204020203" pitchFamily="34" charset="0"/>
                    <a:cs typeface="Segoe UI Semilight" panose="020B0402040204020203" pitchFamily="34" charset="0"/>
                  </a:rPr>
                  <a:t>, the probability of heads on a flip)</a:t>
                </a:r>
              </a:p>
              <a:p>
                <a:pPr>
                  <a:lnSpc>
                    <a:spcPts val="2850"/>
                  </a:lnSpc>
                </a:pPr>
                <a:r>
                  <a:rPr lang="en-US" sz="2400" b="0" dirty="0">
                    <a:latin typeface="Segoe UI Semilight"/>
                    <a:cs typeface="Segoe UI Semilight"/>
                  </a:rPr>
                  <a:t>We</a:t>
                </a:r>
                <a:r>
                  <a:rPr lang="en-US" sz="2400" b="0" spc="-35" dirty="0">
                    <a:latin typeface="Segoe UI Semilight"/>
                    <a:cs typeface="Segoe UI Semilight"/>
                  </a:rPr>
                  <a:t> </a:t>
                </a:r>
                <a:r>
                  <a:rPr lang="en-US" sz="2400" b="0" dirty="0">
                    <a:latin typeface="Segoe UI Semilight"/>
                    <a:cs typeface="Segoe UI Semilight"/>
                  </a:rPr>
                  <a:t>ran</a:t>
                </a:r>
                <a:r>
                  <a:rPr lang="en-US" sz="2400" b="0" spc="-45" dirty="0">
                    <a:latin typeface="Segoe UI Semilight"/>
                    <a:cs typeface="Segoe UI Semilight"/>
                  </a:rPr>
                  <a:t> </a:t>
                </a:r>
                <a:r>
                  <a:rPr lang="en-US" sz="2400" b="0" dirty="0">
                    <a:latin typeface="Segoe UI Semilight"/>
                    <a:cs typeface="Segoe UI Semilight"/>
                  </a:rPr>
                  <a:t>the</a:t>
                </a:r>
                <a:r>
                  <a:rPr lang="en-US" sz="2400" b="0" spc="-45" dirty="0">
                    <a:latin typeface="Segoe UI Semilight"/>
                    <a:cs typeface="Segoe UI Semilight"/>
                  </a:rPr>
                  <a:t> </a:t>
                </a:r>
                <a:r>
                  <a:rPr lang="en-US" sz="2400" b="0" dirty="0">
                    <a:latin typeface="Segoe UI Semilight"/>
                    <a:cs typeface="Segoe UI Semilight"/>
                  </a:rPr>
                  <a:t>experiment</a:t>
                </a:r>
                <a:r>
                  <a:rPr lang="en-US" sz="2400" b="0" spc="-30" dirty="0">
                    <a:latin typeface="Segoe UI Semilight"/>
                    <a:cs typeface="Segoe UI Semilight"/>
                  </a:rPr>
                  <a:t> </a:t>
                </a:r>
                <a:r>
                  <a:rPr lang="en-US" sz="2400" b="0" dirty="0">
                    <a:latin typeface="Segoe UI Semilight"/>
                    <a:cs typeface="Segoe UI Semilight"/>
                  </a:rPr>
                  <a:t>10</a:t>
                </a:r>
                <a:r>
                  <a:rPr lang="en-US" sz="2400" b="0" spc="-40" dirty="0">
                    <a:latin typeface="Segoe UI Semilight"/>
                    <a:cs typeface="Segoe UI Semilight"/>
                  </a:rPr>
                  <a:t> </a:t>
                </a:r>
                <a:r>
                  <a:rPr lang="en-US" sz="2400" b="0" dirty="0">
                    <a:latin typeface="Segoe UI Semilight"/>
                    <a:cs typeface="Segoe UI Semilight"/>
                  </a:rPr>
                  <a:t>times</a:t>
                </a:r>
                <a:r>
                  <a:rPr lang="en-US" sz="2400" b="0" spc="-45" dirty="0">
                    <a:latin typeface="Segoe UI Semilight"/>
                    <a:cs typeface="Segoe UI Semilight"/>
                  </a:rPr>
                  <a:t> </a:t>
                </a:r>
                <a:r>
                  <a:rPr lang="en-US" sz="2400" b="0" spc="-20" dirty="0">
                    <a:latin typeface="Segoe UI Semilight"/>
                    <a:cs typeface="Segoe UI Semilight"/>
                  </a:rPr>
                  <a:t>independently.</a:t>
                </a:r>
                <a:r>
                  <a:rPr lang="en-US" sz="2400" b="0" spc="-65" dirty="0">
                    <a:latin typeface="Segoe UI Semilight"/>
                    <a:cs typeface="Segoe UI Semilight"/>
                  </a:rPr>
                  <a:t> </a:t>
                </a:r>
                <a:r>
                  <a:rPr lang="en-US" sz="2400" b="0" dirty="0">
                    <a:latin typeface="Segoe UI Semilight"/>
                    <a:cs typeface="Segoe UI Semilight"/>
                  </a:rPr>
                  <a:t>The</a:t>
                </a:r>
                <a:r>
                  <a:rPr lang="en-US" sz="2400" b="0" spc="-45" dirty="0">
                    <a:latin typeface="Segoe UI Semilight"/>
                    <a:cs typeface="Segoe UI Semilight"/>
                  </a:rPr>
                  <a:t> </a:t>
                </a:r>
                <a:r>
                  <a:rPr lang="en-US" sz="2400" b="0" dirty="0">
                    <a:latin typeface="Segoe UI Semilight"/>
                    <a:cs typeface="Segoe UI Semilight"/>
                  </a:rPr>
                  <a:t>result</a:t>
                </a:r>
                <a:r>
                  <a:rPr lang="en-US" sz="2400" b="0" spc="-35" dirty="0">
                    <a:latin typeface="Segoe UI Semilight"/>
                    <a:cs typeface="Segoe UI Semilight"/>
                  </a:rPr>
                  <a:t> </a:t>
                </a:r>
                <a:r>
                  <a:rPr lang="en-US" sz="2400" b="0" dirty="0">
                    <a:latin typeface="Segoe UI Semilight" panose="020B0402040204020203" pitchFamily="34" charset="0"/>
                    <a:cs typeface="Segoe UI Semilight" panose="020B0402040204020203" pitchFamily="34" charset="0"/>
                  </a:rPr>
                  <a:t>was</a:t>
                </a:r>
                <a:r>
                  <a:rPr lang="en-US" sz="2400" b="0" spc="-30" dirty="0">
                    <a:latin typeface="Segoe UI Semilight" panose="020B0402040204020203" pitchFamily="34" charset="0"/>
                    <a:cs typeface="Segoe UI Semilight" panose="020B0402040204020203" pitchFamily="34" charset="0"/>
                  </a:rPr>
                  <a:t> </a:t>
                </a:r>
                <a:r>
                  <a:rPr lang="en-US" sz="2400" b="1" dirty="0">
                    <a:latin typeface="Segoe UI Semilight" panose="020B0402040204020203" pitchFamily="34" charset="0"/>
                    <a:cs typeface="Segoe UI Semilight" panose="020B0402040204020203" pitchFamily="34" charset="0"/>
                  </a:rPr>
                  <a:t>HTTTHHTHHH</a:t>
                </a:r>
              </a:p>
              <a:p>
                <a:pPr>
                  <a:lnSpc>
                    <a:spcPct val="100000"/>
                  </a:lnSpc>
                  <a:spcBef>
                    <a:spcPts val="45"/>
                  </a:spcBef>
                  <a:tabLst>
                    <a:tab pos="502920" algn="l"/>
                    <a:tab pos="3156585" algn="l"/>
                  </a:tabLst>
                </a:pPr>
                <a14:m>
                  <m:oMath xmlns:m="http://schemas.openxmlformats.org/officeDocument/2006/math">
                    <m:r>
                      <a:rPr lang="en-US" sz="2800" i="1" smtClean="0">
                        <a:latin typeface="Cambria Math" panose="02040503050406030204" pitchFamily="18" charset="0"/>
                        <a:ea typeface="Cambria Math" panose="02040503050406030204" pitchFamily="18" charset="0"/>
                        <a:cs typeface="Cambria Math"/>
                      </a:rPr>
                      <m:t>ℒ</m:t>
                    </m:r>
                    <m:d>
                      <m:dPr>
                        <m:ctrlPr>
                          <a:rPr lang="en-US" sz="2800" b="1" i="0" dirty="0" smtClean="0">
                            <a:solidFill>
                              <a:schemeClr val="accent4">
                                <a:lumMod val="75000"/>
                              </a:schemeClr>
                            </a:solidFill>
                            <a:latin typeface="Arial" panose="020B0604020202020204" pitchFamily="34" charset="0"/>
                            <a:cs typeface="Arial" panose="020B0604020202020204" pitchFamily="34" charset="0"/>
                          </a:rPr>
                        </m:ctrlPr>
                      </m:dPr>
                      <m:e>
                        <m:r>
                          <m:rPr>
                            <m:nor/>
                          </m:rPr>
                          <a:rPr lang="en-US" sz="2800" b="1" i="0" dirty="0" smtClean="0">
                            <a:solidFill>
                              <a:schemeClr val="accent4">
                                <a:lumMod val="75000"/>
                              </a:schemeClr>
                            </a:solidFill>
                            <a:latin typeface="Arial" panose="020B0604020202020204" pitchFamily="34" charset="0"/>
                            <a:cs typeface="Arial" panose="020B0604020202020204" pitchFamily="34" charset="0"/>
                          </a:rPr>
                          <m:t>HTTTHHTHHH</m:t>
                        </m:r>
                        <m:r>
                          <a:rPr lang="en-US" sz="2800" b="0" i="1" smtClean="0">
                            <a:solidFill>
                              <a:schemeClr val="tx1"/>
                            </a:solidFill>
                            <a:latin typeface="Cambria Math" panose="02040503050406030204" pitchFamily="18" charset="0"/>
                            <a:ea typeface="Cambria Math" panose="02040503050406030204" pitchFamily="18" charset="0"/>
                            <a:cs typeface="Cambria Math"/>
                          </a:rPr>
                          <m:t>;</m:t>
                        </m:r>
                        <m:r>
                          <a:rPr lang="en-US" sz="2800" b="1" i="1" smtClean="0">
                            <a:solidFill>
                              <a:schemeClr val="accent2">
                                <a:lumMod val="75000"/>
                              </a:schemeClr>
                            </a:solidFill>
                            <a:latin typeface="Cambria Math" panose="02040503050406030204" pitchFamily="18" charset="0"/>
                            <a:ea typeface="Cambria Math" panose="02040503050406030204" pitchFamily="18" charset="0"/>
                            <a:cs typeface="Cambria Math"/>
                          </a:rPr>
                          <m:t>𝜽</m:t>
                        </m:r>
                      </m:e>
                    </m:d>
                    <m:r>
                      <a:rPr lang="ar-AE" sz="2800" b="0" i="1" smtClean="0">
                        <a:latin typeface="Cambria Math" panose="02040503050406030204" pitchFamily="18" charset="0"/>
                        <a:ea typeface="Cambria Math" panose="02040503050406030204" pitchFamily="18" charset="0"/>
                        <a:cs typeface="Cambria Math"/>
                      </a:rPr>
                      <m:t>=</m:t>
                    </m:r>
                    <m:sSup>
                      <m:sSupPr>
                        <m:ctrlPr>
                          <a:rPr lang="ar-AE" sz="2800" b="0" i="1" smtClean="0">
                            <a:latin typeface="Cambria Math" panose="02040503050406030204" pitchFamily="18" charset="0"/>
                            <a:ea typeface="Cambria Math" panose="02040503050406030204" pitchFamily="18" charset="0"/>
                            <a:cs typeface="Cambria Math"/>
                          </a:rPr>
                        </m:ctrlPr>
                      </m:sSupPr>
                      <m:e>
                        <m:r>
                          <a:rPr lang="ar-AE" sz="2800" b="0" i="1" smtClean="0">
                            <a:latin typeface="Cambria Math" panose="02040503050406030204" pitchFamily="18" charset="0"/>
                            <a:ea typeface="Cambria Math" panose="02040503050406030204" pitchFamily="18" charset="0"/>
                            <a:cs typeface="Cambria Math"/>
                          </a:rPr>
                          <m:t>𝜃</m:t>
                        </m:r>
                      </m:e>
                      <m:sup>
                        <m:r>
                          <a:rPr lang="ar-AE" sz="2800" b="0" i="1" smtClean="0">
                            <a:latin typeface="Cambria Math" panose="02040503050406030204" pitchFamily="18" charset="0"/>
                            <a:ea typeface="Cambria Math" panose="02040503050406030204" pitchFamily="18" charset="0"/>
                            <a:cs typeface="Cambria Math"/>
                          </a:rPr>
                          <m:t>6</m:t>
                        </m:r>
                      </m:sup>
                    </m:sSup>
                    <m:sSup>
                      <m:sSupPr>
                        <m:ctrlPr>
                          <a:rPr lang="ar-AE" sz="2800" b="0" i="1" smtClean="0">
                            <a:latin typeface="Cambria Math" panose="02040503050406030204" pitchFamily="18" charset="0"/>
                            <a:ea typeface="Cambria Math" panose="02040503050406030204" pitchFamily="18" charset="0"/>
                            <a:cs typeface="Cambria Math"/>
                          </a:rPr>
                        </m:ctrlPr>
                      </m:sSupPr>
                      <m:e>
                        <m:d>
                          <m:dPr>
                            <m:ctrlPr>
                              <a:rPr lang="ar-AE" sz="2800" b="0" i="1" smtClean="0">
                                <a:latin typeface="Cambria Math" panose="02040503050406030204" pitchFamily="18" charset="0"/>
                                <a:ea typeface="Cambria Math" panose="02040503050406030204" pitchFamily="18" charset="0"/>
                                <a:cs typeface="Cambria Math"/>
                              </a:rPr>
                            </m:ctrlPr>
                          </m:dPr>
                          <m:e>
                            <m:r>
                              <a:rPr lang="ar-AE" sz="2800" b="0" i="1" smtClean="0">
                                <a:latin typeface="Cambria Math" panose="02040503050406030204" pitchFamily="18" charset="0"/>
                                <a:ea typeface="Cambria Math" panose="02040503050406030204" pitchFamily="18" charset="0"/>
                                <a:cs typeface="Cambria Math"/>
                              </a:rPr>
                              <m:t>1−</m:t>
                            </m:r>
                            <m:r>
                              <a:rPr lang="ar-AE" sz="2800" b="0" i="1" smtClean="0">
                                <a:latin typeface="Cambria Math" panose="02040503050406030204" pitchFamily="18" charset="0"/>
                                <a:ea typeface="Cambria Math" panose="02040503050406030204" pitchFamily="18" charset="0"/>
                                <a:cs typeface="Cambria Math"/>
                              </a:rPr>
                              <m:t>𝜃</m:t>
                            </m:r>
                          </m:e>
                        </m:d>
                      </m:e>
                      <m:sup>
                        <m:r>
                          <a:rPr lang="ar-AE" sz="2800" b="0" i="1" smtClean="0">
                            <a:latin typeface="Cambria Math" panose="02040503050406030204" pitchFamily="18" charset="0"/>
                            <a:ea typeface="Cambria Math" panose="02040503050406030204" pitchFamily="18" charset="0"/>
                            <a:cs typeface="Cambria Math"/>
                          </a:rPr>
                          <m:t>4</m:t>
                        </m:r>
                      </m:sup>
                    </m:sSup>
                  </m:oMath>
                </a14:m>
                <a:r>
                  <a:rPr lang="ar-AE" sz="2800" dirty="0">
                    <a:latin typeface="Cambria Math"/>
                    <a:cs typeface="Cambria Math"/>
                  </a:rPr>
                  <a:t>    </a:t>
                </a:r>
                <a:r>
                  <a:rPr lang="en-US" sz="2800" dirty="0">
                    <a:latin typeface="Cambria Math"/>
                    <a:cs typeface="Cambria Math"/>
                  </a:rPr>
                  <a:t> </a:t>
                </a:r>
                <a:r>
                  <a:rPr lang="en-US" sz="2200" dirty="0">
                    <a:latin typeface="Segoe UI Semilight" panose="020B0402040204020203" pitchFamily="34" charset="0"/>
                    <a:cs typeface="Segoe UI Semilight" panose="020B0402040204020203" pitchFamily="34" charset="0"/>
                  </a:rPr>
                  <a:t>(multiply because independent)</a:t>
                </a:r>
              </a:p>
              <a:p>
                <a:pPr>
                  <a:lnSpc>
                    <a:spcPct val="100000"/>
                  </a:lnSpc>
                </a:pPr>
                <a:endParaRPr lang="en-US" sz="2400" b="1" dirty="0">
                  <a:latin typeface="Segoe UI Semilight"/>
                  <a:cs typeface="Segoe UI Semilight"/>
                </a:endParaRPr>
              </a:p>
              <a:p>
                <a:pPr>
                  <a:lnSpc>
                    <a:spcPct val="100000"/>
                  </a:lnSpc>
                </a:pPr>
                <a:r>
                  <a:rPr lang="en-US" sz="2400" b="1" dirty="0">
                    <a:latin typeface="Segoe UI Semilight"/>
                    <a:cs typeface="Segoe UI Semilight"/>
                  </a:rPr>
                  <a:t>Now,</a:t>
                </a:r>
                <a:r>
                  <a:rPr lang="en-US" sz="2400" b="1" spc="-55" dirty="0">
                    <a:latin typeface="Segoe UI Semilight"/>
                    <a:cs typeface="Segoe UI Semilight"/>
                  </a:rPr>
                  <a:t> </a:t>
                </a:r>
                <a:r>
                  <a:rPr lang="en-US" sz="2400" b="1" dirty="0">
                    <a:latin typeface="Segoe UI Semilight"/>
                    <a:cs typeface="Segoe UI Semilight"/>
                  </a:rPr>
                  <a:t>find</a:t>
                </a:r>
                <a:r>
                  <a:rPr lang="en-US" sz="2400" b="1" spc="-45" dirty="0">
                    <a:latin typeface="Segoe UI Semilight"/>
                    <a:cs typeface="Segoe UI Semilight"/>
                  </a:rPr>
                  <a:t> </a:t>
                </a:r>
                <a:r>
                  <a:rPr lang="en-US" sz="2400" b="1" dirty="0">
                    <a:latin typeface="Segoe UI Semilight"/>
                    <a:cs typeface="Segoe UI Semilight"/>
                  </a:rPr>
                  <a:t>the</a:t>
                </a:r>
                <a:r>
                  <a:rPr lang="en-US" sz="2400" b="1" spc="-45" dirty="0">
                    <a:latin typeface="Segoe UI Semilight"/>
                    <a:cs typeface="Segoe UI Semilight"/>
                  </a:rPr>
                  <a:t> </a:t>
                </a:r>
                <a:r>
                  <a:rPr lang="en-US" sz="2400" b="1" dirty="0">
                    <a:latin typeface="Segoe UI Semilight"/>
                    <a:cs typeface="Segoe UI Semilight"/>
                  </a:rPr>
                  <a:t>value</a:t>
                </a:r>
                <a:r>
                  <a:rPr lang="en-US" sz="2400" b="1" spc="-45" dirty="0">
                    <a:latin typeface="Segoe UI Semilight"/>
                    <a:cs typeface="Segoe UI Semilight"/>
                  </a:rPr>
                  <a:t> </a:t>
                </a:r>
                <a:r>
                  <a:rPr lang="en-US" sz="2400" b="1" dirty="0">
                    <a:latin typeface="Segoe UI Semilight"/>
                    <a:cs typeface="Segoe UI Semilight"/>
                  </a:rPr>
                  <a:t>of</a:t>
                </a:r>
                <a:r>
                  <a:rPr lang="en-US" sz="2400" b="1" spc="-40" dirty="0">
                    <a:latin typeface="Segoe UI Semilight"/>
                    <a:cs typeface="Segoe UI Semilight"/>
                  </a:rPr>
                  <a:t> </a:t>
                </a:r>
                <a:r>
                  <a:rPr lang="en-US" sz="2400" b="1" dirty="0">
                    <a:latin typeface="Cambria Math"/>
                    <a:cs typeface="Cambria Math"/>
                  </a:rPr>
                  <a:t>𝛉</a:t>
                </a:r>
                <a:r>
                  <a:rPr lang="en-US" sz="2400" b="1" spc="110" dirty="0">
                    <a:latin typeface="Cambria Math"/>
                    <a:cs typeface="Cambria Math"/>
                  </a:rPr>
                  <a:t> </a:t>
                </a:r>
                <a:r>
                  <a:rPr lang="en-US" sz="2400" b="1" dirty="0">
                    <a:latin typeface="Segoe UI Semilight"/>
                    <a:cs typeface="Segoe UI Semilight"/>
                  </a:rPr>
                  <a:t>that</a:t>
                </a:r>
                <a:r>
                  <a:rPr lang="en-US" sz="2400" b="1" spc="-65" dirty="0">
                    <a:latin typeface="Segoe UI Semilight"/>
                    <a:cs typeface="Segoe UI Semilight"/>
                  </a:rPr>
                  <a:t> </a:t>
                </a:r>
                <a:r>
                  <a:rPr lang="en-US" sz="2400" b="1" dirty="0">
                    <a:latin typeface="Segoe UI Semilight"/>
                    <a:cs typeface="Segoe UI Semilight"/>
                  </a:rPr>
                  <a:t>maximizes</a:t>
                </a:r>
                <a:r>
                  <a:rPr lang="en-US" sz="2400" b="1" spc="-60" dirty="0">
                    <a:latin typeface="Segoe UI Semilight"/>
                    <a:cs typeface="Segoe UI Semilight"/>
                  </a:rPr>
                  <a:t> </a:t>
                </a:r>
                <a:r>
                  <a:rPr lang="en-US" sz="2400" b="1" dirty="0">
                    <a:latin typeface="Segoe UI Semilight"/>
                    <a:cs typeface="Segoe UI Semilight"/>
                  </a:rPr>
                  <a:t>the</a:t>
                </a:r>
                <a:r>
                  <a:rPr lang="en-US" sz="2400" b="1" spc="-55" dirty="0">
                    <a:latin typeface="Segoe UI Semilight"/>
                    <a:cs typeface="Segoe UI Semilight"/>
                  </a:rPr>
                  <a:t> </a:t>
                </a:r>
                <a:r>
                  <a:rPr lang="en-US" sz="2400" b="1" dirty="0">
                    <a:latin typeface="Segoe UI Semilight"/>
                    <a:cs typeface="Segoe UI Semilight"/>
                  </a:rPr>
                  <a:t>likelihood</a:t>
                </a:r>
                <a:r>
                  <a:rPr lang="en-US" sz="2400" b="1" dirty="0">
                    <a:solidFill>
                      <a:srgbClr val="1382AC"/>
                    </a:solidFill>
                    <a:latin typeface="Segoe UI Semilight"/>
                    <a:cs typeface="Segoe UI Semilight"/>
                  </a:rPr>
                  <a:t>…How</a:t>
                </a:r>
                <a:r>
                  <a:rPr lang="en-US" sz="2400" b="1" spc="-60" dirty="0">
                    <a:solidFill>
                      <a:srgbClr val="1382AC"/>
                    </a:solidFill>
                    <a:latin typeface="Segoe UI Semilight"/>
                    <a:cs typeface="Segoe UI Semilight"/>
                  </a:rPr>
                  <a:t> </a:t>
                </a:r>
                <a:r>
                  <a:rPr lang="en-US" sz="2400" b="1" dirty="0">
                    <a:solidFill>
                      <a:srgbClr val="1382AC"/>
                    </a:solidFill>
                    <a:latin typeface="Segoe UI Semilight"/>
                    <a:cs typeface="Segoe UI Semilight"/>
                  </a:rPr>
                  <a:t>do</a:t>
                </a:r>
                <a:r>
                  <a:rPr lang="en-US" sz="2400" b="1" spc="-50" dirty="0">
                    <a:solidFill>
                      <a:srgbClr val="1382AC"/>
                    </a:solidFill>
                    <a:latin typeface="Segoe UI Semilight"/>
                    <a:cs typeface="Segoe UI Semilight"/>
                  </a:rPr>
                  <a:t> </a:t>
                </a:r>
                <a:r>
                  <a:rPr lang="en-US" sz="2400" b="1" dirty="0">
                    <a:solidFill>
                      <a:srgbClr val="1382AC"/>
                    </a:solidFill>
                    <a:latin typeface="Segoe UI Semilight"/>
                    <a:cs typeface="Segoe UI Semilight"/>
                  </a:rPr>
                  <a:t>we</a:t>
                </a:r>
                <a:r>
                  <a:rPr lang="en-US" sz="2400" b="1" spc="-40" dirty="0">
                    <a:solidFill>
                      <a:srgbClr val="1382AC"/>
                    </a:solidFill>
                    <a:latin typeface="Segoe UI Semilight"/>
                    <a:cs typeface="Segoe UI Semilight"/>
                  </a:rPr>
                  <a:t> </a:t>
                </a:r>
                <a:r>
                  <a:rPr lang="en-US" sz="2400" b="1" dirty="0">
                    <a:solidFill>
                      <a:srgbClr val="1382AC"/>
                    </a:solidFill>
                    <a:latin typeface="Segoe UI Semilight"/>
                    <a:cs typeface="Segoe UI Semilight"/>
                  </a:rPr>
                  <a:t>find</a:t>
                </a:r>
                <a:r>
                  <a:rPr lang="en-US" sz="2400" b="1" spc="-50" dirty="0">
                    <a:solidFill>
                      <a:srgbClr val="1382AC"/>
                    </a:solidFill>
                    <a:latin typeface="Segoe UI Semilight"/>
                    <a:cs typeface="Segoe UI Semilight"/>
                  </a:rPr>
                  <a:t> </a:t>
                </a:r>
                <a:r>
                  <a:rPr lang="en-US" sz="2400" b="1" dirty="0">
                    <a:solidFill>
                      <a:srgbClr val="1382AC"/>
                    </a:solidFill>
                    <a:latin typeface="Segoe UI Semilight"/>
                    <a:cs typeface="Segoe UI Semilight"/>
                  </a:rPr>
                  <a:t>a</a:t>
                </a:r>
                <a:r>
                  <a:rPr lang="en-US" sz="2400" b="1" spc="-35" dirty="0">
                    <a:solidFill>
                      <a:srgbClr val="1382AC"/>
                    </a:solidFill>
                    <a:latin typeface="Segoe UI Semilight"/>
                    <a:cs typeface="Segoe UI Semilight"/>
                  </a:rPr>
                  <a:t> </a:t>
                </a:r>
                <a:r>
                  <a:rPr lang="en-US" sz="2400" b="1" spc="-20" dirty="0">
                    <a:solidFill>
                      <a:srgbClr val="1382AC"/>
                    </a:solidFill>
                    <a:latin typeface="Segoe UI Semilight"/>
                    <a:cs typeface="Segoe UI Semilight"/>
                  </a:rPr>
                  <a:t>max?</a:t>
                </a:r>
              </a:p>
              <a:p>
                <a:r>
                  <a:rPr lang="en-US" sz="2400" b="0" spc="-10" dirty="0">
                    <a:latin typeface="Segoe UI Semilight"/>
                    <a:cs typeface="Segoe UI Semilight"/>
                  </a:rPr>
                  <a:t>Calculus!! </a:t>
                </a:r>
                <a:r>
                  <a:rPr lang="en-US" sz="2400" spc="-10" dirty="0">
                    <a:latin typeface="Segoe UI Semilight"/>
                    <a:cs typeface="Segoe UI Semilight"/>
                  </a:rPr>
                  <a:t>🥳 </a:t>
                </a:r>
                <a:r>
                  <a:rPr lang="en-US" sz="2400" b="0" spc="-60" dirty="0">
                    <a:solidFill>
                      <a:srgbClr val="1382AC"/>
                    </a:solidFill>
                    <a:latin typeface="Segoe UI Semilight"/>
                    <a:cs typeface="Segoe UI Semilight"/>
                  </a:rPr>
                  <a:t>Take</a:t>
                </a:r>
                <a:r>
                  <a:rPr lang="en-US" sz="2400" b="0" spc="-55" dirty="0">
                    <a:solidFill>
                      <a:srgbClr val="1382AC"/>
                    </a:solidFill>
                    <a:latin typeface="Segoe UI Semilight"/>
                    <a:cs typeface="Segoe UI Semilight"/>
                  </a:rPr>
                  <a:t> </a:t>
                </a:r>
                <a:r>
                  <a:rPr lang="en-US" sz="2400" b="0" dirty="0">
                    <a:solidFill>
                      <a:srgbClr val="1382AC"/>
                    </a:solidFill>
                    <a:latin typeface="Segoe UI Semilight"/>
                    <a:cs typeface="Segoe UI Semilight"/>
                  </a:rPr>
                  <a:t>the</a:t>
                </a:r>
                <a:r>
                  <a:rPr lang="en-US" sz="2400" b="0" spc="-25" dirty="0">
                    <a:solidFill>
                      <a:srgbClr val="1382AC"/>
                    </a:solidFill>
                    <a:latin typeface="Segoe UI Semilight"/>
                    <a:cs typeface="Segoe UI Semilight"/>
                  </a:rPr>
                  <a:t> </a:t>
                </a:r>
                <a:r>
                  <a:rPr lang="en-US" sz="2400" b="0" dirty="0">
                    <a:solidFill>
                      <a:srgbClr val="1382AC"/>
                    </a:solidFill>
                    <a:latin typeface="Segoe UI Semilight"/>
                    <a:cs typeface="Segoe UI Semilight"/>
                  </a:rPr>
                  <a:t>derivative</a:t>
                </a:r>
                <a:r>
                  <a:rPr lang="en-US" sz="2400" b="0" spc="-40" dirty="0">
                    <a:solidFill>
                      <a:srgbClr val="1382AC"/>
                    </a:solidFill>
                    <a:latin typeface="Segoe UI Semilight"/>
                    <a:cs typeface="Segoe UI Semilight"/>
                  </a:rPr>
                  <a:t> </a:t>
                </a:r>
                <a:r>
                  <a:rPr lang="en-US" sz="2400" b="0" dirty="0">
                    <a:solidFill>
                      <a:srgbClr val="1382AC"/>
                    </a:solidFill>
                    <a:latin typeface="Segoe UI Semilight"/>
                    <a:cs typeface="Segoe UI Semilight"/>
                  </a:rPr>
                  <a:t>of</a:t>
                </a:r>
                <a:r>
                  <a:rPr lang="en-US" sz="2400" b="0" spc="-25" dirty="0">
                    <a:solidFill>
                      <a:srgbClr val="1382AC"/>
                    </a:solidFill>
                    <a:latin typeface="Segoe UI Semilight"/>
                    <a:cs typeface="Segoe UI Semilight"/>
                  </a:rPr>
                  <a:t> </a:t>
                </a:r>
                <a:r>
                  <a:rPr lang="en-US" sz="2400" dirty="0">
                    <a:solidFill>
                      <a:srgbClr val="1382AC"/>
                    </a:solidFill>
                    <a:latin typeface="Cambria Math"/>
                    <a:cs typeface="Cambria Math"/>
                  </a:rPr>
                  <a:t>ℒ(E;</a:t>
                </a:r>
                <a:r>
                  <a:rPr lang="en-US" sz="2400" spc="-130" dirty="0">
                    <a:solidFill>
                      <a:srgbClr val="1382AC"/>
                    </a:solidFill>
                    <a:latin typeface="Cambria Math"/>
                    <a:cs typeface="Cambria Math"/>
                  </a:rPr>
                  <a:t> </a:t>
                </a:r>
                <a:r>
                  <a:rPr lang="en-US" sz="2400" dirty="0">
                    <a:solidFill>
                      <a:srgbClr val="1382AC"/>
                    </a:solidFill>
                    <a:latin typeface="Cambria Math"/>
                    <a:cs typeface="Cambria Math"/>
                  </a:rPr>
                  <a:t>θ)</a:t>
                </a:r>
                <a:r>
                  <a:rPr lang="en-US" sz="2400" b="0" dirty="0">
                    <a:solidFill>
                      <a:srgbClr val="1382AC"/>
                    </a:solidFill>
                    <a:latin typeface="Segoe UI Semilight"/>
                    <a:cs typeface="Segoe UI Semilight"/>
                  </a:rPr>
                  <a:t>,</a:t>
                </a:r>
                <a:r>
                  <a:rPr lang="en-US" sz="2400" b="0" spc="-30" dirty="0">
                    <a:solidFill>
                      <a:srgbClr val="1382AC"/>
                    </a:solidFill>
                    <a:latin typeface="Segoe UI Semilight"/>
                    <a:cs typeface="Segoe UI Semilight"/>
                  </a:rPr>
                  <a:t> </a:t>
                </a:r>
                <a:r>
                  <a:rPr lang="en-US" sz="2400" b="0" dirty="0">
                    <a:solidFill>
                      <a:srgbClr val="1382AC"/>
                    </a:solidFill>
                    <a:latin typeface="Segoe UI Semilight"/>
                    <a:cs typeface="Segoe UI Semilight"/>
                  </a:rPr>
                  <a:t>set</a:t>
                </a:r>
                <a:r>
                  <a:rPr lang="en-US" sz="2400" b="0" spc="-25" dirty="0">
                    <a:solidFill>
                      <a:srgbClr val="1382AC"/>
                    </a:solidFill>
                    <a:latin typeface="Segoe UI Semilight"/>
                    <a:cs typeface="Segoe UI Semilight"/>
                  </a:rPr>
                  <a:t> </a:t>
                </a:r>
                <a:r>
                  <a:rPr lang="en-US" sz="2400" b="0" dirty="0">
                    <a:solidFill>
                      <a:srgbClr val="1382AC"/>
                    </a:solidFill>
                    <a:latin typeface="Segoe UI Semilight"/>
                    <a:cs typeface="Segoe UI Semilight"/>
                  </a:rPr>
                  <a:t>to</a:t>
                </a:r>
                <a:r>
                  <a:rPr lang="en-US" sz="2400" b="0" spc="-30" dirty="0">
                    <a:solidFill>
                      <a:srgbClr val="1382AC"/>
                    </a:solidFill>
                    <a:latin typeface="Segoe UI Semilight"/>
                    <a:cs typeface="Segoe UI Semilight"/>
                  </a:rPr>
                  <a:t> </a:t>
                </a:r>
                <a:r>
                  <a:rPr lang="en-US" sz="2400" b="0" dirty="0">
                    <a:solidFill>
                      <a:srgbClr val="1382AC"/>
                    </a:solidFill>
                    <a:latin typeface="Segoe UI Semilight"/>
                    <a:cs typeface="Segoe UI Semilight"/>
                  </a:rPr>
                  <a:t>0,</a:t>
                </a:r>
                <a:r>
                  <a:rPr lang="en-US" sz="2400" b="0" spc="-30" dirty="0">
                    <a:solidFill>
                      <a:srgbClr val="1382AC"/>
                    </a:solidFill>
                    <a:latin typeface="Segoe UI Semilight"/>
                    <a:cs typeface="Segoe UI Semilight"/>
                  </a:rPr>
                  <a:t> </a:t>
                </a:r>
                <a:r>
                  <a:rPr lang="en-US" sz="2400" b="0" dirty="0">
                    <a:solidFill>
                      <a:srgbClr val="1382AC"/>
                    </a:solidFill>
                    <a:latin typeface="Segoe UI Semilight"/>
                    <a:cs typeface="Segoe UI Semilight"/>
                  </a:rPr>
                  <a:t>and</a:t>
                </a:r>
                <a:r>
                  <a:rPr lang="en-US" sz="2400" b="0" spc="-25" dirty="0">
                    <a:solidFill>
                      <a:srgbClr val="1382AC"/>
                    </a:solidFill>
                    <a:latin typeface="Segoe UI Semilight"/>
                    <a:cs typeface="Segoe UI Semilight"/>
                  </a:rPr>
                  <a:t> </a:t>
                </a:r>
                <a:r>
                  <a:rPr lang="en-US" sz="2400" b="0" dirty="0">
                    <a:solidFill>
                      <a:srgbClr val="1382AC"/>
                    </a:solidFill>
                    <a:latin typeface="Segoe UI Semilight"/>
                    <a:cs typeface="Segoe UI Semilight"/>
                  </a:rPr>
                  <a:t>solve</a:t>
                </a:r>
                <a:r>
                  <a:rPr lang="en-US" sz="2400" b="0" spc="-35" dirty="0">
                    <a:solidFill>
                      <a:srgbClr val="1382AC"/>
                    </a:solidFill>
                    <a:latin typeface="Segoe UI Semilight"/>
                    <a:cs typeface="Segoe UI Semilight"/>
                  </a:rPr>
                  <a:t> </a:t>
                </a:r>
                <a:r>
                  <a:rPr lang="en-US" sz="2400" b="0" dirty="0">
                    <a:solidFill>
                      <a:srgbClr val="1382AC"/>
                    </a:solidFill>
                    <a:latin typeface="Segoe UI Semilight"/>
                    <a:cs typeface="Segoe UI Semilight"/>
                  </a:rPr>
                  <a:t>for</a:t>
                </a:r>
                <a:r>
                  <a:rPr lang="en-US" sz="2400" b="0" spc="-20" dirty="0">
                    <a:solidFill>
                      <a:srgbClr val="1382AC"/>
                    </a:solidFill>
                    <a:latin typeface="Segoe UI Semilight"/>
                    <a:cs typeface="Segoe UI Semilight"/>
                  </a:rPr>
                  <a:t> </a:t>
                </a:r>
                <a14:m>
                  <m:oMath xmlns:m="http://schemas.openxmlformats.org/officeDocument/2006/math">
                    <m:acc>
                      <m:accPr>
                        <m:chr m:val="̂"/>
                        <m:ctrlPr>
                          <a:rPr lang="en-US" sz="2400" b="0" i="0" spc="-20" smtClean="0">
                            <a:solidFill>
                              <a:srgbClr val="1382AC"/>
                            </a:solidFill>
                            <a:latin typeface="Cambria Math" panose="02040503050406030204" pitchFamily="18" charset="0"/>
                            <a:cs typeface="Segoe UI Semilight"/>
                          </a:rPr>
                        </m:ctrlPr>
                      </m:accPr>
                      <m:e>
                        <m:r>
                          <m:rPr>
                            <m:sty m:val="p"/>
                          </m:rPr>
                          <a:rPr lang="en-US" sz="2400" b="0" i="0" spc="-20" smtClean="0">
                            <a:solidFill>
                              <a:srgbClr val="1382AC"/>
                            </a:solidFill>
                            <a:latin typeface="Cambria Math" panose="02040503050406030204" pitchFamily="18" charset="0"/>
                            <a:cs typeface="Segoe UI Semilight"/>
                          </a:rPr>
                          <m:t>θ</m:t>
                        </m:r>
                      </m:e>
                    </m:acc>
                  </m:oMath>
                </a14:m>
                <a:endParaRPr lang="en-US" sz="3600" baseline="11574" dirty="0">
                  <a:latin typeface="Cambria Math"/>
                  <a:cs typeface="Cambria Math"/>
                </a:endParaRPr>
              </a:p>
            </p:txBody>
          </p:sp>
        </mc:Choice>
        <mc:Fallback>
          <p:sp>
            <p:nvSpPr>
              <p:cNvPr id="6" name="object 6">
                <a:extLst>
                  <a:ext uri="{FF2B5EF4-FFF2-40B4-BE49-F238E27FC236}">
                    <a16:creationId xmlns:a16="http://schemas.microsoft.com/office/drawing/2014/main" id="{2827A9A9-0F7B-D2C3-1A54-2564E7361C61}"/>
                  </a:ext>
                </a:extLst>
              </p:cNvPr>
              <p:cNvSpPr txBox="1">
                <a:spLocks noRot="1" noChangeAspect="1" noMove="1" noResize="1" noEditPoints="1" noAdjustHandles="1" noChangeArrowheads="1" noChangeShapeType="1" noTextEdit="1"/>
              </p:cNvSpPr>
              <p:nvPr/>
            </p:nvSpPr>
            <p:spPr>
              <a:xfrm>
                <a:off x="685800" y="2117033"/>
                <a:ext cx="10931652" cy="2340577"/>
              </a:xfrm>
              <a:prstGeom prst="rect">
                <a:avLst/>
              </a:prstGeom>
              <a:blipFill>
                <a:blip r:embed="rId3"/>
                <a:stretch>
                  <a:fillRect l="-2008" t="-6771" b="-5990"/>
                </a:stretch>
              </a:blipFill>
            </p:spPr>
            <p:txBody>
              <a:bodyPr/>
              <a:lstStyle/>
              <a:p>
                <a:r>
                  <a:rPr lang="en-US">
                    <a:noFill/>
                  </a:rPr>
                  <a:t> </a:t>
                </a:r>
              </a:p>
            </p:txBody>
          </p:sp>
        </mc:Fallback>
      </mc:AlternateContent>
    </p:spTree>
    <p:extLst>
      <p:ext uri="{BB962C8B-B14F-4D97-AF65-F5344CB8AC3E}">
        <p14:creationId xmlns:p14="http://schemas.microsoft.com/office/powerpoint/2010/main" val="795983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826764" y="4223003"/>
            <a:ext cx="8301355" cy="2585085"/>
            <a:chOff x="3826764" y="4223003"/>
            <a:chExt cx="8301355" cy="2585085"/>
          </a:xfrm>
        </p:grpSpPr>
        <p:pic>
          <p:nvPicPr>
            <p:cNvPr id="3" name="object 3" descr="A diagram of a function  Description automatically generated"/>
            <p:cNvPicPr/>
            <p:nvPr/>
          </p:nvPicPr>
          <p:blipFill>
            <a:blip r:embed="rId2" cstate="print"/>
            <a:stretch>
              <a:fillRect/>
            </a:stretch>
          </p:blipFill>
          <p:spPr>
            <a:xfrm>
              <a:off x="3826764" y="5595144"/>
              <a:ext cx="2708147" cy="1212339"/>
            </a:xfrm>
            <a:prstGeom prst="rect">
              <a:avLst/>
            </a:prstGeom>
          </p:spPr>
        </p:pic>
        <p:sp>
          <p:nvSpPr>
            <p:cNvPr id="4" name="object 4"/>
            <p:cNvSpPr/>
            <p:nvPr/>
          </p:nvSpPr>
          <p:spPr>
            <a:xfrm>
              <a:off x="6534912" y="4223003"/>
              <a:ext cx="5593080" cy="2569845"/>
            </a:xfrm>
            <a:custGeom>
              <a:avLst/>
              <a:gdLst/>
              <a:ahLst/>
              <a:cxnLst/>
              <a:rect l="l" t="t" r="r" b="b"/>
              <a:pathLst>
                <a:path w="5593080" h="2569845">
                  <a:moveTo>
                    <a:pt x="5593080" y="0"/>
                  </a:moveTo>
                  <a:lnTo>
                    <a:pt x="0" y="0"/>
                  </a:lnTo>
                  <a:lnTo>
                    <a:pt x="0" y="2569464"/>
                  </a:lnTo>
                  <a:lnTo>
                    <a:pt x="5593080" y="2569464"/>
                  </a:lnTo>
                  <a:lnTo>
                    <a:pt x="5593080" y="0"/>
                  </a:lnTo>
                  <a:close/>
                </a:path>
              </a:pathLst>
            </a:custGeom>
            <a:solidFill>
              <a:srgbClr val="A38DD2"/>
            </a:solidFill>
          </p:spPr>
          <p:txBody>
            <a:bodyPr wrap="square" lIns="0" tIns="0" rIns="0" bIns="0" rtlCol="0"/>
            <a:lstStyle/>
            <a:p>
              <a:endParaRPr/>
            </a:p>
          </p:txBody>
        </p:sp>
        <p:sp>
          <p:nvSpPr>
            <p:cNvPr id="5" name="object 5"/>
            <p:cNvSpPr/>
            <p:nvPr/>
          </p:nvSpPr>
          <p:spPr>
            <a:xfrm>
              <a:off x="10639679" y="5201919"/>
              <a:ext cx="408305" cy="331470"/>
            </a:xfrm>
            <a:custGeom>
              <a:avLst/>
              <a:gdLst/>
              <a:ahLst/>
              <a:cxnLst/>
              <a:rect l="l" t="t" r="r" b="b"/>
              <a:pathLst>
                <a:path w="408304" h="331470">
                  <a:moveTo>
                    <a:pt x="77343" y="0"/>
                  </a:moveTo>
                  <a:lnTo>
                    <a:pt x="0" y="0"/>
                  </a:lnTo>
                  <a:lnTo>
                    <a:pt x="0" y="13970"/>
                  </a:lnTo>
                  <a:lnTo>
                    <a:pt x="0" y="317500"/>
                  </a:lnTo>
                  <a:lnTo>
                    <a:pt x="0" y="331470"/>
                  </a:lnTo>
                  <a:lnTo>
                    <a:pt x="77343" y="331470"/>
                  </a:lnTo>
                  <a:lnTo>
                    <a:pt x="77343" y="317500"/>
                  </a:lnTo>
                  <a:lnTo>
                    <a:pt x="28702" y="317500"/>
                  </a:lnTo>
                  <a:lnTo>
                    <a:pt x="28702" y="13970"/>
                  </a:lnTo>
                  <a:lnTo>
                    <a:pt x="77343" y="13970"/>
                  </a:lnTo>
                  <a:lnTo>
                    <a:pt x="77343" y="0"/>
                  </a:lnTo>
                  <a:close/>
                </a:path>
                <a:path w="408304" h="331470">
                  <a:moveTo>
                    <a:pt x="407924" y="0"/>
                  </a:moveTo>
                  <a:lnTo>
                    <a:pt x="330581" y="0"/>
                  </a:lnTo>
                  <a:lnTo>
                    <a:pt x="330581" y="13970"/>
                  </a:lnTo>
                  <a:lnTo>
                    <a:pt x="379095" y="13970"/>
                  </a:lnTo>
                  <a:lnTo>
                    <a:pt x="379095" y="317500"/>
                  </a:lnTo>
                  <a:lnTo>
                    <a:pt x="330581" y="317500"/>
                  </a:lnTo>
                  <a:lnTo>
                    <a:pt x="330581" y="331470"/>
                  </a:lnTo>
                  <a:lnTo>
                    <a:pt x="407924" y="331470"/>
                  </a:lnTo>
                  <a:lnTo>
                    <a:pt x="407924" y="317500"/>
                  </a:lnTo>
                  <a:lnTo>
                    <a:pt x="407924" y="13970"/>
                  </a:lnTo>
                  <a:lnTo>
                    <a:pt x="407924" y="0"/>
                  </a:lnTo>
                  <a:close/>
                </a:path>
              </a:pathLst>
            </a:custGeom>
            <a:solidFill>
              <a:srgbClr val="FFFFFF"/>
            </a:solidFill>
          </p:spPr>
          <p:txBody>
            <a:bodyPr wrap="square" lIns="0" tIns="0" rIns="0" bIns="0" rtlCol="0"/>
            <a:lstStyle/>
            <a:p>
              <a:endParaRPr/>
            </a:p>
          </p:txBody>
        </p:sp>
      </p:grpSp>
      <p:sp>
        <p:nvSpPr>
          <p:cNvPr id="6" name="object 6" descr="$PPTXTitle"/>
          <p:cNvSpPr txBox="1">
            <a:spLocks noGrp="1"/>
          </p:cNvSpPr>
          <p:nvPr>
            <p:ph type="title"/>
          </p:nvPr>
        </p:nvSpPr>
        <p:spPr>
          <a:xfrm>
            <a:off x="654202" y="340613"/>
            <a:ext cx="9972040" cy="696595"/>
          </a:xfrm>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Example:</a:t>
            </a:r>
            <a:r>
              <a:rPr i="1" spc="254" dirty="0">
                <a:latin typeface="Segoe UI"/>
                <a:cs typeface="Segoe UI"/>
              </a:rPr>
              <a:t> </a:t>
            </a:r>
            <a:r>
              <a:rPr spc="55" dirty="0"/>
              <a:t>Polling</a:t>
            </a:r>
            <a:r>
              <a:rPr spc="175" dirty="0"/>
              <a:t> </a:t>
            </a:r>
            <a:r>
              <a:rPr spc="50" dirty="0"/>
              <a:t>(1.</a:t>
            </a:r>
            <a:r>
              <a:rPr spc="185" dirty="0"/>
              <a:t> </a:t>
            </a:r>
            <a:r>
              <a:rPr spc="70" dirty="0"/>
              <a:t>bound</a:t>
            </a:r>
            <a:r>
              <a:rPr spc="180" dirty="0"/>
              <a:t> </a:t>
            </a:r>
            <a:r>
              <a:rPr spc="60" dirty="0"/>
              <a:t>the</a:t>
            </a:r>
            <a:r>
              <a:rPr spc="180" dirty="0"/>
              <a:t> </a:t>
            </a:r>
            <a:r>
              <a:rPr spc="85" dirty="0"/>
              <a:t>left</a:t>
            </a:r>
            <a:r>
              <a:rPr spc="180" dirty="0"/>
              <a:t> </a:t>
            </a:r>
            <a:r>
              <a:rPr spc="60" dirty="0"/>
              <a:t>tail)</a:t>
            </a:r>
          </a:p>
        </p:txBody>
      </p:sp>
      <p:sp>
        <p:nvSpPr>
          <p:cNvPr id="7" name="object 7"/>
          <p:cNvSpPr txBox="1"/>
          <p:nvPr/>
        </p:nvSpPr>
        <p:spPr>
          <a:xfrm>
            <a:off x="699922" y="1445513"/>
            <a:ext cx="10414635" cy="1219835"/>
          </a:xfrm>
          <a:prstGeom prst="rect">
            <a:avLst/>
          </a:prstGeom>
        </p:spPr>
        <p:txBody>
          <a:bodyPr vert="horz" wrap="square" lIns="0" tIns="60960" rIns="0" bIns="0" rtlCol="0">
            <a:spAutoFit/>
          </a:bodyPr>
          <a:lstStyle/>
          <a:p>
            <a:pPr marL="12700" marR="5080" indent="5715" algn="just">
              <a:lnSpc>
                <a:spcPts val="3020"/>
              </a:lnSpc>
              <a:spcBef>
                <a:spcPts val="480"/>
              </a:spcBef>
            </a:pPr>
            <a:r>
              <a:rPr sz="2800" b="0" dirty="0">
                <a:latin typeface="Segoe UI Semilight"/>
                <a:cs typeface="Segoe UI Semilight"/>
              </a:rPr>
              <a:t>Suppose</a:t>
            </a:r>
            <a:r>
              <a:rPr sz="2800" b="0" spc="-45" dirty="0">
                <a:latin typeface="Segoe UI Semilight"/>
                <a:cs typeface="Segoe UI Semilight"/>
              </a:rPr>
              <a:t> </a:t>
            </a:r>
            <a:r>
              <a:rPr sz="2800" b="0" dirty="0">
                <a:latin typeface="Segoe UI Semilight"/>
                <a:cs typeface="Segoe UI Semilight"/>
              </a:rPr>
              <a:t>you</a:t>
            </a:r>
            <a:r>
              <a:rPr sz="2800" b="0" spc="-55" dirty="0">
                <a:latin typeface="Segoe UI Semilight"/>
                <a:cs typeface="Segoe UI Semilight"/>
              </a:rPr>
              <a:t> </a:t>
            </a:r>
            <a:r>
              <a:rPr sz="2800" b="0" dirty="0">
                <a:latin typeface="Segoe UI Semilight"/>
                <a:cs typeface="Segoe UI Semilight"/>
              </a:rPr>
              <a:t>run</a:t>
            </a:r>
            <a:r>
              <a:rPr sz="2800" b="0" spc="-50" dirty="0">
                <a:latin typeface="Segoe UI Semilight"/>
                <a:cs typeface="Segoe UI Semilight"/>
              </a:rPr>
              <a:t> </a:t>
            </a:r>
            <a:r>
              <a:rPr sz="2800" b="0" dirty="0">
                <a:latin typeface="Segoe UI Semilight"/>
                <a:cs typeface="Segoe UI Semilight"/>
              </a:rPr>
              <a:t>a</a:t>
            </a:r>
            <a:r>
              <a:rPr sz="2800" b="0" spc="-50" dirty="0">
                <a:latin typeface="Segoe UI Semilight"/>
                <a:cs typeface="Segoe UI Semilight"/>
              </a:rPr>
              <a:t> </a:t>
            </a:r>
            <a:r>
              <a:rPr sz="2800" b="0" dirty="0">
                <a:latin typeface="Segoe UI Semilight"/>
                <a:cs typeface="Segoe UI Semilight"/>
              </a:rPr>
              <a:t>poll</a:t>
            </a:r>
            <a:r>
              <a:rPr sz="2800" b="0" spc="-60" dirty="0">
                <a:latin typeface="Segoe UI Semilight"/>
                <a:cs typeface="Segoe UI Semilight"/>
              </a:rPr>
              <a:t> </a:t>
            </a:r>
            <a:r>
              <a:rPr sz="2800" b="0" dirty="0">
                <a:latin typeface="Segoe UI Semilight"/>
                <a:cs typeface="Segoe UI Semilight"/>
              </a:rPr>
              <a:t>of</a:t>
            </a:r>
            <a:r>
              <a:rPr sz="2800" b="0" spc="-50" dirty="0">
                <a:latin typeface="Segoe UI Semilight"/>
                <a:cs typeface="Segoe UI Semilight"/>
              </a:rPr>
              <a:t> </a:t>
            </a:r>
            <a:r>
              <a:rPr sz="2800" dirty="0">
                <a:latin typeface="Cambria Math"/>
                <a:cs typeface="Cambria Math"/>
              </a:rPr>
              <a:t>1000</a:t>
            </a:r>
            <a:r>
              <a:rPr sz="2800" spc="-35" dirty="0">
                <a:latin typeface="Cambria Math"/>
                <a:cs typeface="Cambria Math"/>
              </a:rPr>
              <a:t> </a:t>
            </a:r>
            <a:r>
              <a:rPr sz="2800" b="0" dirty="0">
                <a:latin typeface="Segoe UI Semilight"/>
                <a:cs typeface="Segoe UI Semilight"/>
              </a:rPr>
              <a:t>people</a:t>
            </a:r>
            <a:r>
              <a:rPr sz="2800" b="0" spc="-40" dirty="0">
                <a:latin typeface="Segoe UI Semilight"/>
                <a:cs typeface="Segoe UI Semilight"/>
              </a:rPr>
              <a:t> </a:t>
            </a:r>
            <a:r>
              <a:rPr sz="2800" b="0" dirty="0">
                <a:latin typeface="Segoe UI Semilight"/>
                <a:cs typeface="Segoe UI Semilight"/>
              </a:rPr>
              <a:t>where</a:t>
            </a:r>
            <a:r>
              <a:rPr sz="2800" b="0" spc="-45" dirty="0">
                <a:latin typeface="Segoe UI Semilight"/>
                <a:cs typeface="Segoe UI Semilight"/>
              </a:rPr>
              <a:t> </a:t>
            </a:r>
            <a:r>
              <a:rPr sz="2800" b="0" dirty="0">
                <a:latin typeface="Segoe UI Semilight"/>
                <a:cs typeface="Segoe UI Semilight"/>
              </a:rPr>
              <a:t>in</a:t>
            </a:r>
            <a:r>
              <a:rPr sz="2800" b="0" spc="-60"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true</a:t>
            </a:r>
            <a:r>
              <a:rPr sz="2800" b="0" spc="-60" dirty="0">
                <a:latin typeface="Segoe UI Semilight"/>
                <a:cs typeface="Segoe UI Semilight"/>
              </a:rPr>
              <a:t> </a:t>
            </a:r>
            <a:r>
              <a:rPr sz="2800" b="0" spc="-10" dirty="0">
                <a:latin typeface="Segoe UI Semilight"/>
                <a:cs typeface="Segoe UI Semilight"/>
              </a:rPr>
              <a:t>population </a:t>
            </a:r>
            <a:r>
              <a:rPr sz="2800" b="0" dirty="0">
                <a:latin typeface="Segoe UI Semilight"/>
                <a:cs typeface="Segoe UI Semilight"/>
              </a:rPr>
              <a:t>60%</a:t>
            </a:r>
            <a:r>
              <a:rPr sz="2800" b="0" spc="-60" dirty="0">
                <a:latin typeface="Segoe UI Semilight"/>
                <a:cs typeface="Segoe UI Semilight"/>
              </a:rPr>
              <a:t> </a:t>
            </a:r>
            <a:r>
              <a:rPr sz="2800" b="0" dirty="0">
                <a:latin typeface="Segoe UI Semilight"/>
                <a:cs typeface="Segoe UI Semilight"/>
              </a:rPr>
              <a:t>of</a:t>
            </a:r>
            <a:r>
              <a:rPr sz="2800" b="0" spc="-65"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population</a:t>
            </a:r>
            <a:r>
              <a:rPr sz="2800" b="0" spc="-65" dirty="0">
                <a:latin typeface="Segoe UI Semilight"/>
                <a:cs typeface="Segoe UI Semilight"/>
              </a:rPr>
              <a:t> </a:t>
            </a:r>
            <a:r>
              <a:rPr sz="2800" b="0" dirty="0">
                <a:latin typeface="Segoe UI Semilight"/>
                <a:cs typeface="Segoe UI Semilight"/>
              </a:rPr>
              <a:t>supports</a:t>
            </a:r>
            <a:r>
              <a:rPr sz="2800" b="0" spc="-50" dirty="0">
                <a:latin typeface="Segoe UI Semilight"/>
                <a:cs typeface="Segoe UI Semilight"/>
              </a:rPr>
              <a:t> </a:t>
            </a:r>
            <a:r>
              <a:rPr sz="2800" b="0" dirty="0">
                <a:latin typeface="Segoe UI Semilight"/>
                <a:cs typeface="Segoe UI Semilight"/>
              </a:rPr>
              <a:t>you.</a:t>
            </a:r>
            <a:r>
              <a:rPr sz="2800" b="0" spc="-55" dirty="0">
                <a:latin typeface="Segoe UI Semilight"/>
                <a:cs typeface="Segoe UI Semilight"/>
              </a:rPr>
              <a:t> </a:t>
            </a:r>
            <a:r>
              <a:rPr sz="2800" b="0" dirty="0">
                <a:latin typeface="Segoe UI Semilight"/>
                <a:cs typeface="Segoe UI Semilight"/>
              </a:rPr>
              <a:t>What</a:t>
            </a:r>
            <a:r>
              <a:rPr sz="2800" b="0" spc="-55" dirty="0">
                <a:latin typeface="Segoe UI Semilight"/>
                <a:cs typeface="Segoe UI Semilight"/>
              </a:rPr>
              <a:t> </a:t>
            </a:r>
            <a:r>
              <a:rPr sz="2800" b="0" dirty="0">
                <a:latin typeface="Segoe UI Semilight"/>
                <a:cs typeface="Segoe UI Semilight"/>
              </a:rPr>
              <a:t>is</a:t>
            </a:r>
            <a:r>
              <a:rPr sz="2800" b="0" spc="-50" dirty="0">
                <a:latin typeface="Segoe UI Semilight"/>
                <a:cs typeface="Segoe UI Semilight"/>
              </a:rPr>
              <a:t> </a:t>
            </a:r>
            <a:r>
              <a:rPr sz="2800" b="0" dirty="0">
                <a:latin typeface="Segoe UI Semilight"/>
                <a:cs typeface="Segoe UI Semilight"/>
              </a:rPr>
              <a:t>the</a:t>
            </a:r>
            <a:r>
              <a:rPr sz="2800" b="0" spc="-55" dirty="0">
                <a:latin typeface="Segoe UI Semilight"/>
                <a:cs typeface="Segoe UI Semilight"/>
              </a:rPr>
              <a:t> </a:t>
            </a:r>
            <a:r>
              <a:rPr sz="2800" b="0" spc="-10" dirty="0">
                <a:latin typeface="Segoe UI Semilight"/>
                <a:cs typeface="Segoe UI Semilight"/>
              </a:rPr>
              <a:t>probability</a:t>
            </a:r>
            <a:r>
              <a:rPr sz="2800" b="0" spc="-55" dirty="0">
                <a:latin typeface="Segoe UI Semilight"/>
                <a:cs typeface="Segoe UI Semilight"/>
              </a:rPr>
              <a:t> </a:t>
            </a:r>
            <a:r>
              <a:rPr sz="2800" b="0" dirty="0">
                <a:latin typeface="Segoe UI Semilight"/>
                <a:cs typeface="Segoe UI Semilight"/>
              </a:rPr>
              <a:t>that</a:t>
            </a:r>
            <a:r>
              <a:rPr sz="2800" b="0" spc="-60" dirty="0">
                <a:latin typeface="Segoe UI Semilight"/>
                <a:cs typeface="Segoe UI Semilight"/>
              </a:rPr>
              <a:t> </a:t>
            </a:r>
            <a:r>
              <a:rPr sz="2800" b="0" spc="-25" dirty="0">
                <a:latin typeface="Segoe UI Semilight"/>
                <a:cs typeface="Segoe UI Semilight"/>
              </a:rPr>
              <a:t>the </a:t>
            </a:r>
            <a:r>
              <a:rPr sz="2800" b="0" dirty="0">
                <a:latin typeface="Segoe UI Semilight"/>
                <a:cs typeface="Segoe UI Semilight"/>
              </a:rPr>
              <a:t>poll</a:t>
            </a:r>
            <a:r>
              <a:rPr sz="2800" b="0" spc="-35" dirty="0">
                <a:latin typeface="Segoe UI Semilight"/>
                <a:cs typeface="Segoe UI Semilight"/>
              </a:rPr>
              <a:t> </a:t>
            </a:r>
            <a:r>
              <a:rPr sz="2800" b="0" dirty="0">
                <a:latin typeface="Segoe UI Semilight"/>
                <a:cs typeface="Segoe UI Semilight"/>
              </a:rPr>
              <a:t>is</a:t>
            </a:r>
            <a:r>
              <a:rPr sz="2800" b="0" spc="-20" dirty="0">
                <a:latin typeface="Segoe UI Semilight"/>
                <a:cs typeface="Segoe UI Semilight"/>
              </a:rPr>
              <a:t> </a:t>
            </a:r>
            <a:r>
              <a:rPr sz="2800" b="0" dirty="0">
                <a:latin typeface="Segoe UI Semilight"/>
                <a:cs typeface="Segoe UI Semilight"/>
              </a:rPr>
              <a:t>not</a:t>
            </a:r>
            <a:r>
              <a:rPr sz="2800" b="0" spc="-25" dirty="0">
                <a:latin typeface="Segoe UI Semilight"/>
                <a:cs typeface="Segoe UI Semilight"/>
              </a:rPr>
              <a:t> </a:t>
            </a:r>
            <a:r>
              <a:rPr sz="2800" b="0" dirty="0">
                <a:latin typeface="Segoe UI Semilight"/>
                <a:cs typeface="Segoe UI Semilight"/>
              </a:rPr>
              <a:t>within</a:t>
            </a:r>
            <a:r>
              <a:rPr sz="2800" b="0" spc="-20" dirty="0">
                <a:latin typeface="Segoe UI Semilight"/>
                <a:cs typeface="Segoe UI Semilight"/>
              </a:rPr>
              <a:t> 10-percentage-</a:t>
            </a:r>
            <a:r>
              <a:rPr sz="2800" b="0" dirty="0">
                <a:latin typeface="Segoe UI Semilight"/>
                <a:cs typeface="Segoe UI Semilight"/>
              </a:rPr>
              <a:t>points</a:t>
            </a:r>
            <a:r>
              <a:rPr sz="2800" b="0" spc="-25" dirty="0">
                <a:latin typeface="Segoe UI Semilight"/>
                <a:cs typeface="Segoe UI Semilight"/>
              </a:rPr>
              <a:t> </a:t>
            </a:r>
            <a:r>
              <a:rPr sz="2800" b="0" dirty="0">
                <a:latin typeface="Segoe UI Semilight"/>
                <a:cs typeface="Segoe UI Semilight"/>
              </a:rPr>
              <a:t>of</a:t>
            </a:r>
            <a:r>
              <a:rPr sz="2800" b="0" spc="-20" dirty="0">
                <a:latin typeface="Segoe UI Semilight"/>
                <a:cs typeface="Segoe UI Semilight"/>
              </a:rPr>
              <a:t> </a:t>
            </a:r>
            <a:r>
              <a:rPr sz="2800" b="0" dirty="0">
                <a:latin typeface="Segoe UI Semilight"/>
                <a:cs typeface="Segoe UI Semilight"/>
              </a:rPr>
              <a:t>the</a:t>
            </a:r>
            <a:r>
              <a:rPr sz="2800" b="0" spc="-35" dirty="0">
                <a:latin typeface="Segoe UI Semilight"/>
                <a:cs typeface="Segoe UI Semilight"/>
              </a:rPr>
              <a:t> </a:t>
            </a:r>
            <a:r>
              <a:rPr sz="2800" b="0" dirty="0">
                <a:latin typeface="Segoe UI Semilight"/>
                <a:cs typeface="Segoe UI Semilight"/>
              </a:rPr>
              <a:t>true</a:t>
            </a:r>
            <a:r>
              <a:rPr sz="2800" b="0" spc="-30" dirty="0">
                <a:latin typeface="Segoe UI Semilight"/>
                <a:cs typeface="Segoe UI Semilight"/>
              </a:rPr>
              <a:t> </a:t>
            </a:r>
            <a:r>
              <a:rPr sz="2800" b="0" spc="-10" dirty="0">
                <a:latin typeface="Segoe UI Semilight"/>
                <a:cs typeface="Segoe UI Semilight"/>
              </a:rPr>
              <a:t>value?</a:t>
            </a:r>
            <a:endParaRPr sz="2800">
              <a:latin typeface="Segoe UI Semilight"/>
              <a:cs typeface="Segoe UI Semilight"/>
            </a:endParaRPr>
          </a:p>
        </p:txBody>
      </p:sp>
      <p:sp>
        <p:nvSpPr>
          <p:cNvPr id="8" name="object 8"/>
          <p:cNvSpPr/>
          <p:nvPr/>
        </p:nvSpPr>
        <p:spPr>
          <a:xfrm>
            <a:off x="6485128" y="2876549"/>
            <a:ext cx="77470" cy="331470"/>
          </a:xfrm>
          <a:custGeom>
            <a:avLst/>
            <a:gdLst/>
            <a:ahLst/>
            <a:cxnLst/>
            <a:rect l="l" t="t" r="r" b="b"/>
            <a:pathLst>
              <a:path w="77470" h="331469">
                <a:moveTo>
                  <a:pt x="77343" y="0"/>
                </a:moveTo>
                <a:lnTo>
                  <a:pt x="0" y="0"/>
                </a:lnTo>
                <a:lnTo>
                  <a:pt x="0" y="13970"/>
                </a:lnTo>
                <a:lnTo>
                  <a:pt x="48514" y="13970"/>
                </a:lnTo>
                <a:lnTo>
                  <a:pt x="48514" y="317500"/>
                </a:lnTo>
                <a:lnTo>
                  <a:pt x="0" y="317500"/>
                </a:lnTo>
                <a:lnTo>
                  <a:pt x="0" y="331470"/>
                </a:lnTo>
                <a:lnTo>
                  <a:pt x="77343" y="331470"/>
                </a:lnTo>
                <a:lnTo>
                  <a:pt x="77343" y="317500"/>
                </a:lnTo>
                <a:lnTo>
                  <a:pt x="77343" y="13970"/>
                </a:lnTo>
                <a:lnTo>
                  <a:pt x="77343" y="0"/>
                </a:lnTo>
                <a:close/>
              </a:path>
            </a:pathLst>
          </a:custGeom>
          <a:solidFill>
            <a:srgbClr val="000000"/>
          </a:solidFill>
        </p:spPr>
        <p:txBody>
          <a:bodyPr wrap="square" lIns="0" tIns="0" rIns="0" bIns="0" rtlCol="0"/>
          <a:lstStyle/>
          <a:p>
            <a:endParaRPr/>
          </a:p>
        </p:txBody>
      </p:sp>
      <p:sp>
        <p:nvSpPr>
          <p:cNvPr id="9" name="object 9"/>
          <p:cNvSpPr/>
          <p:nvPr/>
        </p:nvSpPr>
        <p:spPr>
          <a:xfrm>
            <a:off x="6154547" y="2876549"/>
            <a:ext cx="77470" cy="331470"/>
          </a:xfrm>
          <a:custGeom>
            <a:avLst/>
            <a:gdLst/>
            <a:ahLst/>
            <a:cxnLst/>
            <a:rect l="l" t="t" r="r" b="b"/>
            <a:pathLst>
              <a:path w="77470" h="331469">
                <a:moveTo>
                  <a:pt x="77343" y="0"/>
                </a:moveTo>
                <a:lnTo>
                  <a:pt x="0" y="0"/>
                </a:lnTo>
                <a:lnTo>
                  <a:pt x="0" y="13970"/>
                </a:lnTo>
                <a:lnTo>
                  <a:pt x="0" y="317500"/>
                </a:lnTo>
                <a:lnTo>
                  <a:pt x="0" y="331470"/>
                </a:lnTo>
                <a:lnTo>
                  <a:pt x="77343" y="331470"/>
                </a:lnTo>
                <a:lnTo>
                  <a:pt x="77343" y="317500"/>
                </a:lnTo>
                <a:lnTo>
                  <a:pt x="28702" y="317500"/>
                </a:lnTo>
                <a:lnTo>
                  <a:pt x="28702" y="13970"/>
                </a:lnTo>
                <a:lnTo>
                  <a:pt x="77343" y="13970"/>
                </a:lnTo>
                <a:lnTo>
                  <a:pt x="77343" y="0"/>
                </a:lnTo>
                <a:close/>
              </a:path>
            </a:pathLst>
          </a:custGeom>
          <a:solidFill>
            <a:srgbClr val="000000"/>
          </a:solidFill>
        </p:spPr>
        <p:txBody>
          <a:bodyPr wrap="square" lIns="0" tIns="0" rIns="0" bIns="0" rtlCol="0"/>
          <a:lstStyle/>
          <a:p>
            <a:endParaRPr/>
          </a:p>
        </p:txBody>
      </p:sp>
      <p:sp>
        <p:nvSpPr>
          <p:cNvPr id="10" name="object 10"/>
          <p:cNvSpPr txBox="1"/>
          <p:nvPr/>
        </p:nvSpPr>
        <p:spPr>
          <a:xfrm>
            <a:off x="674522" y="2757015"/>
            <a:ext cx="5833745" cy="474980"/>
          </a:xfrm>
          <a:prstGeom prst="rect">
            <a:avLst/>
          </a:prstGeom>
        </p:spPr>
        <p:txBody>
          <a:bodyPr vert="horz" wrap="square" lIns="0" tIns="12065" rIns="0" bIns="0" rtlCol="0">
            <a:spAutoFit/>
          </a:bodyPr>
          <a:lstStyle/>
          <a:p>
            <a:pPr marL="38100">
              <a:lnSpc>
                <a:spcPct val="100000"/>
              </a:lnSpc>
              <a:spcBef>
                <a:spcPts val="95"/>
              </a:spcBef>
            </a:pPr>
            <a:r>
              <a:rPr sz="2800" dirty="0">
                <a:latin typeface="Cambria Math"/>
                <a:cs typeface="Cambria Math"/>
              </a:rPr>
              <a:t>𝑋</a:t>
            </a:r>
            <a:r>
              <a:rPr sz="2800" spc="220" dirty="0">
                <a:latin typeface="Cambria Math"/>
                <a:cs typeface="Cambria Math"/>
              </a:rPr>
              <a:t> </a:t>
            </a:r>
            <a:r>
              <a:rPr sz="2800" dirty="0">
                <a:latin typeface="Cambria Math"/>
                <a:cs typeface="Cambria Math"/>
              </a:rPr>
              <a:t>=</a:t>
            </a:r>
            <a:r>
              <a:rPr sz="2800" spc="140" dirty="0">
                <a:latin typeface="Cambria Math"/>
                <a:cs typeface="Cambria Math"/>
              </a:rPr>
              <a:t> </a:t>
            </a:r>
            <a:r>
              <a:rPr sz="2800" dirty="0">
                <a:latin typeface="Cambria Math"/>
                <a:cs typeface="Cambria Math"/>
              </a:rPr>
              <a:t>∑𝑋</a:t>
            </a:r>
            <a:r>
              <a:rPr sz="3075" baseline="-16260" dirty="0">
                <a:latin typeface="Cambria Math"/>
                <a:cs typeface="Cambria Math"/>
              </a:rPr>
              <a:t>𝑖</a:t>
            </a:r>
            <a:r>
              <a:rPr sz="2800" b="0" dirty="0">
                <a:latin typeface="Segoe UI Semilight"/>
                <a:cs typeface="Segoe UI Semilight"/>
              </a:rPr>
              <a:t>,</a:t>
            </a:r>
            <a:r>
              <a:rPr sz="2800" b="0" spc="-10" dirty="0">
                <a:latin typeface="Segoe UI Semilight"/>
                <a:cs typeface="Segoe UI Semilight"/>
              </a:rPr>
              <a:t> </a:t>
            </a:r>
            <a:r>
              <a:rPr sz="2800" b="0" dirty="0">
                <a:latin typeface="Segoe UI Semilight"/>
                <a:cs typeface="Segoe UI Semilight"/>
              </a:rPr>
              <a:t>where</a:t>
            </a:r>
            <a:r>
              <a:rPr sz="2800" b="0" spc="-20" dirty="0">
                <a:latin typeface="Segoe UI Semilight"/>
                <a:cs typeface="Segoe UI Semilight"/>
              </a:rPr>
              <a:t> </a:t>
            </a:r>
            <a:r>
              <a:rPr sz="2800" dirty="0">
                <a:latin typeface="Cambria Math"/>
                <a:cs typeface="Cambria Math"/>
              </a:rPr>
              <a:t>𝑋</a:t>
            </a:r>
            <a:r>
              <a:rPr sz="3075" baseline="-16260" dirty="0">
                <a:latin typeface="Cambria Math"/>
                <a:cs typeface="Cambria Math"/>
              </a:rPr>
              <a:t>𝑖</a:t>
            </a:r>
            <a:r>
              <a:rPr sz="2800" dirty="0">
                <a:latin typeface="Cambria Math"/>
                <a:cs typeface="Cambria Math"/>
              </a:rPr>
              <a:t>~Ber(0.6)</a:t>
            </a:r>
            <a:r>
              <a:rPr sz="2950" i="1" dirty="0">
                <a:latin typeface="Cambria Math"/>
                <a:cs typeface="Cambria Math"/>
              </a:rPr>
              <a:t>,</a:t>
            </a:r>
            <a:r>
              <a:rPr sz="2950" i="1" spc="-40" dirty="0">
                <a:latin typeface="Cambria Math"/>
                <a:cs typeface="Cambria Math"/>
              </a:rPr>
              <a:t> </a:t>
            </a:r>
            <a:r>
              <a:rPr sz="2800" dirty="0">
                <a:latin typeface="Cambria Math"/>
                <a:cs typeface="Cambria Math"/>
              </a:rPr>
              <a:t>𝜇</a:t>
            </a:r>
            <a:r>
              <a:rPr sz="2800" spc="240" dirty="0">
                <a:latin typeface="Cambria Math"/>
                <a:cs typeface="Cambria Math"/>
              </a:rPr>
              <a:t> </a:t>
            </a:r>
            <a:r>
              <a:rPr sz="2800" dirty="0">
                <a:latin typeface="Cambria Math"/>
                <a:cs typeface="Cambria Math"/>
              </a:rPr>
              <a:t>=</a:t>
            </a:r>
            <a:r>
              <a:rPr sz="2800" spc="145" dirty="0">
                <a:latin typeface="Cambria Math"/>
                <a:cs typeface="Cambria Math"/>
              </a:rPr>
              <a:t> </a:t>
            </a:r>
            <a:r>
              <a:rPr sz="2800" dirty="0">
                <a:latin typeface="Cambria Math"/>
                <a:cs typeface="Cambria Math"/>
              </a:rPr>
              <a:t>𝔼</a:t>
            </a:r>
            <a:r>
              <a:rPr sz="2800" spc="355" dirty="0">
                <a:latin typeface="Cambria Math"/>
                <a:cs typeface="Cambria Math"/>
              </a:rPr>
              <a:t> </a:t>
            </a:r>
            <a:r>
              <a:rPr sz="2800" spc="-50" dirty="0">
                <a:latin typeface="Cambria Math"/>
                <a:cs typeface="Cambria Math"/>
              </a:rPr>
              <a:t>𝑋</a:t>
            </a:r>
            <a:endParaRPr sz="2800">
              <a:latin typeface="Cambria Math"/>
              <a:cs typeface="Cambria Math"/>
            </a:endParaRPr>
          </a:p>
        </p:txBody>
      </p:sp>
      <p:sp>
        <p:nvSpPr>
          <p:cNvPr id="11" name="object 11"/>
          <p:cNvSpPr txBox="1"/>
          <p:nvPr/>
        </p:nvSpPr>
        <p:spPr>
          <a:xfrm>
            <a:off x="6688328" y="2776219"/>
            <a:ext cx="2955290" cy="452120"/>
          </a:xfrm>
          <a:prstGeom prst="rect">
            <a:avLst/>
          </a:prstGeom>
        </p:spPr>
        <p:txBody>
          <a:bodyPr vert="horz" wrap="square" lIns="0" tIns="12065" rIns="0" bIns="0" rtlCol="0">
            <a:spAutoFit/>
          </a:bodyPr>
          <a:lstStyle/>
          <a:p>
            <a:pPr marL="12700">
              <a:lnSpc>
                <a:spcPct val="100000"/>
              </a:lnSpc>
              <a:spcBef>
                <a:spcPts val="95"/>
              </a:spcBef>
            </a:pPr>
            <a:r>
              <a:rPr sz="2800" dirty="0">
                <a:latin typeface="Cambria Math"/>
                <a:cs typeface="Cambria Math"/>
              </a:rPr>
              <a:t>=</a:t>
            </a:r>
            <a:r>
              <a:rPr sz="2800" spc="130" dirty="0">
                <a:latin typeface="Cambria Math"/>
                <a:cs typeface="Cambria Math"/>
              </a:rPr>
              <a:t> </a:t>
            </a:r>
            <a:r>
              <a:rPr sz="2800" dirty="0">
                <a:latin typeface="Cambria Math"/>
                <a:cs typeface="Cambria Math"/>
              </a:rPr>
              <a:t>1000 ⋅</a:t>
            </a:r>
            <a:r>
              <a:rPr sz="2800" spc="-25" dirty="0">
                <a:latin typeface="Cambria Math"/>
                <a:cs typeface="Cambria Math"/>
              </a:rPr>
              <a:t> </a:t>
            </a:r>
            <a:r>
              <a:rPr sz="2800" dirty="0">
                <a:latin typeface="Cambria Math"/>
                <a:cs typeface="Cambria Math"/>
              </a:rPr>
              <a:t>0.6</a:t>
            </a:r>
            <a:r>
              <a:rPr sz="2800" spc="135" dirty="0">
                <a:latin typeface="Cambria Math"/>
                <a:cs typeface="Cambria Math"/>
              </a:rPr>
              <a:t> </a:t>
            </a:r>
            <a:r>
              <a:rPr sz="2800" dirty="0">
                <a:latin typeface="Cambria Math"/>
                <a:cs typeface="Cambria Math"/>
              </a:rPr>
              <a:t>=</a:t>
            </a:r>
            <a:r>
              <a:rPr sz="2800" spc="135" dirty="0">
                <a:latin typeface="Cambria Math"/>
                <a:cs typeface="Cambria Math"/>
              </a:rPr>
              <a:t> </a:t>
            </a:r>
            <a:r>
              <a:rPr sz="2800" spc="-25" dirty="0">
                <a:latin typeface="Cambria Math"/>
                <a:cs typeface="Cambria Math"/>
              </a:rPr>
              <a:t>600</a:t>
            </a:r>
            <a:endParaRPr sz="2800">
              <a:latin typeface="Cambria Math"/>
              <a:cs typeface="Cambria Math"/>
            </a:endParaRPr>
          </a:p>
        </p:txBody>
      </p:sp>
      <p:sp>
        <p:nvSpPr>
          <p:cNvPr id="12" name="object 12"/>
          <p:cNvSpPr txBox="1"/>
          <p:nvPr/>
        </p:nvSpPr>
        <p:spPr>
          <a:xfrm>
            <a:off x="699922" y="3433064"/>
            <a:ext cx="271145" cy="452120"/>
          </a:xfrm>
          <a:prstGeom prst="rect">
            <a:avLst/>
          </a:prstGeom>
        </p:spPr>
        <p:txBody>
          <a:bodyPr vert="horz" wrap="square" lIns="0" tIns="12065" rIns="0" bIns="0" rtlCol="0">
            <a:spAutoFit/>
          </a:bodyPr>
          <a:lstStyle/>
          <a:p>
            <a:pPr marL="12700">
              <a:lnSpc>
                <a:spcPct val="100000"/>
              </a:lnSpc>
              <a:spcBef>
                <a:spcPts val="95"/>
              </a:spcBef>
            </a:pPr>
            <a:r>
              <a:rPr sz="2800" spc="-50" dirty="0">
                <a:latin typeface="Cambria Math"/>
                <a:cs typeface="Cambria Math"/>
              </a:rPr>
              <a:t>ℙ</a:t>
            </a:r>
            <a:endParaRPr sz="2800">
              <a:latin typeface="Cambria Math"/>
              <a:cs typeface="Cambria Math"/>
            </a:endParaRPr>
          </a:p>
        </p:txBody>
      </p:sp>
      <p:sp>
        <p:nvSpPr>
          <p:cNvPr id="13" name="object 13"/>
          <p:cNvSpPr/>
          <p:nvPr/>
        </p:nvSpPr>
        <p:spPr>
          <a:xfrm>
            <a:off x="1047711" y="3405758"/>
            <a:ext cx="1821814" cy="586105"/>
          </a:xfrm>
          <a:custGeom>
            <a:avLst/>
            <a:gdLst/>
            <a:ahLst/>
            <a:cxnLst/>
            <a:rect l="l" t="t" r="r" b="b"/>
            <a:pathLst>
              <a:path w="1821814" h="586104">
                <a:moveTo>
                  <a:pt x="132118" y="13843"/>
                </a:moveTo>
                <a:lnTo>
                  <a:pt x="74396" y="41706"/>
                </a:lnTo>
                <a:lnTo>
                  <a:pt x="34251" y="108077"/>
                </a:lnTo>
                <a:lnTo>
                  <a:pt x="19265" y="149186"/>
                </a:lnTo>
                <a:lnTo>
                  <a:pt x="8559" y="193636"/>
                </a:lnTo>
                <a:lnTo>
                  <a:pt x="2133" y="241439"/>
                </a:lnTo>
                <a:lnTo>
                  <a:pt x="0" y="292608"/>
                </a:lnTo>
                <a:lnTo>
                  <a:pt x="2070" y="342023"/>
                </a:lnTo>
                <a:lnTo>
                  <a:pt x="2133" y="343573"/>
                </a:lnTo>
                <a:lnTo>
                  <a:pt x="8559" y="391312"/>
                </a:lnTo>
                <a:lnTo>
                  <a:pt x="19265" y="435825"/>
                </a:lnTo>
                <a:lnTo>
                  <a:pt x="34251" y="477139"/>
                </a:lnTo>
                <a:lnTo>
                  <a:pt x="52844" y="513651"/>
                </a:lnTo>
                <a:lnTo>
                  <a:pt x="98920" y="567893"/>
                </a:lnTo>
                <a:lnTo>
                  <a:pt x="126403" y="585597"/>
                </a:lnTo>
                <a:lnTo>
                  <a:pt x="132118" y="571754"/>
                </a:lnTo>
                <a:lnTo>
                  <a:pt x="110070" y="553999"/>
                </a:lnTo>
                <a:lnTo>
                  <a:pt x="90589" y="530796"/>
                </a:lnTo>
                <a:lnTo>
                  <a:pt x="59296" y="468122"/>
                </a:lnTo>
                <a:lnTo>
                  <a:pt x="47840" y="429602"/>
                </a:lnTo>
                <a:lnTo>
                  <a:pt x="39662" y="387565"/>
                </a:lnTo>
                <a:lnTo>
                  <a:pt x="34747" y="342023"/>
                </a:lnTo>
                <a:lnTo>
                  <a:pt x="33121" y="292989"/>
                </a:lnTo>
                <a:lnTo>
                  <a:pt x="34772" y="243128"/>
                </a:lnTo>
                <a:lnTo>
                  <a:pt x="39725" y="197142"/>
                </a:lnTo>
                <a:lnTo>
                  <a:pt x="47993" y="155016"/>
                </a:lnTo>
                <a:lnTo>
                  <a:pt x="59563" y="116713"/>
                </a:lnTo>
                <a:lnTo>
                  <a:pt x="90919" y="54610"/>
                </a:lnTo>
                <a:lnTo>
                  <a:pt x="110286" y="31559"/>
                </a:lnTo>
                <a:lnTo>
                  <a:pt x="132118" y="13843"/>
                </a:lnTo>
                <a:close/>
              </a:path>
              <a:path w="1821814" h="586104">
                <a:moveTo>
                  <a:pt x="748245" y="281559"/>
                </a:moveTo>
                <a:lnTo>
                  <a:pt x="144741" y="281559"/>
                </a:lnTo>
                <a:lnTo>
                  <a:pt x="144741" y="304419"/>
                </a:lnTo>
                <a:lnTo>
                  <a:pt x="748245" y="304419"/>
                </a:lnTo>
                <a:lnTo>
                  <a:pt x="748245" y="281559"/>
                </a:lnTo>
                <a:close/>
              </a:path>
              <a:path w="1821814" h="586104">
                <a:moveTo>
                  <a:pt x="1821472" y="292608"/>
                </a:moveTo>
                <a:lnTo>
                  <a:pt x="1819389" y="243128"/>
                </a:lnTo>
                <a:lnTo>
                  <a:pt x="1819325" y="241439"/>
                </a:lnTo>
                <a:lnTo>
                  <a:pt x="1812899" y="193636"/>
                </a:lnTo>
                <a:lnTo>
                  <a:pt x="1802180" y="149186"/>
                </a:lnTo>
                <a:lnTo>
                  <a:pt x="1787182" y="108077"/>
                </a:lnTo>
                <a:lnTo>
                  <a:pt x="1768551" y="71818"/>
                </a:lnTo>
                <a:lnTo>
                  <a:pt x="1722399" y="17767"/>
                </a:lnTo>
                <a:lnTo>
                  <a:pt x="1694853" y="0"/>
                </a:lnTo>
                <a:lnTo>
                  <a:pt x="1689392" y="13843"/>
                </a:lnTo>
                <a:lnTo>
                  <a:pt x="1711198" y="31559"/>
                </a:lnTo>
                <a:lnTo>
                  <a:pt x="1730552" y="54610"/>
                </a:lnTo>
                <a:lnTo>
                  <a:pt x="1761909" y="116713"/>
                </a:lnTo>
                <a:lnTo>
                  <a:pt x="1773478" y="155016"/>
                </a:lnTo>
                <a:lnTo>
                  <a:pt x="1781733" y="197142"/>
                </a:lnTo>
                <a:lnTo>
                  <a:pt x="1786674" y="243128"/>
                </a:lnTo>
                <a:lnTo>
                  <a:pt x="1788312" y="292608"/>
                </a:lnTo>
                <a:lnTo>
                  <a:pt x="1788325" y="292989"/>
                </a:lnTo>
                <a:lnTo>
                  <a:pt x="1786674" y="342023"/>
                </a:lnTo>
                <a:lnTo>
                  <a:pt x="1781746" y="387565"/>
                </a:lnTo>
                <a:lnTo>
                  <a:pt x="1773529" y="429602"/>
                </a:lnTo>
                <a:lnTo>
                  <a:pt x="1762036" y="468122"/>
                </a:lnTo>
                <a:lnTo>
                  <a:pt x="1730705" y="530796"/>
                </a:lnTo>
                <a:lnTo>
                  <a:pt x="1689392" y="571754"/>
                </a:lnTo>
                <a:lnTo>
                  <a:pt x="1694853" y="585597"/>
                </a:lnTo>
                <a:lnTo>
                  <a:pt x="1746961" y="543902"/>
                </a:lnTo>
                <a:lnTo>
                  <a:pt x="1787182" y="477139"/>
                </a:lnTo>
                <a:lnTo>
                  <a:pt x="1802180" y="435825"/>
                </a:lnTo>
                <a:lnTo>
                  <a:pt x="1812899" y="391312"/>
                </a:lnTo>
                <a:lnTo>
                  <a:pt x="1819325" y="343573"/>
                </a:lnTo>
                <a:lnTo>
                  <a:pt x="1821446" y="292989"/>
                </a:lnTo>
                <a:lnTo>
                  <a:pt x="1821472" y="292608"/>
                </a:lnTo>
                <a:close/>
              </a:path>
            </a:pathLst>
          </a:custGeom>
          <a:solidFill>
            <a:srgbClr val="000000"/>
          </a:solidFill>
        </p:spPr>
        <p:txBody>
          <a:bodyPr wrap="square" lIns="0" tIns="0" rIns="0" bIns="0" rtlCol="0"/>
          <a:lstStyle/>
          <a:p>
            <a:endParaRPr/>
          </a:p>
        </p:txBody>
      </p:sp>
      <p:sp>
        <p:nvSpPr>
          <p:cNvPr id="14" name="object 14"/>
          <p:cNvSpPr txBox="1"/>
          <p:nvPr/>
        </p:nvSpPr>
        <p:spPr>
          <a:xfrm>
            <a:off x="1390269" y="3320288"/>
            <a:ext cx="203835" cy="336550"/>
          </a:xfrm>
          <a:prstGeom prst="rect">
            <a:avLst/>
          </a:prstGeom>
        </p:spPr>
        <p:txBody>
          <a:bodyPr vert="horz" wrap="square" lIns="0" tIns="11430" rIns="0" bIns="0" rtlCol="0">
            <a:spAutoFit/>
          </a:bodyPr>
          <a:lstStyle/>
          <a:p>
            <a:pPr marL="12700">
              <a:lnSpc>
                <a:spcPct val="100000"/>
              </a:lnSpc>
              <a:spcBef>
                <a:spcPts val="90"/>
              </a:spcBef>
            </a:pPr>
            <a:r>
              <a:rPr sz="2050" spc="15" dirty="0">
                <a:latin typeface="Cambria Math"/>
                <a:cs typeface="Cambria Math"/>
              </a:rPr>
              <a:t>𝑋</a:t>
            </a:r>
            <a:endParaRPr sz="2050">
              <a:latin typeface="Cambria Math"/>
              <a:cs typeface="Cambria Math"/>
            </a:endParaRPr>
          </a:p>
        </p:txBody>
      </p:sp>
      <p:sp>
        <p:nvSpPr>
          <p:cNvPr id="15" name="object 15"/>
          <p:cNvSpPr txBox="1"/>
          <p:nvPr/>
        </p:nvSpPr>
        <p:spPr>
          <a:xfrm>
            <a:off x="1179982" y="3707384"/>
            <a:ext cx="626110" cy="336550"/>
          </a:xfrm>
          <a:prstGeom prst="rect">
            <a:avLst/>
          </a:prstGeom>
        </p:spPr>
        <p:txBody>
          <a:bodyPr vert="horz" wrap="square" lIns="0" tIns="11430" rIns="0" bIns="0" rtlCol="0">
            <a:spAutoFit/>
          </a:bodyPr>
          <a:lstStyle/>
          <a:p>
            <a:pPr marL="12700">
              <a:lnSpc>
                <a:spcPct val="100000"/>
              </a:lnSpc>
              <a:spcBef>
                <a:spcPts val="90"/>
              </a:spcBef>
            </a:pPr>
            <a:r>
              <a:rPr sz="2050" spc="-20" dirty="0">
                <a:latin typeface="Cambria Math"/>
                <a:cs typeface="Cambria Math"/>
              </a:rPr>
              <a:t>1000</a:t>
            </a:r>
            <a:endParaRPr sz="2050">
              <a:latin typeface="Cambria Math"/>
              <a:cs typeface="Cambria Math"/>
            </a:endParaRPr>
          </a:p>
        </p:txBody>
      </p:sp>
      <p:sp>
        <p:nvSpPr>
          <p:cNvPr id="16" name="object 16"/>
          <p:cNvSpPr txBox="1"/>
          <p:nvPr/>
        </p:nvSpPr>
        <p:spPr>
          <a:xfrm>
            <a:off x="1880997" y="3433064"/>
            <a:ext cx="1397635" cy="452120"/>
          </a:xfrm>
          <a:prstGeom prst="rect">
            <a:avLst/>
          </a:prstGeom>
        </p:spPr>
        <p:txBody>
          <a:bodyPr vert="horz" wrap="square" lIns="0" tIns="12065" rIns="0" bIns="0" rtlCol="0">
            <a:spAutoFit/>
          </a:bodyPr>
          <a:lstStyle/>
          <a:p>
            <a:pPr marL="12700">
              <a:lnSpc>
                <a:spcPct val="100000"/>
              </a:lnSpc>
              <a:spcBef>
                <a:spcPts val="95"/>
              </a:spcBef>
              <a:tabLst>
                <a:tab pos="1118870" algn="l"/>
              </a:tabLst>
            </a:pPr>
            <a:r>
              <a:rPr sz="2800" dirty="0">
                <a:latin typeface="Cambria Math"/>
                <a:cs typeface="Cambria Math"/>
              </a:rPr>
              <a:t>≤</a:t>
            </a:r>
            <a:r>
              <a:rPr sz="2800" spc="140" dirty="0">
                <a:latin typeface="Cambria Math"/>
                <a:cs typeface="Cambria Math"/>
              </a:rPr>
              <a:t> </a:t>
            </a:r>
            <a:r>
              <a:rPr sz="2800" spc="-25" dirty="0">
                <a:latin typeface="Cambria Math"/>
                <a:cs typeface="Cambria Math"/>
              </a:rPr>
              <a:t>0.5</a:t>
            </a:r>
            <a:r>
              <a:rPr sz="2800" dirty="0">
                <a:latin typeface="Cambria Math"/>
                <a:cs typeface="Cambria Math"/>
              </a:rPr>
              <a:t>	</a:t>
            </a:r>
            <a:r>
              <a:rPr sz="2800" spc="-50" dirty="0">
                <a:latin typeface="Cambria Math"/>
                <a:cs typeface="Cambria Math"/>
              </a:rPr>
              <a:t>=</a:t>
            </a:r>
            <a:endParaRPr sz="2800">
              <a:latin typeface="Cambria Math"/>
              <a:cs typeface="Cambria Math"/>
            </a:endParaRPr>
          </a:p>
        </p:txBody>
      </p:sp>
      <p:sp>
        <p:nvSpPr>
          <p:cNvPr id="17" name="object 17"/>
          <p:cNvSpPr txBox="1"/>
          <p:nvPr/>
        </p:nvSpPr>
        <p:spPr>
          <a:xfrm>
            <a:off x="6785356" y="4229199"/>
            <a:ext cx="5114290" cy="1751330"/>
          </a:xfrm>
          <a:prstGeom prst="rect">
            <a:avLst/>
          </a:prstGeom>
        </p:spPr>
        <p:txBody>
          <a:bodyPr vert="horz" wrap="square" lIns="0" tIns="12065" rIns="0" bIns="0" rtlCol="0">
            <a:spAutoFit/>
          </a:bodyPr>
          <a:lstStyle/>
          <a:p>
            <a:pPr marR="5080" algn="ctr">
              <a:lnSpc>
                <a:spcPts val="3525"/>
              </a:lnSpc>
              <a:spcBef>
                <a:spcPts val="95"/>
              </a:spcBef>
            </a:pPr>
            <a:r>
              <a:rPr sz="2800" b="1" dirty="0">
                <a:solidFill>
                  <a:srgbClr val="FFFFFF"/>
                </a:solidFill>
                <a:latin typeface="Segoe UI Semibold"/>
                <a:cs typeface="Segoe UI Semibold"/>
              </a:rPr>
              <a:t>Let</a:t>
            </a:r>
            <a:r>
              <a:rPr sz="2800" b="1" spc="-20" dirty="0">
                <a:solidFill>
                  <a:srgbClr val="FFFFFF"/>
                </a:solidFill>
                <a:latin typeface="Segoe UI Semibold"/>
                <a:cs typeface="Segoe UI Semibold"/>
              </a:rPr>
              <a:t> </a:t>
            </a:r>
            <a:r>
              <a:rPr sz="2800" spc="-20" dirty="0">
                <a:solidFill>
                  <a:srgbClr val="FFFFFF"/>
                </a:solidFill>
                <a:latin typeface="Cambria Math"/>
                <a:cs typeface="Cambria Math"/>
              </a:rPr>
              <a:t>𝑋</a:t>
            </a:r>
            <a:r>
              <a:rPr sz="3075" spc="-30" baseline="-16260" dirty="0">
                <a:solidFill>
                  <a:srgbClr val="FFFFFF"/>
                </a:solidFill>
                <a:latin typeface="Cambria Math"/>
                <a:cs typeface="Cambria Math"/>
              </a:rPr>
              <a:t>1</a:t>
            </a:r>
            <a:r>
              <a:rPr sz="2800" spc="-20" dirty="0">
                <a:solidFill>
                  <a:srgbClr val="FFFFFF"/>
                </a:solidFill>
                <a:latin typeface="Cambria Math"/>
                <a:cs typeface="Cambria Math"/>
              </a:rPr>
              <a:t>,</a:t>
            </a:r>
            <a:r>
              <a:rPr sz="2800" spc="-150" dirty="0">
                <a:solidFill>
                  <a:srgbClr val="FFFFFF"/>
                </a:solidFill>
                <a:latin typeface="Cambria Math"/>
                <a:cs typeface="Cambria Math"/>
              </a:rPr>
              <a:t> </a:t>
            </a:r>
            <a:r>
              <a:rPr sz="2800" dirty="0">
                <a:solidFill>
                  <a:srgbClr val="FFFFFF"/>
                </a:solidFill>
                <a:latin typeface="Cambria Math"/>
                <a:cs typeface="Cambria Math"/>
              </a:rPr>
              <a:t>𝑋</a:t>
            </a:r>
            <a:r>
              <a:rPr sz="3075" baseline="-16260" dirty="0">
                <a:solidFill>
                  <a:srgbClr val="FFFFFF"/>
                </a:solidFill>
                <a:latin typeface="Cambria Math"/>
                <a:cs typeface="Cambria Math"/>
              </a:rPr>
              <a:t>2</a:t>
            </a:r>
            <a:r>
              <a:rPr sz="2800" dirty="0">
                <a:solidFill>
                  <a:srgbClr val="FFFFFF"/>
                </a:solidFill>
                <a:latin typeface="Cambria Math"/>
                <a:cs typeface="Cambria Math"/>
              </a:rPr>
              <a:t>,</a:t>
            </a:r>
            <a:r>
              <a:rPr sz="2800" spc="-160" dirty="0">
                <a:solidFill>
                  <a:srgbClr val="FFFFFF"/>
                </a:solidFill>
                <a:latin typeface="Cambria Math"/>
                <a:cs typeface="Cambria Math"/>
              </a:rPr>
              <a:t> </a:t>
            </a:r>
            <a:r>
              <a:rPr sz="2800" dirty="0">
                <a:solidFill>
                  <a:srgbClr val="FFFFFF"/>
                </a:solidFill>
                <a:latin typeface="Cambria Math"/>
                <a:cs typeface="Cambria Math"/>
              </a:rPr>
              <a:t>…</a:t>
            </a:r>
            <a:r>
              <a:rPr sz="2800" spc="-155" dirty="0">
                <a:solidFill>
                  <a:srgbClr val="FFFFFF"/>
                </a:solidFill>
                <a:latin typeface="Cambria Math"/>
                <a:cs typeface="Cambria Math"/>
              </a:rPr>
              <a:t> </a:t>
            </a:r>
            <a:r>
              <a:rPr sz="2800" spc="-10" dirty="0">
                <a:solidFill>
                  <a:srgbClr val="FFFFFF"/>
                </a:solidFill>
                <a:latin typeface="Cambria Math"/>
                <a:cs typeface="Cambria Math"/>
              </a:rPr>
              <a:t>,</a:t>
            </a:r>
            <a:r>
              <a:rPr sz="2800" spc="-150" dirty="0">
                <a:solidFill>
                  <a:srgbClr val="FFFFFF"/>
                </a:solidFill>
                <a:latin typeface="Cambria Math"/>
                <a:cs typeface="Cambria Math"/>
              </a:rPr>
              <a:t> </a:t>
            </a:r>
            <a:r>
              <a:rPr sz="2800" dirty="0">
                <a:solidFill>
                  <a:srgbClr val="FFFFFF"/>
                </a:solidFill>
                <a:latin typeface="Cambria Math"/>
                <a:cs typeface="Cambria Math"/>
              </a:rPr>
              <a:t>𝑋</a:t>
            </a:r>
            <a:r>
              <a:rPr sz="3075" baseline="-16260" dirty="0">
                <a:solidFill>
                  <a:srgbClr val="FFFFFF"/>
                </a:solidFill>
                <a:latin typeface="Cambria Math"/>
                <a:cs typeface="Cambria Math"/>
              </a:rPr>
              <a:t>𝑛</a:t>
            </a:r>
            <a:r>
              <a:rPr sz="3075" spc="690" baseline="-16260" dirty="0">
                <a:solidFill>
                  <a:srgbClr val="FFFFFF"/>
                </a:solidFill>
                <a:latin typeface="Cambria Math"/>
                <a:cs typeface="Cambria Math"/>
              </a:rPr>
              <a:t> </a:t>
            </a:r>
            <a:r>
              <a:rPr sz="2800" b="1" dirty="0">
                <a:solidFill>
                  <a:srgbClr val="FFFFFF"/>
                </a:solidFill>
                <a:latin typeface="Segoe UI Semibold"/>
                <a:cs typeface="Segoe UI Semibold"/>
              </a:rPr>
              <a:t>be </a:t>
            </a:r>
            <a:r>
              <a:rPr sz="2950" b="1" i="1" spc="-35" dirty="0">
                <a:solidFill>
                  <a:srgbClr val="FFFFFF"/>
                </a:solidFill>
                <a:latin typeface="Segoe UI Semibold"/>
                <a:cs typeface="Segoe UI Semibold"/>
              </a:rPr>
              <a:t>independent</a:t>
            </a:r>
            <a:endParaRPr sz="2950" dirty="0">
              <a:latin typeface="Segoe UI Semibold"/>
              <a:cs typeface="Segoe UI Semibold"/>
            </a:endParaRPr>
          </a:p>
          <a:p>
            <a:pPr marR="13970" algn="ctr">
              <a:lnSpc>
                <a:spcPts val="3270"/>
              </a:lnSpc>
            </a:pPr>
            <a:r>
              <a:rPr sz="2800" b="1" dirty="0">
                <a:solidFill>
                  <a:srgbClr val="FFFFFF"/>
                </a:solidFill>
                <a:latin typeface="Segoe UI Semibold"/>
                <a:cs typeface="Segoe UI Semibold"/>
              </a:rPr>
              <a:t>Bernoulli</a:t>
            </a:r>
            <a:r>
              <a:rPr sz="2800" b="1" spc="-95" dirty="0">
                <a:solidFill>
                  <a:srgbClr val="FFFFFF"/>
                </a:solidFill>
                <a:latin typeface="Segoe UI Semibold"/>
                <a:cs typeface="Segoe UI Semibold"/>
              </a:rPr>
              <a:t> </a:t>
            </a:r>
            <a:r>
              <a:rPr sz="2800" b="1" dirty="0">
                <a:solidFill>
                  <a:srgbClr val="FFFFFF"/>
                </a:solidFill>
                <a:latin typeface="Segoe UI Semibold"/>
                <a:cs typeface="Segoe UI Semibold"/>
              </a:rPr>
              <a:t>random</a:t>
            </a:r>
            <a:r>
              <a:rPr sz="2800" b="1" spc="-100" dirty="0">
                <a:solidFill>
                  <a:srgbClr val="FFFFFF"/>
                </a:solidFill>
                <a:latin typeface="Segoe UI Semibold"/>
                <a:cs typeface="Segoe UI Semibold"/>
              </a:rPr>
              <a:t> </a:t>
            </a:r>
            <a:r>
              <a:rPr sz="2800" b="1" spc="-10" dirty="0">
                <a:solidFill>
                  <a:srgbClr val="FFFFFF"/>
                </a:solidFill>
                <a:latin typeface="Segoe UI Semibold"/>
                <a:cs typeface="Segoe UI Semibold"/>
              </a:rPr>
              <a:t>variables.</a:t>
            </a:r>
            <a:endParaRPr sz="2800" dirty="0">
              <a:latin typeface="Segoe UI Semibold"/>
              <a:cs typeface="Segoe UI Semibold"/>
            </a:endParaRPr>
          </a:p>
          <a:p>
            <a:pPr marL="83185" marR="96520" algn="ctr">
              <a:lnSpc>
                <a:spcPts val="3360"/>
              </a:lnSpc>
              <a:spcBef>
                <a:spcPts val="175"/>
              </a:spcBef>
              <a:tabLst>
                <a:tab pos="2215515" algn="l"/>
                <a:tab pos="4302125" algn="l"/>
              </a:tabLst>
            </a:pPr>
            <a:r>
              <a:rPr sz="2950" b="1" i="1" spc="-60" dirty="0">
                <a:solidFill>
                  <a:srgbClr val="FFFFFF"/>
                </a:solidFill>
                <a:latin typeface="Segoe UI Semibold"/>
                <a:cs typeface="Segoe UI Semibold"/>
              </a:rPr>
              <a:t>Let</a:t>
            </a:r>
            <a:r>
              <a:rPr sz="2950" b="1" i="1" spc="-95" dirty="0">
                <a:solidFill>
                  <a:srgbClr val="FFFFFF"/>
                </a:solidFill>
                <a:latin typeface="Segoe UI Semibold"/>
                <a:cs typeface="Segoe UI Semibold"/>
              </a:rPr>
              <a:t> </a:t>
            </a:r>
            <a:r>
              <a:rPr sz="2800" dirty="0">
                <a:solidFill>
                  <a:srgbClr val="FFFFFF"/>
                </a:solidFill>
                <a:latin typeface="Cambria Math"/>
                <a:cs typeface="Cambria Math"/>
              </a:rPr>
              <a:t>𝑋</a:t>
            </a:r>
            <a:r>
              <a:rPr sz="2800" spc="204" dirty="0">
                <a:solidFill>
                  <a:srgbClr val="FFFFFF"/>
                </a:solidFill>
                <a:latin typeface="Cambria Math"/>
                <a:cs typeface="Cambria Math"/>
              </a:rPr>
              <a:t> </a:t>
            </a:r>
            <a:r>
              <a:rPr sz="2800" dirty="0">
                <a:solidFill>
                  <a:srgbClr val="FFFFFF"/>
                </a:solidFill>
                <a:latin typeface="Cambria Math"/>
                <a:cs typeface="Cambria Math"/>
              </a:rPr>
              <a:t>=</a:t>
            </a:r>
            <a:r>
              <a:rPr sz="2800" spc="135" dirty="0">
                <a:solidFill>
                  <a:srgbClr val="FFFFFF"/>
                </a:solidFill>
                <a:latin typeface="Cambria Math"/>
                <a:cs typeface="Cambria Math"/>
              </a:rPr>
              <a:t> </a:t>
            </a:r>
            <a:r>
              <a:rPr sz="2800" spc="-20" dirty="0">
                <a:solidFill>
                  <a:srgbClr val="FFFFFF"/>
                </a:solidFill>
                <a:latin typeface="Cambria Math"/>
                <a:cs typeface="Cambria Math"/>
              </a:rPr>
              <a:t>∑𝑋</a:t>
            </a:r>
            <a:r>
              <a:rPr sz="3075" spc="-30" baseline="-16260" dirty="0">
                <a:solidFill>
                  <a:srgbClr val="FFFFFF"/>
                </a:solidFill>
                <a:latin typeface="Cambria Math"/>
                <a:cs typeface="Cambria Math"/>
              </a:rPr>
              <a:t>𝑖</a:t>
            </a:r>
            <a:r>
              <a:rPr sz="2950" b="1" i="1" spc="-20" dirty="0">
                <a:solidFill>
                  <a:srgbClr val="FFFFFF"/>
                </a:solidFill>
                <a:latin typeface="Segoe UI Semibold"/>
                <a:cs typeface="Segoe UI Semibold"/>
              </a:rPr>
              <a:t>,</a:t>
            </a:r>
            <a:r>
              <a:rPr sz="2950" b="1" i="1" dirty="0">
                <a:solidFill>
                  <a:srgbClr val="FFFFFF"/>
                </a:solidFill>
                <a:latin typeface="Segoe UI Semibold"/>
                <a:cs typeface="Segoe UI Semibold"/>
              </a:rPr>
              <a:t>	</a:t>
            </a:r>
            <a:r>
              <a:rPr sz="2800" b="1" dirty="0">
                <a:solidFill>
                  <a:srgbClr val="FFFFFF"/>
                </a:solidFill>
                <a:latin typeface="Segoe UI Semibold"/>
                <a:cs typeface="Segoe UI Semibold"/>
              </a:rPr>
              <a:t>and</a:t>
            </a:r>
            <a:r>
              <a:rPr sz="2800" b="1" spc="-15" dirty="0">
                <a:solidFill>
                  <a:srgbClr val="FFFFFF"/>
                </a:solidFill>
                <a:latin typeface="Segoe UI Semibold"/>
                <a:cs typeface="Segoe UI Semibold"/>
              </a:rPr>
              <a:t> </a:t>
            </a:r>
            <a:r>
              <a:rPr sz="2800" dirty="0">
                <a:solidFill>
                  <a:srgbClr val="FFFFFF"/>
                </a:solidFill>
                <a:latin typeface="Cambria Math"/>
                <a:cs typeface="Cambria Math"/>
              </a:rPr>
              <a:t>𝜇</a:t>
            </a:r>
            <a:r>
              <a:rPr sz="2800" spc="220" dirty="0">
                <a:solidFill>
                  <a:srgbClr val="FFFFFF"/>
                </a:solidFill>
                <a:latin typeface="Cambria Math"/>
                <a:cs typeface="Cambria Math"/>
              </a:rPr>
              <a:t> </a:t>
            </a:r>
            <a:r>
              <a:rPr sz="2800" dirty="0">
                <a:solidFill>
                  <a:srgbClr val="FFFFFF"/>
                </a:solidFill>
                <a:latin typeface="Cambria Math"/>
                <a:cs typeface="Cambria Math"/>
              </a:rPr>
              <a:t>=</a:t>
            </a:r>
            <a:r>
              <a:rPr sz="2800" spc="140" dirty="0">
                <a:solidFill>
                  <a:srgbClr val="FFFFFF"/>
                </a:solidFill>
                <a:latin typeface="Cambria Math"/>
                <a:cs typeface="Cambria Math"/>
              </a:rPr>
              <a:t> </a:t>
            </a:r>
            <a:r>
              <a:rPr sz="2800" dirty="0">
                <a:solidFill>
                  <a:srgbClr val="FFFFFF"/>
                </a:solidFill>
                <a:latin typeface="Cambria Math"/>
                <a:cs typeface="Cambria Math"/>
              </a:rPr>
              <a:t>𝔼</a:t>
            </a:r>
            <a:r>
              <a:rPr sz="2800" spc="340" dirty="0">
                <a:solidFill>
                  <a:srgbClr val="FFFFFF"/>
                </a:solidFill>
                <a:latin typeface="Cambria Math"/>
                <a:cs typeface="Cambria Math"/>
              </a:rPr>
              <a:t> </a:t>
            </a:r>
            <a:r>
              <a:rPr sz="2800" spc="-50" dirty="0">
                <a:solidFill>
                  <a:srgbClr val="FFFFFF"/>
                </a:solidFill>
                <a:latin typeface="Cambria Math"/>
                <a:cs typeface="Cambria Math"/>
              </a:rPr>
              <a:t>𝑋</a:t>
            </a:r>
            <a:r>
              <a:rPr sz="2800" dirty="0">
                <a:solidFill>
                  <a:srgbClr val="FFFFFF"/>
                </a:solidFill>
                <a:latin typeface="Cambria Math"/>
                <a:cs typeface="Cambria Math"/>
              </a:rPr>
              <a:t>	</a:t>
            </a:r>
            <a:r>
              <a:rPr sz="2950" b="1" i="1" dirty="0">
                <a:solidFill>
                  <a:srgbClr val="FFFFFF"/>
                </a:solidFill>
                <a:latin typeface="Segoe UI Semibold"/>
                <a:cs typeface="Segoe UI Semibold"/>
              </a:rPr>
              <a:t>.</a:t>
            </a:r>
            <a:r>
              <a:rPr sz="2950" b="1" i="1" spc="-80" dirty="0">
                <a:solidFill>
                  <a:srgbClr val="FFFFFF"/>
                </a:solidFill>
                <a:latin typeface="Segoe UI Semibold"/>
                <a:cs typeface="Segoe UI Semibold"/>
              </a:rPr>
              <a:t> </a:t>
            </a:r>
            <a:r>
              <a:rPr sz="2800" b="1" spc="-25" dirty="0">
                <a:solidFill>
                  <a:srgbClr val="FFFFFF"/>
                </a:solidFill>
                <a:latin typeface="Segoe UI Semibold"/>
                <a:cs typeface="Segoe UI Semibold"/>
              </a:rPr>
              <a:t>For </a:t>
            </a:r>
            <a:r>
              <a:rPr sz="2800" b="1" dirty="0">
                <a:solidFill>
                  <a:srgbClr val="FFFFFF"/>
                </a:solidFill>
                <a:latin typeface="Segoe UI Semibold"/>
                <a:cs typeface="Segoe UI Semibold"/>
              </a:rPr>
              <a:t>any</a:t>
            </a:r>
            <a:r>
              <a:rPr sz="2800" b="1" spc="-5" dirty="0">
                <a:solidFill>
                  <a:srgbClr val="FFFFFF"/>
                </a:solidFill>
                <a:latin typeface="Segoe UI Semibold"/>
                <a:cs typeface="Segoe UI Semibold"/>
              </a:rPr>
              <a:t> </a:t>
            </a:r>
            <a:r>
              <a:rPr sz="2800" dirty="0">
                <a:solidFill>
                  <a:srgbClr val="FFFFFF"/>
                </a:solidFill>
                <a:latin typeface="Cambria Math"/>
                <a:cs typeface="Cambria Math"/>
              </a:rPr>
              <a:t>0</a:t>
            </a:r>
            <a:r>
              <a:rPr sz="2800" spc="140" dirty="0">
                <a:solidFill>
                  <a:srgbClr val="FFFFFF"/>
                </a:solidFill>
                <a:latin typeface="Cambria Math"/>
                <a:cs typeface="Cambria Math"/>
              </a:rPr>
              <a:t> </a:t>
            </a:r>
            <a:r>
              <a:rPr sz="2800" dirty="0">
                <a:solidFill>
                  <a:srgbClr val="FFFFFF"/>
                </a:solidFill>
                <a:latin typeface="Cambria Math"/>
                <a:cs typeface="Cambria Math"/>
              </a:rPr>
              <a:t>≤</a:t>
            </a:r>
            <a:r>
              <a:rPr sz="2800" spc="140" dirty="0">
                <a:solidFill>
                  <a:srgbClr val="FFFFFF"/>
                </a:solidFill>
                <a:latin typeface="Cambria Math"/>
                <a:cs typeface="Cambria Math"/>
              </a:rPr>
              <a:t> </a:t>
            </a:r>
            <a:r>
              <a:rPr sz="2800" dirty="0">
                <a:solidFill>
                  <a:srgbClr val="FFFFFF"/>
                </a:solidFill>
                <a:latin typeface="Cambria Math"/>
                <a:cs typeface="Cambria Math"/>
              </a:rPr>
              <a:t>𝛿</a:t>
            </a:r>
            <a:r>
              <a:rPr sz="2800" spc="229" dirty="0">
                <a:solidFill>
                  <a:srgbClr val="FFFFFF"/>
                </a:solidFill>
                <a:latin typeface="Cambria Math"/>
                <a:cs typeface="Cambria Math"/>
              </a:rPr>
              <a:t> </a:t>
            </a:r>
            <a:r>
              <a:rPr sz="2800" dirty="0">
                <a:solidFill>
                  <a:srgbClr val="FFFFFF"/>
                </a:solidFill>
                <a:latin typeface="Cambria Math"/>
                <a:cs typeface="Cambria Math"/>
              </a:rPr>
              <a:t>≤</a:t>
            </a:r>
            <a:r>
              <a:rPr sz="2800" spc="150" dirty="0">
                <a:solidFill>
                  <a:srgbClr val="FFFFFF"/>
                </a:solidFill>
                <a:latin typeface="Cambria Math"/>
                <a:cs typeface="Cambria Math"/>
              </a:rPr>
              <a:t> </a:t>
            </a:r>
            <a:r>
              <a:rPr sz="2800" spc="-50" dirty="0">
                <a:solidFill>
                  <a:srgbClr val="FFFFFF"/>
                </a:solidFill>
                <a:latin typeface="Cambria Math"/>
                <a:cs typeface="Cambria Math"/>
              </a:rPr>
              <a:t>1</a:t>
            </a:r>
            <a:endParaRPr sz="2800" dirty="0">
              <a:latin typeface="Cambria Math"/>
              <a:cs typeface="Cambria Math"/>
            </a:endParaRPr>
          </a:p>
        </p:txBody>
      </p:sp>
      <p:sp>
        <p:nvSpPr>
          <p:cNvPr id="18" name="object 18"/>
          <p:cNvSpPr/>
          <p:nvPr/>
        </p:nvSpPr>
        <p:spPr>
          <a:xfrm>
            <a:off x="7212965" y="6214757"/>
            <a:ext cx="2258695" cy="328930"/>
          </a:xfrm>
          <a:custGeom>
            <a:avLst/>
            <a:gdLst/>
            <a:ahLst/>
            <a:cxnLst/>
            <a:rect l="l" t="t" r="r" b="b"/>
            <a:pathLst>
              <a:path w="2258695" h="328929">
                <a:moveTo>
                  <a:pt x="109601" y="13347"/>
                </a:moveTo>
                <a:lnTo>
                  <a:pt x="104902" y="0"/>
                </a:lnTo>
                <a:lnTo>
                  <a:pt x="81038" y="8610"/>
                </a:lnTo>
                <a:lnTo>
                  <a:pt x="60134" y="21094"/>
                </a:lnTo>
                <a:lnTo>
                  <a:pt x="27178" y="57645"/>
                </a:lnTo>
                <a:lnTo>
                  <a:pt x="6769" y="106527"/>
                </a:lnTo>
                <a:lnTo>
                  <a:pt x="88" y="162801"/>
                </a:lnTo>
                <a:lnTo>
                  <a:pt x="0" y="164541"/>
                </a:lnTo>
                <a:lnTo>
                  <a:pt x="1689" y="194754"/>
                </a:lnTo>
                <a:lnTo>
                  <a:pt x="15214" y="248208"/>
                </a:lnTo>
                <a:lnTo>
                  <a:pt x="42049" y="291579"/>
                </a:lnTo>
                <a:lnTo>
                  <a:pt x="80962" y="320306"/>
                </a:lnTo>
                <a:lnTo>
                  <a:pt x="104902" y="328904"/>
                </a:lnTo>
                <a:lnTo>
                  <a:pt x="109093" y="315556"/>
                </a:lnTo>
                <a:lnTo>
                  <a:pt x="90347" y="307263"/>
                </a:lnTo>
                <a:lnTo>
                  <a:pt x="74168" y="295706"/>
                </a:lnTo>
                <a:lnTo>
                  <a:pt x="49530" y="262851"/>
                </a:lnTo>
                <a:lnTo>
                  <a:pt x="34886" y="218160"/>
                </a:lnTo>
                <a:lnTo>
                  <a:pt x="30035" y="164541"/>
                </a:lnTo>
                <a:lnTo>
                  <a:pt x="29972" y="162801"/>
                </a:lnTo>
                <a:lnTo>
                  <a:pt x="31203" y="134747"/>
                </a:lnTo>
                <a:lnTo>
                  <a:pt x="41008" y="86067"/>
                </a:lnTo>
                <a:lnTo>
                  <a:pt x="60566" y="47663"/>
                </a:lnTo>
                <a:lnTo>
                  <a:pt x="90614" y="21615"/>
                </a:lnTo>
                <a:lnTo>
                  <a:pt x="109601" y="13347"/>
                </a:lnTo>
                <a:close/>
              </a:path>
              <a:path w="2258695" h="328929">
                <a:moveTo>
                  <a:pt x="959993" y="13347"/>
                </a:moveTo>
                <a:lnTo>
                  <a:pt x="955294" y="0"/>
                </a:lnTo>
                <a:lnTo>
                  <a:pt x="931430" y="8610"/>
                </a:lnTo>
                <a:lnTo>
                  <a:pt x="910526" y="21094"/>
                </a:lnTo>
                <a:lnTo>
                  <a:pt x="877570" y="57645"/>
                </a:lnTo>
                <a:lnTo>
                  <a:pt x="857161" y="106527"/>
                </a:lnTo>
                <a:lnTo>
                  <a:pt x="850480" y="162801"/>
                </a:lnTo>
                <a:lnTo>
                  <a:pt x="850392" y="164541"/>
                </a:lnTo>
                <a:lnTo>
                  <a:pt x="852081" y="194754"/>
                </a:lnTo>
                <a:lnTo>
                  <a:pt x="865606" y="248208"/>
                </a:lnTo>
                <a:lnTo>
                  <a:pt x="892441" y="291579"/>
                </a:lnTo>
                <a:lnTo>
                  <a:pt x="931354" y="320306"/>
                </a:lnTo>
                <a:lnTo>
                  <a:pt x="955294" y="328904"/>
                </a:lnTo>
                <a:lnTo>
                  <a:pt x="959485" y="315556"/>
                </a:lnTo>
                <a:lnTo>
                  <a:pt x="940739" y="307263"/>
                </a:lnTo>
                <a:lnTo>
                  <a:pt x="924560" y="295706"/>
                </a:lnTo>
                <a:lnTo>
                  <a:pt x="899922" y="262851"/>
                </a:lnTo>
                <a:lnTo>
                  <a:pt x="885278" y="218160"/>
                </a:lnTo>
                <a:lnTo>
                  <a:pt x="880427" y="164541"/>
                </a:lnTo>
                <a:lnTo>
                  <a:pt x="880364" y="162801"/>
                </a:lnTo>
                <a:lnTo>
                  <a:pt x="881595" y="134747"/>
                </a:lnTo>
                <a:lnTo>
                  <a:pt x="891400" y="86067"/>
                </a:lnTo>
                <a:lnTo>
                  <a:pt x="910958" y="47663"/>
                </a:lnTo>
                <a:lnTo>
                  <a:pt x="941006" y="21615"/>
                </a:lnTo>
                <a:lnTo>
                  <a:pt x="959993" y="13347"/>
                </a:lnTo>
                <a:close/>
              </a:path>
              <a:path w="2258695" h="328929">
                <a:moveTo>
                  <a:pt x="1906143" y="164541"/>
                </a:moveTo>
                <a:lnTo>
                  <a:pt x="1899361" y="106527"/>
                </a:lnTo>
                <a:lnTo>
                  <a:pt x="1878965" y="57645"/>
                </a:lnTo>
                <a:lnTo>
                  <a:pt x="1846008" y="21094"/>
                </a:lnTo>
                <a:lnTo>
                  <a:pt x="1801241" y="0"/>
                </a:lnTo>
                <a:lnTo>
                  <a:pt x="1796542" y="13347"/>
                </a:lnTo>
                <a:lnTo>
                  <a:pt x="1815592" y="21615"/>
                </a:lnTo>
                <a:lnTo>
                  <a:pt x="1831962" y="33058"/>
                </a:lnTo>
                <a:lnTo>
                  <a:pt x="1856740" y="65443"/>
                </a:lnTo>
                <a:lnTo>
                  <a:pt x="1871306" y="109169"/>
                </a:lnTo>
                <a:lnTo>
                  <a:pt x="1874901" y="134391"/>
                </a:lnTo>
                <a:lnTo>
                  <a:pt x="1874951" y="134747"/>
                </a:lnTo>
                <a:lnTo>
                  <a:pt x="1876171" y="162801"/>
                </a:lnTo>
                <a:lnTo>
                  <a:pt x="1874951" y="191820"/>
                </a:lnTo>
                <a:lnTo>
                  <a:pt x="1871294" y="218160"/>
                </a:lnTo>
                <a:lnTo>
                  <a:pt x="1856613" y="262851"/>
                </a:lnTo>
                <a:lnTo>
                  <a:pt x="1832013" y="295706"/>
                </a:lnTo>
                <a:lnTo>
                  <a:pt x="1797050" y="315556"/>
                </a:lnTo>
                <a:lnTo>
                  <a:pt x="1801241" y="328904"/>
                </a:lnTo>
                <a:lnTo>
                  <a:pt x="1846110" y="307860"/>
                </a:lnTo>
                <a:lnTo>
                  <a:pt x="1879092" y="271424"/>
                </a:lnTo>
                <a:lnTo>
                  <a:pt x="1899373" y="222643"/>
                </a:lnTo>
                <a:lnTo>
                  <a:pt x="1904441" y="194754"/>
                </a:lnTo>
                <a:lnTo>
                  <a:pt x="1906143" y="164541"/>
                </a:lnTo>
                <a:close/>
              </a:path>
              <a:path w="2258695" h="328929">
                <a:moveTo>
                  <a:pt x="2258187" y="164541"/>
                </a:moveTo>
                <a:lnTo>
                  <a:pt x="2251405" y="106527"/>
                </a:lnTo>
                <a:lnTo>
                  <a:pt x="2231009" y="57645"/>
                </a:lnTo>
                <a:lnTo>
                  <a:pt x="2198052" y="21094"/>
                </a:lnTo>
                <a:lnTo>
                  <a:pt x="2153285" y="0"/>
                </a:lnTo>
                <a:lnTo>
                  <a:pt x="2148586" y="13347"/>
                </a:lnTo>
                <a:lnTo>
                  <a:pt x="2167636" y="21615"/>
                </a:lnTo>
                <a:lnTo>
                  <a:pt x="2184019" y="33058"/>
                </a:lnTo>
                <a:lnTo>
                  <a:pt x="2208784" y="65443"/>
                </a:lnTo>
                <a:lnTo>
                  <a:pt x="2223351" y="109169"/>
                </a:lnTo>
                <a:lnTo>
                  <a:pt x="2226945" y="134391"/>
                </a:lnTo>
                <a:lnTo>
                  <a:pt x="2226995" y="134747"/>
                </a:lnTo>
                <a:lnTo>
                  <a:pt x="2228215" y="162801"/>
                </a:lnTo>
                <a:lnTo>
                  <a:pt x="2226995" y="191820"/>
                </a:lnTo>
                <a:lnTo>
                  <a:pt x="2223338" y="218160"/>
                </a:lnTo>
                <a:lnTo>
                  <a:pt x="2208657" y="262851"/>
                </a:lnTo>
                <a:lnTo>
                  <a:pt x="2184057" y="295706"/>
                </a:lnTo>
                <a:lnTo>
                  <a:pt x="2149094" y="315556"/>
                </a:lnTo>
                <a:lnTo>
                  <a:pt x="2153285" y="328904"/>
                </a:lnTo>
                <a:lnTo>
                  <a:pt x="2198154" y="307860"/>
                </a:lnTo>
                <a:lnTo>
                  <a:pt x="2231136" y="271424"/>
                </a:lnTo>
                <a:lnTo>
                  <a:pt x="2251418" y="222643"/>
                </a:lnTo>
                <a:lnTo>
                  <a:pt x="2256485" y="194754"/>
                </a:lnTo>
                <a:lnTo>
                  <a:pt x="2258187" y="164541"/>
                </a:lnTo>
                <a:close/>
              </a:path>
            </a:pathLst>
          </a:custGeom>
          <a:solidFill>
            <a:srgbClr val="FFFFFF"/>
          </a:solidFill>
        </p:spPr>
        <p:txBody>
          <a:bodyPr wrap="square" lIns="0" tIns="0" rIns="0" bIns="0" rtlCol="0"/>
          <a:lstStyle/>
          <a:p>
            <a:endParaRPr/>
          </a:p>
        </p:txBody>
      </p:sp>
      <p:sp>
        <p:nvSpPr>
          <p:cNvPr id="19" name="object 19"/>
          <p:cNvSpPr txBox="1"/>
          <p:nvPr/>
        </p:nvSpPr>
        <p:spPr>
          <a:xfrm>
            <a:off x="6937247" y="6114084"/>
            <a:ext cx="3587750" cy="452120"/>
          </a:xfrm>
          <a:prstGeom prst="rect">
            <a:avLst/>
          </a:prstGeom>
        </p:spPr>
        <p:txBody>
          <a:bodyPr vert="horz" wrap="square" lIns="0" tIns="12065" rIns="0" bIns="0" rtlCol="0">
            <a:spAutoFit/>
          </a:bodyPr>
          <a:lstStyle/>
          <a:p>
            <a:pPr>
              <a:lnSpc>
                <a:spcPct val="100000"/>
              </a:lnSpc>
              <a:spcBef>
                <a:spcPts val="95"/>
              </a:spcBef>
              <a:tabLst>
                <a:tab pos="393065" algn="l"/>
                <a:tab pos="1243330" algn="l"/>
                <a:tab pos="2214245" algn="l"/>
                <a:tab pos="2665095" algn="l"/>
              </a:tabLst>
            </a:pPr>
            <a:r>
              <a:rPr sz="2800" spc="-50" dirty="0">
                <a:solidFill>
                  <a:srgbClr val="FFFFFF"/>
                </a:solidFill>
                <a:latin typeface="Cambria Math"/>
                <a:cs typeface="Cambria Math"/>
              </a:rPr>
              <a:t>ℙ</a:t>
            </a:r>
            <a:r>
              <a:rPr sz="2800" dirty="0">
                <a:solidFill>
                  <a:srgbClr val="FFFFFF"/>
                </a:solidFill>
                <a:latin typeface="Cambria Math"/>
                <a:cs typeface="Cambria Math"/>
              </a:rPr>
              <a:t>	𝑋</a:t>
            </a:r>
            <a:r>
              <a:rPr sz="2800" spc="229" dirty="0">
                <a:solidFill>
                  <a:srgbClr val="FFFFFF"/>
                </a:solidFill>
                <a:latin typeface="Cambria Math"/>
                <a:cs typeface="Cambria Math"/>
              </a:rPr>
              <a:t> </a:t>
            </a:r>
            <a:r>
              <a:rPr sz="2800" spc="-50" dirty="0">
                <a:solidFill>
                  <a:srgbClr val="FFFFFF"/>
                </a:solidFill>
                <a:latin typeface="Cambria Math"/>
                <a:cs typeface="Cambria Math"/>
              </a:rPr>
              <a:t>≤</a:t>
            </a:r>
            <a:r>
              <a:rPr sz="2800" dirty="0">
                <a:solidFill>
                  <a:srgbClr val="FFFFFF"/>
                </a:solidFill>
                <a:latin typeface="Cambria Math"/>
                <a:cs typeface="Cambria Math"/>
              </a:rPr>
              <a:t>	1</a:t>
            </a:r>
            <a:r>
              <a:rPr sz="2800" spc="-5" dirty="0">
                <a:solidFill>
                  <a:srgbClr val="FFFFFF"/>
                </a:solidFill>
                <a:latin typeface="Cambria Math"/>
                <a:cs typeface="Cambria Math"/>
              </a:rPr>
              <a:t> </a:t>
            </a:r>
            <a:r>
              <a:rPr sz="2800" dirty="0">
                <a:solidFill>
                  <a:srgbClr val="FFFFFF"/>
                </a:solidFill>
                <a:latin typeface="Cambria Math"/>
                <a:cs typeface="Cambria Math"/>
              </a:rPr>
              <a:t>−</a:t>
            </a:r>
            <a:r>
              <a:rPr sz="2800" spc="-20" dirty="0">
                <a:solidFill>
                  <a:srgbClr val="FFFFFF"/>
                </a:solidFill>
                <a:latin typeface="Cambria Math"/>
                <a:cs typeface="Cambria Math"/>
              </a:rPr>
              <a:t> </a:t>
            </a:r>
            <a:r>
              <a:rPr sz="2800" spc="-50" dirty="0">
                <a:solidFill>
                  <a:srgbClr val="FFFFFF"/>
                </a:solidFill>
                <a:latin typeface="Cambria Math"/>
                <a:cs typeface="Cambria Math"/>
              </a:rPr>
              <a:t>𝛿</a:t>
            </a:r>
            <a:r>
              <a:rPr sz="2800" dirty="0">
                <a:solidFill>
                  <a:srgbClr val="FFFFFF"/>
                </a:solidFill>
                <a:latin typeface="Cambria Math"/>
                <a:cs typeface="Cambria Math"/>
              </a:rPr>
              <a:t>	</a:t>
            </a:r>
            <a:r>
              <a:rPr sz="2800" spc="-50" dirty="0">
                <a:solidFill>
                  <a:srgbClr val="FFFFFF"/>
                </a:solidFill>
                <a:latin typeface="Cambria Math"/>
                <a:cs typeface="Cambria Math"/>
              </a:rPr>
              <a:t>𝜇</a:t>
            </a:r>
            <a:r>
              <a:rPr sz="2800" dirty="0">
                <a:solidFill>
                  <a:srgbClr val="FFFFFF"/>
                </a:solidFill>
                <a:latin typeface="Cambria Math"/>
                <a:cs typeface="Cambria Math"/>
              </a:rPr>
              <a:t>	≤</a:t>
            </a:r>
            <a:r>
              <a:rPr sz="2800" spc="140" dirty="0">
                <a:solidFill>
                  <a:srgbClr val="FFFFFF"/>
                </a:solidFill>
                <a:latin typeface="Cambria Math"/>
                <a:cs typeface="Cambria Math"/>
              </a:rPr>
              <a:t> </a:t>
            </a:r>
            <a:r>
              <a:rPr sz="2800" spc="-25" dirty="0">
                <a:solidFill>
                  <a:srgbClr val="FFFFFF"/>
                </a:solidFill>
                <a:latin typeface="Cambria Math"/>
                <a:cs typeface="Cambria Math"/>
              </a:rPr>
              <a:t>exp</a:t>
            </a:r>
            <a:endParaRPr sz="2800">
              <a:latin typeface="Cambria Math"/>
              <a:cs typeface="Cambria Math"/>
            </a:endParaRPr>
          </a:p>
        </p:txBody>
      </p:sp>
      <p:sp>
        <p:nvSpPr>
          <p:cNvPr id="20" name="object 20"/>
          <p:cNvSpPr/>
          <p:nvPr/>
        </p:nvSpPr>
        <p:spPr>
          <a:xfrm>
            <a:off x="10599166" y="6028347"/>
            <a:ext cx="1095375" cy="701675"/>
          </a:xfrm>
          <a:custGeom>
            <a:avLst/>
            <a:gdLst/>
            <a:ahLst/>
            <a:cxnLst/>
            <a:rect l="l" t="t" r="r" b="b"/>
            <a:pathLst>
              <a:path w="1095375" h="701675">
                <a:moveTo>
                  <a:pt x="134620" y="11620"/>
                </a:moveTo>
                <a:lnTo>
                  <a:pt x="77698" y="51650"/>
                </a:lnTo>
                <a:lnTo>
                  <a:pt x="56667" y="86817"/>
                </a:lnTo>
                <a:lnTo>
                  <a:pt x="37211" y="128219"/>
                </a:lnTo>
                <a:lnTo>
                  <a:pt x="20891" y="175501"/>
                </a:lnTo>
                <a:lnTo>
                  <a:pt x="9271" y="228333"/>
                </a:lnTo>
                <a:lnTo>
                  <a:pt x="2311" y="286689"/>
                </a:lnTo>
                <a:lnTo>
                  <a:pt x="0" y="350583"/>
                </a:lnTo>
                <a:lnTo>
                  <a:pt x="1473" y="402272"/>
                </a:lnTo>
                <a:lnTo>
                  <a:pt x="5918" y="450392"/>
                </a:lnTo>
                <a:lnTo>
                  <a:pt x="13347" y="494931"/>
                </a:lnTo>
                <a:lnTo>
                  <a:pt x="23774" y="535901"/>
                </a:lnTo>
                <a:lnTo>
                  <a:pt x="37211" y="573290"/>
                </a:lnTo>
                <a:lnTo>
                  <a:pt x="56667" y="614705"/>
                </a:lnTo>
                <a:lnTo>
                  <a:pt x="77698" y="649871"/>
                </a:lnTo>
                <a:lnTo>
                  <a:pt x="124587" y="701509"/>
                </a:lnTo>
                <a:lnTo>
                  <a:pt x="134620" y="689902"/>
                </a:lnTo>
                <a:lnTo>
                  <a:pt x="113665" y="666800"/>
                </a:lnTo>
                <a:lnTo>
                  <a:pt x="94615" y="638060"/>
                </a:lnTo>
                <a:lnTo>
                  <a:pt x="77470" y="603694"/>
                </a:lnTo>
                <a:lnTo>
                  <a:pt x="62230" y="563676"/>
                </a:lnTo>
                <a:lnTo>
                  <a:pt x="49644" y="518248"/>
                </a:lnTo>
                <a:lnTo>
                  <a:pt x="40678" y="467626"/>
                </a:lnTo>
                <a:lnTo>
                  <a:pt x="35306" y="411797"/>
                </a:lnTo>
                <a:lnTo>
                  <a:pt x="33528" y="350761"/>
                </a:lnTo>
                <a:lnTo>
                  <a:pt x="35306" y="289737"/>
                </a:lnTo>
                <a:lnTo>
                  <a:pt x="40678" y="233908"/>
                </a:lnTo>
                <a:lnTo>
                  <a:pt x="49644" y="183273"/>
                </a:lnTo>
                <a:lnTo>
                  <a:pt x="62230" y="137845"/>
                </a:lnTo>
                <a:lnTo>
                  <a:pt x="77470" y="97840"/>
                </a:lnTo>
                <a:lnTo>
                  <a:pt x="94615" y="63461"/>
                </a:lnTo>
                <a:lnTo>
                  <a:pt x="113665" y="34721"/>
                </a:lnTo>
                <a:lnTo>
                  <a:pt x="134620" y="11620"/>
                </a:lnTo>
                <a:close/>
              </a:path>
              <a:path w="1095375" h="701675">
                <a:moveTo>
                  <a:pt x="948817" y="339407"/>
                </a:moveTo>
                <a:lnTo>
                  <a:pt x="470281" y="339407"/>
                </a:lnTo>
                <a:lnTo>
                  <a:pt x="470281" y="362267"/>
                </a:lnTo>
                <a:lnTo>
                  <a:pt x="948817" y="362267"/>
                </a:lnTo>
                <a:lnTo>
                  <a:pt x="948817" y="339407"/>
                </a:lnTo>
                <a:close/>
              </a:path>
              <a:path w="1095375" h="701675">
                <a:moveTo>
                  <a:pt x="1094854" y="350761"/>
                </a:moveTo>
                <a:lnTo>
                  <a:pt x="1092631" y="289737"/>
                </a:lnTo>
                <a:lnTo>
                  <a:pt x="1092530" y="286689"/>
                </a:lnTo>
                <a:lnTo>
                  <a:pt x="1085532" y="228333"/>
                </a:lnTo>
                <a:lnTo>
                  <a:pt x="1073861" y="175501"/>
                </a:lnTo>
                <a:lnTo>
                  <a:pt x="1057529" y="128219"/>
                </a:lnTo>
                <a:lnTo>
                  <a:pt x="1038123" y="86817"/>
                </a:lnTo>
                <a:lnTo>
                  <a:pt x="1017079" y="51650"/>
                </a:lnTo>
                <a:lnTo>
                  <a:pt x="970153" y="0"/>
                </a:lnTo>
                <a:lnTo>
                  <a:pt x="960120" y="11620"/>
                </a:lnTo>
                <a:lnTo>
                  <a:pt x="981087" y="34721"/>
                </a:lnTo>
                <a:lnTo>
                  <a:pt x="1000175" y="63461"/>
                </a:lnTo>
                <a:lnTo>
                  <a:pt x="1017371" y="97840"/>
                </a:lnTo>
                <a:lnTo>
                  <a:pt x="1032637" y="137845"/>
                </a:lnTo>
                <a:lnTo>
                  <a:pt x="1045133" y="183273"/>
                </a:lnTo>
                <a:lnTo>
                  <a:pt x="1054061" y="233908"/>
                </a:lnTo>
                <a:lnTo>
                  <a:pt x="1059421" y="289737"/>
                </a:lnTo>
                <a:lnTo>
                  <a:pt x="1061199" y="350583"/>
                </a:lnTo>
                <a:lnTo>
                  <a:pt x="1059421" y="411797"/>
                </a:lnTo>
                <a:lnTo>
                  <a:pt x="1054061" y="467626"/>
                </a:lnTo>
                <a:lnTo>
                  <a:pt x="1045133" y="518248"/>
                </a:lnTo>
                <a:lnTo>
                  <a:pt x="1032637" y="563676"/>
                </a:lnTo>
                <a:lnTo>
                  <a:pt x="1017371" y="603694"/>
                </a:lnTo>
                <a:lnTo>
                  <a:pt x="1000188" y="638060"/>
                </a:lnTo>
                <a:lnTo>
                  <a:pt x="960120" y="689902"/>
                </a:lnTo>
                <a:lnTo>
                  <a:pt x="970153" y="701509"/>
                </a:lnTo>
                <a:lnTo>
                  <a:pt x="1017079" y="649871"/>
                </a:lnTo>
                <a:lnTo>
                  <a:pt x="1038123" y="614705"/>
                </a:lnTo>
                <a:lnTo>
                  <a:pt x="1057529" y="573290"/>
                </a:lnTo>
                <a:lnTo>
                  <a:pt x="1070965" y="535901"/>
                </a:lnTo>
                <a:lnTo>
                  <a:pt x="1081417" y="494931"/>
                </a:lnTo>
                <a:lnTo>
                  <a:pt x="1088885" y="450392"/>
                </a:lnTo>
                <a:lnTo>
                  <a:pt x="1093368" y="402272"/>
                </a:lnTo>
                <a:lnTo>
                  <a:pt x="1094854" y="350761"/>
                </a:lnTo>
                <a:close/>
              </a:path>
            </a:pathLst>
          </a:custGeom>
          <a:solidFill>
            <a:srgbClr val="FFFFFF"/>
          </a:solidFill>
        </p:spPr>
        <p:txBody>
          <a:bodyPr wrap="square" lIns="0" tIns="0" rIns="0" bIns="0" rtlCol="0"/>
          <a:lstStyle/>
          <a:p>
            <a:endParaRPr/>
          </a:p>
        </p:txBody>
      </p:sp>
      <p:sp>
        <p:nvSpPr>
          <p:cNvPr id="21" name="object 21"/>
          <p:cNvSpPr txBox="1"/>
          <p:nvPr/>
        </p:nvSpPr>
        <p:spPr>
          <a:xfrm>
            <a:off x="10722482" y="5905296"/>
            <a:ext cx="857885" cy="459934"/>
          </a:xfrm>
          <a:prstGeom prst="rect">
            <a:avLst/>
          </a:prstGeom>
        </p:spPr>
        <p:txBody>
          <a:bodyPr vert="horz" wrap="square" lIns="0" tIns="63500" rIns="0" bIns="0" rtlCol="0">
            <a:spAutoFit/>
          </a:bodyPr>
          <a:lstStyle/>
          <a:p>
            <a:pPr marL="513080">
              <a:lnSpc>
                <a:spcPts val="785"/>
              </a:lnSpc>
              <a:spcBef>
                <a:spcPts val="500"/>
              </a:spcBef>
            </a:pPr>
            <a:endParaRPr lang="en-US" sz="1650" dirty="0">
              <a:latin typeface="Cambria Math"/>
              <a:cs typeface="Cambria Math"/>
            </a:endParaRPr>
          </a:p>
          <a:p>
            <a:pPr marL="25400">
              <a:lnSpc>
                <a:spcPts val="2165"/>
              </a:lnSpc>
              <a:tabLst>
                <a:tab pos="651510" algn="l"/>
              </a:tabLst>
            </a:pPr>
            <a:r>
              <a:rPr sz="4200" baseline="-32738" dirty="0">
                <a:solidFill>
                  <a:srgbClr val="FFFFFF"/>
                </a:solidFill>
                <a:latin typeface="Cambria Math"/>
                <a:cs typeface="Cambria Math"/>
              </a:rPr>
              <a:t>−</a:t>
            </a:r>
            <a:r>
              <a:rPr sz="4200" spc="-247" baseline="-32738" dirty="0">
                <a:solidFill>
                  <a:srgbClr val="FFFFFF"/>
                </a:solidFill>
                <a:latin typeface="Cambria Math"/>
                <a:cs typeface="Cambria Math"/>
              </a:rPr>
              <a:t> </a:t>
            </a:r>
            <a:r>
              <a:rPr sz="2050" spc="60" dirty="0">
                <a:solidFill>
                  <a:srgbClr val="FFFFFF"/>
                </a:solidFill>
                <a:latin typeface="Cambria Math"/>
                <a:cs typeface="Cambria Math"/>
              </a:rPr>
              <a:t>𝛿</a:t>
            </a:r>
            <a:r>
              <a:rPr lang="en-US" sz="2400" spc="60" baseline="30000" dirty="0">
                <a:solidFill>
                  <a:srgbClr val="FFFFFF"/>
                </a:solidFill>
                <a:latin typeface="Cambria Math"/>
                <a:cs typeface="Cambria Math"/>
              </a:rPr>
              <a:t>2</a:t>
            </a:r>
            <a:r>
              <a:rPr sz="2050" spc="140" dirty="0">
                <a:solidFill>
                  <a:srgbClr val="FFFFFF"/>
                </a:solidFill>
                <a:latin typeface="Cambria Math"/>
                <a:cs typeface="Cambria Math"/>
              </a:rPr>
              <a:t>𝜇</a:t>
            </a:r>
            <a:endParaRPr sz="2050" dirty="0">
              <a:latin typeface="Cambria Math"/>
              <a:cs typeface="Cambria Math"/>
            </a:endParaRPr>
          </a:p>
        </p:txBody>
      </p:sp>
      <p:sp>
        <p:nvSpPr>
          <p:cNvPr id="22" name="object 22"/>
          <p:cNvSpPr txBox="1"/>
          <p:nvPr/>
        </p:nvSpPr>
        <p:spPr>
          <a:xfrm>
            <a:off x="11234039" y="6388404"/>
            <a:ext cx="163195" cy="336550"/>
          </a:xfrm>
          <a:prstGeom prst="rect">
            <a:avLst/>
          </a:prstGeom>
        </p:spPr>
        <p:txBody>
          <a:bodyPr vert="horz" wrap="square" lIns="0" tIns="11430" rIns="0" bIns="0" rtlCol="0">
            <a:spAutoFit/>
          </a:bodyPr>
          <a:lstStyle/>
          <a:p>
            <a:pPr>
              <a:lnSpc>
                <a:spcPct val="100000"/>
              </a:lnSpc>
              <a:spcBef>
                <a:spcPts val="90"/>
              </a:spcBef>
            </a:pPr>
            <a:r>
              <a:rPr sz="2050" spc="-50" dirty="0">
                <a:solidFill>
                  <a:srgbClr val="FFFFFF"/>
                </a:solidFill>
                <a:latin typeface="Cambria Math"/>
                <a:cs typeface="Cambria Math"/>
              </a:rPr>
              <a:t>2</a:t>
            </a:r>
            <a:endParaRPr sz="2050">
              <a:latin typeface="Cambria Math"/>
              <a:cs typeface="Cambria Math"/>
            </a:endParaRPr>
          </a:p>
        </p:txBody>
      </p:sp>
      <p:sp>
        <p:nvSpPr>
          <p:cNvPr id="23" name="object 23"/>
          <p:cNvSpPr txBox="1"/>
          <p:nvPr/>
        </p:nvSpPr>
        <p:spPr>
          <a:xfrm>
            <a:off x="6534911" y="3599688"/>
            <a:ext cx="5593080" cy="623570"/>
          </a:xfrm>
          <a:prstGeom prst="rect">
            <a:avLst/>
          </a:prstGeom>
          <a:solidFill>
            <a:srgbClr val="4B3182"/>
          </a:solidFill>
        </p:spPr>
        <p:txBody>
          <a:bodyPr vert="horz" wrap="square" lIns="0" tIns="58419" rIns="0" bIns="0" rtlCol="0">
            <a:spAutoFit/>
          </a:bodyPr>
          <a:lstStyle/>
          <a:p>
            <a:pPr marL="92075">
              <a:lnSpc>
                <a:spcPct val="100000"/>
              </a:lnSpc>
              <a:spcBef>
                <a:spcPts val="459"/>
              </a:spcBef>
            </a:pPr>
            <a:r>
              <a:rPr sz="3200" b="1" dirty="0">
                <a:solidFill>
                  <a:srgbClr val="FFFFFF"/>
                </a:solidFill>
                <a:latin typeface="Segoe UI Semibold"/>
                <a:cs typeface="Segoe UI Semibold"/>
              </a:rPr>
              <a:t>Chernoff</a:t>
            </a:r>
            <a:r>
              <a:rPr sz="3200" b="1" spc="-45" dirty="0">
                <a:solidFill>
                  <a:srgbClr val="FFFFFF"/>
                </a:solidFill>
                <a:latin typeface="Segoe UI Semibold"/>
                <a:cs typeface="Segoe UI Semibold"/>
              </a:rPr>
              <a:t> </a:t>
            </a:r>
            <a:r>
              <a:rPr sz="3200" b="1" dirty="0">
                <a:solidFill>
                  <a:srgbClr val="FFFFFF"/>
                </a:solidFill>
                <a:latin typeface="Segoe UI Semibold"/>
                <a:cs typeface="Segoe UI Semibold"/>
              </a:rPr>
              <a:t>Bound</a:t>
            </a:r>
            <a:r>
              <a:rPr sz="3200" b="1" spc="-40" dirty="0">
                <a:solidFill>
                  <a:srgbClr val="FFFFFF"/>
                </a:solidFill>
                <a:latin typeface="Segoe UI Semibold"/>
                <a:cs typeface="Segoe UI Semibold"/>
              </a:rPr>
              <a:t> </a:t>
            </a:r>
            <a:r>
              <a:rPr sz="3200" b="1" dirty="0">
                <a:solidFill>
                  <a:srgbClr val="FFFFFF"/>
                </a:solidFill>
                <a:latin typeface="Segoe UI Semibold"/>
                <a:cs typeface="Segoe UI Semibold"/>
              </a:rPr>
              <a:t>(left</a:t>
            </a:r>
            <a:r>
              <a:rPr sz="3200" b="1" spc="-25" dirty="0">
                <a:solidFill>
                  <a:srgbClr val="FFFFFF"/>
                </a:solidFill>
                <a:latin typeface="Segoe UI Semibold"/>
                <a:cs typeface="Segoe UI Semibold"/>
              </a:rPr>
              <a:t> </a:t>
            </a:r>
            <a:r>
              <a:rPr sz="3200" b="1" spc="-10" dirty="0">
                <a:solidFill>
                  <a:srgbClr val="FFFFFF"/>
                </a:solidFill>
                <a:latin typeface="Segoe UI Semibold"/>
                <a:cs typeface="Segoe UI Semibold"/>
              </a:rPr>
              <a:t>tail)</a:t>
            </a:r>
            <a:endParaRPr sz="3200">
              <a:latin typeface="Segoe UI Semibold"/>
              <a:cs typeface="Segoe UI Semibold"/>
            </a:endParaRPr>
          </a:p>
        </p:txBody>
      </p:sp>
      <mc:AlternateContent xmlns:mc="http://schemas.openxmlformats.org/markup-compatibility/2006" xmlns:a14="http://schemas.microsoft.com/office/drawing/2010/main">
        <mc:Choice Requires="a14">
          <p:sp>
            <p:nvSpPr>
              <p:cNvPr id="25" name="object 25"/>
              <p:cNvSpPr/>
              <p:nvPr/>
            </p:nvSpPr>
            <p:spPr>
              <a:xfrm>
                <a:off x="5786628" y="65531"/>
                <a:ext cx="6341745" cy="390525"/>
              </a:xfrm>
              <a:custGeom>
                <a:avLst/>
                <a:gdLst/>
                <a:ahLst/>
                <a:cxnLst/>
                <a:rect l="l" t="t" r="r" b="b"/>
                <a:pathLst>
                  <a:path w="6341745" h="390525">
                    <a:moveTo>
                      <a:pt x="6303899" y="0"/>
                    </a:moveTo>
                    <a:lnTo>
                      <a:pt x="37464" y="0"/>
                    </a:lnTo>
                    <a:lnTo>
                      <a:pt x="22877" y="2942"/>
                    </a:lnTo>
                    <a:lnTo>
                      <a:pt x="10969" y="10969"/>
                    </a:lnTo>
                    <a:lnTo>
                      <a:pt x="2942" y="22877"/>
                    </a:lnTo>
                    <a:lnTo>
                      <a:pt x="0" y="37465"/>
                    </a:lnTo>
                    <a:lnTo>
                      <a:pt x="0" y="352679"/>
                    </a:lnTo>
                    <a:lnTo>
                      <a:pt x="2942" y="367266"/>
                    </a:lnTo>
                    <a:lnTo>
                      <a:pt x="10969" y="379174"/>
                    </a:lnTo>
                    <a:lnTo>
                      <a:pt x="22877" y="387201"/>
                    </a:lnTo>
                    <a:lnTo>
                      <a:pt x="37464" y="390144"/>
                    </a:lnTo>
                    <a:lnTo>
                      <a:pt x="6303899" y="390144"/>
                    </a:lnTo>
                    <a:lnTo>
                      <a:pt x="6318486" y="387201"/>
                    </a:lnTo>
                    <a:lnTo>
                      <a:pt x="6330394" y="379174"/>
                    </a:lnTo>
                    <a:lnTo>
                      <a:pt x="6338421" y="367266"/>
                    </a:lnTo>
                    <a:lnTo>
                      <a:pt x="6341364" y="352679"/>
                    </a:lnTo>
                    <a:lnTo>
                      <a:pt x="6341364" y="37465"/>
                    </a:lnTo>
                    <a:lnTo>
                      <a:pt x="6338421" y="22877"/>
                    </a:lnTo>
                    <a:lnTo>
                      <a:pt x="6330394" y="10969"/>
                    </a:lnTo>
                    <a:lnTo>
                      <a:pt x="6318486" y="2942"/>
                    </a:lnTo>
                    <a:lnTo>
                      <a:pt x="6303899" y="0"/>
                    </a:lnTo>
                    <a:close/>
                  </a:path>
                </a:pathLst>
              </a:custGeom>
              <a:solidFill>
                <a:srgbClr val="F6EDF5"/>
              </a:solidFill>
            </p:spPr>
            <p:txBody>
              <a:bodyPr wrap="square" lIns="0" tIns="0" rIns="0" bIns="0" rtlCol="0"/>
              <a:lstStyle/>
              <a:p>
                <a:pPr marL="38100" algn="just">
                  <a:spcBef>
                    <a:spcPts val="105"/>
                  </a:spcBef>
                  <a:tabLst>
                    <a:tab pos="1744980" algn="l"/>
                    <a:tab pos="2609215" algn="l"/>
                    <a:tab pos="3303904" algn="l"/>
                    <a:tab pos="4753610" algn="l"/>
                  </a:tabLst>
                </a:pPr>
                <a:r>
                  <a:rPr lang="en-US" sz="2000" b="0" i="1" dirty="0">
                    <a:latin typeface="Segoe UI Semilight"/>
                    <a:cs typeface="Segoe UI Semilight"/>
                  </a:rPr>
                  <a:t>Goal:</a:t>
                </a:r>
                <a:r>
                  <a:rPr lang="en-US" sz="2000" b="0" i="1" spc="-45" dirty="0">
                    <a:latin typeface="Segoe UI Semilight"/>
                    <a:cs typeface="Segoe UI Semilight"/>
                  </a:rPr>
                  <a:t> </a:t>
                </a:r>
                <a:r>
                  <a:rPr lang="en-US" sz="2000" b="0" i="1" dirty="0">
                    <a:latin typeface="Segoe UI Semilight"/>
                    <a:cs typeface="Segoe UI Semilight"/>
                  </a:rPr>
                  <a:t>bound </a:t>
                </a:r>
                <a:r>
                  <a:rPr lang="en-US" sz="1800" dirty="0">
                    <a:latin typeface="Cambria Math"/>
                    <a:cs typeface="Cambria Math"/>
                  </a:rPr>
                  <a:t>ℙ</a:t>
                </a:r>
                <a14:m>
                  <m:oMath xmlns:m="http://schemas.openxmlformats.org/officeDocument/2006/math">
                    <m:d>
                      <m:dPr>
                        <m:endChr m:val="|"/>
                        <m:ctrlPr>
                          <a:rPr lang="ar-AE" sz="1800" b="0" i="1" smtClean="0">
                            <a:latin typeface="Cambria Math" panose="02040503050406030204" pitchFamily="18" charset="0"/>
                            <a:cs typeface="Cambria Math"/>
                          </a:rPr>
                        </m:ctrlPr>
                      </m:dPr>
                      <m:e>
                        <m:r>
                          <a:rPr lang="ar-AE" sz="1800" b="0" i="1" smtClean="0">
                            <a:latin typeface="Cambria Math" panose="02040503050406030204" pitchFamily="18" charset="0"/>
                            <a:cs typeface="Cambria Math"/>
                          </a:rPr>
                          <m:t>|</m:t>
                        </m:r>
                        <m:acc>
                          <m:accPr>
                            <m:chr m:val="̅"/>
                            <m:ctrlPr>
                              <a:rPr lang="ar-AE" sz="1800" b="0" i="1" smtClean="0">
                                <a:latin typeface="Cambria Math" panose="02040503050406030204" pitchFamily="18" charset="0"/>
                                <a:cs typeface="Cambria Math"/>
                              </a:rPr>
                            </m:ctrlPr>
                          </m:accPr>
                          <m:e>
                            <m:r>
                              <a:rPr lang="ar-AE" sz="1800" b="0" i="1" smtClean="0">
                                <a:latin typeface="Cambria Math" panose="02040503050406030204" pitchFamily="18" charset="0"/>
                                <a:cs typeface="Cambria Math"/>
                              </a:rPr>
                              <m:t>𝑋</m:t>
                            </m:r>
                          </m:e>
                        </m:acc>
                        <m:r>
                          <a:rPr lang="ar-AE" sz="1800" b="0" i="1" smtClean="0">
                            <a:latin typeface="Cambria Math" panose="02040503050406030204" pitchFamily="18" charset="0"/>
                            <a:cs typeface="Cambria Math"/>
                          </a:rPr>
                          <m:t>−0.6</m:t>
                        </m:r>
                      </m:e>
                    </m:d>
                    <m:r>
                      <a:rPr lang="ar-AE" sz="1800" b="0" i="1" smtClean="0">
                        <a:latin typeface="Cambria Math" panose="02040503050406030204" pitchFamily="18" charset="0"/>
                        <a:cs typeface="Cambria Math"/>
                      </a:rPr>
                      <m:t>≥0.1)=</m:t>
                    </m:r>
                    <m:r>
                      <m:rPr>
                        <m:nor/>
                      </m:rPr>
                      <a:rPr lang="ar-AE" sz="1800" i="0" dirty="0">
                        <a:latin typeface="Cambria Math"/>
                        <a:ea typeface="Cambria Math" panose="02040503050406030204" pitchFamily="18" charset="0"/>
                        <a:cs typeface="Cambria Math"/>
                      </a:rPr>
                      <m:t>ℙ</m:t>
                    </m:r>
                    <m:r>
                      <m:rPr>
                        <m:nor/>
                      </m:rPr>
                      <a:rPr lang="ar-AE" sz="1800" b="0" i="0" dirty="0" smtClean="0">
                        <a:latin typeface="Cambria Math"/>
                        <a:ea typeface="Cambria Math" panose="02040503050406030204" pitchFamily="18" charset="0"/>
                        <a:cs typeface="Cambria Math"/>
                      </a:rPr>
                      <m:t>(</m:t>
                    </m:r>
                    <m:acc>
                      <m:accPr>
                        <m:chr m:val="̅"/>
                        <m:ctrlPr>
                          <a:rPr lang="ar-AE" sz="1800" b="0" i="1" smtClean="0">
                            <a:latin typeface="Cambria Math" panose="02040503050406030204" pitchFamily="18" charset="0"/>
                            <a:cs typeface="Cambria Math"/>
                          </a:rPr>
                        </m:ctrlPr>
                      </m:accPr>
                      <m:e>
                        <m:r>
                          <a:rPr lang="ar-AE" sz="1800" b="0" i="1" smtClean="0">
                            <a:latin typeface="Cambria Math" panose="02040503050406030204" pitchFamily="18" charset="0"/>
                            <a:cs typeface="Cambria Math"/>
                          </a:rPr>
                          <m:t>𝑋</m:t>
                        </m:r>
                      </m:e>
                    </m:acc>
                    <m:r>
                      <a:rPr lang="ar-AE" sz="1800" b="0" i="1" smtClean="0">
                        <a:latin typeface="Cambria Math" panose="02040503050406030204" pitchFamily="18" charset="0"/>
                        <a:cs typeface="Cambria Math"/>
                      </a:rPr>
                      <m:t>≤0.5)+</m:t>
                    </m:r>
                    <m:r>
                      <m:rPr>
                        <m:nor/>
                      </m:rPr>
                      <a:rPr lang="ar-AE" sz="1800" i="0" dirty="0" smtClean="0">
                        <a:latin typeface="Cambria Math"/>
                        <a:ea typeface="Cambria Math" panose="02040503050406030204" pitchFamily="18" charset="0"/>
                        <a:cs typeface="Cambria Math"/>
                      </a:rPr>
                      <m:t>ℙ</m:t>
                    </m:r>
                    <m:r>
                      <m:rPr>
                        <m:nor/>
                      </m:rPr>
                      <a:rPr lang="ar-AE" sz="1800" b="0" i="0" dirty="0" smtClean="0">
                        <a:latin typeface="Cambria Math"/>
                        <a:ea typeface="Cambria Math" panose="02040503050406030204" pitchFamily="18" charset="0"/>
                        <a:cs typeface="Cambria Math"/>
                      </a:rPr>
                      <m:t>(</m:t>
                    </m:r>
                    <m:acc>
                      <m:accPr>
                        <m:chr m:val="̅"/>
                        <m:ctrlPr>
                          <a:rPr lang="ar-AE" sz="1800" b="0" i="1" smtClean="0">
                            <a:latin typeface="Cambria Math" panose="02040503050406030204" pitchFamily="18" charset="0"/>
                            <a:cs typeface="Cambria Math"/>
                          </a:rPr>
                        </m:ctrlPr>
                      </m:accPr>
                      <m:e>
                        <m:r>
                          <a:rPr lang="ar-AE" sz="1800" b="0" i="1" smtClean="0">
                            <a:latin typeface="Cambria Math" panose="02040503050406030204" pitchFamily="18" charset="0"/>
                            <a:cs typeface="Cambria Math"/>
                          </a:rPr>
                          <m:t>𝑋</m:t>
                        </m:r>
                      </m:e>
                    </m:acc>
                    <m:r>
                      <a:rPr lang="ar-AE" sz="1800" b="0" i="1" smtClean="0">
                        <a:latin typeface="Cambria Math" panose="02040503050406030204" pitchFamily="18" charset="0"/>
                        <a:cs typeface="Cambria Math"/>
                      </a:rPr>
                      <m:t>≥0.7)</m:t>
                    </m:r>
                  </m:oMath>
                </a14:m>
                <a:endParaRPr lang="ar-AE" sz="1800" dirty="0">
                  <a:latin typeface="Cambria Math"/>
                  <a:cs typeface="Cambria Math"/>
                </a:endParaRPr>
              </a:p>
            </p:txBody>
          </p:sp>
        </mc:Choice>
        <mc:Fallback xmlns="">
          <p:sp>
            <p:nvSpPr>
              <p:cNvPr id="25" name="object 25"/>
              <p:cNvSpPr>
                <a:spLocks noRot="1" noChangeAspect="1" noMove="1" noResize="1" noEditPoints="1" noAdjustHandles="1" noChangeArrowheads="1" noChangeShapeType="1" noTextEdit="1"/>
              </p:cNvSpPr>
              <p:nvPr/>
            </p:nvSpPr>
            <p:spPr>
              <a:xfrm>
                <a:off x="5786628" y="65531"/>
                <a:ext cx="6341745" cy="390525"/>
              </a:xfrm>
              <a:custGeom>
                <a:avLst/>
                <a:gdLst/>
                <a:ahLst/>
                <a:cxnLst/>
                <a:rect l="l" t="t" r="r" b="b"/>
                <a:pathLst>
                  <a:path w="6341745" h="390525">
                    <a:moveTo>
                      <a:pt x="6303899" y="0"/>
                    </a:moveTo>
                    <a:lnTo>
                      <a:pt x="37464" y="0"/>
                    </a:lnTo>
                    <a:lnTo>
                      <a:pt x="22877" y="2942"/>
                    </a:lnTo>
                    <a:lnTo>
                      <a:pt x="10969" y="10969"/>
                    </a:lnTo>
                    <a:lnTo>
                      <a:pt x="2942" y="22877"/>
                    </a:lnTo>
                    <a:lnTo>
                      <a:pt x="0" y="37465"/>
                    </a:lnTo>
                    <a:lnTo>
                      <a:pt x="0" y="352679"/>
                    </a:lnTo>
                    <a:lnTo>
                      <a:pt x="2942" y="367266"/>
                    </a:lnTo>
                    <a:lnTo>
                      <a:pt x="10969" y="379174"/>
                    </a:lnTo>
                    <a:lnTo>
                      <a:pt x="22877" y="387201"/>
                    </a:lnTo>
                    <a:lnTo>
                      <a:pt x="37464" y="390144"/>
                    </a:lnTo>
                    <a:lnTo>
                      <a:pt x="6303899" y="390144"/>
                    </a:lnTo>
                    <a:lnTo>
                      <a:pt x="6318486" y="387201"/>
                    </a:lnTo>
                    <a:lnTo>
                      <a:pt x="6330394" y="379174"/>
                    </a:lnTo>
                    <a:lnTo>
                      <a:pt x="6338421" y="367266"/>
                    </a:lnTo>
                    <a:lnTo>
                      <a:pt x="6341364" y="352679"/>
                    </a:lnTo>
                    <a:lnTo>
                      <a:pt x="6341364" y="37465"/>
                    </a:lnTo>
                    <a:lnTo>
                      <a:pt x="6338421" y="22877"/>
                    </a:lnTo>
                    <a:lnTo>
                      <a:pt x="6330394" y="10969"/>
                    </a:lnTo>
                    <a:lnTo>
                      <a:pt x="6318486" y="2942"/>
                    </a:lnTo>
                    <a:lnTo>
                      <a:pt x="6303899" y="0"/>
                    </a:lnTo>
                    <a:close/>
                  </a:path>
                </a:pathLst>
              </a:custGeom>
              <a:blipFill>
                <a:blip r:embed="rId3"/>
                <a:stretch>
                  <a:fillRect l="-1825" t="-18750" b="-18750"/>
                </a:stretch>
              </a:blipFill>
            </p:spPr>
            <p:txBody>
              <a:bodyPr/>
              <a:lstStyle/>
              <a:p>
                <a:r>
                  <a:rPr lang="en-US">
                    <a:noFill/>
                  </a:rPr>
                  <a:t> </a:t>
                </a:r>
              </a:p>
            </p:txBody>
          </p:sp>
        </mc:Fallback>
      </mc:AlternateContent>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4765A-89E1-62AB-E8C9-590FB275EBF7}"/>
            </a:ext>
          </a:extLst>
        </p:cNvPr>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2" name="object 2">
                <a:extLst>
                  <a:ext uri="{FF2B5EF4-FFF2-40B4-BE49-F238E27FC236}">
                    <a16:creationId xmlns:a16="http://schemas.microsoft.com/office/drawing/2014/main" id="{0F65F6FA-CA29-9057-ABEC-85D01E11D94E}"/>
                  </a:ext>
                </a:extLst>
              </p:cNvPr>
              <p:cNvGraphicFramePr>
                <a:graphicFrameLocks noGrp="1"/>
              </p:cNvGraphicFramePr>
              <p:nvPr/>
            </p:nvGraphicFramePr>
            <p:xfrm>
              <a:off x="574548" y="204215"/>
              <a:ext cx="11102340" cy="1703070"/>
            </p:xfrm>
            <a:graphic>
              <a:graphicData uri="http://schemas.openxmlformats.org/drawingml/2006/table">
                <a:tbl>
                  <a:tblPr firstRow="1" bandRow="1">
                    <a:tableStyleId>{2D5ABB26-0587-4C30-8999-92F81FD0307C}</a:tableStyleId>
                  </a:tblPr>
                  <a:tblGrid>
                    <a:gridCol w="11102340">
                      <a:extLst>
                        <a:ext uri="{9D8B030D-6E8A-4147-A177-3AD203B41FA5}">
                          <a16:colId xmlns:a16="http://schemas.microsoft.com/office/drawing/2014/main" val="20000"/>
                        </a:ext>
                      </a:extLst>
                    </a:gridCol>
                  </a:tblGrid>
                  <a:tr h="688340">
                    <a:tc>
                      <a:txBody>
                        <a:bodyPr/>
                        <a:lstStyle/>
                        <a:p>
                          <a:pPr marL="105410">
                            <a:lnSpc>
                              <a:spcPct val="100000"/>
                            </a:lnSpc>
                            <a:spcBef>
                              <a:spcPts val="715"/>
                            </a:spcBef>
                          </a:pPr>
                          <a:r>
                            <a:rPr sz="3200" b="1" dirty="0">
                              <a:solidFill>
                                <a:srgbClr val="FFFFFF"/>
                              </a:solidFill>
                              <a:latin typeface="Segoe UI Semibold"/>
                              <a:cs typeface="Segoe UI Semibold"/>
                            </a:rPr>
                            <a:t>Maximum</a:t>
                          </a:r>
                          <a:r>
                            <a:rPr sz="3200" b="1" spc="-60" dirty="0">
                              <a:solidFill>
                                <a:srgbClr val="FFFFFF"/>
                              </a:solidFill>
                              <a:latin typeface="Segoe UI Semibold"/>
                              <a:cs typeface="Segoe UI Semibold"/>
                            </a:rPr>
                            <a:t> </a:t>
                          </a:r>
                          <a:r>
                            <a:rPr sz="3200" b="1" dirty="0">
                              <a:solidFill>
                                <a:srgbClr val="FFFFFF"/>
                              </a:solidFill>
                              <a:latin typeface="Segoe UI Semibold"/>
                              <a:cs typeface="Segoe UI Semibold"/>
                            </a:rPr>
                            <a:t>Likelihood</a:t>
                          </a:r>
                          <a:r>
                            <a:rPr sz="3200" b="1" spc="-75" dirty="0">
                              <a:solidFill>
                                <a:srgbClr val="FFFFFF"/>
                              </a:solidFill>
                              <a:latin typeface="Segoe UI Semibold"/>
                              <a:cs typeface="Segoe UI Semibold"/>
                            </a:rPr>
                            <a:t> </a:t>
                          </a:r>
                          <a:r>
                            <a:rPr sz="3200" b="1" spc="-10" dirty="0">
                              <a:solidFill>
                                <a:srgbClr val="FFFFFF"/>
                              </a:solidFill>
                              <a:latin typeface="Segoe UI Semibold"/>
                              <a:cs typeface="Segoe UI Semibold"/>
                            </a:rPr>
                            <a:t>Estimator</a:t>
                          </a:r>
                          <a:endParaRPr sz="3200" dirty="0">
                            <a:latin typeface="Segoe UI Semibold"/>
                            <a:cs typeface="Segoe UI Semibold"/>
                          </a:endParaRPr>
                        </a:p>
                      </a:txBody>
                      <a:tcPr marL="0" marR="0" marT="90805" marB="0">
                        <a:solidFill>
                          <a:srgbClr val="4B3182"/>
                        </a:solidFill>
                      </a:tcPr>
                    </a:tc>
                    <a:extLst>
                      <a:ext uri="{0D108BD9-81ED-4DB2-BD59-A6C34878D82A}">
                        <a16:rowId xmlns:a16="http://schemas.microsoft.com/office/drawing/2014/main" val="10000"/>
                      </a:ext>
                    </a:extLst>
                  </a:tr>
                  <a:tr h="1014730">
                    <a:tc>
                      <a:txBody>
                        <a:bodyPr/>
                        <a:lstStyle/>
                        <a:p>
                          <a:pPr marL="4250690" marR="908685" indent="-3333750">
                            <a:lnSpc>
                              <a:spcPct val="100000"/>
                            </a:lnSpc>
                            <a:spcBef>
                              <a:spcPts val="635"/>
                            </a:spcBef>
                            <a:tabLst>
                              <a:tab pos="5737860" algn="l"/>
                              <a:tab pos="9919970" algn="l"/>
                            </a:tabLst>
                          </a:pPr>
                          <a:r>
                            <a:rPr sz="2800" b="0" dirty="0">
                              <a:solidFill>
                                <a:srgbClr val="FFFFFF"/>
                              </a:solidFill>
                              <a:latin typeface="Segoe UI Semilight"/>
                              <a:cs typeface="Segoe UI Semilight"/>
                            </a:rPr>
                            <a:t>The</a:t>
                          </a:r>
                          <a:r>
                            <a:rPr sz="2800" b="0" spc="-55" dirty="0">
                              <a:solidFill>
                                <a:srgbClr val="FFFFFF"/>
                              </a:solidFill>
                              <a:latin typeface="Segoe UI Semilight"/>
                              <a:cs typeface="Segoe UI Semilight"/>
                            </a:rPr>
                            <a:t> </a:t>
                          </a:r>
                          <a:r>
                            <a:rPr sz="2800" b="0" dirty="0">
                              <a:solidFill>
                                <a:srgbClr val="FFFFFF"/>
                              </a:solidFill>
                              <a:latin typeface="Segoe UI Semilight"/>
                              <a:cs typeface="Segoe UI Semilight"/>
                            </a:rPr>
                            <a:t>maximum</a:t>
                          </a:r>
                          <a:r>
                            <a:rPr sz="2800" b="0" spc="-65" dirty="0">
                              <a:solidFill>
                                <a:srgbClr val="FFFFFF"/>
                              </a:solidFill>
                              <a:latin typeface="Segoe UI Semilight"/>
                              <a:cs typeface="Segoe UI Semilight"/>
                            </a:rPr>
                            <a:t> </a:t>
                          </a:r>
                          <a:r>
                            <a:rPr sz="2800" b="0" spc="-10" dirty="0">
                              <a:solidFill>
                                <a:srgbClr val="FFFFFF"/>
                              </a:solidFill>
                              <a:latin typeface="Segoe UI Semilight"/>
                              <a:cs typeface="Segoe UI Semilight"/>
                            </a:rPr>
                            <a:t>likelihood</a:t>
                          </a:r>
                          <a:r>
                            <a:rPr sz="2800" b="0" spc="-55" dirty="0">
                              <a:solidFill>
                                <a:srgbClr val="FFFFFF"/>
                              </a:solidFill>
                              <a:latin typeface="Segoe UI Semilight"/>
                              <a:cs typeface="Segoe UI Semilight"/>
                            </a:rPr>
                            <a:t> </a:t>
                          </a:r>
                          <a:r>
                            <a:rPr sz="2800" b="0" dirty="0">
                              <a:solidFill>
                                <a:srgbClr val="FFFFFF"/>
                              </a:solidFill>
                              <a:latin typeface="Segoe UI Semilight"/>
                              <a:cs typeface="Segoe UI Semilight"/>
                            </a:rPr>
                            <a:t>estimator</a:t>
                          </a:r>
                          <a:r>
                            <a:rPr sz="2800" b="0" spc="-70" dirty="0">
                              <a:solidFill>
                                <a:srgbClr val="FFFFFF"/>
                              </a:solidFill>
                              <a:latin typeface="Segoe UI Semilight"/>
                              <a:cs typeface="Segoe UI Semilight"/>
                            </a:rPr>
                            <a:t> </a:t>
                          </a:r>
                          <a:r>
                            <a:rPr sz="2800" b="0" dirty="0">
                              <a:solidFill>
                                <a:srgbClr val="FFFFFF"/>
                              </a:solidFill>
                              <a:latin typeface="Segoe UI Semilight"/>
                              <a:cs typeface="Segoe UI Semilight"/>
                            </a:rPr>
                            <a:t>of</a:t>
                          </a:r>
                          <a:r>
                            <a:rPr sz="2800" b="0" spc="-55" dirty="0">
                              <a:solidFill>
                                <a:srgbClr val="FFFFFF"/>
                              </a:solidFill>
                              <a:latin typeface="Segoe UI Semilight"/>
                              <a:cs typeface="Segoe UI Semilight"/>
                            </a:rPr>
                            <a:t> </a:t>
                          </a:r>
                          <a:r>
                            <a:rPr sz="2800" b="0" dirty="0">
                              <a:solidFill>
                                <a:srgbClr val="FFFFFF"/>
                              </a:solidFill>
                              <a:latin typeface="Segoe UI Semilight"/>
                              <a:cs typeface="Segoe UI Semilight"/>
                            </a:rPr>
                            <a:t>the</a:t>
                          </a:r>
                          <a:r>
                            <a:rPr sz="2800" b="0" spc="-65" dirty="0">
                              <a:solidFill>
                                <a:srgbClr val="FFFFFF"/>
                              </a:solidFill>
                              <a:latin typeface="Segoe UI Semilight"/>
                              <a:cs typeface="Segoe UI Semilight"/>
                            </a:rPr>
                            <a:t> </a:t>
                          </a:r>
                          <a:r>
                            <a:rPr sz="2800" b="0" dirty="0">
                              <a:solidFill>
                                <a:srgbClr val="FFFFFF"/>
                              </a:solidFill>
                              <a:latin typeface="Segoe UI Semilight"/>
                              <a:cs typeface="Segoe UI Semilight"/>
                            </a:rPr>
                            <a:t>parameter</a:t>
                          </a:r>
                          <a:r>
                            <a:rPr sz="2800" b="0" spc="-50" dirty="0">
                              <a:solidFill>
                                <a:srgbClr val="FFFFFF"/>
                              </a:solidFill>
                              <a:latin typeface="Segoe UI Semilight"/>
                              <a:cs typeface="Segoe UI Semilight"/>
                            </a:rPr>
                            <a:t> </a:t>
                          </a:r>
                          <a:r>
                            <a:rPr sz="2800" dirty="0">
                              <a:solidFill>
                                <a:srgbClr val="FFFFFF"/>
                              </a:solidFill>
                              <a:latin typeface="Cambria Math"/>
                              <a:cs typeface="Cambria Math"/>
                            </a:rPr>
                            <a:t>θ</a:t>
                          </a:r>
                          <a:r>
                            <a:rPr sz="2800" spc="105" dirty="0">
                              <a:solidFill>
                                <a:srgbClr val="FFFFFF"/>
                              </a:solidFill>
                              <a:latin typeface="Cambria Math"/>
                              <a:cs typeface="Cambria Math"/>
                            </a:rPr>
                            <a:t> </a:t>
                          </a:r>
                          <a:r>
                            <a:rPr sz="2800" b="0" dirty="0">
                              <a:solidFill>
                                <a:srgbClr val="FFFFFF"/>
                              </a:solidFill>
                              <a:latin typeface="Segoe UI Semilight"/>
                              <a:cs typeface="Segoe UI Semilight"/>
                            </a:rPr>
                            <a:t>is:</a:t>
                          </a:r>
                          <a:r>
                            <a:rPr sz="2800" b="0" spc="-60" dirty="0">
                              <a:solidFill>
                                <a:srgbClr val="FFFFFF"/>
                              </a:solidFill>
                              <a:latin typeface="Segoe UI Semilight"/>
                              <a:cs typeface="Segoe UI Semilight"/>
                            </a:rPr>
                            <a:t> </a:t>
                          </a:r>
                          <a14:m>
                            <m:oMath xmlns:m="http://schemas.openxmlformats.org/officeDocument/2006/math">
                              <m:acc>
                                <m:accPr>
                                  <m:chr m:val="̂"/>
                                  <m:ctrlPr>
                                    <a:rPr lang="ar-AE" sz="2800" b="0" i="1" spc="-55" smtClean="0">
                                      <a:solidFill>
                                        <a:schemeClr val="bg1"/>
                                      </a:solidFill>
                                      <a:latin typeface="Cambria Math" panose="02040503050406030204" pitchFamily="18" charset="0"/>
                                      <a:cs typeface="Segoe UI Semilight"/>
                                    </a:rPr>
                                  </m:ctrlPr>
                                </m:accPr>
                                <m:e>
                                  <m:r>
                                    <a:rPr lang="ar-AE" sz="2800" b="0" i="1" spc="-55" smtClean="0">
                                      <a:solidFill>
                                        <a:schemeClr val="bg1"/>
                                      </a:solidFill>
                                      <a:latin typeface="Cambria Math" panose="02040503050406030204" pitchFamily="18" charset="0"/>
                                      <a:cs typeface="Segoe UI Semilight"/>
                                    </a:rPr>
                                    <m:t>𝜃</m:t>
                                  </m:r>
                                </m:e>
                              </m:acc>
                            </m:oMath>
                          </a14:m>
                          <a:r>
                            <a:rPr sz="2800" baseline="11904" dirty="0">
                              <a:solidFill>
                                <a:srgbClr val="FFFFFF"/>
                              </a:solidFill>
                              <a:latin typeface="Cambria Math"/>
                              <a:cs typeface="Cambria Math"/>
                            </a:rPr>
                            <a:t>	</a:t>
                          </a:r>
                          <a:r>
                            <a:rPr sz="2800" spc="-50" dirty="0">
                              <a:solidFill>
                                <a:srgbClr val="FFFFFF"/>
                              </a:solidFill>
                              <a:latin typeface="Cambria Math"/>
                              <a:cs typeface="Cambria Math"/>
                            </a:rPr>
                            <a:t>= </a:t>
                          </a:r>
                          <a:r>
                            <a:rPr sz="2800" spc="-10" dirty="0">
                              <a:solidFill>
                                <a:srgbClr val="FFFFFF"/>
                              </a:solidFill>
                              <a:latin typeface="Cambria Math"/>
                              <a:cs typeface="Cambria Math"/>
                            </a:rPr>
                            <a:t>argmax</a:t>
                          </a:r>
                          <a:r>
                            <a:rPr sz="2800" spc="-15" baseline="-16260" dirty="0">
                              <a:solidFill>
                                <a:srgbClr val="FFFFFF"/>
                              </a:solidFill>
                              <a:latin typeface="Cambria Math"/>
                              <a:cs typeface="Cambria Math"/>
                            </a:rPr>
                            <a:t>𝜃</a:t>
                          </a:r>
                          <a:r>
                            <a:rPr sz="2800" baseline="-16260" dirty="0">
                              <a:solidFill>
                                <a:srgbClr val="FFFFFF"/>
                              </a:solidFill>
                              <a:latin typeface="Cambria Math"/>
                              <a:cs typeface="Cambria Math"/>
                            </a:rPr>
                            <a:t>	</a:t>
                          </a:r>
                          <a:r>
                            <a:rPr sz="2800" dirty="0">
                              <a:solidFill>
                                <a:srgbClr val="FFFFFF"/>
                              </a:solidFill>
                              <a:latin typeface="Cambria Math"/>
                              <a:cs typeface="Cambria Math"/>
                            </a:rPr>
                            <a:t>ℒ(𝐸;</a:t>
                          </a:r>
                          <a:r>
                            <a:rPr sz="2800" spc="5" dirty="0">
                              <a:solidFill>
                                <a:srgbClr val="FFFFFF"/>
                              </a:solidFill>
                              <a:latin typeface="Cambria Math"/>
                              <a:cs typeface="Cambria Math"/>
                            </a:rPr>
                            <a:t> </a:t>
                          </a:r>
                          <a:r>
                            <a:rPr sz="2800" spc="-25" dirty="0">
                              <a:solidFill>
                                <a:srgbClr val="FFFFFF"/>
                              </a:solidFill>
                              <a:latin typeface="Cambria Math"/>
                              <a:cs typeface="Cambria Math"/>
                            </a:rPr>
                            <a:t>𝜃)</a:t>
                          </a:r>
                          <a:endParaRPr sz="2800" dirty="0">
                            <a:latin typeface="Cambria Math"/>
                            <a:cs typeface="Cambria Math"/>
                          </a:endParaRPr>
                        </a:p>
                      </a:txBody>
                      <a:tcPr marL="0" marR="0" marT="80645" marB="0">
                        <a:solidFill>
                          <a:srgbClr val="A38DD2"/>
                        </a:solidFill>
                      </a:tcPr>
                    </a:tc>
                    <a:extLst>
                      <a:ext uri="{0D108BD9-81ED-4DB2-BD59-A6C34878D82A}">
                        <a16:rowId xmlns:a16="http://schemas.microsoft.com/office/drawing/2014/main" val="10001"/>
                      </a:ext>
                    </a:extLst>
                  </a:tr>
                </a:tbl>
              </a:graphicData>
            </a:graphic>
          </p:graphicFrame>
        </mc:Choice>
        <mc:Fallback>
          <p:graphicFrame>
            <p:nvGraphicFramePr>
              <p:cNvPr id="2" name="object 2">
                <a:extLst>
                  <a:ext uri="{FF2B5EF4-FFF2-40B4-BE49-F238E27FC236}">
                    <a16:creationId xmlns:a16="http://schemas.microsoft.com/office/drawing/2014/main" id="{0F65F6FA-CA29-9057-ABEC-85D01E11D94E}"/>
                  </a:ext>
                </a:extLst>
              </p:cNvPr>
              <p:cNvGraphicFramePr>
                <a:graphicFrameLocks noGrp="1"/>
              </p:cNvGraphicFramePr>
              <p:nvPr/>
            </p:nvGraphicFramePr>
            <p:xfrm>
              <a:off x="574548" y="204215"/>
              <a:ext cx="11102340" cy="1703070"/>
            </p:xfrm>
            <a:graphic>
              <a:graphicData uri="http://schemas.openxmlformats.org/drawingml/2006/table">
                <a:tbl>
                  <a:tblPr firstRow="1" bandRow="1">
                    <a:tableStyleId>{2D5ABB26-0587-4C30-8999-92F81FD0307C}</a:tableStyleId>
                  </a:tblPr>
                  <a:tblGrid>
                    <a:gridCol w="11102340">
                      <a:extLst>
                        <a:ext uri="{9D8B030D-6E8A-4147-A177-3AD203B41FA5}">
                          <a16:colId xmlns:a16="http://schemas.microsoft.com/office/drawing/2014/main" val="20000"/>
                        </a:ext>
                      </a:extLst>
                    </a:gridCol>
                  </a:tblGrid>
                  <a:tr h="688340">
                    <a:tc>
                      <a:txBody>
                        <a:bodyPr/>
                        <a:lstStyle/>
                        <a:p>
                          <a:pPr marL="105410">
                            <a:lnSpc>
                              <a:spcPct val="100000"/>
                            </a:lnSpc>
                            <a:spcBef>
                              <a:spcPts val="715"/>
                            </a:spcBef>
                          </a:pPr>
                          <a:r>
                            <a:rPr sz="3200" b="1" dirty="0">
                              <a:solidFill>
                                <a:srgbClr val="FFFFFF"/>
                              </a:solidFill>
                              <a:latin typeface="Segoe UI Semibold"/>
                              <a:cs typeface="Segoe UI Semibold"/>
                            </a:rPr>
                            <a:t>Maximum</a:t>
                          </a:r>
                          <a:r>
                            <a:rPr sz="3200" b="1" spc="-60" dirty="0">
                              <a:solidFill>
                                <a:srgbClr val="FFFFFF"/>
                              </a:solidFill>
                              <a:latin typeface="Segoe UI Semibold"/>
                              <a:cs typeface="Segoe UI Semibold"/>
                            </a:rPr>
                            <a:t> </a:t>
                          </a:r>
                          <a:r>
                            <a:rPr sz="3200" b="1" dirty="0">
                              <a:solidFill>
                                <a:srgbClr val="FFFFFF"/>
                              </a:solidFill>
                              <a:latin typeface="Segoe UI Semibold"/>
                              <a:cs typeface="Segoe UI Semibold"/>
                            </a:rPr>
                            <a:t>Likelihood</a:t>
                          </a:r>
                          <a:r>
                            <a:rPr sz="3200" b="1" spc="-75" dirty="0">
                              <a:solidFill>
                                <a:srgbClr val="FFFFFF"/>
                              </a:solidFill>
                              <a:latin typeface="Segoe UI Semibold"/>
                              <a:cs typeface="Segoe UI Semibold"/>
                            </a:rPr>
                            <a:t> </a:t>
                          </a:r>
                          <a:r>
                            <a:rPr sz="3200" b="1" spc="-10" dirty="0">
                              <a:solidFill>
                                <a:srgbClr val="FFFFFF"/>
                              </a:solidFill>
                              <a:latin typeface="Segoe UI Semibold"/>
                              <a:cs typeface="Segoe UI Semibold"/>
                            </a:rPr>
                            <a:t>Estimator</a:t>
                          </a:r>
                          <a:endParaRPr sz="3200" dirty="0">
                            <a:latin typeface="Segoe UI Semibold"/>
                            <a:cs typeface="Segoe UI Semibold"/>
                          </a:endParaRPr>
                        </a:p>
                      </a:txBody>
                      <a:tcPr marL="0" marR="0" marT="90805" marB="0">
                        <a:solidFill>
                          <a:srgbClr val="4B3182"/>
                        </a:solidFill>
                      </a:tcPr>
                    </a:tc>
                    <a:extLst>
                      <a:ext uri="{0D108BD9-81ED-4DB2-BD59-A6C34878D82A}">
                        <a16:rowId xmlns:a16="http://schemas.microsoft.com/office/drawing/2014/main" val="10000"/>
                      </a:ext>
                    </a:extLst>
                  </a:tr>
                  <a:tr h="1014730">
                    <a:tc>
                      <a:txBody>
                        <a:bodyPr/>
                        <a:lstStyle/>
                        <a:p>
                          <a:endParaRPr lang="en-US"/>
                        </a:p>
                      </a:txBody>
                      <a:tcPr marL="0" marR="0" marT="80645" marB="0">
                        <a:blipFill>
                          <a:blip r:embed="rId2"/>
                          <a:stretch>
                            <a:fillRect t="-70659" b="-14970"/>
                          </a:stretch>
                        </a:blipFill>
                      </a:tcPr>
                    </a:tc>
                    <a:extLst>
                      <a:ext uri="{0D108BD9-81ED-4DB2-BD59-A6C34878D82A}">
                        <a16:rowId xmlns:a16="http://schemas.microsoft.com/office/drawing/2014/main" val="10001"/>
                      </a:ext>
                    </a:extLst>
                  </a:tr>
                </a:tbl>
              </a:graphicData>
            </a:graphic>
          </p:graphicFrame>
        </mc:Fallback>
      </mc:AlternateContent>
      <p:sp>
        <p:nvSpPr>
          <p:cNvPr id="3" name="object 3">
            <a:extLst>
              <a:ext uri="{FF2B5EF4-FFF2-40B4-BE49-F238E27FC236}">
                <a16:creationId xmlns:a16="http://schemas.microsoft.com/office/drawing/2014/main" id="{EE81E017-810D-8D3F-58D9-90BCC7AFA076}"/>
              </a:ext>
            </a:extLst>
          </p:cNvPr>
          <p:cNvSpPr/>
          <p:nvPr/>
        </p:nvSpPr>
        <p:spPr>
          <a:xfrm>
            <a:off x="538480" y="2057400"/>
            <a:ext cx="11115040" cy="4486910"/>
          </a:xfrm>
          <a:custGeom>
            <a:avLst/>
            <a:gdLst/>
            <a:ahLst/>
            <a:cxnLst/>
            <a:rect l="l" t="t" r="r" b="b"/>
            <a:pathLst>
              <a:path w="11115040" h="4486909">
                <a:moveTo>
                  <a:pt x="10832846" y="0"/>
                </a:moveTo>
                <a:lnTo>
                  <a:pt x="281711" y="0"/>
                </a:lnTo>
                <a:lnTo>
                  <a:pt x="236015" y="3686"/>
                </a:lnTo>
                <a:lnTo>
                  <a:pt x="192667" y="14360"/>
                </a:lnTo>
                <a:lnTo>
                  <a:pt x="152247" y="31440"/>
                </a:lnTo>
                <a:lnTo>
                  <a:pt x="115335" y="54347"/>
                </a:lnTo>
                <a:lnTo>
                  <a:pt x="82510" y="82502"/>
                </a:lnTo>
                <a:lnTo>
                  <a:pt x="54353" y="115324"/>
                </a:lnTo>
                <a:lnTo>
                  <a:pt x="31443" y="152233"/>
                </a:lnTo>
                <a:lnTo>
                  <a:pt x="14361" y="192649"/>
                </a:lnTo>
                <a:lnTo>
                  <a:pt x="3687" y="235994"/>
                </a:lnTo>
                <a:lnTo>
                  <a:pt x="0" y="281686"/>
                </a:lnTo>
                <a:lnTo>
                  <a:pt x="0" y="4204944"/>
                </a:lnTo>
                <a:lnTo>
                  <a:pt x="3687" y="4250640"/>
                </a:lnTo>
                <a:lnTo>
                  <a:pt x="14361" y="4293988"/>
                </a:lnTo>
                <a:lnTo>
                  <a:pt x="31443" y="4334408"/>
                </a:lnTo>
                <a:lnTo>
                  <a:pt x="54353" y="4371320"/>
                </a:lnTo>
                <a:lnTo>
                  <a:pt x="82510" y="4404145"/>
                </a:lnTo>
                <a:lnTo>
                  <a:pt x="115335" y="4432302"/>
                </a:lnTo>
                <a:lnTo>
                  <a:pt x="152247" y="4455212"/>
                </a:lnTo>
                <a:lnTo>
                  <a:pt x="192667" y="4472294"/>
                </a:lnTo>
                <a:lnTo>
                  <a:pt x="236015" y="4482968"/>
                </a:lnTo>
                <a:lnTo>
                  <a:pt x="281711" y="4486656"/>
                </a:lnTo>
                <a:lnTo>
                  <a:pt x="10832846" y="4486656"/>
                </a:lnTo>
                <a:lnTo>
                  <a:pt x="10878537" y="4482968"/>
                </a:lnTo>
                <a:lnTo>
                  <a:pt x="10921882" y="4472294"/>
                </a:lnTo>
                <a:lnTo>
                  <a:pt x="10962298" y="4455212"/>
                </a:lnTo>
                <a:lnTo>
                  <a:pt x="10999207" y="4432302"/>
                </a:lnTo>
                <a:lnTo>
                  <a:pt x="11032029" y="4404145"/>
                </a:lnTo>
                <a:lnTo>
                  <a:pt x="11060184" y="4371320"/>
                </a:lnTo>
                <a:lnTo>
                  <a:pt x="11083091" y="4334408"/>
                </a:lnTo>
                <a:lnTo>
                  <a:pt x="11100171" y="4293988"/>
                </a:lnTo>
                <a:lnTo>
                  <a:pt x="11110845" y="4250640"/>
                </a:lnTo>
                <a:lnTo>
                  <a:pt x="11114532" y="4204944"/>
                </a:lnTo>
                <a:lnTo>
                  <a:pt x="11114532" y="281686"/>
                </a:lnTo>
                <a:lnTo>
                  <a:pt x="11110845" y="235994"/>
                </a:lnTo>
                <a:lnTo>
                  <a:pt x="11100171" y="192649"/>
                </a:lnTo>
                <a:lnTo>
                  <a:pt x="11083091" y="152233"/>
                </a:lnTo>
                <a:lnTo>
                  <a:pt x="11060184" y="115324"/>
                </a:lnTo>
                <a:lnTo>
                  <a:pt x="11032029" y="82502"/>
                </a:lnTo>
                <a:lnTo>
                  <a:pt x="10999207" y="54347"/>
                </a:lnTo>
                <a:lnTo>
                  <a:pt x="10962298" y="31440"/>
                </a:lnTo>
                <a:lnTo>
                  <a:pt x="10921882" y="14360"/>
                </a:lnTo>
                <a:lnTo>
                  <a:pt x="10878537" y="3686"/>
                </a:lnTo>
                <a:lnTo>
                  <a:pt x="10832846" y="0"/>
                </a:lnTo>
                <a:close/>
              </a:path>
            </a:pathLst>
          </a:custGeom>
          <a:solidFill>
            <a:srgbClr val="F0F8F1"/>
          </a:solidFill>
        </p:spPr>
        <p:txBody>
          <a:bodyPr wrap="square" lIns="0" tIns="0" rIns="0" bIns="0" rtlCol="0"/>
          <a:lstStyle/>
          <a:p>
            <a:endParaRPr/>
          </a:p>
        </p:txBody>
      </p:sp>
      <mc:AlternateContent xmlns:mc="http://schemas.openxmlformats.org/markup-compatibility/2006">
        <mc:Choice xmlns:a14="http://schemas.microsoft.com/office/drawing/2010/main" Requires="a14">
          <p:sp>
            <p:nvSpPr>
              <p:cNvPr id="6" name="object 6">
                <a:extLst>
                  <a:ext uri="{FF2B5EF4-FFF2-40B4-BE49-F238E27FC236}">
                    <a16:creationId xmlns:a16="http://schemas.microsoft.com/office/drawing/2014/main" id="{0F4D90BF-2A07-2307-54A7-E9366A31FE04}"/>
                  </a:ext>
                </a:extLst>
              </p:cNvPr>
              <p:cNvSpPr txBox="1"/>
              <p:nvPr/>
            </p:nvSpPr>
            <p:spPr>
              <a:xfrm>
                <a:off x="685800" y="2117033"/>
                <a:ext cx="10931652" cy="4416787"/>
              </a:xfrm>
              <a:prstGeom prst="rect">
                <a:avLst/>
              </a:prstGeom>
            </p:spPr>
            <p:txBody>
              <a:bodyPr vert="horz" wrap="square" lIns="0" tIns="12700" rIns="0" bIns="0" rtlCol="0">
                <a:spAutoFit/>
              </a:bodyPr>
              <a:lstStyle/>
              <a:p>
                <a:pPr>
                  <a:lnSpc>
                    <a:spcPts val="2850"/>
                  </a:lnSpc>
                  <a:spcBef>
                    <a:spcPts val="2305"/>
                  </a:spcBef>
                </a:pPr>
                <a:r>
                  <a:rPr lang="en-US" sz="2800" b="1" dirty="0">
                    <a:latin typeface="Segoe UI Semilight" panose="020B0402040204020203" pitchFamily="34" charset="0"/>
                    <a:cs typeface="Segoe UI Semilight" panose="020B0402040204020203" pitchFamily="34" charset="0"/>
                  </a:rPr>
                  <a:t>Coin</a:t>
                </a:r>
                <a:r>
                  <a:rPr lang="en-US" sz="2800" b="1" spc="-35" dirty="0">
                    <a:latin typeface="Segoe UI Semilight" panose="020B0402040204020203" pitchFamily="34" charset="0"/>
                    <a:cs typeface="Segoe UI Semilight" panose="020B0402040204020203" pitchFamily="34" charset="0"/>
                  </a:rPr>
                  <a:t> </a:t>
                </a:r>
                <a:r>
                  <a:rPr lang="en-US" sz="2800" b="1" spc="-10" dirty="0">
                    <a:latin typeface="Segoe UI Semilight" panose="020B0402040204020203" pitchFamily="34" charset="0"/>
                    <a:cs typeface="Segoe UI Semilight" panose="020B0402040204020203" pitchFamily="34" charset="0"/>
                  </a:rPr>
                  <a:t>example (goal: estimate </a:t>
                </a:r>
                <a14:m>
                  <m:oMath xmlns:m="http://schemas.openxmlformats.org/officeDocument/2006/math">
                    <m:r>
                      <a:rPr lang="en-US" sz="2800" b="1" i="1" spc="-10" smtClean="0">
                        <a:latin typeface="Cambria Math" panose="02040503050406030204" pitchFamily="18" charset="0"/>
                        <a:cs typeface="Segoe UI Semilight"/>
                      </a:rPr>
                      <m:t>𝜽</m:t>
                    </m:r>
                    <m:r>
                      <a:rPr lang="en-US" sz="2800" b="1" i="1" spc="-10" smtClean="0">
                        <a:latin typeface="Cambria Math" panose="02040503050406030204" pitchFamily="18" charset="0"/>
                        <a:cs typeface="Segoe UI Semilight"/>
                      </a:rPr>
                      <m:t>=</m:t>
                    </m:r>
                    <m:r>
                      <a:rPr lang="en-US" sz="2800" b="1" i="1" spc="-10" smtClean="0">
                        <a:latin typeface="Cambria Math" panose="02040503050406030204" pitchFamily="18" charset="0"/>
                        <a:cs typeface="Segoe UI Semilight"/>
                      </a:rPr>
                      <m:t>𝒑</m:t>
                    </m:r>
                  </m:oMath>
                </a14:m>
                <a:r>
                  <a:rPr lang="en-US" sz="2800" b="1" dirty="0">
                    <a:latin typeface="Segoe UI Semilight" panose="020B0402040204020203" pitchFamily="34" charset="0"/>
                    <a:cs typeface="Segoe UI Semilight" panose="020B0402040204020203" pitchFamily="34" charset="0"/>
                  </a:rPr>
                  <a:t>, the probability of heads on a flip)</a:t>
                </a:r>
              </a:p>
              <a:p>
                <a:pPr>
                  <a:lnSpc>
                    <a:spcPts val="2850"/>
                  </a:lnSpc>
                </a:pPr>
                <a:r>
                  <a:rPr lang="en-US" sz="2400" b="0" dirty="0">
                    <a:latin typeface="Segoe UI Semilight"/>
                    <a:cs typeface="Segoe UI Semilight"/>
                  </a:rPr>
                  <a:t>We</a:t>
                </a:r>
                <a:r>
                  <a:rPr lang="en-US" sz="2400" b="0" spc="-35" dirty="0">
                    <a:latin typeface="Segoe UI Semilight"/>
                    <a:cs typeface="Segoe UI Semilight"/>
                  </a:rPr>
                  <a:t> </a:t>
                </a:r>
                <a:r>
                  <a:rPr lang="en-US" sz="2400" b="0" dirty="0">
                    <a:latin typeface="Segoe UI Semilight"/>
                    <a:cs typeface="Segoe UI Semilight"/>
                  </a:rPr>
                  <a:t>ran</a:t>
                </a:r>
                <a:r>
                  <a:rPr lang="en-US" sz="2400" b="0" spc="-45" dirty="0">
                    <a:latin typeface="Segoe UI Semilight"/>
                    <a:cs typeface="Segoe UI Semilight"/>
                  </a:rPr>
                  <a:t> </a:t>
                </a:r>
                <a:r>
                  <a:rPr lang="en-US" sz="2400" b="0" dirty="0">
                    <a:latin typeface="Segoe UI Semilight"/>
                    <a:cs typeface="Segoe UI Semilight"/>
                  </a:rPr>
                  <a:t>the</a:t>
                </a:r>
                <a:r>
                  <a:rPr lang="en-US" sz="2400" b="0" spc="-45" dirty="0">
                    <a:latin typeface="Segoe UI Semilight"/>
                    <a:cs typeface="Segoe UI Semilight"/>
                  </a:rPr>
                  <a:t> </a:t>
                </a:r>
                <a:r>
                  <a:rPr lang="en-US" sz="2400" b="0" dirty="0">
                    <a:latin typeface="Segoe UI Semilight"/>
                    <a:cs typeface="Segoe UI Semilight"/>
                  </a:rPr>
                  <a:t>experiment</a:t>
                </a:r>
                <a:r>
                  <a:rPr lang="en-US" sz="2400" b="0" spc="-30" dirty="0">
                    <a:latin typeface="Segoe UI Semilight"/>
                    <a:cs typeface="Segoe UI Semilight"/>
                  </a:rPr>
                  <a:t> </a:t>
                </a:r>
                <a:r>
                  <a:rPr lang="en-US" sz="2400" b="0" dirty="0">
                    <a:latin typeface="Segoe UI Semilight"/>
                    <a:cs typeface="Segoe UI Semilight"/>
                  </a:rPr>
                  <a:t>10</a:t>
                </a:r>
                <a:r>
                  <a:rPr lang="en-US" sz="2400" b="0" spc="-40" dirty="0">
                    <a:latin typeface="Segoe UI Semilight"/>
                    <a:cs typeface="Segoe UI Semilight"/>
                  </a:rPr>
                  <a:t> </a:t>
                </a:r>
                <a:r>
                  <a:rPr lang="en-US" sz="2400" b="0" dirty="0">
                    <a:latin typeface="Segoe UI Semilight"/>
                    <a:cs typeface="Segoe UI Semilight"/>
                  </a:rPr>
                  <a:t>times</a:t>
                </a:r>
                <a:r>
                  <a:rPr lang="en-US" sz="2400" b="0" spc="-45" dirty="0">
                    <a:latin typeface="Segoe UI Semilight"/>
                    <a:cs typeface="Segoe UI Semilight"/>
                  </a:rPr>
                  <a:t> </a:t>
                </a:r>
                <a:r>
                  <a:rPr lang="en-US" sz="2400" b="0" spc="-20" dirty="0">
                    <a:latin typeface="Segoe UI Semilight"/>
                    <a:cs typeface="Segoe UI Semilight"/>
                  </a:rPr>
                  <a:t>independently.</a:t>
                </a:r>
                <a:r>
                  <a:rPr lang="en-US" sz="2400" b="0" spc="-65" dirty="0">
                    <a:latin typeface="Segoe UI Semilight"/>
                    <a:cs typeface="Segoe UI Semilight"/>
                  </a:rPr>
                  <a:t> </a:t>
                </a:r>
                <a:r>
                  <a:rPr lang="en-US" sz="2400" b="0" dirty="0">
                    <a:latin typeface="Segoe UI Semilight"/>
                    <a:cs typeface="Segoe UI Semilight"/>
                  </a:rPr>
                  <a:t>The</a:t>
                </a:r>
                <a:r>
                  <a:rPr lang="en-US" sz="2400" b="0" spc="-45" dirty="0">
                    <a:latin typeface="Segoe UI Semilight"/>
                    <a:cs typeface="Segoe UI Semilight"/>
                  </a:rPr>
                  <a:t> </a:t>
                </a:r>
                <a:r>
                  <a:rPr lang="en-US" sz="2400" b="0" dirty="0">
                    <a:latin typeface="Segoe UI Semilight"/>
                    <a:cs typeface="Segoe UI Semilight"/>
                  </a:rPr>
                  <a:t>result</a:t>
                </a:r>
                <a:r>
                  <a:rPr lang="en-US" sz="2400" b="0" spc="-35" dirty="0">
                    <a:latin typeface="Segoe UI Semilight"/>
                    <a:cs typeface="Segoe UI Semilight"/>
                  </a:rPr>
                  <a:t> </a:t>
                </a:r>
                <a:r>
                  <a:rPr lang="en-US" sz="2400" b="0" dirty="0">
                    <a:latin typeface="Segoe UI Semilight" panose="020B0402040204020203" pitchFamily="34" charset="0"/>
                    <a:cs typeface="Segoe UI Semilight" panose="020B0402040204020203" pitchFamily="34" charset="0"/>
                  </a:rPr>
                  <a:t>was</a:t>
                </a:r>
                <a:r>
                  <a:rPr lang="en-US" sz="2400" b="0" spc="-30" dirty="0">
                    <a:latin typeface="Segoe UI Semilight" panose="020B0402040204020203" pitchFamily="34" charset="0"/>
                    <a:cs typeface="Segoe UI Semilight" panose="020B0402040204020203" pitchFamily="34" charset="0"/>
                  </a:rPr>
                  <a:t> </a:t>
                </a:r>
                <a:r>
                  <a:rPr lang="en-US" sz="2400" b="1" dirty="0">
                    <a:latin typeface="Segoe UI Semilight" panose="020B0402040204020203" pitchFamily="34" charset="0"/>
                    <a:cs typeface="Segoe UI Semilight" panose="020B0402040204020203" pitchFamily="34" charset="0"/>
                  </a:rPr>
                  <a:t>HTTTHHTHHH</a:t>
                </a:r>
              </a:p>
              <a:p>
                <a:pPr>
                  <a:lnSpc>
                    <a:spcPct val="100000"/>
                  </a:lnSpc>
                  <a:spcBef>
                    <a:spcPts val="45"/>
                  </a:spcBef>
                  <a:tabLst>
                    <a:tab pos="502920" algn="l"/>
                    <a:tab pos="3156585" algn="l"/>
                  </a:tabLst>
                </a:pPr>
                <a14:m>
                  <m:oMath xmlns:m="http://schemas.openxmlformats.org/officeDocument/2006/math">
                    <m:r>
                      <a:rPr lang="en-US" sz="2800" i="1" smtClean="0">
                        <a:latin typeface="Cambria Math" panose="02040503050406030204" pitchFamily="18" charset="0"/>
                        <a:ea typeface="Cambria Math" panose="02040503050406030204" pitchFamily="18" charset="0"/>
                        <a:cs typeface="Cambria Math"/>
                      </a:rPr>
                      <m:t>ℒ</m:t>
                    </m:r>
                    <m:d>
                      <m:dPr>
                        <m:ctrlPr>
                          <a:rPr lang="en-US" sz="2800" b="1" i="0" dirty="0" smtClean="0">
                            <a:solidFill>
                              <a:schemeClr val="accent4">
                                <a:lumMod val="75000"/>
                              </a:schemeClr>
                            </a:solidFill>
                            <a:latin typeface="Arial" panose="020B0604020202020204" pitchFamily="34" charset="0"/>
                            <a:cs typeface="Arial" panose="020B0604020202020204" pitchFamily="34" charset="0"/>
                          </a:rPr>
                        </m:ctrlPr>
                      </m:dPr>
                      <m:e>
                        <m:r>
                          <m:rPr>
                            <m:nor/>
                          </m:rPr>
                          <a:rPr lang="en-US" sz="2800" b="1" i="0" dirty="0" smtClean="0">
                            <a:solidFill>
                              <a:schemeClr val="accent4">
                                <a:lumMod val="75000"/>
                              </a:schemeClr>
                            </a:solidFill>
                            <a:latin typeface="Arial" panose="020B0604020202020204" pitchFamily="34" charset="0"/>
                            <a:cs typeface="Arial" panose="020B0604020202020204" pitchFamily="34" charset="0"/>
                          </a:rPr>
                          <m:t>HTTTHHTHHH</m:t>
                        </m:r>
                        <m:r>
                          <a:rPr lang="en-US" sz="2800" b="0" i="1" smtClean="0">
                            <a:solidFill>
                              <a:schemeClr val="tx1"/>
                            </a:solidFill>
                            <a:latin typeface="Cambria Math" panose="02040503050406030204" pitchFamily="18" charset="0"/>
                            <a:ea typeface="Cambria Math" panose="02040503050406030204" pitchFamily="18" charset="0"/>
                            <a:cs typeface="Cambria Math"/>
                          </a:rPr>
                          <m:t>;</m:t>
                        </m:r>
                        <m:r>
                          <a:rPr lang="en-US" sz="2800" b="1" i="1" smtClean="0">
                            <a:solidFill>
                              <a:schemeClr val="accent2">
                                <a:lumMod val="75000"/>
                              </a:schemeClr>
                            </a:solidFill>
                            <a:latin typeface="Cambria Math" panose="02040503050406030204" pitchFamily="18" charset="0"/>
                            <a:ea typeface="Cambria Math" panose="02040503050406030204" pitchFamily="18" charset="0"/>
                            <a:cs typeface="Cambria Math"/>
                          </a:rPr>
                          <m:t>𝜽</m:t>
                        </m:r>
                      </m:e>
                    </m:d>
                    <m:r>
                      <a:rPr lang="ar-AE" sz="2800" b="0" i="1" smtClean="0">
                        <a:latin typeface="Cambria Math" panose="02040503050406030204" pitchFamily="18" charset="0"/>
                        <a:ea typeface="Cambria Math" panose="02040503050406030204" pitchFamily="18" charset="0"/>
                        <a:cs typeface="Cambria Math"/>
                      </a:rPr>
                      <m:t>=</m:t>
                    </m:r>
                    <m:sSup>
                      <m:sSupPr>
                        <m:ctrlPr>
                          <a:rPr lang="ar-AE" sz="2800" b="0" i="1" smtClean="0">
                            <a:latin typeface="Cambria Math" panose="02040503050406030204" pitchFamily="18" charset="0"/>
                            <a:ea typeface="Cambria Math" panose="02040503050406030204" pitchFamily="18" charset="0"/>
                            <a:cs typeface="Cambria Math"/>
                          </a:rPr>
                        </m:ctrlPr>
                      </m:sSupPr>
                      <m:e>
                        <m:r>
                          <a:rPr lang="ar-AE" sz="2800" b="0" i="1" smtClean="0">
                            <a:latin typeface="Cambria Math" panose="02040503050406030204" pitchFamily="18" charset="0"/>
                            <a:ea typeface="Cambria Math" panose="02040503050406030204" pitchFamily="18" charset="0"/>
                            <a:cs typeface="Cambria Math"/>
                          </a:rPr>
                          <m:t>𝜃</m:t>
                        </m:r>
                      </m:e>
                      <m:sup>
                        <m:r>
                          <a:rPr lang="ar-AE" sz="2800" b="0" i="1" smtClean="0">
                            <a:latin typeface="Cambria Math" panose="02040503050406030204" pitchFamily="18" charset="0"/>
                            <a:ea typeface="Cambria Math" panose="02040503050406030204" pitchFamily="18" charset="0"/>
                            <a:cs typeface="Cambria Math"/>
                          </a:rPr>
                          <m:t>6</m:t>
                        </m:r>
                      </m:sup>
                    </m:sSup>
                    <m:sSup>
                      <m:sSupPr>
                        <m:ctrlPr>
                          <a:rPr lang="ar-AE" sz="2800" b="0" i="1" smtClean="0">
                            <a:latin typeface="Cambria Math" panose="02040503050406030204" pitchFamily="18" charset="0"/>
                            <a:ea typeface="Cambria Math" panose="02040503050406030204" pitchFamily="18" charset="0"/>
                            <a:cs typeface="Cambria Math"/>
                          </a:rPr>
                        </m:ctrlPr>
                      </m:sSupPr>
                      <m:e>
                        <m:d>
                          <m:dPr>
                            <m:ctrlPr>
                              <a:rPr lang="ar-AE" sz="2800" b="0" i="1" smtClean="0">
                                <a:latin typeface="Cambria Math" panose="02040503050406030204" pitchFamily="18" charset="0"/>
                                <a:ea typeface="Cambria Math" panose="02040503050406030204" pitchFamily="18" charset="0"/>
                                <a:cs typeface="Cambria Math"/>
                              </a:rPr>
                            </m:ctrlPr>
                          </m:dPr>
                          <m:e>
                            <m:r>
                              <a:rPr lang="ar-AE" sz="2800" b="0" i="1" smtClean="0">
                                <a:latin typeface="Cambria Math" panose="02040503050406030204" pitchFamily="18" charset="0"/>
                                <a:ea typeface="Cambria Math" panose="02040503050406030204" pitchFamily="18" charset="0"/>
                                <a:cs typeface="Cambria Math"/>
                              </a:rPr>
                              <m:t>1−</m:t>
                            </m:r>
                            <m:r>
                              <a:rPr lang="ar-AE" sz="2800" b="0" i="1" smtClean="0">
                                <a:latin typeface="Cambria Math" panose="02040503050406030204" pitchFamily="18" charset="0"/>
                                <a:ea typeface="Cambria Math" panose="02040503050406030204" pitchFamily="18" charset="0"/>
                                <a:cs typeface="Cambria Math"/>
                              </a:rPr>
                              <m:t>𝜃</m:t>
                            </m:r>
                          </m:e>
                        </m:d>
                      </m:e>
                      <m:sup>
                        <m:r>
                          <a:rPr lang="ar-AE" sz="2800" b="0" i="1" smtClean="0">
                            <a:latin typeface="Cambria Math" panose="02040503050406030204" pitchFamily="18" charset="0"/>
                            <a:ea typeface="Cambria Math" panose="02040503050406030204" pitchFamily="18" charset="0"/>
                            <a:cs typeface="Cambria Math"/>
                          </a:rPr>
                          <m:t>4</m:t>
                        </m:r>
                      </m:sup>
                    </m:sSup>
                  </m:oMath>
                </a14:m>
                <a:r>
                  <a:rPr lang="ar-AE" sz="2800" dirty="0">
                    <a:latin typeface="Cambria Math"/>
                    <a:cs typeface="Cambria Math"/>
                  </a:rPr>
                  <a:t>    </a:t>
                </a:r>
                <a:r>
                  <a:rPr lang="en-US" sz="2800" dirty="0">
                    <a:latin typeface="Cambria Math"/>
                    <a:cs typeface="Cambria Math"/>
                  </a:rPr>
                  <a:t> </a:t>
                </a:r>
                <a:r>
                  <a:rPr lang="en-US" sz="2200" dirty="0">
                    <a:latin typeface="Segoe UI Semilight" panose="020B0402040204020203" pitchFamily="34" charset="0"/>
                    <a:cs typeface="Segoe UI Semilight" panose="020B0402040204020203" pitchFamily="34" charset="0"/>
                  </a:rPr>
                  <a:t>(multiply because independent)</a:t>
                </a:r>
              </a:p>
              <a:p>
                <a:pPr>
                  <a:lnSpc>
                    <a:spcPct val="100000"/>
                  </a:lnSpc>
                </a:pPr>
                <a:endParaRPr lang="en-US" sz="2400" b="1" dirty="0">
                  <a:latin typeface="Segoe UI Semilight"/>
                  <a:cs typeface="Segoe UI Semilight"/>
                </a:endParaRPr>
              </a:p>
              <a:p>
                <a:pPr>
                  <a:lnSpc>
                    <a:spcPct val="100000"/>
                  </a:lnSpc>
                </a:pPr>
                <a:r>
                  <a:rPr lang="en-US" sz="2400" b="1" dirty="0">
                    <a:latin typeface="Segoe UI Semilight"/>
                    <a:cs typeface="Segoe UI Semilight"/>
                  </a:rPr>
                  <a:t>Now,</a:t>
                </a:r>
                <a:r>
                  <a:rPr lang="en-US" sz="2400" b="1" spc="-55" dirty="0">
                    <a:latin typeface="Segoe UI Semilight"/>
                    <a:cs typeface="Segoe UI Semilight"/>
                  </a:rPr>
                  <a:t> </a:t>
                </a:r>
                <a:r>
                  <a:rPr lang="en-US" sz="2400" b="1" dirty="0">
                    <a:latin typeface="Segoe UI Semilight"/>
                    <a:cs typeface="Segoe UI Semilight"/>
                  </a:rPr>
                  <a:t>find</a:t>
                </a:r>
                <a:r>
                  <a:rPr lang="en-US" sz="2400" b="1" spc="-45" dirty="0">
                    <a:latin typeface="Segoe UI Semilight"/>
                    <a:cs typeface="Segoe UI Semilight"/>
                  </a:rPr>
                  <a:t> </a:t>
                </a:r>
                <a:r>
                  <a:rPr lang="en-US" sz="2400" b="1" dirty="0">
                    <a:latin typeface="Segoe UI Semilight"/>
                    <a:cs typeface="Segoe UI Semilight"/>
                  </a:rPr>
                  <a:t>the</a:t>
                </a:r>
                <a:r>
                  <a:rPr lang="en-US" sz="2400" b="1" spc="-45" dirty="0">
                    <a:latin typeface="Segoe UI Semilight"/>
                    <a:cs typeface="Segoe UI Semilight"/>
                  </a:rPr>
                  <a:t> </a:t>
                </a:r>
                <a:r>
                  <a:rPr lang="en-US" sz="2400" b="1" dirty="0">
                    <a:latin typeface="Segoe UI Semilight"/>
                    <a:cs typeface="Segoe UI Semilight"/>
                  </a:rPr>
                  <a:t>value</a:t>
                </a:r>
                <a:r>
                  <a:rPr lang="en-US" sz="2400" b="1" spc="-45" dirty="0">
                    <a:latin typeface="Segoe UI Semilight"/>
                    <a:cs typeface="Segoe UI Semilight"/>
                  </a:rPr>
                  <a:t> </a:t>
                </a:r>
                <a:r>
                  <a:rPr lang="en-US" sz="2400" b="1" dirty="0">
                    <a:latin typeface="Segoe UI Semilight"/>
                    <a:cs typeface="Segoe UI Semilight"/>
                  </a:rPr>
                  <a:t>of</a:t>
                </a:r>
                <a:r>
                  <a:rPr lang="en-US" sz="2400" b="1" spc="-40" dirty="0">
                    <a:latin typeface="Segoe UI Semilight"/>
                    <a:cs typeface="Segoe UI Semilight"/>
                  </a:rPr>
                  <a:t> </a:t>
                </a:r>
                <a:r>
                  <a:rPr lang="en-US" sz="2400" b="1" dirty="0">
                    <a:latin typeface="Cambria Math"/>
                    <a:cs typeface="Cambria Math"/>
                  </a:rPr>
                  <a:t>𝛉</a:t>
                </a:r>
                <a:r>
                  <a:rPr lang="en-US" sz="2400" b="1" spc="110" dirty="0">
                    <a:latin typeface="Cambria Math"/>
                    <a:cs typeface="Cambria Math"/>
                  </a:rPr>
                  <a:t> </a:t>
                </a:r>
                <a:r>
                  <a:rPr lang="en-US" sz="2400" b="1" dirty="0">
                    <a:latin typeface="Segoe UI Semilight"/>
                    <a:cs typeface="Segoe UI Semilight"/>
                  </a:rPr>
                  <a:t>that</a:t>
                </a:r>
                <a:r>
                  <a:rPr lang="en-US" sz="2400" b="1" spc="-65" dirty="0">
                    <a:latin typeface="Segoe UI Semilight"/>
                    <a:cs typeface="Segoe UI Semilight"/>
                  </a:rPr>
                  <a:t> </a:t>
                </a:r>
                <a:r>
                  <a:rPr lang="en-US" sz="2400" b="1" dirty="0">
                    <a:latin typeface="Segoe UI Semilight"/>
                    <a:cs typeface="Segoe UI Semilight"/>
                  </a:rPr>
                  <a:t>maximizes</a:t>
                </a:r>
                <a:r>
                  <a:rPr lang="en-US" sz="2400" b="1" spc="-60" dirty="0">
                    <a:latin typeface="Segoe UI Semilight"/>
                    <a:cs typeface="Segoe UI Semilight"/>
                  </a:rPr>
                  <a:t> </a:t>
                </a:r>
                <a:r>
                  <a:rPr lang="en-US" sz="2400" b="1" dirty="0">
                    <a:latin typeface="Segoe UI Semilight"/>
                    <a:cs typeface="Segoe UI Semilight"/>
                  </a:rPr>
                  <a:t>the</a:t>
                </a:r>
                <a:r>
                  <a:rPr lang="en-US" sz="2400" b="1" spc="-55" dirty="0">
                    <a:latin typeface="Segoe UI Semilight"/>
                    <a:cs typeface="Segoe UI Semilight"/>
                  </a:rPr>
                  <a:t> </a:t>
                </a:r>
                <a:r>
                  <a:rPr lang="en-US" sz="2400" b="1" dirty="0">
                    <a:latin typeface="Segoe UI Semilight"/>
                    <a:cs typeface="Segoe UI Semilight"/>
                  </a:rPr>
                  <a:t>likelihood</a:t>
                </a:r>
                <a:r>
                  <a:rPr lang="en-US" sz="2400" b="1" dirty="0">
                    <a:solidFill>
                      <a:srgbClr val="1382AC"/>
                    </a:solidFill>
                    <a:latin typeface="Segoe UI Semilight"/>
                    <a:cs typeface="Segoe UI Semilight"/>
                  </a:rPr>
                  <a:t>…How</a:t>
                </a:r>
                <a:r>
                  <a:rPr lang="en-US" sz="2400" b="1" spc="-60" dirty="0">
                    <a:solidFill>
                      <a:srgbClr val="1382AC"/>
                    </a:solidFill>
                    <a:latin typeface="Segoe UI Semilight"/>
                    <a:cs typeface="Segoe UI Semilight"/>
                  </a:rPr>
                  <a:t> </a:t>
                </a:r>
                <a:r>
                  <a:rPr lang="en-US" sz="2400" b="1" dirty="0">
                    <a:solidFill>
                      <a:srgbClr val="1382AC"/>
                    </a:solidFill>
                    <a:latin typeface="Segoe UI Semilight"/>
                    <a:cs typeface="Segoe UI Semilight"/>
                  </a:rPr>
                  <a:t>do</a:t>
                </a:r>
                <a:r>
                  <a:rPr lang="en-US" sz="2400" b="1" spc="-50" dirty="0">
                    <a:solidFill>
                      <a:srgbClr val="1382AC"/>
                    </a:solidFill>
                    <a:latin typeface="Segoe UI Semilight"/>
                    <a:cs typeface="Segoe UI Semilight"/>
                  </a:rPr>
                  <a:t> </a:t>
                </a:r>
                <a:r>
                  <a:rPr lang="en-US" sz="2400" b="1" dirty="0">
                    <a:solidFill>
                      <a:srgbClr val="1382AC"/>
                    </a:solidFill>
                    <a:latin typeface="Segoe UI Semilight"/>
                    <a:cs typeface="Segoe UI Semilight"/>
                  </a:rPr>
                  <a:t>we</a:t>
                </a:r>
                <a:r>
                  <a:rPr lang="en-US" sz="2400" b="1" spc="-40" dirty="0">
                    <a:solidFill>
                      <a:srgbClr val="1382AC"/>
                    </a:solidFill>
                    <a:latin typeface="Segoe UI Semilight"/>
                    <a:cs typeface="Segoe UI Semilight"/>
                  </a:rPr>
                  <a:t> </a:t>
                </a:r>
                <a:r>
                  <a:rPr lang="en-US" sz="2400" b="1" dirty="0">
                    <a:solidFill>
                      <a:srgbClr val="1382AC"/>
                    </a:solidFill>
                    <a:latin typeface="Segoe UI Semilight"/>
                    <a:cs typeface="Segoe UI Semilight"/>
                  </a:rPr>
                  <a:t>find</a:t>
                </a:r>
                <a:r>
                  <a:rPr lang="en-US" sz="2400" b="1" spc="-50" dirty="0">
                    <a:solidFill>
                      <a:srgbClr val="1382AC"/>
                    </a:solidFill>
                    <a:latin typeface="Segoe UI Semilight"/>
                    <a:cs typeface="Segoe UI Semilight"/>
                  </a:rPr>
                  <a:t> </a:t>
                </a:r>
                <a:r>
                  <a:rPr lang="en-US" sz="2400" b="1" dirty="0">
                    <a:solidFill>
                      <a:srgbClr val="1382AC"/>
                    </a:solidFill>
                    <a:latin typeface="Segoe UI Semilight"/>
                    <a:cs typeface="Segoe UI Semilight"/>
                  </a:rPr>
                  <a:t>a</a:t>
                </a:r>
                <a:r>
                  <a:rPr lang="en-US" sz="2400" b="1" spc="-35" dirty="0">
                    <a:solidFill>
                      <a:srgbClr val="1382AC"/>
                    </a:solidFill>
                    <a:latin typeface="Segoe UI Semilight"/>
                    <a:cs typeface="Segoe UI Semilight"/>
                  </a:rPr>
                  <a:t> </a:t>
                </a:r>
                <a:r>
                  <a:rPr lang="en-US" sz="2400" b="1" spc="-20" dirty="0">
                    <a:solidFill>
                      <a:srgbClr val="1382AC"/>
                    </a:solidFill>
                    <a:latin typeface="Segoe UI Semilight"/>
                    <a:cs typeface="Segoe UI Semilight"/>
                  </a:rPr>
                  <a:t>max?</a:t>
                </a:r>
              </a:p>
              <a:p>
                <a:r>
                  <a:rPr lang="en-US" sz="2400" b="0" spc="-10" dirty="0">
                    <a:latin typeface="Segoe UI Semilight"/>
                    <a:cs typeface="Segoe UI Semilight"/>
                  </a:rPr>
                  <a:t>Calculus!! </a:t>
                </a:r>
                <a:r>
                  <a:rPr lang="en-US" sz="2400" spc="-10" dirty="0">
                    <a:latin typeface="Segoe UI Semilight"/>
                    <a:cs typeface="Segoe UI Semilight"/>
                  </a:rPr>
                  <a:t>🥳 </a:t>
                </a:r>
                <a:r>
                  <a:rPr lang="en-US" sz="2400" b="0" spc="-60" dirty="0">
                    <a:solidFill>
                      <a:srgbClr val="1382AC"/>
                    </a:solidFill>
                    <a:latin typeface="Segoe UI Semilight"/>
                    <a:cs typeface="Segoe UI Semilight"/>
                  </a:rPr>
                  <a:t>Take</a:t>
                </a:r>
                <a:r>
                  <a:rPr lang="en-US" sz="2400" b="0" spc="-55" dirty="0">
                    <a:solidFill>
                      <a:srgbClr val="1382AC"/>
                    </a:solidFill>
                    <a:latin typeface="Segoe UI Semilight"/>
                    <a:cs typeface="Segoe UI Semilight"/>
                  </a:rPr>
                  <a:t> </a:t>
                </a:r>
                <a:r>
                  <a:rPr lang="en-US" sz="2400" b="0" dirty="0">
                    <a:solidFill>
                      <a:srgbClr val="1382AC"/>
                    </a:solidFill>
                    <a:latin typeface="Segoe UI Semilight"/>
                    <a:cs typeface="Segoe UI Semilight"/>
                  </a:rPr>
                  <a:t>the</a:t>
                </a:r>
                <a:r>
                  <a:rPr lang="en-US" sz="2400" b="0" spc="-25" dirty="0">
                    <a:solidFill>
                      <a:srgbClr val="1382AC"/>
                    </a:solidFill>
                    <a:latin typeface="Segoe UI Semilight"/>
                    <a:cs typeface="Segoe UI Semilight"/>
                  </a:rPr>
                  <a:t> </a:t>
                </a:r>
                <a:r>
                  <a:rPr lang="en-US" sz="2400" b="0" dirty="0">
                    <a:solidFill>
                      <a:srgbClr val="1382AC"/>
                    </a:solidFill>
                    <a:latin typeface="Segoe UI Semilight"/>
                    <a:cs typeface="Segoe UI Semilight"/>
                  </a:rPr>
                  <a:t>derivative</a:t>
                </a:r>
                <a:r>
                  <a:rPr lang="en-US" sz="2400" b="0" spc="-40" dirty="0">
                    <a:solidFill>
                      <a:srgbClr val="1382AC"/>
                    </a:solidFill>
                    <a:latin typeface="Segoe UI Semilight"/>
                    <a:cs typeface="Segoe UI Semilight"/>
                  </a:rPr>
                  <a:t> </a:t>
                </a:r>
                <a:r>
                  <a:rPr lang="en-US" sz="2400" b="0" dirty="0">
                    <a:solidFill>
                      <a:srgbClr val="1382AC"/>
                    </a:solidFill>
                    <a:latin typeface="Segoe UI Semilight"/>
                    <a:cs typeface="Segoe UI Semilight"/>
                  </a:rPr>
                  <a:t>of</a:t>
                </a:r>
                <a:r>
                  <a:rPr lang="en-US" sz="2400" b="0" spc="-25" dirty="0">
                    <a:solidFill>
                      <a:srgbClr val="1382AC"/>
                    </a:solidFill>
                    <a:latin typeface="Segoe UI Semilight"/>
                    <a:cs typeface="Segoe UI Semilight"/>
                  </a:rPr>
                  <a:t> </a:t>
                </a:r>
                <a:r>
                  <a:rPr lang="en-US" sz="2400" dirty="0">
                    <a:solidFill>
                      <a:srgbClr val="1382AC"/>
                    </a:solidFill>
                    <a:latin typeface="Cambria Math"/>
                    <a:cs typeface="Cambria Math"/>
                  </a:rPr>
                  <a:t>ℒ(E;</a:t>
                </a:r>
                <a:r>
                  <a:rPr lang="en-US" sz="2400" spc="-130" dirty="0">
                    <a:solidFill>
                      <a:srgbClr val="1382AC"/>
                    </a:solidFill>
                    <a:latin typeface="Cambria Math"/>
                    <a:cs typeface="Cambria Math"/>
                  </a:rPr>
                  <a:t> </a:t>
                </a:r>
                <a:r>
                  <a:rPr lang="en-US" sz="2400" dirty="0">
                    <a:solidFill>
                      <a:srgbClr val="1382AC"/>
                    </a:solidFill>
                    <a:latin typeface="Cambria Math"/>
                    <a:cs typeface="Cambria Math"/>
                  </a:rPr>
                  <a:t>θ)</a:t>
                </a:r>
                <a:r>
                  <a:rPr lang="en-US" sz="2400" b="0" dirty="0">
                    <a:solidFill>
                      <a:srgbClr val="1382AC"/>
                    </a:solidFill>
                    <a:latin typeface="Segoe UI Semilight"/>
                    <a:cs typeface="Segoe UI Semilight"/>
                  </a:rPr>
                  <a:t>,</a:t>
                </a:r>
                <a:r>
                  <a:rPr lang="en-US" sz="2400" b="0" spc="-30" dirty="0">
                    <a:solidFill>
                      <a:srgbClr val="1382AC"/>
                    </a:solidFill>
                    <a:latin typeface="Segoe UI Semilight"/>
                    <a:cs typeface="Segoe UI Semilight"/>
                  </a:rPr>
                  <a:t> </a:t>
                </a:r>
                <a:r>
                  <a:rPr lang="en-US" sz="2400" b="0" dirty="0">
                    <a:solidFill>
                      <a:srgbClr val="1382AC"/>
                    </a:solidFill>
                    <a:latin typeface="Segoe UI Semilight"/>
                    <a:cs typeface="Segoe UI Semilight"/>
                  </a:rPr>
                  <a:t>set</a:t>
                </a:r>
                <a:r>
                  <a:rPr lang="en-US" sz="2400" b="0" spc="-25" dirty="0">
                    <a:solidFill>
                      <a:srgbClr val="1382AC"/>
                    </a:solidFill>
                    <a:latin typeface="Segoe UI Semilight"/>
                    <a:cs typeface="Segoe UI Semilight"/>
                  </a:rPr>
                  <a:t> </a:t>
                </a:r>
                <a:r>
                  <a:rPr lang="en-US" sz="2400" b="0" dirty="0">
                    <a:solidFill>
                      <a:srgbClr val="1382AC"/>
                    </a:solidFill>
                    <a:latin typeface="Segoe UI Semilight"/>
                    <a:cs typeface="Segoe UI Semilight"/>
                  </a:rPr>
                  <a:t>to</a:t>
                </a:r>
                <a:r>
                  <a:rPr lang="en-US" sz="2400" b="0" spc="-30" dirty="0">
                    <a:solidFill>
                      <a:srgbClr val="1382AC"/>
                    </a:solidFill>
                    <a:latin typeface="Segoe UI Semilight"/>
                    <a:cs typeface="Segoe UI Semilight"/>
                  </a:rPr>
                  <a:t> </a:t>
                </a:r>
                <a:r>
                  <a:rPr lang="en-US" sz="2400" b="0" dirty="0">
                    <a:solidFill>
                      <a:srgbClr val="1382AC"/>
                    </a:solidFill>
                    <a:latin typeface="Segoe UI Semilight"/>
                    <a:cs typeface="Segoe UI Semilight"/>
                  </a:rPr>
                  <a:t>0,</a:t>
                </a:r>
                <a:r>
                  <a:rPr lang="en-US" sz="2400" b="0" spc="-30" dirty="0">
                    <a:solidFill>
                      <a:srgbClr val="1382AC"/>
                    </a:solidFill>
                    <a:latin typeface="Segoe UI Semilight"/>
                    <a:cs typeface="Segoe UI Semilight"/>
                  </a:rPr>
                  <a:t> </a:t>
                </a:r>
                <a:r>
                  <a:rPr lang="en-US" sz="2400" b="0" dirty="0">
                    <a:solidFill>
                      <a:srgbClr val="1382AC"/>
                    </a:solidFill>
                    <a:latin typeface="Segoe UI Semilight"/>
                    <a:cs typeface="Segoe UI Semilight"/>
                  </a:rPr>
                  <a:t>and</a:t>
                </a:r>
                <a:r>
                  <a:rPr lang="en-US" sz="2400" b="0" spc="-25" dirty="0">
                    <a:solidFill>
                      <a:srgbClr val="1382AC"/>
                    </a:solidFill>
                    <a:latin typeface="Segoe UI Semilight"/>
                    <a:cs typeface="Segoe UI Semilight"/>
                  </a:rPr>
                  <a:t> </a:t>
                </a:r>
                <a:r>
                  <a:rPr lang="en-US" sz="2400" b="0" dirty="0">
                    <a:solidFill>
                      <a:srgbClr val="1382AC"/>
                    </a:solidFill>
                    <a:latin typeface="Segoe UI Semilight"/>
                    <a:cs typeface="Segoe UI Semilight"/>
                  </a:rPr>
                  <a:t>solve</a:t>
                </a:r>
                <a:r>
                  <a:rPr lang="en-US" sz="2400" b="0" spc="-35" dirty="0">
                    <a:solidFill>
                      <a:srgbClr val="1382AC"/>
                    </a:solidFill>
                    <a:latin typeface="Segoe UI Semilight"/>
                    <a:cs typeface="Segoe UI Semilight"/>
                  </a:rPr>
                  <a:t> </a:t>
                </a:r>
                <a:r>
                  <a:rPr lang="en-US" sz="2400" b="0" dirty="0">
                    <a:solidFill>
                      <a:srgbClr val="1382AC"/>
                    </a:solidFill>
                    <a:latin typeface="Segoe UI Semilight"/>
                    <a:cs typeface="Segoe UI Semilight"/>
                  </a:rPr>
                  <a:t>for</a:t>
                </a:r>
                <a:r>
                  <a:rPr lang="en-US" sz="2400" b="0" spc="-20" dirty="0">
                    <a:solidFill>
                      <a:srgbClr val="1382AC"/>
                    </a:solidFill>
                    <a:latin typeface="Segoe UI Semilight"/>
                    <a:cs typeface="Segoe UI Semilight"/>
                  </a:rPr>
                  <a:t> </a:t>
                </a:r>
                <a14:m>
                  <m:oMath xmlns:m="http://schemas.openxmlformats.org/officeDocument/2006/math">
                    <m:acc>
                      <m:accPr>
                        <m:chr m:val="̂"/>
                        <m:ctrlPr>
                          <a:rPr lang="en-US" sz="2400" b="0" i="0" spc="-20" smtClean="0">
                            <a:solidFill>
                              <a:srgbClr val="1382AC"/>
                            </a:solidFill>
                            <a:latin typeface="Cambria Math" panose="02040503050406030204" pitchFamily="18" charset="0"/>
                            <a:cs typeface="Segoe UI Semilight"/>
                          </a:rPr>
                        </m:ctrlPr>
                      </m:accPr>
                      <m:e>
                        <m:r>
                          <m:rPr>
                            <m:sty m:val="p"/>
                          </m:rPr>
                          <a:rPr lang="en-US" sz="2400" b="0" i="0" spc="-20" smtClean="0">
                            <a:solidFill>
                              <a:srgbClr val="1382AC"/>
                            </a:solidFill>
                            <a:latin typeface="Cambria Math" panose="02040503050406030204" pitchFamily="18" charset="0"/>
                            <a:cs typeface="Segoe UI Semilight"/>
                          </a:rPr>
                          <m:t>θ</m:t>
                        </m:r>
                      </m:e>
                    </m:acc>
                  </m:oMath>
                </a14:m>
                <a:endParaRPr lang="en-US" sz="3600" baseline="11574" dirty="0">
                  <a:latin typeface="Cambria Math"/>
                  <a:cs typeface="Cambria Math"/>
                </a:endParaRPr>
              </a:p>
              <a:p>
                <a:r>
                  <a:rPr lang="en-US" sz="3600" u="sng" baseline="11574" dirty="0">
                    <a:solidFill>
                      <a:schemeClr val="tx1"/>
                    </a:solidFill>
                    <a:latin typeface="Segoe UI Semilight" panose="020B0402040204020203" pitchFamily="34" charset="0"/>
                    <a:cs typeface="Segoe UI Semilight" panose="020B0402040204020203" pitchFamily="34" charset="0"/>
                  </a:rPr>
                  <a:t>Take the derivative</a:t>
                </a:r>
                <a:r>
                  <a:rPr lang="en-US" sz="3600" baseline="11574" dirty="0">
                    <a:solidFill>
                      <a:schemeClr val="tx1"/>
                    </a:solidFill>
                    <a:latin typeface="Segoe UI Semilight" panose="020B0402040204020203" pitchFamily="34" charset="0"/>
                    <a:cs typeface="Segoe UI Semilight" panose="020B0402040204020203" pitchFamily="34" charset="0"/>
                  </a:rPr>
                  <a:t>: </a:t>
                </a:r>
                <a14:m>
                  <m:oMath xmlns:m="http://schemas.openxmlformats.org/officeDocument/2006/math">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𝑑</m:t>
                        </m:r>
                      </m:num>
                      <m:den>
                        <m:r>
                          <a:rPr lang="en-US" sz="2400" b="0" i="1" smtClean="0">
                            <a:latin typeface="Cambria Math" panose="02040503050406030204" pitchFamily="18" charset="0"/>
                          </a:rPr>
                          <m:t>𝑑</m:t>
                        </m:r>
                        <m:r>
                          <a:rPr lang="en-US" sz="2400" b="0" i="1" smtClean="0">
                            <a:latin typeface="Cambria Math" panose="02040503050406030204" pitchFamily="18" charset="0"/>
                          </a:rPr>
                          <m:t>𝜃</m:t>
                        </m:r>
                      </m:den>
                    </m:f>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𝜃</m:t>
                        </m:r>
                      </m:e>
                      <m:sup>
                        <m:r>
                          <a:rPr lang="en-US" sz="2400" b="0" i="1" smtClean="0">
                            <a:latin typeface="Cambria Math" panose="02040503050406030204" pitchFamily="18" charset="0"/>
                          </a:rPr>
                          <m:t>6</m:t>
                        </m:r>
                      </m:sup>
                    </m:sSup>
                    <m:sSup>
                      <m:sSupPr>
                        <m:ctrlPr>
                          <a:rPr lang="en-US" sz="2400" b="0" i="1" smtClean="0">
                            <a:latin typeface="Cambria Math" panose="02040503050406030204" pitchFamily="18" charset="0"/>
                          </a:rPr>
                        </m:ctrlPr>
                      </m:sSupPr>
                      <m:e>
                        <m:d>
                          <m:dPr>
                            <m:ctrlPr>
                              <a:rPr lang="en-US" sz="2400" b="0" i="1" smtClean="0">
                                <a:latin typeface="Cambria Math" panose="02040503050406030204" pitchFamily="18" charset="0"/>
                              </a:rPr>
                            </m:ctrlPr>
                          </m:dPr>
                          <m:e>
                            <m:r>
                              <a:rPr lang="en-US" sz="2400" b="0" i="1" smtClean="0">
                                <a:latin typeface="Cambria Math" panose="02040503050406030204" pitchFamily="18" charset="0"/>
                              </a:rPr>
                              <m:t>1−</m:t>
                            </m:r>
                            <m:r>
                              <a:rPr lang="en-US" sz="2400" b="0" i="1" smtClean="0">
                                <a:latin typeface="Cambria Math" panose="02040503050406030204" pitchFamily="18" charset="0"/>
                              </a:rPr>
                              <m:t>𝜃</m:t>
                            </m:r>
                          </m:e>
                        </m:d>
                      </m:e>
                      <m:sup>
                        <m:r>
                          <a:rPr lang="en-US" sz="2400" b="0" i="1" smtClean="0">
                            <a:latin typeface="Cambria Math" panose="02040503050406030204" pitchFamily="18" charset="0"/>
                          </a:rPr>
                          <m:t>4</m:t>
                        </m:r>
                      </m:sup>
                    </m:sSup>
                    <m:r>
                      <a:rPr lang="en-US" sz="2400" b="0" i="1" smtClean="0">
                        <a:latin typeface="Cambria Math" panose="02040503050406030204" pitchFamily="18" charset="0"/>
                      </a:rPr>
                      <m:t>=6</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𝜃</m:t>
                        </m:r>
                      </m:e>
                      <m:sup>
                        <m:r>
                          <a:rPr lang="en-US" sz="2400" b="0" i="1" smtClean="0">
                            <a:latin typeface="Cambria Math" panose="02040503050406030204" pitchFamily="18" charset="0"/>
                          </a:rPr>
                          <m:t>5</m:t>
                        </m:r>
                      </m:sup>
                    </m:sSup>
                    <m:sSup>
                      <m:sSupPr>
                        <m:ctrlPr>
                          <a:rPr lang="en-US" sz="2400" b="0" i="1" smtClean="0">
                            <a:latin typeface="Cambria Math" panose="02040503050406030204" pitchFamily="18" charset="0"/>
                          </a:rPr>
                        </m:ctrlPr>
                      </m:sSupPr>
                      <m:e>
                        <m:d>
                          <m:dPr>
                            <m:ctrlPr>
                              <a:rPr lang="en-US" sz="2400" b="0" i="1" smtClean="0">
                                <a:latin typeface="Cambria Math" panose="02040503050406030204" pitchFamily="18" charset="0"/>
                              </a:rPr>
                            </m:ctrlPr>
                          </m:dPr>
                          <m:e>
                            <m:r>
                              <a:rPr lang="en-US" sz="2400" b="0" i="1" smtClean="0">
                                <a:latin typeface="Cambria Math" panose="02040503050406030204" pitchFamily="18" charset="0"/>
                              </a:rPr>
                              <m:t>1−</m:t>
                            </m:r>
                            <m:r>
                              <a:rPr lang="en-US" sz="2400" b="0" i="1" smtClean="0">
                                <a:latin typeface="Cambria Math" panose="02040503050406030204" pitchFamily="18" charset="0"/>
                              </a:rPr>
                              <m:t>𝜃</m:t>
                            </m:r>
                          </m:e>
                        </m:d>
                      </m:e>
                      <m:sup>
                        <m:r>
                          <a:rPr lang="en-US" sz="2400" b="0" i="1" smtClean="0">
                            <a:latin typeface="Cambria Math" panose="02040503050406030204" pitchFamily="18" charset="0"/>
                          </a:rPr>
                          <m:t>4</m:t>
                        </m:r>
                      </m:sup>
                    </m:sSup>
                    <m:r>
                      <a:rPr lang="en-US" sz="2400" b="0" i="1" smtClean="0">
                        <a:latin typeface="Cambria Math" panose="02040503050406030204" pitchFamily="18" charset="0"/>
                      </a:rPr>
                      <m:t>−</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4</m:t>
                        </m:r>
                        <m:r>
                          <a:rPr lang="en-US" sz="2400" b="0" i="1" smtClean="0">
                            <a:latin typeface="Cambria Math" panose="02040503050406030204" pitchFamily="18" charset="0"/>
                          </a:rPr>
                          <m:t>𝜃</m:t>
                        </m:r>
                      </m:e>
                      <m:sup>
                        <m:r>
                          <a:rPr lang="en-US" sz="2400" b="0" i="1" smtClean="0">
                            <a:latin typeface="Cambria Math" panose="02040503050406030204" pitchFamily="18" charset="0"/>
                          </a:rPr>
                          <m:t>6</m:t>
                        </m:r>
                      </m:sup>
                    </m:sSup>
                    <m:sSup>
                      <m:sSupPr>
                        <m:ctrlPr>
                          <a:rPr lang="en-US" sz="2400" b="0" i="1" smtClean="0">
                            <a:latin typeface="Cambria Math" panose="02040503050406030204" pitchFamily="18" charset="0"/>
                          </a:rPr>
                        </m:ctrlPr>
                      </m:sSupPr>
                      <m:e>
                        <m:d>
                          <m:dPr>
                            <m:ctrlPr>
                              <a:rPr lang="en-US" sz="2400" b="0" i="1" smtClean="0">
                                <a:latin typeface="Cambria Math" panose="02040503050406030204" pitchFamily="18" charset="0"/>
                              </a:rPr>
                            </m:ctrlPr>
                          </m:dPr>
                          <m:e>
                            <m:r>
                              <a:rPr lang="en-US" sz="2400" b="0" i="1" smtClean="0">
                                <a:latin typeface="Cambria Math" panose="02040503050406030204" pitchFamily="18" charset="0"/>
                              </a:rPr>
                              <m:t>1−</m:t>
                            </m:r>
                            <m:r>
                              <a:rPr lang="en-US" sz="2400" b="0" i="1" smtClean="0">
                                <a:latin typeface="Cambria Math" panose="02040503050406030204" pitchFamily="18" charset="0"/>
                              </a:rPr>
                              <m:t>𝜃</m:t>
                            </m:r>
                          </m:e>
                        </m:d>
                      </m:e>
                      <m:sup>
                        <m:r>
                          <a:rPr lang="en-US" sz="2400" b="0" i="1" smtClean="0">
                            <a:latin typeface="Cambria Math" panose="02040503050406030204" pitchFamily="18" charset="0"/>
                          </a:rPr>
                          <m:t>3</m:t>
                        </m:r>
                      </m:sup>
                    </m:sSup>
                  </m:oMath>
                </a14:m>
                <a:endParaRPr lang="en-US" sz="2400" b="0" dirty="0">
                  <a:latin typeface="Segoe UI Semilight" panose="020B0402040204020203" pitchFamily="34" charset="0"/>
                </a:endParaRPr>
              </a:p>
              <a:p>
                <a:r>
                  <a:rPr lang="en-US" sz="3600" u="sng" baseline="11574" dirty="0">
                    <a:solidFill>
                      <a:schemeClr val="tx1"/>
                    </a:solidFill>
                    <a:latin typeface="Segoe UI Semilight" panose="020B0402040204020203" pitchFamily="34" charset="0"/>
                    <a:cs typeface="Segoe UI Semilight" panose="020B0402040204020203" pitchFamily="34" charset="0"/>
                  </a:rPr>
                  <a:t>Set to 0 and solve</a:t>
                </a:r>
                <a:r>
                  <a:rPr lang="en-US" sz="3600" baseline="11574" dirty="0">
                    <a:solidFill>
                      <a:schemeClr val="tx1"/>
                    </a:solidFill>
                    <a:latin typeface="Segoe UI Semilight" panose="020B0402040204020203" pitchFamily="34" charset="0"/>
                    <a:cs typeface="Segoe UI Semilight" panose="020B0402040204020203" pitchFamily="34" charset="0"/>
                  </a:rPr>
                  <a:t>: (now, we’re solving for the </a:t>
                </a:r>
                <a:r>
                  <a:rPr lang="en-US" sz="3600" i="1" baseline="11574" dirty="0">
                    <a:solidFill>
                      <a:schemeClr val="tx1"/>
                    </a:solidFill>
                    <a:latin typeface="Segoe UI Semilight" panose="020B0402040204020203" pitchFamily="34" charset="0"/>
                    <a:cs typeface="Segoe UI Semilight" panose="020B0402040204020203" pitchFamily="34" charset="0"/>
                  </a:rPr>
                  <a:t>maximum</a:t>
                </a:r>
                <a:r>
                  <a:rPr lang="en-US" sz="3600" baseline="11574" dirty="0">
                    <a:solidFill>
                      <a:schemeClr val="tx1"/>
                    </a:solidFill>
                    <a:latin typeface="Segoe UI Semilight" panose="020B0402040204020203" pitchFamily="34" charset="0"/>
                    <a:cs typeface="Segoe UI Semilight" panose="020B0402040204020203" pitchFamily="34" charset="0"/>
                  </a:rPr>
                  <a:t> likelihood estimator, </a:t>
                </a:r>
                <a14:m>
                  <m:oMath xmlns:m="http://schemas.openxmlformats.org/officeDocument/2006/math">
                    <m:acc>
                      <m:accPr>
                        <m:chr m:val="̂"/>
                        <m:ctrlPr>
                          <a:rPr lang="ar-AE" sz="2800" b="0" i="1" spc="-55" smtClean="0">
                            <a:solidFill>
                              <a:schemeClr val="tx1"/>
                            </a:solidFill>
                            <a:latin typeface="Cambria Math" panose="02040503050406030204" pitchFamily="18" charset="0"/>
                            <a:cs typeface="Segoe UI Semilight"/>
                          </a:rPr>
                        </m:ctrlPr>
                      </m:accPr>
                      <m:e>
                        <m:r>
                          <a:rPr lang="ar-AE" sz="2800" b="0" i="1" spc="-55" smtClean="0">
                            <a:solidFill>
                              <a:schemeClr val="tx1"/>
                            </a:solidFill>
                            <a:latin typeface="Cambria Math" panose="02040503050406030204" pitchFamily="18" charset="0"/>
                            <a:cs typeface="Segoe UI Semilight"/>
                          </a:rPr>
                          <m:t>𝜃</m:t>
                        </m:r>
                      </m:e>
                    </m:acc>
                  </m:oMath>
                </a14:m>
                <a:r>
                  <a:rPr lang="en-US" sz="3600" baseline="11574" dirty="0">
                    <a:solidFill>
                      <a:schemeClr val="tx1"/>
                    </a:solidFill>
                    <a:latin typeface="Segoe UI Semilight" panose="020B0402040204020203" pitchFamily="34" charset="0"/>
                    <a:cs typeface="Segoe UI Semilight" panose="020B0402040204020203" pitchFamily="34" charset="0"/>
                  </a:rPr>
                  <a:t>) </a:t>
                </a:r>
              </a:p>
              <a:p>
                <a14:m>
                  <m:oMathPara xmlns:m="http://schemas.openxmlformats.org/officeDocument/2006/math">
                    <m:oMath>
                      <m:r>
                        <a:rPr lang="en-US" sz="2400" i="1" smtClean="0">
                          <a:latin typeface="Cambria Math" panose="02040503050406030204" pitchFamily="18" charset="0"/>
                        </a:rPr>
                        <m:t>6</m:t>
                      </m:r>
                      <m:sSup>
                        <m:sSupPr>
                          <m:ctrlPr>
                            <a:rPr lang="en-US" sz="2400" i="1">
                              <a:latin typeface="Cambria Math" panose="02040503050406030204" pitchFamily="18" charset="0"/>
                              <a:ea typeface="Cambria Math" panose="02040503050406030204" pitchFamily="18" charset="0"/>
                            </a:rPr>
                          </m:ctrlPr>
                        </m:sSupPr>
                        <m:e>
                          <m:acc>
                            <m:accPr>
                              <m:chr m:val="̂"/>
                              <m:ctrlPr>
                                <a:rPr lang="en-US" sz="2400" i="1">
                                  <a:latin typeface="Cambria Math" panose="02040503050406030204" pitchFamily="18" charset="0"/>
                                  <a:ea typeface="Cambria Math" panose="02040503050406030204" pitchFamily="18" charset="0"/>
                                </a:rPr>
                              </m:ctrlPr>
                            </m:accPr>
                            <m:e>
                              <m:r>
                                <a:rPr lang="en-US" sz="2400" i="1">
                                  <a:latin typeface="Cambria Math" panose="02040503050406030204" pitchFamily="18" charset="0"/>
                                  <a:ea typeface="Cambria Math" panose="02040503050406030204" pitchFamily="18" charset="0"/>
                                </a:rPr>
                                <m:t>𝜃</m:t>
                              </m:r>
                            </m:e>
                          </m:acc>
                        </m:e>
                        <m:sup>
                          <m:r>
                            <a:rPr lang="en-US" sz="2400" i="1">
                              <a:latin typeface="Cambria Math" panose="02040503050406030204" pitchFamily="18" charset="0"/>
                            </a:rPr>
                            <m:t>5</m:t>
                          </m:r>
                        </m:sup>
                      </m:sSup>
                      <m:sSup>
                        <m:sSupPr>
                          <m:ctrlPr>
                            <a:rPr lang="en-US" sz="2400" i="1">
                              <a:latin typeface="Cambria Math" panose="02040503050406030204" pitchFamily="18" charset="0"/>
                            </a:rPr>
                          </m:ctrlPr>
                        </m:sSupPr>
                        <m:e>
                          <m:d>
                            <m:dPr>
                              <m:ctrlPr>
                                <a:rPr lang="en-US" sz="2400" i="1">
                                  <a:latin typeface="Cambria Math" panose="02040503050406030204" pitchFamily="18" charset="0"/>
                                </a:rPr>
                              </m:ctrlPr>
                            </m:dPr>
                            <m:e>
                              <m:r>
                                <a:rPr lang="en-US" sz="2400" i="1">
                                  <a:latin typeface="Cambria Math" panose="02040503050406030204" pitchFamily="18" charset="0"/>
                                </a:rPr>
                                <m:t>1−</m:t>
                              </m:r>
                              <m:acc>
                                <m:accPr>
                                  <m:chr m:val="̂"/>
                                  <m:ctrlPr>
                                    <a:rPr lang="en-US" sz="2400" i="1">
                                      <a:latin typeface="Cambria Math" panose="02040503050406030204" pitchFamily="18" charset="0"/>
                                      <a:ea typeface="Cambria Math" panose="02040503050406030204" pitchFamily="18" charset="0"/>
                                    </a:rPr>
                                  </m:ctrlPr>
                                </m:accPr>
                                <m:e>
                                  <m:r>
                                    <a:rPr lang="en-US" sz="2400" i="1">
                                      <a:latin typeface="Cambria Math" panose="02040503050406030204" pitchFamily="18" charset="0"/>
                                      <a:ea typeface="Cambria Math" panose="02040503050406030204" pitchFamily="18" charset="0"/>
                                    </a:rPr>
                                    <m:t>𝜃</m:t>
                                  </m:r>
                                </m:e>
                              </m:acc>
                            </m:e>
                          </m:d>
                        </m:e>
                        <m:sup>
                          <m:r>
                            <a:rPr lang="en-US" sz="2400" i="1">
                              <a:latin typeface="Cambria Math" panose="02040503050406030204" pitchFamily="18" charset="0"/>
                            </a:rPr>
                            <m:t>4</m:t>
                          </m:r>
                        </m:sup>
                      </m:sSup>
                      <m:r>
                        <a:rPr lang="en-US" sz="2400" i="1">
                          <a:latin typeface="Cambria Math" panose="02040503050406030204" pitchFamily="18" charset="0"/>
                        </a:rPr>
                        <m:t>−</m:t>
                      </m:r>
                      <m:sSup>
                        <m:sSupPr>
                          <m:ctrlPr>
                            <a:rPr lang="en-US" sz="2400" i="1">
                              <a:latin typeface="Cambria Math" panose="02040503050406030204" pitchFamily="18" charset="0"/>
                            </a:rPr>
                          </m:ctrlPr>
                        </m:sSupPr>
                        <m:e>
                          <m:r>
                            <a:rPr lang="en-US" sz="2400" i="1">
                              <a:latin typeface="Cambria Math" panose="02040503050406030204" pitchFamily="18" charset="0"/>
                            </a:rPr>
                            <m:t>4</m:t>
                          </m:r>
                          <m:acc>
                            <m:accPr>
                              <m:chr m:val="̂"/>
                              <m:ctrlPr>
                                <a:rPr lang="en-US" sz="2400" i="1">
                                  <a:latin typeface="Cambria Math" panose="02040503050406030204" pitchFamily="18" charset="0"/>
                                  <a:ea typeface="Cambria Math" panose="02040503050406030204" pitchFamily="18" charset="0"/>
                                </a:rPr>
                              </m:ctrlPr>
                            </m:accPr>
                            <m:e>
                              <m:r>
                                <a:rPr lang="en-US" sz="2400" i="1">
                                  <a:latin typeface="Cambria Math" panose="02040503050406030204" pitchFamily="18" charset="0"/>
                                  <a:ea typeface="Cambria Math" panose="02040503050406030204" pitchFamily="18" charset="0"/>
                                </a:rPr>
                                <m:t>𝜃</m:t>
                              </m:r>
                            </m:e>
                          </m:acc>
                        </m:e>
                        <m:sup>
                          <m:r>
                            <a:rPr lang="en-US" sz="2400" i="1">
                              <a:latin typeface="Cambria Math" panose="02040503050406030204" pitchFamily="18" charset="0"/>
                            </a:rPr>
                            <m:t>6</m:t>
                          </m:r>
                        </m:sup>
                      </m:sSup>
                      <m:sSup>
                        <m:sSupPr>
                          <m:ctrlPr>
                            <a:rPr lang="en-US" sz="2400" i="1">
                              <a:latin typeface="Cambria Math" panose="02040503050406030204" pitchFamily="18" charset="0"/>
                            </a:rPr>
                          </m:ctrlPr>
                        </m:sSupPr>
                        <m:e>
                          <m:d>
                            <m:dPr>
                              <m:ctrlPr>
                                <a:rPr lang="en-US" sz="2400" i="1">
                                  <a:latin typeface="Cambria Math" panose="02040503050406030204" pitchFamily="18" charset="0"/>
                                </a:rPr>
                              </m:ctrlPr>
                            </m:dPr>
                            <m:e>
                              <m:r>
                                <a:rPr lang="en-US" sz="2400" i="1">
                                  <a:latin typeface="Cambria Math" panose="02040503050406030204" pitchFamily="18" charset="0"/>
                                </a:rPr>
                                <m:t>1−</m:t>
                              </m:r>
                              <m:acc>
                                <m:accPr>
                                  <m:chr m:val="̂"/>
                                  <m:ctrlPr>
                                    <a:rPr lang="en-US" sz="2400" i="1">
                                      <a:latin typeface="Cambria Math" panose="02040503050406030204" pitchFamily="18" charset="0"/>
                                      <a:ea typeface="Cambria Math" panose="02040503050406030204" pitchFamily="18" charset="0"/>
                                    </a:rPr>
                                  </m:ctrlPr>
                                </m:accPr>
                                <m:e>
                                  <m:r>
                                    <a:rPr lang="en-US" sz="2400" i="1">
                                      <a:latin typeface="Cambria Math" panose="02040503050406030204" pitchFamily="18" charset="0"/>
                                      <a:ea typeface="Cambria Math" panose="02040503050406030204" pitchFamily="18" charset="0"/>
                                    </a:rPr>
                                    <m:t>𝜃</m:t>
                                  </m:r>
                                </m:e>
                              </m:acc>
                            </m:e>
                          </m:d>
                        </m:e>
                        <m:sup>
                          <m:r>
                            <a:rPr lang="en-US" sz="2400" i="1">
                              <a:latin typeface="Cambria Math" panose="02040503050406030204" pitchFamily="18" charset="0"/>
                            </a:rPr>
                            <m:t>3</m:t>
                          </m:r>
                        </m:sup>
                      </m:sSup>
                      <m:r>
                        <a:rPr lang="en-US" sz="2400" b="0" i="0" smtClean="0">
                          <a:latin typeface="Cambria Math" panose="02040503050406030204" pitchFamily="18" charset="0"/>
                        </a:rPr>
                        <m:t>=0</m:t>
                      </m:r>
                      <m:r>
                        <a:rPr lang="en-US" sz="2400" b="0" i="1" smtClean="0">
                          <a:latin typeface="Cambria Math" panose="02040503050406030204" pitchFamily="18" charset="0"/>
                        </a:rPr>
                        <m:t>⇒6</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1−</m:t>
                          </m:r>
                          <m:acc>
                            <m:accPr>
                              <m:chr m:val="̂"/>
                              <m:ctrlPr>
                                <a:rPr lang="en-US" sz="2400" i="1">
                                  <a:latin typeface="Cambria Math" panose="02040503050406030204" pitchFamily="18" charset="0"/>
                                  <a:ea typeface="Cambria Math" panose="02040503050406030204" pitchFamily="18" charset="0"/>
                                </a:rPr>
                              </m:ctrlPr>
                            </m:accPr>
                            <m:e>
                              <m:r>
                                <a:rPr lang="en-US" sz="2400" i="1">
                                  <a:latin typeface="Cambria Math" panose="02040503050406030204" pitchFamily="18" charset="0"/>
                                  <a:ea typeface="Cambria Math" panose="02040503050406030204" pitchFamily="18" charset="0"/>
                                </a:rPr>
                                <m:t>𝜃</m:t>
                              </m:r>
                            </m:e>
                          </m:acc>
                        </m:e>
                      </m:d>
                      <m:r>
                        <a:rPr lang="en-US" sz="2400" b="0" i="1" smtClean="0">
                          <a:latin typeface="Cambria Math" panose="02040503050406030204" pitchFamily="18" charset="0"/>
                        </a:rPr>
                        <m:t>−4</m:t>
                      </m:r>
                      <m:acc>
                        <m:accPr>
                          <m:chr m:val="̂"/>
                          <m:ctrlPr>
                            <a:rPr lang="en-US" sz="2400" i="1">
                              <a:latin typeface="Cambria Math" panose="02040503050406030204" pitchFamily="18" charset="0"/>
                              <a:ea typeface="Cambria Math" panose="02040503050406030204" pitchFamily="18" charset="0"/>
                            </a:rPr>
                          </m:ctrlPr>
                        </m:accPr>
                        <m:e>
                          <m:r>
                            <a:rPr lang="en-US" sz="2400" i="1">
                              <a:latin typeface="Cambria Math" panose="02040503050406030204" pitchFamily="18" charset="0"/>
                              <a:ea typeface="Cambria Math" panose="02040503050406030204" pitchFamily="18" charset="0"/>
                            </a:rPr>
                            <m:t>𝜃</m:t>
                          </m:r>
                        </m:e>
                      </m:acc>
                      <m:r>
                        <a:rPr lang="en-US" sz="2400" b="0" i="1" smtClean="0">
                          <a:latin typeface="Cambria Math" panose="02040503050406030204" pitchFamily="18" charset="0"/>
                        </a:rPr>
                        <m:t>=0⇒−10</m:t>
                      </m:r>
                      <m:acc>
                        <m:accPr>
                          <m:chr m:val="̂"/>
                          <m:ctrlPr>
                            <a:rPr lang="en-US" sz="2400" i="1">
                              <a:latin typeface="Cambria Math" panose="02040503050406030204" pitchFamily="18" charset="0"/>
                              <a:ea typeface="Cambria Math" panose="02040503050406030204" pitchFamily="18" charset="0"/>
                            </a:rPr>
                          </m:ctrlPr>
                        </m:accPr>
                        <m:e>
                          <m:r>
                            <a:rPr lang="en-US" sz="2400" i="1">
                              <a:latin typeface="Cambria Math" panose="02040503050406030204" pitchFamily="18" charset="0"/>
                              <a:ea typeface="Cambria Math" panose="02040503050406030204" pitchFamily="18" charset="0"/>
                            </a:rPr>
                            <m:t>𝜃</m:t>
                          </m:r>
                        </m:e>
                      </m:acc>
                      <m:r>
                        <a:rPr lang="en-US" sz="2400" b="0" i="1" smtClean="0">
                          <a:latin typeface="Cambria Math" panose="02040503050406030204" pitchFamily="18" charset="0"/>
                        </a:rPr>
                        <m:t>=−6⇒</m:t>
                      </m:r>
                      <m:acc>
                        <m:accPr>
                          <m:chr m:val="̂"/>
                          <m:ctrlPr>
                            <a:rPr lang="en-US" sz="2400" i="1">
                              <a:latin typeface="Cambria Math" panose="02040503050406030204" pitchFamily="18" charset="0"/>
                              <a:ea typeface="Cambria Math" panose="02040503050406030204" pitchFamily="18" charset="0"/>
                            </a:rPr>
                          </m:ctrlPr>
                        </m:accPr>
                        <m:e>
                          <m:r>
                            <a:rPr lang="en-US" sz="2400" i="1">
                              <a:latin typeface="Cambria Math" panose="02040503050406030204" pitchFamily="18" charset="0"/>
                              <a:ea typeface="Cambria Math" panose="02040503050406030204" pitchFamily="18" charset="0"/>
                            </a:rPr>
                            <m:t>𝜃</m:t>
                          </m:r>
                        </m:e>
                      </m:acc>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3</m:t>
                          </m:r>
                        </m:num>
                        <m:den>
                          <m:r>
                            <a:rPr lang="en-US" sz="2400" b="0" i="1" smtClean="0">
                              <a:latin typeface="Cambria Math" panose="02040503050406030204" pitchFamily="18" charset="0"/>
                            </a:rPr>
                            <m:t>5</m:t>
                          </m:r>
                        </m:den>
                      </m:f>
                    </m:oMath>
                  </m:oMathPara>
                </a14:m>
                <a:endParaRPr lang="en-US" sz="2800" dirty="0"/>
              </a:p>
              <a:p>
                <a:r>
                  <a:rPr lang="en-US" sz="2800" b="1" dirty="0">
                    <a:solidFill>
                      <a:schemeClr val="accent1"/>
                    </a:solidFill>
                    <a:latin typeface="Segoe UI Semilight" panose="020B0402040204020203" pitchFamily="34" charset="0"/>
                    <a:cs typeface="Segoe UI Semilight" panose="020B0402040204020203" pitchFamily="34" charset="0"/>
                  </a:rPr>
                  <a:t>The MLE </a:t>
                </a:r>
                <a14:m>
                  <m:oMath xmlns:m="http://schemas.openxmlformats.org/officeDocument/2006/math">
                    <m:acc>
                      <m:accPr>
                        <m:chr m:val="̂"/>
                        <m:ctrlPr>
                          <a:rPr lang="ar-AE" sz="2800" b="1" i="1" spc="-55" smtClean="0">
                            <a:solidFill>
                              <a:schemeClr val="accent1"/>
                            </a:solidFill>
                            <a:latin typeface="Cambria Math" panose="02040503050406030204" pitchFamily="18" charset="0"/>
                            <a:cs typeface="Segoe UI Semilight"/>
                          </a:rPr>
                        </m:ctrlPr>
                      </m:accPr>
                      <m:e>
                        <m:r>
                          <a:rPr lang="ar-AE" sz="2800" b="1" i="1" spc="-55" smtClean="0">
                            <a:solidFill>
                              <a:schemeClr val="accent1"/>
                            </a:solidFill>
                            <a:latin typeface="Cambria Math" panose="02040503050406030204" pitchFamily="18" charset="0"/>
                            <a:cs typeface="Segoe UI Semilight"/>
                          </a:rPr>
                          <m:t>𝜽</m:t>
                        </m:r>
                      </m:e>
                    </m:acc>
                  </m:oMath>
                </a14:m>
                <a:r>
                  <a:rPr lang="en-US" sz="2800" b="1" dirty="0">
                    <a:solidFill>
                      <a:schemeClr val="accent1"/>
                    </a:solidFill>
                    <a:latin typeface="Segoe UI Semilight" panose="020B0402040204020203" pitchFamily="34" charset="0"/>
                    <a:cs typeface="Segoe UI Semilight" panose="020B0402040204020203" pitchFamily="34" charset="0"/>
                  </a:rPr>
                  <a:t> estimates the true </a:t>
                </a:r>
                <a14:m>
                  <m:oMath xmlns:m="http://schemas.openxmlformats.org/officeDocument/2006/math">
                    <m:r>
                      <a:rPr lang="en-US" sz="2800" b="1" i="1" smtClean="0">
                        <a:solidFill>
                          <a:schemeClr val="accent1"/>
                        </a:solidFill>
                        <a:latin typeface="Cambria Math" panose="02040503050406030204" pitchFamily="18" charset="0"/>
                        <a:cs typeface="Segoe UI Semilight" panose="020B0402040204020203" pitchFamily="34" charset="0"/>
                      </a:rPr>
                      <m:t>𝜽</m:t>
                    </m:r>
                    <m:r>
                      <a:rPr lang="en-US" sz="2800" b="1" i="1" smtClean="0">
                        <a:solidFill>
                          <a:schemeClr val="accent1"/>
                        </a:solidFill>
                        <a:latin typeface="Cambria Math" panose="02040503050406030204" pitchFamily="18" charset="0"/>
                        <a:cs typeface="Segoe UI Semilight" panose="020B0402040204020203" pitchFamily="34" charset="0"/>
                      </a:rPr>
                      <m:t>=</m:t>
                    </m:r>
                    <m:r>
                      <a:rPr lang="en-US" sz="2800" b="1" i="1" smtClean="0">
                        <a:solidFill>
                          <a:schemeClr val="accent1"/>
                        </a:solidFill>
                        <a:latin typeface="Cambria Math" panose="02040503050406030204" pitchFamily="18" charset="0"/>
                        <a:cs typeface="Segoe UI Semilight" panose="020B0402040204020203" pitchFamily="34" charset="0"/>
                      </a:rPr>
                      <m:t>𝒑</m:t>
                    </m:r>
                  </m:oMath>
                </a14:m>
                <a:r>
                  <a:rPr lang="en-US" sz="2800" b="1" dirty="0">
                    <a:solidFill>
                      <a:schemeClr val="accent1"/>
                    </a:solidFill>
                    <a:latin typeface="Segoe UI Semilight" panose="020B0402040204020203" pitchFamily="34" charset="0"/>
                    <a:cs typeface="Segoe UI Semilight" panose="020B0402040204020203" pitchFamily="34" charset="0"/>
                  </a:rPr>
                  <a:t> is </a:t>
                </a:r>
                <a14:m>
                  <m:oMath xmlns:m="http://schemas.openxmlformats.org/officeDocument/2006/math">
                    <m:r>
                      <a:rPr lang="en-US" sz="2800" b="1" i="1" smtClean="0">
                        <a:solidFill>
                          <a:schemeClr val="accent1"/>
                        </a:solidFill>
                        <a:latin typeface="Cambria Math" panose="02040503050406030204" pitchFamily="18" charset="0"/>
                        <a:cs typeface="Segoe UI Semilight" panose="020B0402040204020203" pitchFamily="34" charset="0"/>
                      </a:rPr>
                      <m:t>𝟑</m:t>
                    </m:r>
                    <m:r>
                      <a:rPr lang="en-US" sz="2800" b="1" i="1" smtClean="0">
                        <a:solidFill>
                          <a:schemeClr val="accent1"/>
                        </a:solidFill>
                        <a:latin typeface="Cambria Math" panose="02040503050406030204" pitchFamily="18" charset="0"/>
                        <a:cs typeface="Segoe UI Semilight" panose="020B0402040204020203" pitchFamily="34" charset="0"/>
                      </a:rPr>
                      <m:t>/</m:t>
                    </m:r>
                    <m:r>
                      <a:rPr lang="en-US" sz="2800" b="1" i="1" smtClean="0">
                        <a:solidFill>
                          <a:schemeClr val="accent1"/>
                        </a:solidFill>
                        <a:latin typeface="Cambria Math" panose="02040503050406030204" pitchFamily="18" charset="0"/>
                        <a:cs typeface="Segoe UI Semilight" panose="020B0402040204020203" pitchFamily="34" charset="0"/>
                      </a:rPr>
                      <m:t>𝟓</m:t>
                    </m:r>
                  </m:oMath>
                </a14:m>
                <a:r>
                  <a:rPr lang="en-US" sz="2800" b="1" dirty="0">
                    <a:solidFill>
                      <a:schemeClr val="accent1"/>
                    </a:solidFill>
                    <a:latin typeface="Segoe UI Semilight" panose="020B0402040204020203" pitchFamily="34" charset="0"/>
                    <a:cs typeface="Segoe UI Semilight" panose="020B0402040204020203" pitchFamily="34" charset="0"/>
                  </a:rPr>
                  <a:t> just like we expected!</a:t>
                </a:r>
              </a:p>
            </p:txBody>
          </p:sp>
        </mc:Choice>
        <mc:Fallback>
          <p:sp>
            <p:nvSpPr>
              <p:cNvPr id="6" name="object 6">
                <a:extLst>
                  <a:ext uri="{FF2B5EF4-FFF2-40B4-BE49-F238E27FC236}">
                    <a16:creationId xmlns:a16="http://schemas.microsoft.com/office/drawing/2014/main" id="{0F4D90BF-2A07-2307-54A7-E9366A31FE04}"/>
                  </a:ext>
                </a:extLst>
              </p:cNvPr>
              <p:cNvSpPr txBox="1">
                <a:spLocks noRot="1" noChangeAspect="1" noMove="1" noResize="1" noEditPoints="1" noAdjustHandles="1" noChangeArrowheads="1" noChangeShapeType="1" noTextEdit="1"/>
              </p:cNvSpPr>
              <p:nvPr/>
            </p:nvSpPr>
            <p:spPr>
              <a:xfrm>
                <a:off x="685800" y="2117033"/>
                <a:ext cx="10931652" cy="4416787"/>
              </a:xfrm>
              <a:prstGeom prst="rect">
                <a:avLst/>
              </a:prstGeom>
              <a:blipFill>
                <a:blip r:embed="rId3"/>
                <a:stretch>
                  <a:fillRect l="-2008" t="-3586" b="-4276"/>
                </a:stretch>
              </a:blipFill>
            </p:spPr>
            <p:txBody>
              <a:bodyPr/>
              <a:lstStyle/>
              <a:p>
                <a:r>
                  <a:rPr lang="en-US">
                    <a:noFill/>
                  </a:rPr>
                  <a:t> </a:t>
                </a:r>
              </a:p>
            </p:txBody>
          </p:sp>
        </mc:Fallback>
      </mc:AlternateContent>
    </p:spTree>
    <p:extLst>
      <p:ext uri="{BB962C8B-B14F-4D97-AF65-F5344CB8AC3E}">
        <p14:creationId xmlns:p14="http://schemas.microsoft.com/office/powerpoint/2010/main" val="43511180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80598-8116-8CB2-1EA6-5CF4D928FE41}"/>
            </a:ext>
          </a:extLst>
        </p:cNvPr>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2" name="object 2">
                <a:extLst>
                  <a:ext uri="{FF2B5EF4-FFF2-40B4-BE49-F238E27FC236}">
                    <a16:creationId xmlns:a16="http://schemas.microsoft.com/office/drawing/2014/main" id="{628030CB-6AD7-A4A3-9160-866B2489865D}"/>
                  </a:ext>
                </a:extLst>
              </p:cNvPr>
              <p:cNvGraphicFramePr>
                <a:graphicFrameLocks noGrp="1"/>
              </p:cNvGraphicFramePr>
              <p:nvPr/>
            </p:nvGraphicFramePr>
            <p:xfrm>
              <a:off x="574548" y="204215"/>
              <a:ext cx="11102340" cy="1703070"/>
            </p:xfrm>
            <a:graphic>
              <a:graphicData uri="http://schemas.openxmlformats.org/drawingml/2006/table">
                <a:tbl>
                  <a:tblPr firstRow="1" bandRow="1">
                    <a:tableStyleId>{2D5ABB26-0587-4C30-8999-92F81FD0307C}</a:tableStyleId>
                  </a:tblPr>
                  <a:tblGrid>
                    <a:gridCol w="11102340">
                      <a:extLst>
                        <a:ext uri="{9D8B030D-6E8A-4147-A177-3AD203B41FA5}">
                          <a16:colId xmlns:a16="http://schemas.microsoft.com/office/drawing/2014/main" val="20000"/>
                        </a:ext>
                      </a:extLst>
                    </a:gridCol>
                  </a:tblGrid>
                  <a:tr h="688340">
                    <a:tc>
                      <a:txBody>
                        <a:bodyPr/>
                        <a:lstStyle/>
                        <a:p>
                          <a:pPr marL="105410">
                            <a:lnSpc>
                              <a:spcPct val="100000"/>
                            </a:lnSpc>
                            <a:spcBef>
                              <a:spcPts val="715"/>
                            </a:spcBef>
                          </a:pPr>
                          <a:r>
                            <a:rPr sz="3200" b="1" dirty="0">
                              <a:solidFill>
                                <a:srgbClr val="FFFFFF"/>
                              </a:solidFill>
                              <a:latin typeface="Segoe UI Semibold"/>
                              <a:cs typeface="Segoe UI Semibold"/>
                            </a:rPr>
                            <a:t>Maximum</a:t>
                          </a:r>
                          <a:r>
                            <a:rPr sz="3200" b="1" spc="-60" dirty="0">
                              <a:solidFill>
                                <a:srgbClr val="FFFFFF"/>
                              </a:solidFill>
                              <a:latin typeface="Segoe UI Semibold"/>
                              <a:cs typeface="Segoe UI Semibold"/>
                            </a:rPr>
                            <a:t> </a:t>
                          </a:r>
                          <a:r>
                            <a:rPr sz="3200" b="1" dirty="0">
                              <a:solidFill>
                                <a:srgbClr val="FFFFFF"/>
                              </a:solidFill>
                              <a:latin typeface="Segoe UI Semibold"/>
                              <a:cs typeface="Segoe UI Semibold"/>
                            </a:rPr>
                            <a:t>Likelihood</a:t>
                          </a:r>
                          <a:r>
                            <a:rPr sz="3200" b="1" spc="-75" dirty="0">
                              <a:solidFill>
                                <a:srgbClr val="FFFFFF"/>
                              </a:solidFill>
                              <a:latin typeface="Segoe UI Semibold"/>
                              <a:cs typeface="Segoe UI Semibold"/>
                            </a:rPr>
                            <a:t> </a:t>
                          </a:r>
                          <a:r>
                            <a:rPr sz="3200" b="1" spc="-10" dirty="0">
                              <a:solidFill>
                                <a:srgbClr val="FFFFFF"/>
                              </a:solidFill>
                              <a:latin typeface="Segoe UI Semibold"/>
                              <a:cs typeface="Segoe UI Semibold"/>
                            </a:rPr>
                            <a:t>Estimator</a:t>
                          </a:r>
                          <a:endParaRPr sz="3200" dirty="0">
                            <a:latin typeface="Segoe UI Semibold"/>
                            <a:cs typeface="Segoe UI Semibold"/>
                          </a:endParaRPr>
                        </a:p>
                      </a:txBody>
                      <a:tcPr marL="0" marR="0" marT="90805" marB="0">
                        <a:solidFill>
                          <a:srgbClr val="4B3182"/>
                        </a:solidFill>
                      </a:tcPr>
                    </a:tc>
                    <a:extLst>
                      <a:ext uri="{0D108BD9-81ED-4DB2-BD59-A6C34878D82A}">
                        <a16:rowId xmlns:a16="http://schemas.microsoft.com/office/drawing/2014/main" val="10000"/>
                      </a:ext>
                    </a:extLst>
                  </a:tr>
                  <a:tr h="1014730">
                    <a:tc>
                      <a:txBody>
                        <a:bodyPr/>
                        <a:lstStyle/>
                        <a:p>
                          <a:pPr marL="4250690" marR="908685" indent="-3333750">
                            <a:lnSpc>
                              <a:spcPct val="100000"/>
                            </a:lnSpc>
                            <a:spcBef>
                              <a:spcPts val="635"/>
                            </a:spcBef>
                            <a:tabLst>
                              <a:tab pos="5737860" algn="l"/>
                              <a:tab pos="9919970" algn="l"/>
                            </a:tabLst>
                          </a:pPr>
                          <a:r>
                            <a:rPr sz="2800" b="0" dirty="0">
                              <a:solidFill>
                                <a:srgbClr val="FFFFFF"/>
                              </a:solidFill>
                              <a:latin typeface="Segoe UI Semilight"/>
                              <a:cs typeface="Segoe UI Semilight"/>
                            </a:rPr>
                            <a:t>The</a:t>
                          </a:r>
                          <a:r>
                            <a:rPr sz="2800" b="0" spc="-55" dirty="0">
                              <a:solidFill>
                                <a:srgbClr val="FFFFFF"/>
                              </a:solidFill>
                              <a:latin typeface="Segoe UI Semilight"/>
                              <a:cs typeface="Segoe UI Semilight"/>
                            </a:rPr>
                            <a:t> </a:t>
                          </a:r>
                          <a:r>
                            <a:rPr sz="2800" b="0" dirty="0">
                              <a:solidFill>
                                <a:srgbClr val="FFFFFF"/>
                              </a:solidFill>
                              <a:latin typeface="Segoe UI Semilight"/>
                              <a:cs typeface="Segoe UI Semilight"/>
                            </a:rPr>
                            <a:t>maximum</a:t>
                          </a:r>
                          <a:r>
                            <a:rPr sz="2800" b="0" spc="-65" dirty="0">
                              <a:solidFill>
                                <a:srgbClr val="FFFFFF"/>
                              </a:solidFill>
                              <a:latin typeface="Segoe UI Semilight"/>
                              <a:cs typeface="Segoe UI Semilight"/>
                            </a:rPr>
                            <a:t> </a:t>
                          </a:r>
                          <a:r>
                            <a:rPr sz="2800" b="0" spc="-10" dirty="0">
                              <a:solidFill>
                                <a:srgbClr val="FFFFFF"/>
                              </a:solidFill>
                              <a:latin typeface="Segoe UI Semilight"/>
                              <a:cs typeface="Segoe UI Semilight"/>
                            </a:rPr>
                            <a:t>likelihood</a:t>
                          </a:r>
                          <a:r>
                            <a:rPr sz="2800" b="0" spc="-55" dirty="0">
                              <a:solidFill>
                                <a:srgbClr val="FFFFFF"/>
                              </a:solidFill>
                              <a:latin typeface="Segoe UI Semilight"/>
                              <a:cs typeface="Segoe UI Semilight"/>
                            </a:rPr>
                            <a:t> </a:t>
                          </a:r>
                          <a:r>
                            <a:rPr sz="2800" b="0" dirty="0">
                              <a:solidFill>
                                <a:srgbClr val="FFFFFF"/>
                              </a:solidFill>
                              <a:latin typeface="Segoe UI Semilight"/>
                              <a:cs typeface="Segoe UI Semilight"/>
                            </a:rPr>
                            <a:t>estimator</a:t>
                          </a:r>
                          <a:r>
                            <a:rPr sz="2800" b="0" spc="-70" dirty="0">
                              <a:solidFill>
                                <a:srgbClr val="FFFFFF"/>
                              </a:solidFill>
                              <a:latin typeface="Segoe UI Semilight"/>
                              <a:cs typeface="Segoe UI Semilight"/>
                            </a:rPr>
                            <a:t> </a:t>
                          </a:r>
                          <a:r>
                            <a:rPr sz="2800" b="0" dirty="0">
                              <a:solidFill>
                                <a:srgbClr val="FFFFFF"/>
                              </a:solidFill>
                              <a:latin typeface="Segoe UI Semilight"/>
                              <a:cs typeface="Segoe UI Semilight"/>
                            </a:rPr>
                            <a:t>of</a:t>
                          </a:r>
                          <a:r>
                            <a:rPr sz="2800" b="0" spc="-55" dirty="0">
                              <a:solidFill>
                                <a:srgbClr val="FFFFFF"/>
                              </a:solidFill>
                              <a:latin typeface="Segoe UI Semilight"/>
                              <a:cs typeface="Segoe UI Semilight"/>
                            </a:rPr>
                            <a:t> </a:t>
                          </a:r>
                          <a:r>
                            <a:rPr sz="2800" b="0" dirty="0">
                              <a:solidFill>
                                <a:srgbClr val="FFFFFF"/>
                              </a:solidFill>
                              <a:latin typeface="Segoe UI Semilight"/>
                              <a:cs typeface="Segoe UI Semilight"/>
                            </a:rPr>
                            <a:t>the</a:t>
                          </a:r>
                          <a:r>
                            <a:rPr sz="2800" b="0" spc="-65" dirty="0">
                              <a:solidFill>
                                <a:srgbClr val="FFFFFF"/>
                              </a:solidFill>
                              <a:latin typeface="Segoe UI Semilight"/>
                              <a:cs typeface="Segoe UI Semilight"/>
                            </a:rPr>
                            <a:t> </a:t>
                          </a:r>
                          <a:r>
                            <a:rPr sz="2800" b="0" dirty="0">
                              <a:solidFill>
                                <a:srgbClr val="FFFFFF"/>
                              </a:solidFill>
                              <a:latin typeface="Segoe UI Semilight"/>
                              <a:cs typeface="Segoe UI Semilight"/>
                            </a:rPr>
                            <a:t>parameter</a:t>
                          </a:r>
                          <a:r>
                            <a:rPr sz="2800" b="0" spc="-50" dirty="0">
                              <a:solidFill>
                                <a:srgbClr val="FFFFFF"/>
                              </a:solidFill>
                              <a:latin typeface="Segoe UI Semilight"/>
                              <a:cs typeface="Segoe UI Semilight"/>
                            </a:rPr>
                            <a:t> </a:t>
                          </a:r>
                          <a:r>
                            <a:rPr sz="2800" dirty="0">
                              <a:solidFill>
                                <a:srgbClr val="FFFFFF"/>
                              </a:solidFill>
                              <a:latin typeface="Cambria Math"/>
                              <a:cs typeface="Cambria Math"/>
                            </a:rPr>
                            <a:t>θ</a:t>
                          </a:r>
                          <a:r>
                            <a:rPr sz="2800" spc="105" dirty="0">
                              <a:solidFill>
                                <a:srgbClr val="FFFFFF"/>
                              </a:solidFill>
                              <a:latin typeface="Cambria Math"/>
                              <a:cs typeface="Cambria Math"/>
                            </a:rPr>
                            <a:t> </a:t>
                          </a:r>
                          <a:r>
                            <a:rPr sz="2800" b="0" dirty="0">
                              <a:solidFill>
                                <a:srgbClr val="FFFFFF"/>
                              </a:solidFill>
                              <a:latin typeface="Segoe UI Semilight"/>
                              <a:cs typeface="Segoe UI Semilight"/>
                            </a:rPr>
                            <a:t>is:</a:t>
                          </a:r>
                          <a:r>
                            <a:rPr sz="2800" b="0" spc="-60" dirty="0">
                              <a:solidFill>
                                <a:srgbClr val="FFFFFF"/>
                              </a:solidFill>
                              <a:latin typeface="Segoe UI Semilight"/>
                              <a:cs typeface="Segoe UI Semilight"/>
                            </a:rPr>
                            <a:t> </a:t>
                          </a:r>
                          <a14:m>
                            <m:oMath xmlns:m="http://schemas.openxmlformats.org/officeDocument/2006/math">
                              <m:acc>
                                <m:accPr>
                                  <m:chr m:val="̂"/>
                                  <m:ctrlPr>
                                    <a:rPr lang="ar-AE" sz="2800" b="0" i="1" spc="-55" smtClean="0">
                                      <a:solidFill>
                                        <a:schemeClr val="bg1"/>
                                      </a:solidFill>
                                      <a:latin typeface="Cambria Math" panose="02040503050406030204" pitchFamily="18" charset="0"/>
                                      <a:cs typeface="Segoe UI Semilight"/>
                                    </a:rPr>
                                  </m:ctrlPr>
                                </m:accPr>
                                <m:e>
                                  <m:r>
                                    <a:rPr lang="ar-AE" sz="2800" b="0" i="1" spc="-55" smtClean="0">
                                      <a:solidFill>
                                        <a:schemeClr val="bg1"/>
                                      </a:solidFill>
                                      <a:latin typeface="Cambria Math" panose="02040503050406030204" pitchFamily="18" charset="0"/>
                                      <a:cs typeface="Segoe UI Semilight"/>
                                    </a:rPr>
                                    <m:t>𝜃</m:t>
                                  </m:r>
                                </m:e>
                              </m:acc>
                            </m:oMath>
                          </a14:m>
                          <a:r>
                            <a:rPr sz="2800" baseline="11904" dirty="0">
                              <a:solidFill>
                                <a:srgbClr val="FFFFFF"/>
                              </a:solidFill>
                              <a:latin typeface="Cambria Math"/>
                              <a:cs typeface="Cambria Math"/>
                            </a:rPr>
                            <a:t>	</a:t>
                          </a:r>
                          <a:r>
                            <a:rPr sz="2800" spc="-50" dirty="0">
                              <a:solidFill>
                                <a:srgbClr val="FFFFFF"/>
                              </a:solidFill>
                              <a:latin typeface="Cambria Math"/>
                              <a:cs typeface="Cambria Math"/>
                            </a:rPr>
                            <a:t>= </a:t>
                          </a:r>
                          <a:r>
                            <a:rPr sz="2800" spc="-10" dirty="0">
                              <a:solidFill>
                                <a:srgbClr val="FFFFFF"/>
                              </a:solidFill>
                              <a:latin typeface="Cambria Math"/>
                              <a:cs typeface="Cambria Math"/>
                            </a:rPr>
                            <a:t>argmax</a:t>
                          </a:r>
                          <a:r>
                            <a:rPr sz="2800" spc="-15" baseline="-16260" dirty="0">
                              <a:solidFill>
                                <a:srgbClr val="FFFFFF"/>
                              </a:solidFill>
                              <a:latin typeface="Cambria Math"/>
                              <a:cs typeface="Cambria Math"/>
                            </a:rPr>
                            <a:t>𝜃</a:t>
                          </a:r>
                          <a:r>
                            <a:rPr sz="2800" baseline="-16260" dirty="0">
                              <a:solidFill>
                                <a:srgbClr val="FFFFFF"/>
                              </a:solidFill>
                              <a:latin typeface="Cambria Math"/>
                              <a:cs typeface="Cambria Math"/>
                            </a:rPr>
                            <a:t>	</a:t>
                          </a:r>
                          <a:r>
                            <a:rPr sz="2800" dirty="0">
                              <a:solidFill>
                                <a:srgbClr val="FFFFFF"/>
                              </a:solidFill>
                              <a:latin typeface="Cambria Math"/>
                              <a:cs typeface="Cambria Math"/>
                            </a:rPr>
                            <a:t>ℒ(𝐸;</a:t>
                          </a:r>
                          <a:r>
                            <a:rPr sz="2800" spc="5" dirty="0">
                              <a:solidFill>
                                <a:srgbClr val="FFFFFF"/>
                              </a:solidFill>
                              <a:latin typeface="Cambria Math"/>
                              <a:cs typeface="Cambria Math"/>
                            </a:rPr>
                            <a:t> </a:t>
                          </a:r>
                          <a:r>
                            <a:rPr sz="2800" spc="-25" dirty="0">
                              <a:solidFill>
                                <a:srgbClr val="FFFFFF"/>
                              </a:solidFill>
                              <a:latin typeface="Cambria Math"/>
                              <a:cs typeface="Cambria Math"/>
                            </a:rPr>
                            <a:t>𝜃)</a:t>
                          </a:r>
                          <a:endParaRPr sz="2800" dirty="0">
                            <a:latin typeface="Cambria Math"/>
                            <a:cs typeface="Cambria Math"/>
                          </a:endParaRPr>
                        </a:p>
                      </a:txBody>
                      <a:tcPr marL="0" marR="0" marT="80645" marB="0">
                        <a:solidFill>
                          <a:srgbClr val="A38DD2"/>
                        </a:solidFill>
                      </a:tcPr>
                    </a:tc>
                    <a:extLst>
                      <a:ext uri="{0D108BD9-81ED-4DB2-BD59-A6C34878D82A}">
                        <a16:rowId xmlns:a16="http://schemas.microsoft.com/office/drawing/2014/main" val="10001"/>
                      </a:ext>
                    </a:extLst>
                  </a:tr>
                </a:tbl>
              </a:graphicData>
            </a:graphic>
          </p:graphicFrame>
        </mc:Choice>
        <mc:Fallback>
          <p:graphicFrame>
            <p:nvGraphicFramePr>
              <p:cNvPr id="2" name="object 2">
                <a:extLst>
                  <a:ext uri="{FF2B5EF4-FFF2-40B4-BE49-F238E27FC236}">
                    <a16:creationId xmlns:a16="http://schemas.microsoft.com/office/drawing/2014/main" id="{628030CB-6AD7-A4A3-9160-866B2489865D}"/>
                  </a:ext>
                </a:extLst>
              </p:cNvPr>
              <p:cNvGraphicFramePr>
                <a:graphicFrameLocks noGrp="1"/>
              </p:cNvGraphicFramePr>
              <p:nvPr/>
            </p:nvGraphicFramePr>
            <p:xfrm>
              <a:off x="574548" y="204215"/>
              <a:ext cx="11102340" cy="1703070"/>
            </p:xfrm>
            <a:graphic>
              <a:graphicData uri="http://schemas.openxmlformats.org/drawingml/2006/table">
                <a:tbl>
                  <a:tblPr firstRow="1" bandRow="1">
                    <a:tableStyleId>{2D5ABB26-0587-4C30-8999-92F81FD0307C}</a:tableStyleId>
                  </a:tblPr>
                  <a:tblGrid>
                    <a:gridCol w="11102340">
                      <a:extLst>
                        <a:ext uri="{9D8B030D-6E8A-4147-A177-3AD203B41FA5}">
                          <a16:colId xmlns:a16="http://schemas.microsoft.com/office/drawing/2014/main" val="20000"/>
                        </a:ext>
                      </a:extLst>
                    </a:gridCol>
                  </a:tblGrid>
                  <a:tr h="688340">
                    <a:tc>
                      <a:txBody>
                        <a:bodyPr/>
                        <a:lstStyle/>
                        <a:p>
                          <a:pPr marL="105410">
                            <a:lnSpc>
                              <a:spcPct val="100000"/>
                            </a:lnSpc>
                            <a:spcBef>
                              <a:spcPts val="715"/>
                            </a:spcBef>
                          </a:pPr>
                          <a:r>
                            <a:rPr sz="3200" b="1" dirty="0">
                              <a:solidFill>
                                <a:srgbClr val="FFFFFF"/>
                              </a:solidFill>
                              <a:latin typeface="Segoe UI Semibold"/>
                              <a:cs typeface="Segoe UI Semibold"/>
                            </a:rPr>
                            <a:t>Maximum</a:t>
                          </a:r>
                          <a:r>
                            <a:rPr sz="3200" b="1" spc="-60" dirty="0">
                              <a:solidFill>
                                <a:srgbClr val="FFFFFF"/>
                              </a:solidFill>
                              <a:latin typeface="Segoe UI Semibold"/>
                              <a:cs typeface="Segoe UI Semibold"/>
                            </a:rPr>
                            <a:t> </a:t>
                          </a:r>
                          <a:r>
                            <a:rPr sz="3200" b="1" dirty="0">
                              <a:solidFill>
                                <a:srgbClr val="FFFFFF"/>
                              </a:solidFill>
                              <a:latin typeface="Segoe UI Semibold"/>
                              <a:cs typeface="Segoe UI Semibold"/>
                            </a:rPr>
                            <a:t>Likelihood</a:t>
                          </a:r>
                          <a:r>
                            <a:rPr sz="3200" b="1" spc="-75" dirty="0">
                              <a:solidFill>
                                <a:srgbClr val="FFFFFF"/>
                              </a:solidFill>
                              <a:latin typeface="Segoe UI Semibold"/>
                              <a:cs typeface="Segoe UI Semibold"/>
                            </a:rPr>
                            <a:t> </a:t>
                          </a:r>
                          <a:r>
                            <a:rPr sz="3200" b="1" spc="-10" dirty="0">
                              <a:solidFill>
                                <a:srgbClr val="FFFFFF"/>
                              </a:solidFill>
                              <a:latin typeface="Segoe UI Semibold"/>
                              <a:cs typeface="Segoe UI Semibold"/>
                            </a:rPr>
                            <a:t>Estimator</a:t>
                          </a:r>
                          <a:endParaRPr sz="3200" dirty="0">
                            <a:latin typeface="Segoe UI Semibold"/>
                            <a:cs typeface="Segoe UI Semibold"/>
                          </a:endParaRPr>
                        </a:p>
                      </a:txBody>
                      <a:tcPr marL="0" marR="0" marT="90805" marB="0">
                        <a:solidFill>
                          <a:srgbClr val="4B3182"/>
                        </a:solidFill>
                      </a:tcPr>
                    </a:tc>
                    <a:extLst>
                      <a:ext uri="{0D108BD9-81ED-4DB2-BD59-A6C34878D82A}">
                        <a16:rowId xmlns:a16="http://schemas.microsoft.com/office/drawing/2014/main" val="10000"/>
                      </a:ext>
                    </a:extLst>
                  </a:tr>
                  <a:tr h="1014730">
                    <a:tc>
                      <a:txBody>
                        <a:bodyPr/>
                        <a:lstStyle/>
                        <a:p>
                          <a:endParaRPr lang="en-US"/>
                        </a:p>
                      </a:txBody>
                      <a:tcPr marL="0" marR="0" marT="80645" marB="0">
                        <a:blipFill>
                          <a:blip r:embed="rId2"/>
                          <a:stretch>
                            <a:fillRect t="-70659" b="-14970"/>
                          </a:stretch>
                        </a:blipFill>
                      </a:tcPr>
                    </a:tc>
                    <a:extLst>
                      <a:ext uri="{0D108BD9-81ED-4DB2-BD59-A6C34878D82A}">
                        <a16:rowId xmlns:a16="http://schemas.microsoft.com/office/drawing/2014/main" val="10001"/>
                      </a:ext>
                    </a:extLst>
                  </a:tr>
                </a:tbl>
              </a:graphicData>
            </a:graphic>
          </p:graphicFrame>
        </mc:Fallback>
      </mc:AlternateContent>
      <p:sp>
        <p:nvSpPr>
          <p:cNvPr id="3" name="object 3">
            <a:extLst>
              <a:ext uri="{FF2B5EF4-FFF2-40B4-BE49-F238E27FC236}">
                <a16:creationId xmlns:a16="http://schemas.microsoft.com/office/drawing/2014/main" id="{AEBE35F5-3951-4440-31F5-421CDDD3242D}"/>
              </a:ext>
            </a:extLst>
          </p:cNvPr>
          <p:cNvSpPr/>
          <p:nvPr/>
        </p:nvSpPr>
        <p:spPr>
          <a:xfrm>
            <a:off x="538480" y="2057400"/>
            <a:ext cx="11115040" cy="4486910"/>
          </a:xfrm>
          <a:custGeom>
            <a:avLst/>
            <a:gdLst/>
            <a:ahLst/>
            <a:cxnLst/>
            <a:rect l="l" t="t" r="r" b="b"/>
            <a:pathLst>
              <a:path w="11115040" h="4486909">
                <a:moveTo>
                  <a:pt x="10832846" y="0"/>
                </a:moveTo>
                <a:lnTo>
                  <a:pt x="281711" y="0"/>
                </a:lnTo>
                <a:lnTo>
                  <a:pt x="236015" y="3686"/>
                </a:lnTo>
                <a:lnTo>
                  <a:pt x="192667" y="14360"/>
                </a:lnTo>
                <a:lnTo>
                  <a:pt x="152247" y="31440"/>
                </a:lnTo>
                <a:lnTo>
                  <a:pt x="115335" y="54347"/>
                </a:lnTo>
                <a:lnTo>
                  <a:pt x="82510" y="82502"/>
                </a:lnTo>
                <a:lnTo>
                  <a:pt x="54353" y="115324"/>
                </a:lnTo>
                <a:lnTo>
                  <a:pt x="31443" y="152233"/>
                </a:lnTo>
                <a:lnTo>
                  <a:pt x="14361" y="192649"/>
                </a:lnTo>
                <a:lnTo>
                  <a:pt x="3687" y="235994"/>
                </a:lnTo>
                <a:lnTo>
                  <a:pt x="0" y="281686"/>
                </a:lnTo>
                <a:lnTo>
                  <a:pt x="0" y="4204944"/>
                </a:lnTo>
                <a:lnTo>
                  <a:pt x="3687" y="4250640"/>
                </a:lnTo>
                <a:lnTo>
                  <a:pt x="14361" y="4293988"/>
                </a:lnTo>
                <a:lnTo>
                  <a:pt x="31443" y="4334408"/>
                </a:lnTo>
                <a:lnTo>
                  <a:pt x="54353" y="4371320"/>
                </a:lnTo>
                <a:lnTo>
                  <a:pt x="82510" y="4404145"/>
                </a:lnTo>
                <a:lnTo>
                  <a:pt x="115335" y="4432302"/>
                </a:lnTo>
                <a:lnTo>
                  <a:pt x="152247" y="4455212"/>
                </a:lnTo>
                <a:lnTo>
                  <a:pt x="192667" y="4472294"/>
                </a:lnTo>
                <a:lnTo>
                  <a:pt x="236015" y="4482968"/>
                </a:lnTo>
                <a:lnTo>
                  <a:pt x="281711" y="4486656"/>
                </a:lnTo>
                <a:lnTo>
                  <a:pt x="10832846" y="4486656"/>
                </a:lnTo>
                <a:lnTo>
                  <a:pt x="10878537" y="4482968"/>
                </a:lnTo>
                <a:lnTo>
                  <a:pt x="10921882" y="4472294"/>
                </a:lnTo>
                <a:lnTo>
                  <a:pt x="10962298" y="4455212"/>
                </a:lnTo>
                <a:lnTo>
                  <a:pt x="10999207" y="4432302"/>
                </a:lnTo>
                <a:lnTo>
                  <a:pt x="11032029" y="4404145"/>
                </a:lnTo>
                <a:lnTo>
                  <a:pt x="11060184" y="4371320"/>
                </a:lnTo>
                <a:lnTo>
                  <a:pt x="11083091" y="4334408"/>
                </a:lnTo>
                <a:lnTo>
                  <a:pt x="11100171" y="4293988"/>
                </a:lnTo>
                <a:lnTo>
                  <a:pt x="11110845" y="4250640"/>
                </a:lnTo>
                <a:lnTo>
                  <a:pt x="11114532" y="4204944"/>
                </a:lnTo>
                <a:lnTo>
                  <a:pt x="11114532" y="281686"/>
                </a:lnTo>
                <a:lnTo>
                  <a:pt x="11110845" y="235994"/>
                </a:lnTo>
                <a:lnTo>
                  <a:pt x="11100171" y="192649"/>
                </a:lnTo>
                <a:lnTo>
                  <a:pt x="11083091" y="152233"/>
                </a:lnTo>
                <a:lnTo>
                  <a:pt x="11060184" y="115324"/>
                </a:lnTo>
                <a:lnTo>
                  <a:pt x="11032029" y="82502"/>
                </a:lnTo>
                <a:lnTo>
                  <a:pt x="10999207" y="54347"/>
                </a:lnTo>
                <a:lnTo>
                  <a:pt x="10962298" y="31440"/>
                </a:lnTo>
                <a:lnTo>
                  <a:pt x="10921882" y="14360"/>
                </a:lnTo>
                <a:lnTo>
                  <a:pt x="10878537" y="3686"/>
                </a:lnTo>
                <a:lnTo>
                  <a:pt x="10832846" y="0"/>
                </a:lnTo>
                <a:close/>
              </a:path>
            </a:pathLst>
          </a:custGeom>
          <a:solidFill>
            <a:srgbClr val="F0F8F1"/>
          </a:solidFill>
        </p:spPr>
        <p:txBody>
          <a:bodyPr wrap="square" lIns="0" tIns="0" rIns="0" bIns="0" rtlCol="0"/>
          <a:lstStyle/>
          <a:p>
            <a:endParaRPr/>
          </a:p>
        </p:txBody>
      </p:sp>
      <mc:AlternateContent xmlns:mc="http://schemas.openxmlformats.org/markup-compatibility/2006">
        <mc:Choice xmlns:a14="http://schemas.microsoft.com/office/drawing/2010/main" Requires="a14">
          <p:sp>
            <p:nvSpPr>
              <p:cNvPr id="6" name="object 6">
                <a:extLst>
                  <a:ext uri="{FF2B5EF4-FFF2-40B4-BE49-F238E27FC236}">
                    <a16:creationId xmlns:a16="http://schemas.microsoft.com/office/drawing/2014/main" id="{2D794D0C-77B5-67D5-7399-FAED562821F9}"/>
                  </a:ext>
                </a:extLst>
              </p:cNvPr>
              <p:cNvSpPr txBox="1"/>
              <p:nvPr/>
            </p:nvSpPr>
            <p:spPr>
              <a:xfrm>
                <a:off x="685800" y="2117033"/>
                <a:ext cx="10931652" cy="4416787"/>
              </a:xfrm>
              <a:prstGeom prst="rect">
                <a:avLst/>
              </a:prstGeom>
            </p:spPr>
            <p:txBody>
              <a:bodyPr vert="horz" wrap="square" lIns="0" tIns="12700" rIns="0" bIns="0" rtlCol="0">
                <a:spAutoFit/>
              </a:bodyPr>
              <a:lstStyle/>
              <a:p>
                <a:pPr>
                  <a:lnSpc>
                    <a:spcPts val="2850"/>
                  </a:lnSpc>
                  <a:spcBef>
                    <a:spcPts val="2305"/>
                  </a:spcBef>
                </a:pPr>
                <a:r>
                  <a:rPr lang="en-US" sz="2800" b="1" dirty="0">
                    <a:latin typeface="Segoe UI Semilight" panose="020B0402040204020203" pitchFamily="34" charset="0"/>
                    <a:cs typeface="Segoe UI Semilight" panose="020B0402040204020203" pitchFamily="34" charset="0"/>
                  </a:rPr>
                  <a:t>Coin</a:t>
                </a:r>
                <a:r>
                  <a:rPr lang="en-US" sz="2800" b="1" spc="-35" dirty="0">
                    <a:latin typeface="Segoe UI Semilight" panose="020B0402040204020203" pitchFamily="34" charset="0"/>
                    <a:cs typeface="Segoe UI Semilight" panose="020B0402040204020203" pitchFamily="34" charset="0"/>
                  </a:rPr>
                  <a:t> </a:t>
                </a:r>
                <a:r>
                  <a:rPr lang="en-US" sz="2800" b="1" spc="-10" dirty="0">
                    <a:latin typeface="Segoe UI Semilight" panose="020B0402040204020203" pitchFamily="34" charset="0"/>
                    <a:cs typeface="Segoe UI Semilight" panose="020B0402040204020203" pitchFamily="34" charset="0"/>
                  </a:rPr>
                  <a:t>example (goal: estimate </a:t>
                </a:r>
                <a14:m>
                  <m:oMath xmlns:m="http://schemas.openxmlformats.org/officeDocument/2006/math">
                    <m:r>
                      <a:rPr lang="en-US" sz="2800" b="1" i="1" spc="-10" smtClean="0">
                        <a:latin typeface="Cambria Math" panose="02040503050406030204" pitchFamily="18" charset="0"/>
                        <a:cs typeface="Segoe UI Semilight"/>
                      </a:rPr>
                      <m:t>𝜽</m:t>
                    </m:r>
                    <m:r>
                      <a:rPr lang="en-US" sz="2800" b="1" i="1" spc="-10" smtClean="0">
                        <a:latin typeface="Cambria Math" panose="02040503050406030204" pitchFamily="18" charset="0"/>
                        <a:cs typeface="Segoe UI Semilight"/>
                      </a:rPr>
                      <m:t>=</m:t>
                    </m:r>
                    <m:r>
                      <a:rPr lang="en-US" sz="2800" b="1" i="1" spc="-10" smtClean="0">
                        <a:latin typeface="Cambria Math" panose="02040503050406030204" pitchFamily="18" charset="0"/>
                        <a:cs typeface="Segoe UI Semilight"/>
                      </a:rPr>
                      <m:t>𝒑</m:t>
                    </m:r>
                  </m:oMath>
                </a14:m>
                <a:r>
                  <a:rPr lang="en-US" sz="2800" b="1" dirty="0">
                    <a:latin typeface="Segoe UI Semilight" panose="020B0402040204020203" pitchFamily="34" charset="0"/>
                    <a:cs typeface="Segoe UI Semilight" panose="020B0402040204020203" pitchFamily="34" charset="0"/>
                  </a:rPr>
                  <a:t>, the probability of heads on a flip)</a:t>
                </a:r>
              </a:p>
              <a:p>
                <a:pPr>
                  <a:lnSpc>
                    <a:spcPts val="2850"/>
                  </a:lnSpc>
                </a:pPr>
                <a:r>
                  <a:rPr lang="en-US" sz="2400" b="0" dirty="0">
                    <a:latin typeface="Segoe UI Semilight"/>
                    <a:cs typeface="Segoe UI Semilight"/>
                  </a:rPr>
                  <a:t>We</a:t>
                </a:r>
                <a:r>
                  <a:rPr lang="en-US" sz="2400" b="0" spc="-35" dirty="0">
                    <a:latin typeface="Segoe UI Semilight"/>
                    <a:cs typeface="Segoe UI Semilight"/>
                  </a:rPr>
                  <a:t> </a:t>
                </a:r>
                <a:r>
                  <a:rPr lang="en-US" sz="2400" b="0" dirty="0">
                    <a:latin typeface="Segoe UI Semilight"/>
                    <a:cs typeface="Segoe UI Semilight"/>
                  </a:rPr>
                  <a:t>ran</a:t>
                </a:r>
                <a:r>
                  <a:rPr lang="en-US" sz="2400" b="0" spc="-45" dirty="0">
                    <a:latin typeface="Segoe UI Semilight"/>
                    <a:cs typeface="Segoe UI Semilight"/>
                  </a:rPr>
                  <a:t> </a:t>
                </a:r>
                <a:r>
                  <a:rPr lang="en-US" sz="2400" b="0" dirty="0">
                    <a:latin typeface="Segoe UI Semilight"/>
                    <a:cs typeface="Segoe UI Semilight"/>
                  </a:rPr>
                  <a:t>the</a:t>
                </a:r>
                <a:r>
                  <a:rPr lang="en-US" sz="2400" b="0" spc="-45" dirty="0">
                    <a:latin typeface="Segoe UI Semilight"/>
                    <a:cs typeface="Segoe UI Semilight"/>
                  </a:rPr>
                  <a:t> </a:t>
                </a:r>
                <a:r>
                  <a:rPr lang="en-US" sz="2400" b="0" dirty="0">
                    <a:latin typeface="Segoe UI Semilight"/>
                    <a:cs typeface="Segoe UI Semilight"/>
                  </a:rPr>
                  <a:t>experiment</a:t>
                </a:r>
                <a:r>
                  <a:rPr lang="en-US" sz="2400" b="0" spc="-30" dirty="0">
                    <a:latin typeface="Segoe UI Semilight"/>
                    <a:cs typeface="Segoe UI Semilight"/>
                  </a:rPr>
                  <a:t> </a:t>
                </a:r>
                <a:r>
                  <a:rPr lang="en-US" sz="2400" b="0" dirty="0">
                    <a:latin typeface="Segoe UI Semilight"/>
                    <a:cs typeface="Segoe UI Semilight"/>
                  </a:rPr>
                  <a:t>10</a:t>
                </a:r>
                <a:r>
                  <a:rPr lang="en-US" sz="2400" b="0" spc="-40" dirty="0">
                    <a:latin typeface="Segoe UI Semilight"/>
                    <a:cs typeface="Segoe UI Semilight"/>
                  </a:rPr>
                  <a:t> </a:t>
                </a:r>
                <a:r>
                  <a:rPr lang="en-US" sz="2400" b="0" dirty="0">
                    <a:latin typeface="Segoe UI Semilight"/>
                    <a:cs typeface="Segoe UI Semilight"/>
                  </a:rPr>
                  <a:t>times</a:t>
                </a:r>
                <a:r>
                  <a:rPr lang="en-US" sz="2400" b="0" spc="-45" dirty="0">
                    <a:latin typeface="Segoe UI Semilight"/>
                    <a:cs typeface="Segoe UI Semilight"/>
                  </a:rPr>
                  <a:t> </a:t>
                </a:r>
                <a:r>
                  <a:rPr lang="en-US" sz="2400" b="0" spc="-20" dirty="0">
                    <a:latin typeface="Segoe UI Semilight"/>
                    <a:cs typeface="Segoe UI Semilight"/>
                  </a:rPr>
                  <a:t>independently.</a:t>
                </a:r>
                <a:r>
                  <a:rPr lang="en-US" sz="2400" b="0" spc="-65" dirty="0">
                    <a:latin typeface="Segoe UI Semilight"/>
                    <a:cs typeface="Segoe UI Semilight"/>
                  </a:rPr>
                  <a:t> </a:t>
                </a:r>
                <a:r>
                  <a:rPr lang="en-US" sz="2400" b="0" dirty="0">
                    <a:latin typeface="Segoe UI Semilight"/>
                    <a:cs typeface="Segoe UI Semilight"/>
                  </a:rPr>
                  <a:t>The</a:t>
                </a:r>
                <a:r>
                  <a:rPr lang="en-US" sz="2400" b="0" spc="-45" dirty="0">
                    <a:latin typeface="Segoe UI Semilight"/>
                    <a:cs typeface="Segoe UI Semilight"/>
                  </a:rPr>
                  <a:t> </a:t>
                </a:r>
                <a:r>
                  <a:rPr lang="en-US" sz="2400" b="0" dirty="0">
                    <a:latin typeface="Segoe UI Semilight"/>
                    <a:cs typeface="Segoe UI Semilight"/>
                  </a:rPr>
                  <a:t>result</a:t>
                </a:r>
                <a:r>
                  <a:rPr lang="en-US" sz="2400" b="0" spc="-35" dirty="0">
                    <a:latin typeface="Segoe UI Semilight"/>
                    <a:cs typeface="Segoe UI Semilight"/>
                  </a:rPr>
                  <a:t> </a:t>
                </a:r>
                <a:r>
                  <a:rPr lang="en-US" sz="2400" b="0" dirty="0">
                    <a:latin typeface="Segoe UI Semilight" panose="020B0402040204020203" pitchFamily="34" charset="0"/>
                    <a:cs typeface="Segoe UI Semilight" panose="020B0402040204020203" pitchFamily="34" charset="0"/>
                  </a:rPr>
                  <a:t>was</a:t>
                </a:r>
                <a:r>
                  <a:rPr lang="en-US" sz="2400" b="0" spc="-30" dirty="0">
                    <a:latin typeface="Segoe UI Semilight" panose="020B0402040204020203" pitchFamily="34" charset="0"/>
                    <a:cs typeface="Segoe UI Semilight" panose="020B0402040204020203" pitchFamily="34" charset="0"/>
                  </a:rPr>
                  <a:t> </a:t>
                </a:r>
                <a:r>
                  <a:rPr lang="en-US" sz="2400" b="1" dirty="0">
                    <a:latin typeface="Segoe UI Semilight" panose="020B0402040204020203" pitchFamily="34" charset="0"/>
                    <a:cs typeface="Segoe UI Semilight" panose="020B0402040204020203" pitchFamily="34" charset="0"/>
                  </a:rPr>
                  <a:t>HTTTHHTHHH</a:t>
                </a:r>
              </a:p>
              <a:p>
                <a:pPr>
                  <a:lnSpc>
                    <a:spcPct val="100000"/>
                  </a:lnSpc>
                  <a:spcBef>
                    <a:spcPts val="45"/>
                  </a:spcBef>
                  <a:tabLst>
                    <a:tab pos="502920" algn="l"/>
                    <a:tab pos="3156585" algn="l"/>
                  </a:tabLst>
                </a:pPr>
                <a14:m>
                  <m:oMath xmlns:m="http://schemas.openxmlformats.org/officeDocument/2006/math">
                    <m:r>
                      <a:rPr lang="en-US" sz="2800" i="1" smtClean="0">
                        <a:latin typeface="Cambria Math" panose="02040503050406030204" pitchFamily="18" charset="0"/>
                        <a:ea typeface="Cambria Math" panose="02040503050406030204" pitchFamily="18" charset="0"/>
                        <a:cs typeface="Cambria Math"/>
                      </a:rPr>
                      <m:t>ℒ</m:t>
                    </m:r>
                    <m:d>
                      <m:dPr>
                        <m:ctrlPr>
                          <a:rPr lang="en-US" sz="2800" b="1" i="0" dirty="0" smtClean="0">
                            <a:solidFill>
                              <a:schemeClr val="accent4">
                                <a:lumMod val="75000"/>
                              </a:schemeClr>
                            </a:solidFill>
                            <a:latin typeface="Arial" panose="020B0604020202020204" pitchFamily="34" charset="0"/>
                            <a:cs typeface="Arial" panose="020B0604020202020204" pitchFamily="34" charset="0"/>
                          </a:rPr>
                        </m:ctrlPr>
                      </m:dPr>
                      <m:e>
                        <m:r>
                          <m:rPr>
                            <m:nor/>
                          </m:rPr>
                          <a:rPr lang="en-US" sz="2800" b="1" i="0" dirty="0" smtClean="0">
                            <a:solidFill>
                              <a:schemeClr val="accent4">
                                <a:lumMod val="75000"/>
                              </a:schemeClr>
                            </a:solidFill>
                            <a:latin typeface="Arial" panose="020B0604020202020204" pitchFamily="34" charset="0"/>
                            <a:cs typeface="Arial" panose="020B0604020202020204" pitchFamily="34" charset="0"/>
                          </a:rPr>
                          <m:t>HTTTHHTHHH</m:t>
                        </m:r>
                        <m:r>
                          <a:rPr lang="en-US" sz="2800" b="0" i="1" smtClean="0">
                            <a:solidFill>
                              <a:schemeClr val="tx1"/>
                            </a:solidFill>
                            <a:latin typeface="Cambria Math" panose="02040503050406030204" pitchFamily="18" charset="0"/>
                            <a:ea typeface="Cambria Math" panose="02040503050406030204" pitchFamily="18" charset="0"/>
                            <a:cs typeface="Cambria Math"/>
                          </a:rPr>
                          <m:t>;</m:t>
                        </m:r>
                        <m:r>
                          <a:rPr lang="en-US" sz="2800" b="1" i="1" smtClean="0">
                            <a:solidFill>
                              <a:schemeClr val="accent2">
                                <a:lumMod val="75000"/>
                              </a:schemeClr>
                            </a:solidFill>
                            <a:latin typeface="Cambria Math" panose="02040503050406030204" pitchFamily="18" charset="0"/>
                            <a:ea typeface="Cambria Math" panose="02040503050406030204" pitchFamily="18" charset="0"/>
                            <a:cs typeface="Cambria Math"/>
                          </a:rPr>
                          <m:t>𝜽</m:t>
                        </m:r>
                      </m:e>
                    </m:d>
                    <m:r>
                      <a:rPr lang="ar-AE" sz="2800" b="0" i="1" smtClean="0">
                        <a:latin typeface="Cambria Math" panose="02040503050406030204" pitchFamily="18" charset="0"/>
                        <a:ea typeface="Cambria Math" panose="02040503050406030204" pitchFamily="18" charset="0"/>
                        <a:cs typeface="Cambria Math"/>
                      </a:rPr>
                      <m:t>=</m:t>
                    </m:r>
                    <m:sSup>
                      <m:sSupPr>
                        <m:ctrlPr>
                          <a:rPr lang="ar-AE" sz="2800" b="0" i="1" smtClean="0">
                            <a:latin typeface="Cambria Math" panose="02040503050406030204" pitchFamily="18" charset="0"/>
                            <a:ea typeface="Cambria Math" panose="02040503050406030204" pitchFamily="18" charset="0"/>
                            <a:cs typeface="Cambria Math"/>
                          </a:rPr>
                        </m:ctrlPr>
                      </m:sSupPr>
                      <m:e>
                        <m:r>
                          <a:rPr lang="ar-AE" sz="2800" b="0" i="1" smtClean="0">
                            <a:latin typeface="Cambria Math" panose="02040503050406030204" pitchFamily="18" charset="0"/>
                            <a:ea typeface="Cambria Math" panose="02040503050406030204" pitchFamily="18" charset="0"/>
                            <a:cs typeface="Cambria Math"/>
                          </a:rPr>
                          <m:t>𝜃</m:t>
                        </m:r>
                      </m:e>
                      <m:sup>
                        <m:r>
                          <a:rPr lang="ar-AE" sz="2800" b="0" i="1" smtClean="0">
                            <a:latin typeface="Cambria Math" panose="02040503050406030204" pitchFamily="18" charset="0"/>
                            <a:ea typeface="Cambria Math" panose="02040503050406030204" pitchFamily="18" charset="0"/>
                            <a:cs typeface="Cambria Math"/>
                          </a:rPr>
                          <m:t>6</m:t>
                        </m:r>
                      </m:sup>
                    </m:sSup>
                    <m:sSup>
                      <m:sSupPr>
                        <m:ctrlPr>
                          <a:rPr lang="ar-AE" sz="2800" b="0" i="1" smtClean="0">
                            <a:latin typeface="Cambria Math" panose="02040503050406030204" pitchFamily="18" charset="0"/>
                            <a:ea typeface="Cambria Math" panose="02040503050406030204" pitchFamily="18" charset="0"/>
                            <a:cs typeface="Cambria Math"/>
                          </a:rPr>
                        </m:ctrlPr>
                      </m:sSupPr>
                      <m:e>
                        <m:d>
                          <m:dPr>
                            <m:ctrlPr>
                              <a:rPr lang="ar-AE" sz="2800" b="0" i="1" smtClean="0">
                                <a:latin typeface="Cambria Math" panose="02040503050406030204" pitchFamily="18" charset="0"/>
                                <a:ea typeface="Cambria Math" panose="02040503050406030204" pitchFamily="18" charset="0"/>
                                <a:cs typeface="Cambria Math"/>
                              </a:rPr>
                            </m:ctrlPr>
                          </m:dPr>
                          <m:e>
                            <m:r>
                              <a:rPr lang="ar-AE" sz="2800" b="0" i="1" smtClean="0">
                                <a:latin typeface="Cambria Math" panose="02040503050406030204" pitchFamily="18" charset="0"/>
                                <a:ea typeface="Cambria Math" panose="02040503050406030204" pitchFamily="18" charset="0"/>
                                <a:cs typeface="Cambria Math"/>
                              </a:rPr>
                              <m:t>1−</m:t>
                            </m:r>
                            <m:r>
                              <a:rPr lang="ar-AE" sz="2800" b="0" i="1" smtClean="0">
                                <a:latin typeface="Cambria Math" panose="02040503050406030204" pitchFamily="18" charset="0"/>
                                <a:ea typeface="Cambria Math" panose="02040503050406030204" pitchFamily="18" charset="0"/>
                                <a:cs typeface="Cambria Math"/>
                              </a:rPr>
                              <m:t>𝜃</m:t>
                            </m:r>
                          </m:e>
                        </m:d>
                      </m:e>
                      <m:sup>
                        <m:r>
                          <a:rPr lang="ar-AE" sz="2800" b="0" i="1" smtClean="0">
                            <a:latin typeface="Cambria Math" panose="02040503050406030204" pitchFamily="18" charset="0"/>
                            <a:ea typeface="Cambria Math" panose="02040503050406030204" pitchFamily="18" charset="0"/>
                            <a:cs typeface="Cambria Math"/>
                          </a:rPr>
                          <m:t>4</m:t>
                        </m:r>
                      </m:sup>
                    </m:sSup>
                  </m:oMath>
                </a14:m>
                <a:r>
                  <a:rPr lang="ar-AE" sz="2800" dirty="0">
                    <a:latin typeface="Cambria Math"/>
                    <a:cs typeface="Cambria Math"/>
                  </a:rPr>
                  <a:t>    </a:t>
                </a:r>
                <a:r>
                  <a:rPr lang="en-US" sz="2800" dirty="0">
                    <a:latin typeface="Cambria Math"/>
                    <a:cs typeface="Cambria Math"/>
                  </a:rPr>
                  <a:t> </a:t>
                </a:r>
                <a:r>
                  <a:rPr lang="en-US" sz="2200" dirty="0">
                    <a:latin typeface="Segoe UI Semilight" panose="020B0402040204020203" pitchFamily="34" charset="0"/>
                    <a:cs typeface="Segoe UI Semilight" panose="020B0402040204020203" pitchFamily="34" charset="0"/>
                  </a:rPr>
                  <a:t>(multiply because independent)</a:t>
                </a:r>
              </a:p>
              <a:p>
                <a:pPr>
                  <a:lnSpc>
                    <a:spcPct val="100000"/>
                  </a:lnSpc>
                </a:pPr>
                <a:endParaRPr lang="en-US" sz="2400" b="1" dirty="0">
                  <a:latin typeface="Segoe UI Semilight"/>
                  <a:cs typeface="Segoe UI Semilight"/>
                </a:endParaRPr>
              </a:p>
              <a:p>
                <a:pPr>
                  <a:lnSpc>
                    <a:spcPct val="100000"/>
                  </a:lnSpc>
                </a:pPr>
                <a:r>
                  <a:rPr lang="en-US" sz="2400" b="1" dirty="0">
                    <a:latin typeface="Segoe UI Semilight"/>
                    <a:cs typeface="Segoe UI Semilight"/>
                  </a:rPr>
                  <a:t>Now,</a:t>
                </a:r>
                <a:r>
                  <a:rPr lang="en-US" sz="2400" b="1" spc="-55" dirty="0">
                    <a:latin typeface="Segoe UI Semilight"/>
                    <a:cs typeface="Segoe UI Semilight"/>
                  </a:rPr>
                  <a:t> </a:t>
                </a:r>
                <a:r>
                  <a:rPr lang="en-US" sz="2400" b="1" dirty="0">
                    <a:latin typeface="Segoe UI Semilight"/>
                    <a:cs typeface="Segoe UI Semilight"/>
                  </a:rPr>
                  <a:t>find</a:t>
                </a:r>
                <a:r>
                  <a:rPr lang="en-US" sz="2400" b="1" spc="-45" dirty="0">
                    <a:latin typeface="Segoe UI Semilight"/>
                    <a:cs typeface="Segoe UI Semilight"/>
                  </a:rPr>
                  <a:t> </a:t>
                </a:r>
                <a:r>
                  <a:rPr lang="en-US" sz="2400" b="1" dirty="0">
                    <a:latin typeface="Segoe UI Semilight"/>
                    <a:cs typeface="Segoe UI Semilight"/>
                  </a:rPr>
                  <a:t>the</a:t>
                </a:r>
                <a:r>
                  <a:rPr lang="en-US" sz="2400" b="1" spc="-45" dirty="0">
                    <a:latin typeface="Segoe UI Semilight"/>
                    <a:cs typeface="Segoe UI Semilight"/>
                  </a:rPr>
                  <a:t> </a:t>
                </a:r>
                <a:r>
                  <a:rPr lang="en-US" sz="2400" b="1" dirty="0">
                    <a:latin typeface="Segoe UI Semilight"/>
                    <a:cs typeface="Segoe UI Semilight"/>
                  </a:rPr>
                  <a:t>value</a:t>
                </a:r>
                <a:r>
                  <a:rPr lang="en-US" sz="2400" b="1" spc="-45" dirty="0">
                    <a:latin typeface="Segoe UI Semilight"/>
                    <a:cs typeface="Segoe UI Semilight"/>
                  </a:rPr>
                  <a:t> </a:t>
                </a:r>
                <a:r>
                  <a:rPr lang="en-US" sz="2400" b="1" dirty="0">
                    <a:latin typeface="Segoe UI Semilight"/>
                    <a:cs typeface="Segoe UI Semilight"/>
                  </a:rPr>
                  <a:t>of</a:t>
                </a:r>
                <a:r>
                  <a:rPr lang="en-US" sz="2400" b="1" spc="-40" dirty="0">
                    <a:latin typeface="Segoe UI Semilight"/>
                    <a:cs typeface="Segoe UI Semilight"/>
                  </a:rPr>
                  <a:t> </a:t>
                </a:r>
                <a:r>
                  <a:rPr lang="en-US" sz="2400" b="1" dirty="0">
                    <a:latin typeface="Cambria Math"/>
                    <a:cs typeface="Cambria Math"/>
                  </a:rPr>
                  <a:t>𝛉</a:t>
                </a:r>
                <a:r>
                  <a:rPr lang="en-US" sz="2400" b="1" spc="110" dirty="0">
                    <a:latin typeface="Cambria Math"/>
                    <a:cs typeface="Cambria Math"/>
                  </a:rPr>
                  <a:t> </a:t>
                </a:r>
                <a:r>
                  <a:rPr lang="en-US" sz="2400" b="1" dirty="0">
                    <a:latin typeface="Segoe UI Semilight"/>
                    <a:cs typeface="Segoe UI Semilight"/>
                  </a:rPr>
                  <a:t>that</a:t>
                </a:r>
                <a:r>
                  <a:rPr lang="en-US" sz="2400" b="1" spc="-65" dirty="0">
                    <a:latin typeface="Segoe UI Semilight"/>
                    <a:cs typeface="Segoe UI Semilight"/>
                  </a:rPr>
                  <a:t> </a:t>
                </a:r>
                <a:r>
                  <a:rPr lang="en-US" sz="2400" b="1" dirty="0">
                    <a:latin typeface="Segoe UI Semilight"/>
                    <a:cs typeface="Segoe UI Semilight"/>
                  </a:rPr>
                  <a:t>maximizes</a:t>
                </a:r>
                <a:r>
                  <a:rPr lang="en-US" sz="2400" b="1" spc="-60" dirty="0">
                    <a:latin typeface="Segoe UI Semilight"/>
                    <a:cs typeface="Segoe UI Semilight"/>
                  </a:rPr>
                  <a:t> </a:t>
                </a:r>
                <a:r>
                  <a:rPr lang="en-US" sz="2400" b="1" dirty="0">
                    <a:latin typeface="Segoe UI Semilight"/>
                    <a:cs typeface="Segoe UI Semilight"/>
                  </a:rPr>
                  <a:t>the</a:t>
                </a:r>
                <a:r>
                  <a:rPr lang="en-US" sz="2400" b="1" spc="-55" dirty="0">
                    <a:latin typeface="Segoe UI Semilight"/>
                    <a:cs typeface="Segoe UI Semilight"/>
                  </a:rPr>
                  <a:t> </a:t>
                </a:r>
                <a:r>
                  <a:rPr lang="en-US" sz="2400" b="1" dirty="0">
                    <a:latin typeface="Segoe UI Semilight"/>
                    <a:cs typeface="Segoe UI Semilight"/>
                  </a:rPr>
                  <a:t>likelihood</a:t>
                </a:r>
                <a:r>
                  <a:rPr lang="en-US" sz="2400" b="1" dirty="0">
                    <a:solidFill>
                      <a:srgbClr val="1382AC"/>
                    </a:solidFill>
                    <a:latin typeface="Segoe UI Semilight"/>
                    <a:cs typeface="Segoe UI Semilight"/>
                  </a:rPr>
                  <a:t>…How</a:t>
                </a:r>
                <a:r>
                  <a:rPr lang="en-US" sz="2400" b="1" spc="-60" dirty="0">
                    <a:solidFill>
                      <a:srgbClr val="1382AC"/>
                    </a:solidFill>
                    <a:latin typeface="Segoe UI Semilight"/>
                    <a:cs typeface="Segoe UI Semilight"/>
                  </a:rPr>
                  <a:t> </a:t>
                </a:r>
                <a:r>
                  <a:rPr lang="en-US" sz="2400" b="1" dirty="0">
                    <a:solidFill>
                      <a:srgbClr val="1382AC"/>
                    </a:solidFill>
                    <a:latin typeface="Segoe UI Semilight"/>
                    <a:cs typeface="Segoe UI Semilight"/>
                  </a:rPr>
                  <a:t>do</a:t>
                </a:r>
                <a:r>
                  <a:rPr lang="en-US" sz="2400" b="1" spc="-50" dirty="0">
                    <a:solidFill>
                      <a:srgbClr val="1382AC"/>
                    </a:solidFill>
                    <a:latin typeface="Segoe UI Semilight"/>
                    <a:cs typeface="Segoe UI Semilight"/>
                  </a:rPr>
                  <a:t> </a:t>
                </a:r>
                <a:r>
                  <a:rPr lang="en-US" sz="2400" b="1" dirty="0">
                    <a:solidFill>
                      <a:srgbClr val="1382AC"/>
                    </a:solidFill>
                    <a:latin typeface="Segoe UI Semilight"/>
                    <a:cs typeface="Segoe UI Semilight"/>
                  </a:rPr>
                  <a:t>we</a:t>
                </a:r>
                <a:r>
                  <a:rPr lang="en-US" sz="2400" b="1" spc="-40" dirty="0">
                    <a:solidFill>
                      <a:srgbClr val="1382AC"/>
                    </a:solidFill>
                    <a:latin typeface="Segoe UI Semilight"/>
                    <a:cs typeface="Segoe UI Semilight"/>
                  </a:rPr>
                  <a:t> </a:t>
                </a:r>
                <a:r>
                  <a:rPr lang="en-US" sz="2400" b="1" dirty="0">
                    <a:solidFill>
                      <a:srgbClr val="1382AC"/>
                    </a:solidFill>
                    <a:latin typeface="Segoe UI Semilight"/>
                    <a:cs typeface="Segoe UI Semilight"/>
                  </a:rPr>
                  <a:t>find</a:t>
                </a:r>
                <a:r>
                  <a:rPr lang="en-US" sz="2400" b="1" spc="-50" dirty="0">
                    <a:solidFill>
                      <a:srgbClr val="1382AC"/>
                    </a:solidFill>
                    <a:latin typeface="Segoe UI Semilight"/>
                    <a:cs typeface="Segoe UI Semilight"/>
                  </a:rPr>
                  <a:t> </a:t>
                </a:r>
                <a:r>
                  <a:rPr lang="en-US" sz="2400" b="1" dirty="0">
                    <a:solidFill>
                      <a:srgbClr val="1382AC"/>
                    </a:solidFill>
                    <a:latin typeface="Segoe UI Semilight"/>
                    <a:cs typeface="Segoe UI Semilight"/>
                  </a:rPr>
                  <a:t>a</a:t>
                </a:r>
                <a:r>
                  <a:rPr lang="en-US" sz="2400" b="1" spc="-35" dirty="0">
                    <a:solidFill>
                      <a:srgbClr val="1382AC"/>
                    </a:solidFill>
                    <a:latin typeface="Segoe UI Semilight"/>
                    <a:cs typeface="Segoe UI Semilight"/>
                  </a:rPr>
                  <a:t> </a:t>
                </a:r>
                <a:r>
                  <a:rPr lang="en-US" sz="2400" b="1" spc="-20" dirty="0">
                    <a:solidFill>
                      <a:srgbClr val="1382AC"/>
                    </a:solidFill>
                    <a:latin typeface="Segoe UI Semilight"/>
                    <a:cs typeface="Segoe UI Semilight"/>
                  </a:rPr>
                  <a:t>max?</a:t>
                </a:r>
              </a:p>
              <a:p>
                <a:r>
                  <a:rPr lang="en-US" sz="2400" b="0" spc="-10" dirty="0">
                    <a:latin typeface="Segoe UI Semilight"/>
                    <a:cs typeface="Segoe UI Semilight"/>
                  </a:rPr>
                  <a:t>Calculus!! </a:t>
                </a:r>
                <a:r>
                  <a:rPr lang="en-US" sz="2400" spc="-10" dirty="0">
                    <a:latin typeface="Segoe UI Semilight"/>
                    <a:cs typeface="Segoe UI Semilight"/>
                  </a:rPr>
                  <a:t>🥳 </a:t>
                </a:r>
                <a:r>
                  <a:rPr lang="en-US" sz="2400" b="0" spc="-60" dirty="0">
                    <a:solidFill>
                      <a:srgbClr val="1382AC"/>
                    </a:solidFill>
                    <a:latin typeface="Segoe UI Semilight"/>
                    <a:cs typeface="Segoe UI Semilight"/>
                  </a:rPr>
                  <a:t>Take</a:t>
                </a:r>
                <a:r>
                  <a:rPr lang="en-US" sz="2400" b="0" spc="-55" dirty="0">
                    <a:solidFill>
                      <a:srgbClr val="1382AC"/>
                    </a:solidFill>
                    <a:latin typeface="Segoe UI Semilight"/>
                    <a:cs typeface="Segoe UI Semilight"/>
                  </a:rPr>
                  <a:t> </a:t>
                </a:r>
                <a:r>
                  <a:rPr lang="en-US" sz="2400" b="0" dirty="0">
                    <a:solidFill>
                      <a:srgbClr val="1382AC"/>
                    </a:solidFill>
                    <a:latin typeface="Segoe UI Semilight"/>
                    <a:cs typeface="Segoe UI Semilight"/>
                  </a:rPr>
                  <a:t>the</a:t>
                </a:r>
                <a:r>
                  <a:rPr lang="en-US" sz="2400" b="0" spc="-25" dirty="0">
                    <a:solidFill>
                      <a:srgbClr val="1382AC"/>
                    </a:solidFill>
                    <a:latin typeface="Segoe UI Semilight"/>
                    <a:cs typeface="Segoe UI Semilight"/>
                  </a:rPr>
                  <a:t> </a:t>
                </a:r>
                <a:r>
                  <a:rPr lang="en-US" sz="2400" b="0" dirty="0">
                    <a:solidFill>
                      <a:srgbClr val="1382AC"/>
                    </a:solidFill>
                    <a:latin typeface="Segoe UI Semilight"/>
                    <a:cs typeface="Segoe UI Semilight"/>
                  </a:rPr>
                  <a:t>derivative</a:t>
                </a:r>
                <a:r>
                  <a:rPr lang="en-US" sz="2400" b="0" spc="-40" dirty="0">
                    <a:solidFill>
                      <a:srgbClr val="1382AC"/>
                    </a:solidFill>
                    <a:latin typeface="Segoe UI Semilight"/>
                    <a:cs typeface="Segoe UI Semilight"/>
                  </a:rPr>
                  <a:t> </a:t>
                </a:r>
                <a:r>
                  <a:rPr lang="en-US" sz="2400" b="0" dirty="0">
                    <a:solidFill>
                      <a:srgbClr val="1382AC"/>
                    </a:solidFill>
                    <a:latin typeface="Segoe UI Semilight"/>
                    <a:cs typeface="Segoe UI Semilight"/>
                  </a:rPr>
                  <a:t>of</a:t>
                </a:r>
                <a:r>
                  <a:rPr lang="en-US" sz="2400" b="0" spc="-25" dirty="0">
                    <a:solidFill>
                      <a:srgbClr val="1382AC"/>
                    </a:solidFill>
                    <a:latin typeface="Segoe UI Semilight"/>
                    <a:cs typeface="Segoe UI Semilight"/>
                  </a:rPr>
                  <a:t> </a:t>
                </a:r>
                <a:r>
                  <a:rPr lang="en-US" sz="2400" dirty="0">
                    <a:solidFill>
                      <a:srgbClr val="1382AC"/>
                    </a:solidFill>
                    <a:latin typeface="Cambria Math"/>
                    <a:cs typeface="Cambria Math"/>
                  </a:rPr>
                  <a:t>ℒ(E;</a:t>
                </a:r>
                <a:r>
                  <a:rPr lang="en-US" sz="2400" spc="-130" dirty="0">
                    <a:solidFill>
                      <a:srgbClr val="1382AC"/>
                    </a:solidFill>
                    <a:latin typeface="Cambria Math"/>
                    <a:cs typeface="Cambria Math"/>
                  </a:rPr>
                  <a:t> </a:t>
                </a:r>
                <a:r>
                  <a:rPr lang="en-US" sz="2400" dirty="0">
                    <a:solidFill>
                      <a:srgbClr val="1382AC"/>
                    </a:solidFill>
                    <a:latin typeface="Cambria Math"/>
                    <a:cs typeface="Cambria Math"/>
                  </a:rPr>
                  <a:t>θ)</a:t>
                </a:r>
                <a:r>
                  <a:rPr lang="en-US" sz="2400" b="0" dirty="0">
                    <a:solidFill>
                      <a:srgbClr val="1382AC"/>
                    </a:solidFill>
                    <a:latin typeface="Segoe UI Semilight"/>
                    <a:cs typeface="Segoe UI Semilight"/>
                  </a:rPr>
                  <a:t>,</a:t>
                </a:r>
                <a:r>
                  <a:rPr lang="en-US" sz="2400" b="0" spc="-30" dirty="0">
                    <a:solidFill>
                      <a:srgbClr val="1382AC"/>
                    </a:solidFill>
                    <a:latin typeface="Segoe UI Semilight"/>
                    <a:cs typeface="Segoe UI Semilight"/>
                  </a:rPr>
                  <a:t> </a:t>
                </a:r>
                <a:r>
                  <a:rPr lang="en-US" sz="2400" b="0" dirty="0">
                    <a:solidFill>
                      <a:srgbClr val="1382AC"/>
                    </a:solidFill>
                    <a:latin typeface="Segoe UI Semilight"/>
                    <a:cs typeface="Segoe UI Semilight"/>
                  </a:rPr>
                  <a:t>set</a:t>
                </a:r>
                <a:r>
                  <a:rPr lang="en-US" sz="2400" b="0" spc="-25" dirty="0">
                    <a:solidFill>
                      <a:srgbClr val="1382AC"/>
                    </a:solidFill>
                    <a:latin typeface="Segoe UI Semilight"/>
                    <a:cs typeface="Segoe UI Semilight"/>
                  </a:rPr>
                  <a:t> </a:t>
                </a:r>
                <a:r>
                  <a:rPr lang="en-US" sz="2400" b="0" dirty="0">
                    <a:solidFill>
                      <a:srgbClr val="1382AC"/>
                    </a:solidFill>
                    <a:latin typeface="Segoe UI Semilight"/>
                    <a:cs typeface="Segoe UI Semilight"/>
                  </a:rPr>
                  <a:t>to</a:t>
                </a:r>
                <a:r>
                  <a:rPr lang="en-US" sz="2400" b="0" spc="-30" dirty="0">
                    <a:solidFill>
                      <a:srgbClr val="1382AC"/>
                    </a:solidFill>
                    <a:latin typeface="Segoe UI Semilight"/>
                    <a:cs typeface="Segoe UI Semilight"/>
                  </a:rPr>
                  <a:t> </a:t>
                </a:r>
                <a:r>
                  <a:rPr lang="en-US" sz="2400" b="0" dirty="0">
                    <a:solidFill>
                      <a:srgbClr val="1382AC"/>
                    </a:solidFill>
                    <a:latin typeface="Segoe UI Semilight"/>
                    <a:cs typeface="Segoe UI Semilight"/>
                  </a:rPr>
                  <a:t>0,</a:t>
                </a:r>
                <a:r>
                  <a:rPr lang="en-US" sz="2400" b="0" spc="-30" dirty="0">
                    <a:solidFill>
                      <a:srgbClr val="1382AC"/>
                    </a:solidFill>
                    <a:latin typeface="Segoe UI Semilight"/>
                    <a:cs typeface="Segoe UI Semilight"/>
                  </a:rPr>
                  <a:t> </a:t>
                </a:r>
                <a:r>
                  <a:rPr lang="en-US" sz="2400" b="0" dirty="0">
                    <a:solidFill>
                      <a:srgbClr val="1382AC"/>
                    </a:solidFill>
                    <a:latin typeface="Segoe UI Semilight"/>
                    <a:cs typeface="Segoe UI Semilight"/>
                  </a:rPr>
                  <a:t>and</a:t>
                </a:r>
                <a:r>
                  <a:rPr lang="en-US" sz="2400" b="0" spc="-25" dirty="0">
                    <a:solidFill>
                      <a:srgbClr val="1382AC"/>
                    </a:solidFill>
                    <a:latin typeface="Segoe UI Semilight"/>
                    <a:cs typeface="Segoe UI Semilight"/>
                  </a:rPr>
                  <a:t> </a:t>
                </a:r>
                <a:r>
                  <a:rPr lang="en-US" sz="2400" b="0" dirty="0">
                    <a:solidFill>
                      <a:srgbClr val="1382AC"/>
                    </a:solidFill>
                    <a:latin typeface="Segoe UI Semilight"/>
                    <a:cs typeface="Segoe UI Semilight"/>
                  </a:rPr>
                  <a:t>solve</a:t>
                </a:r>
                <a:r>
                  <a:rPr lang="en-US" sz="2400" b="0" spc="-35" dirty="0">
                    <a:solidFill>
                      <a:srgbClr val="1382AC"/>
                    </a:solidFill>
                    <a:latin typeface="Segoe UI Semilight"/>
                    <a:cs typeface="Segoe UI Semilight"/>
                  </a:rPr>
                  <a:t> </a:t>
                </a:r>
                <a:r>
                  <a:rPr lang="en-US" sz="2400" b="0" dirty="0">
                    <a:solidFill>
                      <a:srgbClr val="1382AC"/>
                    </a:solidFill>
                    <a:latin typeface="Segoe UI Semilight"/>
                    <a:cs typeface="Segoe UI Semilight"/>
                  </a:rPr>
                  <a:t>for</a:t>
                </a:r>
                <a:r>
                  <a:rPr lang="en-US" sz="2400" b="0" spc="-20" dirty="0">
                    <a:solidFill>
                      <a:srgbClr val="1382AC"/>
                    </a:solidFill>
                    <a:latin typeface="Segoe UI Semilight"/>
                    <a:cs typeface="Segoe UI Semilight"/>
                  </a:rPr>
                  <a:t> </a:t>
                </a:r>
                <a14:m>
                  <m:oMath xmlns:m="http://schemas.openxmlformats.org/officeDocument/2006/math">
                    <m:acc>
                      <m:accPr>
                        <m:chr m:val="̂"/>
                        <m:ctrlPr>
                          <a:rPr lang="en-US" sz="2400" b="0" i="0" spc="-20" smtClean="0">
                            <a:solidFill>
                              <a:srgbClr val="1382AC"/>
                            </a:solidFill>
                            <a:latin typeface="Cambria Math" panose="02040503050406030204" pitchFamily="18" charset="0"/>
                            <a:cs typeface="Segoe UI Semilight"/>
                          </a:rPr>
                        </m:ctrlPr>
                      </m:accPr>
                      <m:e>
                        <m:r>
                          <m:rPr>
                            <m:sty m:val="p"/>
                          </m:rPr>
                          <a:rPr lang="en-US" sz="2400" b="0" i="0" spc="-20" smtClean="0">
                            <a:solidFill>
                              <a:srgbClr val="1382AC"/>
                            </a:solidFill>
                            <a:latin typeface="Cambria Math" panose="02040503050406030204" pitchFamily="18" charset="0"/>
                            <a:cs typeface="Segoe UI Semilight"/>
                          </a:rPr>
                          <m:t>θ</m:t>
                        </m:r>
                      </m:e>
                    </m:acc>
                  </m:oMath>
                </a14:m>
                <a:endParaRPr lang="en-US" sz="3600" baseline="11574" dirty="0">
                  <a:latin typeface="Cambria Math"/>
                  <a:cs typeface="Cambria Math"/>
                </a:endParaRPr>
              </a:p>
              <a:p>
                <a:r>
                  <a:rPr lang="en-US" sz="3600" u="sng" baseline="11574" dirty="0">
                    <a:solidFill>
                      <a:schemeClr val="tx1"/>
                    </a:solidFill>
                    <a:latin typeface="Segoe UI Semilight" panose="020B0402040204020203" pitchFamily="34" charset="0"/>
                    <a:cs typeface="Segoe UI Semilight" panose="020B0402040204020203" pitchFamily="34" charset="0"/>
                  </a:rPr>
                  <a:t>Take the derivative</a:t>
                </a:r>
                <a:r>
                  <a:rPr lang="en-US" sz="3600" baseline="11574" dirty="0">
                    <a:solidFill>
                      <a:schemeClr val="tx1"/>
                    </a:solidFill>
                    <a:latin typeface="Segoe UI Semilight" panose="020B0402040204020203" pitchFamily="34" charset="0"/>
                    <a:cs typeface="Segoe UI Semilight" panose="020B0402040204020203" pitchFamily="34" charset="0"/>
                  </a:rPr>
                  <a:t>: </a:t>
                </a:r>
                <a14:m>
                  <m:oMath xmlns:m="http://schemas.openxmlformats.org/officeDocument/2006/math">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𝑑</m:t>
                        </m:r>
                      </m:num>
                      <m:den>
                        <m:r>
                          <a:rPr lang="en-US" sz="2400" b="0" i="1" smtClean="0">
                            <a:latin typeface="Cambria Math" panose="02040503050406030204" pitchFamily="18" charset="0"/>
                          </a:rPr>
                          <m:t>𝑑</m:t>
                        </m:r>
                        <m:r>
                          <a:rPr lang="en-US" sz="2400" b="0" i="1" smtClean="0">
                            <a:latin typeface="Cambria Math" panose="02040503050406030204" pitchFamily="18" charset="0"/>
                          </a:rPr>
                          <m:t>𝜃</m:t>
                        </m:r>
                      </m:den>
                    </m:f>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𝜃</m:t>
                        </m:r>
                      </m:e>
                      <m:sup>
                        <m:r>
                          <a:rPr lang="en-US" sz="2400" b="0" i="1" smtClean="0">
                            <a:latin typeface="Cambria Math" panose="02040503050406030204" pitchFamily="18" charset="0"/>
                          </a:rPr>
                          <m:t>6</m:t>
                        </m:r>
                      </m:sup>
                    </m:sSup>
                    <m:sSup>
                      <m:sSupPr>
                        <m:ctrlPr>
                          <a:rPr lang="en-US" sz="2400" b="0" i="1" smtClean="0">
                            <a:latin typeface="Cambria Math" panose="02040503050406030204" pitchFamily="18" charset="0"/>
                          </a:rPr>
                        </m:ctrlPr>
                      </m:sSupPr>
                      <m:e>
                        <m:d>
                          <m:dPr>
                            <m:ctrlPr>
                              <a:rPr lang="en-US" sz="2400" b="0" i="1" smtClean="0">
                                <a:latin typeface="Cambria Math" panose="02040503050406030204" pitchFamily="18" charset="0"/>
                              </a:rPr>
                            </m:ctrlPr>
                          </m:dPr>
                          <m:e>
                            <m:r>
                              <a:rPr lang="en-US" sz="2400" b="0" i="1" smtClean="0">
                                <a:latin typeface="Cambria Math" panose="02040503050406030204" pitchFamily="18" charset="0"/>
                              </a:rPr>
                              <m:t>1−</m:t>
                            </m:r>
                            <m:r>
                              <a:rPr lang="en-US" sz="2400" b="0" i="1" smtClean="0">
                                <a:latin typeface="Cambria Math" panose="02040503050406030204" pitchFamily="18" charset="0"/>
                              </a:rPr>
                              <m:t>𝜃</m:t>
                            </m:r>
                          </m:e>
                        </m:d>
                      </m:e>
                      <m:sup>
                        <m:r>
                          <a:rPr lang="en-US" sz="2400" b="0" i="1" smtClean="0">
                            <a:latin typeface="Cambria Math" panose="02040503050406030204" pitchFamily="18" charset="0"/>
                          </a:rPr>
                          <m:t>4</m:t>
                        </m:r>
                      </m:sup>
                    </m:sSup>
                    <m:r>
                      <a:rPr lang="en-US" sz="2400" b="0" i="1" smtClean="0">
                        <a:latin typeface="Cambria Math" panose="02040503050406030204" pitchFamily="18" charset="0"/>
                      </a:rPr>
                      <m:t>=6</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𝜃</m:t>
                        </m:r>
                      </m:e>
                      <m:sup>
                        <m:r>
                          <a:rPr lang="en-US" sz="2400" b="0" i="1" smtClean="0">
                            <a:latin typeface="Cambria Math" panose="02040503050406030204" pitchFamily="18" charset="0"/>
                          </a:rPr>
                          <m:t>5</m:t>
                        </m:r>
                      </m:sup>
                    </m:sSup>
                    <m:sSup>
                      <m:sSupPr>
                        <m:ctrlPr>
                          <a:rPr lang="en-US" sz="2400" b="0" i="1" smtClean="0">
                            <a:latin typeface="Cambria Math" panose="02040503050406030204" pitchFamily="18" charset="0"/>
                          </a:rPr>
                        </m:ctrlPr>
                      </m:sSupPr>
                      <m:e>
                        <m:d>
                          <m:dPr>
                            <m:ctrlPr>
                              <a:rPr lang="en-US" sz="2400" b="0" i="1" smtClean="0">
                                <a:latin typeface="Cambria Math" panose="02040503050406030204" pitchFamily="18" charset="0"/>
                              </a:rPr>
                            </m:ctrlPr>
                          </m:dPr>
                          <m:e>
                            <m:r>
                              <a:rPr lang="en-US" sz="2400" b="0" i="1" smtClean="0">
                                <a:latin typeface="Cambria Math" panose="02040503050406030204" pitchFamily="18" charset="0"/>
                              </a:rPr>
                              <m:t>1−</m:t>
                            </m:r>
                            <m:r>
                              <a:rPr lang="en-US" sz="2400" b="0" i="1" smtClean="0">
                                <a:latin typeface="Cambria Math" panose="02040503050406030204" pitchFamily="18" charset="0"/>
                              </a:rPr>
                              <m:t>𝜃</m:t>
                            </m:r>
                          </m:e>
                        </m:d>
                      </m:e>
                      <m:sup>
                        <m:r>
                          <a:rPr lang="en-US" sz="2400" b="0" i="1" smtClean="0">
                            <a:latin typeface="Cambria Math" panose="02040503050406030204" pitchFamily="18" charset="0"/>
                          </a:rPr>
                          <m:t>4</m:t>
                        </m:r>
                      </m:sup>
                    </m:sSup>
                    <m:r>
                      <a:rPr lang="en-US" sz="2400" b="0" i="1" smtClean="0">
                        <a:latin typeface="Cambria Math" panose="02040503050406030204" pitchFamily="18" charset="0"/>
                      </a:rPr>
                      <m:t>−</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4</m:t>
                        </m:r>
                        <m:r>
                          <a:rPr lang="en-US" sz="2400" b="0" i="1" smtClean="0">
                            <a:latin typeface="Cambria Math" panose="02040503050406030204" pitchFamily="18" charset="0"/>
                          </a:rPr>
                          <m:t>𝜃</m:t>
                        </m:r>
                      </m:e>
                      <m:sup>
                        <m:r>
                          <a:rPr lang="en-US" sz="2400" b="0" i="1" smtClean="0">
                            <a:latin typeface="Cambria Math" panose="02040503050406030204" pitchFamily="18" charset="0"/>
                          </a:rPr>
                          <m:t>6</m:t>
                        </m:r>
                      </m:sup>
                    </m:sSup>
                    <m:sSup>
                      <m:sSupPr>
                        <m:ctrlPr>
                          <a:rPr lang="en-US" sz="2400" b="0" i="1" smtClean="0">
                            <a:latin typeface="Cambria Math" panose="02040503050406030204" pitchFamily="18" charset="0"/>
                          </a:rPr>
                        </m:ctrlPr>
                      </m:sSupPr>
                      <m:e>
                        <m:d>
                          <m:dPr>
                            <m:ctrlPr>
                              <a:rPr lang="en-US" sz="2400" b="0" i="1" smtClean="0">
                                <a:latin typeface="Cambria Math" panose="02040503050406030204" pitchFamily="18" charset="0"/>
                              </a:rPr>
                            </m:ctrlPr>
                          </m:dPr>
                          <m:e>
                            <m:r>
                              <a:rPr lang="en-US" sz="2400" b="0" i="1" smtClean="0">
                                <a:latin typeface="Cambria Math" panose="02040503050406030204" pitchFamily="18" charset="0"/>
                              </a:rPr>
                              <m:t>1−</m:t>
                            </m:r>
                            <m:r>
                              <a:rPr lang="en-US" sz="2400" b="0" i="1" smtClean="0">
                                <a:latin typeface="Cambria Math" panose="02040503050406030204" pitchFamily="18" charset="0"/>
                              </a:rPr>
                              <m:t>𝜃</m:t>
                            </m:r>
                          </m:e>
                        </m:d>
                      </m:e>
                      <m:sup>
                        <m:r>
                          <a:rPr lang="en-US" sz="2400" b="0" i="1" smtClean="0">
                            <a:latin typeface="Cambria Math" panose="02040503050406030204" pitchFamily="18" charset="0"/>
                          </a:rPr>
                          <m:t>3</m:t>
                        </m:r>
                      </m:sup>
                    </m:sSup>
                  </m:oMath>
                </a14:m>
                <a:endParaRPr lang="en-US" sz="2400" b="0" dirty="0">
                  <a:latin typeface="Segoe UI Semilight" panose="020B0402040204020203" pitchFamily="34" charset="0"/>
                </a:endParaRPr>
              </a:p>
              <a:p>
                <a:r>
                  <a:rPr lang="en-US" sz="3600" u="sng" baseline="11574" dirty="0">
                    <a:solidFill>
                      <a:schemeClr val="tx1"/>
                    </a:solidFill>
                    <a:latin typeface="Segoe UI Semilight" panose="020B0402040204020203" pitchFamily="34" charset="0"/>
                    <a:cs typeface="Segoe UI Semilight" panose="020B0402040204020203" pitchFamily="34" charset="0"/>
                  </a:rPr>
                  <a:t>Set to 0 and solve</a:t>
                </a:r>
                <a:r>
                  <a:rPr lang="en-US" sz="3600" baseline="11574" dirty="0">
                    <a:solidFill>
                      <a:schemeClr val="tx1"/>
                    </a:solidFill>
                    <a:latin typeface="Segoe UI Semilight" panose="020B0402040204020203" pitchFamily="34" charset="0"/>
                    <a:cs typeface="Segoe UI Semilight" panose="020B0402040204020203" pitchFamily="34" charset="0"/>
                  </a:rPr>
                  <a:t>: (now, we’re solving for the </a:t>
                </a:r>
                <a:r>
                  <a:rPr lang="en-US" sz="3600" i="1" baseline="11574" dirty="0">
                    <a:solidFill>
                      <a:schemeClr val="tx1"/>
                    </a:solidFill>
                    <a:latin typeface="Segoe UI Semilight" panose="020B0402040204020203" pitchFamily="34" charset="0"/>
                    <a:cs typeface="Segoe UI Semilight" panose="020B0402040204020203" pitchFamily="34" charset="0"/>
                  </a:rPr>
                  <a:t>maximum</a:t>
                </a:r>
                <a:r>
                  <a:rPr lang="en-US" sz="3600" baseline="11574" dirty="0">
                    <a:solidFill>
                      <a:schemeClr val="tx1"/>
                    </a:solidFill>
                    <a:latin typeface="Segoe UI Semilight" panose="020B0402040204020203" pitchFamily="34" charset="0"/>
                    <a:cs typeface="Segoe UI Semilight" panose="020B0402040204020203" pitchFamily="34" charset="0"/>
                  </a:rPr>
                  <a:t> likelihood estimator, </a:t>
                </a:r>
                <a14:m>
                  <m:oMath xmlns:m="http://schemas.openxmlformats.org/officeDocument/2006/math">
                    <m:acc>
                      <m:accPr>
                        <m:chr m:val="̂"/>
                        <m:ctrlPr>
                          <a:rPr lang="ar-AE" sz="2800" b="0" i="1" spc="-55" smtClean="0">
                            <a:solidFill>
                              <a:schemeClr val="tx1"/>
                            </a:solidFill>
                            <a:latin typeface="Cambria Math" panose="02040503050406030204" pitchFamily="18" charset="0"/>
                            <a:cs typeface="Segoe UI Semilight"/>
                          </a:rPr>
                        </m:ctrlPr>
                      </m:accPr>
                      <m:e>
                        <m:r>
                          <a:rPr lang="ar-AE" sz="2800" b="0" i="1" spc="-55" smtClean="0">
                            <a:solidFill>
                              <a:schemeClr val="tx1"/>
                            </a:solidFill>
                            <a:latin typeface="Cambria Math" panose="02040503050406030204" pitchFamily="18" charset="0"/>
                            <a:cs typeface="Segoe UI Semilight"/>
                          </a:rPr>
                          <m:t>𝜃</m:t>
                        </m:r>
                      </m:e>
                    </m:acc>
                  </m:oMath>
                </a14:m>
                <a:r>
                  <a:rPr lang="en-US" sz="3600" baseline="11574" dirty="0">
                    <a:solidFill>
                      <a:schemeClr val="tx1"/>
                    </a:solidFill>
                    <a:latin typeface="Segoe UI Semilight" panose="020B0402040204020203" pitchFamily="34" charset="0"/>
                    <a:cs typeface="Segoe UI Semilight" panose="020B0402040204020203" pitchFamily="34" charset="0"/>
                  </a:rPr>
                  <a:t>) </a:t>
                </a:r>
              </a:p>
              <a:p>
                <a14:m>
                  <m:oMathPara xmlns:m="http://schemas.openxmlformats.org/officeDocument/2006/math">
                    <m:oMath>
                      <m:r>
                        <a:rPr lang="en-US" sz="2400" i="1" smtClean="0">
                          <a:latin typeface="Cambria Math" panose="02040503050406030204" pitchFamily="18" charset="0"/>
                        </a:rPr>
                        <m:t>6</m:t>
                      </m:r>
                      <m:sSup>
                        <m:sSupPr>
                          <m:ctrlPr>
                            <a:rPr lang="en-US" sz="2400" i="1">
                              <a:latin typeface="Cambria Math" panose="02040503050406030204" pitchFamily="18" charset="0"/>
                              <a:ea typeface="Cambria Math" panose="02040503050406030204" pitchFamily="18" charset="0"/>
                            </a:rPr>
                          </m:ctrlPr>
                        </m:sSupPr>
                        <m:e>
                          <m:acc>
                            <m:accPr>
                              <m:chr m:val="̂"/>
                              <m:ctrlPr>
                                <a:rPr lang="en-US" sz="2400" i="1">
                                  <a:latin typeface="Cambria Math" panose="02040503050406030204" pitchFamily="18" charset="0"/>
                                  <a:ea typeface="Cambria Math" panose="02040503050406030204" pitchFamily="18" charset="0"/>
                                </a:rPr>
                              </m:ctrlPr>
                            </m:accPr>
                            <m:e>
                              <m:r>
                                <a:rPr lang="en-US" sz="2400" i="1">
                                  <a:latin typeface="Cambria Math" panose="02040503050406030204" pitchFamily="18" charset="0"/>
                                  <a:ea typeface="Cambria Math" panose="02040503050406030204" pitchFamily="18" charset="0"/>
                                </a:rPr>
                                <m:t>𝜃</m:t>
                              </m:r>
                            </m:e>
                          </m:acc>
                        </m:e>
                        <m:sup>
                          <m:r>
                            <a:rPr lang="en-US" sz="2400" i="1">
                              <a:latin typeface="Cambria Math" panose="02040503050406030204" pitchFamily="18" charset="0"/>
                            </a:rPr>
                            <m:t>5</m:t>
                          </m:r>
                        </m:sup>
                      </m:sSup>
                      <m:sSup>
                        <m:sSupPr>
                          <m:ctrlPr>
                            <a:rPr lang="en-US" sz="2400" i="1">
                              <a:latin typeface="Cambria Math" panose="02040503050406030204" pitchFamily="18" charset="0"/>
                            </a:rPr>
                          </m:ctrlPr>
                        </m:sSupPr>
                        <m:e>
                          <m:d>
                            <m:dPr>
                              <m:ctrlPr>
                                <a:rPr lang="en-US" sz="2400" i="1">
                                  <a:latin typeface="Cambria Math" panose="02040503050406030204" pitchFamily="18" charset="0"/>
                                </a:rPr>
                              </m:ctrlPr>
                            </m:dPr>
                            <m:e>
                              <m:r>
                                <a:rPr lang="en-US" sz="2400" i="1">
                                  <a:latin typeface="Cambria Math" panose="02040503050406030204" pitchFamily="18" charset="0"/>
                                </a:rPr>
                                <m:t>1−</m:t>
                              </m:r>
                              <m:acc>
                                <m:accPr>
                                  <m:chr m:val="̂"/>
                                  <m:ctrlPr>
                                    <a:rPr lang="en-US" sz="2400" i="1">
                                      <a:latin typeface="Cambria Math" panose="02040503050406030204" pitchFamily="18" charset="0"/>
                                      <a:ea typeface="Cambria Math" panose="02040503050406030204" pitchFamily="18" charset="0"/>
                                    </a:rPr>
                                  </m:ctrlPr>
                                </m:accPr>
                                <m:e>
                                  <m:r>
                                    <a:rPr lang="en-US" sz="2400" i="1">
                                      <a:latin typeface="Cambria Math" panose="02040503050406030204" pitchFamily="18" charset="0"/>
                                      <a:ea typeface="Cambria Math" panose="02040503050406030204" pitchFamily="18" charset="0"/>
                                    </a:rPr>
                                    <m:t>𝜃</m:t>
                                  </m:r>
                                </m:e>
                              </m:acc>
                            </m:e>
                          </m:d>
                        </m:e>
                        <m:sup>
                          <m:r>
                            <a:rPr lang="en-US" sz="2400" i="1">
                              <a:latin typeface="Cambria Math" panose="02040503050406030204" pitchFamily="18" charset="0"/>
                            </a:rPr>
                            <m:t>4</m:t>
                          </m:r>
                        </m:sup>
                      </m:sSup>
                      <m:r>
                        <a:rPr lang="en-US" sz="2400" i="1">
                          <a:latin typeface="Cambria Math" panose="02040503050406030204" pitchFamily="18" charset="0"/>
                        </a:rPr>
                        <m:t>−</m:t>
                      </m:r>
                      <m:sSup>
                        <m:sSupPr>
                          <m:ctrlPr>
                            <a:rPr lang="en-US" sz="2400" i="1">
                              <a:latin typeface="Cambria Math" panose="02040503050406030204" pitchFamily="18" charset="0"/>
                            </a:rPr>
                          </m:ctrlPr>
                        </m:sSupPr>
                        <m:e>
                          <m:r>
                            <a:rPr lang="en-US" sz="2400" i="1">
                              <a:latin typeface="Cambria Math" panose="02040503050406030204" pitchFamily="18" charset="0"/>
                            </a:rPr>
                            <m:t>4</m:t>
                          </m:r>
                          <m:acc>
                            <m:accPr>
                              <m:chr m:val="̂"/>
                              <m:ctrlPr>
                                <a:rPr lang="en-US" sz="2400" i="1">
                                  <a:latin typeface="Cambria Math" panose="02040503050406030204" pitchFamily="18" charset="0"/>
                                  <a:ea typeface="Cambria Math" panose="02040503050406030204" pitchFamily="18" charset="0"/>
                                </a:rPr>
                              </m:ctrlPr>
                            </m:accPr>
                            <m:e>
                              <m:r>
                                <a:rPr lang="en-US" sz="2400" i="1">
                                  <a:latin typeface="Cambria Math" panose="02040503050406030204" pitchFamily="18" charset="0"/>
                                  <a:ea typeface="Cambria Math" panose="02040503050406030204" pitchFamily="18" charset="0"/>
                                </a:rPr>
                                <m:t>𝜃</m:t>
                              </m:r>
                            </m:e>
                          </m:acc>
                        </m:e>
                        <m:sup>
                          <m:r>
                            <a:rPr lang="en-US" sz="2400" i="1">
                              <a:latin typeface="Cambria Math" panose="02040503050406030204" pitchFamily="18" charset="0"/>
                            </a:rPr>
                            <m:t>6</m:t>
                          </m:r>
                        </m:sup>
                      </m:sSup>
                      <m:sSup>
                        <m:sSupPr>
                          <m:ctrlPr>
                            <a:rPr lang="en-US" sz="2400" i="1">
                              <a:latin typeface="Cambria Math" panose="02040503050406030204" pitchFamily="18" charset="0"/>
                            </a:rPr>
                          </m:ctrlPr>
                        </m:sSupPr>
                        <m:e>
                          <m:d>
                            <m:dPr>
                              <m:ctrlPr>
                                <a:rPr lang="en-US" sz="2400" i="1">
                                  <a:latin typeface="Cambria Math" panose="02040503050406030204" pitchFamily="18" charset="0"/>
                                </a:rPr>
                              </m:ctrlPr>
                            </m:dPr>
                            <m:e>
                              <m:r>
                                <a:rPr lang="en-US" sz="2400" i="1">
                                  <a:latin typeface="Cambria Math" panose="02040503050406030204" pitchFamily="18" charset="0"/>
                                </a:rPr>
                                <m:t>1−</m:t>
                              </m:r>
                              <m:acc>
                                <m:accPr>
                                  <m:chr m:val="̂"/>
                                  <m:ctrlPr>
                                    <a:rPr lang="en-US" sz="2400" i="1">
                                      <a:latin typeface="Cambria Math" panose="02040503050406030204" pitchFamily="18" charset="0"/>
                                      <a:ea typeface="Cambria Math" panose="02040503050406030204" pitchFamily="18" charset="0"/>
                                    </a:rPr>
                                  </m:ctrlPr>
                                </m:accPr>
                                <m:e>
                                  <m:r>
                                    <a:rPr lang="en-US" sz="2400" i="1">
                                      <a:latin typeface="Cambria Math" panose="02040503050406030204" pitchFamily="18" charset="0"/>
                                      <a:ea typeface="Cambria Math" panose="02040503050406030204" pitchFamily="18" charset="0"/>
                                    </a:rPr>
                                    <m:t>𝜃</m:t>
                                  </m:r>
                                </m:e>
                              </m:acc>
                            </m:e>
                          </m:d>
                        </m:e>
                        <m:sup>
                          <m:r>
                            <a:rPr lang="en-US" sz="2400" i="1">
                              <a:latin typeface="Cambria Math" panose="02040503050406030204" pitchFamily="18" charset="0"/>
                            </a:rPr>
                            <m:t>3</m:t>
                          </m:r>
                        </m:sup>
                      </m:sSup>
                      <m:r>
                        <a:rPr lang="en-US" sz="2400" b="0" i="0" smtClean="0">
                          <a:latin typeface="Cambria Math" panose="02040503050406030204" pitchFamily="18" charset="0"/>
                        </a:rPr>
                        <m:t>=0</m:t>
                      </m:r>
                      <m:r>
                        <a:rPr lang="en-US" sz="2400" b="0" i="1" smtClean="0">
                          <a:latin typeface="Cambria Math" panose="02040503050406030204" pitchFamily="18" charset="0"/>
                        </a:rPr>
                        <m:t>⇒6</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1−</m:t>
                          </m:r>
                          <m:acc>
                            <m:accPr>
                              <m:chr m:val="̂"/>
                              <m:ctrlPr>
                                <a:rPr lang="en-US" sz="2400" i="1">
                                  <a:latin typeface="Cambria Math" panose="02040503050406030204" pitchFamily="18" charset="0"/>
                                  <a:ea typeface="Cambria Math" panose="02040503050406030204" pitchFamily="18" charset="0"/>
                                </a:rPr>
                              </m:ctrlPr>
                            </m:accPr>
                            <m:e>
                              <m:r>
                                <a:rPr lang="en-US" sz="2400" i="1">
                                  <a:latin typeface="Cambria Math" panose="02040503050406030204" pitchFamily="18" charset="0"/>
                                  <a:ea typeface="Cambria Math" panose="02040503050406030204" pitchFamily="18" charset="0"/>
                                </a:rPr>
                                <m:t>𝜃</m:t>
                              </m:r>
                            </m:e>
                          </m:acc>
                        </m:e>
                      </m:d>
                      <m:r>
                        <a:rPr lang="en-US" sz="2400" b="0" i="1" smtClean="0">
                          <a:latin typeface="Cambria Math" panose="02040503050406030204" pitchFamily="18" charset="0"/>
                        </a:rPr>
                        <m:t>−4</m:t>
                      </m:r>
                      <m:acc>
                        <m:accPr>
                          <m:chr m:val="̂"/>
                          <m:ctrlPr>
                            <a:rPr lang="en-US" sz="2400" i="1">
                              <a:latin typeface="Cambria Math" panose="02040503050406030204" pitchFamily="18" charset="0"/>
                              <a:ea typeface="Cambria Math" panose="02040503050406030204" pitchFamily="18" charset="0"/>
                            </a:rPr>
                          </m:ctrlPr>
                        </m:accPr>
                        <m:e>
                          <m:r>
                            <a:rPr lang="en-US" sz="2400" i="1">
                              <a:latin typeface="Cambria Math" panose="02040503050406030204" pitchFamily="18" charset="0"/>
                              <a:ea typeface="Cambria Math" panose="02040503050406030204" pitchFamily="18" charset="0"/>
                            </a:rPr>
                            <m:t>𝜃</m:t>
                          </m:r>
                        </m:e>
                      </m:acc>
                      <m:r>
                        <a:rPr lang="en-US" sz="2400" b="0" i="1" smtClean="0">
                          <a:latin typeface="Cambria Math" panose="02040503050406030204" pitchFamily="18" charset="0"/>
                        </a:rPr>
                        <m:t>=0⇒−10</m:t>
                      </m:r>
                      <m:acc>
                        <m:accPr>
                          <m:chr m:val="̂"/>
                          <m:ctrlPr>
                            <a:rPr lang="en-US" sz="2400" i="1">
                              <a:latin typeface="Cambria Math" panose="02040503050406030204" pitchFamily="18" charset="0"/>
                              <a:ea typeface="Cambria Math" panose="02040503050406030204" pitchFamily="18" charset="0"/>
                            </a:rPr>
                          </m:ctrlPr>
                        </m:accPr>
                        <m:e>
                          <m:r>
                            <a:rPr lang="en-US" sz="2400" i="1">
                              <a:latin typeface="Cambria Math" panose="02040503050406030204" pitchFamily="18" charset="0"/>
                              <a:ea typeface="Cambria Math" panose="02040503050406030204" pitchFamily="18" charset="0"/>
                            </a:rPr>
                            <m:t>𝜃</m:t>
                          </m:r>
                        </m:e>
                      </m:acc>
                      <m:r>
                        <a:rPr lang="en-US" sz="2400" b="0" i="1" smtClean="0">
                          <a:latin typeface="Cambria Math" panose="02040503050406030204" pitchFamily="18" charset="0"/>
                        </a:rPr>
                        <m:t>=−6⇒</m:t>
                      </m:r>
                      <m:acc>
                        <m:accPr>
                          <m:chr m:val="̂"/>
                          <m:ctrlPr>
                            <a:rPr lang="en-US" sz="2400" i="1">
                              <a:latin typeface="Cambria Math" panose="02040503050406030204" pitchFamily="18" charset="0"/>
                              <a:ea typeface="Cambria Math" panose="02040503050406030204" pitchFamily="18" charset="0"/>
                            </a:rPr>
                          </m:ctrlPr>
                        </m:accPr>
                        <m:e>
                          <m:r>
                            <a:rPr lang="en-US" sz="2400" i="1">
                              <a:latin typeface="Cambria Math" panose="02040503050406030204" pitchFamily="18" charset="0"/>
                              <a:ea typeface="Cambria Math" panose="02040503050406030204" pitchFamily="18" charset="0"/>
                            </a:rPr>
                            <m:t>𝜃</m:t>
                          </m:r>
                        </m:e>
                      </m:acc>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3</m:t>
                          </m:r>
                        </m:num>
                        <m:den>
                          <m:r>
                            <a:rPr lang="en-US" sz="2400" b="0" i="1" smtClean="0">
                              <a:latin typeface="Cambria Math" panose="02040503050406030204" pitchFamily="18" charset="0"/>
                            </a:rPr>
                            <m:t>5</m:t>
                          </m:r>
                        </m:den>
                      </m:f>
                    </m:oMath>
                  </m:oMathPara>
                </a14:m>
                <a:endParaRPr lang="en-US" sz="2800" dirty="0"/>
              </a:p>
              <a:p>
                <a:r>
                  <a:rPr lang="en-US" sz="2800" b="1" dirty="0">
                    <a:solidFill>
                      <a:schemeClr val="accent1"/>
                    </a:solidFill>
                    <a:latin typeface="Segoe UI Semilight" panose="020B0402040204020203" pitchFamily="34" charset="0"/>
                    <a:cs typeface="Segoe UI Semilight" panose="020B0402040204020203" pitchFamily="34" charset="0"/>
                  </a:rPr>
                  <a:t>The MLE </a:t>
                </a:r>
                <a14:m>
                  <m:oMath xmlns:m="http://schemas.openxmlformats.org/officeDocument/2006/math">
                    <m:acc>
                      <m:accPr>
                        <m:chr m:val="̂"/>
                        <m:ctrlPr>
                          <a:rPr lang="ar-AE" sz="2800" b="1" i="1" spc="-55" smtClean="0">
                            <a:solidFill>
                              <a:schemeClr val="accent1"/>
                            </a:solidFill>
                            <a:latin typeface="Cambria Math" panose="02040503050406030204" pitchFamily="18" charset="0"/>
                            <a:cs typeface="Segoe UI Semilight"/>
                          </a:rPr>
                        </m:ctrlPr>
                      </m:accPr>
                      <m:e>
                        <m:r>
                          <a:rPr lang="ar-AE" sz="2800" b="1" i="1" spc="-55" smtClean="0">
                            <a:solidFill>
                              <a:schemeClr val="accent1"/>
                            </a:solidFill>
                            <a:latin typeface="Cambria Math" panose="02040503050406030204" pitchFamily="18" charset="0"/>
                            <a:cs typeface="Segoe UI Semilight"/>
                          </a:rPr>
                          <m:t>𝜽</m:t>
                        </m:r>
                      </m:e>
                    </m:acc>
                  </m:oMath>
                </a14:m>
                <a:r>
                  <a:rPr lang="en-US" sz="2800" b="1" dirty="0">
                    <a:solidFill>
                      <a:schemeClr val="accent1"/>
                    </a:solidFill>
                    <a:latin typeface="Segoe UI Semilight" panose="020B0402040204020203" pitchFamily="34" charset="0"/>
                    <a:cs typeface="Segoe UI Semilight" panose="020B0402040204020203" pitchFamily="34" charset="0"/>
                  </a:rPr>
                  <a:t> estimates the true </a:t>
                </a:r>
                <a14:m>
                  <m:oMath xmlns:m="http://schemas.openxmlformats.org/officeDocument/2006/math">
                    <m:r>
                      <a:rPr lang="en-US" sz="2800" b="1" i="1" smtClean="0">
                        <a:solidFill>
                          <a:schemeClr val="accent1"/>
                        </a:solidFill>
                        <a:latin typeface="Cambria Math" panose="02040503050406030204" pitchFamily="18" charset="0"/>
                        <a:cs typeface="Segoe UI Semilight" panose="020B0402040204020203" pitchFamily="34" charset="0"/>
                      </a:rPr>
                      <m:t>𝜽</m:t>
                    </m:r>
                    <m:r>
                      <a:rPr lang="en-US" sz="2800" b="1" i="1" smtClean="0">
                        <a:solidFill>
                          <a:schemeClr val="accent1"/>
                        </a:solidFill>
                        <a:latin typeface="Cambria Math" panose="02040503050406030204" pitchFamily="18" charset="0"/>
                        <a:cs typeface="Segoe UI Semilight" panose="020B0402040204020203" pitchFamily="34" charset="0"/>
                      </a:rPr>
                      <m:t>=</m:t>
                    </m:r>
                    <m:r>
                      <a:rPr lang="en-US" sz="2800" b="1" i="1" smtClean="0">
                        <a:solidFill>
                          <a:schemeClr val="accent1"/>
                        </a:solidFill>
                        <a:latin typeface="Cambria Math" panose="02040503050406030204" pitchFamily="18" charset="0"/>
                        <a:cs typeface="Segoe UI Semilight" panose="020B0402040204020203" pitchFamily="34" charset="0"/>
                      </a:rPr>
                      <m:t>𝒑</m:t>
                    </m:r>
                  </m:oMath>
                </a14:m>
                <a:r>
                  <a:rPr lang="en-US" sz="2800" b="1" dirty="0">
                    <a:solidFill>
                      <a:schemeClr val="accent1"/>
                    </a:solidFill>
                    <a:latin typeface="Segoe UI Semilight" panose="020B0402040204020203" pitchFamily="34" charset="0"/>
                    <a:cs typeface="Segoe UI Semilight" panose="020B0402040204020203" pitchFamily="34" charset="0"/>
                  </a:rPr>
                  <a:t> is </a:t>
                </a:r>
                <a14:m>
                  <m:oMath xmlns:m="http://schemas.openxmlformats.org/officeDocument/2006/math">
                    <m:r>
                      <a:rPr lang="en-US" sz="2800" b="1" i="1" smtClean="0">
                        <a:solidFill>
                          <a:schemeClr val="accent1"/>
                        </a:solidFill>
                        <a:latin typeface="Cambria Math" panose="02040503050406030204" pitchFamily="18" charset="0"/>
                        <a:cs typeface="Segoe UI Semilight" panose="020B0402040204020203" pitchFamily="34" charset="0"/>
                      </a:rPr>
                      <m:t>𝟑</m:t>
                    </m:r>
                    <m:r>
                      <a:rPr lang="en-US" sz="2800" b="1" i="1" smtClean="0">
                        <a:solidFill>
                          <a:schemeClr val="accent1"/>
                        </a:solidFill>
                        <a:latin typeface="Cambria Math" panose="02040503050406030204" pitchFamily="18" charset="0"/>
                        <a:cs typeface="Segoe UI Semilight" panose="020B0402040204020203" pitchFamily="34" charset="0"/>
                      </a:rPr>
                      <m:t>/</m:t>
                    </m:r>
                    <m:r>
                      <a:rPr lang="en-US" sz="2800" b="1" i="1" smtClean="0">
                        <a:solidFill>
                          <a:schemeClr val="accent1"/>
                        </a:solidFill>
                        <a:latin typeface="Cambria Math" panose="02040503050406030204" pitchFamily="18" charset="0"/>
                        <a:cs typeface="Segoe UI Semilight" panose="020B0402040204020203" pitchFamily="34" charset="0"/>
                      </a:rPr>
                      <m:t>𝟓</m:t>
                    </m:r>
                  </m:oMath>
                </a14:m>
                <a:r>
                  <a:rPr lang="en-US" sz="2800" b="1" dirty="0">
                    <a:solidFill>
                      <a:schemeClr val="accent1"/>
                    </a:solidFill>
                    <a:latin typeface="Segoe UI Semilight" panose="020B0402040204020203" pitchFamily="34" charset="0"/>
                    <a:cs typeface="Segoe UI Semilight" panose="020B0402040204020203" pitchFamily="34" charset="0"/>
                  </a:rPr>
                  <a:t> just like we expected!</a:t>
                </a:r>
              </a:p>
            </p:txBody>
          </p:sp>
        </mc:Choice>
        <mc:Fallback>
          <p:sp>
            <p:nvSpPr>
              <p:cNvPr id="6" name="object 6">
                <a:extLst>
                  <a:ext uri="{FF2B5EF4-FFF2-40B4-BE49-F238E27FC236}">
                    <a16:creationId xmlns:a16="http://schemas.microsoft.com/office/drawing/2014/main" id="{2D794D0C-77B5-67D5-7399-FAED562821F9}"/>
                  </a:ext>
                </a:extLst>
              </p:cNvPr>
              <p:cNvSpPr txBox="1">
                <a:spLocks noRot="1" noChangeAspect="1" noMove="1" noResize="1" noEditPoints="1" noAdjustHandles="1" noChangeArrowheads="1" noChangeShapeType="1" noTextEdit="1"/>
              </p:cNvSpPr>
              <p:nvPr/>
            </p:nvSpPr>
            <p:spPr>
              <a:xfrm>
                <a:off x="685800" y="2117033"/>
                <a:ext cx="10931652" cy="4416787"/>
              </a:xfrm>
              <a:prstGeom prst="rect">
                <a:avLst/>
              </a:prstGeom>
              <a:blipFill>
                <a:blip r:embed="rId3"/>
                <a:stretch>
                  <a:fillRect l="-2008" t="-3586" b="-4276"/>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A84ABD8B-61CB-4F5A-B9D3-45FE5CECA212}"/>
              </a:ext>
            </a:extLst>
          </p:cNvPr>
          <p:cNvPicPr>
            <a:picLocks noChangeAspect="1"/>
          </p:cNvPicPr>
          <p:nvPr/>
        </p:nvPicPr>
        <p:blipFill>
          <a:blip r:embed="rId4"/>
          <a:stretch>
            <a:fillRect/>
          </a:stretch>
        </p:blipFill>
        <p:spPr>
          <a:xfrm>
            <a:off x="7372061" y="3395059"/>
            <a:ext cx="4819939" cy="3470962"/>
          </a:xfrm>
          <a:prstGeom prst="rect">
            <a:avLst/>
          </a:prstGeom>
        </p:spPr>
      </p:pic>
    </p:spTree>
    <p:extLst>
      <p:ext uri="{BB962C8B-B14F-4D97-AF65-F5344CB8AC3E}">
        <p14:creationId xmlns:p14="http://schemas.microsoft.com/office/powerpoint/2010/main" val="185691753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Is</a:t>
            </a:r>
            <a:r>
              <a:rPr spc="200" dirty="0"/>
              <a:t> </a:t>
            </a:r>
            <a:r>
              <a:rPr spc="65" dirty="0"/>
              <a:t>that</a:t>
            </a:r>
            <a:r>
              <a:rPr spc="195" dirty="0"/>
              <a:t> </a:t>
            </a:r>
            <a:r>
              <a:rPr spc="65" dirty="0"/>
              <a:t>really</a:t>
            </a:r>
            <a:r>
              <a:rPr spc="195" dirty="0"/>
              <a:t> </a:t>
            </a:r>
            <a:r>
              <a:rPr spc="60" dirty="0"/>
              <a:t>the</a:t>
            </a:r>
            <a:r>
              <a:rPr spc="215" dirty="0"/>
              <a:t> </a:t>
            </a:r>
            <a:r>
              <a:rPr spc="60" dirty="0"/>
              <a:t>maximum?</a:t>
            </a:r>
          </a:p>
        </p:txBody>
      </p:sp>
      <p:sp>
        <p:nvSpPr>
          <p:cNvPr id="3" name="object 3"/>
          <p:cNvSpPr txBox="1"/>
          <p:nvPr/>
        </p:nvSpPr>
        <p:spPr>
          <a:xfrm>
            <a:off x="699922" y="1445513"/>
            <a:ext cx="11048365" cy="4415155"/>
          </a:xfrm>
          <a:prstGeom prst="rect">
            <a:avLst/>
          </a:prstGeom>
        </p:spPr>
        <p:txBody>
          <a:bodyPr vert="horz" wrap="square" lIns="0" tIns="60960" rIns="0" bIns="0" rtlCol="0">
            <a:spAutoFit/>
          </a:bodyPr>
          <a:lstStyle/>
          <a:p>
            <a:pPr marL="12700" marR="5080" indent="5715">
              <a:lnSpc>
                <a:spcPts val="3020"/>
              </a:lnSpc>
              <a:spcBef>
                <a:spcPts val="480"/>
              </a:spcBef>
            </a:pPr>
            <a:r>
              <a:rPr sz="2800" b="0" dirty="0">
                <a:latin typeface="Segoe UI Semilight"/>
                <a:cs typeface="Segoe UI Semilight"/>
              </a:rPr>
              <a:t>What</a:t>
            </a:r>
            <a:r>
              <a:rPr sz="2800" b="0" spc="-55" dirty="0">
                <a:latin typeface="Segoe UI Semilight"/>
                <a:cs typeface="Segoe UI Semilight"/>
              </a:rPr>
              <a:t> </a:t>
            </a:r>
            <a:r>
              <a:rPr sz="2800" b="0" dirty="0">
                <a:latin typeface="Segoe UI Semilight"/>
                <a:cs typeface="Segoe UI Semilight"/>
              </a:rPr>
              <a:t>we</a:t>
            </a:r>
            <a:r>
              <a:rPr sz="2800" b="0" spc="-50" dirty="0">
                <a:latin typeface="Segoe UI Semilight"/>
                <a:cs typeface="Segoe UI Semilight"/>
              </a:rPr>
              <a:t> </a:t>
            </a:r>
            <a:r>
              <a:rPr sz="2800" b="0" dirty="0">
                <a:latin typeface="Segoe UI Semilight"/>
                <a:cs typeface="Segoe UI Semilight"/>
              </a:rPr>
              <a:t>really</a:t>
            </a:r>
            <a:r>
              <a:rPr sz="2800" b="0" spc="-60" dirty="0">
                <a:latin typeface="Segoe UI Semilight"/>
                <a:cs typeface="Segoe UI Semilight"/>
              </a:rPr>
              <a:t> </a:t>
            </a:r>
            <a:r>
              <a:rPr sz="2800" b="0" dirty="0">
                <a:latin typeface="Segoe UI Semilight"/>
                <a:cs typeface="Segoe UI Semilight"/>
              </a:rPr>
              <a:t>did</a:t>
            </a:r>
            <a:r>
              <a:rPr sz="2800" b="0" spc="-40" dirty="0">
                <a:latin typeface="Segoe UI Semilight"/>
                <a:cs typeface="Segoe UI Semilight"/>
              </a:rPr>
              <a:t> </a:t>
            </a:r>
            <a:r>
              <a:rPr sz="2800" b="0" dirty="0">
                <a:latin typeface="Segoe UI Semilight"/>
                <a:cs typeface="Segoe UI Semilight"/>
              </a:rPr>
              <a:t>was</a:t>
            </a:r>
            <a:r>
              <a:rPr sz="2800" b="0" spc="-40" dirty="0">
                <a:latin typeface="Segoe UI Semilight"/>
                <a:cs typeface="Segoe UI Semilight"/>
              </a:rPr>
              <a:t> </a:t>
            </a:r>
            <a:r>
              <a:rPr sz="2800" b="0" dirty="0">
                <a:latin typeface="Segoe UI Semilight"/>
                <a:cs typeface="Segoe UI Semilight"/>
              </a:rPr>
              <a:t>find</a:t>
            </a:r>
            <a:r>
              <a:rPr sz="2800" b="0" spc="-55" dirty="0">
                <a:latin typeface="Segoe UI Semilight"/>
                <a:cs typeface="Segoe UI Semilight"/>
              </a:rPr>
              <a:t> </a:t>
            </a:r>
            <a:r>
              <a:rPr sz="2800" b="0" dirty="0">
                <a:latin typeface="Segoe UI Semilight"/>
                <a:cs typeface="Segoe UI Semilight"/>
              </a:rPr>
              <a:t>the</a:t>
            </a:r>
            <a:r>
              <a:rPr sz="2800" b="0" spc="-50" dirty="0">
                <a:latin typeface="Segoe UI Semilight"/>
                <a:cs typeface="Segoe UI Semilight"/>
              </a:rPr>
              <a:t> </a:t>
            </a:r>
            <a:r>
              <a:rPr sz="2800" b="0" dirty="0">
                <a:latin typeface="Segoe UI Semilight"/>
                <a:cs typeface="Segoe UI Semilight"/>
              </a:rPr>
              <a:t>critical</a:t>
            </a:r>
            <a:r>
              <a:rPr sz="2800" b="0" spc="-50" dirty="0">
                <a:latin typeface="Segoe UI Semilight"/>
                <a:cs typeface="Segoe UI Semilight"/>
              </a:rPr>
              <a:t> </a:t>
            </a:r>
            <a:r>
              <a:rPr sz="2800" b="0" dirty="0">
                <a:latin typeface="Segoe UI Semilight"/>
                <a:cs typeface="Segoe UI Semilight"/>
              </a:rPr>
              <a:t>point</a:t>
            </a:r>
            <a:r>
              <a:rPr sz="2800" b="0" spc="-55" dirty="0">
                <a:latin typeface="Segoe UI Semilight"/>
                <a:cs typeface="Segoe UI Semilight"/>
              </a:rPr>
              <a:t> </a:t>
            </a:r>
            <a:r>
              <a:rPr sz="2800" b="0" dirty="0">
                <a:latin typeface="Segoe UI Semilight"/>
                <a:cs typeface="Segoe UI Semilight"/>
              </a:rPr>
              <a:t>(which</a:t>
            </a:r>
            <a:r>
              <a:rPr sz="2800" b="0" spc="-60" dirty="0">
                <a:latin typeface="Segoe UI Semilight"/>
                <a:cs typeface="Segoe UI Semilight"/>
              </a:rPr>
              <a:t> </a:t>
            </a:r>
            <a:r>
              <a:rPr sz="2800" b="0" dirty="0">
                <a:latin typeface="Segoe UI Semilight"/>
                <a:cs typeface="Segoe UI Semilight"/>
              </a:rPr>
              <a:t>could</a:t>
            </a:r>
            <a:r>
              <a:rPr sz="2800" b="0" spc="-55" dirty="0">
                <a:latin typeface="Segoe UI Semilight"/>
                <a:cs typeface="Segoe UI Semilight"/>
              </a:rPr>
              <a:t> </a:t>
            </a:r>
            <a:r>
              <a:rPr sz="2800" b="0" dirty="0">
                <a:latin typeface="Segoe UI Semilight"/>
                <a:cs typeface="Segoe UI Semilight"/>
              </a:rPr>
              <a:t>either</a:t>
            </a:r>
            <a:r>
              <a:rPr sz="2800" b="0" spc="-65" dirty="0">
                <a:latin typeface="Segoe UI Semilight"/>
                <a:cs typeface="Segoe UI Semilight"/>
              </a:rPr>
              <a:t> </a:t>
            </a:r>
            <a:r>
              <a:rPr sz="2800" b="0" dirty="0">
                <a:latin typeface="Segoe UI Semilight"/>
                <a:cs typeface="Segoe UI Semilight"/>
              </a:rPr>
              <a:t>be</a:t>
            </a:r>
            <a:r>
              <a:rPr sz="2800" b="0" spc="-50" dirty="0">
                <a:latin typeface="Segoe UI Semilight"/>
                <a:cs typeface="Segoe UI Semilight"/>
              </a:rPr>
              <a:t> </a:t>
            </a:r>
            <a:r>
              <a:rPr sz="2800" b="0" spc="-25" dirty="0">
                <a:latin typeface="Segoe UI Semilight"/>
                <a:cs typeface="Segoe UI Semilight"/>
              </a:rPr>
              <a:t>the </a:t>
            </a:r>
            <a:r>
              <a:rPr sz="2800" b="0" dirty="0">
                <a:latin typeface="Segoe UI Semilight"/>
                <a:cs typeface="Segoe UI Semilight"/>
              </a:rPr>
              <a:t>maximum</a:t>
            </a:r>
            <a:r>
              <a:rPr sz="2800" b="0" spc="-45" dirty="0">
                <a:latin typeface="Segoe UI Semilight"/>
                <a:cs typeface="Segoe UI Semilight"/>
              </a:rPr>
              <a:t> </a:t>
            </a:r>
            <a:r>
              <a:rPr sz="2800" b="0" dirty="0">
                <a:latin typeface="Segoe UI Semilight"/>
                <a:cs typeface="Segoe UI Semilight"/>
              </a:rPr>
              <a:t>or</a:t>
            </a:r>
            <a:r>
              <a:rPr sz="2800" b="0" spc="-50" dirty="0">
                <a:latin typeface="Segoe UI Semilight"/>
                <a:cs typeface="Segoe UI Semilight"/>
              </a:rPr>
              <a:t> </a:t>
            </a:r>
            <a:r>
              <a:rPr sz="2800" b="0" dirty="0">
                <a:latin typeface="Segoe UI Semilight"/>
                <a:cs typeface="Segoe UI Semilight"/>
              </a:rPr>
              <a:t>the</a:t>
            </a:r>
            <a:r>
              <a:rPr sz="2800" b="0" spc="-30" dirty="0">
                <a:latin typeface="Segoe UI Semilight"/>
                <a:cs typeface="Segoe UI Semilight"/>
              </a:rPr>
              <a:t> </a:t>
            </a:r>
            <a:r>
              <a:rPr sz="2800" b="0" dirty="0">
                <a:latin typeface="Segoe UI Semilight"/>
                <a:cs typeface="Segoe UI Semilight"/>
              </a:rPr>
              <a:t>minimum),</a:t>
            </a:r>
            <a:r>
              <a:rPr sz="2800" b="0" spc="-40" dirty="0">
                <a:latin typeface="Segoe UI Semilight"/>
                <a:cs typeface="Segoe UI Semilight"/>
              </a:rPr>
              <a:t> </a:t>
            </a:r>
            <a:r>
              <a:rPr sz="2800" b="0" dirty="0">
                <a:latin typeface="Segoe UI Semilight"/>
                <a:cs typeface="Segoe UI Semilight"/>
              </a:rPr>
              <a:t>so</a:t>
            </a:r>
            <a:r>
              <a:rPr sz="2800" b="0" spc="-50" dirty="0">
                <a:latin typeface="Segoe UI Semilight"/>
                <a:cs typeface="Segoe UI Semilight"/>
              </a:rPr>
              <a:t> </a:t>
            </a:r>
            <a:r>
              <a:rPr sz="2800" b="0" dirty="0">
                <a:latin typeface="Segoe UI Semilight"/>
                <a:cs typeface="Segoe UI Semilight"/>
              </a:rPr>
              <a:t>ideally</a:t>
            </a:r>
            <a:r>
              <a:rPr sz="2800" b="0" spc="-25" dirty="0">
                <a:latin typeface="Segoe UI Semilight"/>
                <a:cs typeface="Segoe UI Semilight"/>
              </a:rPr>
              <a:t> </a:t>
            </a:r>
            <a:r>
              <a:rPr sz="2800" b="0" dirty="0">
                <a:latin typeface="Segoe UI Semilight"/>
                <a:cs typeface="Segoe UI Semilight"/>
              </a:rPr>
              <a:t>do</a:t>
            </a:r>
            <a:r>
              <a:rPr sz="2800" b="0" spc="-70" dirty="0">
                <a:latin typeface="Segoe UI Semilight"/>
                <a:cs typeface="Segoe UI Semilight"/>
              </a:rPr>
              <a:t> </a:t>
            </a:r>
            <a:r>
              <a:rPr sz="2800" b="0" dirty="0">
                <a:latin typeface="Segoe UI Semilight"/>
                <a:cs typeface="Segoe UI Semilight"/>
              </a:rPr>
              <a:t>second</a:t>
            </a:r>
            <a:r>
              <a:rPr sz="2800" b="0" spc="-75" dirty="0">
                <a:latin typeface="Segoe UI Semilight"/>
                <a:cs typeface="Segoe UI Semilight"/>
              </a:rPr>
              <a:t> </a:t>
            </a:r>
            <a:r>
              <a:rPr sz="2800" b="0" dirty="0">
                <a:latin typeface="Segoe UI Semilight"/>
                <a:cs typeface="Segoe UI Semilight"/>
              </a:rPr>
              <a:t>derivative</a:t>
            </a:r>
            <a:r>
              <a:rPr sz="2800" b="0" spc="-75" dirty="0">
                <a:latin typeface="Segoe UI Semilight"/>
                <a:cs typeface="Segoe UI Semilight"/>
              </a:rPr>
              <a:t> </a:t>
            </a:r>
            <a:r>
              <a:rPr sz="2800" b="0" dirty="0">
                <a:latin typeface="Segoe UI Semilight"/>
                <a:cs typeface="Segoe UI Semilight"/>
              </a:rPr>
              <a:t>test</a:t>
            </a:r>
            <a:r>
              <a:rPr sz="2800" b="0" spc="-40" dirty="0">
                <a:latin typeface="Segoe UI Semilight"/>
                <a:cs typeface="Segoe UI Semilight"/>
              </a:rPr>
              <a:t> </a:t>
            </a:r>
            <a:r>
              <a:rPr sz="2800" b="0" dirty="0">
                <a:latin typeface="Segoe UI Semilight"/>
                <a:cs typeface="Segoe UI Semilight"/>
              </a:rPr>
              <a:t>to</a:t>
            </a:r>
            <a:r>
              <a:rPr sz="2800" b="0" spc="-40" dirty="0">
                <a:latin typeface="Segoe UI Semilight"/>
                <a:cs typeface="Segoe UI Semilight"/>
              </a:rPr>
              <a:t> </a:t>
            </a:r>
            <a:r>
              <a:rPr sz="2800" b="0" spc="-10" dirty="0">
                <a:latin typeface="Segoe UI Semilight"/>
                <a:cs typeface="Segoe UI Semilight"/>
              </a:rPr>
              <a:t>check</a:t>
            </a:r>
            <a:endParaRPr sz="2800">
              <a:latin typeface="Segoe UI Semilight"/>
              <a:cs typeface="Segoe UI Semilight"/>
            </a:endParaRPr>
          </a:p>
          <a:p>
            <a:pPr marL="325120" indent="-306705">
              <a:lnSpc>
                <a:spcPct val="100000"/>
              </a:lnSpc>
              <a:spcBef>
                <a:spcPts val="1025"/>
              </a:spcBef>
              <a:buAutoNum type="arabicPeriod"/>
              <a:tabLst>
                <a:tab pos="325120" algn="l"/>
              </a:tabLst>
            </a:pPr>
            <a:r>
              <a:rPr sz="2800" b="0" spc="-75" dirty="0">
                <a:latin typeface="Segoe UI Semilight"/>
                <a:cs typeface="Segoe UI Semilight"/>
              </a:rPr>
              <a:t>Take</a:t>
            </a:r>
            <a:r>
              <a:rPr sz="2800" b="0" spc="-90" dirty="0">
                <a:latin typeface="Segoe UI Semilight"/>
                <a:cs typeface="Segoe UI Semilight"/>
              </a:rPr>
              <a:t> </a:t>
            </a:r>
            <a:r>
              <a:rPr sz="2800" b="0" dirty="0">
                <a:latin typeface="Segoe UI Semilight"/>
                <a:cs typeface="Segoe UI Semilight"/>
              </a:rPr>
              <a:t>the</a:t>
            </a:r>
            <a:r>
              <a:rPr sz="2800" b="0" spc="-85" dirty="0">
                <a:latin typeface="Segoe UI Semilight"/>
                <a:cs typeface="Segoe UI Semilight"/>
              </a:rPr>
              <a:t> </a:t>
            </a:r>
            <a:r>
              <a:rPr sz="2800" b="0" i="1" dirty="0">
                <a:latin typeface="Segoe UI Semilight"/>
                <a:cs typeface="Segoe UI Semilight"/>
              </a:rPr>
              <a:t>second</a:t>
            </a:r>
            <a:r>
              <a:rPr sz="2800" b="0" i="1" spc="-65" dirty="0">
                <a:latin typeface="Segoe UI Semilight"/>
                <a:cs typeface="Segoe UI Semilight"/>
              </a:rPr>
              <a:t> </a:t>
            </a:r>
            <a:r>
              <a:rPr sz="2800" b="0" dirty="0">
                <a:latin typeface="Segoe UI Semilight"/>
                <a:cs typeface="Segoe UI Semilight"/>
              </a:rPr>
              <a:t>derivative</a:t>
            </a:r>
            <a:r>
              <a:rPr sz="2800" b="0" spc="-110" dirty="0">
                <a:latin typeface="Segoe UI Semilight"/>
                <a:cs typeface="Segoe UI Semilight"/>
              </a:rPr>
              <a:t> </a:t>
            </a:r>
            <a:r>
              <a:rPr sz="2800" b="0" dirty="0">
                <a:latin typeface="Segoe UI Semilight"/>
                <a:cs typeface="Segoe UI Semilight"/>
              </a:rPr>
              <a:t>(the</a:t>
            </a:r>
            <a:r>
              <a:rPr sz="2800" b="0" spc="-65" dirty="0">
                <a:latin typeface="Segoe UI Semilight"/>
                <a:cs typeface="Segoe UI Semilight"/>
              </a:rPr>
              <a:t> </a:t>
            </a:r>
            <a:r>
              <a:rPr sz="2800" b="0" dirty="0">
                <a:latin typeface="Segoe UI Semilight"/>
                <a:cs typeface="Segoe UI Semilight"/>
              </a:rPr>
              <a:t>derivative</a:t>
            </a:r>
            <a:r>
              <a:rPr sz="2800" b="0" spc="-110" dirty="0">
                <a:latin typeface="Segoe UI Semilight"/>
                <a:cs typeface="Segoe UI Semilight"/>
              </a:rPr>
              <a:t> </a:t>
            </a:r>
            <a:r>
              <a:rPr sz="2800" b="0" dirty="0">
                <a:latin typeface="Segoe UI Semilight"/>
                <a:cs typeface="Segoe UI Semilight"/>
              </a:rPr>
              <a:t>of</a:t>
            </a:r>
            <a:r>
              <a:rPr sz="2800" b="0" spc="-70" dirty="0">
                <a:latin typeface="Segoe UI Semilight"/>
                <a:cs typeface="Segoe UI Semilight"/>
              </a:rPr>
              <a:t> </a:t>
            </a:r>
            <a:r>
              <a:rPr sz="2800" b="0" dirty="0">
                <a:latin typeface="Segoe UI Semilight"/>
                <a:cs typeface="Segoe UI Semilight"/>
              </a:rPr>
              <a:t>the</a:t>
            </a:r>
            <a:r>
              <a:rPr sz="2800" b="0" spc="-90" dirty="0">
                <a:latin typeface="Segoe UI Semilight"/>
                <a:cs typeface="Segoe UI Semilight"/>
              </a:rPr>
              <a:t> </a:t>
            </a:r>
            <a:r>
              <a:rPr sz="2800" b="0" spc="-10" dirty="0">
                <a:latin typeface="Segoe UI Semilight"/>
                <a:cs typeface="Segoe UI Semilight"/>
              </a:rPr>
              <a:t>derivative)</a:t>
            </a:r>
            <a:endParaRPr sz="2800">
              <a:latin typeface="Segoe UI Semilight"/>
              <a:cs typeface="Segoe UI Semilight"/>
            </a:endParaRPr>
          </a:p>
          <a:p>
            <a:pPr marL="377825" indent="-359410">
              <a:lnSpc>
                <a:spcPct val="100000"/>
              </a:lnSpc>
              <a:spcBef>
                <a:spcPts val="1070"/>
              </a:spcBef>
              <a:buAutoNum type="arabicPeriod"/>
              <a:tabLst>
                <a:tab pos="377825" algn="l"/>
              </a:tabLst>
            </a:pPr>
            <a:r>
              <a:rPr sz="2800" b="0" dirty="0">
                <a:latin typeface="Segoe UI Semilight"/>
                <a:cs typeface="Segoe UI Semilight"/>
              </a:rPr>
              <a:t>If</a:t>
            </a:r>
            <a:r>
              <a:rPr sz="2800" b="0" spc="-50" dirty="0">
                <a:latin typeface="Segoe UI Semilight"/>
                <a:cs typeface="Segoe UI Semilight"/>
              </a:rPr>
              <a:t> </a:t>
            </a:r>
            <a:r>
              <a:rPr sz="2800" b="0" dirty="0">
                <a:latin typeface="Segoe UI Semilight"/>
                <a:cs typeface="Segoe UI Semilight"/>
              </a:rPr>
              <a:t>negative</a:t>
            </a:r>
            <a:r>
              <a:rPr sz="2800" b="0" spc="-65" dirty="0">
                <a:latin typeface="Segoe UI Semilight"/>
                <a:cs typeface="Segoe UI Semilight"/>
              </a:rPr>
              <a:t> </a:t>
            </a:r>
            <a:r>
              <a:rPr sz="2800" b="0" dirty="0">
                <a:latin typeface="Segoe UI Semilight"/>
                <a:cs typeface="Segoe UI Semilight"/>
              </a:rPr>
              <a:t>everywhere</a:t>
            </a:r>
            <a:r>
              <a:rPr sz="2800" b="0" spc="-30" dirty="0">
                <a:latin typeface="Segoe UI Semilight"/>
                <a:cs typeface="Segoe UI Semilight"/>
              </a:rPr>
              <a:t> </a:t>
            </a:r>
            <a:r>
              <a:rPr sz="2800" b="0" dirty="0">
                <a:latin typeface="Segoe UI Semilight"/>
                <a:cs typeface="Segoe UI Semilight"/>
              </a:rPr>
              <a:t>around</a:t>
            </a:r>
            <a:r>
              <a:rPr sz="2800" b="0" spc="-40" dirty="0">
                <a:latin typeface="Segoe UI Semilight"/>
                <a:cs typeface="Segoe UI Semilight"/>
              </a:rPr>
              <a:t> </a:t>
            </a:r>
            <a:r>
              <a:rPr sz="2800" b="0" dirty="0">
                <a:latin typeface="Segoe UI Semilight"/>
                <a:cs typeface="Segoe UI Semilight"/>
              </a:rPr>
              <a:t>the</a:t>
            </a:r>
            <a:r>
              <a:rPr sz="2800" b="0" spc="-35" dirty="0">
                <a:latin typeface="Segoe UI Semilight"/>
                <a:cs typeface="Segoe UI Semilight"/>
              </a:rPr>
              <a:t> </a:t>
            </a:r>
            <a:r>
              <a:rPr sz="2800" b="0" dirty="0">
                <a:latin typeface="Segoe UI Semilight"/>
                <a:cs typeface="Segoe UI Semilight"/>
              </a:rPr>
              <a:t>critical</a:t>
            </a:r>
            <a:r>
              <a:rPr sz="2800" b="0" spc="-30" dirty="0">
                <a:latin typeface="Segoe UI Semilight"/>
                <a:cs typeface="Segoe UI Semilight"/>
              </a:rPr>
              <a:t> </a:t>
            </a:r>
            <a:r>
              <a:rPr sz="2800" b="0" dirty="0">
                <a:latin typeface="Segoe UI Semilight"/>
                <a:cs typeface="Segoe UI Semilight"/>
              </a:rPr>
              <a:t>point,</a:t>
            </a:r>
            <a:r>
              <a:rPr sz="2800" b="0" spc="-45" dirty="0">
                <a:latin typeface="Segoe UI Semilight"/>
                <a:cs typeface="Segoe UI Semilight"/>
              </a:rPr>
              <a:t> </a:t>
            </a:r>
            <a:r>
              <a:rPr sz="2800" b="0" dirty="0">
                <a:latin typeface="Segoe UI Semilight"/>
                <a:cs typeface="Segoe UI Semilight"/>
              </a:rPr>
              <a:t>it</a:t>
            </a:r>
            <a:r>
              <a:rPr sz="2800" b="0" spc="-40" dirty="0">
                <a:latin typeface="Segoe UI Semilight"/>
                <a:cs typeface="Segoe UI Semilight"/>
              </a:rPr>
              <a:t> </a:t>
            </a:r>
            <a:r>
              <a:rPr sz="2800" b="0" dirty="0">
                <a:latin typeface="Segoe UI Semilight"/>
                <a:cs typeface="Segoe UI Semilight"/>
              </a:rPr>
              <a:t>is</a:t>
            </a:r>
            <a:r>
              <a:rPr sz="2800" b="0" spc="-40" dirty="0">
                <a:latin typeface="Segoe UI Semilight"/>
                <a:cs typeface="Segoe UI Semilight"/>
              </a:rPr>
              <a:t> </a:t>
            </a:r>
            <a:r>
              <a:rPr sz="2800" b="0" dirty="0">
                <a:latin typeface="Segoe UI Semilight"/>
                <a:cs typeface="Segoe UI Semilight"/>
              </a:rPr>
              <a:t>the</a:t>
            </a:r>
            <a:r>
              <a:rPr sz="2800" b="0" spc="-30" dirty="0">
                <a:latin typeface="Segoe UI Semilight"/>
                <a:cs typeface="Segoe UI Semilight"/>
              </a:rPr>
              <a:t> </a:t>
            </a:r>
            <a:r>
              <a:rPr sz="2800" b="0" spc="-10" dirty="0">
                <a:latin typeface="Segoe UI Semilight"/>
                <a:cs typeface="Segoe UI Semilight"/>
              </a:rPr>
              <a:t>maximum</a:t>
            </a:r>
            <a:endParaRPr sz="2800">
              <a:latin typeface="Segoe UI Semilight"/>
              <a:cs typeface="Segoe UI Semilight"/>
            </a:endParaRPr>
          </a:p>
          <a:p>
            <a:pPr>
              <a:lnSpc>
                <a:spcPct val="100000"/>
              </a:lnSpc>
              <a:spcBef>
                <a:spcPts val="2145"/>
              </a:spcBef>
              <a:buFont typeface="Segoe UI Semilight"/>
              <a:buAutoNum type="arabicPeriod"/>
            </a:pPr>
            <a:endParaRPr sz="2800">
              <a:latin typeface="Segoe UI Semilight"/>
              <a:cs typeface="Segoe UI Semilight"/>
            </a:endParaRPr>
          </a:p>
          <a:p>
            <a:pPr marL="12700" marR="471170" indent="7620">
              <a:lnSpc>
                <a:spcPts val="3020"/>
              </a:lnSpc>
            </a:pPr>
            <a:r>
              <a:rPr sz="2800" b="0" i="1" dirty="0">
                <a:solidFill>
                  <a:srgbClr val="3D8752"/>
                </a:solidFill>
                <a:latin typeface="Segoe UI Semilight"/>
                <a:cs typeface="Segoe UI Semilight"/>
              </a:rPr>
              <a:t>In</a:t>
            </a:r>
            <a:r>
              <a:rPr sz="2800" b="0" i="1" spc="-55" dirty="0">
                <a:solidFill>
                  <a:srgbClr val="3D8752"/>
                </a:solidFill>
                <a:latin typeface="Segoe UI Semilight"/>
                <a:cs typeface="Segoe UI Semilight"/>
              </a:rPr>
              <a:t> </a:t>
            </a:r>
            <a:r>
              <a:rPr sz="2800" b="0" i="1" dirty="0">
                <a:solidFill>
                  <a:srgbClr val="3D8752"/>
                </a:solidFill>
                <a:latin typeface="Segoe UI Semilight"/>
                <a:cs typeface="Segoe UI Semilight"/>
              </a:rPr>
              <a:t>this</a:t>
            </a:r>
            <a:r>
              <a:rPr sz="2800" b="0" i="1" spc="-45" dirty="0">
                <a:solidFill>
                  <a:srgbClr val="3D8752"/>
                </a:solidFill>
                <a:latin typeface="Segoe UI Semilight"/>
                <a:cs typeface="Segoe UI Semilight"/>
              </a:rPr>
              <a:t> </a:t>
            </a:r>
            <a:r>
              <a:rPr sz="2800" b="0" i="1" dirty="0">
                <a:solidFill>
                  <a:srgbClr val="3D8752"/>
                </a:solidFill>
                <a:latin typeface="Segoe UI Semilight"/>
                <a:cs typeface="Segoe UI Semilight"/>
              </a:rPr>
              <a:t>class,</a:t>
            </a:r>
            <a:r>
              <a:rPr sz="2800" b="0" i="1" spc="-45" dirty="0">
                <a:solidFill>
                  <a:srgbClr val="3D8752"/>
                </a:solidFill>
                <a:latin typeface="Segoe UI Semilight"/>
                <a:cs typeface="Segoe UI Semilight"/>
              </a:rPr>
              <a:t> </a:t>
            </a:r>
            <a:r>
              <a:rPr sz="2800" b="0" i="1" dirty="0">
                <a:solidFill>
                  <a:srgbClr val="3D8752"/>
                </a:solidFill>
                <a:latin typeface="Segoe UI Semilight"/>
                <a:cs typeface="Segoe UI Semilight"/>
              </a:rPr>
              <a:t>we</a:t>
            </a:r>
            <a:r>
              <a:rPr sz="2800" b="0" i="1" spc="-40" dirty="0">
                <a:solidFill>
                  <a:srgbClr val="3D8752"/>
                </a:solidFill>
                <a:latin typeface="Segoe UI Semilight"/>
                <a:cs typeface="Segoe UI Semilight"/>
              </a:rPr>
              <a:t> </a:t>
            </a:r>
            <a:r>
              <a:rPr sz="2800" b="0" i="1" dirty="0">
                <a:solidFill>
                  <a:srgbClr val="3D8752"/>
                </a:solidFill>
                <a:latin typeface="Segoe UI Semilight"/>
                <a:cs typeface="Segoe UI Semilight"/>
              </a:rPr>
              <a:t>won’t</a:t>
            </a:r>
            <a:r>
              <a:rPr sz="2800" b="0" i="1" spc="-50" dirty="0">
                <a:solidFill>
                  <a:srgbClr val="3D8752"/>
                </a:solidFill>
                <a:latin typeface="Segoe UI Semilight"/>
                <a:cs typeface="Segoe UI Semilight"/>
              </a:rPr>
              <a:t> </a:t>
            </a:r>
            <a:r>
              <a:rPr sz="2800" b="0" i="1" dirty="0">
                <a:solidFill>
                  <a:srgbClr val="3D8752"/>
                </a:solidFill>
                <a:latin typeface="Segoe UI Semilight"/>
                <a:cs typeface="Segoe UI Semilight"/>
              </a:rPr>
              <a:t>ask</a:t>
            </a:r>
            <a:r>
              <a:rPr sz="2800" b="0" i="1" spc="-55" dirty="0">
                <a:solidFill>
                  <a:srgbClr val="3D8752"/>
                </a:solidFill>
                <a:latin typeface="Segoe UI Semilight"/>
                <a:cs typeface="Segoe UI Semilight"/>
              </a:rPr>
              <a:t> </a:t>
            </a:r>
            <a:r>
              <a:rPr sz="2800" b="0" i="1" dirty="0">
                <a:solidFill>
                  <a:srgbClr val="3D8752"/>
                </a:solidFill>
                <a:latin typeface="Segoe UI Semilight"/>
                <a:cs typeface="Segoe UI Semilight"/>
              </a:rPr>
              <a:t>you</a:t>
            </a:r>
            <a:r>
              <a:rPr sz="2800" b="0" i="1" spc="-40" dirty="0">
                <a:solidFill>
                  <a:srgbClr val="3D8752"/>
                </a:solidFill>
                <a:latin typeface="Segoe UI Semilight"/>
                <a:cs typeface="Segoe UI Semilight"/>
              </a:rPr>
              <a:t> </a:t>
            </a:r>
            <a:r>
              <a:rPr sz="2800" b="0" i="1" dirty="0">
                <a:solidFill>
                  <a:srgbClr val="3D8752"/>
                </a:solidFill>
                <a:latin typeface="Segoe UI Semilight"/>
                <a:cs typeface="Segoe UI Semilight"/>
              </a:rPr>
              <a:t>to</a:t>
            </a:r>
            <a:r>
              <a:rPr sz="2800" b="0" i="1" spc="-45" dirty="0">
                <a:solidFill>
                  <a:srgbClr val="3D8752"/>
                </a:solidFill>
                <a:latin typeface="Segoe UI Semilight"/>
                <a:cs typeface="Segoe UI Semilight"/>
              </a:rPr>
              <a:t> </a:t>
            </a:r>
            <a:r>
              <a:rPr sz="2800" b="0" i="1" dirty="0">
                <a:solidFill>
                  <a:srgbClr val="3D8752"/>
                </a:solidFill>
                <a:latin typeface="Segoe UI Semilight"/>
                <a:cs typeface="Segoe UI Semilight"/>
              </a:rPr>
              <a:t>do</a:t>
            </a:r>
            <a:r>
              <a:rPr sz="2800" b="0" i="1" spc="-60" dirty="0">
                <a:solidFill>
                  <a:srgbClr val="3D8752"/>
                </a:solidFill>
                <a:latin typeface="Segoe UI Semilight"/>
                <a:cs typeface="Segoe UI Semilight"/>
              </a:rPr>
              <a:t> </a:t>
            </a:r>
            <a:r>
              <a:rPr sz="2800" b="0" i="1" dirty="0">
                <a:solidFill>
                  <a:srgbClr val="3D8752"/>
                </a:solidFill>
                <a:latin typeface="Segoe UI Semilight"/>
                <a:cs typeface="Segoe UI Semilight"/>
              </a:rPr>
              <a:t>the</a:t>
            </a:r>
            <a:r>
              <a:rPr sz="2800" b="0" i="1" spc="-45" dirty="0">
                <a:solidFill>
                  <a:srgbClr val="3D8752"/>
                </a:solidFill>
                <a:latin typeface="Segoe UI Semilight"/>
                <a:cs typeface="Segoe UI Semilight"/>
              </a:rPr>
              <a:t> </a:t>
            </a:r>
            <a:r>
              <a:rPr sz="2800" b="0" i="1" dirty="0">
                <a:solidFill>
                  <a:srgbClr val="3D8752"/>
                </a:solidFill>
                <a:latin typeface="Segoe UI Semilight"/>
                <a:cs typeface="Segoe UI Semilight"/>
              </a:rPr>
              <a:t>second</a:t>
            </a:r>
            <a:r>
              <a:rPr sz="2800" b="0" i="1" spc="-40" dirty="0">
                <a:solidFill>
                  <a:srgbClr val="3D8752"/>
                </a:solidFill>
                <a:latin typeface="Segoe UI Semilight"/>
                <a:cs typeface="Segoe UI Semilight"/>
              </a:rPr>
              <a:t> </a:t>
            </a:r>
            <a:r>
              <a:rPr sz="2800" b="0" i="1" dirty="0">
                <a:solidFill>
                  <a:srgbClr val="3D8752"/>
                </a:solidFill>
                <a:latin typeface="Segoe UI Semilight"/>
                <a:cs typeface="Segoe UI Semilight"/>
              </a:rPr>
              <a:t>derivative</a:t>
            </a:r>
            <a:r>
              <a:rPr sz="2800" b="0" i="1" spc="-40" dirty="0">
                <a:solidFill>
                  <a:srgbClr val="3D8752"/>
                </a:solidFill>
                <a:latin typeface="Segoe UI Semilight"/>
                <a:cs typeface="Segoe UI Semilight"/>
              </a:rPr>
              <a:t> </a:t>
            </a:r>
            <a:r>
              <a:rPr sz="2800" b="0" i="1" dirty="0">
                <a:solidFill>
                  <a:srgbClr val="3D8752"/>
                </a:solidFill>
                <a:latin typeface="Segoe UI Semilight"/>
                <a:cs typeface="Segoe UI Semilight"/>
              </a:rPr>
              <a:t>test,</a:t>
            </a:r>
            <a:r>
              <a:rPr sz="2800" b="0" i="1" spc="-45" dirty="0">
                <a:solidFill>
                  <a:srgbClr val="3D8752"/>
                </a:solidFill>
                <a:latin typeface="Segoe UI Semilight"/>
                <a:cs typeface="Segoe UI Semilight"/>
              </a:rPr>
              <a:t> </a:t>
            </a:r>
            <a:r>
              <a:rPr sz="2800" b="0" i="1" dirty="0">
                <a:solidFill>
                  <a:srgbClr val="3D8752"/>
                </a:solidFill>
                <a:latin typeface="Segoe UI Semilight"/>
                <a:cs typeface="Segoe UI Semilight"/>
              </a:rPr>
              <a:t>you</a:t>
            </a:r>
            <a:r>
              <a:rPr sz="2800" b="0" i="1" spc="-45" dirty="0">
                <a:solidFill>
                  <a:srgbClr val="3D8752"/>
                </a:solidFill>
                <a:latin typeface="Segoe UI Semilight"/>
                <a:cs typeface="Segoe UI Semilight"/>
              </a:rPr>
              <a:t> </a:t>
            </a:r>
            <a:r>
              <a:rPr sz="2800" b="0" i="1" spc="-25" dirty="0">
                <a:solidFill>
                  <a:srgbClr val="3D8752"/>
                </a:solidFill>
                <a:latin typeface="Segoe UI Semilight"/>
                <a:cs typeface="Segoe UI Semilight"/>
              </a:rPr>
              <a:t>can </a:t>
            </a:r>
            <a:r>
              <a:rPr sz="2800" b="0" i="1" dirty="0">
                <a:solidFill>
                  <a:srgbClr val="3D8752"/>
                </a:solidFill>
                <a:latin typeface="Segoe UI Semilight"/>
                <a:cs typeface="Segoe UI Semilight"/>
              </a:rPr>
              <a:t>assume</a:t>
            </a:r>
            <a:r>
              <a:rPr sz="2800" b="0" i="1" spc="-40" dirty="0">
                <a:solidFill>
                  <a:srgbClr val="3D8752"/>
                </a:solidFill>
                <a:latin typeface="Segoe UI Semilight"/>
                <a:cs typeface="Segoe UI Semilight"/>
              </a:rPr>
              <a:t> </a:t>
            </a:r>
            <a:r>
              <a:rPr sz="2800" b="0" i="1" dirty="0">
                <a:solidFill>
                  <a:srgbClr val="3D8752"/>
                </a:solidFill>
                <a:latin typeface="Segoe UI Semilight"/>
                <a:cs typeface="Segoe UI Semilight"/>
              </a:rPr>
              <a:t>the</a:t>
            </a:r>
            <a:r>
              <a:rPr sz="2800" b="0" i="1" spc="-45" dirty="0">
                <a:solidFill>
                  <a:srgbClr val="3D8752"/>
                </a:solidFill>
                <a:latin typeface="Segoe UI Semilight"/>
                <a:cs typeface="Segoe UI Semilight"/>
              </a:rPr>
              <a:t> </a:t>
            </a:r>
            <a:r>
              <a:rPr sz="2800" b="0" i="1" dirty="0">
                <a:solidFill>
                  <a:srgbClr val="3D8752"/>
                </a:solidFill>
                <a:latin typeface="Segoe UI Semilight"/>
                <a:cs typeface="Segoe UI Semilight"/>
              </a:rPr>
              <a:t>solution</a:t>
            </a:r>
            <a:r>
              <a:rPr sz="2800" b="0" i="1" spc="-45" dirty="0">
                <a:solidFill>
                  <a:srgbClr val="3D8752"/>
                </a:solidFill>
                <a:latin typeface="Segoe UI Semilight"/>
                <a:cs typeface="Segoe UI Semilight"/>
              </a:rPr>
              <a:t> </a:t>
            </a:r>
            <a:r>
              <a:rPr sz="2800" b="0" i="1" dirty="0">
                <a:solidFill>
                  <a:srgbClr val="3D8752"/>
                </a:solidFill>
                <a:latin typeface="Segoe UI Semilight"/>
                <a:cs typeface="Segoe UI Semilight"/>
              </a:rPr>
              <a:t>you</a:t>
            </a:r>
            <a:r>
              <a:rPr sz="2800" b="0" i="1" spc="-50" dirty="0">
                <a:solidFill>
                  <a:srgbClr val="3D8752"/>
                </a:solidFill>
                <a:latin typeface="Segoe UI Semilight"/>
                <a:cs typeface="Segoe UI Semilight"/>
              </a:rPr>
              <a:t> </a:t>
            </a:r>
            <a:r>
              <a:rPr sz="2800" b="0" i="1" dirty="0">
                <a:solidFill>
                  <a:srgbClr val="3D8752"/>
                </a:solidFill>
                <a:latin typeface="Segoe UI Semilight"/>
                <a:cs typeface="Segoe UI Semilight"/>
              </a:rPr>
              <a:t>find</a:t>
            </a:r>
            <a:r>
              <a:rPr sz="2800" b="0" i="1" spc="-65" dirty="0">
                <a:solidFill>
                  <a:srgbClr val="3D8752"/>
                </a:solidFill>
                <a:latin typeface="Segoe UI Semilight"/>
                <a:cs typeface="Segoe UI Semilight"/>
              </a:rPr>
              <a:t> </a:t>
            </a:r>
            <a:r>
              <a:rPr sz="2800" b="0" i="1" dirty="0">
                <a:solidFill>
                  <a:srgbClr val="3D8752"/>
                </a:solidFill>
                <a:latin typeface="Segoe UI Semilight"/>
                <a:cs typeface="Segoe UI Semilight"/>
              </a:rPr>
              <a:t>is</a:t>
            </a:r>
            <a:r>
              <a:rPr sz="2800" b="0" i="1" spc="-35" dirty="0">
                <a:solidFill>
                  <a:srgbClr val="3D8752"/>
                </a:solidFill>
                <a:latin typeface="Segoe UI Semilight"/>
                <a:cs typeface="Segoe UI Semilight"/>
              </a:rPr>
              <a:t> </a:t>
            </a:r>
            <a:r>
              <a:rPr sz="2800" b="0" i="1" dirty="0">
                <a:solidFill>
                  <a:srgbClr val="3D8752"/>
                </a:solidFill>
                <a:latin typeface="Segoe UI Semilight"/>
                <a:cs typeface="Segoe UI Semilight"/>
              </a:rPr>
              <a:t>a</a:t>
            </a:r>
            <a:r>
              <a:rPr sz="2800" b="0" i="1" spc="-65" dirty="0">
                <a:solidFill>
                  <a:srgbClr val="3D8752"/>
                </a:solidFill>
                <a:latin typeface="Segoe UI Semilight"/>
                <a:cs typeface="Segoe UI Semilight"/>
              </a:rPr>
              <a:t> </a:t>
            </a:r>
            <a:r>
              <a:rPr sz="2800" b="0" i="1" dirty="0">
                <a:solidFill>
                  <a:srgbClr val="3D8752"/>
                </a:solidFill>
                <a:latin typeface="Segoe UI Semilight"/>
                <a:cs typeface="Segoe UI Semilight"/>
              </a:rPr>
              <a:t>maximum</a:t>
            </a:r>
            <a:r>
              <a:rPr sz="2800" b="0" i="1" spc="-25" dirty="0">
                <a:solidFill>
                  <a:srgbClr val="3D8752"/>
                </a:solidFill>
                <a:latin typeface="Segoe UI Semilight"/>
                <a:cs typeface="Segoe UI Semilight"/>
              </a:rPr>
              <a:t> </a:t>
            </a:r>
            <a:r>
              <a:rPr sz="2800" spc="-50" dirty="0">
                <a:solidFill>
                  <a:srgbClr val="3D8752"/>
                </a:solidFill>
                <a:latin typeface="Wingdings"/>
                <a:cs typeface="Wingdings"/>
              </a:rPr>
              <a:t></a:t>
            </a:r>
            <a:endParaRPr sz="2800">
              <a:latin typeface="Wingdings"/>
              <a:cs typeface="Wingdings"/>
            </a:endParaRPr>
          </a:p>
          <a:p>
            <a:pPr marL="12700" marR="143510" lvl="1" indent="338455">
              <a:lnSpc>
                <a:spcPts val="3020"/>
              </a:lnSpc>
              <a:spcBef>
                <a:spcPts val="1415"/>
              </a:spcBef>
              <a:buChar char="&gt;"/>
              <a:tabLst>
                <a:tab pos="351155" algn="l"/>
              </a:tabLst>
            </a:pPr>
            <a:r>
              <a:rPr sz="2800" b="0" dirty="0">
                <a:latin typeface="Segoe UI Semilight"/>
                <a:cs typeface="Segoe UI Semilight"/>
              </a:rPr>
              <a:t>to</a:t>
            </a:r>
            <a:r>
              <a:rPr sz="2800" b="0" spc="-55" dirty="0">
                <a:latin typeface="Segoe UI Semilight"/>
                <a:cs typeface="Segoe UI Semilight"/>
              </a:rPr>
              <a:t> </a:t>
            </a:r>
            <a:r>
              <a:rPr sz="2800" b="0" dirty="0">
                <a:latin typeface="Segoe UI Semilight"/>
                <a:cs typeface="Segoe UI Semilight"/>
              </a:rPr>
              <a:t>sanity</a:t>
            </a:r>
            <a:r>
              <a:rPr sz="2800" b="0" spc="-65" dirty="0">
                <a:latin typeface="Segoe UI Semilight"/>
                <a:cs typeface="Segoe UI Semilight"/>
              </a:rPr>
              <a:t> </a:t>
            </a:r>
            <a:r>
              <a:rPr sz="2800" b="0" dirty="0">
                <a:latin typeface="Segoe UI Semilight"/>
                <a:cs typeface="Segoe UI Semilight"/>
              </a:rPr>
              <a:t>check</a:t>
            </a:r>
            <a:r>
              <a:rPr sz="2800" b="0" spc="-50" dirty="0">
                <a:latin typeface="Segoe UI Semilight"/>
                <a:cs typeface="Segoe UI Semilight"/>
              </a:rPr>
              <a:t> </a:t>
            </a:r>
            <a:r>
              <a:rPr sz="2800" b="0" dirty="0">
                <a:latin typeface="Segoe UI Semilight"/>
                <a:cs typeface="Segoe UI Semilight"/>
              </a:rPr>
              <a:t>your</a:t>
            </a:r>
            <a:r>
              <a:rPr sz="2800" b="0" spc="-60" dirty="0">
                <a:latin typeface="Segoe UI Semilight"/>
                <a:cs typeface="Segoe UI Semilight"/>
              </a:rPr>
              <a:t> </a:t>
            </a:r>
            <a:r>
              <a:rPr sz="2800" b="0" spc="-25" dirty="0">
                <a:latin typeface="Segoe UI Semilight"/>
                <a:cs typeface="Segoe UI Semilight"/>
              </a:rPr>
              <a:t>answer,</a:t>
            </a:r>
            <a:r>
              <a:rPr sz="2800" b="0" spc="-55" dirty="0">
                <a:latin typeface="Segoe UI Semilight"/>
                <a:cs typeface="Segoe UI Semilight"/>
              </a:rPr>
              <a:t> </a:t>
            </a:r>
            <a:r>
              <a:rPr sz="2800" b="0" dirty="0">
                <a:latin typeface="Segoe UI Semilight"/>
                <a:cs typeface="Segoe UI Semilight"/>
              </a:rPr>
              <a:t>at</a:t>
            </a:r>
            <a:r>
              <a:rPr sz="2800" b="0" spc="-50" dirty="0">
                <a:latin typeface="Segoe UI Semilight"/>
                <a:cs typeface="Segoe UI Semilight"/>
              </a:rPr>
              <a:t> </a:t>
            </a:r>
            <a:r>
              <a:rPr sz="2800" b="0" dirty="0">
                <a:latin typeface="Segoe UI Semilight"/>
                <a:cs typeface="Segoe UI Semilight"/>
              </a:rPr>
              <a:t>least</a:t>
            </a:r>
            <a:r>
              <a:rPr sz="2800" b="0" spc="-65" dirty="0">
                <a:latin typeface="Segoe UI Semilight"/>
                <a:cs typeface="Segoe UI Semilight"/>
              </a:rPr>
              <a:t> </a:t>
            </a:r>
            <a:r>
              <a:rPr sz="2800" b="0" dirty="0">
                <a:latin typeface="Segoe UI Semilight"/>
                <a:cs typeface="Segoe UI Semilight"/>
              </a:rPr>
              <a:t>make</a:t>
            </a:r>
            <a:r>
              <a:rPr sz="2800" b="0" spc="-65" dirty="0">
                <a:latin typeface="Segoe UI Semilight"/>
                <a:cs typeface="Segoe UI Semilight"/>
              </a:rPr>
              <a:t> </a:t>
            </a:r>
            <a:r>
              <a:rPr sz="2800" b="0" dirty="0">
                <a:latin typeface="Segoe UI Semilight"/>
                <a:cs typeface="Segoe UI Semilight"/>
              </a:rPr>
              <a:t>sure</a:t>
            </a:r>
            <a:r>
              <a:rPr sz="2800" b="0" spc="-50" dirty="0">
                <a:latin typeface="Segoe UI Semilight"/>
                <a:cs typeface="Segoe UI Semilight"/>
              </a:rPr>
              <a:t> </a:t>
            </a:r>
            <a:r>
              <a:rPr sz="2800" b="0" dirty="0">
                <a:latin typeface="Segoe UI Semilight"/>
                <a:cs typeface="Segoe UI Semilight"/>
              </a:rPr>
              <a:t>that</a:t>
            </a:r>
            <a:r>
              <a:rPr sz="2800" b="0" spc="-55"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estimator</a:t>
            </a:r>
            <a:r>
              <a:rPr sz="2800" b="0" spc="-70" dirty="0">
                <a:latin typeface="Segoe UI Semilight"/>
                <a:cs typeface="Segoe UI Semilight"/>
              </a:rPr>
              <a:t> </a:t>
            </a:r>
            <a:r>
              <a:rPr sz="2800" b="0" spc="-25" dirty="0">
                <a:latin typeface="Segoe UI Semilight"/>
                <a:cs typeface="Segoe UI Semilight"/>
              </a:rPr>
              <a:t>you </a:t>
            </a:r>
            <a:r>
              <a:rPr sz="2800" b="0" dirty="0">
                <a:latin typeface="Segoe UI Semilight"/>
                <a:cs typeface="Segoe UI Semilight"/>
              </a:rPr>
              <a:t>find</a:t>
            </a:r>
            <a:r>
              <a:rPr sz="2800" b="0" spc="-35" dirty="0">
                <a:latin typeface="Segoe UI Semilight"/>
                <a:cs typeface="Segoe UI Semilight"/>
              </a:rPr>
              <a:t> </a:t>
            </a:r>
            <a:r>
              <a:rPr sz="2800" b="0" dirty="0">
                <a:latin typeface="Segoe UI Semilight"/>
                <a:cs typeface="Segoe UI Semilight"/>
              </a:rPr>
              <a:t>is</a:t>
            </a:r>
            <a:r>
              <a:rPr sz="2800" b="0" spc="-35" dirty="0">
                <a:latin typeface="Segoe UI Semilight"/>
                <a:cs typeface="Segoe UI Semilight"/>
              </a:rPr>
              <a:t> </a:t>
            </a:r>
            <a:r>
              <a:rPr sz="2800" b="0" dirty="0">
                <a:latin typeface="Segoe UI Semilight"/>
                <a:cs typeface="Segoe UI Semilight"/>
              </a:rPr>
              <a:t>valid</a:t>
            </a:r>
            <a:r>
              <a:rPr sz="2800" b="0" spc="-40" dirty="0">
                <a:latin typeface="Segoe UI Semilight"/>
                <a:cs typeface="Segoe UI Semilight"/>
              </a:rPr>
              <a:t> </a:t>
            </a:r>
            <a:r>
              <a:rPr sz="2800" b="0" dirty="0">
                <a:latin typeface="Segoe UI Semilight"/>
                <a:cs typeface="Segoe UI Semilight"/>
              </a:rPr>
              <a:t>for</a:t>
            </a:r>
            <a:r>
              <a:rPr sz="2800" b="0" spc="-40" dirty="0">
                <a:latin typeface="Segoe UI Semilight"/>
                <a:cs typeface="Segoe UI Semilight"/>
              </a:rPr>
              <a:t> </a:t>
            </a:r>
            <a:r>
              <a:rPr sz="2800" b="0" dirty="0">
                <a:latin typeface="Segoe UI Semilight"/>
                <a:cs typeface="Segoe UI Semilight"/>
              </a:rPr>
              <a:t>what</a:t>
            </a:r>
            <a:r>
              <a:rPr sz="2800" b="0" spc="-30" dirty="0">
                <a:latin typeface="Segoe UI Semilight"/>
                <a:cs typeface="Segoe UI Semilight"/>
              </a:rPr>
              <a:t> </a:t>
            </a:r>
            <a:r>
              <a:rPr sz="2800" b="0" dirty="0">
                <a:latin typeface="Segoe UI Semilight"/>
                <a:cs typeface="Segoe UI Semilight"/>
              </a:rPr>
              <a:t>you</a:t>
            </a:r>
            <a:r>
              <a:rPr sz="2800" b="0" spc="-40" dirty="0">
                <a:latin typeface="Segoe UI Semilight"/>
                <a:cs typeface="Segoe UI Semilight"/>
              </a:rPr>
              <a:t> </a:t>
            </a:r>
            <a:r>
              <a:rPr sz="2800" b="0" dirty="0">
                <a:latin typeface="Segoe UI Semilight"/>
                <a:cs typeface="Segoe UI Semilight"/>
              </a:rPr>
              <a:t>are</a:t>
            </a:r>
            <a:r>
              <a:rPr sz="2800" b="0" spc="-40" dirty="0">
                <a:latin typeface="Segoe UI Semilight"/>
                <a:cs typeface="Segoe UI Semilight"/>
              </a:rPr>
              <a:t> </a:t>
            </a:r>
            <a:r>
              <a:rPr sz="2800" b="0" dirty="0">
                <a:latin typeface="Segoe UI Semilight"/>
                <a:cs typeface="Segoe UI Semilight"/>
              </a:rPr>
              <a:t>trying</a:t>
            </a:r>
            <a:r>
              <a:rPr sz="2800" b="0" spc="-30" dirty="0">
                <a:latin typeface="Segoe UI Semilight"/>
                <a:cs typeface="Segoe UI Semilight"/>
              </a:rPr>
              <a:t> </a:t>
            </a:r>
            <a:r>
              <a:rPr sz="2800" b="0" dirty="0">
                <a:latin typeface="Segoe UI Semilight"/>
                <a:cs typeface="Segoe UI Semilight"/>
              </a:rPr>
              <a:t>to</a:t>
            </a:r>
            <a:r>
              <a:rPr sz="2800" b="0" spc="-35" dirty="0">
                <a:latin typeface="Segoe UI Semilight"/>
                <a:cs typeface="Segoe UI Semilight"/>
              </a:rPr>
              <a:t> </a:t>
            </a:r>
            <a:r>
              <a:rPr sz="2800" b="0" spc="-10" dirty="0">
                <a:latin typeface="Segoe UI Semilight"/>
                <a:cs typeface="Segoe UI Semilight"/>
              </a:rPr>
              <a:t>estimate</a:t>
            </a:r>
            <a:endParaRPr sz="2800">
              <a:latin typeface="Segoe UI Semilight"/>
              <a:cs typeface="Segoe UI Semilight"/>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65" dirty="0"/>
              <a:t>Half</a:t>
            </a:r>
            <a:r>
              <a:rPr spc="180" dirty="0"/>
              <a:t> </a:t>
            </a:r>
            <a:r>
              <a:rPr dirty="0"/>
              <a:t>a</a:t>
            </a:r>
            <a:r>
              <a:rPr spc="185" dirty="0"/>
              <a:t> </a:t>
            </a:r>
            <a:r>
              <a:rPr spc="55" dirty="0"/>
              <a:t>step</a:t>
            </a:r>
            <a:r>
              <a:rPr spc="185" dirty="0"/>
              <a:t> </a:t>
            </a:r>
            <a:r>
              <a:rPr spc="55" dirty="0"/>
              <a:t>backwards…</a:t>
            </a:r>
          </a:p>
        </p:txBody>
      </p:sp>
      <p:sp>
        <p:nvSpPr>
          <p:cNvPr id="3" name="object 3"/>
          <p:cNvSpPr txBox="1">
            <a:spLocks noGrp="1"/>
          </p:cNvSpPr>
          <p:nvPr>
            <p:ph type="body" idx="1"/>
          </p:nvPr>
        </p:nvSpPr>
        <p:spPr>
          <a:prstGeom prst="rect">
            <a:avLst/>
          </a:prstGeom>
        </p:spPr>
        <p:txBody>
          <a:bodyPr vert="horz" wrap="square" lIns="0" tIns="171531" rIns="0" bIns="0" rtlCol="0">
            <a:spAutoFit/>
          </a:bodyPr>
          <a:lstStyle/>
          <a:p>
            <a:pPr marL="31115">
              <a:lnSpc>
                <a:spcPts val="3190"/>
              </a:lnSpc>
              <a:spcBef>
                <a:spcPts val="95"/>
              </a:spcBef>
            </a:pPr>
            <a:r>
              <a:rPr dirty="0"/>
              <a:t>Since</a:t>
            </a:r>
            <a:r>
              <a:rPr spc="-55" dirty="0"/>
              <a:t> </a:t>
            </a:r>
            <a:r>
              <a:rPr dirty="0"/>
              <a:t>the</a:t>
            </a:r>
            <a:r>
              <a:rPr spc="-70" dirty="0"/>
              <a:t> </a:t>
            </a:r>
            <a:r>
              <a:rPr spc="-10" dirty="0"/>
              <a:t>likelihood</a:t>
            </a:r>
            <a:r>
              <a:rPr spc="-60" dirty="0"/>
              <a:t> </a:t>
            </a:r>
            <a:r>
              <a:rPr dirty="0"/>
              <a:t>function</a:t>
            </a:r>
            <a:r>
              <a:rPr spc="-55" dirty="0"/>
              <a:t> </a:t>
            </a:r>
            <a:r>
              <a:rPr dirty="0"/>
              <a:t>is</a:t>
            </a:r>
            <a:r>
              <a:rPr spc="-75" dirty="0"/>
              <a:t> </a:t>
            </a:r>
            <a:r>
              <a:rPr dirty="0"/>
              <a:t>a</a:t>
            </a:r>
            <a:r>
              <a:rPr spc="-55" dirty="0"/>
              <a:t> </a:t>
            </a:r>
            <a:r>
              <a:rPr dirty="0"/>
              <a:t>product</a:t>
            </a:r>
            <a:r>
              <a:rPr spc="-60" dirty="0"/>
              <a:t> </a:t>
            </a:r>
            <a:r>
              <a:rPr dirty="0"/>
              <a:t>of</a:t>
            </a:r>
            <a:r>
              <a:rPr spc="-60" dirty="0"/>
              <a:t> </a:t>
            </a:r>
            <a:r>
              <a:rPr spc="-10" dirty="0"/>
              <a:t>probabilities</a:t>
            </a:r>
            <a:r>
              <a:rPr spc="-60" dirty="0"/>
              <a:t> </a:t>
            </a:r>
            <a:r>
              <a:rPr dirty="0"/>
              <a:t>of</a:t>
            </a:r>
            <a:r>
              <a:rPr spc="-55" dirty="0"/>
              <a:t> </a:t>
            </a:r>
            <a:r>
              <a:rPr dirty="0"/>
              <a:t>seeing</a:t>
            </a:r>
            <a:r>
              <a:rPr spc="-60" dirty="0"/>
              <a:t> </a:t>
            </a:r>
            <a:r>
              <a:rPr spc="-20" dirty="0"/>
              <a:t>each</a:t>
            </a:r>
          </a:p>
          <a:p>
            <a:pPr marL="25400">
              <a:lnSpc>
                <a:spcPts val="3190"/>
              </a:lnSpc>
            </a:pPr>
            <a:r>
              <a:rPr dirty="0"/>
              <a:t>of</a:t>
            </a:r>
            <a:r>
              <a:rPr spc="-80" dirty="0"/>
              <a:t> </a:t>
            </a:r>
            <a:r>
              <a:rPr dirty="0"/>
              <a:t>the</a:t>
            </a:r>
            <a:r>
              <a:rPr spc="-60" dirty="0"/>
              <a:t> </a:t>
            </a:r>
            <a:r>
              <a:rPr dirty="0"/>
              <a:t>samples,</a:t>
            </a:r>
            <a:r>
              <a:rPr spc="-75" dirty="0"/>
              <a:t> </a:t>
            </a:r>
            <a:r>
              <a:rPr dirty="0"/>
              <a:t>we’re</a:t>
            </a:r>
            <a:r>
              <a:rPr spc="-60" dirty="0"/>
              <a:t> </a:t>
            </a:r>
            <a:r>
              <a:rPr dirty="0"/>
              <a:t>going</a:t>
            </a:r>
            <a:r>
              <a:rPr spc="-65" dirty="0"/>
              <a:t> </a:t>
            </a:r>
            <a:r>
              <a:rPr dirty="0"/>
              <a:t>to</a:t>
            </a:r>
            <a:r>
              <a:rPr spc="-65" dirty="0"/>
              <a:t> </a:t>
            </a:r>
            <a:r>
              <a:rPr dirty="0"/>
              <a:t>be</a:t>
            </a:r>
            <a:r>
              <a:rPr spc="-60" dirty="0"/>
              <a:t> </a:t>
            </a:r>
            <a:r>
              <a:rPr dirty="0"/>
              <a:t>taking</a:t>
            </a:r>
            <a:r>
              <a:rPr spc="-75" dirty="0"/>
              <a:t> </a:t>
            </a:r>
            <a:r>
              <a:rPr dirty="0"/>
              <a:t>the</a:t>
            </a:r>
            <a:r>
              <a:rPr spc="-60" dirty="0"/>
              <a:t> </a:t>
            </a:r>
            <a:r>
              <a:rPr dirty="0"/>
              <a:t>derivative</a:t>
            </a:r>
            <a:r>
              <a:rPr spc="-95" dirty="0"/>
              <a:t> </a:t>
            </a:r>
            <a:r>
              <a:rPr dirty="0"/>
              <a:t>of</a:t>
            </a:r>
            <a:r>
              <a:rPr spc="-65" dirty="0"/>
              <a:t> </a:t>
            </a:r>
            <a:r>
              <a:rPr dirty="0"/>
              <a:t>products</a:t>
            </a:r>
            <a:r>
              <a:rPr spc="-65" dirty="0"/>
              <a:t> </a:t>
            </a:r>
            <a:r>
              <a:rPr dirty="0"/>
              <a:t>a</a:t>
            </a:r>
            <a:r>
              <a:rPr spc="-65" dirty="0"/>
              <a:t> </a:t>
            </a:r>
            <a:r>
              <a:rPr spc="-25" dirty="0"/>
              <a:t>lot</a:t>
            </a:r>
          </a:p>
          <a:p>
            <a:pPr marL="31115">
              <a:lnSpc>
                <a:spcPct val="100000"/>
              </a:lnSpc>
              <a:spcBef>
                <a:spcPts val="1065"/>
              </a:spcBef>
            </a:pPr>
            <a:r>
              <a:rPr dirty="0"/>
              <a:t>The</a:t>
            </a:r>
            <a:r>
              <a:rPr spc="-50" dirty="0"/>
              <a:t> </a:t>
            </a:r>
            <a:r>
              <a:rPr dirty="0"/>
              <a:t>product</a:t>
            </a:r>
            <a:r>
              <a:rPr spc="-45" dirty="0"/>
              <a:t> </a:t>
            </a:r>
            <a:r>
              <a:rPr dirty="0"/>
              <a:t>rule</a:t>
            </a:r>
            <a:r>
              <a:rPr spc="-35" dirty="0"/>
              <a:t> </a:t>
            </a:r>
            <a:r>
              <a:rPr dirty="0"/>
              <a:t>is</a:t>
            </a:r>
            <a:r>
              <a:rPr spc="-50" dirty="0"/>
              <a:t> </a:t>
            </a:r>
            <a:r>
              <a:rPr dirty="0"/>
              <a:t>not</a:t>
            </a:r>
            <a:r>
              <a:rPr spc="-45" dirty="0"/>
              <a:t> </a:t>
            </a:r>
            <a:r>
              <a:rPr dirty="0"/>
              <a:t>fun!!</a:t>
            </a:r>
            <a:r>
              <a:rPr spc="-35" dirty="0"/>
              <a:t> </a:t>
            </a:r>
            <a:r>
              <a:rPr dirty="0"/>
              <a:t>There</a:t>
            </a:r>
            <a:r>
              <a:rPr spc="-50" dirty="0"/>
              <a:t> </a:t>
            </a:r>
            <a:r>
              <a:rPr dirty="0"/>
              <a:t>has</a:t>
            </a:r>
            <a:r>
              <a:rPr spc="-40" dirty="0"/>
              <a:t> </a:t>
            </a:r>
            <a:r>
              <a:rPr dirty="0"/>
              <a:t>to</a:t>
            </a:r>
            <a:r>
              <a:rPr spc="-45" dirty="0"/>
              <a:t> </a:t>
            </a:r>
            <a:r>
              <a:rPr dirty="0"/>
              <a:t>be</a:t>
            </a:r>
            <a:r>
              <a:rPr spc="-35" dirty="0"/>
              <a:t> </a:t>
            </a:r>
            <a:r>
              <a:rPr dirty="0"/>
              <a:t>a</a:t>
            </a:r>
            <a:r>
              <a:rPr spc="-50" dirty="0"/>
              <a:t> </a:t>
            </a:r>
            <a:r>
              <a:rPr dirty="0"/>
              <a:t>better</a:t>
            </a:r>
            <a:r>
              <a:rPr spc="-35" dirty="0"/>
              <a:t> </a:t>
            </a:r>
            <a:r>
              <a:rPr spc="-20" dirty="0"/>
              <a:t>way!</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65" dirty="0"/>
              <a:t>Half</a:t>
            </a:r>
            <a:r>
              <a:rPr spc="180" dirty="0"/>
              <a:t> </a:t>
            </a:r>
            <a:r>
              <a:rPr dirty="0"/>
              <a:t>a</a:t>
            </a:r>
            <a:r>
              <a:rPr spc="185" dirty="0"/>
              <a:t> </a:t>
            </a:r>
            <a:r>
              <a:rPr spc="55" dirty="0"/>
              <a:t>step</a:t>
            </a:r>
            <a:r>
              <a:rPr spc="185" dirty="0"/>
              <a:t> </a:t>
            </a:r>
            <a:r>
              <a:rPr spc="55" dirty="0"/>
              <a:t>backwards…</a:t>
            </a:r>
          </a:p>
        </p:txBody>
      </p:sp>
      <p:sp>
        <p:nvSpPr>
          <p:cNvPr id="3" name="object 3"/>
          <p:cNvSpPr/>
          <p:nvPr/>
        </p:nvSpPr>
        <p:spPr>
          <a:xfrm>
            <a:off x="2093848" y="3616705"/>
            <a:ext cx="897255" cy="328930"/>
          </a:xfrm>
          <a:custGeom>
            <a:avLst/>
            <a:gdLst/>
            <a:ahLst/>
            <a:cxnLst/>
            <a:rect l="l" t="t" r="r" b="b"/>
            <a:pathLst>
              <a:path w="897255" h="328929">
                <a:moveTo>
                  <a:pt x="792352" y="0"/>
                </a:moveTo>
                <a:lnTo>
                  <a:pt x="787653" y="13335"/>
                </a:lnTo>
                <a:lnTo>
                  <a:pt x="806703" y="21595"/>
                </a:lnTo>
                <a:lnTo>
                  <a:pt x="823086" y="33035"/>
                </a:lnTo>
                <a:lnTo>
                  <a:pt x="847851" y="65405"/>
                </a:lnTo>
                <a:lnTo>
                  <a:pt x="862425" y="109108"/>
                </a:lnTo>
                <a:lnTo>
                  <a:pt x="866015" y="134346"/>
                </a:lnTo>
                <a:lnTo>
                  <a:pt x="866068" y="134717"/>
                </a:lnTo>
                <a:lnTo>
                  <a:pt x="866066" y="191789"/>
                </a:lnTo>
                <a:lnTo>
                  <a:pt x="856299" y="241788"/>
                </a:lnTo>
                <a:lnTo>
                  <a:pt x="836721" y="280838"/>
                </a:lnTo>
                <a:lnTo>
                  <a:pt x="806952" y="307179"/>
                </a:lnTo>
                <a:lnTo>
                  <a:pt x="788162" y="315468"/>
                </a:lnTo>
                <a:lnTo>
                  <a:pt x="792352" y="328930"/>
                </a:lnTo>
                <a:lnTo>
                  <a:pt x="837231" y="307832"/>
                </a:lnTo>
                <a:lnTo>
                  <a:pt x="870203" y="271399"/>
                </a:lnTo>
                <a:lnTo>
                  <a:pt x="890492" y="222599"/>
                </a:lnTo>
                <a:lnTo>
                  <a:pt x="897255" y="164465"/>
                </a:lnTo>
                <a:lnTo>
                  <a:pt x="895583" y="134717"/>
                </a:lnTo>
                <a:lnTo>
                  <a:pt x="881985" y="80918"/>
                </a:lnTo>
                <a:lnTo>
                  <a:pt x="855075" y="37415"/>
                </a:lnTo>
                <a:lnTo>
                  <a:pt x="816213" y="8598"/>
                </a:lnTo>
                <a:lnTo>
                  <a:pt x="792352" y="0"/>
                </a:lnTo>
                <a:close/>
              </a:path>
              <a:path w="897255" h="328929">
                <a:moveTo>
                  <a:pt x="104901" y="0"/>
                </a:moveTo>
                <a:lnTo>
                  <a:pt x="60134" y="21066"/>
                </a:lnTo>
                <a:lnTo>
                  <a:pt x="27177" y="57658"/>
                </a:lnTo>
                <a:lnTo>
                  <a:pt x="6778" y="106489"/>
                </a:lnTo>
                <a:lnTo>
                  <a:pt x="92" y="162814"/>
                </a:lnTo>
                <a:lnTo>
                  <a:pt x="0" y="164465"/>
                </a:lnTo>
                <a:lnTo>
                  <a:pt x="1690" y="194710"/>
                </a:lnTo>
                <a:lnTo>
                  <a:pt x="15216" y="248154"/>
                </a:lnTo>
                <a:lnTo>
                  <a:pt x="42054" y="291550"/>
                </a:lnTo>
                <a:lnTo>
                  <a:pt x="80968" y="320280"/>
                </a:lnTo>
                <a:lnTo>
                  <a:pt x="104901" y="328930"/>
                </a:lnTo>
                <a:lnTo>
                  <a:pt x="109093" y="315468"/>
                </a:lnTo>
                <a:lnTo>
                  <a:pt x="90356" y="307179"/>
                </a:lnTo>
                <a:lnTo>
                  <a:pt x="74168" y="295640"/>
                </a:lnTo>
                <a:lnTo>
                  <a:pt x="49530" y="262763"/>
                </a:lnTo>
                <a:lnTo>
                  <a:pt x="34893" y="218122"/>
                </a:lnTo>
                <a:lnTo>
                  <a:pt x="30042" y="164465"/>
                </a:lnTo>
                <a:lnTo>
                  <a:pt x="29971" y="162814"/>
                </a:lnTo>
                <a:lnTo>
                  <a:pt x="34893" y="109108"/>
                </a:lnTo>
                <a:lnTo>
                  <a:pt x="49530" y="65405"/>
                </a:lnTo>
                <a:lnTo>
                  <a:pt x="74279" y="33035"/>
                </a:lnTo>
                <a:lnTo>
                  <a:pt x="109600" y="13335"/>
                </a:lnTo>
                <a:lnTo>
                  <a:pt x="104901" y="0"/>
                </a:lnTo>
                <a:close/>
              </a:path>
            </a:pathLst>
          </a:custGeom>
          <a:solidFill>
            <a:srgbClr val="000000"/>
          </a:solidFill>
        </p:spPr>
        <p:txBody>
          <a:bodyPr wrap="square" lIns="0" tIns="0" rIns="0" bIns="0" rtlCol="0"/>
          <a:lstStyle/>
          <a:p>
            <a:endParaRPr/>
          </a:p>
        </p:txBody>
      </p:sp>
      <p:sp>
        <p:nvSpPr>
          <p:cNvPr id="4" name="object 4"/>
          <p:cNvSpPr/>
          <p:nvPr/>
        </p:nvSpPr>
        <p:spPr>
          <a:xfrm>
            <a:off x="3811396" y="3616705"/>
            <a:ext cx="440055" cy="328930"/>
          </a:xfrm>
          <a:custGeom>
            <a:avLst/>
            <a:gdLst/>
            <a:ahLst/>
            <a:cxnLst/>
            <a:rect l="l" t="t" r="r" b="b"/>
            <a:pathLst>
              <a:path w="440054" h="328929">
                <a:moveTo>
                  <a:pt x="335152" y="0"/>
                </a:moveTo>
                <a:lnTo>
                  <a:pt x="330453" y="13335"/>
                </a:lnTo>
                <a:lnTo>
                  <a:pt x="349503" y="21595"/>
                </a:lnTo>
                <a:lnTo>
                  <a:pt x="365887" y="33035"/>
                </a:lnTo>
                <a:lnTo>
                  <a:pt x="390651" y="65405"/>
                </a:lnTo>
                <a:lnTo>
                  <a:pt x="405225" y="109108"/>
                </a:lnTo>
                <a:lnTo>
                  <a:pt x="410082" y="162814"/>
                </a:lnTo>
                <a:lnTo>
                  <a:pt x="408866" y="191789"/>
                </a:lnTo>
                <a:lnTo>
                  <a:pt x="399099" y="241788"/>
                </a:lnTo>
                <a:lnTo>
                  <a:pt x="379521" y="280838"/>
                </a:lnTo>
                <a:lnTo>
                  <a:pt x="349752" y="307179"/>
                </a:lnTo>
                <a:lnTo>
                  <a:pt x="330962" y="315468"/>
                </a:lnTo>
                <a:lnTo>
                  <a:pt x="335152" y="328930"/>
                </a:lnTo>
                <a:lnTo>
                  <a:pt x="380031" y="307832"/>
                </a:lnTo>
                <a:lnTo>
                  <a:pt x="413003" y="271399"/>
                </a:lnTo>
                <a:lnTo>
                  <a:pt x="433292" y="222599"/>
                </a:lnTo>
                <a:lnTo>
                  <a:pt x="440054" y="164465"/>
                </a:lnTo>
                <a:lnTo>
                  <a:pt x="438383" y="134717"/>
                </a:lnTo>
                <a:lnTo>
                  <a:pt x="424785" y="80918"/>
                </a:lnTo>
                <a:lnTo>
                  <a:pt x="397875" y="37415"/>
                </a:lnTo>
                <a:lnTo>
                  <a:pt x="359013" y="8598"/>
                </a:lnTo>
                <a:lnTo>
                  <a:pt x="335152" y="0"/>
                </a:lnTo>
                <a:close/>
              </a:path>
              <a:path w="440054" h="328929">
                <a:moveTo>
                  <a:pt x="104901" y="0"/>
                </a:moveTo>
                <a:lnTo>
                  <a:pt x="60134" y="21066"/>
                </a:lnTo>
                <a:lnTo>
                  <a:pt x="27177" y="57658"/>
                </a:lnTo>
                <a:lnTo>
                  <a:pt x="6778" y="106489"/>
                </a:lnTo>
                <a:lnTo>
                  <a:pt x="92" y="162814"/>
                </a:lnTo>
                <a:lnTo>
                  <a:pt x="0" y="164465"/>
                </a:lnTo>
                <a:lnTo>
                  <a:pt x="1690" y="194710"/>
                </a:lnTo>
                <a:lnTo>
                  <a:pt x="15216" y="248154"/>
                </a:lnTo>
                <a:lnTo>
                  <a:pt x="42054" y="291550"/>
                </a:lnTo>
                <a:lnTo>
                  <a:pt x="80968" y="320280"/>
                </a:lnTo>
                <a:lnTo>
                  <a:pt x="104901" y="328930"/>
                </a:lnTo>
                <a:lnTo>
                  <a:pt x="109092" y="315468"/>
                </a:lnTo>
                <a:lnTo>
                  <a:pt x="90356" y="307179"/>
                </a:lnTo>
                <a:lnTo>
                  <a:pt x="74167" y="295640"/>
                </a:lnTo>
                <a:lnTo>
                  <a:pt x="49529" y="262763"/>
                </a:lnTo>
                <a:lnTo>
                  <a:pt x="34893" y="218122"/>
                </a:lnTo>
                <a:lnTo>
                  <a:pt x="30042" y="164465"/>
                </a:lnTo>
                <a:lnTo>
                  <a:pt x="29972" y="162814"/>
                </a:lnTo>
                <a:lnTo>
                  <a:pt x="31206" y="134717"/>
                </a:lnTo>
                <a:lnTo>
                  <a:pt x="41009" y="86000"/>
                </a:lnTo>
                <a:lnTo>
                  <a:pt x="60577" y="47642"/>
                </a:lnTo>
                <a:lnTo>
                  <a:pt x="90624" y="21595"/>
                </a:lnTo>
                <a:lnTo>
                  <a:pt x="109600" y="13335"/>
                </a:lnTo>
                <a:lnTo>
                  <a:pt x="104901" y="0"/>
                </a:lnTo>
                <a:close/>
              </a:path>
            </a:pathLst>
          </a:custGeom>
          <a:solidFill>
            <a:srgbClr val="000000"/>
          </a:solidFill>
        </p:spPr>
        <p:txBody>
          <a:bodyPr wrap="square" lIns="0" tIns="0" rIns="0" bIns="0" rtlCol="0"/>
          <a:lstStyle/>
          <a:p>
            <a:endParaRPr/>
          </a:p>
        </p:txBody>
      </p:sp>
      <p:grpSp>
        <p:nvGrpSpPr>
          <p:cNvPr id="5" name="object 5"/>
          <p:cNvGrpSpPr/>
          <p:nvPr/>
        </p:nvGrpSpPr>
        <p:grpSpPr>
          <a:xfrm>
            <a:off x="574548" y="4803647"/>
            <a:ext cx="11188065" cy="1790700"/>
            <a:chOff x="574548" y="4803647"/>
            <a:chExt cx="11188065" cy="1790700"/>
          </a:xfrm>
        </p:grpSpPr>
        <p:sp>
          <p:nvSpPr>
            <p:cNvPr id="6" name="object 6"/>
            <p:cNvSpPr/>
            <p:nvPr/>
          </p:nvSpPr>
          <p:spPr>
            <a:xfrm>
              <a:off x="574548" y="4803647"/>
              <a:ext cx="11188065" cy="1790700"/>
            </a:xfrm>
            <a:custGeom>
              <a:avLst/>
              <a:gdLst/>
              <a:ahLst/>
              <a:cxnLst/>
              <a:rect l="l" t="t" r="r" b="b"/>
              <a:pathLst>
                <a:path w="11188065" h="1790700">
                  <a:moveTo>
                    <a:pt x="10889234" y="0"/>
                  </a:moveTo>
                  <a:lnTo>
                    <a:pt x="298449" y="0"/>
                  </a:lnTo>
                  <a:lnTo>
                    <a:pt x="250038" y="3905"/>
                  </a:lnTo>
                  <a:lnTo>
                    <a:pt x="204115" y="15213"/>
                  </a:lnTo>
                  <a:lnTo>
                    <a:pt x="161293" y="33309"/>
                  </a:lnTo>
                  <a:lnTo>
                    <a:pt x="122187" y="57578"/>
                  </a:lnTo>
                  <a:lnTo>
                    <a:pt x="87412" y="87407"/>
                  </a:lnTo>
                  <a:lnTo>
                    <a:pt x="57582" y="122182"/>
                  </a:lnTo>
                  <a:lnTo>
                    <a:pt x="33311" y="161287"/>
                  </a:lnTo>
                  <a:lnTo>
                    <a:pt x="15214" y="204110"/>
                  </a:lnTo>
                  <a:lnTo>
                    <a:pt x="3906" y="250035"/>
                  </a:lnTo>
                  <a:lnTo>
                    <a:pt x="0" y="298450"/>
                  </a:lnTo>
                  <a:lnTo>
                    <a:pt x="0" y="1492250"/>
                  </a:lnTo>
                  <a:lnTo>
                    <a:pt x="3906" y="1540661"/>
                  </a:lnTo>
                  <a:lnTo>
                    <a:pt x="15214" y="1586584"/>
                  </a:lnTo>
                  <a:lnTo>
                    <a:pt x="33311" y="1629406"/>
                  </a:lnTo>
                  <a:lnTo>
                    <a:pt x="57582" y="1668512"/>
                  </a:lnTo>
                  <a:lnTo>
                    <a:pt x="87412" y="1703287"/>
                  </a:lnTo>
                  <a:lnTo>
                    <a:pt x="122187" y="1733117"/>
                  </a:lnTo>
                  <a:lnTo>
                    <a:pt x="161293" y="1757388"/>
                  </a:lnTo>
                  <a:lnTo>
                    <a:pt x="204115" y="1775485"/>
                  </a:lnTo>
                  <a:lnTo>
                    <a:pt x="250038" y="1786793"/>
                  </a:lnTo>
                  <a:lnTo>
                    <a:pt x="298449" y="1790700"/>
                  </a:lnTo>
                  <a:lnTo>
                    <a:pt x="10889234" y="1790700"/>
                  </a:lnTo>
                  <a:lnTo>
                    <a:pt x="10937648" y="1786793"/>
                  </a:lnTo>
                  <a:lnTo>
                    <a:pt x="10983573" y="1775485"/>
                  </a:lnTo>
                  <a:lnTo>
                    <a:pt x="11026396" y="1757388"/>
                  </a:lnTo>
                  <a:lnTo>
                    <a:pt x="11065501" y="1733117"/>
                  </a:lnTo>
                  <a:lnTo>
                    <a:pt x="11100276" y="1703287"/>
                  </a:lnTo>
                  <a:lnTo>
                    <a:pt x="11130105" y="1668512"/>
                  </a:lnTo>
                  <a:lnTo>
                    <a:pt x="11154374" y="1629406"/>
                  </a:lnTo>
                  <a:lnTo>
                    <a:pt x="11172470" y="1586584"/>
                  </a:lnTo>
                  <a:lnTo>
                    <a:pt x="11183778" y="1540661"/>
                  </a:lnTo>
                  <a:lnTo>
                    <a:pt x="11187684" y="1492250"/>
                  </a:lnTo>
                  <a:lnTo>
                    <a:pt x="11187684" y="298450"/>
                  </a:lnTo>
                  <a:lnTo>
                    <a:pt x="11183778" y="250035"/>
                  </a:lnTo>
                  <a:lnTo>
                    <a:pt x="11172470" y="204110"/>
                  </a:lnTo>
                  <a:lnTo>
                    <a:pt x="11154374" y="161287"/>
                  </a:lnTo>
                  <a:lnTo>
                    <a:pt x="11130105" y="122182"/>
                  </a:lnTo>
                  <a:lnTo>
                    <a:pt x="11100276" y="87407"/>
                  </a:lnTo>
                  <a:lnTo>
                    <a:pt x="11065501" y="57578"/>
                  </a:lnTo>
                  <a:lnTo>
                    <a:pt x="11026396" y="33309"/>
                  </a:lnTo>
                  <a:lnTo>
                    <a:pt x="10983573" y="15213"/>
                  </a:lnTo>
                  <a:lnTo>
                    <a:pt x="10937648" y="3905"/>
                  </a:lnTo>
                  <a:lnTo>
                    <a:pt x="10889234" y="0"/>
                  </a:lnTo>
                  <a:close/>
                </a:path>
              </a:pathLst>
            </a:custGeom>
            <a:solidFill>
              <a:srgbClr val="F8F1F7"/>
            </a:solidFill>
          </p:spPr>
          <p:txBody>
            <a:bodyPr wrap="square" lIns="0" tIns="0" rIns="0" bIns="0" rtlCol="0"/>
            <a:lstStyle/>
            <a:p>
              <a:endParaRPr/>
            </a:p>
          </p:txBody>
        </p:sp>
        <p:sp>
          <p:nvSpPr>
            <p:cNvPr id="7" name="object 7"/>
            <p:cNvSpPr/>
            <p:nvPr/>
          </p:nvSpPr>
          <p:spPr>
            <a:xfrm>
              <a:off x="2568321" y="5536945"/>
              <a:ext cx="4323715" cy="329565"/>
            </a:xfrm>
            <a:custGeom>
              <a:avLst/>
              <a:gdLst/>
              <a:ahLst/>
              <a:cxnLst/>
              <a:rect l="l" t="t" r="r" b="b"/>
              <a:pathLst>
                <a:path w="4323715" h="329564">
                  <a:moveTo>
                    <a:pt x="109601" y="13462"/>
                  </a:moveTo>
                  <a:lnTo>
                    <a:pt x="104902" y="0"/>
                  </a:lnTo>
                  <a:lnTo>
                    <a:pt x="81102" y="8623"/>
                  </a:lnTo>
                  <a:lnTo>
                    <a:pt x="60223" y="21120"/>
                  </a:lnTo>
                  <a:lnTo>
                    <a:pt x="27178" y="57696"/>
                  </a:lnTo>
                  <a:lnTo>
                    <a:pt x="6819" y="106578"/>
                  </a:lnTo>
                  <a:lnTo>
                    <a:pt x="88" y="162864"/>
                  </a:lnTo>
                  <a:lnTo>
                    <a:pt x="0" y="164592"/>
                  </a:lnTo>
                  <a:lnTo>
                    <a:pt x="1689" y="194818"/>
                  </a:lnTo>
                  <a:lnTo>
                    <a:pt x="15214" y="248259"/>
                  </a:lnTo>
                  <a:lnTo>
                    <a:pt x="42062" y="291630"/>
                  </a:lnTo>
                  <a:lnTo>
                    <a:pt x="81013" y="320370"/>
                  </a:lnTo>
                  <a:lnTo>
                    <a:pt x="104902" y="328968"/>
                  </a:lnTo>
                  <a:lnTo>
                    <a:pt x="109093" y="315607"/>
                  </a:lnTo>
                  <a:lnTo>
                    <a:pt x="90373" y="307314"/>
                  </a:lnTo>
                  <a:lnTo>
                    <a:pt x="74206" y="295770"/>
                  </a:lnTo>
                  <a:lnTo>
                    <a:pt x="49530" y="262902"/>
                  </a:lnTo>
                  <a:lnTo>
                    <a:pt x="34950" y="218224"/>
                  </a:lnTo>
                  <a:lnTo>
                    <a:pt x="30162" y="164592"/>
                  </a:lnTo>
                  <a:lnTo>
                    <a:pt x="30099" y="162864"/>
                  </a:lnTo>
                  <a:lnTo>
                    <a:pt x="31305" y="134810"/>
                  </a:lnTo>
                  <a:lnTo>
                    <a:pt x="41021" y="86131"/>
                  </a:lnTo>
                  <a:lnTo>
                    <a:pt x="60629" y="47713"/>
                  </a:lnTo>
                  <a:lnTo>
                    <a:pt x="90639" y="21717"/>
                  </a:lnTo>
                  <a:lnTo>
                    <a:pt x="109601" y="13462"/>
                  </a:lnTo>
                  <a:close/>
                </a:path>
                <a:path w="4323715" h="329564">
                  <a:moveTo>
                    <a:pt x="1348359" y="164592"/>
                  </a:moveTo>
                  <a:lnTo>
                    <a:pt x="1341589" y="106578"/>
                  </a:lnTo>
                  <a:lnTo>
                    <a:pt x="1321308" y="57696"/>
                  </a:lnTo>
                  <a:lnTo>
                    <a:pt x="1288237" y="21120"/>
                  </a:lnTo>
                  <a:lnTo>
                    <a:pt x="1243457" y="0"/>
                  </a:lnTo>
                  <a:lnTo>
                    <a:pt x="1238885" y="13462"/>
                  </a:lnTo>
                  <a:lnTo>
                    <a:pt x="1257909" y="21717"/>
                  </a:lnTo>
                  <a:lnTo>
                    <a:pt x="1274254" y="33121"/>
                  </a:lnTo>
                  <a:lnTo>
                    <a:pt x="1298956" y="65506"/>
                  </a:lnTo>
                  <a:lnTo>
                    <a:pt x="1313522" y="109220"/>
                  </a:lnTo>
                  <a:lnTo>
                    <a:pt x="1318387" y="162864"/>
                  </a:lnTo>
                  <a:lnTo>
                    <a:pt x="1317167" y="191871"/>
                  </a:lnTo>
                  <a:lnTo>
                    <a:pt x="1307452" y="241896"/>
                  </a:lnTo>
                  <a:lnTo>
                    <a:pt x="1287868" y="280962"/>
                  </a:lnTo>
                  <a:lnTo>
                    <a:pt x="1258100" y="307314"/>
                  </a:lnTo>
                  <a:lnTo>
                    <a:pt x="1239393" y="315607"/>
                  </a:lnTo>
                  <a:lnTo>
                    <a:pt x="1243457" y="328968"/>
                  </a:lnTo>
                  <a:lnTo>
                    <a:pt x="1288326" y="307924"/>
                  </a:lnTo>
                  <a:lnTo>
                    <a:pt x="1321308" y="271487"/>
                  </a:lnTo>
                  <a:lnTo>
                    <a:pt x="1341589" y="222707"/>
                  </a:lnTo>
                  <a:lnTo>
                    <a:pt x="1346657" y="194818"/>
                  </a:lnTo>
                  <a:lnTo>
                    <a:pt x="1348359" y="164592"/>
                  </a:lnTo>
                  <a:close/>
                </a:path>
                <a:path w="4323715" h="329564">
                  <a:moveTo>
                    <a:pt x="3601085" y="13462"/>
                  </a:moveTo>
                  <a:lnTo>
                    <a:pt x="3596386" y="0"/>
                  </a:lnTo>
                  <a:lnTo>
                    <a:pt x="3572586" y="8623"/>
                  </a:lnTo>
                  <a:lnTo>
                    <a:pt x="3551707" y="21120"/>
                  </a:lnTo>
                  <a:lnTo>
                    <a:pt x="3518662" y="57696"/>
                  </a:lnTo>
                  <a:lnTo>
                    <a:pt x="3498304" y="106578"/>
                  </a:lnTo>
                  <a:lnTo>
                    <a:pt x="3491573" y="162864"/>
                  </a:lnTo>
                  <a:lnTo>
                    <a:pt x="3491484" y="164592"/>
                  </a:lnTo>
                  <a:lnTo>
                    <a:pt x="3493173" y="194818"/>
                  </a:lnTo>
                  <a:lnTo>
                    <a:pt x="3506698" y="248259"/>
                  </a:lnTo>
                  <a:lnTo>
                    <a:pt x="3533546" y="291630"/>
                  </a:lnTo>
                  <a:lnTo>
                    <a:pt x="3572497" y="320370"/>
                  </a:lnTo>
                  <a:lnTo>
                    <a:pt x="3596386" y="328968"/>
                  </a:lnTo>
                  <a:lnTo>
                    <a:pt x="3600577" y="315607"/>
                  </a:lnTo>
                  <a:lnTo>
                    <a:pt x="3581857" y="307314"/>
                  </a:lnTo>
                  <a:lnTo>
                    <a:pt x="3565690" y="295770"/>
                  </a:lnTo>
                  <a:lnTo>
                    <a:pt x="3541014" y="262902"/>
                  </a:lnTo>
                  <a:lnTo>
                    <a:pt x="3526434" y="218224"/>
                  </a:lnTo>
                  <a:lnTo>
                    <a:pt x="3521646" y="164592"/>
                  </a:lnTo>
                  <a:lnTo>
                    <a:pt x="3521583" y="162864"/>
                  </a:lnTo>
                  <a:lnTo>
                    <a:pt x="3522789" y="134810"/>
                  </a:lnTo>
                  <a:lnTo>
                    <a:pt x="3532505" y="86131"/>
                  </a:lnTo>
                  <a:lnTo>
                    <a:pt x="3552113" y="47713"/>
                  </a:lnTo>
                  <a:lnTo>
                    <a:pt x="3582124" y="21717"/>
                  </a:lnTo>
                  <a:lnTo>
                    <a:pt x="3601085" y="13462"/>
                  </a:lnTo>
                  <a:close/>
                </a:path>
                <a:path w="4323715" h="329564">
                  <a:moveTo>
                    <a:pt x="4323207" y="164592"/>
                  </a:moveTo>
                  <a:lnTo>
                    <a:pt x="4316438" y="106578"/>
                  </a:lnTo>
                  <a:lnTo>
                    <a:pt x="4296156" y="57696"/>
                  </a:lnTo>
                  <a:lnTo>
                    <a:pt x="4263085" y="21120"/>
                  </a:lnTo>
                  <a:lnTo>
                    <a:pt x="4218305" y="0"/>
                  </a:lnTo>
                  <a:lnTo>
                    <a:pt x="4213733" y="13462"/>
                  </a:lnTo>
                  <a:lnTo>
                    <a:pt x="4232757" y="21717"/>
                  </a:lnTo>
                  <a:lnTo>
                    <a:pt x="4249102" y="33121"/>
                  </a:lnTo>
                  <a:lnTo>
                    <a:pt x="4273804" y="65506"/>
                  </a:lnTo>
                  <a:lnTo>
                    <a:pt x="4288371" y="109220"/>
                  </a:lnTo>
                  <a:lnTo>
                    <a:pt x="4293235" y="162864"/>
                  </a:lnTo>
                  <a:lnTo>
                    <a:pt x="4292016" y="191871"/>
                  </a:lnTo>
                  <a:lnTo>
                    <a:pt x="4282300" y="241896"/>
                  </a:lnTo>
                  <a:lnTo>
                    <a:pt x="4262717" y="280962"/>
                  </a:lnTo>
                  <a:lnTo>
                    <a:pt x="4232948" y="307314"/>
                  </a:lnTo>
                  <a:lnTo>
                    <a:pt x="4214241" y="315607"/>
                  </a:lnTo>
                  <a:lnTo>
                    <a:pt x="4218305" y="328968"/>
                  </a:lnTo>
                  <a:lnTo>
                    <a:pt x="4263174" y="307924"/>
                  </a:lnTo>
                  <a:lnTo>
                    <a:pt x="4296156" y="271487"/>
                  </a:lnTo>
                  <a:lnTo>
                    <a:pt x="4316438" y="222707"/>
                  </a:lnTo>
                  <a:lnTo>
                    <a:pt x="4321505" y="194818"/>
                  </a:lnTo>
                  <a:lnTo>
                    <a:pt x="4323207" y="164592"/>
                  </a:lnTo>
                  <a:close/>
                </a:path>
              </a:pathLst>
            </a:custGeom>
            <a:solidFill>
              <a:srgbClr val="000000"/>
            </a:solidFill>
          </p:spPr>
          <p:txBody>
            <a:bodyPr wrap="square" lIns="0" tIns="0" rIns="0" bIns="0" rtlCol="0"/>
            <a:lstStyle/>
            <a:p>
              <a:endParaRPr/>
            </a:p>
          </p:txBody>
        </p:sp>
      </p:grpSp>
      <p:sp>
        <p:nvSpPr>
          <p:cNvPr id="8" name="object 8"/>
          <p:cNvSpPr txBox="1"/>
          <p:nvPr/>
        </p:nvSpPr>
        <p:spPr>
          <a:xfrm>
            <a:off x="687222" y="1445513"/>
            <a:ext cx="10911205" cy="5101590"/>
          </a:xfrm>
          <a:prstGeom prst="rect">
            <a:avLst/>
          </a:prstGeom>
        </p:spPr>
        <p:txBody>
          <a:bodyPr vert="horz" wrap="square" lIns="0" tIns="12065" rIns="0" bIns="0" rtlCol="0">
            <a:spAutoFit/>
          </a:bodyPr>
          <a:lstStyle/>
          <a:p>
            <a:pPr marL="31115">
              <a:lnSpc>
                <a:spcPts val="3190"/>
              </a:lnSpc>
              <a:spcBef>
                <a:spcPts val="95"/>
              </a:spcBef>
            </a:pPr>
            <a:r>
              <a:rPr sz="2800" b="0" dirty="0">
                <a:latin typeface="Segoe UI Semilight"/>
                <a:cs typeface="Segoe UI Semilight"/>
              </a:rPr>
              <a:t>Since</a:t>
            </a:r>
            <a:r>
              <a:rPr sz="2800" b="0" spc="-55" dirty="0">
                <a:latin typeface="Segoe UI Semilight"/>
                <a:cs typeface="Segoe UI Semilight"/>
              </a:rPr>
              <a:t> </a:t>
            </a:r>
            <a:r>
              <a:rPr sz="2800" b="0" dirty="0">
                <a:latin typeface="Segoe UI Semilight"/>
                <a:cs typeface="Segoe UI Semilight"/>
              </a:rPr>
              <a:t>the</a:t>
            </a:r>
            <a:r>
              <a:rPr sz="2800" b="0" spc="-70" dirty="0">
                <a:latin typeface="Segoe UI Semilight"/>
                <a:cs typeface="Segoe UI Semilight"/>
              </a:rPr>
              <a:t> </a:t>
            </a:r>
            <a:r>
              <a:rPr sz="2800" b="0" spc="-10" dirty="0">
                <a:latin typeface="Segoe UI Semilight"/>
                <a:cs typeface="Segoe UI Semilight"/>
              </a:rPr>
              <a:t>likelihood</a:t>
            </a:r>
            <a:r>
              <a:rPr sz="2800" b="0" spc="-60" dirty="0">
                <a:latin typeface="Segoe UI Semilight"/>
                <a:cs typeface="Segoe UI Semilight"/>
              </a:rPr>
              <a:t> </a:t>
            </a:r>
            <a:r>
              <a:rPr sz="2800" b="0" dirty="0">
                <a:latin typeface="Segoe UI Semilight"/>
                <a:cs typeface="Segoe UI Semilight"/>
              </a:rPr>
              <a:t>function</a:t>
            </a:r>
            <a:r>
              <a:rPr sz="2800" b="0" spc="-55" dirty="0">
                <a:latin typeface="Segoe UI Semilight"/>
                <a:cs typeface="Segoe UI Semilight"/>
              </a:rPr>
              <a:t> </a:t>
            </a:r>
            <a:r>
              <a:rPr sz="2800" b="0" dirty="0">
                <a:latin typeface="Segoe UI Semilight"/>
                <a:cs typeface="Segoe UI Semilight"/>
              </a:rPr>
              <a:t>is</a:t>
            </a:r>
            <a:r>
              <a:rPr sz="2800" b="0" spc="-75" dirty="0">
                <a:latin typeface="Segoe UI Semilight"/>
                <a:cs typeface="Segoe UI Semilight"/>
              </a:rPr>
              <a:t> </a:t>
            </a:r>
            <a:r>
              <a:rPr sz="2800" b="0" dirty="0">
                <a:latin typeface="Segoe UI Semilight"/>
                <a:cs typeface="Segoe UI Semilight"/>
              </a:rPr>
              <a:t>a</a:t>
            </a:r>
            <a:r>
              <a:rPr sz="2800" b="0" spc="-55" dirty="0">
                <a:latin typeface="Segoe UI Semilight"/>
                <a:cs typeface="Segoe UI Semilight"/>
              </a:rPr>
              <a:t> </a:t>
            </a:r>
            <a:r>
              <a:rPr sz="2800" b="0" dirty="0">
                <a:latin typeface="Segoe UI Semilight"/>
                <a:cs typeface="Segoe UI Semilight"/>
              </a:rPr>
              <a:t>product</a:t>
            </a:r>
            <a:r>
              <a:rPr sz="2800" b="0" spc="-60" dirty="0">
                <a:latin typeface="Segoe UI Semilight"/>
                <a:cs typeface="Segoe UI Semilight"/>
              </a:rPr>
              <a:t> </a:t>
            </a:r>
            <a:r>
              <a:rPr sz="2800" b="0" dirty="0">
                <a:latin typeface="Segoe UI Semilight"/>
                <a:cs typeface="Segoe UI Semilight"/>
              </a:rPr>
              <a:t>of</a:t>
            </a:r>
            <a:r>
              <a:rPr sz="2800" b="0" spc="-60" dirty="0">
                <a:latin typeface="Segoe UI Semilight"/>
                <a:cs typeface="Segoe UI Semilight"/>
              </a:rPr>
              <a:t> </a:t>
            </a:r>
            <a:r>
              <a:rPr sz="2800" b="0" spc="-10" dirty="0">
                <a:latin typeface="Segoe UI Semilight"/>
                <a:cs typeface="Segoe UI Semilight"/>
              </a:rPr>
              <a:t>probabilities</a:t>
            </a:r>
            <a:r>
              <a:rPr sz="2800" b="0" spc="-60" dirty="0">
                <a:latin typeface="Segoe UI Semilight"/>
                <a:cs typeface="Segoe UI Semilight"/>
              </a:rPr>
              <a:t> </a:t>
            </a:r>
            <a:r>
              <a:rPr sz="2800" b="0" dirty="0">
                <a:latin typeface="Segoe UI Semilight"/>
                <a:cs typeface="Segoe UI Semilight"/>
              </a:rPr>
              <a:t>of</a:t>
            </a:r>
            <a:r>
              <a:rPr sz="2800" b="0" spc="-55" dirty="0">
                <a:latin typeface="Segoe UI Semilight"/>
                <a:cs typeface="Segoe UI Semilight"/>
              </a:rPr>
              <a:t> </a:t>
            </a:r>
            <a:r>
              <a:rPr sz="2800" b="0" dirty="0">
                <a:latin typeface="Segoe UI Semilight"/>
                <a:cs typeface="Segoe UI Semilight"/>
              </a:rPr>
              <a:t>seeing</a:t>
            </a:r>
            <a:r>
              <a:rPr sz="2800" b="0" spc="-60" dirty="0">
                <a:latin typeface="Segoe UI Semilight"/>
                <a:cs typeface="Segoe UI Semilight"/>
              </a:rPr>
              <a:t> </a:t>
            </a:r>
            <a:r>
              <a:rPr sz="2800" b="0" spc="-20" dirty="0">
                <a:latin typeface="Segoe UI Semilight"/>
                <a:cs typeface="Segoe UI Semilight"/>
              </a:rPr>
              <a:t>each</a:t>
            </a:r>
            <a:endParaRPr sz="2800">
              <a:latin typeface="Segoe UI Semilight"/>
              <a:cs typeface="Segoe UI Semilight"/>
            </a:endParaRPr>
          </a:p>
          <a:p>
            <a:pPr marL="25400">
              <a:lnSpc>
                <a:spcPts val="3190"/>
              </a:lnSpc>
            </a:pPr>
            <a:r>
              <a:rPr sz="2800" b="0" dirty="0">
                <a:latin typeface="Segoe UI Semilight"/>
                <a:cs typeface="Segoe UI Semilight"/>
              </a:rPr>
              <a:t>of</a:t>
            </a:r>
            <a:r>
              <a:rPr sz="2800" b="0" spc="-80" dirty="0">
                <a:latin typeface="Segoe UI Semilight"/>
                <a:cs typeface="Segoe UI Semilight"/>
              </a:rPr>
              <a:t> </a:t>
            </a:r>
            <a:r>
              <a:rPr sz="2800" b="0" dirty="0">
                <a:latin typeface="Segoe UI Semilight"/>
                <a:cs typeface="Segoe UI Semilight"/>
              </a:rPr>
              <a:t>the</a:t>
            </a:r>
            <a:r>
              <a:rPr sz="2800" b="0" spc="-60" dirty="0">
                <a:latin typeface="Segoe UI Semilight"/>
                <a:cs typeface="Segoe UI Semilight"/>
              </a:rPr>
              <a:t> </a:t>
            </a:r>
            <a:r>
              <a:rPr sz="2800" b="0" dirty="0">
                <a:latin typeface="Segoe UI Semilight"/>
                <a:cs typeface="Segoe UI Semilight"/>
              </a:rPr>
              <a:t>samples,</a:t>
            </a:r>
            <a:r>
              <a:rPr sz="2800" b="0" spc="-75" dirty="0">
                <a:latin typeface="Segoe UI Semilight"/>
                <a:cs typeface="Segoe UI Semilight"/>
              </a:rPr>
              <a:t> </a:t>
            </a:r>
            <a:r>
              <a:rPr sz="2800" b="0" dirty="0">
                <a:latin typeface="Segoe UI Semilight"/>
                <a:cs typeface="Segoe UI Semilight"/>
              </a:rPr>
              <a:t>we’re</a:t>
            </a:r>
            <a:r>
              <a:rPr sz="2800" b="0" spc="-60" dirty="0">
                <a:latin typeface="Segoe UI Semilight"/>
                <a:cs typeface="Segoe UI Semilight"/>
              </a:rPr>
              <a:t> </a:t>
            </a:r>
            <a:r>
              <a:rPr sz="2800" b="0" dirty="0">
                <a:latin typeface="Segoe UI Semilight"/>
                <a:cs typeface="Segoe UI Semilight"/>
              </a:rPr>
              <a:t>going</a:t>
            </a:r>
            <a:r>
              <a:rPr sz="2800" b="0" spc="-65" dirty="0">
                <a:latin typeface="Segoe UI Semilight"/>
                <a:cs typeface="Segoe UI Semilight"/>
              </a:rPr>
              <a:t> </a:t>
            </a:r>
            <a:r>
              <a:rPr sz="2800" b="0" dirty="0">
                <a:latin typeface="Segoe UI Semilight"/>
                <a:cs typeface="Segoe UI Semilight"/>
              </a:rPr>
              <a:t>to</a:t>
            </a:r>
            <a:r>
              <a:rPr sz="2800" b="0" spc="-65" dirty="0">
                <a:latin typeface="Segoe UI Semilight"/>
                <a:cs typeface="Segoe UI Semilight"/>
              </a:rPr>
              <a:t> </a:t>
            </a:r>
            <a:r>
              <a:rPr sz="2800" b="0" dirty="0">
                <a:latin typeface="Segoe UI Semilight"/>
                <a:cs typeface="Segoe UI Semilight"/>
              </a:rPr>
              <a:t>be</a:t>
            </a:r>
            <a:r>
              <a:rPr sz="2800" b="0" spc="-60" dirty="0">
                <a:latin typeface="Segoe UI Semilight"/>
                <a:cs typeface="Segoe UI Semilight"/>
              </a:rPr>
              <a:t> </a:t>
            </a:r>
            <a:r>
              <a:rPr sz="2800" b="0" dirty="0">
                <a:latin typeface="Segoe UI Semilight"/>
                <a:cs typeface="Segoe UI Semilight"/>
              </a:rPr>
              <a:t>taking</a:t>
            </a:r>
            <a:r>
              <a:rPr sz="2800" b="0" spc="-75" dirty="0">
                <a:latin typeface="Segoe UI Semilight"/>
                <a:cs typeface="Segoe UI Semilight"/>
              </a:rPr>
              <a:t> </a:t>
            </a:r>
            <a:r>
              <a:rPr sz="2800" b="0" dirty="0">
                <a:latin typeface="Segoe UI Semilight"/>
                <a:cs typeface="Segoe UI Semilight"/>
              </a:rPr>
              <a:t>the</a:t>
            </a:r>
            <a:r>
              <a:rPr sz="2800" b="0" spc="-60" dirty="0">
                <a:latin typeface="Segoe UI Semilight"/>
                <a:cs typeface="Segoe UI Semilight"/>
              </a:rPr>
              <a:t> </a:t>
            </a:r>
            <a:r>
              <a:rPr sz="2800" b="0" dirty="0">
                <a:latin typeface="Segoe UI Semilight"/>
                <a:cs typeface="Segoe UI Semilight"/>
              </a:rPr>
              <a:t>derivative</a:t>
            </a:r>
            <a:r>
              <a:rPr sz="2800" b="0" spc="-95" dirty="0">
                <a:latin typeface="Segoe UI Semilight"/>
                <a:cs typeface="Segoe UI Semilight"/>
              </a:rPr>
              <a:t> </a:t>
            </a:r>
            <a:r>
              <a:rPr sz="2800" b="0" dirty="0">
                <a:latin typeface="Segoe UI Semilight"/>
                <a:cs typeface="Segoe UI Semilight"/>
              </a:rPr>
              <a:t>of</a:t>
            </a:r>
            <a:r>
              <a:rPr sz="2800" b="0" spc="-65" dirty="0">
                <a:latin typeface="Segoe UI Semilight"/>
                <a:cs typeface="Segoe UI Semilight"/>
              </a:rPr>
              <a:t> </a:t>
            </a:r>
            <a:r>
              <a:rPr sz="2800" b="0" dirty="0">
                <a:latin typeface="Segoe UI Semilight"/>
                <a:cs typeface="Segoe UI Semilight"/>
              </a:rPr>
              <a:t>products</a:t>
            </a:r>
            <a:r>
              <a:rPr sz="2800" b="0" spc="-65" dirty="0">
                <a:latin typeface="Segoe UI Semilight"/>
                <a:cs typeface="Segoe UI Semilight"/>
              </a:rPr>
              <a:t> </a:t>
            </a:r>
            <a:r>
              <a:rPr sz="2800" b="0" dirty="0">
                <a:latin typeface="Segoe UI Semilight"/>
                <a:cs typeface="Segoe UI Semilight"/>
              </a:rPr>
              <a:t>a</a:t>
            </a:r>
            <a:r>
              <a:rPr sz="2800" b="0" spc="-65" dirty="0">
                <a:latin typeface="Segoe UI Semilight"/>
                <a:cs typeface="Segoe UI Semilight"/>
              </a:rPr>
              <a:t> </a:t>
            </a:r>
            <a:r>
              <a:rPr sz="2800" b="0" spc="-25" dirty="0">
                <a:latin typeface="Segoe UI Semilight"/>
                <a:cs typeface="Segoe UI Semilight"/>
              </a:rPr>
              <a:t>lot</a:t>
            </a:r>
            <a:endParaRPr sz="2800">
              <a:latin typeface="Segoe UI Semilight"/>
              <a:cs typeface="Segoe UI Semilight"/>
            </a:endParaRPr>
          </a:p>
          <a:p>
            <a:pPr marL="31115">
              <a:lnSpc>
                <a:spcPct val="100000"/>
              </a:lnSpc>
              <a:spcBef>
                <a:spcPts val="1065"/>
              </a:spcBef>
            </a:pPr>
            <a:r>
              <a:rPr sz="2800" b="0" dirty="0">
                <a:latin typeface="Segoe UI Semilight"/>
                <a:cs typeface="Segoe UI Semilight"/>
              </a:rPr>
              <a:t>The</a:t>
            </a:r>
            <a:r>
              <a:rPr sz="2800" b="0" spc="-50" dirty="0">
                <a:latin typeface="Segoe UI Semilight"/>
                <a:cs typeface="Segoe UI Semilight"/>
              </a:rPr>
              <a:t> </a:t>
            </a:r>
            <a:r>
              <a:rPr sz="2800" b="0" dirty="0">
                <a:latin typeface="Segoe UI Semilight"/>
                <a:cs typeface="Segoe UI Semilight"/>
              </a:rPr>
              <a:t>product</a:t>
            </a:r>
            <a:r>
              <a:rPr sz="2800" b="0" spc="-45" dirty="0">
                <a:latin typeface="Segoe UI Semilight"/>
                <a:cs typeface="Segoe UI Semilight"/>
              </a:rPr>
              <a:t> </a:t>
            </a:r>
            <a:r>
              <a:rPr sz="2800" b="0" dirty="0">
                <a:latin typeface="Segoe UI Semilight"/>
                <a:cs typeface="Segoe UI Semilight"/>
              </a:rPr>
              <a:t>rule</a:t>
            </a:r>
            <a:r>
              <a:rPr sz="2800" b="0" spc="-35" dirty="0">
                <a:latin typeface="Segoe UI Semilight"/>
                <a:cs typeface="Segoe UI Semilight"/>
              </a:rPr>
              <a:t> </a:t>
            </a:r>
            <a:r>
              <a:rPr sz="2800" b="0" dirty="0">
                <a:latin typeface="Segoe UI Semilight"/>
                <a:cs typeface="Segoe UI Semilight"/>
              </a:rPr>
              <a:t>is</a:t>
            </a:r>
            <a:r>
              <a:rPr sz="2800" b="0" spc="-50" dirty="0">
                <a:latin typeface="Segoe UI Semilight"/>
                <a:cs typeface="Segoe UI Semilight"/>
              </a:rPr>
              <a:t> </a:t>
            </a:r>
            <a:r>
              <a:rPr sz="2800" b="0" dirty="0">
                <a:latin typeface="Segoe UI Semilight"/>
                <a:cs typeface="Segoe UI Semilight"/>
              </a:rPr>
              <a:t>not</a:t>
            </a:r>
            <a:r>
              <a:rPr sz="2800" b="0" spc="-45" dirty="0">
                <a:latin typeface="Segoe UI Semilight"/>
                <a:cs typeface="Segoe UI Semilight"/>
              </a:rPr>
              <a:t> </a:t>
            </a:r>
            <a:r>
              <a:rPr sz="2800" b="0" dirty="0">
                <a:latin typeface="Segoe UI Semilight"/>
                <a:cs typeface="Segoe UI Semilight"/>
              </a:rPr>
              <a:t>fun!!</a:t>
            </a:r>
            <a:r>
              <a:rPr sz="2800" b="0" spc="-35" dirty="0">
                <a:latin typeface="Segoe UI Semilight"/>
                <a:cs typeface="Segoe UI Semilight"/>
              </a:rPr>
              <a:t> </a:t>
            </a:r>
            <a:r>
              <a:rPr sz="2800" b="0" dirty="0">
                <a:latin typeface="Segoe UI Semilight"/>
                <a:cs typeface="Segoe UI Semilight"/>
              </a:rPr>
              <a:t>There</a:t>
            </a:r>
            <a:r>
              <a:rPr sz="2800" b="0" spc="-50" dirty="0">
                <a:latin typeface="Segoe UI Semilight"/>
                <a:cs typeface="Segoe UI Semilight"/>
              </a:rPr>
              <a:t> </a:t>
            </a:r>
            <a:r>
              <a:rPr sz="2800" b="0" dirty="0">
                <a:latin typeface="Segoe UI Semilight"/>
                <a:cs typeface="Segoe UI Semilight"/>
              </a:rPr>
              <a:t>has</a:t>
            </a:r>
            <a:r>
              <a:rPr sz="2800" b="0" spc="-40" dirty="0">
                <a:latin typeface="Segoe UI Semilight"/>
                <a:cs typeface="Segoe UI Semilight"/>
              </a:rPr>
              <a:t> </a:t>
            </a:r>
            <a:r>
              <a:rPr sz="2800" b="0" dirty="0">
                <a:latin typeface="Segoe UI Semilight"/>
                <a:cs typeface="Segoe UI Semilight"/>
              </a:rPr>
              <a:t>to</a:t>
            </a:r>
            <a:r>
              <a:rPr sz="2800" b="0" spc="-45" dirty="0">
                <a:latin typeface="Segoe UI Semilight"/>
                <a:cs typeface="Segoe UI Semilight"/>
              </a:rPr>
              <a:t> </a:t>
            </a:r>
            <a:r>
              <a:rPr sz="2800" b="0" dirty="0">
                <a:latin typeface="Segoe UI Semilight"/>
                <a:cs typeface="Segoe UI Semilight"/>
              </a:rPr>
              <a:t>be</a:t>
            </a:r>
            <a:r>
              <a:rPr sz="2800" b="0" spc="-35" dirty="0">
                <a:latin typeface="Segoe UI Semilight"/>
                <a:cs typeface="Segoe UI Semilight"/>
              </a:rPr>
              <a:t> </a:t>
            </a:r>
            <a:r>
              <a:rPr sz="2800" b="0" dirty="0">
                <a:latin typeface="Segoe UI Semilight"/>
                <a:cs typeface="Segoe UI Semilight"/>
              </a:rPr>
              <a:t>a</a:t>
            </a:r>
            <a:r>
              <a:rPr sz="2800" b="0" spc="-45" dirty="0">
                <a:latin typeface="Segoe UI Semilight"/>
                <a:cs typeface="Segoe UI Semilight"/>
              </a:rPr>
              <a:t> </a:t>
            </a:r>
            <a:r>
              <a:rPr sz="2800" b="0" dirty="0">
                <a:latin typeface="Segoe UI Semilight"/>
                <a:cs typeface="Segoe UI Semilight"/>
              </a:rPr>
              <a:t>better</a:t>
            </a:r>
            <a:r>
              <a:rPr sz="2800" b="0" spc="-35" dirty="0">
                <a:latin typeface="Segoe UI Semilight"/>
                <a:cs typeface="Segoe UI Semilight"/>
              </a:rPr>
              <a:t> </a:t>
            </a:r>
            <a:r>
              <a:rPr sz="2800" b="0" spc="-20" dirty="0">
                <a:latin typeface="Segoe UI Semilight"/>
                <a:cs typeface="Segoe UI Semilight"/>
              </a:rPr>
              <a:t>way!</a:t>
            </a:r>
            <a:endParaRPr sz="2800">
              <a:latin typeface="Segoe UI Semilight"/>
              <a:cs typeface="Segoe UI Semilight"/>
            </a:endParaRPr>
          </a:p>
          <a:p>
            <a:pPr marL="31115" marR="760730">
              <a:lnSpc>
                <a:spcPct val="131400"/>
              </a:lnSpc>
              <a:spcBef>
                <a:spcPts val="15"/>
              </a:spcBef>
              <a:tabLst>
                <a:tab pos="1523365" algn="l"/>
                <a:tab pos="2433320" algn="l"/>
                <a:tab pos="3241040" algn="l"/>
                <a:tab pos="3674110" algn="l"/>
              </a:tabLst>
            </a:pPr>
            <a:r>
              <a:rPr sz="2800" b="0" u="sng" spc="-70" dirty="0">
                <a:solidFill>
                  <a:srgbClr val="704EB9"/>
                </a:solidFill>
                <a:uFill>
                  <a:solidFill>
                    <a:srgbClr val="704EB9"/>
                  </a:solidFill>
                </a:uFill>
                <a:latin typeface="Segoe UI Semilight"/>
                <a:cs typeface="Segoe UI Semilight"/>
              </a:rPr>
              <a:t>Take </a:t>
            </a:r>
            <a:r>
              <a:rPr sz="2800" b="0" u="sng" dirty="0">
                <a:solidFill>
                  <a:srgbClr val="704EB9"/>
                </a:solidFill>
                <a:uFill>
                  <a:solidFill>
                    <a:srgbClr val="704EB9"/>
                  </a:solidFill>
                </a:uFill>
                <a:latin typeface="Segoe UI Semilight"/>
                <a:cs typeface="Segoe UI Semilight"/>
              </a:rPr>
              <a:t>the</a:t>
            </a:r>
            <a:r>
              <a:rPr sz="2800" b="0" u="sng" spc="-65" dirty="0">
                <a:solidFill>
                  <a:srgbClr val="704EB9"/>
                </a:solidFill>
                <a:uFill>
                  <a:solidFill>
                    <a:srgbClr val="704EB9"/>
                  </a:solidFill>
                </a:uFill>
                <a:latin typeface="Segoe UI Semilight"/>
                <a:cs typeface="Segoe UI Semilight"/>
              </a:rPr>
              <a:t> </a:t>
            </a:r>
            <a:r>
              <a:rPr sz="2800" b="0" u="sng" dirty="0">
                <a:solidFill>
                  <a:srgbClr val="704EB9"/>
                </a:solidFill>
                <a:uFill>
                  <a:solidFill>
                    <a:srgbClr val="704EB9"/>
                  </a:solidFill>
                </a:uFill>
                <a:latin typeface="Segoe UI Semilight"/>
                <a:cs typeface="Segoe UI Semilight"/>
              </a:rPr>
              <a:t>log</a:t>
            </a:r>
            <a:r>
              <a:rPr sz="2800" b="0" u="sng" spc="-50" dirty="0">
                <a:solidFill>
                  <a:srgbClr val="704EB9"/>
                </a:solidFill>
                <a:uFill>
                  <a:solidFill>
                    <a:srgbClr val="704EB9"/>
                  </a:solidFill>
                </a:uFill>
                <a:latin typeface="Segoe UI Semilight"/>
                <a:cs typeface="Segoe UI Semilight"/>
              </a:rPr>
              <a:t> </a:t>
            </a:r>
            <a:r>
              <a:rPr sz="2800" b="0" u="sng" dirty="0">
                <a:solidFill>
                  <a:srgbClr val="704EB9"/>
                </a:solidFill>
                <a:uFill>
                  <a:solidFill>
                    <a:srgbClr val="704EB9"/>
                  </a:solidFill>
                </a:uFill>
                <a:latin typeface="Segoe UI Semilight"/>
                <a:cs typeface="Segoe UI Semilight"/>
              </a:rPr>
              <a:t>of</a:t>
            </a:r>
            <a:r>
              <a:rPr sz="2800" b="0" u="sng" spc="-55" dirty="0">
                <a:solidFill>
                  <a:srgbClr val="704EB9"/>
                </a:solidFill>
                <a:uFill>
                  <a:solidFill>
                    <a:srgbClr val="704EB9"/>
                  </a:solidFill>
                </a:uFill>
                <a:latin typeface="Segoe UI Semilight"/>
                <a:cs typeface="Segoe UI Semilight"/>
              </a:rPr>
              <a:t> </a:t>
            </a:r>
            <a:r>
              <a:rPr sz="2800" b="0" u="sng" dirty="0">
                <a:solidFill>
                  <a:srgbClr val="704EB9"/>
                </a:solidFill>
                <a:uFill>
                  <a:solidFill>
                    <a:srgbClr val="704EB9"/>
                  </a:solidFill>
                </a:uFill>
                <a:latin typeface="Segoe UI Semilight"/>
                <a:cs typeface="Segoe UI Semilight"/>
              </a:rPr>
              <a:t>the</a:t>
            </a:r>
            <a:r>
              <a:rPr sz="2800" b="0" u="sng" spc="-55" dirty="0">
                <a:solidFill>
                  <a:srgbClr val="704EB9"/>
                </a:solidFill>
                <a:uFill>
                  <a:solidFill>
                    <a:srgbClr val="704EB9"/>
                  </a:solidFill>
                </a:uFill>
                <a:latin typeface="Segoe UI Semilight"/>
                <a:cs typeface="Segoe UI Semilight"/>
              </a:rPr>
              <a:t> </a:t>
            </a:r>
            <a:r>
              <a:rPr sz="2800" b="0" u="sng" dirty="0">
                <a:solidFill>
                  <a:srgbClr val="704EB9"/>
                </a:solidFill>
                <a:uFill>
                  <a:solidFill>
                    <a:srgbClr val="704EB9"/>
                  </a:solidFill>
                </a:uFill>
                <a:latin typeface="Segoe UI Semilight"/>
                <a:cs typeface="Segoe UI Semilight"/>
              </a:rPr>
              <a:t>likelihood</a:t>
            </a:r>
            <a:r>
              <a:rPr sz="2800" b="0" u="sng" spc="-65" dirty="0">
                <a:solidFill>
                  <a:srgbClr val="704EB9"/>
                </a:solidFill>
                <a:uFill>
                  <a:solidFill>
                    <a:srgbClr val="704EB9"/>
                  </a:solidFill>
                </a:uFill>
                <a:latin typeface="Segoe UI Semilight"/>
                <a:cs typeface="Segoe UI Semilight"/>
              </a:rPr>
              <a:t> </a:t>
            </a:r>
            <a:r>
              <a:rPr sz="2800" b="0" u="sng" dirty="0">
                <a:solidFill>
                  <a:srgbClr val="704EB9"/>
                </a:solidFill>
                <a:uFill>
                  <a:solidFill>
                    <a:srgbClr val="704EB9"/>
                  </a:solidFill>
                </a:uFill>
                <a:latin typeface="Segoe UI Semilight"/>
                <a:cs typeface="Segoe UI Semilight"/>
              </a:rPr>
              <a:t>function</a:t>
            </a:r>
            <a:r>
              <a:rPr sz="2800" b="0" u="none" spc="-10" dirty="0">
                <a:solidFill>
                  <a:srgbClr val="704EB9"/>
                </a:solidFill>
                <a:latin typeface="Segoe UI Semilight"/>
                <a:cs typeface="Segoe UI Semilight"/>
              </a:rPr>
              <a:t> </a:t>
            </a:r>
            <a:r>
              <a:rPr sz="2800" b="0" u="none" dirty="0">
                <a:solidFill>
                  <a:srgbClr val="704EB9"/>
                </a:solidFill>
                <a:latin typeface="Segoe UI Semilight"/>
                <a:cs typeface="Segoe UI Semilight"/>
              </a:rPr>
              <a:t>before</a:t>
            </a:r>
            <a:r>
              <a:rPr sz="2800" b="0" u="none" spc="-80" dirty="0">
                <a:solidFill>
                  <a:srgbClr val="704EB9"/>
                </a:solidFill>
                <a:latin typeface="Segoe UI Semilight"/>
                <a:cs typeface="Segoe UI Semilight"/>
              </a:rPr>
              <a:t> </a:t>
            </a:r>
            <a:r>
              <a:rPr sz="2800" b="0" u="none" dirty="0">
                <a:solidFill>
                  <a:srgbClr val="704EB9"/>
                </a:solidFill>
                <a:latin typeface="Segoe UI Semilight"/>
                <a:cs typeface="Segoe UI Semilight"/>
              </a:rPr>
              <a:t>taking</a:t>
            </a:r>
            <a:r>
              <a:rPr sz="2800" b="0" u="none" spc="-65" dirty="0">
                <a:solidFill>
                  <a:srgbClr val="704EB9"/>
                </a:solidFill>
                <a:latin typeface="Segoe UI Semilight"/>
                <a:cs typeface="Segoe UI Semilight"/>
              </a:rPr>
              <a:t> </a:t>
            </a:r>
            <a:r>
              <a:rPr sz="2800" b="0" u="none" dirty="0">
                <a:solidFill>
                  <a:srgbClr val="704EB9"/>
                </a:solidFill>
                <a:latin typeface="Segoe UI Semilight"/>
                <a:cs typeface="Segoe UI Semilight"/>
              </a:rPr>
              <a:t>the</a:t>
            </a:r>
            <a:r>
              <a:rPr sz="2800" b="0" u="none" spc="-55" dirty="0">
                <a:solidFill>
                  <a:srgbClr val="704EB9"/>
                </a:solidFill>
                <a:latin typeface="Segoe UI Semilight"/>
                <a:cs typeface="Segoe UI Semilight"/>
              </a:rPr>
              <a:t> </a:t>
            </a:r>
            <a:r>
              <a:rPr sz="2800" b="0" u="none" spc="-10" dirty="0">
                <a:solidFill>
                  <a:srgbClr val="704EB9"/>
                </a:solidFill>
                <a:latin typeface="Segoe UI Semilight"/>
                <a:cs typeface="Segoe UI Semilight"/>
              </a:rPr>
              <a:t>derivative! </a:t>
            </a:r>
            <a:r>
              <a:rPr sz="2800" b="0" u="none" dirty="0">
                <a:latin typeface="Segoe UI Semilight"/>
                <a:cs typeface="Segoe UI Semilight"/>
              </a:rPr>
              <a:t>Recall:</a:t>
            </a:r>
            <a:r>
              <a:rPr sz="2800" b="0" u="none" spc="-135" dirty="0">
                <a:latin typeface="Segoe UI Semilight"/>
                <a:cs typeface="Segoe UI Semilight"/>
              </a:rPr>
              <a:t> </a:t>
            </a:r>
            <a:r>
              <a:rPr sz="2800" u="none" spc="-25" dirty="0">
                <a:latin typeface="Cambria Math"/>
                <a:cs typeface="Cambria Math"/>
              </a:rPr>
              <a:t>ln</a:t>
            </a:r>
            <a:r>
              <a:rPr sz="2800" u="none" dirty="0">
                <a:latin typeface="Cambria Math"/>
                <a:cs typeface="Cambria Math"/>
              </a:rPr>
              <a:t>	𝑎</a:t>
            </a:r>
            <a:r>
              <a:rPr sz="2800" u="none" spc="55" dirty="0">
                <a:latin typeface="Cambria Math"/>
                <a:cs typeface="Cambria Math"/>
              </a:rPr>
              <a:t> </a:t>
            </a:r>
            <a:r>
              <a:rPr sz="2800" u="none" dirty="0">
                <a:latin typeface="Cambria Math"/>
                <a:cs typeface="Cambria Math"/>
              </a:rPr>
              <a:t>⋅ </a:t>
            </a:r>
            <a:r>
              <a:rPr sz="2800" u="none" spc="-50" dirty="0">
                <a:latin typeface="Cambria Math"/>
                <a:cs typeface="Cambria Math"/>
              </a:rPr>
              <a:t>𝑏</a:t>
            </a:r>
            <a:r>
              <a:rPr sz="2800" u="none" dirty="0">
                <a:latin typeface="Cambria Math"/>
                <a:cs typeface="Cambria Math"/>
              </a:rPr>
              <a:t>	=</a:t>
            </a:r>
            <a:r>
              <a:rPr sz="2800" u="none" spc="150" dirty="0">
                <a:latin typeface="Cambria Math"/>
                <a:cs typeface="Cambria Math"/>
              </a:rPr>
              <a:t> </a:t>
            </a:r>
            <a:r>
              <a:rPr sz="2800" u="none" spc="-25" dirty="0">
                <a:latin typeface="Cambria Math"/>
                <a:cs typeface="Cambria Math"/>
              </a:rPr>
              <a:t>ln</a:t>
            </a:r>
            <a:r>
              <a:rPr sz="2800" u="none" dirty="0">
                <a:latin typeface="Cambria Math"/>
                <a:cs typeface="Cambria Math"/>
              </a:rPr>
              <a:t>	</a:t>
            </a:r>
            <a:r>
              <a:rPr sz="2800" u="none" spc="-50" dirty="0">
                <a:latin typeface="Cambria Math"/>
                <a:cs typeface="Cambria Math"/>
              </a:rPr>
              <a:t>𝑎</a:t>
            </a:r>
            <a:r>
              <a:rPr sz="2800" u="none" dirty="0">
                <a:latin typeface="Cambria Math"/>
                <a:cs typeface="Cambria Math"/>
              </a:rPr>
              <a:t>	+</a:t>
            </a:r>
            <a:r>
              <a:rPr sz="2800" u="none" spc="10" dirty="0">
                <a:latin typeface="Cambria Math"/>
                <a:cs typeface="Cambria Math"/>
              </a:rPr>
              <a:t> </a:t>
            </a:r>
            <a:r>
              <a:rPr sz="2800" u="none" spc="-20" dirty="0">
                <a:latin typeface="Cambria Math"/>
                <a:cs typeface="Cambria Math"/>
              </a:rPr>
              <a:t>ln</a:t>
            </a:r>
            <a:r>
              <a:rPr sz="2800" u="none" spc="-135" dirty="0">
                <a:latin typeface="Cambria Math"/>
                <a:cs typeface="Cambria Math"/>
              </a:rPr>
              <a:t> </a:t>
            </a:r>
            <a:r>
              <a:rPr sz="2800" b="0" u="none" spc="-10" dirty="0">
                <a:latin typeface="Segoe UI Semilight"/>
                <a:cs typeface="Segoe UI Semilight"/>
              </a:rPr>
              <a:t>product</a:t>
            </a:r>
            <a:r>
              <a:rPr sz="2800" u="none" spc="-10" dirty="0">
                <a:latin typeface="Cambria Math"/>
                <a:cs typeface="Cambria Math"/>
              </a:rPr>
              <a:t>(𝑏)</a:t>
            </a:r>
            <a:endParaRPr sz="2800">
              <a:latin typeface="Cambria Math"/>
              <a:cs typeface="Cambria Math"/>
            </a:endParaRPr>
          </a:p>
          <a:p>
            <a:pPr marL="31115">
              <a:lnSpc>
                <a:spcPct val="100000"/>
              </a:lnSpc>
              <a:spcBef>
                <a:spcPts val="1070"/>
              </a:spcBef>
            </a:pPr>
            <a:r>
              <a:rPr sz="2800" b="0" dirty="0">
                <a:latin typeface="Segoe UI Semilight"/>
                <a:cs typeface="Segoe UI Semilight"/>
              </a:rPr>
              <a:t>And,</a:t>
            </a:r>
            <a:r>
              <a:rPr sz="2800" b="0" spc="-40" dirty="0">
                <a:latin typeface="Segoe UI Semilight"/>
                <a:cs typeface="Segoe UI Semilight"/>
              </a:rPr>
              <a:t> </a:t>
            </a:r>
            <a:r>
              <a:rPr sz="2800" b="0" dirty="0">
                <a:latin typeface="Segoe UI Semilight"/>
                <a:cs typeface="Segoe UI Semilight"/>
              </a:rPr>
              <a:t>we</a:t>
            </a:r>
            <a:r>
              <a:rPr sz="2800" b="0" spc="-45" dirty="0">
                <a:latin typeface="Segoe UI Semilight"/>
                <a:cs typeface="Segoe UI Semilight"/>
              </a:rPr>
              <a:t> </a:t>
            </a:r>
            <a:r>
              <a:rPr sz="2800" b="0" dirty="0">
                <a:latin typeface="Segoe UI Semilight"/>
                <a:cs typeface="Segoe UI Semilight"/>
              </a:rPr>
              <a:t>don’t</a:t>
            </a:r>
            <a:r>
              <a:rPr sz="2800" b="0" spc="-55" dirty="0">
                <a:latin typeface="Segoe UI Semilight"/>
                <a:cs typeface="Segoe UI Semilight"/>
              </a:rPr>
              <a:t> </a:t>
            </a:r>
            <a:r>
              <a:rPr sz="2800" b="0" dirty="0">
                <a:latin typeface="Segoe UI Semilight"/>
                <a:cs typeface="Segoe UI Semilight"/>
              </a:rPr>
              <a:t>need</a:t>
            </a:r>
            <a:r>
              <a:rPr sz="2800" b="0" spc="-35" dirty="0">
                <a:latin typeface="Segoe UI Semilight"/>
                <a:cs typeface="Segoe UI Semilight"/>
              </a:rPr>
              <a:t> </a:t>
            </a:r>
            <a:r>
              <a:rPr sz="2800" b="0" dirty="0">
                <a:latin typeface="Segoe UI Semilight"/>
                <a:cs typeface="Segoe UI Semilight"/>
              </a:rPr>
              <a:t>the</a:t>
            </a:r>
            <a:r>
              <a:rPr sz="2800" b="0" spc="-65" dirty="0">
                <a:latin typeface="Segoe UI Semilight"/>
                <a:cs typeface="Segoe UI Semilight"/>
              </a:rPr>
              <a:t> </a:t>
            </a:r>
            <a:r>
              <a:rPr sz="2800" b="0" dirty="0">
                <a:latin typeface="Segoe UI Semilight"/>
                <a:cs typeface="Segoe UI Semilight"/>
              </a:rPr>
              <a:t>product</a:t>
            </a:r>
            <a:r>
              <a:rPr sz="2800" b="0" spc="-50" dirty="0">
                <a:latin typeface="Segoe UI Semilight"/>
                <a:cs typeface="Segoe UI Semilight"/>
              </a:rPr>
              <a:t> </a:t>
            </a:r>
            <a:r>
              <a:rPr sz="2800" b="0" dirty="0">
                <a:latin typeface="Segoe UI Semilight"/>
                <a:cs typeface="Segoe UI Semilight"/>
              </a:rPr>
              <a:t>rule</a:t>
            </a:r>
            <a:r>
              <a:rPr sz="2800" b="0" spc="-50" dirty="0">
                <a:latin typeface="Segoe UI Semilight"/>
                <a:cs typeface="Segoe UI Semilight"/>
              </a:rPr>
              <a:t> </a:t>
            </a:r>
            <a:r>
              <a:rPr sz="2800" b="0" dirty="0">
                <a:latin typeface="Segoe UI Semilight"/>
                <a:cs typeface="Segoe UI Semilight"/>
              </a:rPr>
              <a:t>if</a:t>
            </a:r>
            <a:r>
              <a:rPr sz="2800" b="0" spc="-55" dirty="0">
                <a:latin typeface="Segoe UI Semilight"/>
                <a:cs typeface="Segoe UI Semilight"/>
              </a:rPr>
              <a:t> </a:t>
            </a:r>
            <a:r>
              <a:rPr sz="2800" b="0" dirty="0">
                <a:latin typeface="Segoe UI Semilight"/>
                <a:cs typeface="Segoe UI Semilight"/>
              </a:rPr>
              <a:t>our</a:t>
            </a:r>
            <a:r>
              <a:rPr sz="2800" b="0" spc="-55" dirty="0">
                <a:latin typeface="Segoe UI Semilight"/>
                <a:cs typeface="Segoe UI Semilight"/>
              </a:rPr>
              <a:t> </a:t>
            </a:r>
            <a:r>
              <a:rPr sz="2800" b="0" dirty="0">
                <a:latin typeface="Segoe UI Semilight"/>
                <a:cs typeface="Segoe UI Semilight"/>
              </a:rPr>
              <a:t>expression</a:t>
            </a:r>
            <a:r>
              <a:rPr sz="2800" b="0" spc="-70" dirty="0">
                <a:latin typeface="Segoe UI Semilight"/>
                <a:cs typeface="Segoe UI Semilight"/>
              </a:rPr>
              <a:t> </a:t>
            </a:r>
            <a:r>
              <a:rPr sz="2800" b="0" dirty="0">
                <a:latin typeface="Segoe UI Semilight"/>
                <a:cs typeface="Segoe UI Semilight"/>
              </a:rPr>
              <a:t>is</a:t>
            </a:r>
            <a:r>
              <a:rPr sz="2800" b="0" spc="-55" dirty="0">
                <a:latin typeface="Segoe UI Semilight"/>
                <a:cs typeface="Segoe UI Semilight"/>
              </a:rPr>
              <a:t> </a:t>
            </a:r>
            <a:r>
              <a:rPr sz="2800" b="0" dirty="0">
                <a:latin typeface="Segoe UI Semilight"/>
                <a:cs typeface="Segoe UI Semilight"/>
              </a:rPr>
              <a:t>a</a:t>
            </a:r>
            <a:r>
              <a:rPr sz="2800" b="0" spc="-55" dirty="0">
                <a:latin typeface="Segoe UI Semilight"/>
                <a:cs typeface="Segoe UI Semilight"/>
              </a:rPr>
              <a:t> </a:t>
            </a:r>
            <a:r>
              <a:rPr sz="2800" b="0" spc="-20" dirty="0">
                <a:latin typeface="Segoe UI Semilight"/>
                <a:cs typeface="Segoe UI Semilight"/>
              </a:rPr>
              <a:t>sum!</a:t>
            </a:r>
            <a:endParaRPr sz="2800">
              <a:latin typeface="Segoe UI Semilight"/>
              <a:cs typeface="Segoe UI Semilight"/>
            </a:endParaRPr>
          </a:p>
          <a:p>
            <a:pPr marL="163830">
              <a:lnSpc>
                <a:spcPct val="100000"/>
              </a:lnSpc>
              <a:spcBef>
                <a:spcPts val="2905"/>
              </a:spcBef>
            </a:pPr>
            <a:r>
              <a:rPr sz="2800" b="0" dirty="0">
                <a:latin typeface="Segoe UI Semilight"/>
                <a:cs typeface="Segoe UI Semilight"/>
              </a:rPr>
              <a:t>Can</a:t>
            </a:r>
            <a:r>
              <a:rPr sz="2800" b="0" spc="-45" dirty="0">
                <a:latin typeface="Segoe UI Semilight"/>
                <a:cs typeface="Segoe UI Semilight"/>
              </a:rPr>
              <a:t> </a:t>
            </a:r>
            <a:r>
              <a:rPr sz="2800" b="0" dirty="0">
                <a:latin typeface="Segoe UI Semilight"/>
                <a:cs typeface="Segoe UI Semilight"/>
              </a:rPr>
              <a:t>we</a:t>
            </a:r>
            <a:r>
              <a:rPr sz="2800" b="0" spc="-50" dirty="0">
                <a:latin typeface="Segoe UI Semilight"/>
                <a:cs typeface="Segoe UI Semilight"/>
              </a:rPr>
              <a:t> </a:t>
            </a:r>
            <a:r>
              <a:rPr sz="2800" b="0" dirty="0">
                <a:latin typeface="Segoe UI Semilight"/>
                <a:cs typeface="Segoe UI Semilight"/>
              </a:rPr>
              <a:t>still</a:t>
            </a:r>
            <a:r>
              <a:rPr sz="2800" b="0" spc="-50" dirty="0">
                <a:latin typeface="Segoe UI Semilight"/>
                <a:cs typeface="Segoe UI Semilight"/>
              </a:rPr>
              <a:t> </a:t>
            </a:r>
            <a:r>
              <a:rPr sz="2800" b="0" dirty="0">
                <a:latin typeface="Segoe UI Semilight"/>
                <a:cs typeface="Segoe UI Semilight"/>
              </a:rPr>
              <a:t>take</a:t>
            </a:r>
            <a:r>
              <a:rPr sz="2800" b="0" spc="-50" dirty="0">
                <a:latin typeface="Segoe UI Semilight"/>
                <a:cs typeface="Segoe UI Semilight"/>
              </a:rPr>
              <a:t> </a:t>
            </a:r>
            <a:r>
              <a:rPr sz="2800" b="0" dirty="0">
                <a:latin typeface="Segoe UI Semilight"/>
                <a:cs typeface="Segoe UI Semilight"/>
              </a:rPr>
              <a:t>the</a:t>
            </a:r>
            <a:r>
              <a:rPr sz="2800" b="0" spc="-40" dirty="0">
                <a:latin typeface="Segoe UI Semilight"/>
                <a:cs typeface="Segoe UI Semilight"/>
              </a:rPr>
              <a:t> </a:t>
            </a:r>
            <a:r>
              <a:rPr sz="2800" b="0" dirty="0">
                <a:latin typeface="Segoe UI Semilight"/>
                <a:cs typeface="Segoe UI Semilight"/>
              </a:rPr>
              <a:t>max?</a:t>
            </a:r>
            <a:r>
              <a:rPr sz="2800" b="0" spc="-45" dirty="0">
                <a:latin typeface="Segoe UI Semilight"/>
                <a:cs typeface="Segoe UI Semilight"/>
              </a:rPr>
              <a:t> </a:t>
            </a:r>
            <a:r>
              <a:rPr sz="2800" b="0" spc="-60" dirty="0">
                <a:latin typeface="Segoe UI Semilight"/>
                <a:cs typeface="Segoe UI Semilight"/>
              </a:rPr>
              <a:t>Yes!</a:t>
            </a:r>
            <a:r>
              <a:rPr sz="2800" b="0" spc="-114" dirty="0">
                <a:latin typeface="Segoe UI Semilight"/>
                <a:cs typeface="Segoe UI Semilight"/>
              </a:rPr>
              <a:t> </a:t>
            </a:r>
            <a:r>
              <a:rPr sz="2800" dirty="0">
                <a:latin typeface="Cambria Math"/>
                <a:cs typeface="Cambria Math"/>
              </a:rPr>
              <a:t>ln()</a:t>
            </a:r>
            <a:r>
              <a:rPr sz="2800" spc="-25" dirty="0">
                <a:latin typeface="Cambria Math"/>
                <a:cs typeface="Cambria Math"/>
              </a:rPr>
              <a:t> </a:t>
            </a:r>
            <a:r>
              <a:rPr sz="2800" b="0" dirty="0">
                <a:latin typeface="Segoe UI Semilight"/>
                <a:cs typeface="Segoe UI Semilight"/>
              </a:rPr>
              <a:t>is</a:t>
            </a:r>
            <a:r>
              <a:rPr sz="2800" b="0" spc="-45" dirty="0">
                <a:latin typeface="Segoe UI Semilight"/>
                <a:cs typeface="Segoe UI Semilight"/>
              </a:rPr>
              <a:t> </a:t>
            </a:r>
            <a:r>
              <a:rPr sz="2800" b="0" dirty="0">
                <a:latin typeface="Segoe UI Semilight"/>
                <a:cs typeface="Segoe UI Semilight"/>
              </a:rPr>
              <a:t>an</a:t>
            </a:r>
            <a:r>
              <a:rPr sz="2800" b="0" spc="-50" dirty="0">
                <a:latin typeface="Segoe UI Semilight"/>
                <a:cs typeface="Segoe UI Semilight"/>
              </a:rPr>
              <a:t> </a:t>
            </a:r>
            <a:r>
              <a:rPr sz="2800" b="0" dirty="0">
                <a:latin typeface="Segoe UI Semilight"/>
                <a:cs typeface="Segoe UI Semilight"/>
              </a:rPr>
              <a:t>increasing</a:t>
            </a:r>
            <a:r>
              <a:rPr sz="2800" b="0" spc="-45" dirty="0">
                <a:latin typeface="Segoe UI Semilight"/>
                <a:cs typeface="Segoe UI Semilight"/>
              </a:rPr>
              <a:t> </a:t>
            </a:r>
            <a:r>
              <a:rPr sz="2800" b="0" dirty="0">
                <a:latin typeface="Segoe UI Semilight"/>
                <a:cs typeface="Segoe UI Semilight"/>
              </a:rPr>
              <a:t>function,</a:t>
            </a:r>
            <a:r>
              <a:rPr sz="2800" b="0" spc="-55" dirty="0">
                <a:latin typeface="Segoe UI Semilight"/>
                <a:cs typeface="Segoe UI Semilight"/>
              </a:rPr>
              <a:t> </a:t>
            </a:r>
            <a:r>
              <a:rPr sz="2800" b="0" spc="-25" dirty="0">
                <a:latin typeface="Segoe UI Semilight"/>
                <a:cs typeface="Segoe UI Semilight"/>
              </a:rPr>
              <a:t>so</a:t>
            </a:r>
            <a:endParaRPr sz="2800">
              <a:latin typeface="Segoe UI Semilight"/>
              <a:cs typeface="Segoe UI Semilight"/>
            </a:endParaRPr>
          </a:p>
          <a:p>
            <a:pPr marL="158115">
              <a:lnSpc>
                <a:spcPts val="3220"/>
              </a:lnSpc>
              <a:spcBef>
                <a:spcPts val="1070"/>
              </a:spcBef>
              <a:tabLst>
                <a:tab pos="1997710" algn="l"/>
                <a:tab pos="3360420" algn="l"/>
                <a:tab pos="5489575" algn="l"/>
              </a:tabLst>
            </a:pPr>
            <a:r>
              <a:rPr sz="2800" dirty="0">
                <a:latin typeface="Cambria Math"/>
                <a:cs typeface="Cambria Math"/>
              </a:rPr>
              <a:t>argmax</a:t>
            </a:r>
            <a:r>
              <a:rPr sz="3075" baseline="-16260" dirty="0">
                <a:latin typeface="Cambria Math"/>
                <a:cs typeface="Cambria Math"/>
              </a:rPr>
              <a:t>θ</a:t>
            </a:r>
            <a:r>
              <a:rPr sz="3075" spc="555" baseline="-16260" dirty="0">
                <a:latin typeface="Cambria Math"/>
                <a:cs typeface="Cambria Math"/>
              </a:rPr>
              <a:t> </a:t>
            </a:r>
            <a:r>
              <a:rPr sz="2800" spc="-25" dirty="0">
                <a:latin typeface="Cambria Math"/>
                <a:cs typeface="Cambria Math"/>
              </a:rPr>
              <a:t>ln</a:t>
            </a:r>
            <a:r>
              <a:rPr sz="2800" dirty="0">
                <a:latin typeface="Cambria Math"/>
                <a:cs typeface="Cambria Math"/>
              </a:rPr>
              <a:t>	ℒ(𝐸; </a:t>
            </a:r>
            <a:r>
              <a:rPr sz="2800" spc="-25" dirty="0">
                <a:latin typeface="Cambria Math"/>
                <a:cs typeface="Cambria Math"/>
              </a:rPr>
              <a:t>𝜃)</a:t>
            </a:r>
            <a:r>
              <a:rPr sz="2800" dirty="0">
                <a:latin typeface="Cambria Math"/>
                <a:cs typeface="Cambria Math"/>
              </a:rPr>
              <a:t>	=</a:t>
            </a:r>
            <a:r>
              <a:rPr sz="2800" spc="190" dirty="0">
                <a:latin typeface="Cambria Math"/>
                <a:cs typeface="Cambria Math"/>
              </a:rPr>
              <a:t> </a:t>
            </a:r>
            <a:r>
              <a:rPr sz="2800" dirty="0">
                <a:latin typeface="Cambria Math"/>
                <a:cs typeface="Cambria Math"/>
              </a:rPr>
              <a:t>argmax</a:t>
            </a:r>
            <a:r>
              <a:rPr sz="3075" baseline="-16260" dirty="0">
                <a:latin typeface="Cambria Math"/>
                <a:cs typeface="Cambria Math"/>
              </a:rPr>
              <a:t>θ</a:t>
            </a:r>
            <a:r>
              <a:rPr sz="3075" spc="509" baseline="-16260" dirty="0">
                <a:latin typeface="Cambria Math"/>
                <a:cs typeface="Cambria Math"/>
              </a:rPr>
              <a:t> </a:t>
            </a:r>
            <a:r>
              <a:rPr sz="2800" spc="-50" dirty="0">
                <a:latin typeface="Cambria Math"/>
                <a:cs typeface="Cambria Math"/>
              </a:rPr>
              <a:t>ℒ</a:t>
            </a:r>
            <a:r>
              <a:rPr sz="2800" dirty="0">
                <a:latin typeface="Cambria Math"/>
                <a:cs typeface="Cambria Math"/>
              </a:rPr>
              <a:t>	𝐸;</a:t>
            </a:r>
            <a:r>
              <a:rPr sz="2800" spc="-70" dirty="0">
                <a:latin typeface="Cambria Math"/>
                <a:cs typeface="Cambria Math"/>
              </a:rPr>
              <a:t> </a:t>
            </a:r>
            <a:r>
              <a:rPr sz="2800" spc="-50" dirty="0">
                <a:latin typeface="Cambria Math"/>
                <a:cs typeface="Cambria Math"/>
              </a:rPr>
              <a:t>𝜃</a:t>
            </a:r>
            <a:endParaRPr sz="2800">
              <a:latin typeface="Cambria Math"/>
              <a:cs typeface="Cambria Math"/>
            </a:endParaRPr>
          </a:p>
          <a:p>
            <a:pPr marL="158115" marR="52069">
              <a:lnSpc>
                <a:spcPts val="2590"/>
              </a:lnSpc>
              <a:spcBef>
                <a:spcPts val="190"/>
              </a:spcBef>
            </a:pPr>
            <a:r>
              <a:rPr sz="2400" b="0" dirty="0">
                <a:latin typeface="Segoe UI Semilight"/>
                <a:cs typeface="Segoe UI Semilight"/>
              </a:rPr>
              <a:t>“the</a:t>
            </a:r>
            <a:r>
              <a:rPr sz="2400" b="0" spc="-50" dirty="0">
                <a:latin typeface="Segoe UI Semilight"/>
                <a:cs typeface="Segoe UI Semilight"/>
              </a:rPr>
              <a:t> </a:t>
            </a:r>
            <a:r>
              <a:rPr sz="2400" b="0" dirty="0">
                <a:latin typeface="Segoe UI Semilight"/>
                <a:cs typeface="Segoe UI Semilight"/>
              </a:rPr>
              <a:t>log</a:t>
            </a:r>
            <a:r>
              <a:rPr sz="2400" b="0" spc="-60" dirty="0">
                <a:latin typeface="Segoe UI Semilight"/>
                <a:cs typeface="Segoe UI Semilight"/>
              </a:rPr>
              <a:t> </a:t>
            </a:r>
            <a:r>
              <a:rPr sz="2400" b="0" dirty="0">
                <a:latin typeface="Segoe UI Semilight"/>
                <a:cs typeface="Segoe UI Semilight"/>
              </a:rPr>
              <a:t>of</a:t>
            </a:r>
            <a:r>
              <a:rPr sz="2400" b="0" spc="-45" dirty="0">
                <a:latin typeface="Segoe UI Semilight"/>
                <a:cs typeface="Segoe UI Semilight"/>
              </a:rPr>
              <a:t> </a:t>
            </a:r>
            <a:r>
              <a:rPr sz="2400" b="0" dirty="0">
                <a:latin typeface="Segoe UI Semilight"/>
                <a:cs typeface="Segoe UI Semilight"/>
              </a:rPr>
              <a:t>the</a:t>
            </a:r>
            <a:r>
              <a:rPr sz="2400" b="0" spc="-45" dirty="0">
                <a:latin typeface="Segoe UI Semilight"/>
                <a:cs typeface="Segoe UI Semilight"/>
              </a:rPr>
              <a:t> </a:t>
            </a:r>
            <a:r>
              <a:rPr sz="2400" b="0" dirty="0">
                <a:latin typeface="Segoe UI Semilight"/>
                <a:cs typeface="Segoe UI Semilight"/>
              </a:rPr>
              <a:t>likelihood</a:t>
            </a:r>
            <a:r>
              <a:rPr sz="2400" b="0" spc="-60" dirty="0">
                <a:latin typeface="Segoe UI Semilight"/>
                <a:cs typeface="Segoe UI Semilight"/>
              </a:rPr>
              <a:t> </a:t>
            </a:r>
            <a:r>
              <a:rPr sz="2400" b="0" dirty="0">
                <a:latin typeface="Segoe UI Semilight"/>
                <a:cs typeface="Segoe UI Semilight"/>
              </a:rPr>
              <a:t>will</a:t>
            </a:r>
            <a:r>
              <a:rPr sz="2400" b="0" spc="-65" dirty="0">
                <a:latin typeface="Segoe UI Semilight"/>
                <a:cs typeface="Segoe UI Semilight"/>
              </a:rPr>
              <a:t> </a:t>
            </a:r>
            <a:r>
              <a:rPr sz="2400" b="0" dirty="0">
                <a:latin typeface="Segoe UI Semilight"/>
                <a:cs typeface="Segoe UI Semilight"/>
              </a:rPr>
              <a:t>increase</a:t>
            </a:r>
            <a:r>
              <a:rPr sz="2400" b="0" spc="-50" dirty="0">
                <a:latin typeface="Segoe UI Semilight"/>
                <a:cs typeface="Segoe UI Semilight"/>
              </a:rPr>
              <a:t> </a:t>
            </a:r>
            <a:r>
              <a:rPr sz="2400" b="0" dirty="0">
                <a:latin typeface="Segoe UI Semilight"/>
                <a:cs typeface="Segoe UI Semilight"/>
              </a:rPr>
              <a:t>as</a:t>
            </a:r>
            <a:r>
              <a:rPr sz="2400" b="0" spc="-50" dirty="0">
                <a:latin typeface="Segoe UI Semilight"/>
                <a:cs typeface="Segoe UI Semilight"/>
              </a:rPr>
              <a:t> </a:t>
            </a:r>
            <a:r>
              <a:rPr sz="2400" b="0" dirty="0">
                <a:latin typeface="Segoe UI Semilight"/>
                <a:cs typeface="Segoe UI Semilight"/>
              </a:rPr>
              <a:t>the</a:t>
            </a:r>
            <a:r>
              <a:rPr sz="2400" b="0" spc="-50" dirty="0">
                <a:latin typeface="Segoe UI Semilight"/>
                <a:cs typeface="Segoe UI Semilight"/>
              </a:rPr>
              <a:t> </a:t>
            </a:r>
            <a:r>
              <a:rPr sz="2400" b="0" dirty="0">
                <a:latin typeface="Segoe UI Semilight"/>
                <a:cs typeface="Segoe UI Semilight"/>
              </a:rPr>
              <a:t>likelihood</a:t>
            </a:r>
            <a:r>
              <a:rPr sz="2400" b="0" spc="-55" dirty="0">
                <a:latin typeface="Segoe UI Semilight"/>
                <a:cs typeface="Segoe UI Semilight"/>
              </a:rPr>
              <a:t> </a:t>
            </a:r>
            <a:r>
              <a:rPr sz="2400" b="0" dirty="0">
                <a:latin typeface="Segoe UI Semilight"/>
                <a:cs typeface="Segoe UI Semilight"/>
              </a:rPr>
              <a:t>increases</a:t>
            </a:r>
            <a:r>
              <a:rPr sz="2400" b="0" spc="-60" dirty="0">
                <a:latin typeface="Segoe UI Semilight"/>
                <a:cs typeface="Segoe UI Semilight"/>
              </a:rPr>
              <a:t> </a:t>
            </a:r>
            <a:r>
              <a:rPr sz="2400" b="0" dirty="0">
                <a:latin typeface="Segoe UI Semilight"/>
                <a:cs typeface="Segoe UI Semilight"/>
              </a:rPr>
              <a:t>and</a:t>
            </a:r>
            <a:r>
              <a:rPr sz="2400" b="0" spc="-45" dirty="0">
                <a:latin typeface="Segoe UI Semilight"/>
                <a:cs typeface="Segoe UI Semilight"/>
              </a:rPr>
              <a:t> </a:t>
            </a:r>
            <a:r>
              <a:rPr sz="2400" b="0" dirty="0">
                <a:latin typeface="Segoe UI Semilight"/>
                <a:cs typeface="Segoe UI Semilight"/>
              </a:rPr>
              <a:t>vice</a:t>
            </a:r>
            <a:r>
              <a:rPr sz="2400" b="0" spc="-50" dirty="0">
                <a:latin typeface="Segoe UI Semilight"/>
                <a:cs typeface="Segoe UI Semilight"/>
              </a:rPr>
              <a:t> </a:t>
            </a:r>
            <a:r>
              <a:rPr sz="2400" b="0" spc="-10" dirty="0">
                <a:latin typeface="Segoe UI Semilight"/>
                <a:cs typeface="Segoe UI Semilight"/>
              </a:rPr>
              <a:t>verse, </a:t>
            </a:r>
            <a:r>
              <a:rPr sz="2400" b="0" dirty="0">
                <a:latin typeface="Segoe UI Semilight"/>
                <a:cs typeface="Segoe UI Semilight"/>
              </a:rPr>
              <a:t>so,</a:t>
            </a:r>
            <a:r>
              <a:rPr sz="2400" b="0" spc="-60" dirty="0">
                <a:latin typeface="Segoe UI Semilight"/>
                <a:cs typeface="Segoe UI Semilight"/>
              </a:rPr>
              <a:t> </a:t>
            </a:r>
            <a:r>
              <a:rPr sz="2400" b="0" dirty="0">
                <a:latin typeface="Segoe UI Semilight"/>
                <a:cs typeface="Segoe UI Semilight"/>
              </a:rPr>
              <a:t>the</a:t>
            </a:r>
            <a:r>
              <a:rPr sz="2400" b="0" spc="-45" dirty="0">
                <a:latin typeface="Segoe UI Semilight"/>
                <a:cs typeface="Segoe UI Semilight"/>
              </a:rPr>
              <a:t> </a:t>
            </a:r>
            <a:r>
              <a:rPr sz="2400" b="0" dirty="0">
                <a:latin typeface="Segoe UI Semilight"/>
                <a:cs typeface="Segoe UI Semilight"/>
              </a:rPr>
              <a:t>value</a:t>
            </a:r>
            <a:r>
              <a:rPr sz="2400" b="0" spc="-25" dirty="0">
                <a:latin typeface="Segoe UI Semilight"/>
                <a:cs typeface="Segoe UI Semilight"/>
              </a:rPr>
              <a:t> </a:t>
            </a:r>
            <a:r>
              <a:rPr sz="2400" b="0" dirty="0">
                <a:latin typeface="Segoe UI Semilight"/>
                <a:cs typeface="Segoe UI Semilight"/>
              </a:rPr>
              <a:t>of</a:t>
            </a:r>
            <a:r>
              <a:rPr sz="2400" b="0" spc="-65" dirty="0">
                <a:latin typeface="Segoe UI Semilight"/>
                <a:cs typeface="Segoe UI Semilight"/>
              </a:rPr>
              <a:t> </a:t>
            </a:r>
            <a:r>
              <a:rPr sz="2400" dirty="0">
                <a:latin typeface="Cambria Math"/>
                <a:cs typeface="Cambria Math"/>
              </a:rPr>
              <a:t>𝜃</a:t>
            </a:r>
            <a:r>
              <a:rPr sz="2400" spc="145" dirty="0">
                <a:latin typeface="Cambria Math"/>
                <a:cs typeface="Cambria Math"/>
              </a:rPr>
              <a:t> </a:t>
            </a:r>
            <a:r>
              <a:rPr sz="2400" b="0" dirty="0">
                <a:latin typeface="Segoe UI Semilight"/>
                <a:cs typeface="Segoe UI Semilight"/>
              </a:rPr>
              <a:t>that</a:t>
            </a:r>
            <a:r>
              <a:rPr sz="2400" b="0" spc="-45" dirty="0">
                <a:latin typeface="Segoe UI Semilight"/>
                <a:cs typeface="Segoe UI Semilight"/>
              </a:rPr>
              <a:t> </a:t>
            </a:r>
            <a:r>
              <a:rPr sz="2400" b="0" dirty="0">
                <a:latin typeface="Segoe UI Semilight"/>
                <a:cs typeface="Segoe UI Semilight"/>
              </a:rPr>
              <a:t>maximizes</a:t>
            </a:r>
            <a:r>
              <a:rPr sz="2400" b="0" spc="-25" dirty="0">
                <a:latin typeface="Segoe UI Semilight"/>
                <a:cs typeface="Segoe UI Semilight"/>
              </a:rPr>
              <a:t> </a:t>
            </a:r>
            <a:r>
              <a:rPr sz="2400" b="0" dirty="0">
                <a:latin typeface="Segoe UI Semilight"/>
                <a:cs typeface="Segoe UI Semilight"/>
              </a:rPr>
              <a:t>the</a:t>
            </a:r>
            <a:r>
              <a:rPr sz="2400" b="0" spc="-45" dirty="0">
                <a:latin typeface="Segoe UI Semilight"/>
                <a:cs typeface="Segoe UI Semilight"/>
              </a:rPr>
              <a:t> </a:t>
            </a:r>
            <a:r>
              <a:rPr sz="2400" b="0" dirty="0">
                <a:latin typeface="Segoe UI Semilight"/>
                <a:cs typeface="Segoe UI Semilight"/>
              </a:rPr>
              <a:t>log</a:t>
            </a:r>
            <a:r>
              <a:rPr sz="2400" b="0" spc="-50" dirty="0">
                <a:latin typeface="Segoe UI Semilight"/>
                <a:cs typeface="Segoe UI Semilight"/>
              </a:rPr>
              <a:t> </a:t>
            </a:r>
            <a:r>
              <a:rPr sz="2400" b="0" dirty="0">
                <a:latin typeface="Segoe UI Semilight"/>
                <a:cs typeface="Segoe UI Semilight"/>
              </a:rPr>
              <a:t>likelihood</a:t>
            </a:r>
            <a:r>
              <a:rPr sz="2400" b="0" spc="-70" dirty="0">
                <a:latin typeface="Segoe UI Semilight"/>
                <a:cs typeface="Segoe UI Semilight"/>
              </a:rPr>
              <a:t> </a:t>
            </a:r>
            <a:r>
              <a:rPr sz="2400" b="0" dirty="0">
                <a:latin typeface="Segoe UI Semilight"/>
                <a:cs typeface="Segoe UI Semilight"/>
              </a:rPr>
              <a:t>also</a:t>
            </a:r>
            <a:r>
              <a:rPr sz="2400" b="0" spc="-50" dirty="0">
                <a:latin typeface="Segoe UI Semilight"/>
                <a:cs typeface="Segoe UI Semilight"/>
              </a:rPr>
              <a:t> </a:t>
            </a:r>
            <a:r>
              <a:rPr sz="2400" b="0" dirty="0">
                <a:latin typeface="Segoe UI Semilight"/>
                <a:cs typeface="Segoe UI Semilight"/>
              </a:rPr>
              <a:t>maximized</a:t>
            </a:r>
            <a:r>
              <a:rPr sz="2400" b="0" spc="-35" dirty="0">
                <a:latin typeface="Segoe UI Semilight"/>
                <a:cs typeface="Segoe UI Semilight"/>
              </a:rPr>
              <a:t> </a:t>
            </a:r>
            <a:r>
              <a:rPr sz="2400" b="0" dirty="0">
                <a:latin typeface="Segoe UI Semilight"/>
                <a:cs typeface="Segoe UI Semilight"/>
              </a:rPr>
              <a:t>the</a:t>
            </a:r>
            <a:r>
              <a:rPr sz="2400" b="0" spc="-40" dirty="0">
                <a:latin typeface="Segoe UI Semilight"/>
                <a:cs typeface="Segoe UI Semilight"/>
              </a:rPr>
              <a:t> </a:t>
            </a:r>
            <a:r>
              <a:rPr sz="2400" b="0" spc="-10" dirty="0">
                <a:latin typeface="Segoe UI Semilight"/>
                <a:cs typeface="Segoe UI Semilight"/>
              </a:rPr>
              <a:t>likelihood”</a:t>
            </a:r>
            <a:endParaRPr sz="2400">
              <a:latin typeface="Segoe UI Semilight"/>
              <a:cs typeface="Segoe UI Semilight"/>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08CF5-6B75-A419-10C3-EFB8A3F24123}"/>
            </a:ext>
          </a:extLst>
        </p:cNvPr>
        <p:cNvGrpSpPr/>
        <p:nvPr/>
      </p:nvGrpSpPr>
      <p:grpSpPr>
        <a:xfrm>
          <a:off x="0" y="0"/>
          <a:ext cx="0" cy="0"/>
          <a:chOff x="0" y="0"/>
          <a:chExt cx="0" cy="0"/>
        </a:xfrm>
      </p:grpSpPr>
      <p:sp>
        <p:nvSpPr>
          <p:cNvPr id="2" name="object 2" descr="$PPTXTitle">
            <a:extLst>
              <a:ext uri="{FF2B5EF4-FFF2-40B4-BE49-F238E27FC236}">
                <a16:creationId xmlns:a16="http://schemas.microsoft.com/office/drawing/2014/main" id="{6557A25D-5523-1197-CBAC-4D2E5234DCF8}"/>
              </a:ext>
            </a:extLst>
          </p:cNvPr>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65" dirty="0"/>
              <a:t>Half</a:t>
            </a:r>
            <a:r>
              <a:rPr spc="180" dirty="0"/>
              <a:t> </a:t>
            </a:r>
            <a:r>
              <a:rPr dirty="0"/>
              <a:t>a</a:t>
            </a:r>
            <a:r>
              <a:rPr spc="185" dirty="0"/>
              <a:t> </a:t>
            </a:r>
            <a:r>
              <a:rPr spc="55" dirty="0"/>
              <a:t>step</a:t>
            </a:r>
            <a:r>
              <a:rPr spc="185" dirty="0"/>
              <a:t> </a:t>
            </a:r>
            <a:r>
              <a:rPr spc="55" dirty="0"/>
              <a:t>backwards…</a:t>
            </a:r>
          </a:p>
        </p:txBody>
      </p:sp>
      <p:sp>
        <p:nvSpPr>
          <p:cNvPr id="3" name="object 3">
            <a:extLst>
              <a:ext uri="{FF2B5EF4-FFF2-40B4-BE49-F238E27FC236}">
                <a16:creationId xmlns:a16="http://schemas.microsoft.com/office/drawing/2014/main" id="{25F5588A-2DA1-8EFD-2928-20246F034C8F}"/>
              </a:ext>
            </a:extLst>
          </p:cNvPr>
          <p:cNvSpPr/>
          <p:nvPr/>
        </p:nvSpPr>
        <p:spPr>
          <a:xfrm>
            <a:off x="2093848" y="3616705"/>
            <a:ext cx="897255" cy="328930"/>
          </a:xfrm>
          <a:custGeom>
            <a:avLst/>
            <a:gdLst/>
            <a:ahLst/>
            <a:cxnLst/>
            <a:rect l="l" t="t" r="r" b="b"/>
            <a:pathLst>
              <a:path w="897255" h="328929">
                <a:moveTo>
                  <a:pt x="792352" y="0"/>
                </a:moveTo>
                <a:lnTo>
                  <a:pt x="787653" y="13335"/>
                </a:lnTo>
                <a:lnTo>
                  <a:pt x="806703" y="21595"/>
                </a:lnTo>
                <a:lnTo>
                  <a:pt x="823086" y="33035"/>
                </a:lnTo>
                <a:lnTo>
                  <a:pt x="847851" y="65405"/>
                </a:lnTo>
                <a:lnTo>
                  <a:pt x="862425" y="109108"/>
                </a:lnTo>
                <a:lnTo>
                  <a:pt x="866015" y="134346"/>
                </a:lnTo>
                <a:lnTo>
                  <a:pt x="866068" y="134717"/>
                </a:lnTo>
                <a:lnTo>
                  <a:pt x="866066" y="191789"/>
                </a:lnTo>
                <a:lnTo>
                  <a:pt x="856299" y="241788"/>
                </a:lnTo>
                <a:lnTo>
                  <a:pt x="836721" y="280838"/>
                </a:lnTo>
                <a:lnTo>
                  <a:pt x="806952" y="307179"/>
                </a:lnTo>
                <a:lnTo>
                  <a:pt x="788162" y="315468"/>
                </a:lnTo>
                <a:lnTo>
                  <a:pt x="792352" y="328930"/>
                </a:lnTo>
                <a:lnTo>
                  <a:pt x="837231" y="307832"/>
                </a:lnTo>
                <a:lnTo>
                  <a:pt x="870203" y="271399"/>
                </a:lnTo>
                <a:lnTo>
                  <a:pt x="890492" y="222599"/>
                </a:lnTo>
                <a:lnTo>
                  <a:pt x="897255" y="164465"/>
                </a:lnTo>
                <a:lnTo>
                  <a:pt x="895583" y="134717"/>
                </a:lnTo>
                <a:lnTo>
                  <a:pt x="881985" y="80918"/>
                </a:lnTo>
                <a:lnTo>
                  <a:pt x="855075" y="37415"/>
                </a:lnTo>
                <a:lnTo>
                  <a:pt x="816213" y="8598"/>
                </a:lnTo>
                <a:lnTo>
                  <a:pt x="792352" y="0"/>
                </a:lnTo>
                <a:close/>
              </a:path>
              <a:path w="897255" h="328929">
                <a:moveTo>
                  <a:pt x="104901" y="0"/>
                </a:moveTo>
                <a:lnTo>
                  <a:pt x="60134" y="21066"/>
                </a:lnTo>
                <a:lnTo>
                  <a:pt x="27177" y="57658"/>
                </a:lnTo>
                <a:lnTo>
                  <a:pt x="6778" y="106489"/>
                </a:lnTo>
                <a:lnTo>
                  <a:pt x="92" y="162814"/>
                </a:lnTo>
                <a:lnTo>
                  <a:pt x="0" y="164465"/>
                </a:lnTo>
                <a:lnTo>
                  <a:pt x="1690" y="194710"/>
                </a:lnTo>
                <a:lnTo>
                  <a:pt x="15216" y="248154"/>
                </a:lnTo>
                <a:lnTo>
                  <a:pt x="42054" y="291550"/>
                </a:lnTo>
                <a:lnTo>
                  <a:pt x="80968" y="320280"/>
                </a:lnTo>
                <a:lnTo>
                  <a:pt x="104901" y="328930"/>
                </a:lnTo>
                <a:lnTo>
                  <a:pt x="109093" y="315468"/>
                </a:lnTo>
                <a:lnTo>
                  <a:pt x="90356" y="307179"/>
                </a:lnTo>
                <a:lnTo>
                  <a:pt x="74168" y="295640"/>
                </a:lnTo>
                <a:lnTo>
                  <a:pt x="49530" y="262763"/>
                </a:lnTo>
                <a:lnTo>
                  <a:pt x="34893" y="218122"/>
                </a:lnTo>
                <a:lnTo>
                  <a:pt x="30042" y="164465"/>
                </a:lnTo>
                <a:lnTo>
                  <a:pt x="29971" y="162814"/>
                </a:lnTo>
                <a:lnTo>
                  <a:pt x="34893" y="109108"/>
                </a:lnTo>
                <a:lnTo>
                  <a:pt x="49530" y="65405"/>
                </a:lnTo>
                <a:lnTo>
                  <a:pt x="74279" y="33035"/>
                </a:lnTo>
                <a:lnTo>
                  <a:pt x="109600" y="13335"/>
                </a:lnTo>
                <a:lnTo>
                  <a:pt x="104901" y="0"/>
                </a:lnTo>
                <a:close/>
              </a:path>
            </a:pathLst>
          </a:custGeom>
          <a:solidFill>
            <a:srgbClr val="000000"/>
          </a:solidFill>
        </p:spPr>
        <p:txBody>
          <a:bodyPr wrap="square" lIns="0" tIns="0" rIns="0" bIns="0" rtlCol="0"/>
          <a:lstStyle/>
          <a:p>
            <a:endParaRPr/>
          </a:p>
        </p:txBody>
      </p:sp>
      <p:sp>
        <p:nvSpPr>
          <p:cNvPr id="4" name="object 4">
            <a:extLst>
              <a:ext uri="{FF2B5EF4-FFF2-40B4-BE49-F238E27FC236}">
                <a16:creationId xmlns:a16="http://schemas.microsoft.com/office/drawing/2014/main" id="{5872A05C-78FE-DDAA-B624-09D68750FDFC}"/>
              </a:ext>
            </a:extLst>
          </p:cNvPr>
          <p:cNvSpPr/>
          <p:nvPr/>
        </p:nvSpPr>
        <p:spPr>
          <a:xfrm>
            <a:off x="3811396" y="3616705"/>
            <a:ext cx="440055" cy="328930"/>
          </a:xfrm>
          <a:custGeom>
            <a:avLst/>
            <a:gdLst/>
            <a:ahLst/>
            <a:cxnLst/>
            <a:rect l="l" t="t" r="r" b="b"/>
            <a:pathLst>
              <a:path w="440054" h="328929">
                <a:moveTo>
                  <a:pt x="335152" y="0"/>
                </a:moveTo>
                <a:lnTo>
                  <a:pt x="330453" y="13335"/>
                </a:lnTo>
                <a:lnTo>
                  <a:pt x="349503" y="21595"/>
                </a:lnTo>
                <a:lnTo>
                  <a:pt x="365887" y="33035"/>
                </a:lnTo>
                <a:lnTo>
                  <a:pt x="390651" y="65405"/>
                </a:lnTo>
                <a:lnTo>
                  <a:pt x="405225" y="109108"/>
                </a:lnTo>
                <a:lnTo>
                  <a:pt x="410082" y="162814"/>
                </a:lnTo>
                <a:lnTo>
                  <a:pt x="408866" y="191789"/>
                </a:lnTo>
                <a:lnTo>
                  <a:pt x="399099" y="241788"/>
                </a:lnTo>
                <a:lnTo>
                  <a:pt x="379521" y="280838"/>
                </a:lnTo>
                <a:lnTo>
                  <a:pt x="349752" y="307179"/>
                </a:lnTo>
                <a:lnTo>
                  <a:pt x="330962" y="315468"/>
                </a:lnTo>
                <a:lnTo>
                  <a:pt x="335152" y="328930"/>
                </a:lnTo>
                <a:lnTo>
                  <a:pt x="380031" y="307832"/>
                </a:lnTo>
                <a:lnTo>
                  <a:pt x="413003" y="271399"/>
                </a:lnTo>
                <a:lnTo>
                  <a:pt x="433292" y="222599"/>
                </a:lnTo>
                <a:lnTo>
                  <a:pt x="440054" y="164465"/>
                </a:lnTo>
                <a:lnTo>
                  <a:pt x="438383" y="134717"/>
                </a:lnTo>
                <a:lnTo>
                  <a:pt x="424785" y="80918"/>
                </a:lnTo>
                <a:lnTo>
                  <a:pt x="397875" y="37415"/>
                </a:lnTo>
                <a:lnTo>
                  <a:pt x="359013" y="8598"/>
                </a:lnTo>
                <a:lnTo>
                  <a:pt x="335152" y="0"/>
                </a:lnTo>
                <a:close/>
              </a:path>
              <a:path w="440054" h="328929">
                <a:moveTo>
                  <a:pt x="104901" y="0"/>
                </a:moveTo>
                <a:lnTo>
                  <a:pt x="60134" y="21066"/>
                </a:lnTo>
                <a:lnTo>
                  <a:pt x="27177" y="57658"/>
                </a:lnTo>
                <a:lnTo>
                  <a:pt x="6778" y="106489"/>
                </a:lnTo>
                <a:lnTo>
                  <a:pt x="92" y="162814"/>
                </a:lnTo>
                <a:lnTo>
                  <a:pt x="0" y="164465"/>
                </a:lnTo>
                <a:lnTo>
                  <a:pt x="1690" y="194710"/>
                </a:lnTo>
                <a:lnTo>
                  <a:pt x="15216" y="248154"/>
                </a:lnTo>
                <a:lnTo>
                  <a:pt x="42054" y="291550"/>
                </a:lnTo>
                <a:lnTo>
                  <a:pt x="80968" y="320280"/>
                </a:lnTo>
                <a:lnTo>
                  <a:pt x="104901" y="328930"/>
                </a:lnTo>
                <a:lnTo>
                  <a:pt x="109092" y="315468"/>
                </a:lnTo>
                <a:lnTo>
                  <a:pt x="90356" y="307179"/>
                </a:lnTo>
                <a:lnTo>
                  <a:pt x="74167" y="295640"/>
                </a:lnTo>
                <a:lnTo>
                  <a:pt x="49529" y="262763"/>
                </a:lnTo>
                <a:lnTo>
                  <a:pt x="34893" y="218122"/>
                </a:lnTo>
                <a:lnTo>
                  <a:pt x="30042" y="164465"/>
                </a:lnTo>
                <a:lnTo>
                  <a:pt x="29972" y="162814"/>
                </a:lnTo>
                <a:lnTo>
                  <a:pt x="31206" y="134717"/>
                </a:lnTo>
                <a:lnTo>
                  <a:pt x="41009" y="86000"/>
                </a:lnTo>
                <a:lnTo>
                  <a:pt x="60577" y="47642"/>
                </a:lnTo>
                <a:lnTo>
                  <a:pt x="90624" y="21595"/>
                </a:lnTo>
                <a:lnTo>
                  <a:pt x="109600" y="13335"/>
                </a:lnTo>
                <a:lnTo>
                  <a:pt x="104901" y="0"/>
                </a:lnTo>
                <a:close/>
              </a:path>
            </a:pathLst>
          </a:custGeom>
          <a:solidFill>
            <a:srgbClr val="000000"/>
          </a:solidFill>
        </p:spPr>
        <p:txBody>
          <a:bodyPr wrap="square" lIns="0" tIns="0" rIns="0" bIns="0" rtlCol="0"/>
          <a:lstStyle/>
          <a:p>
            <a:endParaRPr/>
          </a:p>
        </p:txBody>
      </p:sp>
      <p:grpSp>
        <p:nvGrpSpPr>
          <p:cNvPr id="5" name="object 5">
            <a:extLst>
              <a:ext uri="{FF2B5EF4-FFF2-40B4-BE49-F238E27FC236}">
                <a16:creationId xmlns:a16="http://schemas.microsoft.com/office/drawing/2014/main" id="{B2B52125-9000-465C-BBD8-EB224F2A6078}"/>
              </a:ext>
            </a:extLst>
          </p:cNvPr>
          <p:cNvGrpSpPr/>
          <p:nvPr/>
        </p:nvGrpSpPr>
        <p:grpSpPr>
          <a:xfrm>
            <a:off x="574548" y="4803647"/>
            <a:ext cx="11188065" cy="1790700"/>
            <a:chOff x="574548" y="4803647"/>
            <a:chExt cx="11188065" cy="1790700"/>
          </a:xfrm>
        </p:grpSpPr>
        <p:sp>
          <p:nvSpPr>
            <p:cNvPr id="6" name="object 6">
              <a:extLst>
                <a:ext uri="{FF2B5EF4-FFF2-40B4-BE49-F238E27FC236}">
                  <a16:creationId xmlns:a16="http://schemas.microsoft.com/office/drawing/2014/main" id="{B181771B-75D1-93C1-9AB5-4DA2BFAF0A2F}"/>
                </a:ext>
              </a:extLst>
            </p:cNvPr>
            <p:cNvSpPr/>
            <p:nvPr/>
          </p:nvSpPr>
          <p:spPr>
            <a:xfrm>
              <a:off x="574548" y="4803647"/>
              <a:ext cx="11188065" cy="1790700"/>
            </a:xfrm>
            <a:custGeom>
              <a:avLst/>
              <a:gdLst/>
              <a:ahLst/>
              <a:cxnLst/>
              <a:rect l="l" t="t" r="r" b="b"/>
              <a:pathLst>
                <a:path w="11188065" h="1790700">
                  <a:moveTo>
                    <a:pt x="10889234" y="0"/>
                  </a:moveTo>
                  <a:lnTo>
                    <a:pt x="298449" y="0"/>
                  </a:lnTo>
                  <a:lnTo>
                    <a:pt x="250038" y="3905"/>
                  </a:lnTo>
                  <a:lnTo>
                    <a:pt x="204115" y="15213"/>
                  </a:lnTo>
                  <a:lnTo>
                    <a:pt x="161293" y="33309"/>
                  </a:lnTo>
                  <a:lnTo>
                    <a:pt x="122187" y="57578"/>
                  </a:lnTo>
                  <a:lnTo>
                    <a:pt x="87412" y="87407"/>
                  </a:lnTo>
                  <a:lnTo>
                    <a:pt x="57582" y="122182"/>
                  </a:lnTo>
                  <a:lnTo>
                    <a:pt x="33311" y="161287"/>
                  </a:lnTo>
                  <a:lnTo>
                    <a:pt x="15214" y="204110"/>
                  </a:lnTo>
                  <a:lnTo>
                    <a:pt x="3906" y="250035"/>
                  </a:lnTo>
                  <a:lnTo>
                    <a:pt x="0" y="298450"/>
                  </a:lnTo>
                  <a:lnTo>
                    <a:pt x="0" y="1492250"/>
                  </a:lnTo>
                  <a:lnTo>
                    <a:pt x="3906" y="1540661"/>
                  </a:lnTo>
                  <a:lnTo>
                    <a:pt x="15214" y="1586584"/>
                  </a:lnTo>
                  <a:lnTo>
                    <a:pt x="33311" y="1629406"/>
                  </a:lnTo>
                  <a:lnTo>
                    <a:pt x="57582" y="1668512"/>
                  </a:lnTo>
                  <a:lnTo>
                    <a:pt x="87412" y="1703287"/>
                  </a:lnTo>
                  <a:lnTo>
                    <a:pt x="122187" y="1733117"/>
                  </a:lnTo>
                  <a:lnTo>
                    <a:pt x="161293" y="1757388"/>
                  </a:lnTo>
                  <a:lnTo>
                    <a:pt x="204115" y="1775485"/>
                  </a:lnTo>
                  <a:lnTo>
                    <a:pt x="250038" y="1786793"/>
                  </a:lnTo>
                  <a:lnTo>
                    <a:pt x="298449" y="1790700"/>
                  </a:lnTo>
                  <a:lnTo>
                    <a:pt x="10889234" y="1790700"/>
                  </a:lnTo>
                  <a:lnTo>
                    <a:pt x="10937648" y="1786793"/>
                  </a:lnTo>
                  <a:lnTo>
                    <a:pt x="10983573" y="1775485"/>
                  </a:lnTo>
                  <a:lnTo>
                    <a:pt x="11026396" y="1757388"/>
                  </a:lnTo>
                  <a:lnTo>
                    <a:pt x="11065501" y="1733117"/>
                  </a:lnTo>
                  <a:lnTo>
                    <a:pt x="11100276" y="1703287"/>
                  </a:lnTo>
                  <a:lnTo>
                    <a:pt x="11130105" y="1668512"/>
                  </a:lnTo>
                  <a:lnTo>
                    <a:pt x="11154374" y="1629406"/>
                  </a:lnTo>
                  <a:lnTo>
                    <a:pt x="11172470" y="1586584"/>
                  </a:lnTo>
                  <a:lnTo>
                    <a:pt x="11183778" y="1540661"/>
                  </a:lnTo>
                  <a:lnTo>
                    <a:pt x="11187684" y="1492250"/>
                  </a:lnTo>
                  <a:lnTo>
                    <a:pt x="11187684" y="298450"/>
                  </a:lnTo>
                  <a:lnTo>
                    <a:pt x="11183778" y="250035"/>
                  </a:lnTo>
                  <a:lnTo>
                    <a:pt x="11172470" y="204110"/>
                  </a:lnTo>
                  <a:lnTo>
                    <a:pt x="11154374" y="161287"/>
                  </a:lnTo>
                  <a:lnTo>
                    <a:pt x="11130105" y="122182"/>
                  </a:lnTo>
                  <a:lnTo>
                    <a:pt x="11100276" y="87407"/>
                  </a:lnTo>
                  <a:lnTo>
                    <a:pt x="11065501" y="57578"/>
                  </a:lnTo>
                  <a:lnTo>
                    <a:pt x="11026396" y="33309"/>
                  </a:lnTo>
                  <a:lnTo>
                    <a:pt x="10983573" y="15213"/>
                  </a:lnTo>
                  <a:lnTo>
                    <a:pt x="10937648" y="3905"/>
                  </a:lnTo>
                  <a:lnTo>
                    <a:pt x="10889234" y="0"/>
                  </a:lnTo>
                  <a:close/>
                </a:path>
              </a:pathLst>
            </a:custGeom>
            <a:solidFill>
              <a:srgbClr val="F8F1F7"/>
            </a:solidFill>
          </p:spPr>
          <p:txBody>
            <a:bodyPr wrap="square" lIns="0" tIns="0" rIns="0" bIns="0" rtlCol="0"/>
            <a:lstStyle/>
            <a:p>
              <a:endParaRPr/>
            </a:p>
          </p:txBody>
        </p:sp>
        <p:sp>
          <p:nvSpPr>
            <p:cNvPr id="7" name="object 7">
              <a:extLst>
                <a:ext uri="{FF2B5EF4-FFF2-40B4-BE49-F238E27FC236}">
                  <a16:creationId xmlns:a16="http://schemas.microsoft.com/office/drawing/2014/main" id="{CB31EA78-C6DE-FA71-E7E8-1E1499936867}"/>
                </a:ext>
              </a:extLst>
            </p:cNvPr>
            <p:cNvSpPr/>
            <p:nvPr/>
          </p:nvSpPr>
          <p:spPr>
            <a:xfrm>
              <a:off x="2568321" y="5536945"/>
              <a:ext cx="4323715" cy="329565"/>
            </a:xfrm>
            <a:custGeom>
              <a:avLst/>
              <a:gdLst/>
              <a:ahLst/>
              <a:cxnLst/>
              <a:rect l="l" t="t" r="r" b="b"/>
              <a:pathLst>
                <a:path w="4323715" h="329564">
                  <a:moveTo>
                    <a:pt x="109601" y="13462"/>
                  </a:moveTo>
                  <a:lnTo>
                    <a:pt x="104902" y="0"/>
                  </a:lnTo>
                  <a:lnTo>
                    <a:pt x="81102" y="8623"/>
                  </a:lnTo>
                  <a:lnTo>
                    <a:pt x="60223" y="21120"/>
                  </a:lnTo>
                  <a:lnTo>
                    <a:pt x="27178" y="57696"/>
                  </a:lnTo>
                  <a:lnTo>
                    <a:pt x="6819" y="106578"/>
                  </a:lnTo>
                  <a:lnTo>
                    <a:pt x="88" y="162864"/>
                  </a:lnTo>
                  <a:lnTo>
                    <a:pt x="0" y="164592"/>
                  </a:lnTo>
                  <a:lnTo>
                    <a:pt x="1689" y="194818"/>
                  </a:lnTo>
                  <a:lnTo>
                    <a:pt x="15214" y="248259"/>
                  </a:lnTo>
                  <a:lnTo>
                    <a:pt x="42062" y="291630"/>
                  </a:lnTo>
                  <a:lnTo>
                    <a:pt x="81013" y="320370"/>
                  </a:lnTo>
                  <a:lnTo>
                    <a:pt x="104902" y="328968"/>
                  </a:lnTo>
                  <a:lnTo>
                    <a:pt x="109093" y="315607"/>
                  </a:lnTo>
                  <a:lnTo>
                    <a:pt x="90373" y="307314"/>
                  </a:lnTo>
                  <a:lnTo>
                    <a:pt x="74206" y="295770"/>
                  </a:lnTo>
                  <a:lnTo>
                    <a:pt x="49530" y="262902"/>
                  </a:lnTo>
                  <a:lnTo>
                    <a:pt x="34950" y="218224"/>
                  </a:lnTo>
                  <a:lnTo>
                    <a:pt x="30162" y="164592"/>
                  </a:lnTo>
                  <a:lnTo>
                    <a:pt x="30099" y="162864"/>
                  </a:lnTo>
                  <a:lnTo>
                    <a:pt x="31305" y="134810"/>
                  </a:lnTo>
                  <a:lnTo>
                    <a:pt x="41021" y="86131"/>
                  </a:lnTo>
                  <a:lnTo>
                    <a:pt x="60629" y="47713"/>
                  </a:lnTo>
                  <a:lnTo>
                    <a:pt x="90639" y="21717"/>
                  </a:lnTo>
                  <a:lnTo>
                    <a:pt x="109601" y="13462"/>
                  </a:lnTo>
                  <a:close/>
                </a:path>
                <a:path w="4323715" h="329564">
                  <a:moveTo>
                    <a:pt x="1348359" y="164592"/>
                  </a:moveTo>
                  <a:lnTo>
                    <a:pt x="1341589" y="106578"/>
                  </a:lnTo>
                  <a:lnTo>
                    <a:pt x="1321308" y="57696"/>
                  </a:lnTo>
                  <a:lnTo>
                    <a:pt x="1288237" y="21120"/>
                  </a:lnTo>
                  <a:lnTo>
                    <a:pt x="1243457" y="0"/>
                  </a:lnTo>
                  <a:lnTo>
                    <a:pt x="1238885" y="13462"/>
                  </a:lnTo>
                  <a:lnTo>
                    <a:pt x="1257909" y="21717"/>
                  </a:lnTo>
                  <a:lnTo>
                    <a:pt x="1274254" y="33121"/>
                  </a:lnTo>
                  <a:lnTo>
                    <a:pt x="1298956" y="65506"/>
                  </a:lnTo>
                  <a:lnTo>
                    <a:pt x="1313522" y="109220"/>
                  </a:lnTo>
                  <a:lnTo>
                    <a:pt x="1318387" y="162864"/>
                  </a:lnTo>
                  <a:lnTo>
                    <a:pt x="1317167" y="191871"/>
                  </a:lnTo>
                  <a:lnTo>
                    <a:pt x="1307452" y="241896"/>
                  </a:lnTo>
                  <a:lnTo>
                    <a:pt x="1287868" y="280962"/>
                  </a:lnTo>
                  <a:lnTo>
                    <a:pt x="1258100" y="307314"/>
                  </a:lnTo>
                  <a:lnTo>
                    <a:pt x="1239393" y="315607"/>
                  </a:lnTo>
                  <a:lnTo>
                    <a:pt x="1243457" y="328968"/>
                  </a:lnTo>
                  <a:lnTo>
                    <a:pt x="1288326" y="307924"/>
                  </a:lnTo>
                  <a:lnTo>
                    <a:pt x="1321308" y="271487"/>
                  </a:lnTo>
                  <a:lnTo>
                    <a:pt x="1341589" y="222707"/>
                  </a:lnTo>
                  <a:lnTo>
                    <a:pt x="1346657" y="194818"/>
                  </a:lnTo>
                  <a:lnTo>
                    <a:pt x="1348359" y="164592"/>
                  </a:lnTo>
                  <a:close/>
                </a:path>
                <a:path w="4323715" h="329564">
                  <a:moveTo>
                    <a:pt x="3601085" y="13462"/>
                  </a:moveTo>
                  <a:lnTo>
                    <a:pt x="3596386" y="0"/>
                  </a:lnTo>
                  <a:lnTo>
                    <a:pt x="3572586" y="8623"/>
                  </a:lnTo>
                  <a:lnTo>
                    <a:pt x="3551707" y="21120"/>
                  </a:lnTo>
                  <a:lnTo>
                    <a:pt x="3518662" y="57696"/>
                  </a:lnTo>
                  <a:lnTo>
                    <a:pt x="3498304" y="106578"/>
                  </a:lnTo>
                  <a:lnTo>
                    <a:pt x="3491573" y="162864"/>
                  </a:lnTo>
                  <a:lnTo>
                    <a:pt x="3491484" y="164592"/>
                  </a:lnTo>
                  <a:lnTo>
                    <a:pt x="3493173" y="194818"/>
                  </a:lnTo>
                  <a:lnTo>
                    <a:pt x="3506698" y="248259"/>
                  </a:lnTo>
                  <a:lnTo>
                    <a:pt x="3533546" y="291630"/>
                  </a:lnTo>
                  <a:lnTo>
                    <a:pt x="3572497" y="320370"/>
                  </a:lnTo>
                  <a:lnTo>
                    <a:pt x="3596386" y="328968"/>
                  </a:lnTo>
                  <a:lnTo>
                    <a:pt x="3600577" y="315607"/>
                  </a:lnTo>
                  <a:lnTo>
                    <a:pt x="3581857" y="307314"/>
                  </a:lnTo>
                  <a:lnTo>
                    <a:pt x="3565690" y="295770"/>
                  </a:lnTo>
                  <a:lnTo>
                    <a:pt x="3541014" y="262902"/>
                  </a:lnTo>
                  <a:lnTo>
                    <a:pt x="3526434" y="218224"/>
                  </a:lnTo>
                  <a:lnTo>
                    <a:pt x="3521646" y="164592"/>
                  </a:lnTo>
                  <a:lnTo>
                    <a:pt x="3521583" y="162864"/>
                  </a:lnTo>
                  <a:lnTo>
                    <a:pt x="3522789" y="134810"/>
                  </a:lnTo>
                  <a:lnTo>
                    <a:pt x="3532505" y="86131"/>
                  </a:lnTo>
                  <a:lnTo>
                    <a:pt x="3552113" y="47713"/>
                  </a:lnTo>
                  <a:lnTo>
                    <a:pt x="3582124" y="21717"/>
                  </a:lnTo>
                  <a:lnTo>
                    <a:pt x="3601085" y="13462"/>
                  </a:lnTo>
                  <a:close/>
                </a:path>
                <a:path w="4323715" h="329564">
                  <a:moveTo>
                    <a:pt x="4323207" y="164592"/>
                  </a:moveTo>
                  <a:lnTo>
                    <a:pt x="4316438" y="106578"/>
                  </a:lnTo>
                  <a:lnTo>
                    <a:pt x="4296156" y="57696"/>
                  </a:lnTo>
                  <a:lnTo>
                    <a:pt x="4263085" y="21120"/>
                  </a:lnTo>
                  <a:lnTo>
                    <a:pt x="4218305" y="0"/>
                  </a:lnTo>
                  <a:lnTo>
                    <a:pt x="4213733" y="13462"/>
                  </a:lnTo>
                  <a:lnTo>
                    <a:pt x="4232757" y="21717"/>
                  </a:lnTo>
                  <a:lnTo>
                    <a:pt x="4249102" y="33121"/>
                  </a:lnTo>
                  <a:lnTo>
                    <a:pt x="4273804" y="65506"/>
                  </a:lnTo>
                  <a:lnTo>
                    <a:pt x="4288371" y="109220"/>
                  </a:lnTo>
                  <a:lnTo>
                    <a:pt x="4293235" y="162864"/>
                  </a:lnTo>
                  <a:lnTo>
                    <a:pt x="4292016" y="191871"/>
                  </a:lnTo>
                  <a:lnTo>
                    <a:pt x="4282300" y="241896"/>
                  </a:lnTo>
                  <a:lnTo>
                    <a:pt x="4262717" y="280962"/>
                  </a:lnTo>
                  <a:lnTo>
                    <a:pt x="4232948" y="307314"/>
                  </a:lnTo>
                  <a:lnTo>
                    <a:pt x="4214241" y="315607"/>
                  </a:lnTo>
                  <a:lnTo>
                    <a:pt x="4218305" y="328968"/>
                  </a:lnTo>
                  <a:lnTo>
                    <a:pt x="4263174" y="307924"/>
                  </a:lnTo>
                  <a:lnTo>
                    <a:pt x="4296156" y="271487"/>
                  </a:lnTo>
                  <a:lnTo>
                    <a:pt x="4316438" y="222707"/>
                  </a:lnTo>
                  <a:lnTo>
                    <a:pt x="4321505" y="194818"/>
                  </a:lnTo>
                  <a:lnTo>
                    <a:pt x="4323207" y="164592"/>
                  </a:lnTo>
                  <a:close/>
                </a:path>
              </a:pathLst>
            </a:custGeom>
            <a:solidFill>
              <a:srgbClr val="000000"/>
            </a:solidFill>
          </p:spPr>
          <p:txBody>
            <a:bodyPr wrap="square" lIns="0" tIns="0" rIns="0" bIns="0" rtlCol="0"/>
            <a:lstStyle/>
            <a:p>
              <a:endParaRPr/>
            </a:p>
          </p:txBody>
        </p:sp>
      </p:grpSp>
      <p:sp>
        <p:nvSpPr>
          <p:cNvPr id="8" name="object 8">
            <a:extLst>
              <a:ext uri="{FF2B5EF4-FFF2-40B4-BE49-F238E27FC236}">
                <a16:creationId xmlns:a16="http://schemas.microsoft.com/office/drawing/2014/main" id="{5F20438B-CDCF-6650-EAD6-9D5F8CDE26FA}"/>
              </a:ext>
            </a:extLst>
          </p:cNvPr>
          <p:cNvSpPr txBox="1"/>
          <p:nvPr/>
        </p:nvSpPr>
        <p:spPr>
          <a:xfrm>
            <a:off x="687222" y="1445513"/>
            <a:ext cx="10911205" cy="5101590"/>
          </a:xfrm>
          <a:prstGeom prst="rect">
            <a:avLst/>
          </a:prstGeom>
        </p:spPr>
        <p:txBody>
          <a:bodyPr vert="horz" wrap="square" lIns="0" tIns="12065" rIns="0" bIns="0" rtlCol="0">
            <a:spAutoFit/>
          </a:bodyPr>
          <a:lstStyle/>
          <a:p>
            <a:pPr marL="31115">
              <a:lnSpc>
                <a:spcPts val="3190"/>
              </a:lnSpc>
              <a:spcBef>
                <a:spcPts val="95"/>
              </a:spcBef>
            </a:pPr>
            <a:r>
              <a:rPr sz="2800" b="0" dirty="0">
                <a:latin typeface="Segoe UI Semilight"/>
                <a:cs typeface="Segoe UI Semilight"/>
              </a:rPr>
              <a:t>Since</a:t>
            </a:r>
            <a:r>
              <a:rPr sz="2800" b="0" spc="-55" dirty="0">
                <a:latin typeface="Segoe UI Semilight"/>
                <a:cs typeface="Segoe UI Semilight"/>
              </a:rPr>
              <a:t> </a:t>
            </a:r>
            <a:r>
              <a:rPr sz="2800" b="0" dirty="0">
                <a:latin typeface="Segoe UI Semilight"/>
                <a:cs typeface="Segoe UI Semilight"/>
              </a:rPr>
              <a:t>the</a:t>
            </a:r>
            <a:r>
              <a:rPr sz="2800" b="0" spc="-70" dirty="0">
                <a:latin typeface="Segoe UI Semilight"/>
                <a:cs typeface="Segoe UI Semilight"/>
              </a:rPr>
              <a:t> </a:t>
            </a:r>
            <a:r>
              <a:rPr sz="2800" b="0" spc="-10" dirty="0">
                <a:latin typeface="Segoe UI Semilight"/>
                <a:cs typeface="Segoe UI Semilight"/>
              </a:rPr>
              <a:t>likelihood</a:t>
            </a:r>
            <a:r>
              <a:rPr sz="2800" b="0" spc="-60" dirty="0">
                <a:latin typeface="Segoe UI Semilight"/>
                <a:cs typeface="Segoe UI Semilight"/>
              </a:rPr>
              <a:t> </a:t>
            </a:r>
            <a:r>
              <a:rPr sz="2800" b="0" dirty="0">
                <a:latin typeface="Segoe UI Semilight"/>
                <a:cs typeface="Segoe UI Semilight"/>
              </a:rPr>
              <a:t>function</a:t>
            </a:r>
            <a:r>
              <a:rPr sz="2800" b="0" spc="-55" dirty="0">
                <a:latin typeface="Segoe UI Semilight"/>
                <a:cs typeface="Segoe UI Semilight"/>
              </a:rPr>
              <a:t> </a:t>
            </a:r>
            <a:r>
              <a:rPr sz="2800" b="0" dirty="0">
                <a:latin typeface="Segoe UI Semilight"/>
                <a:cs typeface="Segoe UI Semilight"/>
              </a:rPr>
              <a:t>is</a:t>
            </a:r>
            <a:r>
              <a:rPr sz="2800" b="0" spc="-75" dirty="0">
                <a:latin typeface="Segoe UI Semilight"/>
                <a:cs typeface="Segoe UI Semilight"/>
              </a:rPr>
              <a:t> </a:t>
            </a:r>
            <a:r>
              <a:rPr sz="2800" b="0" dirty="0">
                <a:latin typeface="Segoe UI Semilight"/>
                <a:cs typeface="Segoe UI Semilight"/>
              </a:rPr>
              <a:t>a</a:t>
            </a:r>
            <a:r>
              <a:rPr sz="2800" b="0" spc="-55" dirty="0">
                <a:latin typeface="Segoe UI Semilight"/>
                <a:cs typeface="Segoe UI Semilight"/>
              </a:rPr>
              <a:t> </a:t>
            </a:r>
            <a:r>
              <a:rPr sz="2800" b="0" dirty="0">
                <a:latin typeface="Segoe UI Semilight"/>
                <a:cs typeface="Segoe UI Semilight"/>
              </a:rPr>
              <a:t>product</a:t>
            </a:r>
            <a:r>
              <a:rPr sz="2800" b="0" spc="-60" dirty="0">
                <a:latin typeface="Segoe UI Semilight"/>
                <a:cs typeface="Segoe UI Semilight"/>
              </a:rPr>
              <a:t> </a:t>
            </a:r>
            <a:r>
              <a:rPr sz="2800" b="0" dirty="0">
                <a:latin typeface="Segoe UI Semilight"/>
                <a:cs typeface="Segoe UI Semilight"/>
              </a:rPr>
              <a:t>of</a:t>
            </a:r>
            <a:r>
              <a:rPr sz="2800" b="0" spc="-60" dirty="0">
                <a:latin typeface="Segoe UI Semilight"/>
                <a:cs typeface="Segoe UI Semilight"/>
              </a:rPr>
              <a:t> </a:t>
            </a:r>
            <a:r>
              <a:rPr sz="2800" b="0" spc="-10" dirty="0">
                <a:latin typeface="Segoe UI Semilight"/>
                <a:cs typeface="Segoe UI Semilight"/>
              </a:rPr>
              <a:t>probabilities</a:t>
            </a:r>
            <a:r>
              <a:rPr sz="2800" b="0" spc="-60" dirty="0">
                <a:latin typeface="Segoe UI Semilight"/>
                <a:cs typeface="Segoe UI Semilight"/>
              </a:rPr>
              <a:t> </a:t>
            </a:r>
            <a:r>
              <a:rPr sz="2800" b="0" dirty="0">
                <a:latin typeface="Segoe UI Semilight"/>
                <a:cs typeface="Segoe UI Semilight"/>
              </a:rPr>
              <a:t>of</a:t>
            </a:r>
            <a:r>
              <a:rPr sz="2800" b="0" spc="-55" dirty="0">
                <a:latin typeface="Segoe UI Semilight"/>
                <a:cs typeface="Segoe UI Semilight"/>
              </a:rPr>
              <a:t> </a:t>
            </a:r>
            <a:r>
              <a:rPr sz="2800" b="0" dirty="0">
                <a:latin typeface="Segoe UI Semilight"/>
                <a:cs typeface="Segoe UI Semilight"/>
              </a:rPr>
              <a:t>seeing</a:t>
            </a:r>
            <a:r>
              <a:rPr sz="2800" b="0" spc="-60" dirty="0">
                <a:latin typeface="Segoe UI Semilight"/>
                <a:cs typeface="Segoe UI Semilight"/>
              </a:rPr>
              <a:t> </a:t>
            </a:r>
            <a:r>
              <a:rPr sz="2800" b="0" spc="-20" dirty="0">
                <a:latin typeface="Segoe UI Semilight"/>
                <a:cs typeface="Segoe UI Semilight"/>
              </a:rPr>
              <a:t>each</a:t>
            </a:r>
            <a:endParaRPr sz="2800">
              <a:latin typeface="Segoe UI Semilight"/>
              <a:cs typeface="Segoe UI Semilight"/>
            </a:endParaRPr>
          </a:p>
          <a:p>
            <a:pPr marL="25400">
              <a:lnSpc>
                <a:spcPts val="3190"/>
              </a:lnSpc>
            </a:pPr>
            <a:r>
              <a:rPr sz="2800" b="0" dirty="0">
                <a:latin typeface="Segoe UI Semilight"/>
                <a:cs typeface="Segoe UI Semilight"/>
              </a:rPr>
              <a:t>of</a:t>
            </a:r>
            <a:r>
              <a:rPr sz="2800" b="0" spc="-80" dirty="0">
                <a:latin typeface="Segoe UI Semilight"/>
                <a:cs typeface="Segoe UI Semilight"/>
              </a:rPr>
              <a:t> </a:t>
            </a:r>
            <a:r>
              <a:rPr sz="2800" b="0" dirty="0">
                <a:latin typeface="Segoe UI Semilight"/>
                <a:cs typeface="Segoe UI Semilight"/>
              </a:rPr>
              <a:t>the</a:t>
            </a:r>
            <a:r>
              <a:rPr sz="2800" b="0" spc="-60" dirty="0">
                <a:latin typeface="Segoe UI Semilight"/>
                <a:cs typeface="Segoe UI Semilight"/>
              </a:rPr>
              <a:t> </a:t>
            </a:r>
            <a:r>
              <a:rPr sz="2800" b="0" dirty="0">
                <a:latin typeface="Segoe UI Semilight"/>
                <a:cs typeface="Segoe UI Semilight"/>
              </a:rPr>
              <a:t>samples,</a:t>
            </a:r>
            <a:r>
              <a:rPr sz="2800" b="0" spc="-75" dirty="0">
                <a:latin typeface="Segoe UI Semilight"/>
                <a:cs typeface="Segoe UI Semilight"/>
              </a:rPr>
              <a:t> </a:t>
            </a:r>
            <a:r>
              <a:rPr sz="2800" b="0" dirty="0">
                <a:latin typeface="Segoe UI Semilight"/>
                <a:cs typeface="Segoe UI Semilight"/>
              </a:rPr>
              <a:t>we’re</a:t>
            </a:r>
            <a:r>
              <a:rPr sz="2800" b="0" spc="-60" dirty="0">
                <a:latin typeface="Segoe UI Semilight"/>
                <a:cs typeface="Segoe UI Semilight"/>
              </a:rPr>
              <a:t> </a:t>
            </a:r>
            <a:r>
              <a:rPr sz="2800" b="0" dirty="0">
                <a:latin typeface="Segoe UI Semilight"/>
                <a:cs typeface="Segoe UI Semilight"/>
              </a:rPr>
              <a:t>going</a:t>
            </a:r>
            <a:r>
              <a:rPr sz="2800" b="0" spc="-65" dirty="0">
                <a:latin typeface="Segoe UI Semilight"/>
                <a:cs typeface="Segoe UI Semilight"/>
              </a:rPr>
              <a:t> </a:t>
            </a:r>
            <a:r>
              <a:rPr sz="2800" b="0" dirty="0">
                <a:latin typeface="Segoe UI Semilight"/>
                <a:cs typeface="Segoe UI Semilight"/>
              </a:rPr>
              <a:t>to</a:t>
            </a:r>
            <a:r>
              <a:rPr sz="2800" b="0" spc="-65" dirty="0">
                <a:latin typeface="Segoe UI Semilight"/>
                <a:cs typeface="Segoe UI Semilight"/>
              </a:rPr>
              <a:t> </a:t>
            </a:r>
            <a:r>
              <a:rPr sz="2800" b="0" dirty="0">
                <a:latin typeface="Segoe UI Semilight"/>
                <a:cs typeface="Segoe UI Semilight"/>
              </a:rPr>
              <a:t>be</a:t>
            </a:r>
            <a:r>
              <a:rPr sz="2800" b="0" spc="-60" dirty="0">
                <a:latin typeface="Segoe UI Semilight"/>
                <a:cs typeface="Segoe UI Semilight"/>
              </a:rPr>
              <a:t> </a:t>
            </a:r>
            <a:r>
              <a:rPr sz="2800" b="0" dirty="0">
                <a:latin typeface="Segoe UI Semilight"/>
                <a:cs typeface="Segoe UI Semilight"/>
              </a:rPr>
              <a:t>taking</a:t>
            </a:r>
            <a:r>
              <a:rPr sz="2800" b="0" spc="-75" dirty="0">
                <a:latin typeface="Segoe UI Semilight"/>
                <a:cs typeface="Segoe UI Semilight"/>
              </a:rPr>
              <a:t> </a:t>
            </a:r>
            <a:r>
              <a:rPr sz="2800" b="0" dirty="0">
                <a:latin typeface="Segoe UI Semilight"/>
                <a:cs typeface="Segoe UI Semilight"/>
              </a:rPr>
              <a:t>the</a:t>
            </a:r>
            <a:r>
              <a:rPr sz="2800" b="0" spc="-60" dirty="0">
                <a:latin typeface="Segoe UI Semilight"/>
                <a:cs typeface="Segoe UI Semilight"/>
              </a:rPr>
              <a:t> </a:t>
            </a:r>
            <a:r>
              <a:rPr sz="2800" b="0" dirty="0">
                <a:latin typeface="Segoe UI Semilight"/>
                <a:cs typeface="Segoe UI Semilight"/>
              </a:rPr>
              <a:t>derivative</a:t>
            </a:r>
            <a:r>
              <a:rPr sz="2800" b="0" spc="-95" dirty="0">
                <a:latin typeface="Segoe UI Semilight"/>
                <a:cs typeface="Segoe UI Semilight"/>
              </a:rPr>
              <a:t> </a:t>
            </a:r>
            <a:r>
              <a:rPr sz="2800" b="0" dirty="0">
                <a:latin typeface="Segoe UI Semilight"/>
                <a:cs typeface="Segoe UI Semilight"/>
              </a:rPr>
              <a:t>of</a:t>
            </a:r>
            <a:r>
              <a:rPr sz="2800" b="0" spc="-65" dirty="0">
                <a:latin typeface="Segoe UI Semilight"/>
                <a:cs typeface="Segoe UI Semilight"/>
              </a:rPr>
              <a:t> </a:t>
            </a:r>
            <a:r>
              <a:rPr sz="2800" b="0" dirty="0">
                <a:latin typeface="Segoe UI Semilight"/>
                <a:cs typeface="Segoe UI Semilight"/>
              </a:rPr>
              <a:t>products</a:t>
            </a:r>
            <a:r>
              <a:rPr sz="2800" b="0" spc="-65" dirty="0">
                <a:latin typeface="Segoe UI Semilight"/>
                <a:cs typeface="Segoe UI Semilight"/>
              </a:rPr>
              <a:t> </a:t>
            </a:r>
            <a:r>
              <a:rPr sz="2800" b="0" dirty="0">
                <a:latin typeface="Segoe UI Semilight"/>
                <a:cs typeface="Segoe UI Semilight"/>
              </a:rPr>
              <a:t>a</a:t>
            </a:r>
            <a:r>
              <a:rPr sz="2800" b="0" spc="-65" dirty="0">
                <a:latin typeface="Segoe UI Semilight"/>
                <a:cs typeface="Segoe UI Semilight"/>
              </a:rPr>
              <a:t> </a:t>
            </a:r>
            <a:r>
              <a:rPr sz="2800" b="0" spc="-25" dirty="0">
                <a:latin typeface="Segoe UI Semilight"/>
                <a:cs typeface="Segoe UI Semilight"/>
              </a:rPr>
              <a:t>lot</a:t>
            </a:r>
            <a:endParaRPr sz="2800">
              <a:latin typeface="Segoe UI Semilight"/>
              <a:cs typeface="Segoe UI Semilight"/>
            </a:endParaRPr>
          </a:p>
          <a:p>
            <a:pPr marL="31115">
              <a:lnSpc>
                <a:spcPct val="100000"/>
              </a:lnSpc>
              <a:spcBef>
                <a:spcPts val="1065"/>
              </a:spcBef>
            </a:pPr>
            <a:r>
              <a:rPr sz="2800" b="0" dirty="0">
                <a:latin typeface="Segoe UI Semilight"/>
                <a:cs typeface="Segoe UI Semilight"/>
              </a:rPr>
              <a:t>The</a:t>
            </a:r>
            <a:r>
              <a:rPr sz="2800" b="0" spc="-50" dirty="0">
                <a:latin typeface="Segoe UI Semilight"/>
                <a:cs typeface="Segoe UI Semilight"/>
              </a:rPr>
              <a:t> </a:t>
            </a:r>
            <a:r>
              <a:rPr sz="2800" b="0" dirty="0">
                <a:latin typeface="Segoe UI Semilight"/>
                <a:cs typeface="Segoe UI Semilight"/>
              </a:rPr>
              <a:t>product</a:t>
            </a:r>
            <a:r>
              <a:rPr sz="2800" b="0" spc="-45" dirty="0">
                <a:latin typeface="Segoe UI Semilight"/>
                <a:cs typeface="Segoe UI Semilight"/>
              </a:rPr>
              <a:t> </a:t>
            </a:r>
            <a:r>
              <a:rPr sz="2800" b="0" dirty="0">
                <a:latin typeface="Segoe UI Semilight"/>
                <a:cs typeface="Segoe UI Semilight"/>
              </a:rPr>
              <a:t>rule</a:t>
            </a:r>
            <a:r>
              <a:rPr sz="2800" b="0" spc="-35" dirty="0">
                <a:latin typeface="Segoe UI Semilight"/>
                <a:cs typeface="Segoe UI Semilight"/>
              </a:rPr>
              <a:t> </a:t>
            </a:r>
            <a:r>
              <a:rPr sz="2800" b="0" dirty="0">
                <a:latin typeface="Segoe UI Semilight"/>
                <a:cs typeface="Segoe UI Semilight"/>
              </a:rPr>
              <a:t>is</a:t>
            </a:r>
            <a:r>
              <a:rPr sz="2800" b="0" spc="-50" dirty="0">
                <a:latin typeface="Segoe UI Semilight"/>
                <a:cs typeface="Segoe UI Semilight"/>
              </a:rPr>
              <a:t> </a:t>
            </a:r>
            <a:r>
              <a:rPr sz="2800" b="0" dirty="0">
                <a:latin typeface="Segoe UI Semilight"/>
                <a:cs typeface="Segoe UI Semilight"/>
              </a:rPr>
              <a:t>not</a:t>
            </a:r>
            <a:r>
              <a:rPr sz="2800" b="0" spc="-45" dirty="0">
                <a:latin typeface="Segoe UI Semilight"/>
                <a:cs typeface="Segoe UI Semilight"/>
              </a:rPr>
              <a:t> </a:t>
            </a:r>
            <a:r>
              <a:rPr sz="2800" b="0" dirty="0">
                <a:latin typeface="Segoe UI Semilight"/>
                <a:cs typeface="Segoe UI Semilight"/>
              </a:rPr>
              <a:t>fun!!</a:t>
            </a:r>
            <a:r>
              <a:rPr sz="2800" b="0" spc="-35" dirty="0">
                <a:latin typeface="Segoe UI Semilight"/>
                <a:cs typeface="Segoe UI Semilight"/>
              </a:rPr>
              <a:t> </a:t>
            </a:r>
            <a:r>
              <a:rPr sz="2800" b="0" dirty="0">
                <a:latin typeface="Segoe UI Semilight"/>
                <a:cs typeface="Segoe UI Semilight"/>
              </a:rPr>
              <a:t>There</a:t>
            </a:r>
            <a:r>
              <a:rPr sz="2800" b="0" spc="-50" dirty="0">
                <a:latin typeface="Segoe UI Semilight"/>
                <a:cs typeface="Segoe UI Semilight"/>
              </a:rPr>
              <a:t> </a:t>
            </a:r>
            <a:r>
              <a:rPr sz="2800" b="0" dirty="0">
                <a:latin typeface="Segoe UI Semilight"/>
                <a:cs typeface="Segoe UI Semilight"/>
              </a:rPr>
              <a:t>has</a:t>
            </a:r>
            <a:r>
              <a:rPr sz="2800" b="0" spc="-40" dirty="0">
                <a:latin typeface="Segoe UI Semilight"/>
                <a:cs typeface="Segoe UI Semilight"/>
              </a:rPr>
              <a:t> </a:t>
            </a:r>
            <a:r>
              <a:rPr sz="2800" b="0" dirty="0">
                <a:latin typeface="Segoe UI Semilight"/>
                <a:cs typeface="Segoe UI Semilight"/>
              </a:rPr>
              <a:t>to</a:t>
            </a:r>
            <a:r>
              <a:rPr sz="2800" b="0" spc="-45" dirty="0">
                <a:latin typeface="Segoe UI Semilight"/>
                <a:cs typeface="Segoe UI Semilight"/>
              </a:rPr>
              <a:t> </a:t>
            </a:r>
            <a:r>
              <a:rPr sz="2800" b="0" dirty="0">
                <a:latin typeface="Segoe UI Semilight"/>
                <a:cs typeface="Segoe UI Semilight"/>
              </a:rPr>
              <a:t>be</a:t>
            </a:r>
            <a:r>
              <a:rPr sz="2800" b="0" spc="-35" dirty="0">
                <a:latin typeface="Segoe UI Semilight"/>
                <a:cs typeface="Segoe UI Semilight"/>
              </a:rPr>
              <a:t> </a:t>
            </a:r>
            <a:r>
              <a:rPr sz="2800" b="0" dirty="0">
                <a:latin typeface="Segoe UI Semilight"/>
                <a:cs typeface="Segoe UI Semilight"/>
              </a:rPr>
              <a:t>a</a:t>
            </a:r>
            <a:r>
              <a:rPr sz="2800" b="0" spc="-45" dirty="0">
                <a:latin typeface="Segoe UI Semilight"/>
                <a:cs typeface="Segoe UI Semilight"/>
              </a:rPr>
              <a:t> </a:t>
            </a:r>
            <a:r>
              <a:rPr sz="2800" b="0" dirty="0">
                <a:latin typeface="Segoe UI Semilight"/>
                <a:cs typeface="Segoe UI Semilight"/>
              </a:rPr>
              <a:t>better</a:t>
            </a:r>
            <a:r>
              <a:rPr sz="2800" b="0" spc="-35" dirty="0">
                <a:latin typeface="Segoe UI Semilight"/>
                <a:cs typeface="Segoe UI Semilight"/>
              </a:rPr>
              <a:t> </a:t>
            </a:r>
            <a:r>
              <a:rPr sz="2800" b="0" spc="-20" dirty="0">
                <a:latin typeface="Segoe UI Semilight"/>
                <a:cs typeface="Segoe UI Semilight"/>
              </a:rPr>
              <a:t>way!</a:t>
            </a:r>
            <a:endParaRPr sz="2800">
              <a:latin typeface="Segoe UI Semilight"/>
              <a:cs typeface="Segoe UI Semilight"/>
            </a:endParaRPr>
          </a:p>
          <a:p>
            <a:pPr marL="31115" marR="760730">
              <a:lnSpc>
                <a:spcPct val="131400"/>
              </a:lnSpc>
              <a:spcBef>
                <a:spcPts val="15"/>
              </a:spcBef>
              <a:tabLst>
                <a:tab pos="1523365" algn="l"/>
                <a:tab pos="2433320" algn="l"/>
                <a:tab pos="3241040" algn="l"/>
                <a:tab pos="3674110" algn="l"/>
              </a:tabLst>
            </a:pPr>
            <a:r>
              <a:rPr sz="2800" b="0" u="sng" spc="-70" dirty="0">
                <a:solidFill>
                  <a:srgbClr val="704EB9"/>
                </a:solidFill>
                <a:uFill>
                  <a:solidFill>
                    <a:srgbClr val="704EB9"/>
                  </a:solidFill>
                </a:uFill>
                <a:latin typeface="Segoe UI Semilight"/>
                <a:cs typeface="Segoe UI Semilight"/>
              </a:rPr>
              <a:t>Take </a:t>
            </a:r>
            <a:r>
              <a:rPr sz="2800" b="0" u="sng" dirty="0">
                <a:solidFill>
                  <a:srgbClr val="704EB9"/>
                </a:solidFill>
                <a:uFill>
                  <a:solidFill>
                    <a:srgbClr val="704EB9"/>
                  </a:solidFill>
                </a:uFill>
                <a:latin typeface="Segoe UI Semilight"/>
                <a:cs typeface="Segoe UI Semilight"/>
              </a:rPr>
              <a:t>the</a:t>
            </a:r>
            <a:r>
              <a:rPr sz="2800" b="0" u="sng" spc="-65" dirty="0">
                <a:solidFill>
                  <a:srgbClr val="704EB9"/>
                </a:solidFill>
                <a:uFill>
                  <a:solidFill>
                    <a:srgbClr val="704EB9"/>
                  </a:solidFill>
                </a:uFill>
                <a:latin typeface="Segoe UI Semilight"/>
                <a:cs typeface="Segoe UI Semilight"/>
              </a:rPr>
              <a:t> </a:t>
            </a:r>
            <a:r>
              <a:rPr sz="2800" b="0" u="sng" dirty="0">
                <a:solidFill>
                  <a:srgbClr val="704EB9"/>
                </a:solidFill>
                <a:uFill>
                  <a:solidFill>
                    <a:srgbClr val="704EB9"/>
                  </a:solidFill>
                </a:uFill>
                <a:latin typeface="Segoe UI Semilight"/>
                <a:cs typeface="Segoe UI Semilight"/>
              </a:rPr>
              <a:t>log</a:t>
            </a:r>
            <a:r>
              <a:rPr sz="2800" b="0" u="sng" spc="-50" dirty="0">
                <a:solidFill>
                  <a:srgbClr val="704EB9"/>
                </a:solidFill>
                <a:uFill>
                  <a:solidFill>
                    <a:srgbClr val="704EB9"/>
                  </a:solidFill>
                </a:uFill>
                <a:latin typeface="Segoe UI Semilight"/>
                <a:cs typeface="Segoe UI Semilight"/>
              </a:rPr>
              <a:t> </a:t>
            </a:r>
            <a:r>
              <a:rPr sz="2800" b="0" u="sng" dirty="0">
                <a:solidFill>
                  <a:srgbClr val="704EB9"/>
                </a:solidFill>
                <a:uFill>
                  <a:solidFill>
                    <a:srgbClr val="704EB9"/>
                  </a:solidFill>
                </a:uFill>
                <a:latin typeface="Segoe UI Semilight"/>
                <a:cs typeface="Segoe UI Semilight"/>
              </a:rPr>
              <a:t>of</a:t>
            </a:r>
            <a:r>
              <a:rPr sz="2800" b="0" u="sng" spc="-55" dirty="0">
                <a:solidFill>
                  <a:srgbClr val="704EB9"/>
                </a:solidFill>
                <a:uFill>
                  <a:solidFill>
                    <a:srgbClr val="704EB9"/>
                  </a:solidFill>
                </a:uFill>
                <a:latin typeface="Segoe UI Semilight"/>
                <a:cs typeface="Segoe UI Semilight"/>
              </a:rPr>
              <a:t> </a:t>
            </a:r>
            <a:r>
              <a:rPr sz="2800" b="0" u="sng" dirty="0">
                <a:solidFill>
                  <a:srgbClr val="704EB9"/>
                </a:solidFill>
                <a:uFill>
                  <a:solidFill>
                    <a:srgbClr val="704EB9"/>
                  </a:solidFill>
                </a:uFill>
                <a:latin typeface="Segoe UI Semilight"/>
                <a:cs typeface="Segoe UI Semilight"/>
              </a:rPr>
              <a:t>the</a:t>
            </a:r>
            <a:r>
              <a:rPr sz="2800" b="0" u="sng" spc="-55" dirty="0">
                <a:solidFill>
                  <a:srgbClr val="704EB9"/>
                </a:solidFill>
                <a:uFill>
                  <a:solidFill>
                    <a:srgbClr val="704EB9"/>
                  </a:solidFill>
                </a:uFill>
                <a:latin typeface="Segoe UI Semilight"/>
                <a:cs typeface="Segoe UI Semilight"/>
              </a:rPr>
              <a:t> </a:t>
            </a:r>
            <a:r>
              <a:rPr sz="2800" b="0" u="sng" dirty="0">
                <a:solidFill>
                  <a:srgbClr val="704EB9"/>
                </a:solidFill>
                <a:uFill>
                  <a:solidFill>
                    <a:srgbClr val="704EB9"/>
                  </a:solidFill>
                </a:uFill>
                <a:latin typeface="Segoe UI Semilight"/>
                <a:cs typeface="Segoe UI Semilight"/>
              </a:rPr>
              <a:t>likelihood</a:t>
            </a:r>
            <a:r>
              <a:rPr sz="2800" b="0" u="sng" spc="-65" dirty="0">
                <a:solidFill>
                  <a:srgbClr val="704EB9"/>
                </a:solidFill>
                <a:uFill>
                  <a:solidFill>
                    <a:srgbClr val="704EB9"/>
                  </a:solidFill>
                </a:uFill>
                <a:latin typeface="Segoe UI Semilight"/>
                <a:cs typeface="Segoe UI Semilight"/>
              </a:rPr>
              <a:t> </a:t>
            </a:r>
            <a:r>
              <a:rPr sz="2800" b="0" u="sng" dirty="0">
                <a:solidFill>
                  <a:srgbClr val="704EB9"/>
                </a:solidFill>
                <a:uFill>
                  <a:solidFill>
                    <a:srgbClr val="704EB9"/>
                  </a:solidFill>
                </a:uFill>
                <a:latin typeface="Segoe UI Semilight"/>
                <a:cs typeface="Segoe UI Semilight"/>
              </a:rPr>
              <a:t>function</a:t>
            </a:r>
            <a:r>
              <a:rPr sz="2800" b="0" u="none" spc="-10" dirty="0">
                <a:solidFill>
                  <a:srgbClr val="704EB9"/>
                </a:solidFill>
                <a:latin typeface="Segoe UI Semilight"/>
                <a:cs typeface="Segoe UI Semilight"/>
              </a:rPr>
              <a:t> </a:t>
            </a:r>
            <a:r>
              <a:rPr sz="2800" b="0" u="none" dirty="0">
                <a:solidFill>
                  <a:srgbClr val="704EB9"/>
                </a:solidFill>
                <a:latin typeface="Segoe UI Semilight"/>
                <a:cs typeface="Segoe UI Semilight"/>
              </a:rPr>
              <a:t>before</a:t>
            </a:r>
            <a:r>
              <a:rPr sz="2800" b="0" u="none" spc="-80" dirty="0">
                <a:solidFill>
                  <a:srgbClr val="704EB9"/>
                </a:solidFill>
                <a:latin typeface="Segoe UI Semilight"/>
                <a:cs typeface="Segoe UI Semilight"/>
              </a:rPr>
              <a:t> </a:t>
            </a:r>
            <a:r>
              <a:rPr sz="2800" b="0" u="none" dirty="0">
                <a:solidFill>
                  <a:srgbClr val="704EB9"/>
                </a:solidFill>
                <a:latin typeface="Segoe UI Semilight"/>
                <a:cs typeface="Segoe UI Semilight"/>
              </a:rPr>
              <a:t>taking</a:t>
            </a:r>
            <a:r>
              <a:rPr sz="2800" b="0" u="none" spc="-65" dirty="0">
                <a:solidFill>
                  <a:srgbClr val="704EB9"/>
                </a:solidFill>
                <a:latin typeface="Segoe UI Semilight"/>
                <a:cs typeface="Segoe UI Semilight"/>
              </a:rPr>
              <a:t> </a:t>
            </a:r>
            <a:r>
              <a:rPr sz="2800" b="0" u="none" dirty="0">
                <a:solidFill>
                  <a:srgbClr val="704EB9"/>
                </a:solidFill>
                <a:latin typeface="Segoe UI Semilight"/>
                <a:cs typeface="Segoe UI Semilight"/>
              </a:rPr>
              <a:t>the</a:t>
            </a:r>
            <a:r>
              <a:rPr sz="2800" b="0" u="none" spc="-55" dirty="0">
                <a:solidFill>
                  <a:srgbClr val="704EB9"/>
                </a:solidFill>
                <a:latin typeface="Segoe UI Semilight"/>
                <a:cs typeface="Segoe UI Semilight"/>
              </a:rPr>
              <a:t> </a:t>
            </a:r>
            <a:r>
              <a:rPr sz="2800" b="0" u="none" spc="-10" dirty="0">
                <a:solidFill>
                  <a:srgbClr val="704EB9"/>
                </a:solidFill>
                <a:latin typeface="Segoe UI Semilight"/>
                <a:cs typeface="Segoe UI Semilight"/>
              </a:rPr>
              <a:t>derivative! </a:t>
            </a:r>
            <a:r>
              <a:rPr sz="2800" b="0" u="none" dirty="0">
                <a:latin typeface="Segoe UI Semilight"/>
                <a:cs typeface="Segoe UI Semilight"/>
              </a:rPr>
              <a:t>Recall:</a:t>
            </a:r>
            <a:r>
              <a:rPr sz="2800" b="0" u="none" spc="-135" dirty="0">
                <a:latin typeface="Segoe UI Semilight"/>
                <a:cs typeface="Segoe UI Semilight"/>
              </a:rPr>
              <a:t> </a:t>
            </a:r>
            <a:r>
              <a:rPr sz="2800" u="none" spc="-25" dirty="0">
                <a:latin typeface="Cambria Math"/>
                <a:cs typeface="Cambria Math"/>
              </a:rPr>
              <a:t>ln</a:t>
            </a:r>
            <a:r>
              <a:rPr sz="2800" u="none" dirty="0">
                <a:latin typeface="Cambria Math"/>
                <a:cs typeface="Cambria Math"/>
              </a:rPr>
              <a:t>	𝑎</a:t>
            </a:r>
            <a:r>
              <a:rPr sz="2800" u="none" spc="55" dirty="0">
                <a:latin typeface="Cambria Math"/>
                <a:cs typeface="Cambria Math"/>
              </a:rPr>
              <a:t> </a:t>
            </a:r>
            <a:r>
              <a:rPr sz="2800" u="none" dirty="0">
                <a:latin typeface="Cambria Math"/>
                <a:cs typeface="Cambria Math"/>
              </a:rPr>
              <a:t>⋅ </a:t>
            </a:r>
            <a:r>
              <a:rPr sz="2800" u="none" spc="-50" dirty="0">
                <a:latin typeface="Cambria Math"/>
                <a:cs typeface="Cambria Math"/>
              </a:rPr>
              <a:t>𝑏</a:t>
            </a:r>
            <a:r>
              <a:rPr sz="2800" u="none" dirty="0">
                <a:latin typeface="Cambria Math"/>
                <a:cs typeface="Cambria Math"/>
              </a:rPr>
              <a:t>	=</a:t>
            </a:r>
            <a:r>
              <a:rPr sz="2800" u="none" spc="150" dirty="0">
                <a:latin typeface="Cambria Math"/>
                <a:cs typeface="Cambria Math"/>
              </a:rPr>
              <a:t> </a:t>
            </a:r>
            <a:r>
              <a:rPr sz="2800" u="none" spc="-25" dirty="0">
                <a:latin typeface="Cambria Math"/>
                <a:cs typeface="Cambria Math"/>
              </a:rPr>
              <a:t>ln</a:t>
            </a:r>
            <a:r>
              <a:rPr sz="2800" u="none" dirty="0">
                <a:latin typeface="Cambria Math"/>
                <a:cs typeface="Cambria Math"/>
              </a:rPr>
              <a:t>	</a:t>
            </a:r>
            <a:r>
              <a:rPr sz="2800" u="none" spc="-50" dirty="0">
                <a:latin typeface="Cambria Math"/>
                <a:cs typeface="Cambria Math"/>
              </a:rPr>
              <a:t>𝑎</a:t>
            </a:r>
            <a:r>
              <a:rPr sz="2800" u="none" dirty="0">
                <a:latin typeface="Cambria Math"/>
                <a:cs typeface="Cambria Math"/>
              </a:rPr>
              <a:t>	+</a:t>
            </a:r>
            <a:r>
              <a:rPr sz="2800" u="none" spc="10" dirty="0">
                <a:latin typeface="Cambria Math"/>
                <a:cs typeface="Cambria Math"/>
              </a:rPr>
              <a:t> </a:t>
            </a:r>
            <a:r>
              <a:rPr sz="2800" u="none" spc="-20" dirty="0">
                <a:latin typeface="Cambria Math"/>
                <a:cs typeface="Cambria Math"/>
              </a:rPr>
              <a:t>ln</a:t>
            </a:r>
            <a:r>
              <a:rPr sz="2800" u="none" spc="-135" dirty="0">
                <a:latin typeface="Cambria Math"/>
                <a:cs typeface="Cambria Math"/>
              </a:rPr>
              <a:t> </a:t>
            </a:r>
            <a:r>
              <a:rPr sz="2800" b="0" u="none" spc="-10" dirty="0">
                <a:latin typeface="Segoe UI Semilight"/>
                <a:cs typeface="Segoe UI Semilight"/>
              </a:rPr>
              <a:t>product</a:t>
            </a:r>
            <a:r>
              <a:rPr sz="2800" u="none" spc="-10" dirty="0">
                <a:latin typeface="Cambria Math"/>
                <a:cs typeface="Cambria Math"/>
              </a:rPr>
              <a:t>(𝑏)</a:t>
            </a:r>
            <a:endParaRPr sz="2800">
              <a:latin typeface="Cambria Math"/>
              <a:cs typeface="Cambria Math"/>
            </a:endParaRPr>
          </a:p>
          <a:p>
            <a:pPr marL="31115">
              <a:lnSpc>
                <a:spcPct val="100000"/>
              </a:lnSpc>
              <a:spcBef>
                <a:spcPts val="1070"/>
              </a:spcBef>
            </a:pPr>
            <a:r>
              <a:rPr sz="2800" b="0" dirty="0">
                <a:latin typeface="Segoe UI Semilight"/>
                <a:cs typeface="Segoe UI Semilight"/>
              </a:rPr>
              <a:t>And,</a:t>
            </a:r>
            <a:r>
              <a:rPr sz="2800" b="0" spc="-40" dirty="0">
                <a:latin typeface="Segoe UI Semilight"/>
                <a:cs typeface="Segoe UI Semilight"/>
              </a:rPr>
              <a:t> </a:t>
            </a:r>
            <a:r>
              <a:rPr sz="2800" b="0" dirty="0">
                <a:latin typeface="Segoe UI Semilight"/>
                <a:cs typeface="Segoe UI Semilight"/>
              </a:rPr>
              <a:t>we</a:t>
            </a:r>
            <a:r>
              <a:rPr sz="2800" b="0" spc="-45" dirty="0">
                <a:latin typeface="Segoe UI Semilight"/>
                <a:cs typeface="Segoe UI Semilight"/>
              </a:rPr>
              <a:t> </a:t>
            </a:r>
            <a:r>
              <a:rPr sz="2800" b="0" dirty="0">
                <a:latin typeface="Segoe UI Semilight"/>
                <a:cs typeface="Segoe UI Semilight"/>
              </a:rPr>
              <a:t>don’t</a:t>
            </a:r>
            <a:r>
              <a:rPr sz="2800" b="0" spc="-55" dirty="0">
                <a:latin typeface="Segoe UI Semilight"/>
                <a:cs typeface="Segoe UI Semilight"/>
              </a:rPr>
              <a:t> </a:t>
            </a:r>
            <a:r>
              <a:rPr sz="2800" b="0" dirty="0">
                <a:latin typeface="Segoe UI Semilight"/>
                <a:cs typeface="Segoe UI Semilight"/>
              </a:rPr>
              <a:t>need</a:t>
            </a:r>
            <a:r>
              <a:rPr sz="2800" b="0" spc="-35" dirty="0">
                <a:latin typeface="Segoe UI Semilight"/>
                <a:cs typeface="Segoe UI Semilight"/>
              </a:rPr>
              <a:t> </a:t>
            </a:r>
            <a:r>
              <a:rPr sz="2800" b="0" dirty="0">
                <a:latin typeface="Segoe UI Semilight"/>
                <a:cs typeface="Segoe UI Semilight"/>
              </a:rPr>
              <a:t>the</a:t>
            </a:r>
            <a:r>
              <a:rPr sz="2800" b="0" spc="-65" dirty="0">
                <a:latin typeface="Segoe UI Semilight"/>
                <a:cs typeface="Segoe UI Semilight"/>
              </a:rPr>
              <a:t> </a:t>
            </a:r>
            <a:r>
              <a:rPr sz="2800" b="0" dirty="0">
                <a:latin typeface="Segoe UI Semilight"/>
                <a:cs typeface="Segoe UI Semilight"/>
              </a:rPr>
              <a:t>product</a:t>
            </a:r>
            <a:r>
              <a:rPr sz="2800" b="0" spc="-50" dirty="0">
                <a:latin typeface="Segoe UI Semilight"/>
                <a:cs typeface="Segoe UI Semilight"/>
              </a:rPr>
              <a:t> </a:t>
            </a:r>
            <a:r>
              <a:rPr sz="2800" b="0" dirty="0">
                <a:latin typeface="Segoe UI Semilight"/>
                <a:cs typeface="Segoe UI Semilight"/>
              </a:rPr>
              <a:t>rule</a:t>
            </a:r>
            <a:r>
              <a:rPr sz="2800" b="0" spc="-50" dirty="0">
                <a:latin typeface="Segoe UI Semilight"/>
                <a:cs typeface="Segoe UI Semilight"/>
              </a:rPr>
              <a:t> </a:t>
            </a:r>
            <a:r>
              <a:rPr sz="2800" b="0" dirty="0">
                <a:latin typeface="Segoe UI Semilight"/>
                <a:cs typeface="Segoe UI Semilight"/>
              </a:rPr>
              <a:t>if</a:t>
            </a:r>
            <a:r>
              <a:rPr sz="2800" b="0" spc="-55" dirty="0">
                <a:latin typeface="Segoe UI Semilight"/>
                <a:cs typeface="Segoe UI Semilight"/>
              </a:rPr>
              <a:t> </a:t>
            </a:r>
            <a:r>
              <a:rPr sz="2800" b="0" dirty="0">
                <a:latin typeface="Segoe UI Semilight"/>
                <a:cs typeface="Segoe UI Semilight"/>
              </a:rPr>
              <a:t>our</a:t>
            </a:r>
            <a:r>
              <a:rPr sz="2800" b="0" spc="-55" dirty="0">
                <a:latin typeface="Segoe UI Semilight"/>
                <a:cs typeface="Segoe UI Semilight"/>
              </a:rPr>
              <a:t> </a:t>
            </a:r>
            <a:r>
              <a:rPr sz="2800" b="0" dirty="0">
                <a:latin typeface="Segoe UI Semilight"/>
                <a:cs typeface="Segoe UI Semilight"/>
              </a:rPr>
              <a:t>expression</a:t>
            </a:r>
            <a:r>
              <a:rPr sz="2800" b="0" spc="-70" dirty="0">
                <a:latin typeface="Segoe UI Semilight"/>
                <a:cs typeface="Segoe UI Semilight"/>
              </a:rPr>
              <a:t> </a:t>
            </a:r>
            <a:r>
              <a:rPr sz="2800" b="0" dirty="0">
                <a:latin typeface="Segoe UI Semilight"/>
                <a:cs typeface="Segoe UI Semilight"/>
              </a:rPr>
              <a:t>is</a:t>
            </a:r>
            <a:r>
              <a:rPr sz="2800" b="0" spc="-55" dirty="0">
                <a:latin typeface="Segoe UI Semilight"/>
                <a:cs typeface="Segoe UI Semilight"/>
              </a:rPr>
              <a:t> </a:t>
            </a:r>
            <a:r>
              <a:rPr sz="2800" b="0" dirty="0">
                <a:latin typeface="Segoe UI Semilight"/>
                <a:cs typeface="Segoe UI Semilight"/>
              </a:rPr>
              <a:t>a</a:t>
            </a:r>
            <a:r>
              <a:rPr sz="2800" b="0" spc="-55" dirty="0">
                <a:latin typeface="Segoe UI Semilight"/>
                <a:cs typeface="Segoe UI Semilight"/>
              </a:rPr>
              <a:t> </a:t>
            </a:r>
            <a:r>
              <a:rPr sz="2800" b="0" spc="-20" dirty="0">
                <a:latin typeface="Segoe UI Semilight"/>
                <a:cs typeface="Segoe UI Semilight"/>
              </a:rPr>
              <a:t>sum!</a:t>
            </a:r>
            <a:endParaRPr sz="2800">
              <a:latin typeface="Segoe UI Semilight"/>
              <a:cs typeface="Segoe UI Semilight"/>
            </a:endParaRPr>
          </a:p>
          <a:p>
            <a:pPr marL="163830">
              <a:lnSpc>
                <a:spcPct val="100000"/>
              </a:lnSpc>
              <a:spcBef>
                <a:spcPts val="2905"/>
              </a:spcBef>
            </a:pPr>
            <a:r>
              <a:rPr sz="2800" b="0" dirty="0">
                <a:latin typeface="Segoe UI Semilight"/>
                <a:cs typeface="Segoe UI Semilight"/>
              </a:rPr>
              <a:t>Can</a:t>
            </a:r>
            <a:r>
              <a:rPr sz="2800" b="0" spc="-45" dirty="0">
                <a:latin typeface="Segoe UI Semilight"/>
                <a:cs typeface="Segoe UI Semilight"/>
              </a:rPr>
              <a:t> </a:t>
            </a:r>
            <a:r>
              <a:rPr sz="2800" b="0" dirty="0">
                <a:latin typeface="Segoe UI Semilight"/>
                <a:cs typeface="Segoe UI Semilight"/>
              </a:rPr>
              <a:t>we</a:t>
            </a:r>
            <a:r>
              <a:rPr sz="2800" b="0" spc="-50" dirty="0">
                <a:latin typeface="Segoe UI Semilight"/>
                <a:cs typeface="Segoe UI Semilight"/>
              </a:rPr>
              <a:t> </a:t>
            </a:r>
            <a:r>
              <a:rPr sz="2800" b="0" dirty="0">
                <a:latin typeface="Segoe UI Semilight"/>
                <a:cs typeface="Segoe UI Semilight"/>
              </a:rPr>
              <a:t>still</a:t>
            </a:r>
            <a:r>
              <a:rPr sz="2800" b="0" spc="-50" dirty="0">
                <a:latin typeface="Segoe UI Semilight"/>
                <a:cs typeface="Segoe UI Semilight"/>
              </a:rPr>
              <a:t> </a:t>
            </a:r>
            <a:r>
              <a:rPr sz="2800" b="0" dirty="0">
                <a:latin typeface="Segoe UI Semilight"/>
                <a:cs typeface="Segoe UI Semilight"/>
              </a:rPr>
              <a:t>take</a:t>
            </a:r>
            <a:r>
              <a:rPr sz="2800" b="0" spc="-50" dirty="0">
                <a:latin typeface="Segoe UI Semilight"/>
                <a:cs typeface="Segoe UI Semilight"/>
              </a:rPr>
              <a:t> </a:t>
            </a:r>
            <a:r>
              <a:rPr sz="2800" b="0" dirty="0">
                <a:latin typeface="Segoe UI Semilight"/>
                <a:cs typeface="Segoe UI Semilight"/>
              </a:rPr>
              <a:t>the</a:t>
            </a:r>
            <a:r>
              <a:rPr sz="2800" b="0" spc="-40" dirty="0">
                <a:latin typeface="Segoe UI Semilight"/>
                <a:cs typeface="Segoe UI Semilight"/>
              </a:rPr>
              <a:t> </a:t>
            </a:r>
            <a:r>
              <a:rPr sz="2800" b="0" dirty="0">
                <a:latin typeface="Segoe UI Semilight"/>
                <a:cs typeface="Segoe UI Semilight"/>
              </a:rPr>
              <a:t>max?</a:t>
            </a:r>
            <a:r>
              <a:rPr sz="2800" b="0" spc="-45" dirty="0">
                <a:latin typeface="Segoe UI Semilight"/>
                <a:cs typeface="Segoe UI Semilight"/>
              </a:rPr>
              <a:t> </a:t>
            </a:r>
            <a:r>
              <a:rPr sz="2800" b="0" spc="-60" dirty="0">
                <a:latin typeface="Segoe UI Semilight"/>
                <a:cs typeface="Segoe UI Semilight"/>
              </a:rPr>
              <a:t>Yes!</a:t>
            </a:r>
            <a:r>
              <a:rPr sz="2800" b="0" spc="-114" dirty="0">
                <a:latin typeface="Segoe UI Semilight"/>
                <a:cs typeface="Segoe UI Semilight"/>
              </a:rPr>
              <a:t> </a:t>
            </a:r>
            <a:r>
              <a:rPr sz="2800" dirty="0">
                <a:latin typeface="Cambria Math"/>
                <a:cs typeface="Cambria Math"/>
              </a:rPr>
              <a:t>ln()</a:t>
            </a:r>
            <a:r>
              <a:rPr sz="2800" spc="-25" dirty="0">
                <a:latin typeface="Cambria Math"/>
                <a:cs typeface="Cambria Math"/>
              </a:rPr>
              <a:t> </a:t>
            </a:r>
            <a:r>
              <a:rPr sz="2800" b="0" dirty="0">
                <a:latin typeface="Segoe UI Semilight"/>
                <a:cs typeface="Segoe UI Semilight"/>
              </a:rPr>
              <a:t>is</a:t>
            </a:r>
            <a:r>
              <a:rPr sz="2800" b="0" spc="-45" dirty="0">
                <a:latin typeface="Segoe UI Semilight"/>
                <a:cs typeface="Segoe UI Semilight"/>
              </a:rPr>
              <a:t> </a:t>
            </a:r>
            <a:r>
              <a:rPr sz="2800" b="0" dirty="0">
                <a:latin typeface="Segoe UI Semilight"/>
                <a:cs typeface="Segoe UI Semilight"/>
              </a:rPr>
              <a:t>an</a:t>
            </a:r>
            <a:r>
              <a:rPr sz="2800" b="0" spc="-50" dirty="0">
                <a:latin typeface="Segoe UI Semilight"/>
                <a:cs typeface="Segoe UI Semilight"/>
              </a:rPr>
              <a:t> </a:t>
            </a:r>
            <a:r>
              <a:rPr sz="2800" b="0" dirty="0">
                <a:latin typeface="Segoe UI Semilight"/>
                <a:cs typeface="Segoe UI Semilight"/>
              </a:rPr>
              <a:t>increasing</a:t>
            </a:r>
            <a:r>
              <a:rPr sz="2800" b="0" spc="-45" dirty="0">
                <a:latin typeface="Segoe UI Semilight"/>
                <a:cs typeface="Segoe UI Semilight"/>
              </a:rPr>
              <a:t> </a:t>
            </a:r>
            <a:r>
              <a:rPr sz="2800" b="0" dirty="0">
                <a:latin typeface="Segoe UI Semilight"/>
                <a:cs typeface="Segoe UI Semilight"/>
              </a:rPr>
              <a:t>function,</a:t>
            </a:r>
            <a:r>
              <a:rPr sz="2800" b="0" spc="-55" dirty="0">
                <a:latin typeface="Segoe UI Semilight"/>
                <a:cs typeface="Segoe UI Semilight"/>
              </a:rPr>
              <a:t> </a:t>
            </a:r>
            <a:r>
              <a:rPr sz="2800" b="0" spc="-25" dirty="0">
                <a:latin typeface="Segoe UI Semilight"/>
                <a:cs typeface="Segoe UI Semilight"/>
              </a:rPr>
              <a:t>so</a:t>
            </a:r>
            <a:endParaRPr sz="2800">
              <a:latin typeface="Segoe UI Semilight"/>
              <a:cs typeface="Segoe UI Semilight"/>
            </a:endParaRPr>
          </a:p>
          <a:p>
            <a:pPr marL="158115">
              <a:lnSpc>
                <a:spcPts val="3220"/>
              </a:lnSpc>
              <a:spcBef>
                <a:spcPts val="1070"/>
              </a:spcBef>
              <a:tabLst>
                <a:tab pos="1997710" algn="l"/>
                <a:tab pos="3360420" algn="l"/>
                <a:tab pos="5489575" algn="l"/>
              </a:tabLst>
            </a:pPr>
            <a:r>
              <a:rPr sz="2800" dirty="0">
                <a:latin typeface="Cambria Math"/>
                <a:cs typeface="Cambria Math"/>
              </a:rPr>
              <a:t>argmax</a:t>
            </a:r>
            <a:r>
              <a:rPr sz="3075" baseline="-16260" dirty="0">
                <a:latin typeface="Cambria Math"/>
                <a:cs typeface="Cambria Math"/>
              </a:rPr>
              <a:t>θ</a:t>
            </a:r>
            <a:r>
              <a:rPr sz="3075" spc="555" baseline="-16260" dirty="0">
                <a:latin typeface="Cambria Math"/>
                <a:cs typeface="Cambria Math"/>
              </a:rPr>
              <a:t> </a:t>
            </a:r>
            <a:r>
              <a:rPr sz="2800" spc="-25" dirty="0">
                <a:latin typeface="Cambria Math"/>
                <a:cs typeface="Cambria Math"/>
              </a:rPr>
              <a:t>ln</a:t>
            </a:r>
            <a:r>
              <a:rPr sz="2800" dirty="0">
                <a:latin typeface="Cambria Math"/>
                <a:cs typeface="Cambria Math"/>
              </a:rPr>
              <a:t>	ℒ(𝐸; </a:t>
            </a:r>
            <a:r>
              <a:rPr sz="2800" spc="-25" dirty="0">
                <a:latin typeface="Cambria Math"/>
                <a:cs typeface="Cambria Math"/>
              </a:rPr>
              <a:t>𝜃)</a:t>
            </a:r>
            <a:r>
              <a:rPr sz="2800" dirty="0">
                <a:latin typeface="Cambria Math"/>
                <a:cs typeface="Cambria Math"/>
              </a:rPr>
              <a:t>	=</a:t>
            </a:r>
            <a:r>
              <a:rPr sz="2800" spc="190" dirty="0">
                <a:latin typeface="Cambria Math"/>
                <a:cs typeface="Cambria Math"/>
              </a:rPr>
              <a:t> </a:t>
            </a:r>
            <a:r>
              <a:rPr sz="2800" dirty="0">
                <a:latin typeface="Cambria Math"/>
                <a:cs typeface="Cambria Math"/>
              </a:rPr>
              <a:t>argmax</a:t>
            </a:r>
            <a:r>
              <a:rPr sz="3075" baseline="-16260" dirty="0">
                <a:latin typeface="Cambria Math"/>
                <a:cs typeface="Cambria Math"/>
              </a:rPr>
              <a:t>θ</a:t>
            </a:r>
            <a:r>
              <a:rPr sz="3075" spc="509" baseline="-16260" dirty="0">
                <a:latin typeface="Cambria Math"/>
                <a:cs typeface="Cambria Math"/>
              </a:rPr>
              <a:t> </a:t>
            </a:r>
            <a:r>
              <a:rPr sz="2800" spc="-50" dirty="0">
                <a:latin typeface="Cambria Math"/>
                <a:cs typeface="Cambria Math"/>
              </a:rPr>
              <a:t>ℒ</a:t>
            </a:r>
            <a:r>
              <a:rPr sz="2800" dirty="0">
                <a:latin typeface="Cambria Math"/>
                <a:cs typeface="Cambria Math"/>
              </a:rPr>
              <a:t>	𝐸;</a:t>
            </a:r>
            <a:r>
              <a:rPr sz="2800" spc="-70" dirty="0">
                <a:latin typeface="Cambria Math"/>
                <a:cs typeface="Cambria Math"/>
              </a:rPr>
              <a:t> </a:t>
            </a:r>
            <a:r>
              <a:rPr sz="2800" spc="-50" dirty="0">
                <a:latin typeface="Cambria Math"/>
                <a:cs typeface="Cambria Math"/>
              </a:rPr>
              <a:t>𝜃</a:t>
            </a:r>
            <a:endParaRPr sz="2800">
              <a:latin typeface="Cambria Math"/>
              <a:cs typeface="Cambria Math"/>
            </a:endParaRPr>
          </a:p>
          <a:p>
            <a:pPr marL="158115" marR="52069">
              <a:lnSpc>
                <a:spcPts val="2590"/>
              </a:lnSpc>
              <a:spcBef>
                <a:spcPts val="190"/>
              </a:spcBef>
            </a:pPr>
            <a:r>
              <a:rPr sz="2400" b="0" dirty="0">
                <a:latin typeface="Segoe UI Semilight"/>
                <a:cs typeface="Segoe UI Semilight"/>
              </a:rPr>
              <a:t>“the</a:t>
            </a:r>
            <a:r>
              <a:rPr sz="2400" b="0" spc="-50" dirty="0">
                <a:latin typeface="Segoe UI Semilight"/>
                <a:cs typeface="Segoe UI Semilight"/>
              </a:rPr>
              <a:t> </a:t>
            </a:r>
            <a:r>
              <a:rPr sz="2400" b="0" dirty="0">
                <a:latin typeface="Segoe UI Semilight"/>
                <a:cs typeface="Segoe UI Semilight"/>
              </a:rPr>
              <a:t>log</a:t>
            </a:r>
            <a:r>
              <a:rPr sz="2400" b="0" spc="-60" dirty="0">
                <a:latin typeface="Segoe UI Semilight"/>
                <a:cs typeface="Segoe UI Semilight"/>
              </a:rPr>
              <a:t> </a:t>
            </a:r>
            <a:r>
              <a:rPr sz="2400" b="0" dirty="0">
                <a:latin typeface="Segoe UI Semilight"/>
                <a:cs typeface="Segoe UI Semilight"/>
              </a:rPr>
              <a:t>of</a:t>
            </a:r>
            <a:r>
              <a:rPr sz="2400" b="0" spc="-45" dirty="0">
                <a:latin typeface="Segoe UI Semilight"/>
                <a:cs typeface="Segoe UI Semilight"/>
              </a:rPr>
              <a:t> </a:t>
            </a:r>
            <a:r>
              <a:rPr sz="2400" b="0" dirty="0">
                <a:latin typeface="Segoe UI Semilight"/>
                <a:cs typeface="Segoe UI Semilight"/>
              </a:rPr>
              <a:t>the</a:t>
            </a:r>
            <a:r>
              <a:rPr sz="2400" b="0" spc="-45" dirty="0">
                <a:latin typeface="Segoe UI Semilight"/>
                <a:cs typeface="Segoe UI Semilight"/>
              </a:rPr>
              <a:t> </a:t>
            </a:r>
            <a:r>
              <a:rPr sz="2400" b="0" dirty="0">
                <a:latin typeface="Segoe UI Semilight"/>
                <a:cs typeface="Segoe UI Semilight"/>
              </a:rPr>
              <a:t>likelihood</a:t>
            </a:r>
            <a:r>
              <a:rPr sz="2400" b="0" spc="-60" dirty="0">
                <a:latin typeface="Segoe UI Semilight"/>
                <a:cs typeface="Segoe UI Semilight"/>
              </a:rPr>
              <a:t> </a:t>
            </a:r>
            <a:r>
              <a:rPr sz="2400" b="0" dirty="0">
                <a:latin typeface="Segoe UI Semilight"/>
                <a:cs typeface="Segoe UI Semilight"/>
              </a:rPr>
              <a:t>will</a:t>
            </a:r>
            <a:r>
              <a:rPr sz="2400" b="0" spc="-65" dirty="0">
                <a:latin typeface="Segoe UI Semilight"/>
                <a:cs typeface="Segoe UI Semilight"/>
              </a:rPr>
              <a:t> </a:t>
            </a:r>
            <a:r>
              <a:rPr sz="2400" b="0" dirty="0">
                <a:latin typeface="Segoe UI Semilight"/>
                <a:cs typeface="Segoe UI Semilight"/>
              </a:rPr>
              <a:t>increase</a:t>
            </a:r>
            <a:r>
              <a:rPr sz="2400" b="0" spc="-50" dirty="0">
                <a:latin typeface="Segoe UI Semilight"/>
                <a:cs typeface="Segoe UI Semilight"/>
              </a:rPr>
              <a:t> </a:t>
            </a:r>
            <a:r>
              <a:rPr sz="2400" b="0" dirty="0">
                <a:latin typeface="Segoe UI Semilight"/>
                <a:cs typeface="Segoe UI Semilight"/>
              </a:rPr>
              <a:t>as</a:t>
            </a:r>
            <a:r>
              <a:rPr sz="2400" b="0" spc="-50" dirty="0">
                <a:latin typeface="Segoe UI Semilight"/>
                <a:cs typeface="Segoe UI Semilight"/>
              </a:rPr>
              <a:t> </a:t>
            </a:r>
            <a:r>
              <a:rPr sz="2400" b="0" dirty="0">
                <a:latin typeface="Segoe UI Semilight"/>
                <a:cs typeface="Segoe UI Semilight"/>
              </a:rPr>
              <a:t>the</a:t>
            </a:r>
            <a:r>
              <a:rPr sz="2400" b="0" spc="-50" dirty="0">
                <a:latin typeface="Segoe UI Semilight"/>
                <a:cs typeface="Segoe UI Semilight"/>
              </a:rPr>
              <a:t> </a:t>
            </a:r>
            <a:r>
              <a:rPr sz="2400" b="0" dirty="0">
                <a:latin typeface="Segoe UI Semilight"/>
                <a:cs typeface="Segoe UI Semilight"/>
              </a:rPr>
              <a:t>likelihood</a:t>
            </a:r>
            <a:r>
              <a:rPr sz="2400" b="0" spc="-55" dirty="0">
                <a:latin typeface="Segoe UI Semilight"/>
                <a:cs typeface="Segoe UI Semilight"/>
              </a:rPr>
              <a:t> </a:t>
            </a:r>
            <a:r>
              <a:rPr sz="2400" b="0" dirty="0">
                <a:latin typeface="Segoe UI Semilight"/>
                <a:cs typeface="Segoe UI Semilight"/>
              </a:rPr>
              <a:t>increases</a:t>
            </a:r>
            <a:r>
              <a:rPr sz="2400" b="0" spc="-60" dirty="0">
                <a:latin typeface="Segoe UI Semilight"/>
                <a:cs typeface="Segoe UI Semilight"/>
              </a:rPr>
              <a:t> </a:t>
            </a:r>
            <a:r>
              <a:rPr sz="2400" b="0" dirty="0">
                <a:latin typeface="Segoe UI Semilight"/>
                <a:cs typeface="Segoe UI Semilight"/>
              </a:rPr>
              <a:t>and</a:t>
            </a:r>
            <a:r>
              <a:rPr sz="2400" b="0" spc="-45" dirty="0">
                <a:latin typeface="Segoe UI Semilight"/>
                <a:cs typeface="Segoe UI Semilight"/>
              </a:rPr>
              <a:t> </a:t>
            </a:r>
            <a:r>
              <a:rPr sz="2400" b="0" dirty="0">
                <a:latin typeface="Segoe UI Semilight"/>
                <a:cs typeface="Segoe UI Semilight"/>
              </a:rPr>
              <a:t>vice</a:t>
            </a:r>
            <a:r>
              <a:rPr sz="2400" b="0" spc="-50" dirty="0">
                <a:latin typeface="Segoe UI Semilight"/>
                <a:cs typeface="Segoe UI Semilight"/>
              </a:rPr>
              <a:t> </a:t>
            </a:r>
            <a:r>
              <a:rPr sz="2400" b="0" spc="-10" dirty="0">
                <a:latin typeface="Segoe UI Semilight"/>
                <a:cs typeface="Segoe UI Semilight"/>
              </a:rPr>
              <a:t>verse, </a:t>
            </a:r>
            <a:r>
              <a:rPr sz="2400" b="0" dirty="0">
                <a:latin typeface="Segoe UI Semilight"/>
                <a:cs typeface="Segoe UI Semilight"/>
              </a:rPr>
              <a:t>so,</a:t>
            </a:r>
            <a:r>
              <a:rPr sz="2400" b="0" spc="-60" dirty="0">
                <a:latin typeface="Segoe UI Semilight"/>
                <a:cs typeface="Segoe UI Semilight"/>
              </a:rPr>
              <a:t> </a:t>
            </a:r>
            <a:r>
              <a:rPr sz="2400" b="0" dirty="0">
                <a:latin typeface="Segoe UI Semilight"/>
                <a:cs typeface="Segoe UI Semilight"/>
              </a:rPr>
              <a:t>the</a:t>
            </a:r>
            <a:r>
              <a:rPr sz="2400" b="0" spc="-45" dirty="0">
                <a:latin typeface="Segoe UI Semilight"/>
                <a:cs typeface="Segoe UI Semilight"/>
              </a:rPr>
              <a:t> </a:t>
            </a:r>
            <a:r>
              <a:rPr sz="2400" b="0" dirty="0">
                <a:latin typeface="Segoe UI Semilight"/>
                <a:cs typeface="Segoe UI Semilight"/>
              </a:rPr>
              <a:t>value</a:t>
            </a:r>
            <a:r>
              <a:rPr sz="2400" b="0" spc="-25" dirty="0">
                <a:latin typeface="Segoe UI Semilight"/>
                <a:cs typeface="Segoe UI Semilight"/>
              </a:rPr>
              <a:t> </a:t>
            </a:r>
            <a:r>
              <a:rPr sz="2400" b="0" dirty="0">
                <a:latin typeface="Segoe UI Semilight"/>
                <a:cs typeface="Segoe UI Semilight"/>
              </a:rPr>
              <a:t>of</a:t>
            </a:r>
            <a:r>
              <a:rPr sz="2400" b="0" spc="-65" dirty="0">
                <a:latin typeface="Segoe UI Semilight"/>
                <a:cs typeface="Segoe UI Semilight"/>
              </a:rPr>
              <a:t> </a:t>
            </a:r>
            <a:r>
              <a:rPr sz="2400" dirty="0">
                <a:latin typeface="Cambria Math"/>
                <a:cs typeface="Cambria Math"/>
              </a:rPr>
              <a:t>𝜃</a:t>
            </a:r>
            <a:r>
              <a:rPr sz="2400" spc="145" dirty="0">
                <a:latin typeface="Cambria Math"/>
                <a:cs typeface="Cambria Math"/>
              </a:rPr>
              <a:t> </a:t>
            </a:r>
            <a:r>
              <a:rPr sz="2400" b="0" dirty="0">
                <a:latin typeface="Segoe UI Semilight"/>
                <a:cs typeface="Segoe UI Semilight"/>
              </a:rPr>
              <a:t>that</a:t>
            </a:r>
            <a:r>
              <a:rPr sz="2400" b="0" spc="-45" dirty="0">
                <a:latin typeface="Segoe UI Semilight"/>
                <a:cs typeface="Segoe UI Semilight"/>
              </a:rPr>
              <a:t> </a:t>
            </a:r>
            <a:r>
              <a:rPr sz="2400" b="0" dirty="0">
                <a:latin typeface="Segoe UI Semilight"/>
                <a:cs typeface="Segoe UI Semilight"/>
              </a:rPr>
              <a:t>maximizes</a:t>
            </a:r>
            <a:r>
              <a:rPr sz="2400" b="0" spc="-25" dirty="0">
                <a:latin typeface="Segoe UI Semilight"/>
                <a:cs typeface="Segoe UI Semilight"/>
              </a:rPr>
              <a:t> </a:t>
            </a:r>
            <a:r>
              <a:rPr sz="2400" b="0" dirty="0">
                <a:latin typeface="Segoe UI Semilight"/>
                <a:cs typeface="Segoe UI Semilight"/>
              </a:rPr>
              <a:t>the</a:t>
            </a:r>
            <a:r>
              <a:rPr sz="2400" b="0" spc="-45" dirty="0">
                <a:latin typeface="Segoe UI Semilight"/>
                <a:cs typeface="Segoe UI Semilight"/>
              </a:rPr>
              <a:t> </a:t>
            </a:r>
            <a:r>
              <a:rPr sz="2400" b="0" dirty="0">
                <a:latin typeface="Segoe UI Semilight"/>
                <a:cs typeface="Segoe UI Semilight"/>
              </a:rPr>
              <a:t>log</a:t>
            </a:r>
            <a:r>
              <a:rPr sz="2400" b="0" spc="-50" dirty="0">
                <a:latin typeface="Segoe UI Semilight"/>
                <a:cs typeface="Segoe UI Semilight"/>
              </a:rPr>
              <a:t> </a:t>
            </a:r>
            <a:r>
              <a:rPr sz="2400" b="0" dirty="0">
                <a:latin typeface="Segoe UI Semilight"/>
                <a:cs typeface="Segoe UI Semilight"/>
              </a:rPr>
              <a:t>likelihood</a:t>
            </a:r>
            <a:r>
              <a:rPr sz="2400" b="0" spc="-70" dirty="0">
                <a:latin typeface="Segoe UI Semilight"/>
                <a:cs typeface="Segoe UI Semilight"/>
              </a:rPr>
              <a:t> </a:t>
            </a:r>
            <a:r>
              <a:rPr sz="2400" b="0" dirty="0">
                <a:latin typeface="Segoe UI Semilight"/>
                <a:cs typeface="Segoe UI Semilight"/>
              </a:rPr>
              <a:t>also</a:t>
            </a:r>
            <a:r>
              <a:rPr sz="2400" b="0" spc="-50" dirty="0">
                <a:latin typeface="Segoe UI Semilight"/>
                <a:cs typeface="Segoe UI Semilight"/>
              </a:rPr>
              <a:t> </a:t>
            </a:r>
            <a:r>
              <a:rPr sz="2400" b="0" dirty="0">
                <a:latin typeface="Segoe UI Semilight"/>
                <a:cs typeface="Segoe UI Semilight"/>
              </a:rPr>
              <a:t>maximized</a:t>
            </a:r>
            <a:r>
              <a:rPr sz="2400" b="0" spc="-35" dirty="0">
                <a:latin typeface="Segoe UI Semilight"/>
                <a:cs typeface="Segoe UI Semilight"/>
              </a:rPr>
              <a:t> </a:t>
            </a:r>
            <a:r>
              <a:rPr sz="2400" b="0" dirty="0">
                <a:latin typeface="Segoe UI Semilight"/>
                <a:cs typeface="Segoe UI Semilight"/>
              </a:rPr>
              <a:t>the</a:t>
            </a:r>
            <a:r>
              <a:rPr sz="2400" b="0" spc="-40" dirty="0">
                <a:latin typeface="Segoe UI Semilight"/>
                <a:cs typeface="Segoe UI Semilight"/>
              </a:rPr>
              <a:t> </a:t>
            </a:r>
            <a:r>
              <a:rPr sz="2400" b="0" spc="-10" dirty="0">
                <a:latin typeface="Segoe UI Semilight"/>
                <a:cs typeface="Segoe UI Semilight"/>
              </a:rPr>
              <a:t>likelihood”</a:t>
            </a:r>
            <a:endParaRPr sz="2400">
              <a:latin typeface="Segoe UI Semilight"/>
              <a:cs typeface="Segoe UI Semilight"/>
            </a:endParaRPr>
          </a:p>
        </p:txBody>
      </p:sp>
      <p:grpSp>
        <p:nvGrpSpPr>
          <p:cNvPr id="9" name="object 14">
            <a:extLst>
              <a:ext uri="{FF2B5EF4-FFF2-40B4-BE49-F238E27FC236}">
                <a16:creationId xmlns:a16="http://schemas.microsoft.com/office/drawing/2014/main" id="{3F22591F-CDF4-5CF9-E667-3312920BA954}"/>
              </a:ext>
            </a:extLst>
          </p:cNvPr>
          <p:cNvGrpSpPr/>
          <p:nvPr/>
        </p:nvGrpSpPr>
        <p:grpSpPr>
          <a:xfrm>
            <a:off x="6595871" y="1327403"/>
            <a:ext cx="5169535" cy="3412490"/>
            <a:chOff x="6595871" y="1327403"/>
            <a:chExt cx="5169535" cy="3412490"/>
          </a:xfrm>
        </p:grpSpPr>
        <p:pic>
          <p:nvPicPr>
            <p:cNvPr id="10" name="object 15">
              <a:extLst>
                <a:ext uri="{FF2B5EF4-FFF2-40B4-BE49-F238E27FC236}">
                  <a16:creationId xmlns:a16="http://schemas.microsoft.com/office/drawing/2014/main" id="{20B9CD1D-485A-4CA8-A80C-C86016DE710F}"/>
                </a:ext>
              </a:extLst>
            </p:cNvPr>
            <p:cNvPicPr/>
            <p:nvPr/>
          </p:nvPicPr>
          <p:blipFill>
            <a:blip r:embed="rId2" cstate="print"/>
            <a:stretch>
              <a:fillRect/>
            </a:stretch>
          </p:blipFill>
          <p:spPr>
            <a:xfrm>
              <a:off x="6595871" y="1327403"/>
              <a:ext cx="5169408" cy="3412236"/>
            </a:xfrm>
            <a:prstGeom prst="rect">
              <a:avLst/>
            </a:prstGeom>
          </p:spPr>
        </p:pic>
        <p:pic>
          <p:nvPicPr>
            <p:cNvPr id="11" name="object 16">
              <a:extLst>
                <a:ext uri="{FF2B5EF4-FFF2-40B4-BE49-F238E27FC236}">
                  <a16:creationId xmlns:a16="http://schemas.microsoft.com/office/drawing/2014/main" id="{02C89C0F-5824-08AA-350C-A7D06908C1B7}"/>
                </a:ext>
              </a:extLst>
            </p:cNvPr>
            <p:cNvPicPr/>
            <p:nvPr/>
          </p:nvPicPr>
          <p:blipFill>
            <a:blip r:embed="rId3" cstate="print"/>
            <a:stretch>
              <a:fillRect/>
            </a:stretch>
          </p:blipFill>
          <p:spPr>
            <a:xfrm>
              <a:off x="6748271" y="1463039"/>
              <a:ext cx="4869180" cy="3145536"/>
            </a:xfrm>
            <a:prstGeom prst="rect">
              <a:avLst/>
            </a:prstGeom>
          </p:spPr>
        </p:pic>
        <p:sp>
          <p:nvSpPr>
            <p:cNvPr id="12" name="object 17">
              <a:extLst>
                <a:ext uri="{FF2B5EF4-FFF2-40B4-BE49-F238E27FC236}">
                  <a16:creationId xmlns:a16="http://schemas.microsoft.com/office/drawing/2014/main" id="{3921C8BC-194E-4E1A-D85F-8F836999E3DB}"/>
                </a:ext>
              </a:extLst>
            </p:cNvPr>
            <p:cNvSpPr/>
            <p:nvPr/>
          </p:nvSpPr>
          <p:spPr>
            <a:xfrm>
              <a:off x="6729221" y="1443989"/>
              <a:ext cx="4907280" cy="3183890"/>
            </a:xfrm>
            <a:custGeom>
              <a:avLst/>
              <a:gdLst/>
              <a:ahLst/>
              <a:cxnLst/>
              <a:rect l="l" t="t" r="r" b="b"/>
              <a:pathLst>
                <a:path w="4907280" h="3183890">
                  <a:moveTo>
                    <a:pt x="0" y="3183636"/>
                  </a:moveTo>
                  <a:lnTo>
                    <a:pt x="4907280" y="3183636"/>
                  </a:lnTo>
                  <a:lnTo>
                    <a:pt x="4907280" y="0"/>
                  </a:lnTo>
                  <a:lnTo>
                    <a:pt x="0" y="0"/>
                  </a:lnTo>
                  <a:lnTo>
                    <a:pt x="0" y="3183636"/>
                  </a:lnTo>
                  <a:close/>
                </a:path>
              </a:pathLst>
            </a:custGeom>
            <a:ln w="38100">
              <a:solidFill>
                <a:srgbClr val="000000"/>
              </a:solidFill>
            </a:ln>
          </p:spPr>
          <p:txBody>
            <a:bodyPr wrap="square" lIns="0" tIns="0" rIns="0" bIns="0" rtlCol="0"/>
            <a:lstStyle/>
            <a:p>
              <a:endParaRPr/>
            </a:p>
          </p:txBody>
        </p:sp>
      </p:grpSp>
      <p:sp>
        <p:nvSpPr>
          <p:cNvPr id="14" name="object 18">
            <a:extLst>
              <a:ext uri="{FF2B5EF4-FFF2-40B4-BE49-F238E27FC236}">
                <a16:creationId xmlns:a16="http://schemas.microsoft.com/office/drawing/2014/main" id="{2B322476-E54C-0551-15AC-932CB0C79026}"/>
              </a:ext>
            </a:extLst>
          </p:cNvPr>
          <p:cNvSpPr txBox="1"/>
          <p:nvPr/>
        </p:nvSpPr>
        <p:spPr>
          <a:xfrm>
            <a:off x="9780523" y="1679828"/>
            <a:ext cx="1170305"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Cambria Math"/>
                <a:cs typeface="Cambria Math"/>
              </a:rPr>
              <a:t>𝜃(1</a:t>
            </a:r>
            <a:r>
              <a:rPr sz="2400" spc="30" dirty="0">
                <a:latin typeface="Cambria Math"/>
                <a:cs typeface="Cambria Math"/>
              </a:rPr>
              <a:t> </a:t>
            </a:r>
            <a:r>
              <a:rPr sz="2400" dirty="0">
                <a:latin typeface="Cambria Math"/>
                <a:cs typeface="Cambria Math"/>
              </a:rPr>
              <a:t>−</a:t>
            </a:r>
            <a:r>
              <a:rPr sz="2400" spc="25" dirty="0">
                <a:latin typeface="Cambria Math"/>
                <a:cs typeface="Cambria Math"/>
              </a:rPr>
              <a:t> </a:t>
            </a:r>
            <a:r>
              <a:rPr sz="2400" spc="-25" dirty="0">
                <a:latin typeface="Cambria Math"/>
                <a:cs typeface="Cambria Math"/>
              </a:rPr>
              <a:t>𝜃)</a:t>
            </a:r>
            <a:endParaRPr sz="2400" dirty="0">
              <a:latin typeface="Cambria Math"/>
              <a:cs typeface="Cambria Math"/>
            </a:endParaRPr>
          </a:p>
        </p:txBody>
      </p:sp>
      <p:sp>
        <p:nvSpPr>
          <p:cNvPr id="16" name="object 19">
            <a:extLst>
              <a:ext uri="{FF2B5EF4-FFF2-40B4-BE49-F238E27FC236}">
                <a16:creationId xmlns:a16="http://schemas.microsoft.com/office/drawing/2014/main" id="{6DA012F3-70B9-0053-FBA0-56B144A745BD}"/>
              </a:ext>
            </a:extLst>
          </p:cNvPr>
          <p:cNvSpPr txBox="1"/>
          <p:nvPr/>
        </p:nvSpPr>
        <p:spPr>
          <a:xfrm>
            <a:off x="9924033" y="4162425"/>
            <a:ext cx="1550035"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Cambria Math"/>
                <a:cs typeface="Cambria Math"/>
              </a:rPr>
              <a:t>ln(𝜃(1</a:t>
            </a:r>
            <a:r>
              <a:rPr sz="2400" spc="5" dirty="0">
                <a:latin typeface="Cambria Math"/>
                <a:cs typeface="Cambria Math"/>
              </a:rPr>
              <a:t> </a:t>
            </a:r>
            <a:r>
              <a:rPr sz="2400" dirty="0">
                <a:latin typeface="Cambria Math"/>
                <a:cs typeface="Cambria Math"/>
              </a:rPr>
              <a:t>−</a:t>
            </a:r>
            <a:r>
              <a:rPr sz="2400" spc="25" dirty="0">
                <a:latin typeface="Cambria Math"/>
                <a:cs typeface="Cambria Math"/>
              </a:rPr>
              <a:t> </a:t>
            </a:r>
            <a:r>
              <a:rPr sz="2400" spc="-25" dirty="0">
                <a:latin typeface="Cambria Math"/>
                <a:cs typeface="Cambria Math"/>
              </a:rPr>
              <a:t>𝜃)</a:t>
            </a:r>
            <a:endParaRPr sz="2400">
              <a:latin typeface="Cambria Math"/>
              <a:cs typeface="Cambria Math"/>
            </a:endParaRPr>
          </a:p>
        </p:txBody>
      </p:sp>
    </p:spTree>
    <p:extLst>
      <p:ext uri="{BB962C8B-B14F-4D97-AF65-F5344CB8AC3E}">
        <p14:creationId xmlns:p14="http://schemas.microsoft.com/office/powerpoint/2010/main" val="257049114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5BA5A-E4EC-03FF-E983-9E5B272683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3F1B71-4E35-033D-A9EB-8B967F171E69}"/>
              </a:ext>
            </a:extLst>
          </p:cNvPr>
          <p:cNvSpPr>
            <a:spLocks noGrp="1"/>
          </p:cNvSpPr>
          <p:nvPr>
            <p:ph type="title"/>
          </p:nvPr>
        </p:nvSpPr>
        <p:spPr/>
        <p:txBody>
          <a:bodyPr/>
          <a:lstStyle/>
          <a:p>
            <a:r>
              <a:rPr lang="en-US" dirty="0"/>
              <a:t>Coin flips is easier</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8E263F87-3614-863C-58FB-2888786EF680}"/>
                  </a:ext>
                </a:extLst>
              </p:cNvPr>
              <p:cNvSpPr>
                <a:spLocks noGrp="1"/>
              </p:cNvSpPr>
              <p:nvPr>
                <p:ph idx="1"/>
              </p:nvPr>
            </p:nvSpPr>
            <p:spPr/>
            <p:txBody>
              <a:bodyPr>
                <a:normAutofit/>
              </a:bodyPr>
              <a:lstStyle/>
              <a:p>
                <a:r>
                  <a:rPr lang="en-US" b="1" dirty="0">
                    <a:solidFill>
                      <a:srgbClr val="3D8752"/>
                    </a:solidFill>
                    <a:latin typeface="Segoe UI Semilight"/>
                    <a:cs typeface="Segoe UI Semilight"/>
                  </a:rPr>
                  <a:t>1. Likelihood</a:t>
                </a:r>
                <a:r>
                  <a:rPr lang="en-US" b="1" spc="-15" dirty="0">
                    <a:solidFill>
                      <a:srgbClr val="3D8752"/>
                    </a:solidFill>
                    <a:latin typeface="Segoe UI Semilight"/>
                    <a:cs typeface="Segoe UI Semilight"/>
                  </a:rPr>
                  <a:t> </a:t>
                </a:r>
                <a:r>
                  <a:rPr lang="en-US" b="1" dirty="0">
                    <a:solidFill>
                      <a:srgbClr val="3D8752"/>
                    </a:solidFill>
                    <a:latin typeface="Segoe UI Semilight"/>
                    <a:cs typeface="Segoe UI Semilight"/>
                  </a:rPr>
                  <a:t>function</a:t>
                </a:r>
                <a:r>
                  <a:rPr lang="en-US" b="1" dirty="0">
                    <a:latin typeface="Segoe UI Semilight"/>
                    <a:cs typeface="Segoe UI Semilight"/>
                  </a:rPr>
                  <a:t>:</a:t>
                </a:r>
                <a:r>
                  <a:rPr lang="en-US" b="1" spc="-35" dirty="0">
                    <a:latin typeface="Segoe UI Semilight"/>
                    <a:cs typeface="Segoe UI Semilight"/>
                  </a:rPr>
                  <a:t> </a:t>
                </a:r>
                <a14:m>
                  <m:oMath xmlns:m="http://schemas.openxmlformats.org/officeDocument/2006/math">
                    <m:r>
                      <a:rPr lang="en-US" b="0" i="1" smtClean="0">
                        <a:latin typeface="Cambria Math" panose="02040503050406030204" pitchFamily="18" charset="0"/>
                      </a:rPr>
                      <m:t>ℒ</m:t>
                    </m:r>
                    <m:r>
                      <a:rPr lang="en-US" b="0" i="1" smtClean="0">
                        <a:latin typeface="Cambria Math" panose="02040503050406030204" pitchFamily="18" charset="0"/>
                      </a:rPr>
                      <m:t>(</m:t>
                    </m:r>
                  </m:oMath>
                </a14:m>
                <a:r>
                  <a:rPr lang="en-US" dirty="0"/>
                  <a:t>HTTTHHTHHH</a:t>
                </a:r>
                <a14:m>
                  <m:oMath xmlns:m="http://schemas.openxmlformats.org/officeDocument/2006/math">
                    <m:r>
                      <a:rPr lang="en-US" b="0" i="1" dirty="0" smtClean="0">
                        <a:latin typeface="Cambria Math" panose="02040503050406030204" pitchFamily="18" charset="0"/>
                      </a:rPr>
                      <m:t>;</m:t>
                    </m:r>
                    <m:r>
                      <a:rPr lang="en-US" b="0" i="1" dirty="0" smtClean="0">
                        <a:latin typeface="Cambria Math" panose="02040503050406030204" pitchFamily="18" charset="0"/>
                      </a:rPr>
                      <m:t>𝜃</m:t>
                    </m:r>
                    <m:r>
                      <a:rPr lang="en-US" b="0" i="1" dirty="0" smtClean="0">
                        <a:latin typeface="Cambria Math" panose="02040503050406030204" pitchFamily="18" charset="0"/>
                      </a:rPr>
                      <m:t>)=</m:t>
                    </m:r>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𝜃</m:t>
                        </m:r>
                      </m:e>
                      <m:sup>
                        <m:r>
                          <a:rPr lang="en-US" b="0" i="1" dirty="0" smtClean="0">
                            <a:latin typeface="Cambria Math" panose="02040503050406030204" pitchFamily="18" charset="0"/>
                          </a:rPr>
                          <m:t>6</m:t>
                        </m:r>
                      </m:sup>
                    </m:sSup>
                    <m:sSup>
                      <m:sSupPr>
                        <m:ctrlPr>
                          <a:rPr lang="en-US" b="0" i="1" dirty="0" smtClean="0">
                            <a:latin typeface="Cambria Math" panose="02040503050406030204" pitchFamily="18" charset="0"/>
                          </a:rPr>
                        </m:ctrlPr>
                      </m:sSupPr>
                      <m:e>
                        <m:d>
                          <m:dPr>
                            <m:ctrlPr>
                              <a:rPr lang="en-US" b="0" i="1" dirty="0" smtClean="0">
                                <a:latin typeface="Cambria Math" panose="02040503050406030204" pitchFamily="18" charset="0"/>
                              </a:rPr>
                            </m:ctrlPr>
                          </m:dPr>
                          <m:e>
                            <m:r>
                              <a:rPr lang="en-US" b="0" i="1" dirty="0" smtClean="0">
                                <a:latin typeface="Cambria Math" panose="02040503050406030204" pitchFamily="18" charset="0"/>
                              </a:rPr>
                              <m:t>1−</m:t>
                            </m:r>
                            <m:r>
                              <a:rPr lang="en-US" b="0" i="1" dirty="0" smtClean="0">
                                <a:latin typeface="Cambria Math" panose="02040503050406030204" pitchFamily="18" charset="0"/>
                              </a:rPr>
                              <m:t>𝜃</m:t>
                            </m:r>
                          </m:e>
                        </m:d>
                      </m:e>
                      <m:sup>
                        <m:r>
                          <a:rPr lang="en-US" b="0" i="1" dirty="0" smtClean="0">
                            <a:latin typeface="Cambria Math" panose="02040503050406030204" pitchFamily="18" charset="0"/>
                          </a:rPr>
                          <m:t>4</m:t>
                        </m:r>
                      </m:sup>
                    </m:sSup>
                  </m:oMath>
                </a14:m>
                <a:endParaRPr lang="en-US" dirty="0"/>
              </a:p>
              <a:p>
                <a:r>
                  <a:rPr lang="en-US" b="1" u="sng" dirty="0">
                    <a:solidFill>
                      <a:srgbClr val="3D8752"/>
                    </a:solidFill>
                    <a:latin typeface="Segoe UI Semilight"/>
                    <a:cs typeface="Segoe UI Semilight"/>
                  </a:rPr>
                  <a:t>2. Take the log</a:t>
                </a:r>
                <a:r>
                  <a:rPr lang="en-US" b="1" dirty="0">
                    <a:latin typeface="Segoe UI Semilight"/>
                    <a:cs typeface="Segoe UI Semilight"/>
                  </a:rPr>
                  <a:t>:</a:t>
                </a:r>
                <a:r>
                  <a:rPr lang="en-US" b="1" spc="-35" dirty="0">
                    <a:latin typeface="Segoe UI Semilight"/>
                    <a:cs typeface="Segoe UI Semilight"/>
                  </a:rPr>
                  <a:t> </a:t>
                </a:r>
                <a14:m>
                  <m:oMath xmlns:m="http://schemas.openxmlformats.org/officeDocument/2006/math">
                    <m:func>
                      <m:funcPr>
                        <m:ctrlPr>
                          <a:rPr lang="en-US" b="0" i="0" smtClean="0">
                            <a:latin typeface="Cambria Math" panose="02040503050406030204" pitchFamily="18" charset="0"/>
                          </a:rPr>
                        </m:ctrlPr>
                      </m:funcPr>
                      <m:fName>
                        <m:r>
                          <m:rPr>
                            <m:sty m:val="p"/>
                          </m:rPr>
                          <a:rPr lang="en-US" b="0" i="0" smtClean="0">
                            <a:latin typeface="Cambria Math" panose="02040503050406030204" pitchFamily="18" charset="0"/>
                          </a:rPr>
                          <m:t>ln</m:t>
                        </m:r>
                      </m:fName>
                      <m:e>
                        <m:r>
                          <a:rPr lang="en-US" b="0" i="1" smtClean="0">
                            <a:latin typeface="Cambria Math" panose="02040503050406030204" pitchFamily="18" charset="0"/>
                          </a:rPr>
                          <m:t>(</m:t>
                        </m:r>
                        <m:r>
                          <a:rPr lang="en-US" b="0" i="1" smtClean="0">
                            <a:latin typeface="Cambria Math" panose="02040503050406030204" pitchFamily="18" charset="0"/>
                          </a:rPr>
                          <m:t>ℒ</m:t>
                        </m:r>
                        <m:r>
                          <a:rPr lang="en-US" b="0" i="1" smtClean="0">
                            <a:latin typeface="Cambria Math" panose="02040503050406030204" pitchFamily="18" charset="0"/>
                          </a:rPr>
                          <m:t>(</m:t>
                        </m:r>
                        <m:r>
                          <m:rPr>
                            <m:nor/>
                          </m:rPr>
                          <a:rPr lang="en-US" i="0" dirty="0"/>
                          <m:t>HTTTHHTHHH</m:t>
                        </m:r>
                        <m:r>
                          <a:rPr lang="en-US" b="0" i="1" dirty="0" smtClean="0">
                            <a:latin typeface="Cambria Math" panose="02040503050406030204" pitchFamily="18" charset="0"/>
                          </a:rPr>
                          <m:t>;</m:t>
                        </m:r>
                        <m:r>
                          <a:rPr lang="en-US" b="0" i="1" smtClean="0">
                            <a:latin typeface="Cambria Math" panose="02040503050406030204" pitchFamily="18" charset="0"/>
                          </a:rPr>
                          <m:t>𝜃</m:t>
                        </m:r>
                        <m:r>
                          <a:rPr lang="en-US" b="0" i="1" smtClean="0">
                            <a:latin typeface="Cambria Math" panose="02040503050406030204" pitchFamily="18" charset="0"/>
                          </a:rPr>
                          <m:t>)</m:t>
                        </m:r>
                      </m:e>
                    </m:func>
                    <m:r>
                      <a:rPr lang="en-US" b="0" i="1" smtClean="0">
                        <a:latin typeface="Cambria Math" panose="02040503050406030204" pitchFamily="18" charset="0"/>
                      </a:rPr>
                      <m:t>=6</m:t>
                    </m:r>
                    <m:func>
                      <m:funcPr>
                        <m:ctrlPr>
                          <a:rPr lang="en-US" b="0" i="0" smtClean="0">
                            <a:latin typeface="Cambria Math" panose="02040503050406030204" pitchFamily="18" charset="0"/>
                          </a:rPr>
                        </m:ctrlPr>
                      </m:funcPr>
                      <m:fName>
                        <m:r>
                          <m:rPr>
                            <m:sty m:val="p"/>
                          </m:rPr>
                          <a:rPr lang="en-US" b="0" i="0" smtClean="0">
                            <a:latin typeface="Cambria Math" panose="02040503050406030204" pitchFamily="18" charset="0"/>
                          </a:rPr>
                          <m:t>ln</m:t>
                        </m:r>
                      </m:fName>
                      <m:e>
                        <m:d>
                          <m:dPr>
                            <m:ctrlPr>
                              <a:rPr lang="en-US" b="0" i="1" smtClean="0">
                                <a:latin typeface="Cambria Math" panose="02040503050406030204" pitchFamily="18" charset="0"/>
                              </a:rPr>
                            </m:ctrlPr>
                          </m:dPr>
                          <m:e>
                            <m:r>
                              <a:rPr lang="en-US" b="0" i="1" smtClean="0">
                                <a:latin typeface="Cambria Math" panose="02040503050406030204" pitchFamily="18" charset="0"/>
                              </a:rPr>
                              <m:t>𝜃</m:t>
                            </m:r>
                          </m:e>
                        </m:d>
                        <m:r>
                          <a:rPr lang="en-US" b="0" i="1" smtClean="0">
                            <a:latin typeface="Cambria Math" panose="02040503050406030204" pitchFamily="18" charset="0"/>
                          </a:rPr>
                          <m:t>+4</m:t>
                        </m:r>
                        <m:func>
                          <m:funcPr>
                            <m:ctrlPr>
                              <a:rPr lang="en-US" b="0" i="0" smtClean="0">
                                <a:latin typeface="Cambria Math" panose="02040503050406030204" pitchFamily="18" charset="0"/>
                              </a:rPr>
                            </m:ctrlPr>
                          </m:funcPr>
                          <m:fName>
                            <m:r>
                              <m:rPr>
                                <m:sty m:val="p"/>
                              </m:rPr>
                              <a:rPr lang="en-US" b="0" i="0" smtClean="0">
                                <a:latin typeface="Cambria Math" panose="02040503050406030204" pitchFamily="18" charset="0"/>
                              </a:rPr>
                              <m:t>ln</m:t>
                            </m:r>
                          </m:fName>
                          <m:e>
                            <m:r>
                              <a:rPr lang="en-US" b="0" i="1" smtClean="0">
                                <a:latin typeface="Cambria Math" panose="02040503050406030204" pitchFamily="18" charset="0"/>
                              </a:rPr>
                              <m:t>(1−</m:t>
                            </m:r>
                            <m:r>
                              <a:rPr lang="en-US" b="0" i="1" smtClean="0">
                                <a:latin typeface="Cambria Math" panose="02040503050406030204" pitchFamily="18" charset="0"/>
                              </a:rPr>
                              <m:t>𝜃</m:t>
                            </m:r>
                            <m:r>
                              <a:rPr lang="en-US" b="0" i="1" smtClean="0">
                                <a:latin typeface="Cambria Math" panose="02040503050406030204" pitchFamily="18" charset="0"/>
                              </a:rPr>
                              <m:t>)</m:t>
                            </m:r>
                          </m:e>
                        </m:func>
                      </m:e>
                    </m:func>
                  </m:oMath>
                </a14:m>
                <a:endParaRPr lang="en-US" dirty="0"/>
              </a:p>
              <a:p>
                <a:r>
                  <a:rPr lang="en-US" b="1" dirty="0">
                    <a:solidFill>
                      <a:srgbClr val="3D8752"/>
                    </a:solidFill>
                    <a:latin typeface="Segoe UI Semilight"/>
                    <a:cs typeface="Segoe UI Semilight"/>
                  </a:rPr>
                  <a:t>3. Take the derivative:</a:t>
                </a:r>
                <a:r>
                  <a:rPr lang="en-US" b="1" spc="-35" dirty="0">
                    <a:solidFill>
                      <a:srgbClr val="3D8752"/>
                    </a:solidFill>
                    <a:latin typeface="Segoe UI Semilight"/>
                    <a:cs typeface="Segoe UI Semilight"/>
                  </a:rPr>
                  <a:t>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𝑑</m:t>
                        </m:r>
                      </m:num>
                      <m:den>
                        <m:r>
                          <a:rPr lang="en-US" b="0" i="1" smtClean="0">
                            <a:latin typeface="Cambria Math" panose="02040503050406030204" pitchFamily="18" charset="0"/>
                          </a:rPr>
                          <m:t>𝑑</m:t>
                        </m:r>
                        <m:r>
                          <a:rPr lang="en-US" b="0" i="1" smtClean="0">
                            <a:latin typeface="Cambria Math" panose="02040503050406030204" pitchFamily="18" charset="0"/>
                          </a:rPr>
                          <m:t>𝜃</m:t>
                        </m:r>
                      </m:den>
                    </m:f>
                    <m:func>
                      <m:funcPr>
                        <m:ctrlPr>
                          <a:rPr lang="en-US" b="0" i="0" smtClean="0">
                            <a:latin typeface="Cambria Math" panose="02040503050406030204" pitchFamily="18" charset="0"/>
                          </a:rPr>
                        </m:ctrlPr>
                      </m:funcPr>
                      <m:fName>
                        <m:r>
                          <m:rPr>
                            <m:sty m:val="p"/>
                          </m:rPr>
                          <a:rPr lang="en-US" b="0" i="0" smtClean="0">
                            <a:latin typeface="Cambria Math" panose="02040503050406030204" pitchFamily="18" charset="0"/>
                          </a:rPr>
                          <m:t>ln</m:t>
                        </m:r>
                      </m:fName>
                      <m:e>
                        <m:d>
                          <m:dPr>
                            <m:ctrlPr>
                              <a:rPr lang="en-US" b="0" i="1" smtClean="0">
                                <a:latin typeface="Cambria Math" panose="02040503050406030204" pitchFamily="18" charset="0"/>
                              </a:rPr>
                            </m:ctrlPr>
                          </m:dPr>
                          <m:e>
                            <m:r>
                              <a:rPr lang="en-US" b="0" i="1" smtClean="0">
                                <a:latin typeface="Cambria Math" panose="02040503050406030204" pitchFamily="18" charset="0"/>
                              </a:rPr>
                              <m:t>ℒ</m:t>
                            </m:r>
                            <m:d>
                              <m:dPr>
                                <m:ctrlPr>
                                  <a:rPr lang="en-US" b="0" i="1" smtClean="0">
                                    <a:latin typeface="Cambria Math" panose="02040503050406030204" pitchFamily="18" charset="0"/>
                                  </a:rPr>
                                </m:ctrlPr>
                              </m:dPr>
                              <m:e>
                                <m:r>
                                  <a:rPr lang="en-US" b="0" i="1" smtClean="0">
                                    <a:latin typeface="Cambria Math" panose="02040503050406030204" pitchFamily="18" charset="0"/>
                                  </a:rPr>
                                  <m:t>⋅</m:t>
                                </m:r>
                              </m:e>
                            </m:d>
                          </m:e>
                        </m:d>
                        <m:r>
                          <a:rPr lang="en-US" b="0" i="1" smtClean="0">
                            <a:latin typeface="Cambria Math" panose="02040503050406030204" pitchFamily="18" charset="0"/>
                          </a:rPr>
                          <m:t>=</m:t>
                        </m:r>
                      </m:e>
                    </m:func>
                    <m:f>
                      <m:fPr>
                        <m:ctrlPr>
                          <a:rPr lang="en-US" b="0" i="1" smtClean="0">
                            <a:latin typeface="Cambria Math" panose="02040503050406030204" pitchFamily="18" charset="0"/>
                          </a:rPr>
                        </m:ctrlPr>
                      </m:fPr>
                      <m:num>
                        <m:r>
                          <a:rPr lang="en-US" b="0" i="1" smtClean="0">
                            <a:latin typeface="Cambria Math" panose="02040503050406030204" pitchFamily="18" charset="0"/>
                          </a:rPr>
                          <m:t>6</m:t>
                        </m:r>
                      </m:num>
                      <m:den>
                        <m:r>
                          <a:rPr lang="en-US" b="0" i="1" smtClean="0">
                            <a:latin typeface="Cambria Math" panose="02040503050406030204" pitchFamily="18" charset="0"/>
                          </a:rPr>
                          <m:t>𝜃</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4</m:t>
                        </m:r>
                      </m:num>
                      <m:den>
                        <m:r>
                          <a:rPr lang="en-US" b="0" i="1" smtClean="0">
                            <a:latin typeface="Cambria Math" panose="02040503050406030204" pitchFamily="18" charset="0"/>
                          </a:rPr>
                          <m:t>1−</m:t>
                        </m:r>
                        <m:r>
                          <a:rPr lang="en-US" b="0" i="1" smtClean="0">
                            <a:latin typeface="Cambria Math" panose="02040503050406030204" pitchFamily="18" charset="0"/>
                          </a:rPr>
                          <m:t>𝜃</m:t>
                        </m:r>
                      </m:den>
                    </m:f>
                  </m:oMath>
                </a14:m>
                <a:endParaRPr lang="en-US" dirty="0"/>
              </a:p>
              <a:p>
                <a:r>
                  <a:rPr lang="en-US" b="1" dirty="0">
                    <a:solidFill>
                      <a:srgbClr val="3D8752"/>
                    </a:solidFill>
                  </a:rPr>
                  <a:t>4. Set to </a:t>
                </a:r>
                <a14:m>
                  <m:oMath xmlns:m="http://schemas.openxmlformats.org/officeDocument/2006/math">
                    <m:r>
                      <a:rPr lang="en-US" b="1" i="1" smtClean="0">
                        <a:solidFill>
                          <a:srgbClr val="3D8752"/>
                        </a:solidFill>
                        <a:latin typeface="Cambria Math" panose="02040503050406030204" pitchFamily="18" charset="0"/>
                      </a:rPr>
                      <m:t>𝟎</m:t>
                    </m:r>
                  </m:oMath>
                </a14:m>
                <a:r>
                  <a:rPr lang="en-US" b="1" dirty="0">
                    <a:solidFill>
                      <a:srgbClr val="3D8752"/>
                    </a:solidFill>
                  </a:rPr>
                  <a:t> and solve:</a:t>
                </a:r>
              </a:p>
              <a:p>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6</m:t>
                        </m:r>
                      </m:num>
                      <m:den>
                        <m:acc>
                          <m:accPr>
                            <m:chr m:val="̂"/>
                            <m:ctrlPr>
                              <a:rPr lang="en-US" i="1" smtClean="0">
                                <a:latin typeface="Cambria Math" panose="02040503050406030204" pitchFamily="18" charset="0"/>
                                <a:ea typeface="Cambria Math" panose="02040503050406030204" pitchFamily="18" charset="0"/>
                              </a:rPr>
                            </m:ctrlPr>
                          </m:accPr>
                          <m:e>
                            <m:r>
                              <a:rPr lang="en-US" i="1" smtClean="0">
                                <a:latin typeface="Cambria Math" panose="02040503050406030204" pitchFamily="18" charset="0"/>
                                <a:ea typeface="Cambria Math" panose="02040503050406030204" pitchFamily="18" charset="0"/>
                              </a:rPr>
                              <m:t>𝜃</m:t>
                            </m:r>
                          </m:e>
                        </m:acc>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4</m:t>
                        </m:r>
                      </m:num>
                      <m:den>
                        <m:r>
                          <a:rPr lang="en-US" b="0" i="1" smtClean="0">
                            <a:latin typeface="Cambria Math" panose="02040503050406030204" pitchFamily="18" charset="0"/>
                          </a:rPr>
                          <m:t>1−</m:t>
                        </m:r>
                        <m:acc>
                          <m:accPr>
                            <m:chr m:val="̂"/>
                            <m:ctrlPr>
                              <a:rPr lang="en-US" i="1">
                                <a:latin typeface="Cambria Math" panose="02040503050406030204" pitchFamily="18" charset="0"/>
                                <a:ea typeface="Cambria Math" panose="02040503050406030204" pitchFamily="18" charset="0"/>
                              </a:rPr>
                            </m:ctrlPr>
                          </m:accPr>
                          <m:e>
                            <m:r>
                              <a:rPr lang="en-US" i="1">
                                <a:latin typeface="Cambria Math" panose="02040503050406030204" pitchFamily="18" charset="0"/>
                                <a:ea typeface="Cambria Math" panose="02040503050406030204" pitchFamily="18" charset="0"/>
                              </a:rPr>
                              <m:t>𝜃</m:t>
                            </m:r>
                          </m:e>
                        </m:acc>
                      </m:den>
                    </m:f>
                    <m:r>
                      <a:rPr lang="en-US" b="0" i="1" smtClean="0">
                        <a:latin typeface="Cambria Math" panose="02040503050406030204" pitchFamily="18" charset="0"/>
                      </a:rPr>
                      <m:t>=0</m:t>
                    </m:r>
                  </m:oMath>
                </a14:m>
                <a:r>
                  <a:rPr lang="en-US" dirty="0"/>
                  <a:t>  </a:t>
                </a:r>
                <a14:m>
                  <m:oMath xmlns:m="http://schemas.openxmlformats.org/officeDocument/2006/math">
                    <m:r>
                      <a:rPr lang="en-US" b="0" i="1" dirty="0" smtClean="0">
                        <a:latin typeface="Cambria Math" panose="02040503050406030204" pitchFamily="18" charset="0"/>
                      </a:rPr>
                      <m:t>⇒</m:t>
                    </m:r>
                  </m:oMath>
                </a14:m>
                <a:r>
                  <a:rPr lang="en-US" dirty="0"/>
                  <a:t> </a:t>
                </a:r>
                <a14:m>
                  <m:oMath xmlns:m="http://schemas.openxmlformats.org/officeDocument/2006/math">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6</m:t>
                        </m:r>
                      </m:num>
                      <m:den>
                        <m:acc>
                          <m:accPr>
                            <m:chr m:val="̂"/>
                            <m:ctrlPr>
                              <a:rPr lang="en-US" i="1">
                                <a:latin typeface="Cambria Math" panose="02040503050406030204" pitchFamily="18" charset="0"/>
                                <a:ea typeface="Cambria Math" panose="02040503050406030204" pitchFamily="18" charset="0"/>
                              </a:rPr>
                            </m:ctrlPr>
                          </m:accPr>
                          <m:e>
                            <m:r>
                              <a:rPr lang="en-US" i="1">
                                <a:latin typeface="Cambria Math" panose="02040503050406030204" pitchFamily="18" charset="0"/>
                                <a:ea typeface="Cambria Math" panose="02040503050406030204" pitchFamily="18" charset="0"/>
                              </a:rPr>
                              <m:t>𝜃</m:t>
                            </m:r>
                          </m:e>
                        </m:acc>
                      </m:den>
                    </m:f>
                    <m:r>
                      <a:rPr lang="en-US" b="0" i="1" dirty="0" smtClean="0">
                        <a:latin typeface="Cambria Math" panose="02040503050406030204" pitchFamily="18" charset="0"/>
                      </a:rPr>
                      <m:t>=</m:t>
                    </m:r>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4</m:t>
                        </m:r>
                      </m:num>
                      <m:den>
                        <m:r>
                          <a:rPr lang="en-US" b="0" i="1" dirty="0" smtClean="0">
                            <a:latin typeface="Cambria Math" panose="02040503050406030204" pitchFamily="18" charset="0"/>
                          </a:rPr>
                          <m:t>1−</m:t>
                        </m:r>
                        <m:acc>
                          <m:accPr>
                            <m:chr m:val="̂"/>
                            <m:ctrlPr>
                              <a:rPr lang="en-US" i="1">
                                <a:latin typeface="Cambria Math" panose="02040503050406030204" pitchFamily="18" charset="0"/>
                                <a:ea typeface="Cambria Math" panose="02040503050406030204" pitchFamily="18" charset="0"/>
                              </a:rPr>
                            </m:ctrlPr>
                          </m:accPr>
                          <m:e>
                            <m:r>
                              <a:rPr lang="en-US" i="1">
                                <a:latin typeface="Cambria Math" panose="02040503050406030204" pitchFamily="18" charset="0"/>
                                <a:ea typeface="Cambria Math" panose="02040503050406030204" pitchFamily="18" charset="0"/>
                              </a:rPr>
                              <m:t>𝜃</m:t>
                            </m:r>
                          </m:e>
                        </m:acc>
                      </m:den>
                    </m:f>
                  </m:oMath>
                </a14:m>
                <a:r>
                  <a:rPr lang="en-US" dirty="0"/>
                  <a:t> </a:t>
                </a:r>
                <a14:m>
                  <m:oMath xmlns:m="http://schemas.openxmlformats.org/officeDocument/2006/math">
                    <m:r>
                      <a:rPr lang="en-US" b="0" i="1" dirty="0" smtClean="0">
                        <a:latin typeface="Cambria Math" panose="02040503050406030204" pitchFamily="18" charset="0"/>
                      </a:rPr>
                      <m:t>⇒</m:t>
                    </m:r>
                  </m:oMath>
                </a14:m>
                <a:r>
                  <a:rPr lang="en-US" dirty="0"/>
                  <a:t> </a:t>
                </a:r>
                <a14:m>
                  <m:oMath xmlns:m="http://schemas.openxmlformats.org/officeDocument/2006/math">
                    <m:r>
                      <a:rPr lang="en-US" b="0" i="1" dirty="0" smtClean="0">
                        <a:latin typeface="Cambria Math" panose="02040503050406030204" pitchFamily="18" charset="0"/>
                      </a:rPr>
                      <m:t>6−6</m:t>
                    </m:r>
                    <m:acc>
                      <m:accPr>
                        <m:chr m:val="̂"/>
                        <m:ctrlPr>
                          <a:rPr lang="en-US" i="1">
                            <a:latin typeface="Cambria Math" panose="02040503050406030204" pitchFamily="18" charset="0"/>
                            <a:ea typeface="Cambria Math" panose="02040503050406030204" pitchFamily="18" charset="0"/>
                          </a:rPr>
                        </m:ctrlPr>
                      </m:accPr>
                      <m:e>
                        <m:r>
                          <a:rPr lang="en-US" i="1">
                            <a:latin typeface="Cambria Math" panose="02040503050406030204" pitchFamily="18" charset="0"/>
                            <a:ea typeface="Cambria Math" panose="02040503050406030204" pitchFamily="18" charset="0"/>
                          </a:rPr>
                          <m:t>𝜃</m:t>
                        </m:r>
                      </m:e>
                    </m:acc>
                    <m:r>
                      <a:rPr lang="en-US" b="0" i="1" dirty="0" smtClean="0">
                        <a:latin typeface="Cambria Math" panose="02040503050406030204" pitchFamily="18" charset="0"/>
                      </a:rPr>
                      <m:t>=4</m:t>
                    </m:r>
                    <m:acc>
                      <m:accPr>
                        <m:chr m:val="̂"/>
                        <m:ctrlPr>
                          <a:rPr lang="en-US" i="1">
                            <a:latin typeface="Cambria Math" panose="02040503050406030204" pitchFamily="18" charset="0"/>
                            <a:ea typeface="Cambria Math" panose="02040503050406030204" pitchFamily="18" charset="0"/>
                          </a:rPr>
                        </m:ctrlPr>
                      </m:accPr>
                      <m:e>
                        <m:r>
                          <a:rPr lang="en-US" i="1">
                            <a:latin typeface="Cambria Math" panose="02040503050406030204" pitchFamily="18" charset="0"/>
                            <a:ea typeface="Cambria Math" panose="02040503050406030204" pitchFamily="18" charset="0"/>
                          </a:rPr>
                          <m:t>𝜃</m:t>
                        </m:r>
                      </m:e>
                    </m:acc>
                    <m:r>
                      <a:rPr lang="en-US" b="0" i="1" dirty="0" smtClean="0">
                        <a:latin typeface="Cambria Math" panose="02040503050406030204" pitchFamily="18" charset="0"/>
                      </a:rPr>
                      <m:t>⇒</m:t>
                    </m:r>
                  </m:oMath>
                </a14:m>
                <a:r>
                  <a:rPr lang="en-US" dirty="0"/>
                  <a:t> </a:t>
                </a:r>
                <a14:m>
                  <m:oMath xmlns:m="http://schemas.openxmlformats.org/officeDocument/2006/math">
                    <m:acc>
                      <m:accPr>
                        <m:chr m:val="̂"/>
                        <m:ctrlPr>
                          <a:rPr lang="en-US" i="1">
                            <a:latin typeface="Cambria Math" panose="02040503050406030204" pitchFamily="18" charset="0"/>
                            <a:ea typeface="Cambria Math" panose="02040503050406030204" pitchFamily="18" charset="0"/>
                          </a:rPr>
                        </m:ctrlPr>
                      </m:accPr>
                      <m:e>
                        <m:r>
                          <a:rPr lang="en-US" i="1">
                            <a:latin typeface="Cambria Math" panose="02040503050406030204" pitchFamily="18" charset="0"/>
                            <a:ea typeface="Cambria Math" panose="02040503050406030204" pitchFamily="18" charset="0"/>
                          </a:rPr>
                          <m:t>𝜃</m:t>
                        </m:r>
                      </m:e>
                    </m:acc>
                    <m:r>
                      <a:rPr lang="en-US" i="1">
                        <a:latin typeface="Cambria Math" panose="02040503050406030204" pitchFamily="18" charset="0"/>
                        <a:ea typeface="Cambria Math" panose="02040503050406030204" pitchFamily="18" charset="0"/>
                      </a:rPr>
                      <m:t> </m:t>
                    </m:r>
                    <m:r>
                      <a:rPr lang="en-US" b="0" i="1" dirty="0" smtClean="0">
                        <a:latin typeface="Cambria Math" panose="02040503050406030204" pitchFamily="18" charset="0"/>
                      </a:rPr>
                      <m:t>=</m:t>
                    </m:r>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3</m:t>
                        </m:r>
                      </m:num>
                      <m:den>
                        <m:r>
                          <a:rPr lang="en-US" b="0" i="1" dirty="0" smtClean="0">
                            <a:latin typeface="Cambria Math" panose="02040503050406030204" pitchFamily="18" charset="0"/>
                          </a:rPr>
                          <m:t>5</m:t>
                        </m:r>
                      </m:den>
                    </m:f>
                  </m:oMath>
                </a14:m>
                <a:endParaRPr lang="en-US" dirty="0"/>
              </a:p>
              <a:p>
                <a:r>
                  <a:rPr lang="en-US" b="1" dirty="0">
                    <a:solidFill>
                      <a:srgbClr val="3D8752"/>
                    </a:solidFill>
                  </a:rPr>
                  <a:t>5. Check it’s a maximum (can skip in 312):</a:t>
                </a:r>
                <a:endParaRPr lang="en-US" b="0" i="1" dirty="0">
                  <a:latin typeface="Cambria Math" panose="02040503050406030204" pitchFamily="18" charset="0"/>
                </a:endParaRPr>
              </a:p>
              <a:p>
                <a14:m>
                  <m:oMath xmlns:m="http://schemas.openxmlformats.org/officeDocument/2006/math">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𝑑</m:t>
                            </m:r>
                          </m:e>
                          <m:sup>
                            <m:r>
                              <a:rPr lang="en-US" b="0" i="1" smtClean="0">
                                <a:latin typeface="Cambria Math" panose="02040503050406030204" pitchFamily="18" charset="0"/>
                              </a:rPr>
                              <m:t>2</m:t>
                            </m:r>
                          </m:sup>
                        </m:sSup>
                      </m:num>
                      <m:den>
                        <m:r>
                          <a:rPr lang="en-US" b="0" i="1" smtClean="0">
                            <a:latin typeface="Cambria Math" panose="02040503050406030204" pitchFamily="18" charset="0"/>
                          </a:rPr>
                          <m:t>𝑑</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𝜃</m:t>
                            </m:r>
                          </m:e>
                          <m:sup>
                            <m:r>
                              <a:rPr lang="en-US" b="0" i="1" smtClean="0">
                                <a:latin typeface="Cambria Math" panose="02040503050406030204" pitchFamily="18" charset="0"/>
                              </a:rPr>
                              <m:t>2</m:t>
                            </m:r>
                          </m:sup>
                        </m:sSup>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−6</m:t>
                        </m:r>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𝜃</m:t>
                            </m:r>
                          </m:e>
                          <m:sup>
                            <m:r>
                              <a:rPr lang="en-US" b="0" i="1" smtClean="0">
                                <a:latin typeface="Cambria Math" panose="02040503050406030204" pitchFamily="18" charset="0"/>
                              </a:rPr>
                              <m:t>2</m:t>
                            </m:r>
                          </m:sup>
                        </m:sSup>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4</m:t>
                        </m:r>
                      </m:num>
                      <m:den>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𝜃</m:t>
                                </m:r>
                              </m:e>
                            </m:d>
                          </m:e>
                          <m:sup>
                            <m:r>
                              <a:rPr lang="en-US" b="0" i="1" smtClean="0">
                                <a:latin typeface="Cambria Math" panose="02040503050406030204" pitchFamily="18" charset="0"/>
                              </a:rPr>
                              <m:t>2</m:t>
                            </m:r>
                          </m:sup>
                        </m:sSup>
                      </m:den>
                    </m:f>
                    <m:r>
                      <a:rPr lang="en-US" b="0" i="1" smtClean="0">
                        <a:latin typeface="Cambria Math" panose="02040503050406030204" pitchFamily="18" charset="0"/>
                      </a:rPr>
                      <m:t>&lt;0</m:t>
                    </m:r>
                  </m:oMath>
                </a14:m>
                <a:r>
                  <a:rPr lang="en-US" dirty="0"/>
                  <a:t> </a:t>
                </a:r>
                <a:r>
                  <a:rPr lang="en-US" sz="2600" dirty="0"/>
                  <a:t>everywhere, so any critical point must be a maximum.</a:t>
                </a:r>
              </a:p>
            </p:txBody>
          </p:sp>
        </mc:Choice>
        <mc:Fallback>
          <p:sp>
            <p:nvSpPr>
              <p:cNvPr id="3" name="Content Placeholder 2">
                <a:extLst>
                  <a:ext uri="{FF2B5EF4-FFF2-40B4-BE49-F238E27FC236}">
                    <a16:creationId xmlns:a16="http://schemas.microsoft.com/office/drawing/2014/main" id="{8E263F87-3614-863C-58FB-2888786EF680}"/>
                  </a:ext>
                </a:extLst>
              </p:cNvPr>
              <p:cNvSpPr>
                <a:spLocks noGrp="1" noRot="1" noChangeAspect="1" noMove="1" noResize="1" noEditPoints="1" noAdjustHandles="1" noChangeArrowheads="1" noChangeShapeType="1" noTextEdit="1"/>
              </p:cNvSpPr>
              <p:nvPr>
                <p:ph idx="1"/>
              </p:nvPr>
            </p:nvSpPr>
            <p:spPr>
              <a:blipFill>
                <a:blip r:embed="rId2"/>
                <a:stretch>
                  <a:fillRect l="-654" t="-2138" r="-545"/>
                </a:stretch>
              </a:blipFill>
            </p:spPr>
            <p:txBody>
              <a:bodyPr/>
              <a:lstStyle/>
              <a:p>
                <a:r>
                  <a:rPr lang="en-US">
                    <a:noFill/>
                  </a:rPr>
                  <a:t> </a:t>
                </a:r>
              </a:p>
            </p:txBody>
          </p:sp>
        </mc:Fallback>
      </mc:AlternateContent>
    </p:spTree>
    <p:extLst>
      <p:ext uri="{BB962C8B-B14F-4D97-AF65-F5344CB8AC3E}">
        <p14:creationId xmlns:p14="http://schemas.microsoft.com/office/powerpoint/2010/main" val="21292851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A7257-4F19-4683-87B3-B92381EBD896}"/>
              </a:ext>
            </a:extLst>
          </p:cNvPr>
          <p:cNvSpPr>
            <a:spLocks noGrp="1"/>
          </p:cNvSpPr>
          <p:nvPr>
            <p:ph type="title"/>
          </p:nvPr>
        </p:nvSpPr>
        <p:spPr/>
        <p:txBody>
          <a:bodyPr/>
          <a:lstStyle/>
          <a:p>
            <a:r>
              <a:rPr lang="en-US" dirty="0"/>
              <a:t>Solving MLE (the process)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1514F479-6DBA-4B46-B166-317CCC1ADCBA}"/>
                  </a:ext>
                </a:extLst>
              </p:cNvPr>
              <p:cNvSpPr>
                <a:spLocks noGrp="1"/>
              </p:cNvSpPr>
              <p:nvPr>
                <p:ph idx="1"/>
              </p:nvPr>
            </p:nvSpPr>
            <p:spPr>
              <a:xfrm>
                <a:off x="575240" y="1463856"/>
                <a:ext cx="11187258" cy="5130867"/>
              </a:xfrm>
            </p:spPr>
            <p:txBody>
              <a:bodyPr>
                <a:normAutofit fontScale="92500"/>
              </a:bodyPr>
              <a:lstStyle/>
              <a:p>
                <a:r>
                  <a:rPr lang="en-US" sz="2600" dirty="0"/>
                  <a:t>We’re given that there’s a distribution with some unknown parameter(s) </a:t>
                </a:r>
                <a14:m>
                  <m:oMath xmlns:m="http://schemas.openxmlformats.org/officeDocument/2006/math">
                    <m:r>
                      <a:rPr lang="en-US" sz="2600" b="0" i="1" smtClean="0">
                        <a:latin typeface="Cambria Math" panose="02040503050406030204" pitchFamily="18" charset="0"/>
                      </a:rPr>
                      <m:t>𝜃</m:t>
                    </m:r>
                  </m:oMath>
                </a14:m>
                <a:r>
                  <a:rPr lang="en-US" sz="2600" dirty="0"/>
                  <a:t>. There are independent observations </a:t>
                </a:r>
                <a14:m>
                  <m:oMath xmlns:m="http://schemas.openxmlformats.org/officeDocument/2006/math">
                    <m:sSub>
                      <m:sSubPr>
                        <m:ctrlPr>
                          <a:rPr lang="en-US" sz="2600" b="0" i="1" smtClean="0">
                            <a:latin typeface="Cambria Math" panose="02040503050406030204" pitchFamily="18" charset="0"/>
                          </a:rPr>
                        </m:ctrlPr>
                      </m:sSubPr>
                      <m:e>
                        <m:r>
                          <a:rPr lang="en-US" sz="2600" b="0" i="1" smtClean="0">
                            <a:latin typeface="Cambria Math" panose="02040503050406030204" pitchFamily="18" charset="0"/>
                          </a:rPr>
                          <m:t>𝑥</m:t>
                        </m:r>
                      </m:e>
                      <m:sub>
                        <m:r>
                          <a:rPr lang="en-US" sz="2600" b="0" i="1" smtClean="0">
                            <a:latin typeface="Cambria Math" panose="02040503050406030204" pitchFamily="18" charset="0"/>
                          </a:rPr>
                          <m:t>1</m:t>
                        </m:r>
                      </m:sub>
                    </m:sSub>
                    <m:r>
                      <a:rPr lang="en-US" sz="2600" b="0" i="1" smtClean="0">
                        <a:latin typeface="Cambria Math" panose="02040503050406030204" pitchFamily="18" charset="0"/>
                      </a:rPr>
                      <m:t>, </m:t>
                    </m:r>
                    <m:sSub>
                      <m:sSubPr>
                        <m:ctrlPr>
                          <a:rPr lang="en-US" sz="2600" b="0" i="1" smtClean="0">
                            <a:latin typeface="Cambria Math" panose="02040503050406030204" pitchFamily="18" charset="0"/>
                          </a:rPr>
                        </m:ctrlPr>
                      </m:sSubPr>
                      <m:e>
                        <m:r>
                          <a:rPr lang="en-US" sz="2600" b="0" i="1" smtClean="0">
                            <a:latin typeface="Cambria Math" panose="02040503050406030204" pitchFamily="18" charset="0"/>
                          </a:rPr>
                          <m:t>𝑥</m:t>
                        </m:r>
                      </m:e>
                      <m:sub>
                        <m:r>
                          <a:rPr lang="en-US" sz="2600" b="0" i="1" smtClean="0">
                            <a:latin typeface="Cambria Math" panose="02040503050406030204" pitchFamily="18" charset="0"/>
                          </a:rPr>
                          <m:t>2</m:t>
                        </m:r>
                      </m:sub>
                    </m:sSub>
                    <m:r>
                      <a:rPr lang="en-US" sz="2600" b="0" i="1" smtClean="0">
                        <a:latin typeface="Cambria Math" panose="02040503050406030204" pitchFamily="18" charset="0"/>
                      </a:rPr>
                      <m:t>, …, </m:t>
                    </m:r>
                    <m:sSub>
                      <m:sSubPr>
                        <m:ctrlPr>
                          <a:rPr lang="en-US" sz="2600" b="0" i="1" smtClean="0">
                            <a:latin typeface="Cambria Math" panose="02040503050406030204" pitchFamily="18" charset="0"/>
                          </a:rPr>
                        </m:ctrlPr>
                      </m:sSubPr>
                      <m:e>
                        <m:r>
                          <a:rPr lang="en-US" sz="2600" b="0" i="1" smtClean="0">
                            <a:latin typeface="Cambria Math" panose="02040503050406030204" pitchFamily="18" charset="0"/>
                          </a:rPr>
                          <m:t>𝑥</m:t>
                        </m:r>
                      </m:e>
                      <m:sub>
                        <m:r>
                          <a:rPr lang="en-US" sz="2600" b="0" i="1" smtClean="0">
                            <a:latin typeface="Cambria Math" panose="02040503050406030204" pitchFamily="18" charset="0"/>
                          </a:rPr>
                          <m:t>𝑛</m:t>
                        </m:r>
                      </m:sub>
                    </m:sSub>
                  </m:oMath>
                </a14:m>
                <a:r>
                  <a:rPr lang="en-US" sz="2600" dirty="0"/>
                  <a:t> from this distribution.</a:t>
                </a:r>
              </a:p>
              <a:p>
                <a:pPr marL="0" indent="0">
                  <a:buNone/>
                </a:pPr>
                <a:endParaRPr lang="en-US" sz="2600" dirty="0"/>
              </a:p>
              <a:p>
                <a:r>
                  <a:rPr lang="en-US" sz="2600" dirty="0"/>
                  <a:t>To find the MLE </a:t>
                </a:r>
                <a14:m>
                  <m:oMath xmlns:m="http://schemas.openxmlformats.org/officeDocument/2006/math">
                    <m:acc>
                      <m:accPr>
                        <m:chr m:val="̂"/>
                        <m:ctrlPr>
                          <a:rPr lang="en-US" sz="2600" b="0" i="1" smtClean="0">
                            <a:latin typeface="Cambria Math" panose="02040503050406030204" pitchFamily="18" charset="0"/>
                          </a:rPr>
                        </m:ctrlPr>
                      </m:accPr>
                      <m:e>
                        <m:r>
                          <a:rPr lang="en-US" sz="2600" b="0" i="1" smtClean="0">
                            <a:latin typeface="Cambria Math" panose="02040503050406030204" pitchFamily="18" charset="0"/>
                          </a:rPr>
                          <m:t>𝜃</m:t>
                        </m:r>
                      </m:e>
                    </m:acc>
                  </m:oMath>
                </a14:m>
                <a:r>
                  <a:rPr lang="en-US" sz="2600" dirty="0"/>
                  <a:t> for this unknown parameter(s) </a:t>
                </a:r>
                <a14:m>
                  <m:oMath xmlns:m="http://schemas.openxmlformats.org/officeDocument/2006/math">
                    <m:r>
                      <a:rPr lang="en-US" sz="2600" b="0" i="1" smtClean="0">
                        <a:latin typeface="Cambria Math" panose="02040503050406030204" pitchFamily="18" charset="0"/>
                      </a:rPr>
                      <m:t>𝜃</m:t>
                    </m:r>
                  </m:oMath>
                </a14:m>
                <a:r>
                  <a:rPr lang="en-US" sz="2600" dirty="0"/>
                  <a:t>…</a:t>
                </a:r>
              </a:p>
              <a:p>
                <a:r>
                  <a:rPr lang="en-US" sz="2600" b="1" dirty="0">
                    <a:solidFill>
                      <a:srgbClr val="3D8752"/>
                    </a:solidFill>
                  </a:rPr>
                  <a:t>1. Write the likelihood function </a:t>
                </a:r>
                <a14:m>
                  <m:oMath xmlns:m="http://schemas.openxmlformats.org/officeDocument/2006/math">
                    <m:r>
                      <a:rPr lang="en-US" sz="2600" b="0" i="1" smtClean="0">
                        <a:latin typeface="Cambria Math" panose="02040503050406030204" pitchFamily="18" charset="0"/>
                      </a:rPr>
                      <m:t>ℒ</m:t>
                    </m:r>
                    <m:r>
                      <a:rPr lang="en-US" sz="2600" b="0" i="1" smtClean="0">
                        <a:latin typeface="Cambria Math" panose="02040503050406030204" pitchFamily="18" charset="0"/>
                      </a:rPr>
                      <m:t>(</m:t>
                    </m:r>
                    <m:r>
                      <a:rPr lang="en-US" sz="2600" b="0" i="1" smtClean="0">
                        <a:latin typeface="Cambria Math" panose="02040503050406030204" pitchFamily="18" charset="0"/>
                      </a:rPr>
                      <m:t>𝐸</m:t>
                    </m:r>
                    <m:r>
                      <a:rPr lang="en-US" sz="2600" b="0" i="1" smtClean="0">
                        <a:latin typeface="Cambria Math" panose="02040503050406030204" pitchFamily="18" charset="0"/>
                      </a:rPr>
                      <m:t>;</m:t>
                    </m:r>
                    <m:r>
                      <a:rPr lang="en-US" sz="2600" b="0" i="1" smtClean="0">
                        <a:latin typeface="Cambria Math" panose="02040503050406030204" pitchFamily="18" charset="0"/>
                      </a:rPr>
                      <m:t>𝜃</m:t>
                    </m:r>
                    <m:r>
                      <a:rPr lang="en-US" sz="2600" b="0" i="1" smtClean="0">
                        <a:latin typeface="Cambria Math" panose="02040503050406030204" pitchFamily="18" charset="0"/>
                      </a:rPr>
                      <m:t>)</m:t>
                    </m:r>
                  </m:oMath>
                </a14:m>
                <a:endParaRPr lang="en-US" sz="2600" b="0" dirty="0"/>
              </a:p>
              <a:p>
                <a:pPr lvl="1"/>
                <a:r>
                  <a:rPr lang="en-US" dirty="0"/>
                  <a:t>   Usually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ℙ</m:t>
                    </m:r>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𝜃</m:t>
                    </m:r>
                    <m:r>
                      <a:rPr lang="en-US" b="0" i="1" smtClean="0">
                        <a:latin typeface="Cambria Math" panose="02040503050406030204" pitchFamily="18" charset="0"/>
                      </a:rPr>
                      <m:t>)</m:t>
                    </m:r>
                  </m:oMath>
                </a14:m>
                <a:r>
                  <a:rPr lang="en-US" dirty="0"/>
                  <a:t> for discrete </a:t>
                </a:r>
                <a:r>
                  <a:rPr lang="en-US" dirty="0">
                    <a:solidFill>
                      <a:schemeClr val="bg2"/>
                    </a:solidFill>
                  </a:rPr>
                  <a:t>and </a:t>
                </a:r>
                <a14:m>
                  <m:oMath xmlns:m="http://schemas.openxmlformats.org/officeDocument/2006/math">
                    <m:r>
                      <a:rPr lang="en-US" b="0" i="1" smtClean="0">
                        <a:solidFill>
                          <a:schemeClr val="bg2"/>
                        </a:solidFill>
                        <a:latin typeface="Cambria Math" panose="02040503050406030204" pitchFamily="18" charset="0"/>
                      </a:rPr>
                      <m:t>∏</m:t>
                    </m:r>
                    <m:r>
                      <a:rPr lang="en-US" b="0" i="1" smtClean="0">
                        <a:solidFill>
                          <a:schemeClr val="bg2"/>
                        </a:solidFill>
                        <a:latin typeface="Cambria Math" panose="02040503050406030204" pitchFamily="18" charset="0"/>
                      </a:rPr>
                      <m:t>𝑓</m:t>
                    </m:r>
                    <m:r>
                      <a:rPr lang="en-US" b="0" i="1" smtClean="0">
                        <a:solidFill>
                          <a:schemeClr val="bg2"/>
                        </a:solidFill>
                        <a:latin typeface="Cambria Math" panose="02040503050406030204" pitchFamily="18" charset="0"/>
                      </a:rPr>
                      <m:t>(</m:t>
                    </m:r>
                    <m:sSub>
                      <m:sSubPr>
                        <m:ctrlPr>
                          <a:rPr lang="en-US" b="0" i="1" smtClean="0">
                            <a:solidFill>
                              <a:schemeClr val="bg2"/>
                            </a:solidFill>
                            <a:latin typeface="Cambria Math" panose="02040503050406030204" pitchFamily="18" charset="0"/>
                          </a:rPr>
                        </m:ctrlPr>
                      </m:sSubPr>
                      <m:e>
                        <m:r>
                          <a:rPr lang="en-US" b="0" i="1" smtClean="0">
                            <a:solidFill>
                              <a:schemeClr val="bg2"/>
                            </a:solidFill>
                            <a:latin typeface="Cambria Math" panose="02040503050406030204" pitchFamily="18" charset="0"/>
                          </a:rPr>
                          <m:t>𝑥</m:t>
                        </m:r>
                      </m:e>
                      <m:sub>
                        <m:r>
                          <a:rPr lang="en-US" b="0" i="1" smtClean="0">
                            <a:solidFill>
                              <a:schemeClr val="bg2"/>
                            </a:solidFill>
                            <a:latin typeface="Cambria Math" panose="02040503050406030204" pitchFamily="18" charset="0"/>
                          </a:rPr>
                          <m:t>𝑖</m:t>
                        </m:r>
                      </m:sub>
                    </m:sSub>
                    <m:r>
                      <a:rPr lang="en-US" b="0" i="1" smtClean="0">
                        <a:solidFill>
                          <a:schemeClr val="bg2"/>
                        </a:solidFill>
                        <a:latin typeface="Cambria Math" panose="02040503050406030204" pitchFamily="18" charset="0"/>
                      </a:rPr>
                      <m:t>;</m:t>
                    </m:r>
                    <m:r>
                      <a:rPr lang="en-US" b="0" i="1" smtClean="0">
                        <a:solidFill>
                          <a:schemeClr val="bg2"/>
                        </a:solidFill>
                        <a:latin typeface="Cambria Math" panose="02040503050406030204" pitchFamily="18" charset="0"/>
                      </a:rPr>
                      <m:t>𝜃</m:t>
                    </m:r>
                    <m:r>
                      <a:rPr lang="en-US" b="0" i="1" smtClean="0">
                        <a:solidFill>
                          <a:schemeClr val="bg2"/>
                        </a:solidFill>
                        <a:latin typeface="Cambria Math" panose="02040503050406030204" pitchFamily="18" charset="0"/>
                      </a:rPr>
                      <m:t>)</m:t>
                    </m:r>
                  </m:oMath>
                </a14:m>
                <a:r>
                  <a:rPr lang="en-US" dirty="0">
                    <a:solidFill>
                      <a:schemeClr val="bg2"/>
                    </a:solidFill>
                  </a:rPr>
                  <a:t> for continuous</a:t>
                </a:r>
              </a:p>
              <a:p>
                <a:r>
                  <a:rPr lang="en-US" sz="2600" b="1" dirty="0">
                    <a:solidFill>
                      <a:srgbClr val="3D8752"/>
                    </a:solidFill>
                  </a:rPr>
                  <a:t>2. Take the log </a:t>
                </a:r>
                <a14:m>
                  <m:oMath xmlns:m="http://schemas.openxmlformats.org/officeDocument/2006/math">
                    <m:func>
                      <m:funcPr>
                        <m:ctrlPr>
                          <a:rPr lang="en-US" sz="2600" b="1" i="0" smtClean="0">
                            <a:solidFill>
                              <a:srgbClr val="3D8752"/>
                            </a:solidFill>
                            <a:latin typeface="Cambria Math" panose="02040503050406030204" pitchFamily="18" charset="0"/>
                          </a:rPr>
                        </m:ctrlPr>
                      </m:funcPr>
                      <m:fName>
                        <m:r>
                          <a:rPr lang="en-US" sz="2600" b="1" i="0" smtClean="0">
                            <a:solidFill>
                              <a:srgbClr val="3D8752"/>
                            </a:solidFill>
                            <a:latin typeface="Cambria Math" panose="02040503050406030204" pitchFamily="18" charset="0"/>
                          </a:rPr>
                          <m:t>𝐥𝐧</m:t>
                        </m:r>
                      </m:fName>
                      <m:e>
                        <m:d>
                          <m:dPr>
                            <m:ctrlPr>
                              <a:rPr lang="en-US" sz="2600" b="1" i="1" smtClean="0">
                                <a:solidFill>
                                  <a:srgbClr val="3D8752"/>
                                </a:solidFill>
                                <a:latin typeface="Cambria Math" panose="02040503050406030204" pitchFamily="18" charset="0"/>
                              </a:rPr>
                            </m:ctrlPr>
                          </m:dPr>
                          <m:e>
                            <m:r>
                              <a:rPr lang="en-US" sz="2600" b="1" i="1" smtClean="0">
                                <a:solidFill>
                                  <a:srgbClr val="3D8752"/>
                                </a:solidFill>
                                <a:latin typeface="Cambria Math" panose="02040503050406030204" pitchFamily="18" charset="0"/>
                              </a:rPr>
                              <m:t>…</m:t>
                            </m:r>
                          </m:e>
                        </m:d>
                      </m:e>
                    </m:func>
                  </m:oMath>
                </a14:m>
                <a:r>
                  <a:rPr lang="en-US" sz="2600" b="1" dirty="0">
                    <a:solidFill>
                      <a:srgbClr val="3D8752"/>
                    </a:solidFill>
                  </a:rPr>
                  <a:t> of the likelihood function </a:t>
                </a:r>
                <a:r>
                  <a:rPr lang="en-US" sz="2600" dirty="0"/>
                  <a:t>(makes the math easier)</a:t>
                </a:r>
              </a:p>
              <a:p>
                <a:r>
                  <a:rPr lang="en-US" sz="2600" b="1" dirty="0">
                    <a:solidFill>
                      <a:srgbClr val="3D8752"/>
                    </a:solidFill>
                  </a:rPr>
                  <a:t>3. Take the derivative of the log-likelihood function</a:t>
                </a:r>
              </a:p>
              <a:p>
                <a:r>
                  <a:rPr lang="en-US" sz="2600" b="1" dirty="0">
                    <a:solidFill>
                      <a:srgbClr val="3D8752"/>
                    </a:solidFill>
                  </a:rPr>
                  <a:t>4. Set the derivative to 0 and solve for the MLE </a:t>
                </a:r>
                <a14:m>
                  <m:oMath xmlns:m="http://schemas.openxmlformats.org/officeDocument/2006/math">
                    <m:acc>
                      <m:accPr>
                        <m:chr m:val="̂"/>
                        <m:ctrlPr>
                          <a:rPr lang="en-US" sz="2600" b="1" i="1" smtClean="0">
                            <a:solidFill>
                              <a:srgbClr val="3D8752"/>
                            </a:solidFill>
                            <a:latin typeface="Cambria Math" panose="02040503050406030204" pitchFamily="18" charset="0"/>
                          </a:rPr>
                        </m:ctrlPr>
                      </m:accPr>
                      <m:e>
                        <m:r>
                          <a:rPr lang="en-US" sz="2600" b="1" i="1" smtClean="0">
                            <a:solidFill>
                              <a:srgbClr val="3D8752"/>
                            </a:solidFill>
                            <a:latin typeface="Cambria Math" panose="02040503050406030204" pitchFamily="18" charset="0"/>
                          </a:rPr>
                          <m:t>𝜽</m:t>
                        </m:r>
                      </m:e>
                    </m:acc>
                  </m:oMath>
                </a14:m>
                <a:br>
                  <a:rPr lang="en-US" sz="2600" dirty="0"/>
                </a:br>
                <a:r>
                  <a:rPr lang="en-US" sz="2600" dirty="0"/>
                  <a:t>   </a:t>
                </a:r>
                <a:r>
                  <a:rPr lang="en-US" sz="2400" dirty="0"/>
                  <a:t>remember to switch from </a:t>
                </a:r>
                <a14:m>
                  <m:oMath xmlns:m="http://schemas.openxmlformats.org/officeDocument/2006/math">
                    <m:r>
                      <a:rPr lang="en-US" sz="2400" b="0" i="1" smtClean="0">
                        <a:latin typeface="Cambria Math" panose="02040503050406030204" pitchFamily="18" charset="0"/>
                      </a:rPr>
                      <m:t>𝜃</m:t>
                    </m:r>
                  </m:oMath>
                </a14:m>
                <a:r>
                  <a:rPr lang="en-US" sz="2400" dirty="0"/>
                  <a:t> to </a:t>
                </a:r>
                <a14:m>
                  <m:oMath xmlns:m="http://schemas.openxmlformats.org/officeDocument/2006/math">
                    <m:acc>
                      <m:accPr>
                        <m:chr m:val="̂"/>
                        <m:ctrlPr>
                          <a:rPr lang="en-US" sz="2400" b="0" i="1" smtClean="0">
                            <a:latin typeface="Cambria Math" panose="02040503050406030204" pitchFamily="18" charset="0"/>
                          </a:rPr>
                        </m:ctrlPr>
                      </m:accPr>
                      <m:e>
                        <m:r>
                          <a:rPr lang="en-US" sz="2400" b="0" i="1" smtClean="0">
                            <a:latin typeface="Cambria Math" panose="02040503050406030204" pitchFamily="18" charset="0"/>
                          </a:rPr>
                          <m:t>𝜃</m:t>
                        </m:r>
                      </m:e>
                    </m:acc>
                  </m:oMath>
                </a14:m>
                <a:r>
                  <a:rPr lang="en-US" sz="2400" dirty="0"/>
                  <a:t> in this step because we’re now solving for the MLE</a:t>
                </a:r>
              </a:p>
              <a:p>
                <a:r>
                  <a:rPr lang="en-US" sz="2600" b="1" dirty="0">
                    <a:solidFill>
                      <a:srgbClr val="3D8752"/>
                    </a:solidFill>
                  </a:rPr>
                  <a:t>5. Verify it is a maximum with second derivative test </a:t>
                </a:r>
                <a:r>
                  <a:rPr lang="en-US" sz="2600" dirty="0"/>
                  <a:t>(not required for 312)</a:t>
                </a:r>
              </a:p>
            </p:txBody>
          </p:sp>
        </mc:Choice>
        <mc:Fallback>
          <p:sp>
            <p:nvSpPr>
              <p:cNvPr id="3" name="Content Placeholder 2">
                <a:extLst>
                  <a:ext uri="{FF2B5EF4-FFF2-40B4-BE49-F238E27FC236}">
                    <a16:creationId xmlns:a16="http://schemas.microsoft.com/office/drawing/2014/main" id="{1514F479-6DBA-4B46-B166-317CCC1ADCBA}"/>
                  </a:ext>
                </a:extLst>
              </p:cNvPr>
              <p:cNvSpPr>
                <a:spLocks noGrp="1" noRot="1" noChangeAspect="1" noMove="1" noResize="1" noEditPoints="1" noAdjustHandles="1" noChangeArrowheads="1" noChangeShapeType="1" noTextEdit="1"/>
              </p:cNvSpPr>
              <p:nvPr>
                <p:ph idx="1"/>
              </p:nvPr>
            </p:nvSpPr>
            <p:spPr>
              <a:xfrm>
                <a:off x="575240" y="1463856"/>
                <a:ext cx="11187258" cy="5130867"/>
              </a:xfrm>
              <a:blipFill>
                <a:blip r:embed="rId2"/>
                <a:stretch>
                  <a:fillRect l="-436" t="-1544" r="-1743" b="-831"/>
                </a:stretch>
              </a:blipFill>
            </p:spPr>
            <p:txBody>
              <a:bodyPr/>
              <a:lstStyle/>
              <a:p>
                <a:r>
                  <a:rPr lang="en-US">
                    <a:noFill/>
                  </a:rPr>
                  <a:t> </a:t>
                </a:r>
              </a:p>
            </p:txBody>
          </p:sp>
        </mc:Fallback>
      </mc:AlternateContent>
    </p:spTree>
    <p:extLst>
      <p:ext uri="{BB962C8B-B14F-4D97-AF65-F5344CB8AC3E}">
        <p14:creationId xmlns:p14="http://schemas.microsoft.com/office/powerpoint/2010/main" val="3155434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654202" y="340613"/>
            <a:ext cx="9972040" cy="696595"/>
          </a:xfrm>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Example:</a:t>
            </a:r>
            <a:r>
              <a:rPr i="1" spc="254" dirty="0">
                <a:latin typeface="Segoe UI"/>
                <a:cs typeface="Segoe UI"/>
              </a:rPr>
              <a:t> </a:t>
            </a:r>
            <a:r>
              <a:rPr spc="55" dirty="0"/>
              <a:t>Polling</a:t>
            </a:r>
            <a:r>
              <a:rPr spc="175" dirty="0"/>
              <a:t> </a:t>
            </a:r>
            <a:r>
              <a:rPr spc="50" dirty="0"/>
              <a:t>(1.</a:t>
            </a:r>
            <a:r>
              <a:rPr spc="185" dirty="0"/>
              <a:t> </a:t>
            </a:r>
            <a:r>
              <a:rPr spc="70" dirty="0"/>
              <a:t>bound</a:t>
            </a:r>
            <a:r>
              <a:rPr spc="180" dirty="0"/>
              <a:t> </a:t>
            </a:r>
            <a:r>
              <a:rPr spc="60" dirty="0"/>
              <a:t>the</a:t>
            </a:r>
            <a:r>
              <a:rPr spc="180" dirty="0"/>
              <a:t> </a:t>
            </a:r>
            <a:r>
              <a:rPr spc="85" dirty="0"/>
              <a:t>left</a:t>
            </a:r>
            <a:r>
              <a:rPr spc="180" dirty="0"/>
              <a:t> </a:t>
            </a:r>
            <a:r>
              <a:rPr spc="60" dirty="0"/>
              <a:t>tail)</a:t>
            </a:r>
          </a:p>
        </p:txBody>
      </p:sp>
      <p:sp>
        <p:nvSpPr>
          <p:cNvPr id="3" name="object 3"/>
          <p:cNvSpPr txBox="1"/>
          <p:nvPr/>
        </p:nvSpPr>
        <p:spPr>
          <a:xfrm>
            <a:off x="699922" y="1445513"/>
            <a:ext cx="10414635" cy="1219835"/>
          </a:xfrm>
          <a:prstGeom prst="rect">
            <a:avLst/>
          </a:prstGeom>
        </p:spPr>
        <p:txBody>
          <a:bodyPr vert="horz" wrap="square" lIns="0" tIns="60960" rIns="0" bIns="0" rtlCol="0">
            <a:spAutoFit/>
          </a:bodyPr>
          <a:lstStyle/>
          <a:p>
            <a:pPr marL="12700" marR="5080" indent="5715" algn="just">
              <a:lnSpc>
                <a:spcPts val="3020"/>
              </a:lnSpc>
              <a:spcBef>
                <a:spcPts val="480"/>
              </a:spcBef>
            </a:pPr>
            <a:r>
              <a:rPr sz="2800" b="0" dirty="0">
                <a:latin typeface="Segoe UI Semilight"/>
                <a:cs typeface="Segoe UI Semilight"/>
              </a:rPr>
              <a:t>Suppose</a:t>
            </a:r>
            <a:r>
              <a:rPr sz="2800" b="0" spc="-45" dirty="0">
                <a:latin typeface="Segoe UI Semilight"/>
                <a:cs typeface="Segoe UI Semilight"/>
              </a:rPr>
              <a:t> </a:t>
            </a:r>
            <a:r>
              <a:rPr sz="2800" b="0" dirty="0">
                <a:latin typeface="Segoe UI Semilight"/>
                <a:cs typeface="Segoe UI Semilight"/>
              </a:rPr>
              <a:t>you</a:t>
            </a:r>
            <a:r>
              <a:rPr sz="2800" b="0" spc="-55" dirty="0">
                <a:latin typeface="Segoe UI Semilight"/>
                <a:cs typeface="Segoe UI Semilight"/>
              </a:rPr>
              <a:t> </a:t>
            </a:r>
            <a:r>
              <a:rPr sz="2800" b="0" dirty="0">
                <a:latin typeface="Segoe UI Semilight"/>
                <a:cs typeface="Segoe UI Semilight"/>
              </a:rPr>
              <a:t>run</a:t>
            </a:r>
            <a:r>
              <a:rPr sz="2800" b="0" spc="-50" dirty="0">
                <a:latin typeface="Segoe UI Semilight"/>
                <a:cs typeface="Segoe UI Semilight"/>
              </a:rPr>
              <a:t> </a:t>
            </a:r>
            <a:r>
              <a:rPr sz="2800" b="0" dirty="0">
                <a:latin typeface="Segoe UI Semilight"/>
                <a:cs typeface="Segoe UI Semilight"/>
              </a:rPr>
              <a:t>a</a:t>
            </a:r>
            <a:r>
              <a:rPr sz="2800" b="0" spc="-50" dirty="0">
                <a:latin typeface="Segoe UI Semilight"/>
                <a:cs typeface="Segoe UI Semilight"/>
              </a:rPr>
              <a:t> </a:t>
            </a:r>
            <a:r>
              <a:rPr sz="2800" b="0" dirty="0">
                <a:latin typeface="Segoe UI Semilight"/>
                <a:cs typeface="Segoe UI Semilight"/>
              </a:rPr>
              <a:t>poll</a:t>
            </a:r>
            <a:r>
              <a:rPr sz="2800" b="0" spc="-60" dirty="0">
                <a:latin typeface="Segoe UI Semilight"/>
                <a:cs typeface="Segoe UI Semilight"/>
              </a:rPr>
              <a:t> </a:t>
            </a:r>
            <a:r>
              <a:rPr sz="2800" b="0" dirty="0">
                <a:latin typeface="Segoe UI Semilight"/>
                <a:cs typeface="Segoe UI Semilight"/>
              </a:rPr>
              <a:t>of</a:t>
            </a:r>
            <a:r>
              <a:rPr sz="2800" b="0" spc="-50" dirty="0">
                <a:latin typeface="Segoe UI Semilight"/>
                <a:cs typeface="Segoe UI Semilight"/>
              </a:rPr>
              <a:t> </a:t>
            </a:r>
            <a:r>
              <a:rPr sz="2800" dirty="0">
                <a:latin typeface="Cambria Math"/>
                <a:cs typeface="Cambria Math"/>
              </a:rPr>
              <a:t>1000</a:t>
            </a:r>
            <a:r>
              <a:rPr sz="2800" spc="-35" dirty="0">
                <a:latin typeface="Cambria Math"/>
                <a:cs typeface="Cambria Math"/>
              </a:rPr>
              <a:t> </a:t>
            </a:r>
            <a:r>
              <a:rPr sz="2800" b="0" dirty="0">
                <a:latin typeface="Segoe UI Semilight"/>
                <a:cs typeface="Segoe UI Semilight"/>
              </a:rPr>
              <a:t>people</a:t>
            </a:r>
            <a:r>
              <a:rPr sz="2800" b="0" spc="-40" dirty="0">
                <a:latin typeface="Segoe UI Semilight"/>
                <a:cs typeface="Segoe UI Semilight"/>
              </a:rPr>
              <a:t> </a:t>
            </a:r>
            <a:r>
              <a:rPr sz="2800" b="0" dirty="0">
                <a:latin typeface="Segoe UI Semilight"/>
                <a:cs typeface="Segoe UI Semilight"/>
              </a:rPr>
              <a:t>where</a:t>
            </a:r>
            <a:r>
              <a:rPr sz="2800" b="0" spc="-45" dirty="0">
                <a:latin typeface="Segoe UI Semilight"/>
                <a:cs typeface="Segoe UI Semilight"/>
              </a:rPr>
              <a:t> </a:t>
            </a:r>
            <a:r>
              <a:rPr sz="2800" b="0" dirty="0">
                <a:latin typeface="Segoe UI Semilight"/>
                <a:cs typeface="Segoe UI Semilight"/>
              </a:rPr>
              <a:t>in</a:t>
            </a:r>
            <a:r>
              <a:rPr sz="2800" b="0" spc="-60"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true</a:t>
            </a:r>
            <a:r>
              <a:rPr sz="2800" b="0" spc="-60" dirty="0">
                <a:latin typeface="Segoe UI Semilight"/>
                <a:cs typeface="Segoe UI Semilight"/>
              </a:rPr>
              <a:t> </a:t>
            </a:r>
            <a:r>
              <a:rPr sz="2800" b="0" spc="-10" dirty="0">
                <a:latin typeface="Segoe UI Semilight"/>
                <a:cs typeface="Segoe UI Semilight"/>
              </a:rPr>
              <a:t>population </a:t>
            </a:r>
            <a:r>
              <a:rPr sz="2800" b="0" dirty="0">
                <a:latin typeface="Segoe UI Semilight"/>
                <a:cs typeface="Segoe UI Semilight"/>
              </a:rPr>
              <a:t>60%</a:t>
            </a:r>
            <a:r>
              <a:rPr sz="2800" b="0" spc="-60" dirty="0">
                <a:latin typeface="Segoe UI Semilight"/>
                <a:cs typeface="Segoe UI Semilight"/>
              </a:rPr>
              <a:t> </a:t>
            </a:r>
            <a:r>
              <a:rPr sz="2800" b="0" dirty="0">
                <a:latin typeface="Segoe UI Semilight"/>
                <a:cs typeface="Segoe UI Semilight"/>
              </a:rPr>
              <a:t>of</a:t>
            </a:r>
            <a:r>
              <a:rPr sz="2800" b="0" spc="-65"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population</a:t>
            </a:r>
            <a:r>
              <a:rPr sz="2800" b="0" spc="-65" dirty="0">
                <a:latin typeface="Segoe UI Semilight"/>
                <a:cs typeface="Segoe UI Semilight"/>
              </a:rPr>
              <a:t> </a:t>
            </a:r>
            <a:r>
              <a:rPr sz="2800" b="0" dirty="0">
                <a:latin typeface="Segoe UI Semilight"/>
                <a:cs typeface="Segoe UI Semilight"/>
              </a:rPr>
              <a:t>supports</a:t>
            </a:r>
            <a:r>
              <a:rPr sz="2800" b="0" spc="-50" dirty="0">
                <a:latin typeface="Segoe UI Semilight"/>
                <a:cs typeface="Segoe UI Semilight"/>
              </a:rPr>
              <a:t> </a:t>
            </a:r>
            <a:r>
              <a:rPr sz="2800" b="0" dirty="0">
                <a:latin typeface="Segoe UI Semilight"/>
                <a:cs typeface="Segoe UI Semilight"/>
              </a:rPr>
              <a:t>you.</a:t>
            </a:r>
            <a:r>
              <a:rPr sz="2800" b="0" spc="-55" dirty="0">
                <a:latin typeface="Segoe UI Semilight"/>
                <a:cs typeface="Segoe UI Semilight"/>
              </a:rPr>
              <a:t> </a:t>
            </a:r>
            <a:r>
              <a:rPr sz="2800" b="0" dirty="0">
                <a:latin typeface="Segoe UI Semilight"/>
                <a:cs typeface="Segoe UI Semilight"/>
              </a:rPr>
              <a:t>What</a:t>
            </a:r>
            <a:r>
              <a:rPr sz="2800" b="0" spc="-55" dirty="0">
                <a:latin typeface="Segoe UI Semilight"/>
                <a:cs typeface="Segoe UI Semilight"/>
              </a:rPr>
              <a:t> </a:t>
            </a:r>
            <a:r>
              <a:rPr sz="2800" b="0" dirty="0">
                <a:latin typeface="Segoe UI Semilight"/>
                <a:cs typeface="Segoe UI Semilight"/>
              </a:rPr>
              <a:t>is</a:t>
            </a:r>
            <a:r>
              <a:rPr sz="2800" b="0" spc="-50" dirty="0">
                <a:latin typeface="Segoe UI Semilight"/>
                <a:cs typeface="Segoe UI Semilight"/>
              </a:rPr>
              <a:t> </a:t>
            </a:r>
            <a:r>
              <a:rPr sz="2800" b="0" dirty="0">
                <a:latin typeface="Segoe UI Semilight"/>
                <a:cs typeface="Segoe UI Semilight"/>
              </a:rPr>
              <a:t>the</a:t>
            </a:r>
            <a:r>
              <a:rPr sz="2800" b="0" spc="-55" dirty="0">
                <a:latin typeface="Segoe UI Semilight"/>
                <a:cs typeface="Segoe UI Semilight"/>
              </a:rPr>
              <a:t> </a:t>
            </a:r>
            <a:r>
              <a:rPr sz="2800" b="0" spc="-10" dirty="0">
                <a:latin typeface="Segoe UI Semilight"/>
                <a:cs typeface="Segoe UI Semilight"/>
              </a:rPr>
              <a:t>probability</a:t>
            </a:r>
            <a:r>
              <a:rPr sz="2800" b="0" spc="-55" dirty="0">
                <a:latin typeface="Segoe UI Semilight"/>
                <a:cs typeface="Segoe UI Semilight"/>
              </a:rPr>
              <a:t> </a:t>
            </a:r>
            <a:r>
              <a:rPr sz="2800" b="0" dirty="0">
                <a:latin typeface="Segoe UI Semilight"/>
                <a:cs typeface="Segoe UI Semilight"/>
              </a:rPr>
              <a:t>that</a:t>
            </a:r>
            <a:r>
              <a:rPr sz="2800" b="0" spc="-60" dirty="0">
                <a:latin typeface="Segoe UI Semilight"/>
                <a:cs typeface="Segoe UI Semilight"/>
              </a:rPr>
              <a:t> </a:t>
            </a:r>
            <a:r>
              <a:rPr sz="2800" b="0" spc="-25" dirty="0">
                <a:latin typeface="Segoe UI Semilight"/>
                <a:cs typeface="Segoe UI Semilight"/>
              </a:rPr>
              <a:t>the </a:t>
            </a:r>
            <a:r>
              <a:rPr sz="2800" b="0" dirty="0">
                <a:latin typeface="Segoe UI Semilight"/>
                <a:cs typeface="Segoe UI Semilight"/>
              </a:rPr>
              <a:t>poll</a:t>
            </a:r>
            <a:r>
              <a:rPr sz="2800" b="0" spc="-35" dirty="0">
                <a:latin typeface="Segoe UI Semilight"/>
                <a:cs typeface="Segoe UI Semilight"/>
              </a:rPr>
              <a:t> </a:t>
            </a:r>
            <a:r>
              <a:rPr sz="2800" b="0" dirty="0">
                <a:latin typeface="Segoe UI Semilight"/>
                <a:cs typeface="Segoe UI Semilight"/>
              </a:rPr>
              <a:t>is</a:t>
            </a:r>
            <a:r>
              <a:rPr sz="2800" b="0" spc="-20" dirty="0">
                <a:latin typeface="Segoe UI Semilight"/>
                <a:cs typeface="Segoe UI Semilight"/>
              </a:rPr>
              <a:t> </a:t>
            </a:r>
            <a:r>
              <a:rPr sz="2800" b="0" dirty="0">
                <a:latin typeface="Segoe UI Semilight"/>
                <a:cs typeface="Segoe UI Semilight"/>
              </a:rPr>
              <a:t>not</a:t>
            </a:r>
            <a:r>
              <a:rPr sz="2800" b="0" spc="-25" dirty="0">
                <a:latin typeface="Segoe UI Semilight"/>
                <a:cs typeface="Segoe UI Semilight"/>
              </a:rPr>
              <a:t> </a:t>
            </a:r>
            <a:r>
              <a:rPr sz="2800" b="0" dirty="0">
                <a:latin typeface="Segoe UI Semilight"/>
                <a:cs typeface="Segoe UI Semilight"/>
              </a:rPr>
              <a:t>within</a:t>
            </a:r>
            <a:r>
              <a:rPr sz="2800" b="0" spc="-20" dirty="0">
                <a:latin typeface="Segoe UI Semilight"/>
                <a:cs typeface="Segoe UI Semilight"/>
              </a:rPr>
              <a:t> 10-percentage-</a:t>
            </a:r>
            <a:r>
              <a:rPr sz="2800" b="0" dirty="0">
                <a:latin typeface="Segoe UI Semilight"/>
                <a:cs typeface="Segoe UI Semilight"/>
              </a:rPr>
              <a:t>points</a:t>
            </a:r>
            <a:r>
              <a:rPr sz="2800" b="0" spc="-25" dirty="0">
                <a:latin typeface="Segoe UI Semilight"/>
                <a:cs typeface="Segoe UI Semilight"/>
              </a:rPr>
              <a:t> </a:t>
            </a:r>
            <a:r>
              <a:rPr sz="2800" b="0" dirty="0">
                <a:latin typeface="Segoe UI Semilight"/>
                <a:cs typeface="Segoe UI Semilight"/>
              </a:rPr>
              <a:t>of</a:t>
            </a:r>
            <a:r>
              <a:rPr sz="2800" b="0" spc="-20" dirty="0">
                <a:latin typeface="Segoe UI Semilight"/>
                <a:cs typeface="Segoe UI Semilight"/>
              </a:rPr>
              <a:t> </a:t>
            </a:r>
            <a:r>
              <a:rPr sz="2800" b="0" dirty="0">
                <a:latin typeface="Segoe UI Semilight"/>
                <a:cs typeface="Segoe UI Semilight"/>
              </a:rPr>
              <a:t>the</a:t>
            </a:r>
            <a:r>
              <a:rPr sz="2800" b="0" spc="-35" dirty="0">
                <a:latin typeface="Segoe UI Semilight"/>
                <a:cs typeface="Segoe UI Semilight"/>
              </a:rPr>
              <a:t> </a:t>
            </a:r>
            <a:r>
              <a:rPr sz="2800" b="0" dirty="0">
                <a:latin typeface="Segoe UI Semilight"/>
                <a:cs typeface="Segoe UI Semilight"/>
              </a:rPr>
              <a:t>true</a:t>
            </a:r>
            <a:r>
              <a:rPr sz="2800" b="0" spc="-30" dirty="0">
                <a:latin typeface="Segoe UI Semilight"/>
                <a:cs typeface="Segoe UI Semilight"/>
              </a:rPr>
              <a:t> </a:t>
            </a:r>
            <a:r>
              <a:rPr sz="2800" b="0" spc="-10" dirty="0">
                <a:latin typeface="Segoe UI Semilight"/>
                <a:cs typeface="Segoe UI Semilight"/>
              </a:rPr>
              <a:t>value?</a:t>
            </a:r>
            <a:endParaRPr sz="2800">
              <a:latin typeface="Segoe UI Semilight"/>
              <a:cs typeface="Segoe UI Semilight"/>
            </a:endParaRPr>
          </a:p>
        </p:txBody>
      </p:sp>
      <p:sp>
        <p:nvSpPr>
          <p:cNvPr id="4" name="object 4"/>
          <p:cNvSpPr/>
          <p:nvPr/>
        </p:nvSpPr>
        <p:spPr>
          <a:xfrm>
            <a:off x="6485128" y="2876549"/>
            <a:ext cx="77470" cy="331470"/>
          </a:xfrm>
          <a:custGeom>
            <a:avLst/>
            <a:gdLst/>
            <a:ahLst/>
            <a:cxnLst/>
            <a:rect l="l" t="t" r="r" b="b"/>
            <a:pathLst>
              <a:path w="77470" h="331469">
                <a:moveTo>
                  <a:pt x="77343" y="0"/>
                </a:moveTo>
                <a:lnTo>
                  <a:pt x="0" y="0"/>
                </a:lnTo>
                <a:lnTo>
                  <a:pt x="0" y="13970"/>
                </a:lnTo>
                <a:lnTo>
                  <a:pt x="48514" y="13970"/>
                </a:lnTo>
                <a:lnTo>
                  <a:pt x="48514" y="317500"/>
                </a:lnTo>
                <a:lnTo>
                  <a:pt x="0" y="317500"/>
                </a:lnTo>
                <a:lnTo>
                  <a:pt x="0" y="331470"/>
                </a:lnTo>
                <a:lnTo>
                  <a:pt x="77343" y="331470"/>
                </a:lnTo>
                <a:lnTo>
                  <a:pt x="77343" y="317500"/>
                </a:lnTo>
                <a:lnTo>
                  <a:pt x="77343" y="13970"/>
                </a:lnTo>
                <a:lnTo>
                  <a:pt x="77343" y="0"/>
                </a:lnTo>
                <a:close/>
              </a:path>
            </a:pathLst>
          </a:custGeom>
          <a:solidFill>
            <a:srgbClr val="000000"/>
          </a:solidFill>
        </p:spPr>
        <p:txBody>
          <a:bodyPr wrap="square" lIns="0" tIns="0" rIns="0" bIns="0" rtlCol="0"/>
          <a:lstStyle/>
          <a:p>
            <a:endParaRPr/>
          </a:p>
        </p:txBody>
      </p:sp>
      <p:sp>
        <p:nvSpPr>
          <p:cNvPr id="5" name="object 5"/>
          <p:cNvSpPr/>
          <p:nvPr/>
        </p:nvSpPr>
        <p:spPr>
          <a:xfrm>
            <a:off x="6154547" y="2876549"/>
            <a:ext cx="77470" cy="331470"/>
          </a:xfrm>
          <a:custGeom>
            <a:avLst/>
            <a:gdLst/>
            <a:ahLst/>
            <a:cxnLst/>
            <a:rect l="l" t="t" r="r" b="b"/>
            <a:pathLst>
              <a:path w="77470" h="331469">
                <a:moveTo>
                  <a:pt x="77343" y="0"/>
                </a:moveTo>
                <a:lnTo>
                  <a:pt x="0" y="0"/>
                </a:lnTo>
                <a:lnTo>
                  <a:pt x="0" y="13970"/>
                </a:lnTo>
                <a:lnTo>
                  <a:pt x="0" y="317500"/>
                </a:lnTo>
                <a:lnTo>
                  <a:pt x="0" y="331470"/>
                </a:lnTo>
                <a:lnTo>
                  <a:pt x="77343" y="331470"/>
                </a:lnTo>
                <a:lnTo>
                  <a:pt x="77343" y="317500"/>
                </a:lnTo>
                <a:lnTo>
                  <a:pt x="28702" y="317500"/>
                </a:lnTo>
                <a:lnTo>
                  <a:pt x="28702" y="13970"/>
                </a:lnTo>
                <a:lnTo>
                  <a:pt x="77343" y="13970"/>
                </a:lnTo>
                <a:lnTo>
                  <a:pt x="77343" y="0"/>
                </a:lnTo>
                <a:close/>
              </a:path>
            </a:pathLst>
          </a:custGeom>
          <a:solidFill>
            <a:srgbClr val="000000"/>
          </a:solidFill>
        </p:spPr>
        <p:txBody>
          <a:bodyPr wrap="square" lIns="0" tIns="0" rIns="0" bIns="0" rtlCol="0"/>
          <a:lstStyle/>
          <a:p>
            <a:endParaRPr/>
          </a:p>
        </p:txBody>
      </p:sp>
      <p:sp>
        <p:nvSpPr>
          <p:cNvPr id="6" name="object 6"/>
          <p:cNvSpPr txBox="1"/>
          <p:nvPr/>
        </p:nvSpPr>
        <p:spPr>
          <a:xfrm>
            <a:off x="674522" y="2757015"/>
            <a:ext cx="5833745" cy="474980"/>
          </a:xfrm>
          <a:prstGeom prst="rect">
            <a:avLst/>
          </a:prstGeom>
        </p:spPr>
        <p:txBody>
          <a:bodyPr vert="horz" wrap="square" lIns="0" tIns="12065" rIns="0" bIns="0" rtlCol="0">
            <a:spAutoFit/>
          </a:bodyPr>
          <a:lstStyle/>
          <a:p>
            <a:pPr marL="38100">
              <a:lnSpc>
                <a:spcPct val="100000"/>
              </a:lnSpc>
              <a:spcBef>
                <a:spcPts val="95"/>
              </a:spcBef>
            </a:pPr>
            <a:r>
              <a:rPr sz="2800" dirty="0">
                <a:latin typeface="Cambria Math"/>
                <a:cs typeface="Cambria Math"/>
              </a:rPr>
              <a:t>𝑋</a:t>
            </a:r>
            <a:r>
              <a:rPr sz="2800" spc="220" dirty="0">
                <a:latin typeface="Cambria Math"/>
                <a:cs typeface="Cambria Math"/>
              </a:rPr>
              <a:t> </a:t>
            </a:r>
            <a:r>
              <a:rPr sz="2800" dirty="0">
                <a:latin typeface="Cambria Math"/>
                <a:cs typeface="Cambria Math"/>
              </a:rPr>
              <a:t>=</a:t>
            </a:r>
            <a:r>
              <a:rPr sz="2800" spc="140" dirty="0">
                <a:latin typeface="Cambria Math"/>
                <a:cs typeface="Cambria Math"/>
              </a:rPr>
              <a:t> </a:t>
            </a:r>
            <a:r>
              <a:rPr sz="2800" dirty="0">
                <a:latin typeface="Cambria Math"/>
                <a:cs typeface="Cambria Math"/>
              </a:rPr>
              <a:t>∑𝑋</a:t>
            </a:r>
            <a:r>
              <a:rPr sz="3075" baseline="-16260" dirty="0">
                <a:latin typeface="Cambria Math"/>
                <a:cs typeface="Cambria Math"/>
              </a:rPr>
              <a:t>𝑖</a:t>
            </a:r>
            <a:r>
              <a:rPr sz="2800" b="0" dirty="0">
                <a:latin typeface="Segoe UI Semilight"/>
                <a:cs typeface="Segoe UI Semilight"/>
              </a:rPr>
              <a:t>,</a:t>
            </a:r>
            <a:r>
              <a:rPr sz="2800" b="0" spc="-10" dirty="0">
                <a:latin typeface="Segoe UI Semilight"/>
                <a:cs typeface="Segoe UI Semilight"/>
              </a:rPr>
              <a:t> </a:t>
            </a:r>
            <a:r>
              <a:rPr sz="2800" b="0" dirty="0">
                <a:latin typeface="Segoe UI Semilight"/>
                <a:cs typeface="Segoe UI Semilight"/>
              </a:rPr>
              <a:t>where</a:t>
            </a:r>
            <a:r>
              <a:rPr sz="2800" b="0" spc="-20" dirty="0">
                <a:latin typeface="Segoe UI Semilight"/>
                <a:cs typeface="Segoe UI Semilight"/>
              </a:rPr>
              <a:t> </a:t>
            </a:r>
            <a:r>
              <a:rPr sz="2800" dirty="0">
                <a:latin typeface="Cambria Math"/>
                <a:cs typeface="Cambria Math"/>
              </a:rPr>
              <a:t>𝑋</a:t>
            </a:r>
            <a:r>
              <a:rPr sz="3075" baseline="-16260" dirty="0">
                <a:latin typeface="Cambria Math"/>
                <a:cs typeface="Cambria Math"/>
              </a:rPr>
              <a:t>𝑖</a:t>
            </a:r>
            <a:r>
              <a:rPr sz="2800" dirty="0">
                <a:latin typeface="Cambria Math"/>
                <a:cs typeface="Cambria Math"/>
              </a:rPr>
              <a:t>~Ber(0.6)</a:t>
            </a:r>
            <a:r>
              <a:rPr sz="2950" i="1" dirty="0">
                <a:latin typeface="Cambria Math"/>
                <a:cs typeface="Cambria Math"/>
              </a:rPr>
              <a:t>,</a:t>
            </a:r>
            <a:r>
              <a:rPr sz="2950" i="1" spc="-40" dirty="0">
                <a:latin typeface="Cambria Math"/>
                <a:cs typeface="Cambria Math"/>
              </a:rPr>
              <a:t> </a:t>
            </a:r>
            <a:r>
              <a:rPr sz="2800" dirty="0">
                <a:latin typeface="Cambria Math"/>
                <a:cs typeface="Cambria Math"/>
              </a:rPr>
              <a:t>𝜇</a:t>
            </a:r>
            <a:r>
              <a:rPr sz="2800" spc="240" dirty="0">
                <a:latin typeface="Cambria Math"/>
                <a:cs typeface="Cambria Math"/>
              </a:rPr>
              <a:t> </a:t>
            </a:r>
            <a:r>
              <a:rPr sz="2800" dirty="0">
                <a:latin typeface="Cambria Math"/>
                <a:cs typeface="Cambria Math"/>
              </a:rPr>
              <a:t>=</a:t>
            </a:r>
            <a:r>
              <a:rPr sz="2800" spc="145" dirty="0">
                <a:latin typeface="Cambria Math"/>
                <a:cs typeface="Cambria Math"/>
              </a:rPr>
              <a:t> </a:t>
            </a:r>
            <a:r>
              <a:rPr sz="2800" dirty="0">
                <a:latin typeface="Cambria Math"/>
                <a:cs typeface="Cambria Math"/>
              </a:rPr>
              <a:t>𝔼</a:t>
            </a:r>
            <a:r>
              <a:rPr sz="2800" spc="355" dirty="0">
                <a:latin typeface="Cambria Math"/>
                <a:cs typeface="Cambria Math"/>
              </a:rPr>
              <a:t> </a:t>
            </a:r>
            <a:r>
              <a:rPr sz="2800" spc="-50" dirty="0">
                <a:latin typeface="Cambria Math"/>
                <a:cs typeface="Cambria Math"/>
              </a:rPr>
              <a:t>𝑋</a:t>
            </a:r>
            <a:endParaRPr sz="2800">
              <a:latin typeface="Cambria Math"/>
              <a:cs typeface="Cambria Math"/>
            </a:endParaRPr>
          </a:p>
        </p:txBody>
      </p:sp>
      <p:sp>
        <p:nvSpPr>
          <p:cNvPr id="7" name="object 7"/>
          <p:cNvSpPr txBox="1"/>
          <p:nvPr/>
        </p:nvSpPr>
        <p:spPr>
          <a:xfrm>
            <a:off x="6688328" y="2776219"/>
            <a:ext cx="2955290" cy="452120"/>
          </a:xfrm>
          <a:prstGeom prst="rect">
            <a:avLst/>
          </a:prstGeom>
        </p:spPr>
        <p:txBody>
          <a:bodyPr vert="horz" wrap="square" lIns="0" tIns="12065" rIns="0" bIns="0" rtlCol="0">
            <a:spAutoFit/>
          </a:bodyPr>
          <a:lstStyle/>
          <a:p>
            <a:pPr marL="12700">
              <a:lnSpc>
                <a:spcPct val="100000"/>
              </a:lnSpc>
              <a:spcBef>
                <a:spcPts val="95"/>
              </a:spcBef>
            </a:pPr>
            <a:r>
              <a:rPr sz="2800" dirty="0">
                <a:latin typeface="Cambria Math"/>
                <a:cs typeface="Cambria Math"/>
              </a:rPr>
              <a:t>=</a:t>
            </a:r>
            <a:r>
              <a:rPr sz="2800" spc="130" dirty="0">
                <a:latin typeface="Cambria Math"/>
                <a:cs typeface="Cambria Math"/>
              </a:rPr>
              <a:t> </a:t>
            </a:r>
            <a:r>
              <a:rPr sz="2800" dirty="0">
                <a:latin typeface="Cambria Math"/>
                <a:cs typeface="Cambria Math"/>
              </a:rPr>
              <a:t>1000 ⋅</a:t>
            </a:r>
            <a:r>
              <a:rPr sz="2800" spc="-25" dirty="0">
                <a:latin typeface="Cambria Math"/>
                <a:cs typeface="Cambria Math"/>
              </a:rPr>
              <a:t> </a:t>
            </a:r>
            <a:r>
              <a:rPr sz="2800" dirty="0">
                <a:latin typeface="Cambria Math"/>
                <a:cs typeface="Cambria Math"/>
              </a:rPr>
              <a:t>0.6</a:t>
            </a:r>
            <a:r>
              <a:rPr sz="2800" spc="135" dirty="0">
                <a:latin typeface="Cambria Math"/>
                <a:cs typeface="Cambria Math"/>
              </a:rPr>
              <a:t> </a:t>
            </a:r>
            <a:r>
              <a:rPr sz="2800" dirty="0">
                <a:latin typeface="Cambria Math"/>
                <a:cs typeface="Cambria Math"/>
              </a:rPr>
              <a:t>=</a:t>
            </a:r>
            <a:r>
              <a:rPr sz="2800" spc="135" dirty="0">
                <a:latin typeface="Cambria Math"/>
                <a:cs typeface="Cambria Math"/>
              </a:rPr>
              <a:t> </a:t>
            </a:r>
            <a:r>
              <a:rPr sz="2800" spc="-25" dirty="0">
                <a:latin typeface="Cambria Math"/>
                <a:cs typeface="Cambria Math"/>
              </a:rPr>
              <a:t>600</a:t>
            </a:r>
            <a:endParaRPr sz="2800">
              <a:latin typeface="Cambria Math"/>
              <a:cs typeface="Cambria Math"/>
            </a:endParaRPr>
          </a:p>
        </p:txBody>
      </p:sp>
      <p:sp>
        <p:nvSpPr>
          <p:cNvPr id="8" name="object 8"/>
          <p:cNvSpPr txBox="1"/>
          <p:nvPr/>
        </p:nvSpPr>
        <p:spPr>
          <a:xfrm>
            <a:off x="699922" y="3748227"/>
            <a:ext cx="271145" cy="452120"/>
          </a:xfrm>
          <a:prstGeom prst="rect">
            <a:avLst/>
          </a:prstGeom>
        </p:spPr>
        <p:txBody>
          <a:bodyPr vert="horz" wrap="square" lIns="0" tIns="12065" rIns="0" bIns="0" rtlCol="0">
            <a:spAutoFit/>
          </a:bodyPr>
          <a:lstStyle/>
          <a:p>
            <a:pPr marL="12700">
              <a:lnSpc>
                <a:spcPct val="100000"/>
              </a:lnSpc>
              <a:spcBef>
                <a:spcPts val="95"/>
              </a:spcBef>
            </a:pPr>
            <a:r>
              <a:rPr sz="2800" spc="-50" dirty="0">
                <a:latin typeface="Cambria Math"/>
                <a:cs typeface="Cambria Math"/>
              </a:rPr>
              <a:t>ℙ</a:t>
            </a:r>
            <a:endParaRPr sz="2800">
              <a:latin typeface="Cambria Math"/>
              <a:cs typeface="Cambria Math"/>
            </a:endParaRPr>
          </a:p>
        </p:txBody>
      </p:sp>
      <p:sp>
        <p:nvSpPr>
          <p:cNvPr id="9" name="object 9"/>
          <p:cNvSpPr/>
          <p:nvPr/>
        </p:nvSpPr>
        <p:spPr>
          <a:xfrm>
            <a:off x="1047711" y="3721226"/>
            <a:ext cx="1821814" cy="586105"/>
          </a:xfrm>
          <a:custGeom>
            <a:avLst/>
            <a:gdLst/>
            <a:ahLst/>
            <a:cxnLst/>
            <a:rect l="l" t="t" r="r" b="b"/>
            <a:pathLst>
              <a:path w="1821814" h="586104">
                <a:moveTo>
                  <a:pt x="132118" y="13843"/>
                </a:moveTo>
                <a:lnTo>
                  <a:pt x="74396" y="41706"/>
                </a:lnTo>
                <a:lnTo>
                  <a:pt x="34251" y="108077"/>
                </a:lnTo>
                <a:lnTo>
                  <a:pt x="19265" y="149186"/>
                </a:lnTo>
                <a:lnTo>
                  <a:pt x="8559" y="193636"/>
                </a:lnTo>
                <a:lnTo>
                  <a:pt x="2133" y="241439"/>
                </a:lnTo>
                <a:lnTo>
                  <a:pt x="0" y="292608"/>
                </a:lnTo>
                <a:lnTo>
                  <a:pt x="2070" y="342023"/>
                </a:lnTo>
                <a:lnTo>
                  <a:pt x="2133" y="343573"/>
                </a:lnTo>
                <a:lnTo>
                  <a:pt x="8559" y="391312"/>
                </a:lnTo>
                <a:lnTo>
                  <a:pt x="19265" y="435825"/>
                </a:lnTo>
                <a:lnTo>
                  <a:pt x="34251" y="477139"/>
                </a:lnTo>
                <a:lnTo>
                  <a:pt x="52844" y="513651"/>
                </a:lnTo>
                <a:lnTo>
                  <a:pt x="98920" y="567893"/>
                </a:lnTo>
                <a:lnTo>
                  <a:pt x="126403" y="585597"/>
                </a:lnTo>
                <a:lnTo>
                  <a:pt x="132118" y="571754"/>
                </a:lnTo>
                <a:lnTo>
                  <a:pt x="110070" y="553999"/>
                </a:lnTo>
                <a:lnTo>
                  <a:pt x="90589" y="530796"/>
                </a:lnTo>
                <a:lnTo>
                  <a:pt x="59296" y="468122"/>
                </a:lnTo>
                <a:lnTo>
                  <a:pt x="47840" y="429602"/>
                </a:lnTo>
                <a:lnTo>
                  <a:pt x="39662" y="387565"/>
                </a:lnTo>
                <a:lnTo>
                  <a:pt x="34747" y="342023"/>
                </a:lnTo>
                <a:lnTo>
                  <a:pt x="33121" y="292989"/>
                </a:lnTo>
                <a:lnTo>
                  <a:pt x="34772" y="243128"/>
                </a:lnTo>
                <a:lnTo>
                  <a:pt x="39725" y="197142"/>
                </a:lnTo>
                <a:lnTo>
                  <a:pt x="47993" y="155016"/>
                </a:lnTo>
                <a:lnTo>
                  <a:pt x="59563" y="116713"/>
                </a:lnTo>
                <a:lnTo>
                  <a:pt x="90919" y="54610"/>
                </a:lnTo>
                <a:lnTo>
                  <a:pt x="110286" y="31559"/>
                </a:lnTo>
                <a:lnTo>
                  <a:pt x="132118" y="13843"/>
                </a:lnTo>
                <a:close/>
              </a:path>
              <a:path w="1821814" h="586104">
                <a:moveTo>
                  <a:pt x="748245" y="281559"/>
                </a:moveTo>
                <a:lnTo>
                  <a:pt x="144741" y="281559"/>
                </a:lnTo>
                <a:lnTo>
                  <a:pt x="144741" y="304419"/>
                </a:lnTo>
                <a:lnTo>
                  <a:pt x="748245" y="304419"/>
                </a:lnTo>
                <a:lnTo>
                  <a:pt x="748245" y="281559"/>
                </a:lnTo>
                <a:close/>
              </a:path>
              <a:path w="1821814" h="586104">
                <a:moveTo>
                  <a:pt x="1821472" y="292608"/>
                </a:moveTo>
                <a:lnTo>
                  <a:pt x="1819389" y="243128"/>
                </a:lnTo>
                <a:lnTo>
                  <a:pt x="1819325" y="241439"/>
                </a:lnTo>
                <a:lnTo>
                  <a:pt x="1812899" y="193636"/>
                </a:lnTo>
                <a:lnTo>
                  <a:pt x="1802180" y="149186"/>
                </a:lnTo>
                <a:lnTo>
                  <a:pt x="1787182" y="108077"/>
                </a:lnTo>
                <a:lnTo>
                  <a:pt x="1768551" y="71818"/>
                </a:lnTo>
                <a:lnTo>
                  <a:pt x="1722399" y="17767"/>
                </a:lnTo>
                <a:lnTo>
                  <a:pt x="1694853" y="0"/>
                </a:lnTo>
                <a:lnTo>
                  <a:pt x="1689392" y="13843"/>
                </a:lnTo>
                <a:lnTo>
                  <a:pt x="1711198" y="31559"/>
                </a:lnTo>
                <a:lnTo>
                  <a:pt x="1730552" y="54610"/>
                </a:lnTo>
                <a:lnTo>
                  <a:pt x="1761909" y="116713"/>
                </a:lnTo>
                <a:lnTo>
                  <a:pt x="1773478" y="155016"/>
                </a:lnTo>
                <a:lnTo>
                  <a:pt x="1781733" y="197142"/>
                </a:lnTo>
                <a:lnTo>
                  <a:pt x="1786674" y="243128"/>
                </a:lnTo>
                <a:lnTo>
                  <a:pt x="1788312" y="292608"/>
                </a:lnTo>
                <a:lnTo>
                  <a:pt x="1788325" y="292989"/>
                </a:lnTo>
                <a:lnTo>
                  <a:pt x="1786674" y="342023"/>
                </a:lnTo>
                <a:lnTo>
                  <a:pt x="1781746" y="387565"/>
                </a:lnTo>
                <a:lnTo>
                  <a:pt x="1773529" y="429602"/>
                </a:lnTo>
                <a:lnTo>
                  <a:pt x="1762036" y="468122"/>
                </a:lnTo>
                <a:lnTo>
                  <a:pt x="1730705" y="530796"/>
                </a:lnTo>
                <a:lnTo>
                  <a:pt x="1689392" y="571754"/>
                </a:lnTo>
                <a:lnTo>
                  <a:pt x="1694853" y="585597"/>
                </a:lnTo>
                <a:lnTo>
                  <a:pt x="1746961" y="543902"/>
                </a:lnTo>
                <a:lnTo>
                  <a:pt x="1787182" y="477139"/>
                </a:lnTo>
                <a:lnTo>
                  <a:pt x="1802180" y="435825"/>
                </a:lnTo>
                <a:lnTo>
                  <a:pt x="1812899" y="391312"/>
                </a:lnTo>
                <a:lnTo>
                  <a:pt x="1819325" y="343573"/>
                </a:lnTo>
                <a:lnTo>
                  <a:pt x="1821446" y="292989"/>
                </a:lnTo>
                <a:lnTo>
                  <a:pt x="1821472" y="292608"/>
                </a:lnTo>
                <a:close/>
              </a:path>
            </a:pathLst>
          </a:custGeom>
          <a:solidFill>
            <a:srgbClr val="000000"/>
          </a:solidFill>
        </p:spPr>
        <p:txBody>
          <a:bodyPr wrap="square" lIns="0" tIns="0" rIns="0" bIns="0" rtlCol="0"/>
          <a:lstStyle/>
          <a:p>
            <a:endParaRPr/>
          </a:p>
        </p:txBody>
      </p:sp>
      <p:sp>
        <p:nvSpPr>
          <p:cNvPr id="10" name="object 10"/>
          <p:cNvSpPr txBox="1"/>
          <p:nvPr/>
        </p:nvSpPr>
        <p:spPr>
          <a:xfrm>
            <a:off x="1390269" y="3635755"/>
            <a:ext cx="203835" cy="336550"/>
          </a:xfrm>
          <a:prstGeom prst="rect">
            <a:avLst/>
          </a:prstGeom>
        </p:spPr>
        <p:txBody>
          <a:bodyPr vert="horz" wrap="square" lIns="0" tIns="11430" rIns="0" bIns="0" rtlCol="0">
            <a:spAutoFit/>
          </a:bodyPr>
          <a:lstStyle/>
          <a:p>
            <a:pPr marL="12700">
              <a:lnSpc>
                <a:spcPct val="100000"/>
              </a:lnSpc>
              <a:spcBef>
                <a:spcPts val="90"/>
              </a:spcBef>
            </a:pPr>
            <a:r>
              <a:rPr sz="2050" spc="15" dirty="0">
                <a:latin typeface="Cambria Math"/>
                <a:cs typeface="Cambria Math"/>
              </a:rPr>
              <a:t>𝑋</a:t>
            </a:r>
            <a:endParaRPr sz="2050">
              <a:latin typeface="Cambria Math"/>
              <a:cs typeface="Cambria Math"/>
            </a:endParaRPr>
          </a:p>
        </p:txBody>
      </p:sp>
      <p:sp>
        <p:nvSpPr>
          <p:cNvPr id="11" name="object 11"/>
          <p:cNvSpPr txBox="1"/>
          <p:nvPr/>
        </p:nvSpPr>
        <p:spPr>
          <a:xfrm>
            <a:off x="1179982" y="4022547"/>
            <a:ext cx="626745" cy="337185"/>
          </a:xfrm>
          <a:prstGeom prst="rect">
            <a:avLst/>
          </a:prstGeom>
        </p:spPr>
        <p:txBody>
          <a:bodyPr vert="horz" wrap="square" lIns="0" tIns="11430" rIns="0" bIns="0" rtlCol="0">
            <a:spAutoFit/>
          </a:bodyPr>
          <a:lstStyle/>
          <a:p>
            <a:pPr marL="12700">
              <a:lnSpc>
                <a:spcPct val="100000"/>
              </a:lnSpc>
              <a:spcBef>
                <a:spcPts val="90"/>
              </a:spcBef>
            </a:pPr>
            <a:r>
              <a:rPr sz="2050" spc="-20" dirty="0">
                <a:latin typeface="Cambria Math"/>
                <a:cs typeface="Cambria Math"/>
              </a:rPr>
              <a:t>1000</a:t>
            </a:r>
            <a:endParaRPr sz="2050">
              <a:latin typeface="Cambria Math"/>
              <a:cs typeface="Cambria Math"/>
            </a:endParaRPr>
          </a:p>
        </p:txBody>
      </p:sp>
      <p:sp>
        <p:nvSpPr>
          <p:cNvPr id="12" name="object 12"/>
          <p:cNvSpPr txBox="1"/>
          <p:nvPr/>
        </p:nvSpPr>
        <p:spPr>
          <a:xfrm>
            <a:off x="1880997" y="3748227"/>
            <a:ext cx="3329940" cy="452120"/>
          </a:xfrm>
          <a:prstGeom prst="rect">
            <a:avLst/>
          </a:prstGeom>
        </p:spPr>
        <p:txBody>
          <a:bodyPr vert="horz" wrap="square" lIns="0" tIns="12065" rIns="0" bIns="0" rtlCol="0">
            <a:spAutoFit/>
          </a:bodyPr>
          <a:lstStyle/>
          <a:p>
            <a:pPr marL="12700">
              <a:lnSpc>
                <a:spcPct val="100000"/>
              </a:lnSpc>
              <a:spcBef>
                <a:spcPts val="95"/>
              </a:spcBef>
              <a:tabLst>
                <a:tab pos="1118870" algn="l"/>
              </a:tabLst>
            </a:pPr>
            <a:r>
              <a:rPr sz="2800" dirty="0">
                <a:latin typeface="Cambria Math"/>
                <a:cs typeface="Cambria Math"/>
              </a:rPr>
              <a:t>≤</a:t>
            </a:r>
            <a:r>
              <a:rPr sz="2800" spc="140" dirty="0">
                <a:latin typeface="Cambria Math"/>
                <a:cs typeface="Cambria Math"/>
              </a:rPr>
              <a:t> </a:t>
            </a:r>
            <a:r>
              <a:rPr sz="2800" spc="-25" dirty="0">
                <a:latin typeface="Cambria Math"/>
                <a:cs typeface="Cambria Math"/>
              </a:rPr>
              <a:t>0.5</a:t>
            </a:r>
            <a:r>
              <a:rPr sz="2800" dirty="0">
                <a:latin typeface="Cambria Math"/>
                <a:cs typeface="Cambria Math"/>
              </a:rPr>
              <a:t>	=</a:t>
            </a:r>
            <a:r>
              <a:rPr sz="2800" spc="125" dirty="0">
                <a:latin typeface="Cambria Math"/>
                <a:cs typeface="Cambria Math"/>
              </a:rPr>
              <a:t> </a:t>
            </a:r>
            <a:r>
              <a:rPr sz="2800" dirty="0">
                <a:latin typeface="Cambria Math"/>
                <a:cs typeface="Cambria Math"/>
              </a:rPr>
              <a:t>ℙ(𝑋</a:t>
            </a:r>
            <a:r>
              <a:rPr sz="2800" spc="200" dirty="0">
                <a:latin typeface="Cambria Math"/>
                <a:cs typeface="Cambria Math"/>
              </a:rPr>
              <a:t> </a:t>
            </a:r>
            <a:r>
              <a:rPr sz="2800" dirty="0">
                <a:latin typeface="Cambria Math"/>
                <a:cs typeface="Cambria Math"/>
              </a:rPr>
              <a:t>≤</a:t>
            </a:r>
            <a:r>
              <a:rPr sz="2800" spc="150" dirty="0">
                <a:latin typeface="Cambria Math"/>
                <a:cs typeface="Cambria Math"/>
              </a:rPr>
              <a:t> </a:t>
            </a:r>
            <a:r>
              <a:rPr sz="2800" spc="-20" dirty="0">
                <a:latin typeface="Cambria Math"/>
                <a:cs typeface="Cambria Math"/>
              </a:rPr>
              <a:t>500)</a:t>
            </a:r>
            <a:endParaRPr sz="2800">
              <a:latin typeface="Cambria Math"/>
              <a:cs typeface="Cambria Math"/>
            </a:endParaRPr>
          </a:p>
        </p:txBody>
      </p:sp>
      <p:sp>
        <p:nvSpPr>
          <p:cNvPr id="13" name="object 13"/>
          <p:cNvSpPr txBox="1"/>
          <p:nvPr/>
        </p:nvSpPr>
        <p:spPr>
          <a:xfrm>
            <a:off x="699922" y="4480305"/>
            <a:ext cx="979805" cy="452120"/>
          </a:xfrm>
          <a:prstGeom prst="rect">
            <a:avLst/>
          </a:prstGeom>
        </p:spPr>
        <p:txBody>
          <a:bodyPr vert="horz" wrap="square" lIns="0" tIns="12065" rIns="0" bIns="0" rtlCol="0">
            <a:spAutoFit/>
          </a:bodyPr>
          <a:lstStyle/>
          <a:p>
            <a:pPr marL="12700">
              <a:lnSpc>
                <a:spcPct val="100000"/>
              </a:lnSpc>
              <a:spcBef>
                <a:spcPts val="95"/>
              </a:spcBef>
            </a:pPr>
            <a:r>
              <a:rPr sz="2800" dirty="0">
                <a:solidFill>
                  <a:srgbClr val="3D8752"/>
                </a:solidFill>
                <a:latin typeface="Cambria Math"/>
                <a:cs typeface="Cambria Math"/>
              </a:rPr>
              <a:t>500</a:t>
            </a:r>
            <a:r>
              <a:rPr sz="2800" spc="100" dirty="0">
                <a:solidFill>
                  <a:srgbClr val="3D8752"/>
                </a:solidFill>
                <a:latin typeface="Cambria Math"/>
                <a:cs typeface="Cambria Math"/>
              </a:rPr>
              <a:t> </a:t>
            </a:r>
            <a:r>
              <a:rPr sz="2800" spc="-60" dirty="0">
                <a:solidFill>
                  <a:srgbClr val="3D8752"/>
                </a:solidFill>
                <a:latin typeface="Cambria Math"/>
                <a:cs typeface="Cambria Math"/>
              </a:rPr>
              <a:t>=</a:t>
            </a:r>
            <a:endParaRPr sz="2800">
              <a:latin typeface="Cambria Math"/>
              <a:cs typeface="Cambria Math"/>
            </a:endParaRPr>
          </a:p>
        </p:txBody>
      </p:sp>
      <p:sp>
        <p:nvSpPr>
          <p:cNvPr id="14" name="object 14"/>
          <p:cNvSpPr/>
          <p:nvPr/>
        </p:nvSpPr>
        <p:spPr>
          <a:xfrm>
            <a:off x="1796669" y="4581397"/>
            <a:ext cx="1057275" cy="328930"/>
          </a:xfrm>
          <a:custGeom>
            <a:avLst/>
            <a:gdLst/>
            <a:ahLst/>
            <a:cxnLst/>
            <a:rect l="l" t="t" r="r" b="b"/>
            <a:pathLst>
              <a:path w="1057275" h="328929">
                <a:moveTo>
                  <a:pt x="952373" y="0"/>
                </a:moveTo>
                <a:lnTo>
                  <a:pt x="947674" y="13334"/>
                </a:lnTo>
                <a:lnTo>
                  <a:pt x="966724" y="21595"/>
                </a:lnTo>
                <a:lnTo>
                  <a:pt x="983107" y="33035"/>
                </a:lnTo>
                <a:lnTo>
                  <a:pt x="1007872" y="65404"/>
                </a:lnTo>
                <a:lnTo>
                  <a:pt x="1022445" y="109108"/>
                </a:lnTo>
                <a:lnTo>
                  <a:pt x="1026035" y="134346"/>
                </a:lnTo>
                <a:lnTo>
                  <a:pt x="1026088" y="134717"/>
                </a:lnTo>
                <a:lnTo>
                  <a:pt x="1026086" y="191789"/>
                </a:lnTo>
                <a:lnTo>
                  <a:pt x="1016319" y="241788"/>
                </a:lnTo>
                <a:lnTo>
                  <a:pt x="996741" y="280838"/>
                </a:lnTo>
                <a:lnTo>
                  <a:pt x="966972" y="307179"/>
                </a:lnTo>
                <a:lnTo>
                  <a:pt x="948182" y="315468"/>
                </a:lnTo>
                <a:lnTo>
                  <a:pt x="952373" y="328929"/>
                </a:lnTo>
                <a:lnTo>
                  <a:pt x="997251" y="307832"/>
                </a:lnTo>
                <a:lnTo>
                  <a:pt x="1030224" y="271399"/>
                </a:lnTo>
                <a:lnTo>
                  <a:pt x="1050512" y="222599"/>
                </a:lnTo>
                <a:lnTo>
                  <a:pt x="1057275" y="164464"/>
                </a:lnTo>
                <a:lnTo>
                  <a:pt x="1055603" y="134717"/>
                </a:lnTo>
                <a:lnTo>
                  <a:pt x="1042005" y="80918"/>
                </a:lnTo>
                <a:lnTo>
                  <a:pt x="1015095" y="37415"/>
                </a:lnTo>
                <a:lnTo>
                  <a:pt x="976233" y="8598"/>
                </a:lnTo>
                <a:lnTo>
                  <a:pt x="952373" y="0"/>
                </a:lnTo>
                <a:close/>
              </a:path>
              <a:path w="1057275" h="328929">
                <a:moveTo>
                  <a:pt x="104901" y="0"/>
                </a:moveTo>
                <a:lnTo>
                  <a:pt x="60134" y="21066"/>
                </a:lnTo>
                <a:lnTo>
                  <a:pt x="27178" y="57657"/>
                </a:lnTo>
                <a:lnTo>
                  <a:pt x="6778" y="106489"/>
                </a:lnTo>
                <a:lnTo>
                  <a:pt x="92" y="162813"/>
                </a:lnTo>
                <a:lnTo>
                  <a:pt x="0" y="164464"/>
                </a:lnTo>
                <a:lnTo>
                  <a:pt x="1690" y="194710"/>
                </a:lnTo>
                <a:lnTo>
                  <a:pt x="15216" y="248154"/>
                </a:lnTo>
                <a:lnTo>
                  <a:pt x="42054" y="291550"/>
                </a:lnTo>
                <a:lnTo>
                  <a:pt x="80968" y="320280"/>
                </a:lnTo>
                <a:lnTo>
                  <a:pt x="104901" y="328929"/>
                </a:lnTo>
                <a:lnTo>
                  <a:pt x="109093" y="315468"/>
                </a:lnTo>
                <a:lnTo>
                  <a:pt x="90356" y="307179"/>
                </a:lnTo>
                <a:lnTo>
                  <a:pt x="74168" y="295640"/>
                </a:lnTo>
                <a:lnTo>
                  <a:pt x="49530" y="262763"/>
                </a:lnTo>
                <a:lnTo>
                  <a:pt x="34893" y="218122"/>
                </a:lnTo>
                <a:lnTo>
                  <a:pt x="30042" y="164464"/>
                </a:lnTo>
                <a:lnTo>
                  <a:pt x="29972" y="162813"/>
                </a:lnTo>
                <a:lnTo>
                  <a:pt x="34893" y="109108"/>
                </a:lnTo>
                <a:lnTo>
                  <a:pt x="49530" y="65404"/>
                </a:lnTo>
                <a:lnTo>
                  <a:pt x="74279" y="33035"/>
                </a:lnTo>
                <a:lnTo>
                  <a:pt x="109600" y="13334"/>
                </a:lnTo>
                <a:lnTo>
                  <a:pt x="104901" y="0"/>
                </a:lnTo>
                <a:close/>
              </a:path>
            </a:pathLst>
          </a:custGeom>
          <a:solidFill>
            <a:srgbClr val="3D8752"/>
          </a:solidFill>
        </p:spPr>
        <p:txBody>
          <a:bodyPr wrap="square" lIns="0" tIns="0" rIns="0" bIns="0" rtlCol="0"/>
          <a:lstStyle/>
          <a:p>
            <a:endParaRPr/>
          </a:p>
        </p:txBody>
      </p:sp>
      <p:sp>
        <p:nvSpPr>
          <p:cNvPr id="15" name="object 15"/>
          <p:cNvSpPr txBox="1"/>
          <p:nvPr/>
        </p:nvSpPr>
        <p:spPr>
          <a:xfrm>
            <a:off x="1900808" y="4480305"/>
            <a:ext cx="2731135" cy="452120"/>
          </a:xfrm>
          <a:prstGeom prst="rect">
            <a:avLst/>
          </a:prstGeom>
        </p:spPr>
        <p:txBody>
          <a:bodyPr vert="horz" wrap="square" lIns="0" tIns="12065" rIns="0" bIns="0" rtlCol="0">
            <a:spAutoFit/>
          </a:bodyPr>
          <a:lstStyle/>
          <a:p>
            <a:pPr marL="12700">
              <a:lnSpc>
                <a:spcPct val="100000"/>
              </a:lnSpc>
              <a:spcBef>
                <a:spcPts val="95"/>
              </a:spcBef>
              <a:tabLst>
                <a:tab pos="984885" algn="l"/>
              </a:tabLst>
            </a:pPr>
            <a:r>
              <a:rPr sz="2800" dirty="0">
                <a:solidFill>
                  <a:srgbClr val="3D8752"/>
                </a:solidFill>
                <a:latin typeface="Cambria Math"/>
                <a:cs typeface="Cambria Math"/>
              </a:rPr>
              <a:t>1</a:t>
            </a:r>
            <a:r>
              <a:rPr sz="2800" spc="-5" dirty="0">
                <a:solidFill>
                  <a:srgbClr val="3D8752"/>
                </a:solidFill>
                <a:latin typeface="Cambria Math"/>
                <a:cs typeface="Cambria Math"/>
              </a:rPr>
              <a:t> </a:t>
            </a:r>
            <a:r>
              <a:rPr sz="2800" dirty="0">
                <a:solidFill>
                  <a:srgbClr val="3D8752"/>
                </a:solidFill>
                <a:latin typeface="Cambria Math"/>
                <a:cs typeface="Cambria Math"/>
              </a:rPr>
              <a:t>−</a:t>
            </a:r>
            <a:r>
              <a:rPr sz="2800" spc="-5" dirty="0">
                <a:solidFill>
                  <a:srgbClr val="3D8752"/>
                </a:solidFill>
                <a:latin typeface="Cambria Math"/>
                <a:cs typeface="Cambria Math"/>
              </a:rPr>
              <a:t> </a:t>
            </a:r>
            <a:r>
              <a:rPr sz="2800" spc="-50" dirty="0">
                <a:solidFill>
                  <a:srgbClr val="3D8752"/>
                </a:solidFill>
                <a:latin typeface="Cambria Math"/>
                <a:cs typeface="Cambria Math"/>
              </a:rPr>
              <a:t>𝛿</a:t>
            </a:r>
            <a:r>
              <a:rPr sz="2800" dirty="0">
                <a:solidFill>
                  <a:srgbClr val="3D8752"/>
                </a:solidFill>
                <a:latin typeface="Cambria Math"/>
                <a:cs typeface="Cambria Math"/>
              </a:rPr>
              <a:t>	600</a:t>
            </a:r>
            <a:r>
              <a:rPr sz="2800" spc="125" dirty="0">
                <a:solidFill>
                  <a:srgbClr val="3D8752"/>
                </a:solidFill>
                <a:latin typeface="Cambria Math"/>
                <a:cs typeface="Cambria Math"/>
              </a:rPr>
              <a:t> </a:t>
            </a:r>
            <a:r>
              <a:rPr sz="2800" b="0" i="1" dirty="0">
                <a:solidFill>
                  <a:srgbClr val="3D8752"/>
                </a:solidFill>
                <a:latin typeface="Segoe UI Semilight"/>
                <a:cs typeface="Segoe UI Semilight"/>
              </a:rPr>
              <a:t>-&gt;</a:t>
            </a:r>
            <a:r>
              <a:rPr sz="2800" b="0" i="1" spc="-20" dirty="0">
                <a:solidFill>
                  <a:srgbClr val="3D8752"/>
                </a:solidFill>
                <a:latin typeface="Segoe UI Semilight"/>
                <a:cs typeface="Segoe UI Semilight"/>
              </a:rPr>
              <a:t> </a:t>
            </a:r>
            <a:r>
              <a:rPr sz="2800" dirty="0">
                <a:solidFill>
                  <a:srgbClr val="3D8752"/>
                </a:solidFill>
                <a:latin typeface="Cambria Math"/>
                <a:cs typeface="Cambria Math"/>
              </a:rPr>
              <a:t>𝛿</a:t>
            </a:r>
            <a:r>
              <a:rPr sz="2800" spc="235" dirty="0">
                <a:solidFill>
                  <a:srgbClr val="3D8752"/>
                </a:solidFill>
                <a:latin typeface="Cambria Math"/>
                <a:cs typeface="Cambria Math"/>
              </a:rPr>
              <a:t> </a:t>
            </a:r>
            <a:r>
              <a:rPr sz="2800" spc="-50" dirty="0">
                <a:solidFill>
                  <a:srgbClr val="3D8752"/>
                </a:solidFill>
                <a:latin typeface="Cambria Math"/>
                <a:cs typeface="Cambria Math"/>
              </a:rPr>
              <a:t>=</a:t>
            </a:r>
            <a:endParaRPr sz="2800">
              <a:latin typeface="Cambria Math"/>
              <a:cs typeface="Cambria Math"/>
            </a:endParaRPr>
          </a:p>
        </p:txBody>
      </p:sp>
      <p:sp>
        <p:nvSpPr>
          <p:cNvPr id="16" name="object 16"/>
          <p:cNvSpPr/>
          <p:nvPr/>
        </p:nvSpPr>
        <p:spPr>
          <a:xfrm>
            <a:off x="4717415" y="4734305"/>
            <a:ext cx="151130" cy="22860"/>
          </a:xfrm>
          <a:custGeom>
            <a:avLst/>
            <a:gdLst/>
            <a:ahLst/>
            <a:cxnLst/>
            <a:rect l="l" t="t" r="r" b="b"/>
            <a:pathLst>
              <a:path w="151129" h="22860">
                <a:moveTo>
                  <a:pt x="150875" y="0"/>
                </a:moveTo>
                <a:lnTo>
                  <a:pt x="0" y="0"/>
                </a:lnTo>
                <a:lnTo>
                  <a:pt x="0" y="22860"/>
                </a:lnTo>
                <a:lnTo>
                  <a:pt x="150875" y="22860"/>
                </a:lnTo>
                <a:lnTo>
                  <a:pt x="150875" y="0"/>
                </a:lnTo>
                <a:close/>
              </a:path>
            </a:pathLst>
          </a:custGeom>
          <a:solidFill>
            <a:srgbClr val="3D8752"/>
          </a:solidFill>
        </p:spPr>
        <p:txBody>
          <a:bodyPr wrap="square" lIns="0" tIns="0" rIns="0" bIns="0" rtlCol="0"/>
          <a:lstStyle/>
          <a:p>
            <a:endParaRPr/>
          </a:p>
        </p:txBody>
      </p:sp>
      <p:sp>
        <p:nvSpPr>
          <p:cNvPr id="17" name="object 17"/>
          <p:cNvSpPr txBox="1"/>
          <p:nvPr/>
        </p:nvSpPr>
        <p:spPr>
          <a:xfrm>
            <a:off x="4705350" y="4291329"/>
            <a:ext cx="175895" cy="800100"/>
          </a:xfrm>
          <a:prstGeom prst="rect">
            <a:avLst/>
          </a:prstGeom>
        </p:spPr>
        <p:txBody>
          <a:bodyPr vert="horz" wrap="square" lIns="0" tIns="87630" rIns="0" bIns="0" rtlCol="0">
            <a:spAutoFit/>
          </a:bodyPr>
          <a:lstStyle/>
          <a:p>
            <a:pPr marL="12700">
              <a:lnSpc>
                <a:spcPct val="100000"/>
              </a:lnSpc>
              <a:spcBef>
                <a:spcPts val="690"/>
              </a:spcBef>
            </a:pPr>
            <a:r>
              <a:rPr sz="2050" spc="-50" dirty="0">
                <a:solidFill>
                  <a:srgbClr val="3D8752"/>
                </a:solidFill>
                <a:latin typeface="Cambria Math"/>
                <a:cs typeface="Cambria Math"/>
              </a:rPr>
              <a:t>1</a:t>
            </a:r>
            <a:endParaRPr sz="2050">
              <a:latin typeface="Cambria Math"/>
              <a:cs typeface="Cambria Math"/>
            </a:endParaRPr>
          </a:p>
          <a:p>
            <a:pPr marL="12700">
              <a:lnSpc>
                <a:spcPct val="100000"/>
              </a:lnSpc>
              <a:spcBef>
                <a:spcPts val="585"/>
              </a:spcBef>
            </a:pPr>
            <a:r>
              <a:rPr sz="2050" spc="-50" dirty="0">
                <a:solidFill>
                  <a:srgbClr val="3D8752"/>
                </a:solidFill>
                <a:latin typeface="Cambria Math"/>
                <a:cs typeface="Cambria Math"/>
              </a:rPr>
              <a:t>6</a:t>
            </a:r>
            <a:endParaRPr sz="2050">
              <a:latin typeface="Cambria Math"/>
              <a:cs typeface="Cambria Math"/>
            </a:endParaRPr>
          </a:p>
        </p:txBody>
      </p:sp>
      <p:sp>
        <p:nvSpPr>
          <p:cNvPr id="18" name="object 18"/>
          <p:cNvSpPr/>
          <p:nvPr/>
        </p:nvSpPr>
        <p:spPr>
          <a:xfrm>
            <a:off x="1777746" y="5435727"/>
            <a:ext cx="2371725" cy="586105"/>
          </a:xfrm>
          <a:custGeom>
            <a:avLst/>
            <a:gdLst/>
            <a:ahLst/>
            <a:cxnLst/>
            <a:rect l="l" t="t" r="r" b="b"/>
            <a:pathLst>
              <a:path w="2371725" h="586104">
                <a:moveTo>
                  <a:pt x="132080" y="13843"/>
                </a:moveTo>
                <a:lnTo>
                  <a:pt x="74345" y="41706"/>
                </a:lnTo>
                <a:lnTo>
                  <a:pt x="34163" y="108077"/>
                </a:lnTo>
                <a:lnTo>
                  <a:pt x="19227" y="149161"/>
                </a:lnTo>
                <a:lnTo>
                  <a:pt x="8547" y="193598"/>
                </a:lnTo>
                <a:lnTo>
                  <a:pt x="2133" y="241427"/>
                </a:lnTo>
                <a:lnTo>
                  <a:pt x="0" y="292608"/>
                </a:lnTo>
                <a:lnTo>
                  <a:pt x="2070" y="342011"/>
                </a:lnTo>
                <a:lnTo>
                  <a:pt x="2133" y="343547"/>
                </a:lnTo>
                <a:lnTo>
                  <a:pt x="8547" y="391274"/>
                </a:lnTo>
                <a:lnTo>
                  <a:pt x="19227" y="435787"/>
                </a:lnTo>
                <a:lnTo>
                  <a:pt x="34163" y="477088"/>
                </a:lnTo>
                <a:lnTo>
                  <a:pt x="52781" y="513664"/>
                </a:lnTo>
                <a:lnTo>
                  <a:pt x="98882" y="567931"/>
                </a:lnTo>
                <a:lnTo>
                  <a:pt x="126365" y="585635"/>
                </a:lnTo>
                <a:lnTo>
                  <a:pt x="132080" y="571766"/>
                </a:lnTo>
                <a:lnTo>
                  <a:pt x="110020" y="553974"/>
                </a:lnTo>
                <a:lnTo>
                  <a:pt x="90551" y="530758"/>
                </a:lnTo>
                <a:lnTo>
                  <a:pt x="59309" y="468071"/>
                </a:lnTo>
                <a:lnTo>
                  <a:pt x="47802" y="429564"/>
                </a:lnTo>
                <a:lnTo>
                  <a:pt x="39585" y="387540"/>
                </a:lnTo>
                <a:lnTo>
                  <a:pt x="34658" y="342011"/>
                </a:lnTo>
                <a:lnTo>
                  <a:pt x="33020" y="292963"/>
                </a:lnTo>
                <a:lnTo>
                  <a:pt x="34683" y="243128"/>
                </a:lnTo>
                <a:lnTo>
                  <a:pt x="39662" y="197142"/>
                </a:lnTo>
                <a:lnTo>
                  <a:pt x="47967" y="155003"/>
                </a:lnTo>
                <a:lnTo>
                  <a:pt x="59563" y="116713"/>
                </a:lnTo>
                <a:lnTo>
                  <a:pt x="90868" y="54610"/>
                </a:lnTo>
                <a:lnTo>
                  <a:pt x="110236" y="31559"/>
                </a:lnTo>
                <a:lnTo>
                  <a:pt x="132080" y="13843"/>
                </a:lnTo>
                <a:close/>
              </a:path>
              <a:path w="2371725" h="586104">
                <a:moveTo>
                  <a:pt x="1008380" y="13843"/>
                </a:moveTo>
                <a:lnTo>
                  <a:pt x="950645" y="41706"/>
                </a:lnTo>
                <a:lnTo>
                  <a:pt x="910463" y="108077"/>
                </a:lnTo>
                <a:lnTo>
                  <a:pt x="895527" y="149161"/>
                </a:lnTo>
                <a:lnTo>
                  <a:pt x="884847" y="193598"/>
                </a:lnTo>
                <a:lnTo>
                  <a:pt x="878433" y="241427"/>
                </a:lnTo>
                <a:lnTo>
                  <a:pt x="876300" y="292608"/>
                </a:lnTo>
                <a:lnTo>
                  <a:pt x="878370" y="342011"/>
                </a:lnTo>
                <a:lnTo>
                  <a:pt x="878433" y="343547"/>
                </a:lnTo>
                <a:lnTo>
                  <a:pt x="884847" y="391274"/>
                </a:lnTo>
                <a:lnTo>
                  <a:pt x="895527" y="435787"/>
                </a:lnTo>
                <a:lnTo>
                  <a:pt x="910463" y="477088"/>
                </a:lnTo>
                <a:lnTo>
                  <a:pt x="929081" y="513664"/>
                </a:lnTo>
                <a:lnTo>
                  <a:pt x="975182" y="567931"/>
                </a:lnTo>
                <a:lnTo>
                  <a:pt x="1002665" y="585635"/>
                </a:lnTo>
                <a:lnTo>
                  <a:pt x="1008380" y="571766"/>
                </a:lnTo>
                <a:lnTo>
                  <a:pt x="986320" y="553974"/>
                </a:lnTo>
                <a:lnTo>
                  <a:pt x="966851" y="530758"/>
                </a:lnTo>
                <a:lnTo>
                  <a:pt x="935609" y="468071"/>
                </a:lnTo>
                <a:lnTo>
                  <a:pt x="924102" y="429564"/>
                </a:lnTo>
                <a:lnTo>
                  <a:pt x="915885" y="387540"/>
                </a:lnTo>
                <a:lnTo>
                  <a:pt x="910958" y="342011"/>
                </a:lnTo>
                <a:lnTo>
                  <a:pt x="909320" y="292963"/>
                </a:lnTo>
                <a:lnTo>
                  <a:pt x="910983" y="243128"/>
                </a:lnTo>
                <a:lnTo>
                  <a:pt x="915962" y="197142"/>
                </a:lnTo>
                <a:lnTo>
                  <a:pt x="924267" y="155003"/>
                </a:lnTo>
                <a:lnTo>
                  <a:pt x="935863" y="116713"/>
                </a:lnTo>
                <a:lnTo>
                  <a:pt x="967168" y="54610"/>
                </a:lnTo>
                <a:lnTo>
                  <a:pt x="986536" y="31559"/>
                </a:lnTo>
                <a:lnTo>
                  <a:pt x="1008380" y="13843"/>
                </a:lnTo>
                <a:close/>
              </a:path>
              <a:path w="2371725" h="586104">
                <a:moveTo>
                  <a:pt x="1790560" y="281609"/>
                </a:moveTo>
                <a:lnTo>
                  <a:pt x="1639697" y="281609"/>
                </a:lnTo>
                <a:lnTo>
                  <a:pt x="1639697" y="304469"/>
                </a:lnTo>
                <a:lnTo>
                  <a:pt x="1790560" y="304469"/>
                </a:lnTo>
                <a:lnTo>
                  <a:pt x="1790560" y="281609"/>
                </a:lnTo>
                <a:close/>
              </a:path>
              <a:path w="2371725" h="586104">
                <a:moveTo>
                  <a:pt x="1934210" y="292608"/>
                </a:moveTo>
                <a:lnTo>
                  <a:pt x="1932127" y="243128"/>
                </a:lnTo>
                <a:lnTo>
                  <a:pt x="1932063" y="241427"/>
                </a:lnTo>
                <a:lnTo>
                  <a:pt x="1925624" y="193598"/>
                </a:lnTo>
                <a:lnTo>
                  <a:pt x="1914918" y="149161"/>
                </a:lnTo>
                <a:lnTo>
                  <a:pt x="1899920" y="108077"/>
                </a:lnTo>
                <a:lnTo>
                  <a:pt x="1881289" y="71818"/>
                </a:lnTo>
                <a:lnTo>
                  <a:pt x="1835137" y="17767"/>
                </a:lnTo>
                <a:lnTo>
                  <a:pt x="1807591" y="0"/>
                </a:lnTo>
                <a:lnTo>
                  <a:pt x="1802130" y="13843"/>
                </a:lnTo>
                <a:lnTo>
                  <a:pt x="1823935" y="31559"/>
                </a:lnTo>
                <a:lnTo>
                  <a:pt x="1843290" y="54610"/>
                </a:lnTo>
                <a:lnTo>
                  <a:pt x="1874647" y="116713"/>
                </a:lnTo>
                <a:lnTo>
                  <a:pt x="1886216" y="155003"/>
                </a:lnTo>
                <a:lnTo>
                  <a:pt x="1894471" y="197142"/>
                </a:lnTo>
                <a:lnTo>
                  <a:pt x="1899412" y="243128"/>
                </a:lnTo>
                <a:lnTo>
                  <a:pt x="1901050" y="292608"/>
                </a:lnTo>
                <a:lnTo>
                  <a:pt x="1901063" y="292963"/>
                </a:lnTo>
                <a:lnTo>
                  <a:pt x="1899412" y="342011"/>
                </a:lnTo>
                <a:lnTo>
                  <a:pt x="1894484" y="387540"/>
                </a:lnTo>
                <a:lnTo>
                  <a:pt x="1886267" y="429564"/>
                </a:lnTo>
                <a:lnTo>
                  <a:pt x="1874774" y="468071"/>
                </a:lnTo>
                <a:lnTo>
                  <a:pt x="1843443" y="530758"/>
                </a:lnTo>
                <a:lnTo>
                  <a:pt x="1802130" y="571766"/>
                </a:lnTo>
                <a:lnTo>
                  <a:pt x="1807591" y="585635"/>
                </a:lnTo>
                <a:lnTo>
                  <a:pt x="1859699" y="543941"/>
                </a:lnTo>
                <a:lnTo>
                  <a:pt x="1899920" y="477088"/>
                </a:lnTo>
                <a:lnTo>
                  <a:pt x="1914918" y="435787"/>
                </a:lnTo>
                <a:lnTo>
                  <a:pt x="1925637" y="391274"/>
                </a:lnTo>
                <a:lnTo>
                  <a:pt x="1932063" y="343547"/>
                </a:lnTo>
                <a:lnTo>
                  <a:pt x="1934184" y="292963"/>
                </a:lnTo>
                <a:lnTo>
                  <a:pt x="1934210" y="292608"/>
                </a:lnTo>
                <a:close/>
              </a:path>
              <a:path w="2371725" h="586104">
                <a:moveTo>
                  <a:pt x="2371598" y="292608"/>
                </a:moveTo>
                <a:lnTo>
                  <a:pt x="2369515" y="243128"/>
                </a:lnTo>
                <a:lnTo>
                  <a:pt x="2369451" y="241427"/>
                </a:lnTo>
                <a:lnTo>
                  <a:pt x="2363025" y="193598"/>
                </a:lnTo>
                <a:lnTo>
                  <a:pt x="2352306" y="149161"/>
                </a:lnTo>
                <a:lnTo>
                  <a:pt x="2337308" y="108077"/>
                </a:lnTo>
                <a:lnTo>
                  <a:pt x="2318677" y="71818"/>
                </a:lnTo>
                <a:lnTo>
                  <a:pt x="2272525" y="17767"/>
                </a:lnTo>
                <a:lnTo>
                  <a:pt x="2244979" y="0"/>
                </a:lnTo>
                <a:lnTo>
                  <a:pt x="2239518" y="13843"/>
                </a:lnTo>
                <a:lnTo>
                  <a:pt x="2261324" y="31559"/>
                </a:lnTo>
                <a:lnTo>
                  <a:pt x="2280678" y="54610"/>
                </a:lnTo>
                <a:lnTo>
                  <a:pt x="2312035" y="116713"/>
                </a:lnTo>
                <a:lnTo>
                  <a:pt x="2323604" y="155003"/>
                </a:lnTo>
                <a:lnTo>
                  <a:pt x="2331859" y="197142"/>
                </a:lnTo>
                <a:lnTo>
                  <a:pt x="2336800" y="243128"/>
                </a:lnTo>
                <a:lnTo>
                  <a:pt x="2338438" y="292608"/>
                </a:lnTo>
                <a:lnTo>
                  <a:pt x="2338451" y="292963"/>
                </a:lnTo>
                <a:lnTo>
                  <a:pt x="2336800" y="342011"/>
                </a:lnTo>
                <a:lnTo>
                  <a:pt x="2331872" y="387540"/>
                </a:lnTo>
                <a:lnTo>
                  <a:pt x="2323655" y="429564"/>
                </a:lnTo>
                <a:lnTo>
                  <a:pt x="2312162" y="468071"/>
                </a:lnTo>
                <a:lnTo>
                  <a:pt x="2280831" y="530758"/>
                </a:lnTo>
                <a:lnTo>
                  <a:pt x="2239518" y="571766"/>
                </a:lnTo>
                <a:lnTo>
                  <a:pt x="2244979" y="585635"/>
                </a:lnTo>
                <a:lnTo>
                  <a:pt x="2297087" y="543941"/>
                </a:lnTo>
                <a:lnTo>
                  <a:pt x="2337308" y="477088"/>
                </a:lnTo>
                <a:lnTo>
                  <a:pt x="2352306" y="435787"/>
                </a:lnTo>
                <a:lnTo>
                  <a:pt x="2363025" y="391274"/>
                </a:lnTo>
                <a:lnTo>
                  <a:pt x="2369451" y="343547"/>
                </a:lnTo>
                <a:lnTo>
                  <a:pt x="2371572" y="292963"/>
                </a:lnTo>
                <a:lnTo>
                  <a:pt x="2371598" y="292608"/>
                </a:lnTo>
                <a:close/>
              </a:path>
            </a:pathLst>
          </a:custGeom>
          <a:solidFill>
            <a:srgbClr val="000000"/>
          </a:solidFill>
        </p:spPr>
        <p:txBody>
          <a:bodyPr wrap="square" lIns="0" tIns="0" rIns="0" bIns="0" rtlCol="0"/>
          <a:lstStyle/>
          <a:p>
            <a:endParaRPr/>
          </a:p>
        </p:txBody>
      </p:sp>
      <p:sp>
        <p:nvSpPr>
          <p:cNvPr id="19" name="object 19"/>
          <p:cNvSpPr txBox="1"/>
          <p:nvPr/>
        </p:nvSpPr>
        <p:spPr>
          <a:xfrm>
            <a:off x="3405378" y="5350255"/>
            <a:ext cx="175895" cy="337185"/>
          </a:xfrm>
          <a:prstGeom prst="rect">
            <a:avLst/>
          </a:prstGeom>
        </p:spPr>
        <p:txBody>
          <a:bodyPr vert="horz" wrap="square" lIns="0" tIns="11430" rIns="0" bIns="0" rtlCol="0">
            <a:spAutoFit/>
          </a:bodyPr>
          <a:lstStyle/>
          <a:p>
            <a:pPr marL="12700">
              <a:lnSpc>
                <a:spcPct val="100000"/>
              </a:lnSpc>
              <a:spcBef>
                <a:spcPts val="90"/>
              </a:spcBef>
            </a:pPr>
            <a:r>
              <a:rPr sz="2050" spc="-50" dirty="0">
                <a:latin typeface="Cambria Math"/>
                <a:cs typeface="Cambria Math"/>
              </a:rPr>
              <a:t>1</a:t>
            </a:r>
            <a:endParaRPr sz="2050">
              <a:latin typeface="Cambria Math"/>
              <a:cs typeface="Cambria Math"/>
            </a:endParaRPr>
          </a:p>
        </p:txBody>
      </p:sp>
      <p:sp>
        <p:nvSpPr>
          <p:cNvPr id="20" name="object 20"/>
          <p:cNvSpPr txBox="1"/>
          <p:nvPr/>
        </p:nvSpPr>
        <p:spPr>
          <a:xfrm>
            <a:off x="3789426" y="5463032"/>
            <a:ext cx="1046480" cy="452120"/>
          </a:xfrm>
          <a:prstGeom prst="rect">
            <a:avLst/>
          </a:prstGeom>
        </p:spPr>
        <p:txBody>
          <a:bodyPr vert="horz" wrap="square" lIns="0" tIns="12065" rIns="0" bIns="0" rtlCol="0">
            <a:spAutoFit/>
          </a:bodyPr>
          <a:lstStyle/>
          <a:p>
            <a:pPr marL="12700">
              <a:lnSpc>
                <a:spcPct val="100000"/>
              </a:lnSpc>
              <a:spcBef>
                <a:spcPts val="95"/>
              </a:spcBef>
              <a:tabLst>
                <a:tab pos="490855" algn="l"/>
              </a:tabLst>
            </a:pPr>
            <a:r>
              <a:rPr sz="2800" spc="-50" dirty="0">
                <a:latin typeface="Cambria Math"/>
                <a:cs typeface="Cambria Math"/>
              </a:rPr>
              <a:t>𝜇</a:t>
            </a:r>
            <a:r>
              <a:rPr sz="2800" dirty="0">
                <a:latin typeface="Cambria Math"/>
                <a:cs typeface="Cambria Math"/>
              </a:rPr>
              <a:t>	≤</a:t>
            </a:r>
            <a:r>
              <a:rPr sz="2800" spc="140" dirty="0">
                <a:latin typeface="Cambria Math"/>
                <a:cs typeface="Cambria Math"/>
              </a:rPr>
              <a:t> </a:t>
            </a:r>
            <a:r>
              <a:rPr sz="2800" spc="-50" dirty="0">
                <a:latin typeface="Cambria Math"/>
                <a:cs typeface="Cambria Math"/>
              </a:rPr>
              <a:t>𝑒</a:t>
            </a:r>
            <a:endParaRPr sz="2800">
              <a:latin typeface="Cambria Math"/>
              <a:cs typeface="Cambria Math"/>
            </a:endParaRPr>
          </a:p>
        </p:txBody>
      </p:sp>
      <p:sp>
        <p:nvSpPr>
          <p:cNvPr id="21" name="object 21"/>
          <p:cNvSpPr txBox="1"/>
          <p:nvPr/>
        </p:nvSpPr>
        <p:spPr>
          <a:xfrm>
            <a:off x="4803394" y="5222189"/>
            <a:ext cx="518795" cy="337185"/>
          </a:xfrm>
          <a:prstGeom prst="rect">
            <a:avLst/>
          </a:prstGeom>
        </p:spPr>
        <p:txBody>
          <a:bodyPr vert="horz" wrap="square" lIns="0" tIns="11430" rIns="0" bIns="0" rtlCol="0">
            <a:spAutoFit/>
          </a:bodyPr>
          <a:lstStyle/>
          <a:p>
            <a:pPr marL="38100">
              <a:lnSpc>
                <a:spcPct val="100000"/>
              </a:lnSpc>
              <a:spcBef>
                <a:spcPts val="90"/>
              </a:spcBef>
            </a:pPr>
            <a:r>
              <a:rPr sz="3075" spc="-37" baseline="-35230" dirty="0">
                <a:latin typeface="Cambria Math"/>
                <a:cs typeface="Cambria Math"/>
              </a:rPr>
              <a:t>−</a:t>
            </a:r>
            <a:r>
              <a:rPr sz="2475" spc="-37" baseline="-16835" dirty="0">
                <a:latin typeface="Cambria Math"/>
                <a:cs typeface="Cambria Math"/>
              </a:rPr>
              <a:t>6</a:t>
            </a:r>
            <a:r>
              <a:rPr sz="1650" spc="-25" dirty="0">
                <a:latin typeface="Cambria Math"/>
                <a:cs typeface="Cambria Math"/>
              </a:rPr>
              <a:t>2</a:t>
            </a:r>
            <a:endParaRPr sz="1650">
              <a:latin typeface="Cambria Math"/>
              <a:cs typeface="Cambria Math"/>
            </a:endParaRPr>
          </a:p>
        </p:txBody>
      </p:sp>
      <p:sp>
        <p:nvSpPr>
          <p:cNvPr id="22" name="object 22"/>
          <p:cNvSpPr/>
          <p:nvPr/>
        </p:nvSpPr>
        <p:spPr>
          <a:xfrm>
            <a:off x="5029834" y="5575604"/>
            <a:ext cx="704215" cy="17145"/>
          </a:xfrm>
          <a:custGeom>
            <a:avLst/>
            <a:gdLst/>
            <a:ahLst/>
            <a:cxnLst/>
            <a:rect l="l" t="t" r="r" b="b"/>
            <a:pathLst>
              <a:path w="704214" h="17145">
                <a:moveTo>
                  <a:pt x="704088" y="0"/>
                </a:moveTo>
                <a:lnTo>
                  <a:pt x="0" y="0"/>
                </a:lnTo>
                <a:lnTo>
                  <a:pt x="0" y="16763"/>
                </a:lnTo>
                <a:lnTo>
                  <a:pt x="704088" y="16763"/>
                </a:lnTo>
                <a:lnTo>
                  <a:pt x="704088" y="0"/>
                </a:lnTo>
                <a:close/>
              </a:path>
            </a:pathLst>
          </a:custGeom>
          <a:solidFill>
            <a:srgbClr val="000000"/>
          </a:solidFill>
        </p:spPr>
        <p:txBody>
          <a:bodyPr wrap="square" lIns="0" tIns="0" rIns="0" bIns="0" rtlCol="0"/>
          <a:lstStyle/>
          <a:p>
            <a:endParaRPr/>
          </a:p>
        </p:txBody>
      </p:sp>
      <p:sp>
        <p:nvSpPr>
          <p:cNvPr id="23" name="object 23"/>
          <p:cNvSpPr txBox="1"/>
          <p:nvPr/>
        </p:nvSpPr>
        <p:spPr>
          <a:xfrm>
            <a:off x="4991734" y="5178297"/>
            <a:ext cx="779780" cy="281940"/>
          </a:xfrm>
          <a:prstGeom prst="rect">
            <a:avLst/>
          </a:prstGeom>
        </p:spPr>
        <p:txBody>
          <a:bodyPr vert="horz" wrap="square" lIns="0" tIns="16510" rIns="0" bIns="0" rtlCol="0">
            <a:spAutoFit/>
          </a:bodyPr>
          <a:lstStyle/>
          <a:p>
            <a:pPr marL="38100">
              <a:lnSpc>
                <a:spcPct val="100000"/>
              </a:lnSpc>
              <a:spcBef>
                <a:spcPts val="130"/>
              </a:spcBef>
            </a:pPr>
            <a:r>
              <a:rPr sz="2475" u="sng" spc="209" baseline="33670" dirty="0">
                <a:uFill>
                  <a:solidFill>
                    <a:srgbClr val="000000"/>
                  </a:solidFill>
                </a:uFill>
                <a:latin typeface="Cambria Math"/>
                <a:cs typeface="Cambria Math"/>
              </a:rPr>
              <a:t> </a:t>
            </a:r>
            <a:r>
              <a:rPr sz="2475" u="sng" spc="120" baseline="33670" dirty="0">
                <a:uFill>
                  <a:solidFill>
                    <a:srgbClr val="000000"/>
                  </a:solidFill>
                </a:uFill>
                <a:latin typeface="Cambria Math"/>
                <a:cs typeface="Cambria Math"/>
              </a:rPr>
              <a:t>1</a:t>
            </a:r>
            <a:r>
              <a:rPr sz="2475" u="sng" spc="247" baseline="33670" dirty="0">
                <a:uFill>
                  <a:solidFill>
                    <a:srgbClr val="000000"/>
                  </a:solidFill>
                </a:uFill>
                <a:latin typeface="Cambria Math"/>
                <a:cs typeface="Cambria Math"/>
              </a:rPr>
              <a:t> </a:t>
            </a:r>
            <a:r>
              <a:rPr sz="1650" u="none" spc="40" dirty="0">
                <a:latin typeface="Cambria Math"/>
                <a:cs typeface="Cambria Math"/>
              </a:rPr>
              <a:t>⋅600</a:t>
            </a:r>
            <a:endParaRPr sz="1650">
              <a:latin typeface="Cambria Math"/>
              <a:cs typeface="Cambria Math"/>
            </a:endParaRPr>
          </a:p>
        </p:txBody>
      </p:sp>
      <p:sp>
        <p:nvSpPr>
          <p:cNvPr id="24" name="object 24"/>
          <p:cNvSpPr txBox="1"/>
          <p:nvPr/>
        </p:nvSpPr>
        <p:spPr>
          <a:xfrm>
            <a:off x="699922" y="5463032"/>
            <a:ext cx="2880995" cy="947419"/>
          </a:xfrm>
          <a:prstGeom prst="rect">
            <a:avLst/>
          </a:prstGeom>
        </p:spPr>
        <p:txBody>
          <a:bodyPr vert="horz" wrap="square" lIns="0" tIns="12065" rIns="0" bIns="0" rtlCol="0">
            <a:spAutoFit/>
          </a:bodyPr>
          <a:lstStyle/>
          <a:p>
            <a:pPr marL="12700">
              <a:lnSpc>
                <a:spcPts val="2760"/>
              </a:lnSpc>
              <a:spcBef>
                <a:spcPts val="95"/>
              </a:spcBef>
              <a:tabLst>
                <a:tab pos="1221105" algn="l"/>
                <a:tab pos="2097405" algn="l"/>
              </a:tabLst>
            </a:pPr>
            <a:r>
              <a:rPr sz="2800" dirty="0">
                <a:latin typeface="Cambria Math"/>
                <a:cs typeface="Cambria Math"/>
              </a:rPr>
              <a:t>…</a:t>
            </a:r>
            <a:r>
              <a:rPr sz="2800" spc="145" dirty="0">
                <a:latin typeface="Cambria Math"/>
                <a:cs typeface="Cambria Math"/>
              </a:rPr>
              <a:t> </a:t>
            </a:r>
            <a:r>
              <a:rPr sz="2800" dirty="0">
                <a:latin typeface="Cambria Math"/>
                <a:cs typeface="Cambria Math"/>
              </a:rPr>
              <a:t>=</a:t>
            </a:r>
            <a:r>
              <a:rPr sz="2800" spc="160" dirty="0">
                <a:latin typeface="Cambria Math"/>
                <a:cs typeface="Cambria Math"/>
              </a:rPr>
              <a:t> </a:t>
            </a:r>
            <a:r>
              <a:rPr sz="2800" spc="-50" dirty="0">
                <a:latin typeface="Cambria Math"/>
                <a:cs typeface="Cambria Math"/>
              </a:rPr>
              <a:t>ℙ</a:t>
            </a:r>
            <a:r>
              <a:rPr sz="2800" dirty="0">
                <a:latin typeface="Cambria Math"/>
                <a:cs typeface="Cambria Math"/>
              </a:rPr>
              <a:t>	𝑋</a:t>
            </a:r>
            <a:r>
              <a:rPr sz="2800" spc="220" dirty="0">
                <a:latin typeface="Cambria Math"/>
                <a:cs typeface="Cambria Math"/>
              </a:rPr>
              <a:t> </a:t>
            </a:r>
            <a:r>
              <a:rPr sz="2800" spc="-50" dirty="0">
                <a:latin typeface="Cambria Math"/>
                <a:cs typeface="Cambria Math"/>
              </a:rPr>
              <a:t>≤</a:t>
            </a:r>
            <a:r>
              <a:rPr sz="2800" dirty="0">
                <a:latin typeface="Cambria Math"/>
                <a:cs typeface="Cambria Math"/>
              </a:rPr>
              <a:t>	1</a:t>
            </a:r>
            <a:r>
              <a:rPr sz="2800" spc="-15" dirty="0">
                <a:latin typeface="Cambria Math"/>
                <a:cs typeface="Cambria Math"/>
              </a:rPr>
              <a:t> </a:t>
            </a:r>
            <a:r>
              <a:rPr sz="2800" spc="-50" dirty="0">
                <a:latin typeface="Cambria Math"/>
                <a:cs typeface="Cambria Math"/>
              </a:rPr>
              <a:t>−</a:t>
            </a:r>
            <a:endParaRPr sz="2800">
              <a:latin typeface="Cambria Math"/>
              <a:cs typeface="Cambria Math"/>
            </a:endParaRPr>
          </a:p>
          <a:p>
            <a:pPr marR="5080" algn="r">
              <a:lnSpc>
                <a:spcPts val="1500"/>
              </a:lnSpc>
            </a:pPr>
            <a:r>
              <a:rPr sz="2050" spc="-50" dirty="0">
                <a:latin typeface="Cambria Math"/>
                <a:cs typeface="Cambria Math"/>
              </a:rPr>
              <a:t>6</a:t>
            </a:r>
            <a:endParaRPr sz="2050">
              <a:latin typeface="Cambria Math"/>
              <a:cs typeface="Cambria Math"/>
            </a:endParaRPr>
          </a:p>
          <a:p>
            <a:pPr marL="12700">
              <a:lnSpc>
                <a:spcPts val="3005"/>
              </a:lnSpc>
            </a:pPr>
            <a:r>
              <a:rPr sz="2800" dirty="0">
                <a:latin typeface="Cambria Math"/>
                <a:cs typeface="Cambria Math"/>
              </a:rPr>
              <a:t>≈</a:t>
            </a:r>
            <a:r>
              <a:rPr sz="2800" spc="145" dirty="0">
                <a:latin typeface="Cambria Math"/>
                <a:cs typeface="Cambria Math"/>
              </a:rPr>
              <a:t> </a:t>
            </a:r>
            <a:r>
              <a:rPr sz="2800" spc="-10" dirty="0">
                <a:latin typeface="Cambria Math"/>
                <a:cs typeface="Cambria Math"/>
              </a:rPr>
              <a:t>0.0003</a:t>
            </a:r>
            <a:endParaRPr sz="2800">
              <a:latin typeface="Cambria Math"/>
              <a:cs typeface="Cambria Math"/>
            </a:endParaRPr>
          </a:p>
        </p:txBody>
      </p:sp>
      <p:sp>
        <p:nvSpPr>
          <p:cNvPr id="25" name="object 25"/>
          <p:cNvSpPr txBox="1"/>
          <p:nvPr/>
        </p:nvSpPr>
        <p:spPr>
          <a:xfrm>
            <a:off x="5306059" y="5562091"/>
            <a:ext cx="153035" cy="281940"/>
          </a:xfrm>
          <a:prstGeom prst="rect">
            <a:avLst/>
          </a:prstGeom>
        </p:spPr>
        <p:txBody>
          <a:bodyPr vert="horz" wrap="square" lIns="0" tIns="16510" rIns="0" bIns="0" rtlCol="0">
            <a:spAutoFit/>
          </a:bodyPr>
          <a:lstStyle/>
          <a:p>
            <a:pPr marL="12700">
              <a:lnSpc>
                <a:spcPct val="100000"/>
              </a:lnSpc>
              <a:spcBef>
                <a:spcPts val="130"/>
              </a:spcBef>
            </a:pPr>
            <a:r>
              <a:rPr sz="1650" spc="30" dirty="0">
                <a:latin typeface="Cambria Math"/>
                <a:cs typeface="Cambria Math"/>
              </a:rPr>
              <a:t>2</a:t>
            </a:r>
            <a:endParaRPr sz="1650">
              <a:latin typeface="Cambria Math"/>
              <a:cs typeface="Cambria Math"/>
            </a:endParaRPr>
          </a:p>
        </p:txBody>
      </p:sp>
      <p:grpSp>
        <p:nvGrpSpPr>
          <p:cNvPr id="32" name="object 32"/>
          <p:cNvGrpSpPr/>
          <p:nvPr/>
        </p:nvGrpSpPr>
        <p:grpSpPr>
          <a:xfrm>
            <a:off x="6534911" y="4223003"/>
            <a:ext cx="5593080" cy="2569845"/>
            <a:chOff x="6534911" y="4223003"/>
            <a:chExt cx="5593080" cy="2569845"/>
          </a:xfrm>
        </p:grpSpPr>
        <p:sp>
          <p:nvSpPr>
            <p:cNvPr id="33" name="object 33"/>
            <p:cNvSpPr/>
            <p:nvPr/>
          </p:nvSpPr>
          <p:spPr>
            <a:xfrm>
              <a:off x="6534911" y="4223003"/>
              <a:ext cx="5593080" cy="2569845"/>
            </a:xfrm>
            <a:custGeom>
              <a:avLst/>
              <a:gdLst/>
              <a:ahLst/>
              <a:cxnLst/>
              <a:rect l="l" t="t" r="r" b="b"/>
              <a:pathLst>
                <a:path w="5593080" h="2569845">
                  <a:moveTo>
                    <a:pt x="5593080" y="0"/>
                  </a:moveTo>
                  <a:lnTo>
                    <a:pt x="0" y="0"/>
                  </a:lnTo>
                  <a:lnTo>
                    <a:pt x="0" y="2569464"/>
                  </a:lnTo>
                  <a:lnTo>
                    <a:pt x="5593080" y="2569464"/>
                  </a:lnTo>
                  <a:lnTo>
                    <a:pt x="5593080" y="0"/>
                  </a:lnTo>
                  <a:close/>
                </a:path>
              </a:pathLst>
            </a:custGeom>
            <a:solidFill>
              <a:srgbClr val="A38DD2"/>
            </a:solidFill>
          </p:spPr>
          <p:txBody>
            <a:bodyPr wrap="square" lIns="0" tIns="0" rIns="0" bIns="0" rtlCol="0"/>
            <a:lstStyle/>
            <a:p>
              <a:endParaRPr/>
            </a:p>
          </p:txBody>
        </p:sp>
        <p:sp>
          <p:nvSpPr>
            <p:cNvPr id="34" name="object 34"/>
            <p:cNvSpPr/>
            <p:nvPr/>
          </p:nvSpPr>
          <p:spPr>
            <a:xfrm>
              <a:off x="7212965" y="5201919"/>
              <a:ext cx="3834765" cy="1341755"/>
            </a:xfrm>
            <a:custGeom>
              <a:avLst/>
              <a:gdLst/>
              <a:ahLst/>
              <a:cxnLst/>
              <a:rect l="l" t="t" r="r" b="b"/>
              <a:pathLst>
                <a:path w="3834765" h="1341754">
                  <a:moveTo>
                    <a:pt x="109601" y="1026185"/>
                  </a:moveTo>
                  <a:lnTo>
                    <a:pt x="104902" y="1012837"/>
                  </a:lnTo>
                  <a:lnTo>
                    <a:pt x="81038" y="1021448"/>
                  </a:lnTo>
                  <a:lnTo>
                    <a:pt x="60134" y="1033932"/>
                  </a:lnTo>
                  <a:lnTo>
                    <a:pt x="27178" y="1070483"/>
                  </a:lnTo>
                  <a:lnTo>
                    <a:pt x="6769" y="1119365"/>
                  </a:lnTo>
                  <a:lnTo>
                    <a:pt x="88" y="1175639"/>
                  </a:lnTo>
                  <a:lnTo>
                    <a:pt x="0" y="1177378"/>
                  </a:lnTo>
                  <a:lnTo>
                    <a:pt x="1689" y="1207592"/>
                  </a:lnTo>
                  <a:lnTo>
                    <a:pt x="15214" y="1261046"/>
                  </a:lnTo>
                  <a:lnTo>
                    <a:pt x="42049" y="1304417"/>
                  </a:lnTo>
                  <a:lnTo>
                    <a:pt x="80962" y="1333144"/>
                  </a:lnTo>
                  <a:lnTo>
                    <a:pt x="104902" y="1341742"/>
                  </a:lnTo>
                  <a:lnTo>
                    <a:pt x="109093" y="1328394"/>
                  </a:lnTo>
                  <a:lnTo>
                    <a:pt x="90347" y="1320101"/>
                  </a:lnTo>
                  <a:lnTo>
                    <a:pt x="74168" y="1308544"/>
                  </a:lnTo>
                  <a:lnTo>
                    <a:pt x="49530" y="1275689"/>
                  </a:lnTo>
                  <a:lnTo>
                    <a:pt x="34886" y="1230998"/>
                  </a:lnTo>
                  <a:lnTo>
                    <a:pt x="30035" y="1177378"/>
                  </a:lnTo>
                  <a:lnTo>
                    <a:pt x="29972" y="1175639"/>
                  </a:lnTo>
                  <a:lnTo>
                    <a:pt x="31203" y="1147584"/>
                  </a:lnTo>
                  <a:lnTo>
                    <a:pt x="41008" y="1098905"/>
                  </a:lnTo>
                  <a:lnTo>
                    <a:pt x="60566" y="1060500"/>
                  </a:lnTo>
                  <a:lnTo>
                    <a:pt x="90614" y="1034453"/>
                  </a:lnTo>
                  <a:lnTo>
                    <a:pt x="109601" y="1026185"/>
                  </a:lnTo>
                  <a:close/>
                </a:path>
                <a:path w="3834765" h="1341754">
                  <a:moveTo>
                    <a:pt x="959993" y="1026185"/>
                  </a:moveTo>
                  <a:lnTo>
                    <a:pt x="955294" y="1012837"/>
                  </a:lnTo>
                  <a:lnTo>
                    <a:pt x="931430" y="1021448"/>
                  </a:lnTo>
                  <a:lnTo>
                    <a:pt x="910526" y="1033932"/>
                  </a:lnTo>
                  <a:lnTo>
                    <a:pt x="877570" y="1070483"/>
                  </a:lnTo>
                  <a:lnTo>
                    <a:pt x="857161" y="1119365"/>
                  </a:lnTo>
                  <a:lnTo>
                    <a:pt x="850480" y="1175639"/>
                  </a:lnTo>
                  <a:lnTo>
                    <a:pt x="850392" y="1177378"/>
                  </a:lnTo>
                  <a:lnTo>
                    <a:pt x="852081" y="1207592"/>
                  </a:lnTo>
                  <a:lnTo>
                    <a:pt x="865606" y="1261046"/>
                  </a:lnTo>
                  <a:lnTo>
                    <a:pt x="892441" y="1304417"/>
                  </a:lnTo>
                  <a:lnTo>
                    <a:pt x="931354" y="1333144"/>
                  </a:lnTo>
                  <a:lnTo>
                    <a:pt x="955294" y="1341742"/>
                  </a:lnTo>
                  <a:lnTo>
                    <a:pt x="959485" y="1328394"/>
                  </a:lnTo>
                  <a:lnTo>
                    <a:pt x="940739" y="1320101"/>
                  </a:lnTo>
                  <a:lnTo>
                    <a:pt x="924560" y="1308544"/>
                  </a:lnTo>
                  <a:lnTo>
                    <a:pt x="899922" y="1275689"/>
                  </a:lnTo>
                  <a:lnTo>
                    <a:pt x="885278" y="1230998"/>
                  </a:lnTo>
                  <a:lnTo>
                    <a:pt x="880427" y="1177378"/>
                  </a:lnTo>
                  <a:lnTo>
                    <a:pt x="880364" y="1175639"/>
                  </a:lnTo>
                  <a:lnTo>
                    <a:pt x="881595" y="1147584"/>
                  </a:lnTo>
                  <a:lnTo>
                    <a:pt x="891400" y="1098905"/>
                  </a:lnTo>
                  <a:lnTo>
                    <a:pt x="910958" y="1060500"/>
                  </a:lnTo>
                  <a:lnTo>
                    <a:pt x="941006" y="1034453"/>
                  </a:lnTo>
                  <a:lnTo>
                    <a:pt x="959993" y="1026185"/>
                  </a:lnTo>
                  <a:close/>
                </a:path>
                <a:path w="3834765" h="1341754">
                  <a:moveTo>
                    <a:pt x="1906143" y="1177378"/>
                  </a:moveTo>
                  <a:lnTo>
                    <a:pt x="1899361" y="1119365"/>
                  </a:lnTo>
                  <a:lnTo>
                    <a:pt x="1878965" y="1070483"/>
                  </a:lnTo>
                  <a:lnTo>
                    <a:pt x="1846008" y="1033932"/>
                  </a:lnTo>
                  <a:lnTo>
                    <a:pt x="1801241" y="1012837"/>
                  </a:lnTo>
                  <a:lnTo>
                    <a:pt x="1796542" y="1026185"/>
                  </a:lnTo>
                  <a:lnTo>
                    <a:pt x="1815592" y="1034453"/>
                  </a:lnTo>
                  <a:lnTo>
                    <a:pt x="1831962" y="1045895"/>
                  </a:lnTo>
                  <a:lnTo>
                    <a:pt x="1856740" y="1078280"/>
                  </a:lnTo>
                  <a:lnTo>
                    <a:pt x="1871306" y="1122006"/>
                  </a:lnTo>
                  <a:lnTo>
                    <a:pt x="1874901" y="1147229"/>
                  </a:lnTo>
                  <a:lnTo>
                    <a:pt x="1874951" y="1147584"/>
                  </a:lnTo>
                  <a:lnTo>
                    <a:pt x="1876171" y="1175639"/>
                  </a:lnTo>
                  <a:lnTo>
                    <a:pt x="1874951" y="1204658"/>
                  </a:lnTo>
                  <a:lnTo>
                    <a:pt x="1871294" y="1230998"/>
                  </a:lnTo>
                  <a:lnTo>
                    <a:pt x="1856613" y="1275689"/>
                  </a:lnTo>
                  <a:lnTo>
                    <a:pt x="1832013" y="1308544"/>
                  </a:lnTo>
                  <a:lnTo>
                    <a:pt x="1797050" y="1328394"/>
                  </a:lnTo>
                  <a:lnTo>
                    <a:pt x="1801241" y="1341742"/>
                  </a:lnTo>
                  <a:lnTo>
                    <a:pt x="1846110" y="1320698"/>
                  </a:lnTo>
                  <a:lnTo>
                    <a:pt x="1879092" y="1284262"/>
                  </a:lnTo>
                  <a:lnTo>
                    <a:pt x="1899373" y="1235481"/>
                  </a:lnTo>
                  <a:lnTo>
                    <a:pt x="1904441" y="1207592"/>
                  </a:lnTo>
                  <a:lnTo>
                    <a:pt x="1906143" y="1177378"/>
                  </a:lnTo>
                  <a:close/>
                </a:path>
                <a:path w="3834765" h="1341754">
                  <a:moveTo>
                    <a:pt x="2258187" y="1177378"/>
                  </a:moveTo>
                  <a:lnTo>
                    <a:pt x="2251405" y="1119365"/>
                  </a:lnTo>
                  <a:lnTo>
                    <a:pt x="2231009" y="1070483"/>
                  </a:lnTo>
                  <a:lnTo>
                    <a:pt x="2198052" y="1033932"/>
                  </a:lnTo>
                  <a:lnTo>
                    <a:pt x="2153285" y="1012837"/>
                  </a:lnTo>
                  <a:lnTo>
                    <a:pt x="2148586" y="1026185"/>
                  </a:lnTo>
                  <a:lnTo>
                    <a:pt x="2167636" y="1034453"/>
                  </a:lnTo>
                  <a:lnTo>
                    <a:pt x="2184019" y="1045895"/>
                  </a:lnTo>
                  <a:lnTo>
                    <a:pt x="2208784" y="1078280"/>
                  </a:lnTo>
                  <a:lnTo>
                    <a:pt x="2223351" y="1122006"/>
                  </a:lnTo>
                  <a:lnTo>
                    <a:pt x="2226945" y="1147229"/>
                  </a:lnTo>
                  <a:lnTo>
                    <a:pt x="2226995" y="1147584"/>
                  </a:lnTo>
                  <a:lnTo>
                    <a:pt x="2228215" y="1175639"/>
                  </a:lnTo>
                  <a:lnTo>
                    <a:pt x="2226995" y="1204658"/>
                  </a:lnTo>
                  <a:lnTo>
                    <a:pt x="2223338" y="1230998"/>
                  </a:lnTo>
                  <a:lnTo>
                    <a:pt x="2208657" y="1275689"/>
                  </a:lnTo>
                  <a:lnTo>
                    <a:pt x="2184057" y="1308544"/>
                  </a:lnTo>
                  <a:lnTo>
                    <a:pt x="2149094" y="1328394"/>
                  </a:lnTo>
                  <a:lnTo>
                    <a:pt x="2153285" y="1341742"/>
                  </a:lnTo>
                  <a:lnTo>
                    <a:pt x="2198154" y="1320698"/>
                  </a:lnTo>
                  <a:lnTo>
                    <a:pt x="2231136" y="1284262"/>
                  </a:lnTo>
                  <a:lnTo>
                    <a:pt x="2251418" y="1235481"/>
                  </a:lnTo>
                  <a:lnTo>
                    <a:pt x="2256485" y="1207592"/>
                  </a:lnTo>
                  <a:lnTo>
                    <a:pt x="2258187" y="1177378"/>
                  </a:lnTo>
                  <a:close/>
                </a:path>
                <a:path w="3834765" h="1341754">
                  <a:moveTo>
                    <a:pt x="3504057" y="0"/>
                  </a:moveTo>
                  <a:lnTo>
                    <a:pt x="3426714" y="0"/>
                  </a:lnTo>
                  <a:lnTo>
                    <a:pt x="3426714" y="13970"/>
                  </a:lnTo>
                  <a:lnTo>
                    <a:pt x="3426714" y="317500"/>
                  </a:lnTo>
                  <a:lnTo>
                    <a:pt x="3426714" y="331470"/>
                  </a:lnTo>
                  <a:lnTo>
                    <a:pt x="3504057" y="331470"/>
                  </a:lnTo>
                  <a:lnTo>
                    <a:pt x="3504057" y="317500"/>
                  </a:lnTo>
                  <a:lnTo>
                    <a:pt x="3455416" y="317500"/>
                  </a:lnTo>
                  <a:lnTo>
                    <a:pt x="3455416" y="13970"/>
                  </a:lnTo>
                  <a:lnTo>
                    <a:pt x="3504057" y="13970"/>
                  </a:lnTo>
                  <a:lnTo>
                    <a:pt x="3504057" y="0"/>
                  </a:lnTo>
                  <a:close/>
                </a:path>
                <a:path w="3834765" h="1341754">
                  <a:moveTo>
                    <a:pt x="3834638" y="0"/>
                  </a:moveTo>
                  <a:lnTo>
                    <a:pt x="3757295" y="0"/>
                  </a:lnTo>
                  <a:lnTo>
                    <a:pt x="3757295" y="13970"/>
                  </a:lnTo>
                  <a:lnTo>
                    <a:pt x="3805809" y="13970"/>
                  </a:lnTo>
                  <a:lnTo>
                    <a:pt x="3805809" y="317500"/>
                  </a:lnTo>
                  <a:lnTo>
                    <a:pt x="3757295" y="317500"/>
                  </a:lnTo>
                  <a:lnTo>
                    <a:pt x="3757295" y="331470"/>
                  </a:lnTo>
                  <a:lnTo>
                    <a:pt x="3834638" y="331470"/>
                  </a:lnTo>
                  <a:lnTo>
                    <a:pt x="3834638" y="317500"/>
                  </a:lnTo>
                  <a:lnTo>
                    <a:pt x="3834638" y="13970"/>
                  </a:lnTo>
                  <a:lnTo>
                    <a:pt x="3834638" y="0"/>
                  </a:lnTo>
                  <a:close/>
                </a:path>
              </a:pathLst>
            </a:custGeom>
            <a:solidFill>
              <a:srgbClr val="FFFFFF"/>
            </a:solidFill>
          </p:spPr>
          <p:txBody>
            <a:bodyPr wrap="square" lIns="0" tIns="0" rIns="0" bIns="0" rtlCol="0"/>
            <a:lstStyle/>
            <a:p>
              <a:endParaRPr/>
            </a:p>
          </p:txBody>
        </p:sp>
      </p:grpSp>
      <p:sp>
        <p:nvSpPr>
          <p:cNvPr id="35" name="object 35"/>
          <p:cNvSpPr txBox="1"/>
          <p:nvPr/>
        </p:nvSpPr>
        <p:spPr>
          <a:xfrm>
            <a:off x="6937247" y="6114084"/>
            <a:ext cx="3587750" cy="452120"/>
          </a:xfrm>
          <a:prstGeom prst="rect">
            <a:avLst/>
          </a:prstGeom>
        </p:spPr>
        <p:txBody>
          <a:bodyPr vert="horz" wrap="square" lIns="0" tIns="12065" rIns="0" bIns="0" rtlCol="0">
            <a:spAutoFit/>
          </a:bodyPr>
          <a:lstStyle/>
          <a:p>
            <a:pPr>
              <a:lnSpc>
                <a:spcPct val="100000"/>
              </a:lnSpc>
              <a:spcBef>
                <a:spcPts val="95"/>
              </a:spcBef>
              <a:tabLst>
                <a:tab pos="393065" algn="l"/>
                <a:tab pos="1243330" algn="l"/>
                <a:tab pos="2214245" algn="l"/>
                <a:tab pos="2665095" algn="l"/>
              </a:tabLst>
            </a:pPr>
            <a:r>
              <a:rPr sz="2800" spc="-50" dirty="0">
                <a:solidFill>
                  <a:srgbClr val="FFFFFF"/>
                </a:solidFill>
                <a:latin typeface="Cambria Math"/>
                <a:cs typeface="Cambria Math"/>
              </a:rPr>
              <a:t>ℙ</a:t>
            </a:r>
            <a:r>
              <a:rPr sz="2800" dirty="0">
                <a:solidFill>
                  <a:srgbClr val="FFFFFF"/>
                </a:solidFill>
                <a:latin typeface="Cambria Math"/>
                <a:cs typeface="Cambria Math"/>
              </a:rPr>
              <a:t>	𝑋</a:t>
            </a:r>
            <a:r>
              <a:rPr sz="2800" spc="229" dirty="0">
                <a:solidFill>
                  <a:srgbClr val="FFFFFF"/>
                </a:solidFill>
                <a:latin typeface="Cambria Math"/>
                <a:cs typeface="Cambria Math"/>
              </a:rPr>
              <a:t> </a:t>
            </a:r>
            <a:r>
              <a:rPr sz="2800" spc="-50" dirty="0">
                <a:solidFill>
                  <a:srgbClr val="FFFFFF"/>
                </a:solidFill>
                <a:latin typeface="Cambria Math"/>
                <a:cs typeface="Cambria Math"/>
              </a:rPr>
              <a:t>≤</a:t>
            </a:r>
            <a:r>
              <a:rPr sz="2800" dirty="0">
                <a:solidFill>
                  <a:srgbClr val="FFFFFF"/>
                </a:solidFill>
                <a:latin typeface="Cambria Math"/>
                <a:cs typeface="Cambria Math"/>
              </a:rPr>
              <a:t>	1</a:t>
            </a:r>
            <a:r>
              <a:rPr sz="2800" spc="-5" dirty="0">
                <a:solidFill>
                  <a:srgbClr val="FFFFFF"/>
                </a:solidFill>
                <a:latin typeface="Cambria Math"/>
                <a:cs typeface="Cambria Math"/>
              </a:rPr>
              <a:t> </a:t>
            </a:r>
            <a:r>
              <a:rPr sz="2800" dirty="0">
                <a:solidFill>
                  <a:srgbClr val="FFFFFF"/>
                </a:solidFill>
                <a:latin typeface="Cambria Math"/>
                <a:cs typeface="Cambria Math"/>
              </a:rPr>
              <a:t>−</a:t>
            </a:r>
            <a:r>
              <a:rPr sz="2800" spc="-20" dirty="0">
                <a:solidFill>
                  <a:srgbClr val="FFFFFF"/>
                </a:solidFill>
                <a:latin typeface="Cambria Math"/>
                <a:cs typeface="Cambria Math"/>
              </a:rPr>
              <a:t> </a:t>
            </a:r>
            <a:r>
              <a:rPr sz="2800" spc="-50" dirty="0">
                <a:solidFill>
                  <a:srgbClr val="FFFFFF"/>
                </a:solidFill>
                <a:latin typeface="Cambria Math"/>
                <a:cs typeface="Cambria Math"/>
              </a:rPr>
              <a:t>𝛿</a:t>
            </a:r>
            <a:r>
              <a:rPr sz="2800" dirty="0">
                <a:solidFill>
                  <a:srgbClr val="FFFFFF"/>
                </a:solidFill>
                <a:latin typeface="Cambria Math"/>
                <a:cs typeface="Cambria Math"/>
              </a:rPr>
              <a:t>	</a:t>
            </a:r>
            <a:r>
              <a:rPr sz="2800" spc="-50" dirty="0">
                <a:solidFill>
                  <a:srgbClr val="FFFFFF"/>
                </a:solidFill>
                <a:latin typeface="Cambria Math"/>
                <a:cs typeface="Cambria Math"/>
              </a:rPr>
              <a:t>𝜇</a:t>
            </a:r>
            <a:r>
              <a:rPr sz="2800" dirty="0">
                <a:solidFill>
                  <a:srgbClr val="FFFFFF"/>
                </a:solidFill>
                <a:latin typeface="Cambria Math"/>
                <a:cs typeface="Cambria Math"/>
              </a:rPr>
              <a:t>	≤</a:t>
            </a:r>
            <a:r>
              <a:rPr sz="2800" spc="140" dirty="0">
                <a:solidFill>
                  <a:srgbClr val="FFFFFF"/>
                </a:solidFill>
                <a:latin typeface="Cambria Math"/>
                <a:cs typeface="Cambria Math"/>
              </a:rPr>
              <a:t> </a:t>
            </a:r>
            <a:r>
              <a:rPr sz="2800" spc="-25" dirty="0">
                <a:solidFill>
                  <a:srgbClr val="FFFFFF"/>
                </a:solidFill>
                <a:latin typeface="Cambria Math"/>
                <a:cs typeface="Cambria Math"/>
              </a:rPr>
              <a:t>exp</a:t>
            </a:r>
            <a:endParaRPr sz="2800">
              <a:latin typeface="Cambria Math"/>
              <a:cs typeface="Cambria Math"/>
            </a:endParaRPr>
          </a:p>
        </p:txBody>
      </p:sp>
      <p:sp>
        <p:nvSpPr>
          <p:cNvPr id="36" name="object 36"/>
          <p:cNvSpPr/>
          <p:nvPr/>
        </p:nvSpPr>
        <p:spPr>
          <a:xfrm>
            <a:off x="10599166" y="6028347"/>
            <a:ext cx="1095375" cy="701675"/>
          </a:xfrm>
          <a:custGeom>
            <a:avLst/>
            <a:gdLst/>
            <a:ahLst/>
            <a:cxnLst/>
            <a:rect l="l" t="t" r="r" b="b"/>
            <a:pathLst>
              <a:path w="1095375" h="701675">
                <a:moveTo>
                  <a:pt x="134620" y="11620"/>
                </a:moveTo>
                <a:lnTo>
                  <a:pt x="77698" y="51650"/>
                </a:lnTo>
                <a:lnTo>
                  <a:pt x="56667" y="86817"/>
                </a:lnTo>
                <a:lnTo>
                  <a:pt x="37211" y="128219"/>
                </a:lnTo>
                <a:lnTo>
                  <a:pt x="20891" y="175501"/>
                </a:lnTo>
                <a:lnTo>
                  <a:pt x="9271" y="228333"/>
                </a:lnTo>
                <a:lnTo>
                  <a:pt x="2311" y="286689"/>
                </a:lnTo>
                <a:lnTo>
                  <a:pt x="0" y="350583"/>
                </a:lnTo>
                <a:lnTo>
                  <a:pt x="1473" y="402272"/>
                </a:lnTo>
                <a:lnTo>
                  <a:pt x="5918" y="450392"/>
                </a:lnTo>
                <a:lnTo>
                  <a:pt x="13347" y="494931"/>
                </a:lnTo>
                <a:lnTo>
                  <a:pt x="23774" y="535901"/>
                </a:lnTo>
                <a:lnTo>
                  <a:pt x="37211" y="573290"/>
                </a:lnTo>
                <a:lnTo>
                  <a:pt x="56667" y="614705"/>
                </a:lnTo>
                <a:lnTo>
                  <a:pt x="77698" y="649871"/>
                </a:lnTo>
                <a:lnTo>
                  <a:pt x="124587" y="701509"/>
                </a:lnTo>
                <a:lnTo>
                  <a:pt x="134620" y="689902"/>
                </a:lnTo>
                <a:lnTo>
                  <a:pt x="113665" y="666800"/>
                </a:lnTo>
                <a:lnTo>
                  <a:pt x="94615" y="638060"/>
                </a:lnTo>
                <a:lnTo>
                  <a:pt x="77470" y="603694"/>
                </a:lnTo>
                <a:lnTo>
                  <a:pt x="62230" y="563676"/>
                </a:lnTo>
                <a:lnTo>
                  <a:pt x="49644" y="518248"/>
                </a:lnTo>
                <a:lnTo>
                  <a:pt x="40678" y="467626"/>
                </a:lnTo>
                <a:lnTo>
                  <a:pt x="35306" y="411797"/>
                </a:lnTo>
                <a:lnTo>
                  <a:pt x="33528" y="350761"/>
                </a:lnTo>
                <a:lnTo>
                  <a:pt x="35306" y="289737"/>
                </a:lnTo>
                <a:lnTo>
                  <a:pt x="40678" y="233908"/>
                </a:lnTo>
                <a:lnTo>
                  <a:pt x="49644" y="183273"/>
                </a:lnTo>
                <a:lnTo>
                  <a:pt x="62230" y="137845"/>
                </a:lnTo>
                <a:lnTo>
                  <a:pt x="77470" y="97840"/>
                </a:lnTo>
                <a:lnTo>
                  <a:pt x="94615" y="63461"/>
                </a:lnTo>
                <a:lnTo>
                  <a:pt x="113665" y="34721"/>
                </a:lnTo>
                <a:lnTo>
                  <a:pt x="134620" y="11620"/>
                </a:lnTo>
                <a:close/>
              </a:path>
              <a:path w="1095375" h="701675">
                <a:moveTo>
                  <a:pt x="948817" y="339407"/>
                </a:moveTo>
                <a:lnTo>
                  <a:pt x="470281" y="339407"/>
                </a:lnTo>
                <a:lnTo>
                  <a:pt x="470281" y="362267"/>
                </a:lnTo>
                <a:lnTo>
                  <a:pt x="948817" y="362267"/>
                </a:lnTo>
                <a:lnTo>
                  <a:pt x="948817" y="339407"/>
                </a:lnTo>
                <a:close/>
              </a:path>
              <a:path w="1095375" h="701675">
                <a:moveTo>
                  <a:pt x="1094854" y="350761"/>
                </a:moveTo>
                <a:lnTo>
                  <a:pt x="1092631" y="289737"/>
                </a:lnTo>
                <a:lnTo>
                  <a:pt x="1092530" y="286689"/>
                </a:lnTo>
                <a:lnTo>
                  <a:pt x="1085532" y="228333"/>
                </a:lnTo>
                <a:lnTo>
                  <a:pt x="1073861" y="175501"/>
                </a:lnTo>
                <a:lnTo>
                  <a:pt x="1057529" y="128219"/>
                </a:lnTo>
                <a:lnTo>
                  <a:pt x="1038123" y="86817"/>
                </a:lnTo>
                <a:lnTo>
                  <a:pt x="1017079" y="51650"/>
                </a:lnTo>
                <a:lnTo>
                  <a:pt x="970153" y="0"/>
                </a:lnTo>
                <a:lnTo>
                  <a:pt x="960120" y="11620"/>
                </a:lnTo>
                <a:lnTo>
                  <a:pt x="981087" y="34721"/>
                </a:lnTo>
                <a:lnTo>
                  <a:pt x="1000175" y="63461"/>
                </a:lnTo>
                <a:lnTo>
                  <a:pt x="1017371" y="97840"/>
                </a:lnTo>
                <a:lnTo>
                  <a:pt x="1032637" y="137845"/>
                </a:lnTo>
                <a:lnTo>
                  <a:pt x="1045133" y="183273"/>
                </a:lnTo>
                <a:lnTo>
                  <a:pt x="1054061" y="233908"/>
                </a:lnTo>
                <a:lnTo>
                  <a:pt x="1059421" y="289737"/>
                </a:lnTo>
                <a:lnTo>
                  <a:pt x="1061199" y="350583"/>
                </a:lnTo>
                <a:lnTo>
                  <a:pt x="1059421" y="411797"/>
                </a:lnTo>
                <a:lnTo>
                  <a:pt x="1054061" y="467626"/>
                </a:lnTo>
                <a:lnTo>
                  <a:pt x="1045133" y="518248"/>
                </a:lnTo>
                <a:lnTo>
                  <a:pt x="1032637" y="563676"/>
                </a:lnTo>
                <a:lnTo>
                  <a:pt x="1017371" y="603694"/>
                </a:lnTo>
                <a:lnTo>
                  <a:pt x="1000188" y="638060"/>
                </a:lnTo>
                <a:lnTo>
                  <a:pt x="960120" y="689902"/>
                </a:lnTo>
                <a:lnTo>
                  <a:pt x="970153" y="701509"/>
                </a:lnTo>
                <a:lnTo>
                  <a:pt x="1017079" y="649871"/>
                </a:lnTo>
                <a:lnTo>
                  <a:pt x="1038123" y="614705"/>
                </a:lnTo>
                <a:lnTo>
                  <a:pt x="1057529" y="573290"/>
                </a:lnTo>
                <a:lnTo>
                  <a:pt x="1070965" y="535901"/>
                </a:lnTo>
                <a:lnTo>
                  <a:pt x="1081417" y="494931"/>
                </a:lnTo>
                <a:lnTo>
                  <a:pt x="1088885" y="450392"/>
                </a:lnTo>
                <a:lnTo>
                  <a:pt x="1093368" y="402272"/>
                </a:lnTo>
                <a:lnTo>
                  <a:pt x="1094854" y="350761"/>
                </a:lnTo>
                <a:close/>
              </a:path>
            </a:pathLst>
          </a:custGeom>
          <a:solidFill>
            <a:srgbClr val="FFFFFF"/>
          </a:solidFill>
        </p:spPr>
        <p:txBody>
          <a:bodyPr wrap="square" lIns="0" tIns="0" rIns="0" bIns="0" rtlCol="0"/>
          <a:lstStyle/>
          <a:p>
            <a:endParaRPr/>
          </a:p>
        </p:txBody>
      </p:sp>
      <p:sp>
        <p:nvSpPr>
          <p:cNvPr id="37" name="object 37"/>
          <p:cNvSpPr txBox="1"/>
          <p:nvPr/>
        </p:nvSpPr>
        <p:spPr>
          <a:xfrm>
            <a:off x="6785356" y="4229199"/>
            <a:ext cx="5114290" cy="1754455"/>
          </a:xfrm>
          <a:prstGeom prst="rect">
            <a:avLst/>
          </a:prstGeom>
        </p:spPr>
        <p:txBody>
          <a:bodyPr vert="horz" wrap="square" lIns="0" tIns="12065" rIns="0" bIns="0" rtlCol="0">
            <a:spAutoFit/>
          </a:bodyPr>
          <a:lstStyle/>
          <a:p>
            <a:pPr marR="5080" algn="ctr">
              <a:lnSpc>
                <a:spcPts val="3525"/>
              </a:lnSpc>
              <a:spcBef>
                <a:spcPts val="95"/>
              </a:spcBef>
            </a:pPr>
            <a:r>
              <a:rPr sz="2800" b="1" dirty="0">
                <a:solidFill>
                  <a:srgbClr val="FFFFFF"/>
                </a:solidFill>
                <a:latin typeface="Segoe UI Semibold"/>
                <a:cs typeface="Segoe UI Semibold"/>
              </a:rPr>
              <a:t>Let</a:t>
            </a:r>
            <a:r>
              <a:rPr sz="2800" b="1" spc="-20" dirty="0">
                <a:solidFill>
                  <a:srgbClr val="FFFFFF"/>
                </a:solidFill>
                <a:latin typeface="Segoe UI Semibold"/>
                <a:cs typeface="Segoe UI Semibold"/>
              </a:rPr>
              <a:t> </a:t>
            </a:r>
            <a:r>
              <a:rPr sz="2800" spc="-20" dirty="0">
                <a:solidFill>
                  <a:srgbClr val="FFFFFF"/>
                </a:solidFill>
                <a:latin typeface="Cambria Math"/>
                <a:cs typeface="Cambria Math"/>
              </a:rPr>
              <a:t>𝑋</a:t>
            </a:r>
            <a:r>
              <a:rPr sz="3075" spc="-30" baseline="-16260" dirty="0">
                <a:solidFill>
                  <a:srgbClr val="FFFFFF"/>
                </a:solidFill>
                <a:latin typeface="Cambria Math"/>
                <a:cs typeface="Cambria Math"/>
              </a:rPr>
              <a:t>1</a:t>
            </a:r>
            <a:r>
              <a:rPr sz="2800" spc="-20" dirty="0">
                <a:solidFill>
                  <a:srgbClr val="FFFFFF"/>
                </a:solidFill>
                <a:latin typeface="Cambria Math"/>
                <a:cs typeface="Cambria Math"/>
              </a:rPr>
              <a:t>,</a:t>
            </a:r>
            <a:r>
              <a:rPr sz="2800" spc="-150" dirty="0">
                <a:solidFill>
                  <a:srgbClr val="FFFFFF"/>
                </a:solidFill>
                <a:latin typeface="Cambria Math"/>
                <a:cs typeface="Cambria Math"/>
              </a:rPr>
              <a:t> </a:t>
            </a:r>
            <a:r>
              <a:rPr sz="2800" dirty="0">
                <a:solidFill>
                  <a:srgbClr val="FFFFFF"/>
                </a:solidFill>
                <a:latin typeface="Cambria Math"/>
                <a:cs typeface="Cambria Math"/>
              </a:rPr>
              <a:t>𝑋</a:t>
            </a:r>
            <a:r>
              <a:rPr sz="3075" baseline="-16260" dirty="0">
                <a:solidFill>
                  <a:srgbClr val="FFFFFF"/>
                </a:solidFill>
                <a:latin typeface="Cambria Math"/>
                <a:cs typeface="Cambria Math"/>
              </a:rPr>
              <a:t>2</a:t>
            </a:r>
            <a:r>
              <a:rPr sz="2800" dirty="0">
                <a:solidFill>
                  <a:srgbClr val="FFFFFF"/>
                </a:solidFill>
                <a:latin typeface="Cambria Math"/>
                <a:cs typeface="Cambria Math"/>
              </a:rPr>
              <a:t>,</a:t>
            </a:r>
            <a:r>
              <a:rPr sz="2800" spc="-160" dirty="0">
                <a:solidFill>
                  <a:srgbClr val="FFFFFF"/>
                </a:solidFill>
                <a:latin typeface="Cambria Math"/>
                <a:cs typeface="Cambria Math"/>
              </a:rPr>
              <a:t> </a:t>
            </a:r>
            <a:r>
              <a:rPr sz="2800" dirty="0">
                <a:solidFill>
                  <a:srgbClr val="FFFFFF"/>
                </a:solidFill>
                <a:latin typeface="Cambria Math"/>
                <a:cs typeface="Cambria Math"/>
              </a:rPr>
              <a:t>…</a:t>
            </a:r>
            <a:r>
              <a:rPr sz="2800" spc="-155" dirty="0">
                <a:solidFill>
                  <a:srgbClr val="FFFFFF"/>
                </a:solidFill>
                <a:latin typeface="Cambria Math"/>
                <a:cs typeface="Cambria Math"/>
              </a:rPr>
              <a:t> </a:t>
            </a:r>
            <a:r>
              <a:rPr sz="2800" spc="-10" dirty="0">
                <a:solidFill>
                  <a:srgbClr val="FFFFFF"/>
                </a:solidFill>
                <a:latin typeface="Cambria Math"/>
                <a:cs typeface="Cambria Math"/>
              </a:rPr>
              <a:t>,</a:t>
            </a:r>
            <a:r>
              <a:rPr sz="2800" spc="-150" dirty="0">
                <a:solidFill>
                  <a:srgbClr val="FFFFFF"/>
                </a:solidFill>
                <a:latin typeface="Cambria Math"/>
                <a:cs typeface="Cambria Math"/>
              </a:rPr>
              <a:t> </a:t>
            </a:r>
            <a:r>
              <a:rPr sz="2800" dirty="0">
                <a:solidFill>
                  <a:srgbClr val="FFFFFF"/>
                </a:solidFill>
                <a:latin typeface="Cambria Math"/>
                <a:cs typeface="Cambria Math"/>
              </a:rPr>
              <a:t>𝑋</a:t>
            </a:r>
            <a:r>
              <a:rPr sz="3075" baseline="-16260" dirty="0">
                <a:solidFill>
                  <a:srgbClr val="FFFFFF"/>
                </a:solidFill>
                <a:latin typeface="Cambria Math"/>
                <a:cs typeface="Cambria Math"/>
              </a:rPr>
              <a:t>𝑛</a:t>
            </a:r>
            <a:r>
              <a:rPr sz="3075" spc="690" baseline="-16260" dirty="0">
                <a:solidFill>
                  <a:srgbClr val="FFFFFF"/>
                </a:solidFill>
                <a:latin typeface="Cambria Math"/>
                <a:cs typeface="Cambria Math"/>
              </a:rPr>
              <a:t> </a:t>
            </a:r>
            <a:r>
              <a:rPr sz="2800" b="1" dirty="0">
                <a:solidFill>
                  <a:srgbClr val="FFFFFF"/>
                </a:solidFill>
                <a:latin typeface="Segoe UI Semibold"/>
                <a:cs typeface="Segoe UI Semibold"/>
              </a:rPr>
              <a:t>be </a:t>
            </a:r>
            <a:r>
              <a:rPr sz="2950" b="1" i="1" spc="-35" dirty="0">
                <a:solidFill>
                  <a:srgbClr val="FFFFFF"/>
                </a:solidFill>
                <a:latin typeface="Segoe UI Semibold"/>
                <a:cs typeface="Segoe UI Semibold"/>
              </a:rPr>
              <a:t>independent</a:t>
            </a:r>
            <a:endParaRPr sz="2950" dirty="0">
              <a:latin typeface="Segoe UI Semibold"/>
              <a:cs typeface="Segoe UI Semibold"/>
            </a:endParaRPr>
          </a:p>
          <a:p>
            <a:pPr marR="13970" algn="ctr">
              <a:lnSpc>
                <a:spcPts val="3270"/>
              </a:lnSpc>
            </a:pPr>
            <a:r>
              <a:rPr sz="2800" b="1" dirty="0">
                <a:solidFill>
                  <a:srgbClr val="FFFFFF"/>
                </a:solidFill>
                <a:latin typeface="Segoe UI Semibold"/>
                <a:cs typeface="Segoe UI Semibold"/>
              </a:rPr>
              <a:t>Bernoulli</a:t>
            </a:r>
            <a:r>
              <a:rPr sz="2800" b="1" spc="-95" dirty="0">
                <a:solidFill>
                  <a:srgbClr val="FFFFFF"/>
                </a:solidFill>
                <a:latin typeface="Segoe UI Semibold"/>
                <a:cs typeface="Segoe UI Semibold"/>
              </a:rPr>
              <a:t> </a:t>
            </a:r>
            <a:r>
              <a:rPr sz="2800" b="1" dirty="0">
                <a:solidFill>
                  <a:srgbClr val="FFFFFF"/>
                </a:solidFill>
                <a:latin typeface="Segoe UI Semibold"/>
                <a:cs typeface="Segoe UI Semibold"/>
              </a:rPr>
              <a:t>random</a:t>
            </a:r>
            <a:r>
              <a:rPr sz="2800" b="1" spc="-100" dirty="0">
                <a:solidFill>
                  <a:srgbClr val="FFFFFF"/>
                </a:solidFill>
                <a:latin typeface="Segoe UI Semibold"/>
                <a:cs typeface="Segoe UI Semibold"/>
              </a:rPr>
              <a:t> </a:t>
            </a:r>
            <a:r>
              <a:rPr sz="2800" b="1" spc="-10" dirty="0">
                <a:solidFill>
                  <a:srgbClr val="FFFFFF"/>
                </a:solidFill>
                <a:latin typeface="Segoe UI Semibold"/>
                <a:cs typeface="Segoe UI Semibold"/>
              </a:rPr>
              <a:t>variables.</a:t>
            </a:r>
            <a:endParaRPr sz="2800" dirty="0">
              <a:latin typeface="Segoe UI Semibold"/>
              <a:cs typeface="Segoe UI Semibold"/>
            </a:endParaRPr>
          </a:p>
          <a:p>
            <a:pPr marL="83185" marR="96520" algn="ctr">
              <a:lnSpc>
                <a:spcPts val="3360"/>
              </a:lnSpc>
              <a:spcBef>
                <a:spcPts val="190"/>
              </a:spcBef>
              <a:tabLst>
                <a:tab pos="2215515" algn="l"/>
                <a:tab pos="4302125" algn="l"/>
              </a:tabLst>
            </a:pPr>
            <a:r>
              <a:rPr sz="2950" b="1" i="1" spc="-60" dirty="0">
                <a:solidFill>
                  <a:srgbClr val="FFFFFF"/>
                </a:solidFill>
                <a:latin typeface="Segoe UI Semibold"/>
                <a:cs typeface="Segoe UI Semibold"/>
              </a:rPr>
              <a:t>Let</a:t>
            </a:r>
            <a:r>
              <a:rPr sz="2950" b="1" i="1" spc="-95" dirty="0">
                <a:solidFill>
                  <a:srgbClr val="FFFFFF"/>
                </a:solidFill>
                <a:latin typeface="Segoe UI Semibold"/>
                <a:cs typeface="Segoe UI Semibold"/>
              </a:rPr>
              <a:t> </a:t>
            </a:r>
            <a:r>
              <a:rPr sz="2800" dirty="0">
                <a:solidFill>
                  <a:srgbClr val="FFFFFF"/>
                </a:solidFill>
                <a:latin typeface="Cambria Math"/>
                <a:cs typeface="Cambria Math"/>
              </a:rPr>
              <a:t>𝑋</a:t>
            </a:r>
            <a:r>
              <a:rPr sz="2800" spc="204" dirty="0">
                <a:solidFill>
                  <a:srgbClr val="FFFFFF"/>
                </a:solidFill>
                <a:latin typeface="Cambria Math"/>
                <a:cs typeface="Cambria Math"/>
              </a:rPr>
              <a:t> </a:t>
            </a:r>
            <a:r>
              <a:rPr sz="2800" dirty="0">
                <a:solidFill>
                  <a:srgbClr val="FFFFFF"/>
                </a:solidFill>
                <a:latin typeface="Cambria Math"/>
                <a:cs typeface="Cambria Math"/>
              </a:rPr>
              <a:t>=</a:t>
            </a:r>
            <a:r>
              <a:rPr sz="2800" spc="135" dirty="0">
                <a:solidFill>
                  <a:srgbClr val="FFFFFF"/>
                </a:solidFill>
                <a:latin typeface="Cambria Math"/>
                <a:cs typeface="Cambria Math"/>
              </a:rPr>
              <a:t> </a:t>
            </a:r>
            <a:r>
              <a:rPr sz="2800" spc="-20" dirty="0">
                <a:solidFill>
                  <a:srgbClr val="FFFFFF"/>
                </a:solidFill>
                <a:latin typeface="Cambria Math"/>
                <a:cs typeface="Cambria Math"/>
              </a:rPr>
              <a:t>∑𝑋</a:t>
            </a:r>
            <a:r>
              <a:rPr sz="3075" spc="-30" baseline="-16260" dirty="0">
                <a:solidFill>
                  <a:srgbClr val="FFFFFF"/>
                </a:solidFill>
                <a:latin typeface="Cambria Math"/>
                <a:cs typeface="Cambria Math"/>
              </a:rPr>
              <a:t>𝑖</a:t>
            </a:r>
            <a:r>
              <a:rPr sz="2950" b="1" i="1" spc="-20" dirty="0">
                <a:solidFill>
                  <a:srgbClr val="FFFFFF"/>
                </a:solidFill>
                <a:latin typeface="Segoe UI Semibold"/>
                <a:cs typeface="Segoe UI Semibold"/>
              </a:rPr>
              <a:t>,</a:t>
            </a:r>
            <a:r>
              <a:rPr sz="2950" b="1" i="1" dirty="0">
                <a:solidFill>
                  <a:srgbClr val="FFFFFF"/>
                </a:solidFill>
                <a:latin typeface="Segoe UI Semibold"/>
                <a:cs typeface="Segoe UI Semibold"/>
              </a:rPr>
              <a:t>	</a:t>
            </a:r>
            <a:r>
              <a:rPr sz="2800" b="1" dirty="0">
                <a:solidFill>
                  <a:srgbClr val="FFFFFF"/>
                </a:solidFill>
                <a:latin typeface="Segoe UI Semibold"/>
                <a:cs typeface="Segoe UI Semibold"/>
              </a:rPr>
              <a:t>and</a:t>
            </a:r>
            <a:r>
              <a:rPr sz="2800" b="1" spc="-15" dirty="0">
                <a:solidFill>
                  <a:srgbClr val="FFFFFF"/>
                </a:solidFill>
                <a:latin typeface="Segoe UI Semibold"/>
                <a:cs typeface="Segoe UI Semibold"/>
              </a:rPr>
              <a:t> </a:t>
            </a:r>
            <a:r>
              <a:rPr sz="2800" dirty="0">
                <a:solidFill>
                  <a:srgbClr val="FFFFFF"/>
                </a:solidFill>
                <a:latin typeface="Cambria Math"/>
                <a:cs typeface="Cambria Math"/>
              </a:rPr>
              <a:t>𝜇</a:t>
            </a:r>
            <a:r>
              <a:rPr sz="2800" spc="220" dirty="0">
                <a:solidFill>
                  <a:srgbClr val="FFFFFF"/>
                </a:solidFill>
                <a:latin typeface="Cambria Math"/>
                <a:cs typeface="Cambria Math"/>
              </a:rPr>
              <a:t> </a:t>
            </a:r>
            <a:r>
              <a:rPr sz="2800" dirty="0">
                <a:solidFill>
                  <a:srgbClr val="FFFFFF"/>
                </a:solidFill>
                <a:latin typeface="Cambria Math"/>
                <a:cs typeface="Cambria Math"/>
              </a:rPr>
              <a:t>=</a:t>
            </a:r>
            <a:r>
              <a:rPr sz="2800" spc="140" dirty="0">
                <a:solidFill>
                  <a:srgbClr val="FFFFFF"/>
                </a:solidFill>
                <a:latin typeface="Cambria Math"/>
                <a:cs typeface="Cambria Math"/>
              </a:rPr>
              <a:t> </a:t>
            </a:r>
            <a:r>
              <a:rPr sz="2800" dirty="0">
                <a:solidFill>
                  <a:srgbClr val="FFFFFF"/>
                </a:solidFill>
                <a:latin typeface="Cambria Math"/>
                <a:cs typeface="Cambria Math"/>
              </a:rPr>
              <a:t>𝔼</a:t>
            </a:r>
            <a:r>
              <a:rPr sz="2800" spc="340" dirty="0">
                <a:solidFill>
                  <a:srgbClr val="FFFFFF"/>
                </a:solidFill>
                <a:latin typeface="Cambria Math"/>
                <a:cs typeface="Cambria Math"/>
              </a:rPr>
              <a:t> </a:t>
            </a:r>
            <a:r>
              <a:rPr sz="2800" spc="-50" dirty="0">
                <a:solidFill>
                  <a:srgbClr val="FFFFFF"/>
                </a:solidFill>
                <a:latin typeface="Cambria Math"/>
                <a:cs typeface="Cambria Math"/>
              </a:rPr>
              <a:t>𝑋</a:t>
            </a:r>
            <a:r>
              <a:rPr sz="2800" dirty="0">
                <a:solidFill>
                  <a:srgbClr val="FFFFFF"/>
                </a:solidFill>
                <a:latin typeface="Cambria Math"/>
                <a:cs typeface="Cambria Math"/>
              </a:rPr>
              <a:t>	</a:t>
            </a:r>
            <a:r>
              <a:rPr sz="2950" b="1" i="1" dirty="0">
                <a:solidFill>
                  <a:srgbClr val="FFFFFF"/>
                </a:solidFill>
                <a:latin typeface="Segoe UI Semibold"/>
                <a:cs typeface="Segoe UI Semibold"/>
              </a:rPr>
              <a:t>.</a:t>
            </a:r>
            <a:r>
              <a:rPr sz="2950" b="1" i="1" spc="-80" dirty="0">
                <a:solidFill>
                  <a:srgbClr val="FFFFFF"/>
                </a:solidFill>
                <a:latin typeface="Segoe UI Semibold"/>
                <a:cs typeface="Segoe UI Semibold"/>
              </a:rPr>
              <a:t> </a:t>
            </a:r>
            <a:r>
              <a:rPr sz="2800" b="1" spc="-25" dirty="0">
                <a:solidFill>
                  <a:srgbClr val="FFFFFF"/>
                </a:solidFill>
                <a:latin typeface="Segoe UI Semibold"/>
                <a:cs typeface="Segoe UI Semibold"/>
              </a:rPr>
              <a:t>For </a:t>
            </a:r>
            <a:r>
              <a:rPr sz="2800" b="1" dirty="0">
                <a:solidFill>
                  <a:srgbClr val="FFFFFF"/>
                </a:solidFill>
                <a:latin typeface="Segoe UI Semibold"/>
                <a:cs typeface="Segoe UI Semibold"/>
              </a:rPr>
              <a:t>any</a:t>
            </a:r>
            <a:r>
              <a:rPr sz="2800" b="1" spc="-5" dirty="0">
                <a:solidFill>
                  <a:srgbClr val="FFFFFF"/>
                </a:solidFill>
                <a:latin typeface="Segoe UI Semibold"/>
                <a:cs typeface="Segoe UI Semibold"/>
              </a:rPr>
              <a:t> </a:t>
            </a:r>
            <a:r>
              <a:rPr sz="2800" dirty="0">
                <a:solidFill>
                  <a:srgbClr val="FFFFFF"/>
                </a:solidFill>
                <a:latin typeface="Cambria Math"/>
                <a:cs typeface="Cambria Math"/>
              </a:rPr>
              <a:t>0</a:t>
            </a:r>
            <a:r>
              <a:rPr sz="2800" spc="140" dirty="0">
                <a:solidFill>
                  <a:srgbClr val="FFFFFF"/>
                </a:solidFill>
                <a:latin typeface="Cambria Math"/>
                <a:cs typeface="Cambria Math"/>
              </a:rPr>
              <a:t> </a:t>
            </a:r>
            <a:r>
              <a:rPr sz="2800" dirty="0">
                <a:solidFill>
                  <a:srgbClr val="FFFFFF"/>
                </a:solidFill>
                <a:latin typeface="Cambria Math"/>
                <a:cs typeface="Cambria Math"/>
              </a:rPr>
              <a:t>≤</a:t>
            </a:r>
            <a:r>
              <a:rPr sz="2800" spc="140" dirty="0">
                <a:solidFill>
                  <a:srgbClr val="FFFFFF"/>
                </a:solidFill>
                <a:latin typeface="Cambria Math"/>
                <a:cs typeface="Cambria Math"/>
              </a:rPr>
              <a:t> </a:t>
            </a:r>
            <a:r>
              <a:rPr sz="2800" dirty="0">
                <a:solidFill>
                  <a:srgbClr val="FFFFFF"/>
                </a:solidFill>
                <a:latin typeface="Cambria Math"/>
                <a:cs typeface="Cambria Math"/>
              </a:rPr>
              <a:t>𝛿</a:t>
            </a:r>
            <a:r>
              <a:rPr sz="2800" spc="229" dirty="0">
                <a:solidFill>
                  <a:srgbClr val="FFFFFF"/>
                </a:solidFill>
                <a:latin typeface="Cambria Math"/>
                <a:cs typeface="Cambria Math"/>
              </a:rPr>
              <a:t> </a:t>
            </a:r>
            <a:r>
              <a:rPr sz="2800" dirty="0">
                <a:solidFill>
                  <a:srgbClr val="FFFFFF"/>
                </a:solidFill>
                <a:latin typeface="Cambria Math"/>
                <a:cs typeface="Cambria Math"/>
              </a:rPr>
              <a:t>≤</a:t>
            </a:r>
            <a:r>
              <a:rPr sz="2800" spc="150" dirty="0">
                <a:solidFill>
                  <a:srgbClr val="FFFFFF"/>
                </a:solidFill>
                <a:latin typeface="Cambria Math"/>
                <a:cs typeface="Cambria Math"/>
              </a:rPr>
              <a:t> </a:t>
            </a:r>
            <a:r>
              <a:rPr sz="2800" spc="-50" dirty="0">
                <a:solidFill>
                  <a:srgbClr val="FFFFFF"/>
                </a:solidFill>
                <a:latin typeface="Cambria Math"/>
                <a:cs typeface="Cambria Math"/>
              </a:rPr>
              <a:t>1</a:t>
            </a:r>
            <a:endParaRPr sz="2800" dirty="0">
              <a:latin typeface="Cambria Math"/>
              <a:cs typeface="Cambria Math"/>
            </a:endParaRPr>
          </a:p>
        </p:txBody>
      </p:sp>
      <p:sp>
        <p:nvSpPr>
          <p:cNvPr id="39" name="object 39"/>
          <p:cNvSpPr txBox="1"/>
          <p:nvPr/>
        </p:nvSpPr>
        <p:spPr>
          <a:xfrm>
            <a:off x="11234039" y="6388404"/>
            <a:ext cx="163195" cy="336550"/>
          </a:xfrm>
          <a:prstGeom prst="rect">
            <a:avLst/>
          </a:prstGeom>
        </p:spPr>
        <p:txBody>
          <a:bodyPr vert="horz" wrap="square" lIns="0" tIns="11430" rIns="0" bIns="0" rtlCol="0">
            <a:spAutoFit/>
          </a:bodyPr>
          <a:lstStyle/>
          <a:p>
            <a:pPr>
              <a:lnSpc>
                <a:spcPct val="100000"/>
              </a:lnSpc>
              <a:spcBef>
                <a:spcPts val="90"/>
              </a:spcBef>
            </a:pPr>
            <a:r>
              <a:rPr sz="2050" spc="-50" dirty="0">
                <a:solidFill>
                  <a:srgbClr val="FFFFFF"/>
                </a:solidFill>
                <a:latin typeface="Cambria Math"/>
                <a:cs typeface="Cambria Math"/>
              </a:rPr>
              <a:t>2</a:t>
            </a:r>
            <a:endParaRPr sz="2050">
              <a:latin typeface="Cambria Math"/>
              <a:cs typeface="Cambria Math"/>
            </a:endParaRPr>
          </a:p>
        </p:txBody>
      </p:sp>
      <p:sp>
        <p:nvSpPr>
          <p:cNvPr id="40" name="object 40"/>
          <p:cNvSpPr txBox="1"/>
          <p:nvPr/>
        </p:nvSpPr>
        <p:spPr>
          <a:xfrm>
            <a:off x="6534911" y="3599688"/>
            <a:ext cx="5593080" cy="623570"/>
          </a:xfrm>
          <a:prstGeom prst="rect">
            <a:avLst/>
          </a:prstGeom>
          <a:solidFill>
            <a:srgbClr val="4B3182"/>
          </a:solidFill>
        </p:spPr>
        <p:txBody>
          <a:bodyPr vert="horz" wrap="square" lIns="0" tIns="58419" rIns="0" bIns="0" rtlCol="0">
            <a:spAutoFit/>
          </a:bodyPr>
          <a:lstStyle/>
          <a:p>
            <a:pPr marL="92075">
              <a:lnSpc>
                <a:spcPct val="100000"/>
              </a:lnSpc>
              <a:spcBef>
                <a:spcPts val="459"/>
              </a:spcBef>
            </a:pPr>
            <a:r>
              <a:rPr sz="3200" b="1" dirty="0">
                <a:solidFill>
                  <a:srgbClr val="FFFFFF"/>
                </a:solidFill>
                <a:latin typeface="Segoe UI Semibold"/>
                <a:cs typeface="Segoe UI Semibold"/>
              </a:rPr>
              <a:t>Chernoff</a:t>
            </a:r>
            <a:r>
              <a:rPr sz="3200" b="1" spc="-45" dirty="0">
                <a:solidFill>
                  <a:srgbClr val="FFFFFF"/>
                </a:solidFill>
                <a:latin typeface="Segoe UI Semibold"/>
                <a:cs typeface="Segoe UI Semibold"/>
              </a:rPr>
              <a:t> </a:t>
            </a:r>
            <a:r>
              <a:rPr sz="3200" b="1" dirty="0">
                <a:solidFill>
                  <a:srgbClr val="FFFFFF"/>
                </a:solidFill>
                <a:latin typeface="Segoe UI Semibold"/>
                <a:cs typeface="Segoe UI Semibold"/>
              </a:rPr>
              <a:t>Bound</a:t>
            </a:r>
            <a:r>
              <a:rPr sz="3200" b="1" spc="-40" dirty="0">
                <a:solidFill>
                  <a:srgbClr val="FFFFFF"/>
                </a:solidFill>
                <a:latin typeface="Segoe UI Semibold"/>
                <a:cs typeface="Segoe UI Semibold"/>
              </a:rPr>
              <a:t> </a:t>
            </a:r>
            <a:r>
              <a:rPr sz="3200" b="1" dirty="0">
                <a:solidFill>
                  <a:srgbClr val="FFFFFF"/>
                </a:solidFill>
                <a:latin typeface="Segoe UI Semibold"/>
                <a:cs typeface="Segoe UI Semibold"/>
              </a:rPr>
              <a:t>(left</a:t>
            </a:r>
            <a:r>
              <a:rPr sz="3200" b="1" spc="-25" dirty="0">
                <a:solidFill>
                  <a:srgbClr val="FFFFFF"/>
                </a:solidFill>
                <a:latin typeface="Segoe UI Semibold"/>
                <a:cs typeface="Segoe UI Semibold"/>
              </a:rPr>
              <a:t> </a:t>
            </a:r>
            <a:r>
              <a:rPr sz="3200" b="1" spc="-10" dirty="0">
                <a:solidFill>
                  <a:srgbClr val="FFFFFF"/>
                </a:solidFill>
                <a:latin typeface="Segoe UI Semibold"/>
                <a:cs typeface="Segoe UI Semibold"/>
              </a:rPr>
              <a:t>tail)</a:t>
            </a:r>
            <a:endParaRPr sz="3200">
              <a:latin typeface="Segoe UI Semibold"/>
              <a:cs typeface="Segoe UI Semibold"/>
            </a:endParaRPr>
          </a:p>
        </p:txBody>
      </p:sp>
      <mc:AlternateContent xmlns:mc="http://schemas.openxmlformats.org/markup-compatibility/2006" xmlns:a14="http://schemas.microsoft.com/office/drawing/2010/main">
        <mc:Choice Requires="a14">
          <p:sp>
            <p:nvSpPr>
              <p:cNvPr id="44" name="object 25">
                <a:extLst>
                  <a:ext uri="{FF2B5EF4-FFF2-40B4-BE49-F238E27FC236}">
                    <a16:creationId xmlns:a16="http://schemas.microsoft.com/office/drawing/2014/main" id="{2B988B62-8DF8-681F-D6CB-FB6379F06990}"/>
                  </a:ext>
                </a:extLst>
              </p:cNvPr>
              <p:cNvSpPr/>
              <p:nvPr/>
            </p:nvSpPr>
            <p:spPr>
              <a:xfrm>
                <a:off x="5786628" y="65531"/>
                <a:ext cx="6341745" cy="390525"/>
              </a:xfrm>
              <a:custGeom>
                <a:avLst/>
                <a:gdLst/>
                <a:ahLst/>
                <a:cxnLst/>
                <a:rect l="l" t="t" r="r" b="b"/>
                <a:pathLst>
                  <a:path w="6341745" h="390525">
                    <a:moveTo>
                      <a:pt x="6303899" y="0"/>
                    </a:moveTo>
                    <a:lnTo>
                      <a:pt x="37464" y="0"/>
                    </a:lnTo>
                    <a:lnTo>
                      <a:pt x="22877" y="2942"/>
                    </a:lnTo>
                    <a:lnTo>
                      <a:pt x="10969" y="10969"/>
                    </a:lnTo>
                    <a:lnTo>
                      <a:pt x="2942" y="22877"/>
                    </a:lnTo>
                    <a:lnTo>
                      <a:pt x="0" y="37465"/>
                    </a:lnTo>
                    <a:lnTo>
                      <a:pt x="0" y="352679"/>
                    </a:lnTo>
                    <a:lnTo>
                      <a:pt x="2942" y="367266"/>
                    </a:lnTo>
                    <a:lnTo>
                      <a:pt x="10969" y="379174"/>
                    </a:lnTo>
                    <a:lnTo>
                      <a:pt x="22877" y="387201"/>
                    </a:lnTo>
                    <a:lnTo>
                      <a:pt x="37464" y="390144"/>
                    </a:lnTo>
                    <a:lnTo>
                      <a:pt x="6303899" y="390144"/>
                    </a:lnTo>
                    <a:lnTo>
                      <a:pt x="6318486" y="387201"/>
                    </a:lnTo>
                    <a:lnTo>
                      <a:pt x="6330394" y="379174"/>
                    </a:lnTo>
                    <a:lnTo>
                      <a:pt x="6338421" y="367266"/>
                    </a:lnTo>
                    <a:lnTo>
                      <a:pt x="6341364" y="352679"/>
                    </a:lnTo>
                    <a:lnTo>
                      <a:pt x="6341364" y="37465"/>
                    </a:lnTo>
                    <a:lnTo>
                      <a:pt x="6338421" y="22877"/>
                    </a:lnTo>
                    <a:lnTo>
                      <a:pt x="6330394" y="10969"/>
                    </a:lnTo>
                    <a:lnTo>
                      <a:pt x="6318486" y="2942"/>
                    </a:lnTo>
                    <a:lnTo>
                      <a:pt x="6303899" y="0"/>
                    </a:lnTo>
                    <a:close/>
                  </a:path>
                </a:pathLst>
              </a:custGeom>
              <a:solidFill>
                <a:srgbClr val="F6EDF5"/>
              </a:solidFill>
            </p:spPr>
            <p:txBody>
              <a:bodyPr wrap="square" lIns="0" tIns="0" rIns="0" bIns="0" rtlCol="0"/>
              <a:lstStyle/>
              <a:p>
                <a:pPr marL="38100" algn="just">
                  <a:spcBef>
                    <a:spcPts val="105"/>
                  </a:spcBef>
                  <a:tabLst>
                    <a:tab pos="1744980" algn="l"/>
                    <a:tab pos="2609215" algn="l"/>
                    <a:tab pos="3303904" algn="l"/>
                    <a:tab pos="4753610" algn="l"/>
                  </a:tabLst>
                </a:pPr>
                <a:r>
                  <a:rPr lang="en-US" sz="2000" b="0" i="1" dirty="0">
                    <a:latin typeface="Segoe UI Semilight"/>
                    <a:cs typeface="Segoe UI Semilight"/>
                  </a:rPr>
                  <a:t>Goal:</a:t>
                </a:r>
                <a:r>
                  <a:rPr lang="en-US" sz="2000" b="0" i="1" spc="-45" dirty="0">
                    <a:latin typeface="Segoe UI Semilight"/>
                    <a:cs typeface="Segoe UI Semilight"/>
                  </a:rPr>
                  <a:t> </a:t>
                </a:r>
                <a:r>
                  <a:rPr lang="en-US" sz="2000" b="0" i="1" dirty="0">
                    <a:latin typeface="Segoe UI Semilight"/>
                    <a:cs typeface="Segoe UI Semilight"/>
                  </a:rPr>
                  <a:t>bound </a:t>
                </a:r>
                <a:r>
                  <a:rPr lang="en-US" sz="1800" dirty="0">
                    <a:latin typeface="Cambria Math"/>
                    <a:cs typeface="Cambria Math"/>
                  </a:rPr>
                  <a:t>ℙ</a:t>
                </a:r>
                <a14:m>
                  <m:oMath xmlns:m="http://schemas.openxmlformats.org/officeDocument/2006/math">
                    <m:d>
                      <m:dPr>
                        <m:endChr m:val="|"/>
                        <m:ctrlPr>
                          <a:rPr lang="ar-AE" sz="1800" b="0" i="1" smtClean="0">
                            <a:latin typeface="Cambria Math" panose="02040503050406030204" pitchFamily="18" charset="0"/>
                            <a:cs typeface="Cambria Math"/>
                          </a:rPr>
                        </m:ctrlPr>
                      </m:dPr>
                      <m:e>
                        <m:r>
                          <a:rPr lang="ar-AE" sz="1800" b="0" i="1" smtClean="0">
                            <a:latin typeface="Cambria Math" panose="02040503050406030204" pitchFamily="18" charset="0"/>
                            <a:cs typeface="Cambria Math"/>
                          </a:rPr>
                          <m:t>|</m:t>
                        </m:r>
                        <m:acc>
                          <m:accPr>
                            <m:chr m:val="̅"/>
                            <m:ctrlPr>
                              <a:rPr lang="ar-AE" sz="1800" b="0" i="1" smtClean="0">
                                <a:latin typeface="Cambria Math" panose="02040503050406030204" pitchFamily="18" charset="0"/>
                                <a:cs typeface="Cambria Math"/>
                              </a:rPr>
                            </m:ctrlPr>
                          </m:accPr>
                          <m:e>
                            <m:r>
                              <a:rPr lang="ar-AE" sz="1800" b="0" i="1" smtClean="0">
                                <a:latin typeface="Cambria Math" panose="02040503050406030204" pitchFamily="18" charset="0"/>
                                <a:cs typeface="Cambria Math"/>
                              </a:rPr>
                              <m:t>𝑋</m:t>
                            </m:r>
                          </m:e>
                        </m:acc>
                        <m:r>
                          <a:rPr lang="ar-AE" sz="1800" b="0" i="1" smtClean="0">
                            <a:latin typeface="Cambria Math" panose="02040503050406030204" pitchFamily="18" charset="0"/>
                            <a:cs typeface="Cambria Math"/>
                          </a:rPr>
                          <m:t>−0.6</m:t>
                        </m:r>
                      </m:e>
                    </m:d>
                    <m:r>
                      <a:rPr lang="ar-AE" sz="1800" b="0" i="1" smtClean="0">
                        <a:latin typeface="Cambria Math" panose="02040503050406030204" pitchFamily="18" charset="0"/>
                        <a:cs typeface="Cambria Math"/>
                      </a:rPr>
                      <m:t>≥0.1)=</m:t>
                    </m:r>
                    <m:r>
                      <m:rPr>
                        <m:nor/>
                      </m:rPr>
                      <a:rPr lang="ar-AE" sz="1800" i="0" dirty="0">
                        <a:latin typeface="Cambria Math"/>
                        <a:ea typeface="Cambria Math" panose="02040503050406030204" pitchFamily="18" charset="0"/>
                        <a:cs typeface="Cambria Math"/>
                      </a:rPr>
                      <m:t>ℙ</m:t>
                    </m:r>
                    <m:r>
                      <m:rPr>
                        <m:nor/>
                      </m:rPr>
                      <a:rPr lang="ar-AE" sz="1800" b="0" i="0" dirty="0" smtClean="0">
                        <a:latin typeface="Cambria Math"/>
                        <a:ea typeface="Cambria Math" panose="02040503050406030204" pitchFamily="18" charset="0"/>
                        <a:cs typeface="Cambria Math"/>
                      </a:rPr>
                      <m:t>(</m:t>
                    </m:r>
                    <m:acc>
                      <m:accPr>
                        <m:chr m:val="̅"/>
                        <m:ctrlPr>
                          <a:rPr lang="ar-AE" sz="1800" b="0" i="1" smtClean="0">
                            <a:latin typeface="Cambria Math" panose="02040503050406030204" pitchFamily="18" charset="0"/>
                            <a:cs typeface="Cambria Math"/>
                          </a:rPr>
                        </m:ctrlPr>
                      </m:accPr>
                      <m:e>
                        <m:r>
                          <a:rPr lang="ar-AE" sz="1800" b="0" i="1" smtClean="0">
                            <a:latin typeface="Cambria Math" panose="02040503050406030204" pitchFamily="18" charset="0"/>
                            <a:cs typeface="Cambria Math"/>
                          </a:rPr>
                          <m:t>𝑋</m:t>
                        </m:r>
                      </m:e>
                    </m:acc>
                    <m:r>
                      <a:rPr lang="ar-AE" sz="1800" b="0" i="1" smtClean="0">
                        <a:latin typeface="Cambria Math" panose="02040503050406030204" pitchFamily="18" charset="0"/>
                        <a:cs typeface="Cambria Math"/>
                      </a:rPr>
                      <m:t>≤0.5)+</m:t>
                    </m:r>
                    <m:r>
                      <m:rPr>
                        <m:nor/>
                      </m:rPr>
                      <a:rPr lang="ar-AE" sz="1800" i="0" dirty="0" smtClean="0">
                        <a:latin typeface="Cambria Math"/>
                        <a:ea typeface="Cambria Math" panose="02040503050406030204" pitchFamily="18" charset="0"/>
                        <a:cs typeface="Cambria Math"/>
                      </a:rPr>
                      <m:t>ℙ</m:t>
                    </m:r>
                    <m:r>
                      <m:rPr>
                        <m:nor/>
                      </m:rPr>
                      <a:rPr lang="ar-AE" sz="1800" b="0" i="0" dirty="0" smtClean="0">
                        <a:latin typeface="Cambria Math"/>
                        <a:ea typeface="Cambria Math" panose="02040503050406030204" pitchFamily="18" charset="0"/>
                        <a:cs typeface="Cambria Math"/>
                      </a:rPr>
                      <m:t>(</m:t>
                    </m:r>
                    <m:acc>
                      <m:accPr>
                        <m:chr m:val="̅"/>
                        <m:ctrlPr>
                          <a:rPr lang="ar-AE" sz="1800" b="0" i="1" smtClean="0">
                            <a:latin typeface="Cambria Math" panose="02040503050406030204" pitchFamily="18" charset="0"/>
                            <a:cs typeface="Cambria Math"/>
                          </a:rPr>
                        </m:ctrlPr>
                      </m:accPr>
                      <m:e>
                        <m:r>
                          <a:rPr lang="ar-AE" sz="1800" b="0" i="1" smtClean="0">
                            <a:latin typeface="Cambria Math" panose="02040503050406030204" pitchFamily="18" charset="0"/>
                            <a:cs typeface="Cambria Math"/>
                          </a:rPr>
                          <m:t>𝑋</m:t>
                        </m:r>
                      </m:e>
                    </m:acc>
                    <m:r>
                      <a:rPr lang="ar-AE" sz="1800" b="0" i="1" smtClean="0">
                        <a:latin typeface="Cambria Math" panose="02040503050406030204" pitchFamily="18" charset="0"/>
                        <a:cs typeface="Cambria Math"/>
                      </a:rPr>
                      <m:t>≥0.7)</m:t>
                    </m:r>
                  </m:oMath>
                </a14:m>
                <a:endParaRPr lang="ar-AE" sz="1800" dirty="0">
                  <a:latin typeface="Cambria Math"/>
                  <a:cs typeface="Cambria Math"/>
                </a:endParaRPr>
              </a:p>
            </p:txBody>
          </p:sp>
        </mc:Choice>
        <mc:Fallback xmlns="">
          <p:sp>
            <p:nvSpPr>
              <p:cNvPr id="44" name="object 25">
                <a:extLst>
                  <a:ext uri="{FF2B5EF4-FFF2-40B4-BE49-F238E27FC236}">
                    <a16:creationId xmlns:a16="http://schemas.microsoft.com/office/drawing/2014/main" id="{2B988B62-8DF8-681F-D6CB-FB6379F06990}"/>
                  </a:ext>
                </a:extLst>
              </p:cNvPr>
              <p:cNvSpPr>
                <a:spLocks noRot="1" noChangeAspect="1" noMove="1" noResize="1" noEditPoints="1" noAdjustHandles="1" noChangeArrowheads="1" noChangeShapeType="1" noTextEdit="1"/>
              </p:cNvSpPr>
              <p:nvPr/>
            </p:nvSpPr>
            <p:spPr>
              <a:xfrm>
                <a:off x="5786628" y="65531"/>
                <a:ext cx="6341745" cy="390525"/>
              </a:xfrm>
              <a:custGeom>
                <a:avLst/>
                <a:gdLst/>
                <a:ahLst/>
                <a:cxnLst/>
                <a:rect l="l" t="t" r="r" b="b"/>
                <a:pathLst>
                  <a:path w="6341745" h="390525">
                    <a:moveTo>
                      <a:pt x="6303899" y="0"/>
                    </a:moveTo>
                    <a:lnTo>
                      <a:pt x="37464" y="0"/>
                    </a:lnTo>
                    <a:lnTo>
                      <a:pt x="22877" y="2942"/>
                    </a:lnTo>
                    <a:lnTo>
                      <a:pt x="10969" y="10969"/>
                    </a:lnTo>
                    <a:lnTo>
                      <a:pt x="2942" y="22877"/>
                    </a:lnTo>
                    <a:lnTo>
                      <a:pt x="0" y="37465"/>
                    </a:lnTo>
                    <a:lnTo>
                      <a:pt x="0" y="352679"/>
                    </a:lnTo>
                    <a:lnTo>
                      <a:pt x="2942" y="367266"/>
                    </a:lnTo>
                    <a:lnTo>
                      <a:pt x="10969" y="379174"/>
                    </a:lnTo>
                    <a:lnTo>
                      <a:pt x="22877" y="387201"/>
                    </a:lnTo>
                    <a:lnTo>
                      <a:pt x="37464" y="390144"/>
                    </a:lnTo>
                    <a:lnTo>
                      <a:pt x="6303899" y="390144"/>
                    </a:lnTo>
                    <a:lnTo>
                      <a:pt x="6318486" y="387201"/>
                    </a:lnTo>
                    <a:lnTo>
                      <a:pt x="6330394" y="379174"/>
                    </a:lnTo>
                    <a:lnTo>
                      <a:pt x="6338421" y="367266"/>
                    </a:lnTo>
                    <a:lnTo>
                      <a:pt x="6341364" y="352679"/>
                    </a:lnTo>
                    <a:lnTo>
                      <a:pt x="6341364" y="37465"/>
                    </a:lnTo>
                    <a:lnTo>
                      <a:pt x="6338421" y="22877"/>
                    </a:lnTo>
                    <a:lnTo>
                      <a:pt x="6330394" y="10969"/>
                    </a:lnTo>
                    <a:lnTo>
                      <a:pt x="6318486" y="2942"/>
                    </a:lnTo>
                    <a:lnTo>
                      <a:pt x="6303899" y="0"/>
                    </a:lnTo>
                    <a:close/>
                  </a:path>
                </a:pathLst>
              </a:custGeom>
              <a:blipFill>
                <a:blip r:embed="rId2"/>
                <a:stretch>
                  <a:fillRect l="-1825" t="-18750" b="-18750"/>
                </a:stretch>
              </a:blipFill>
            </p:spPr>
            <p:txBody>
              <a:bodyPr/>
              <a:lstStyle/>
              <a:p>
                <a:r>
                  <a:rPr lang="en-US">
                    <a:noFill/>
                  </a:rPr>
                  <a:t> </a:t>
                </a:r>
              </a:p>
            </p:txBody>
          </p:sp>
        </mc:Fallback>
      </mc:AlternateContent>
      <p:sp>
        <p:nvSpPr>
          <p:cNvPr id="27" name="object 21">
            <a:extLst>
              <a:ext uri="{FF2B5EF4-FFF2-40B4-BE49-F238E27FC236}">
                <a16:creationId xmlns:a16="http://schemas.microsoft.com/office/drawing/2014/main" id="{C51EAF03-F9A7-7992-621C-AB0AF5002E0D}"/>
              </a:ext>
            </a:extLst>
          </p:cNvPr>
          <p:cNvSpPr txBox="1"/>
          <p:nvPr/>
        </p:nvSpPr>
        <p:spPr>
          <a:xfrm>
            <a:off x="10722482" y="5905296"/>
            <a:ext cx="857885" cy="459934"/>
          </a:xfrm>
          <a:prstGeom prst="rect">
            <a:avLst/>
          </a:prstGeom>
        </p:spPr>
        <p:txBody>
          <a:bodyPr vert="horz" wrap="square" lIns="0" tIns="63500" rIns="0" bIns="0" rtlCol="0">
            <a:spAutoFit/>
          </a:bodyPr>
          <a:lstStyle/>
          <a:p>
            <a:pPr marL="513080">
              <a:lnSpc>
                <a:spcPts val="785"/>
              </a:lnSpc>
              <a:spcBef>
                <a:spcPts val="500"/>
              </a:spcBef>
            </a:pPr>
            <a:endParaRPr lang="en-US" sz="1650" dirty="0">
              <a:latin typeface="Cambria Math"/>
              <a:cs typeface="Cambria Math"/>
            </a:endParaRPr>
          </a:p>
          <a:p>
            <a:pPr marL="25400">
              <a:lnSpc>
                <a:spcPts val="2165"/>
              </a:lnSpc>
              <a:tabLst>
                <a:tab pos="651510" algn="l"/>
              </a:tabLst>
            </a:pPr>
            <a:r>
              <a:rPr sz="4200" baseline="-32738" dirty="0">
                <a:solidFill>
                  <a:srgbClr val="FFFFFF"/>
                </a:solidFill>
                <a:latin typeface="Cambria Math"/>
                <a:cs typeface="Cambria Math"/>
              </a:rPr>
              <a:t>−</a:t>
            </a:r>
            <a:r>
              <a:rPr sz="4200" spc="-247" baseline="-32738" dirty="0">
                <a:solidFill>
                  <a:srgbClr val="FFFFFF"/>
                </a:solidFill>
                <a:latin typeface="Cambria Math"/>
                <a:cs typeface="Cambria Math"/>
              </a:rPr>
              <a:t> </a:t>
            </a:r>
            <a:r>
              <a:rPr sz="2050" spc="60" dirty="0">
                <a:solidFill>
                  <a:srgbClr val="FFFFFF"/>
                </a:solidFill>
                <a:latin typeface="Cambria Math"/>
                <a:cs typeface="Cambria Math"/>
              </a:rPr>
              <a:t>𝛿</a:t>
            </a:r>
            <a:r>
              <a:rPr lang="en-US" sz="2400" spc="60" baseline="30000" dirty="0">
                <a:solidFill>
                  <a:srgbClr val="FFFFFF"/>
                </a:solidFill>
                <a:latin typeface="Cambria Math"/>
                <a:cs typeface="Cambria Math"/>
              </a:rPr>
              <a:t>2</a:t>
            </a:r>
            <a:r>
              <a:rPr sz="2050" spc="140" dirty="0">
                <a:solidFill>
                  <a:srgbClr val="FFFFFF"/>
                </a:solidFill>
                <a:latin typeface="Cambria Math"/>
                <a:cs typeface="Cambria Math"/>
              </a:rPr>
              <a:t>𝜇</a:t>
            </a:r>
            <a:endParaRPr sz="2050" dirty="0">
              <a:latin typeface="Cambria Math"/>
              <a:cs typeface="Cambria Math"/>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654202" y="340613"/>
            <a:ext cx="10346055" cy="696595"/>
          </a:xfrm>
          <a:prstGeom prst="rect">
            <a:avLst/>
          </a:prstGeom>
        </p:spPr>
        <p:txBody>
          <a:bodyPr vert="horz" wrap="square" lIns="0" tIns="12700" rIns="0" bIns="0" rtlCol="0">
            <a:spAutoFit/>
          </a:bodyPr>
          <a:lstStyle/>
          <a:p>
            <a:pPr marL="12700">
              <a:lnSpc>
                <a:spcPct val="100000"/>
              </a:lnSpc>
              <a:spcBef>
                <a:spcPts val="100"/>
              </a:spcBef>
            </a:pPr>
            <a:r>
              <a:rPr i="1" spc="65" dirty="0">
                <a:latin typeface="Segoe UI"/>
                <a:cs typeface="Segoe UI"/>
              </a:rPr>
              <a:t>Example:</a:t>
            </a:r>
            <a:r>
              <a:rPr i="1" spc="254" dirty="0">
                <a:latin typeface="Segoe UI"/>
                <a:cs typeface="Segoe UI"/>
              </a:rPr>
              <a:t> </a:t>
            </a:r>
            <a:r>
              <a:rPr spc="55" dirty="0"/>
              <a:t>Polling</a:t>
            </a:r>
            <a:r>
              <a:rPr spc="175" dirty="0"/>
              <a:t> </a:t>
            </a:r>
            <a:r>
              <a:rPr spc="50" dirty="0"/>
              <a:t>(2.</a:t>
            </a:r>
            <a:r>
              <a:rPr spc="185" dirty="0"/>
              <a:t> </a:t>
            </a:r>
            <a:r>
              <a:rPr spc="70" dirty="0"/>
              <a:t>bound</a:t>
            </a:r>
            <a:r>
              <a:rPr spc="180" dirty="0"/>
              <a:t> </a:t>
            </a:r>
            <a:r>
              <a:rPr spc="60" dirty="0"/>
              <a:t>the</a:t>
            </a:r>
            <a:r>
              <a:rPr spc="180" dirty="0"/>
              <a:t> </a:t>
            </a:r>
            <a:r>
              <a:rPr spc="70" dirty="0"/>
              <a:t>right</a:t>
            </a:r>
            <a:r>
              <a:rPr spc="175" dirty="0"/>
              <a:t> </a:t>
            </a:r>
            <a:r>
              <a:rPr spc="60" dirty="0"/>
              <a:t>tail)</a:t>
            </a:r>
          </a:p>
        </p:txBody>
      </p:sp>
      <p:sp>
        <p:nvSpPr>
          <p:cNvPr id="3" name="object 3"/>
          <p:cNvSpPr txBox="1"/>
          <p:nvPr/>
        </p:nvSpPr>
        <p:spPr>
          <a:xfrm>
            <a:off x="699922" y="1445513"/>
            <a:ext cx="10414635" cy="1219835"/>
          </a:xfrm>
          <a:prstGeom prst="rect">
            <a:avLst/>
          </a:prstGeom>
        </p:spPr>
        <p:txBody>
          <a:bodyPr vert="horz" wrap="square" lIns="0" tIns="60960" rIns="0" bIns="0" rtlCol="0">
            <a:spAutoFit/>
          </a:bodyPr>
          <a:lstStyle/>
          <a:p>
            <a:pPr marL="12700" marR="5080" indent="5715" algn="just">
              <a:lnSpc>
                <a:spcPts val="3020"/>
              </a:lnSpc>
              <a:spcBef>
                <a:spcPts val="480"/>
              </a:spcBef>
            </a:pPr>
            <a:r>
              <a:rPr sz="2800" b="0" dirty="0">
                <a:latin typeface="Segoe UI Semilight"/>
                <a:cs typeface="Segoe UI Semilight"/>
              </a:rPr>
              <a:t>Suppose</a:t>
            </a:r>
            <a:r>
              <a:rPr sz="2800" b="0" spc="-45" dirty="0">
                <a:latin typeface="Segoe UI Semilight"/>
                <a:cs typeface="Segoe UI Semilight"/>
              </a:rPr>
              <a:t> </a:t>
            </a:r>
            <a:r>
              <a:rPr sz="2800" b="0" dirty="0">
                <a:latin typeface="Segoe UI Semilight"/>
                <a:cs typeface="Segoe UI Semilight"/>
              </a:rPr>
              <a:t>you</a:t>
            </a:r>
            <a:r>
              <a:rPr sz="2800" b="0" spc="-55" dirty="0">
                <a:latin typeface="Segoe UI Semilight"/>
                <a:cs typeface="Segoe UI Semilight"/>
              </a:rPr>
              <a:t> </a:t>
            </a:r>
            <a:r>
              <a:rPr sz="2800" b="0" dirty="0">
                <a:latin typeface="Segoe UI Semilight"/>
                <a:cs typeface="Segoe UI Semilight"/>
              </a:rPr>
              <a:t>run</a:t>
            </a:r>
            <a:r>
              <a:rPr sz="2800" b="0" spc="-50" dirty="0">
                <a:latin typeface="Segoe UI Semilight"/>
                <a:cs typeface="Segoe UI Semilight"/>
              </a:rPr>
              <a:t> </a:t>
            </a:r>
            <a:r>
              <a:rPr sz="2800" b="0" dirty="0">
                <a:latin typeface="Segoe UI Semilight"/>
                <a:cs typeface="Segoe UI Semilight"/>
              </a:rPr>
              <a:t>a</a:t>
            </a:r>
            <a:r>
              <a:rPr sz="2800" b="0" spc="-50" dirty="0">
                <a:latin typeface="Segoe UI Semilight"/>
                <a:cs typeface="Segoe UI Semilight"/>
              </a:rPr>
              <a:t> </a:t>
            </a:r>
            <a:r>
              <a:rPr sz="2800" b="0" dirty="0">
                <a:latin typeface="Segoe UI Semilight"/>
                <a:cs typeface="Segoe UI Semilight"/>
              </a:rPr>
              <a:t>poll</a:t>
            </a:r>
            <a:r>
              <a:rPr sz="2800" b="0" spc="-60" dirty="0">
                <a:latin typeface="Segoe UI Semilight"/>
                <a:cs typeface="Segoe UI Semilight"/>
              </a:rPr>
              <a:t> </a:t>
            </a:r>
            <a:r>
              <a:rPr sz="2800" b="0" dirty="0">
                <a:latin typeface="Segoe UI Semilight"/>
                <a:cs typeface="Segoe UI Semilight"/>
              </a:rPr>
              <a:t>of</a:t>
            </a:r>
            <a:r>
              <a:rPr sz="2800" b="0" spc="-50" dirty="0">
                <a:latin typeface="Segoe UI Semilight"/>
                <a:cs typeface="Segoe UI Semilight"/>
              </a:rPr>
              <a:t> </a:t>
            </a:r>
            <a:r>
              <a:rPr sz="2800" dirty="0">
                <a:latin typeface="Cambria Math"/>
                <a:cs typeface="Cambria Math"/>
              </a:rPr>
              <a:t>1000</a:t>
            </a:r>
            <a:r>
              <a:rPr sz="2800" spc="-35" dirty="0">
                <a:latin typeface="Cambria Math"/>
                <a:cs typeface="Cambria Math"/>
              </a:rPr>
              <a:t> </a:t>
            </a:r>
            <a:r>
              <a:rPr sz="2800" b="0" dirty="0">
                <a:latin typeface="Segoe UI Semilight"/>
                <a:cs typeface="Segoe UI Semilight"/>
              </a:rPr>
              <a:t>people</a:t>
            </a:r>
            <a:r>
              <a:rPr sz="2800" b="0" spc="-40" dirty="0">
                <a:latin typeface="Segoe UI Semilight"/>
                <a:cs typeface="Segoe UI Semilight"/>
              </a:rPr>
              <a:t> </a:t>
            </a:r>
            <a:r>
              <a:rPr sz="2800" b="0" dirty="0">
                <a:latin typeface="Segoe UI Semilight"/>
                <a:cs typeface="Segoe UI Semilight"/>
              </a:rPr>
              <a:t>where</a:t>
            </a:r>
            <a:r>
              <a:rPr sz="2800" b="0" spc="-45" dirty="0">
                <a:latin typeface="Segoe UI Semilight"/>
                <a:cs typeface="Segoe UI Semilight"/>
              </a:rPr>
              <a:t> </a:t>
            </a:r>
            <a:r>
              <a:rPr sz="2800" b="0" dirty="0">
                <a:latin typeface="Segoe UI Semilight"/>
                <a:cs typeface="Segoe UI Semilight"/>
              </a:rPr>
              <a:t>in</a:t>
            </a:r>
            <a:r>
              <a:rPr sz="2800" b="0" spc="-60"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true</a:t>
            </a:r>
            <a:r>
              <a:rPr sz="2800" b="0" spc="-60" dirty="0">
                <a:latin typeface="Segoe UI Semilight"/>
                <a:cs typeface="Segoe UI Semilight"/>
              </a:rPr>
              <a:t> </a:t>
            </a:r>
            <a:r>
              <a:rPr sz="2800" b="0" spc="-10" dirty="0">
                <a:latin typeface="Segoe UI Semilight"/>
                <a:cs typeface="Segoe UI Semilight"/>
              </a:rPr>
              <a:t>population </a:t>
            </a:r>
            <a:r>
              <a:rPr sz="2800" b="0" dirty="0">
                <a:latin typeface="Segoe UI Semilight"/>
                <a:cs typeface="Segoe UI Semilight"/>
              </a:rPr>
              <a:t>60%</a:t>
            </a:r>
            <a:r>
              <a:rPr sz="2800" b="0" spc="-60" dirty="0">
                <a:latin typeface="Segoe UI Semilight"/>
                <a:cs typeface="Segoe UI Semilight"/>
              </a:rPr>
              <a:t> </a:t>
            </a:r>
            <a:r>
              <a:rPr sz="2800" b="0" dirty="0">
                <a:latin typeface="Segoe UI Semilight"/>
                <a:cs typeface="Segoe UI Semilight"/>
              </a:rPr>
              <a:t>of</a:t>
            </a:r>
            <a:r>
              <a:rPr sz="2800" b="0" spc="-65" dirty="0">
                <a:latin typeface="Segoe UI Semilight"/>
                <a:cs typeface="Segoe UI Semilight"/>
              </a:rPr>
              <a:t> </a:t>
            </a:r>
            <a:r>
              <a:rPr sz="2800" b="0" dirty="0">
                <a:latin typeface="Segoe UI Semilight"/>
                <a:cs typeface="Segoe UI Semilight"/>
              </a:rPr>
              <a:t>the</a:t>
            </a:r>
            <a:r>
              <a:rPr sz="2800" b="0" spc="-45" dirty="0">
                <a:latin typeface="Segoe UI Semilight"/>
                <a:cs typeface="Segoe UI Semilight"/>
              </a:rPr>
              <a:t> </a:t>
            </a:r>
            <a:r>
              <a:rPr sz="2800" b="0" dirty="0">
                <a:latin typeface="Segoe UI Semilight"/>
                <a:cs typeface="Segoe UI Semilight"/>
              </a:rPr>
              <a:t>population</a:t>
            </a:r>
            <a:r>
              <a:rPr sz="2800" b="0" spc="-65" dirty="0">
                <a:latin typeface="Segoe UI Semilight"/>
                <a:cs typeface="Segoe UI Semilight"/>
              </a:rPr>
              <a:t> </a:t>
            </a:r>
            <a:r>
              <a:rPr sz="2800" b="0" dirty="0">
                <a:latin typeface="Segoe UI Semilight"/>
                <a:cs typeface="Segoe UI Semilight"/>
              </a:rPr>
              <a:t>supports</a:t>
            </a:r>
            <a:r>
              <a:rPr sz="2800" b="0" spc="-50" dirty="0">
                <a:latin typeface="Segoe UI Semilight"/>
                <a:cs typeface="Segoe UI Semilight"/>
              </a:rPr>
              <a:t> </a:t>
            </a:r>
            <a:r>
              <a:rPr sz="2800" b="0" dirty="0">
                <a:latin typeface="Segoe UI Semilight"/>
                <a:cs typeface="Segoe UI Semilight"/>
              </a:rPr>
              <a:t>you.</a:t>
            </a:r>
            <a:r>
              <a:rPr sz="2800" b="0" spc="-55" dirty="0">
                <a:latin typeface="Segoe UI Semilight"/>
                <a:cs typeface="Segoe UI Semilight"/>
              </a:rPr>
              <a:t> </a:t>
            </a:r>
            <a:r>
              <a:rPr sz="2800" b="0" dirty="0">
                <a:latin typeface="Segoe UI Semilight"/>
                <a:cs typeface="Segoe UI Semilight"/>
              </a:rPr>
              <a:t>What</a:t>
            </a:r>
            <a:r>
              <a:rPr sz="2800" b="0" spc="-55" dirty="0">
                <a:latin typeface="Segoe UI Semilight"/>
                <a:cs typeface="Segoe UI Semilight"/>
              </a:rPr>
              <a:t> </a:t>
            </a:r>
            <a:r>
              <a:rPr sz="2800" b="0" dirty="0">
                <a:latin typeface="Segoe UI Semilight"/>
                <a:cs typeface="Segoe UI Semilight"/>
              </a:rPr>
              <a:t>is</a:t>
            </a:r>
            <a:r>
              <a:rPr sz="2800" b="0" spc="-50" dirty="0">
                <a:latin typeface="Segoe UI Semilight"/>
                <a:cs typeface="Segoe UI Semilight"/>
              </a:rPr>
              <a:t> </a:t>
            </a:r>
            <a:r>
              <a:rPr sz="2800" b="0" dirty="0">
                <a:latin typeface="Segoe UI Semilight"/>
                <a:cs typeface="Segoe UI Semilight"/>
              </a:rPr>
              <a:t>the</a:t>
            </a:r>
            <a:r>
              <a:rPr sz="2800" b="0" spc="-55" dirty="0">
                <a:latin typeface="Segoe UI Semilight"/>
                <a:cs typeface="Segoe UI Semilight"/>
              </a:rPr>
              <a:t> </a:t>
            </a:r>
            <a:r>
              <a:rPr sz="2800" b="0" spc="-10" dirty="0">
                <a:latin typeface="Segoe UI Semilight"/>
                <a:cs typeface="Segoe UI Semilight"/>
              </a:rPr>
              <a:t>probability</a:t>
            </a:r>
            <a:r>
              <a:rPr sz="2800" b="0" spc="-55" dirty="0">
                <a:latin typeface="Segoe UI Semilight"/>
                <a:cs typeface="Segoe UI Semilight"/>
              </a:rPr>
              <a:t> </a:t>
            </a:r>
            <a:r>
              <a:rPr sz="2800" b="0" dirty="0">
                <a:latin typeface="Segoe UI Semilight"/>
                <a:cs typeface="Segoe UI Semilight"/>
              </a:rPr>
              <a:t>that</a:t>
            </a:r>
            <a:r>
              <a:rPr sz="2800" b="0" spc="-60" dirty="0">
                <a:latin typeface="Segoe UI Semilight"/>
                <a:cs typeface="Segoe UI Semilight"/>
              </a:rPr>
              <a:t> </a:t>
            </a:r>
            <a:r>
              <a:rPr sz="2800" b="0" spc="-25" dirty="0">
                <a:latin typeface="Segoe UI Semilight"/>
                <a:cs typeface="Segoe UI Semilight"/>
              </a:rPr>
              <a:t>the </a:t>
            </a:r>
            <a:r>
              <a:rPr sz="2800" b="0" dirty="0">
                <a:latin typeface="Segoe UI Semilight"/>
                <a:cs typeface="Segoe UI Semilight"/>
              </a:rPr>
              <a:t>poll</a:t>
            </a:r>
            <a:r>
              <a:rPr sz="2800" b="0" spc="-35" dirty="0">
                <a:latin typeface="Segoe UI Semilight"/>
                <a:cs typeface="Segoe UI Semilight"/>
              </a:rPr>
              <a:t> </a:t>
            </a:r>
            <a:r>
              <a:rPr sz="2800" b="0" dirty="0">
                <a:latin typeface="Segoe UI Semilight"/>
                <a:cs typeface="Segoe UI Semilight"/>
              </a:rPr>
              <a:t>is</a:t>
            </a:r>
            <a:r>
              <a:rPr sz="2800" b="0" spc="-20" dirty="0">
                <a:latin typeface="Segoe UI Semilight"/>
                <a:cs typeface="Segoe UI Semilight"/>
              </a:rPr>
              <a:t> </a:t>
            </a:r>
            <a:r>
              <a:rPr sz="2800" b="0" dirty="0">
                <a:latin typeface="Segoe UI Semilight"/>
                <a:cs typeface="Segoe UI Semilight"/>
              </a:rPr>
              <a:t>not</a:t>
            </a:r>
            <a:r>
              <a:rPr sz="2800" b="0" spc="-25" dirty="0">
                <a:latin typeface="Segoe UI Semilight"/>
                <a:cs typeface="Segoe UI Semilight"/>
              </a:rPr>
              <a:t> </a:t>
            </a:r>
            <a:r>
              <a:rPr sz="2800" b="0" dirty="0">
                <a:latin typeface="Segoe UI Semilight"/>
                <a:cs typeface="Segoe UI Semilight"/>
              </a:rPr>
              <a:t>within</a:t>
            </a:r>
            <a:r>
              <a:rPr sz="2800" b="0" spc="-20" dirty="0">
                <a:latin typeface="Segoe UI Semilight"/>
                <a:cs typeface="Segoe UI Semilight"/>
              </a:rPr>
              <a:t> 10-percentage-</a:t>
            </a:r>
            <a:r>
              <a:rPr sz="2800" b="0" dirty="0">
                <a:latin typeface="Segoe UI Semilight"/>
                <a:cs typeface="Segoe UI Semilight"/>
              </a:rPr>
              <a:t>points</a:t>
            </a:r>
            <a:r>
              <a:rPr sz="2800" b="0" spc="-25" dirty="0">
                <a:latin typeface="Segoe UI Semilight"/>
                <a:cs typeface="Segoe UI Semilight"/>
              </a:rPr>
              <a:t> </a:t>
            </a:r>
            <a:r>
              <a:rPr sz="2800" b="0" dirty="0">
                <a:latin typeface="Segoe UI Semilight"/>
                <a:cs typeface="Segoe UI Semilight"/>
              </a:rPr>
              <a:t>of</a:t>
            </a:r>
            <a:r>
              <a:rPr sz="2800" b="0" spc="-20" dirty="0">
                <a:latin typeface="Segoe UI Semilight"/>
                <a:cs typeface="Segoe UI Semilight"/>
              </a:rPr>
              <a:t> </a:t>
            </a:r>
            <a:r>
              <a:rPr sz="2800" b="0" dirty="0">
                <a:latin typeface="Segoe UI Semilight"/>
                <a:cs typeface="Segoe UI Semilight"/>
              </a:rPr>
              <a:t>the</a:t>
            </a:r>
            <a:r>
              <a:rPr sz="2800" b="0" spc="-35" dirty="0">
                <a:latin typeface="Segoe UI Semilight"/>
                <a:cs typeface="Segoe UI Semilight"/>
              </a:rPr>
              <a:t> </a:t>
            </a:r>
            <a:r>
              <a:rPr sz="2800" b="0" dirty="0">
                <a:latin typeface="Segoe UI Semilight"/>
                <a:cs typeface="Segoe UI Semilight"/>
              </a:rPr>
              <a:t>true</a:t>
            </a:r>
            <a:r>
              <a:rPr sz="2800" b="0" spc="-30" dirty="0">
                <a:latin typeface="Segoe UI Semilight"/>
                <a:cs typeface="Segoe UI Semilight"/>
              </a:rPr>
              <a:t> </a:t>
            </a:r>
            <a:r>
              <a:rPr sz="2800" b="0" spc="-10" dirty="0">
                <a:latin typeface="Segoe UI Semilight"/>
                <a:cs typeface="Segoe UI Semilight"/>
              </a:rPr>
              <a:t>value?</a:t>
            </a:r>
            <a:endParaRPr sz="2800">
              <a:latin typeface="Segoe UI Semilight"/>
              <a:cs typeface="Segoe UI Semilight"/>
            </a:endParaRPr>
          </a:p>
        </p:txBody>
      </p:sp>
      <p:sp>
        <p:nvSpPr>
          <p:cNvPr id="4" name="object 4"/>
          <p:cNvSpPr/>
          <p:nvPr/>
        </p:nvSpPr>
        <p:spPr>
          <a:xfrm>
            <a:off x="6485128" y="2876549"/>
            <a:ext cx="77470" cy="331470"/>
          </a:xfrm>
          <a:custGeom>
            <a:avLst/>
            <a:gdLst/>
            <a:ahLst/>
            <a:cxnLst/>
            <a:rect l="l" t="t" r="r" b="b"/>
            <a:pathLst>
              <a:path w="77470" h="331469">
                <a:moveTo>
                  <a:pt x="77343" y="0"/>
                </a:moveTo>
                <a:lnTo>
                  <a:pt x="0" y="0"/>
                </a:lnTo>
                <a:lnTo>
                  <a:pt x="0" y="13970"/>
                </a:lnTo>
                <a:lnTo>
                  <a:pt x="48514" y="13970"/>
                </a:lnTo>
                <a:lnTo>
                  <a:pt x="48514" y="317500"/>
                </a:lnTo>
                <a:lnTo>
                  <a:pt x="0" y="317500"/>
                </a:lnTo>
                <a:lnTo>
                  <a:pt x="0" y="331470"/>
                </a:lnTo>
                <a:lnTo>
                  <a:pt x="77343" y="331470"/>
                </a:lnTo>
                <a:lnTo>
                  <a:pt x="77343" y="317500"/>
                </a:lnTo>
                <a:lnTo>
                  <a:pt x="77343" y="13970"/>
                </a:lnTo>
                <a:lnTo>
                  <a:pt x="77343" y="0"/>
                </a:lnTo>
                <a:close/>
              </a:path>
            </a:pathLst>
          </a:custGeom>
          <a:solidFill>
            <a:srgbClr val="000000"/>
          </a:solidFill>
        </p:spPr>
        <p:txBody>
          <a:bodyPr wrap="square" lIns="0" tIns="0" rIns="0" bIns="0" rtlCol="0"/>
          <a:lstStyle/>
          <a:p>
            <a:endParaRPr/>
          </a:p>
        </p:txBody>
      </p:sp>
      <p:sp>
        <p:nvSpPr>
          <p:cNvPr id="5" name="object 5"/>
          <p:cNvSpPr/>
          <p:nvPr/>
        </p:nvSpPr>
        <p:spPr>
          <a:xfrm>
            <a:off x="6154547" y="2876549"/>
            <a:ext cx="77470" cy="331470"/>
          </a:xfrm>
          <a:custGeom>
            <a:avLst/>
            <a:gdLst/>
            <a:ahLst/>
            <a:cxnLst/>
            <a:rect l="l" t="t" r="r" b="b"/>
            <a:pathLst>
              <a:path w="77470" h="331469">
                <a:moveTo>
                  <a:pt x="77343" y="0"/>
                </a:moveTo>
                <a:lnTo>
                  <a:pt x="0" y="0"/>
                </a:lnTo>
                <a:lnTo>
                  <a:pt x="0" y="13970"/>
                </a:lnTo>
                <a:lnTo>
                  <a:pt x="0" y="317500"/>
                </a:lnTo>
                <a:lnTo>
                  <a:pt x="0" y="331470"/>
                </a:lnTo>
                <a:lnTo>
                  <a:pt x="77343" y="331470"/>
                </a:lnTo>
                <a:lnTo>
                  <a:pt x="77343" y="317500"/>
                </a:lnTo>
                <a:lnTo>
                  <a:pt x="28702" y="317500"/>
                </a:lnTo>
                <a:lnTo>
                  <a:pt x="28702" y="13970"/>
                </a:lnTo>
                <a:lnTo>
                  <a:pt x="77343" y="13970"/>
                </a:lnTo>
                <a:lnTo>
                  <a:pt x="77343" y="0"/>
                </a:lnTo>
                <a:close/>
              </a:path>
            </a:pathLst>
          </a:custGeom>
          <a:solidFill>
            <a:srgbClr val="000000"/>
          </a:solidFill>
        </p:spPr>
        <p:txBody>
          <a:bodyPr wrap="square" lIns="0" tIns="0" rIns="0" bIns="0" rtlCol="0"/>
          <a:lstStyle/>
          <a:p>
            <a:endParaRPr/>
          </a:p>
        </p:txBody>
      </p:sp>
      <p:sp>
        <p:nvSpPr>
          <p:cNvPr id="6" name="object 6"/>
          <p:cNvSpPr txBox="1"/>
          <p:nvPr/>
        </p:nvSpPr>
        <p:spPr>
          <a:xfrm>
            <a:off x="674522" y="2757015"/>
            <a:ext cx="5833745" cy="474980"/>
          </a:xfrm>
          <a:prstGeom prst="rect">
            <a:avLst/>
          </a:prstGeom>
        </p:spPr>
        <p:txBody>
          <a:bodyPr vert="horz" wrap="square" lIns="0" tIns="12065" rIns="0" bIns="0" rtlCol="0">
            <a:spAutoFit/>
          </a:bodyPr>
          <a:lstStyle/>
          <a:p>
            <a:pPr marL="38100">
              <a:lnSpc>
                <a:spcPct val="100000"/>
              </a:lnSpc>
              <a:spcBef>
                <a:spcPts val="95"/>
              </a:spcBef>
            </a:pPr>
            <a:r>
              <a:rPr sz="2800" dirty="0">
                <a:latin typeface="Cambria Math"/>
                <a:cs typeface="Cambria Math"/>
              </a:rPr>
              <a:t>𝑋</a:t>
            </a:r>
            <a:r>
              <a:rPr sz="2800" spc="220" dirty="0">
                <a:latin typeface="Cambria Math"/>
                <a:cs typeface="Cambria Math"/>
              </a:rPr>
              <a:t> </a:t>
            </a:r>
            <a:r>
              <a:rPr sz="2800" dirty="0">
                <a:latin typeface="Cambria Math"/>
                <a:cs typeface="Cambria Math"/>
              </a:rPr>
              <a:t>=</a:t>
            </a:r>
            <a:r>
              <a:rPr sz="2800" spc="140" dirty="0">
                <a:latin typeface="Cambria Math"/>
                <a:cs typeface="Cambria Math"/>
              </a:rPr>
              <a:t> </a:t>
            </a:r>
            <a:r>
              <a:rPr sz="2800" dirty="0">
                <a:latin typeface="Cambria Math"/>
                <a:cs typeface="Cambria Math"/>
              </a:rPr>
              <a:t>∑𝑋</a:t>
            </a:r>
            <a:r>
              <a:rPr sz="3075" baseline="-16260" dirty="0">
                <a:latin typeface="Cambria Math"/>
                <a:cs typeface="Cambria Math"/>
              </a:rPr>
              <a:t>𝑖</a:t>
            </a:r>
            <a:r>
              <a:rPr sz="2800" b="0" dirty="0">
                <a:latin typeface="Segoe UI Semilight"/>
                <a:cs typeface="Segoe UI Semilight"/>
              </a:rPr>
              <a:t>,</a:t>
            </a:r>
            <a:r>
              <a:rPr sz="2800" b="0" spc="-10" dirty="0">
                <a:latin typeface="Segoe UI Semilight"/>
                <a:cs typeface="Segoe UI Semilight"/>
              </a:rPr>
              <a:t> </a:t>
            </a:r>
            <a:r>
              <a:rPr sz="2800" b="0" dirty="0">
                <a:latin typeface="Segoe UI Semilight"/>
                <a:cs typeface="Segoe UI Semilight"/>
              </a:rPr>
              <a:t>where</a:t>
            </a:r>
            <a:r>
              <a:rPr sz="2800" b="0" spc="-20" dirty="0">
                <a:latin typeface="Segoe UI Semilight"/>
                <a:cs typeface="Segoe UI Semilight"/>
              </a:rPr>
              <a:t> </a:t>
            </a:r>
            <a:r>
              <a:rPr sz="2800" dirty="0">
                <a:latin typeface="Cambria Math"/>
                <a:cs typeface="Cambria Math"/>
              </a:rPr>
              <a:t>𝑋</a:t>
            </a:r>
            <a:r>
              <a:rPr sz="3075" baseline="-16260" dirty="0">
                <a:latin typeface="Cambria Math"/>
                <a:cs typeface="Cambria Math"/>
              </a:rPr>
              <a:t>𝑖</a:t>
            </a:r>
            <a:r>
              <a:rPr sz="2800" dirty="0">
                <a:latin typeface="Cambria Math"/>
                <a:cs typeface="Cambria Math"/>
              </a:rPr>
              <a:t>~Ber(0.6)</a:t>
            </a:r>
            <a:r>
              <a:rPr sz="2950" i="1" dirty="0">
                <a:latin typeface="Cambria Math"/>
                <a:cs typeface="Cambria Math"/>
              </a:rPr>
              <a:t>,</a:t>
            </a:r>
            <a:r>
              <a:rPr sz="2950" i="1" spc="-40" dirty="0">
                <a:latin typeface="Cambria Math"/>
                <a:cs typeface="Cambria Math"/>
              </a:rPr>
              <a:t> </a:t>
            </a:r>
            <a:r>
              <a:rPr sz="2800" dirty="0">
                <a:latin typeface="Cambria Math"/>
                <a:cs typeface="Cambria Math"/>
              </a:rPr>
              <a:t>𝜇</a:t>
            </a:r>
            <a:r>
              <a:rPr sz="2800" spc="240" dirty="0">
                <a:latin typeface="Cambria Math"/>
                <a:cs typeface="Cambria Math"/>
              </a:rPr>
              <a:t> </a:t>
            </a:r>
            <a:r>
              <a:rPr sz="2800" dirty="0">
                <a:latin typeface="Cambria Math"/>
                <a:cs typeface="Cambria Math"/>
              </a:rPr>
              <a:t>=</a:t>
            </a:r>
            <a:r>
              <a:rPr sz="2800" spc="145" dirty="0">
                <a:latin typeface="Cambria Math"/>
                <a:cs typeface="Cambria Math"/>
              </a:rPr>
              <a:t> </a:t>
            </a:r>
            <a:r>
              <a:rPr sz="2800" dirty="0">
                <a:latin typeface="Cambria Math"/>
                <a:cs typeface="Cambria Math"/>
              </a:rPr>
              <a:t>𝔼</a:t>
            </a:r>
            <a:r>
              <a:rPr sz="2800" spc="355" dirty="0">
                <a:latin typeface="Cambria Math"/>
                <a:cs typeface="Cambria Math"/>
              </a:rPr>
              <a:t> </a:t>
            </a:r>
            <a:r>
              <a:rPr sz="2800" spc="-50" dirty="0">
                <a:latin typeface="Cambria Math"/>
                <a:cs typeface="Cambria Math"/>
              </a:rPr>
              <a:t>𝑋</a:t>
            </a:r>
            <a:endParaRPr sz="2800">
              <a:latin typeface="Cambria Math"/>
              <a:cs typeface="Cambria Math"/>
            </a:endParaRPr>
          </a:p>
        </p:txBody>
      </p:sp>
      <p:sp>
        <p:nvSpPr>
          <p:cNvPr id="7" name="object 7"/>
          <p:cNvSpPr txBox="1"/>
          <p:nvPr/>
        </p:nvSpPr>
        <p:spPr>
          <a:xfrm>
            <a:off x="6688328" y="2776219"/>
            <a:ext cx="2955290" cy="452120"/>
          </a:xfrm>
          <a:prstGeom prst="rect">
            <a:avLst/>
          </a:prstGeom>
        </p:spPr>
        <p:txBody>
          <a:bodyPr vert="horz" wrap="square" lIns="0" tIns="12065" rIns="0" bIns="0" rtlCol="0">
            <a:spAutoFit/>
          </a:bodyPr>
          <a:lstStyle/>
          <a:p>
            <a:pPr marL="12700">
              <a:lnSpc>
                <a:spcPct val="100000"/>
              </a:lnSpc>
              <a:spcBef>
                <a:spcPts val="95"/>
              </a:spcBef>
            </a:pPr>
            <a:r>
              <a:rPr sz="2800" dirty="0">
                <a:latin typeface="Cambria Math"/>
                <a:cs typeface="Cambria Math"/>
              </a:rPr>
              <a:t>=</a:t>
            </a:r>
            <a:r>
              <a:rPr sz="2800" spc="130" dirty="0">
                <a:latin typeface="Cambria Math"/>
                <a:cs typeface="Cambria Math"/>
              </a:rPr>
              <a:t> </a:t>
            </a:r>
            <a:r>
              <a:rPr sz="2800" dirty="0">
                <a:latin typeface="Cambria Math"/>
                <a:cs typeface="Cambria Math"/>
              </a:rPr>
              <a:t>1000 ⋅</a:t>
            </a:r>
            <a:r>
              <a:rPr sz="2800" spc="-25" dirty="0">
                <a:latin typeface="Cambria Math"/>
                <a:cs typeface="Cambria Math"/>
              </a:rPr>
              <a:t> </a:t>
            </a:r>
            <a:r>
              <a:rPr sz="2800" dirty="0">
                <a:latin typeface="Cambria Math"/>
                <a:cs typeface="Cambria Math"/>
              </a:rPr>
              <a:t>0.6</a:t>
            </a:r>
            <a:r>
              <a:rPr sz="2800" spc="135" dirty="0">
                <a:latin typeface="Cambria Math"/>
                <a:cs typeface="Cambria Math"/>
              </a:rPr>
              <a:t> </a:t>
            </a:r>
            <a:r>
              <a:rPr sz="2800" dirty="0">
                <a:latin typeface="Cambria Math"/>
                <a:cs typeface="Cambria Math"/>
              </a:rPr>
              <a:t>=</a:t>
            </a:r>
            <a:r>
              <a:rPr sz="2800" spc="135" dirty="0">
                <a:latin typeface="Cambria Math"/>
                <a:cs typeface="Cambria Math"/>
              </a:rPr>
              <a:t> </a:t>
            </a:r>
            <a:r>
              <a:rPr sz="2800" spc="-25" dirty="0">
                <a:latin typeface="Cambria Math"/>
                <a:cs typeface="Cambria Math"/>
              </a:rPr>
              <a:t>600</a:t>
            </a:r>
            <a:endParaRPr sz="2800">
              <a:latin typeface="Cambria Math"/>
              <a:cs typeface="Cambria Math"/>
            </a:endParaRPr>
          </a:p>
        </p:txBody>
      </p:sp>
      <p:sp>
        <p:nvSpPr>
          <p:cNvPr id="8" name="object 8"/>
          <p:cNvSpPr txBox="1"/>
          <p:nvPr/>
        </p:nvSpPr>
        <p:spPr>
          <a:xfrm>
            <a:off x="699922" y="3433064"/>
            <a:ext cx="271145" cy="452120"/>
          </a:xfrm>
          <a:prstGeom prst="rect">
            <a:avLst/>
          </a:prstGeom>
        </p:spPr>
        <p:txBody>
          <a:bodyPr vert="horz" wrap="square" lIns="0" tIns="12065" rIns="0" bIns="0" rtlCol="0">
            <a:spAutoFit/>
          </a:bodyPr>
          <a:lstStyle/>
          <a:p>
            <a:pPr marL="12700">
              <a:lnSpc>
                <a:spcPct val="100000"/>
              </a:lnSpc>
              <a:spcBef>
                <a:spcPts val="95"/>
              </a:spcBef>
            </a:pPr>
            <a:r>
              <a:rPr sz="2800" spc="-50" dirty="0">
                <a:latin typeface="Cambria Math"/>
                <a:cs typeface="Cambria Math"/>
              </a:rPr>
              <a:t>ℙ</a:t>
            </a:r>
            <a:endParaRPr sz="2800">
              <a:latin typeface="Cambria Math"/>
              <a:cs typeface="Cambria Math"/>
            </a:endParaRPr>
          </a:p>
        </p:txBody>
      </p:sp>
      <p:sp>
        <p:nvSpPr>
          <p:cNvPr id="9" name="object 9"/>
          <p:cNvSpPr/>
          <p:nvPr/>
        </p:nvSpPr>
        <p:spPr>
          <a:xfrm>
            <a:off x="1047711" y="3405758"/>
            <a:ext cx="1821814" cy="586105"/>
          </a:xfrm>
          <a:custGeom>
            <a:avLst/>
            <a:gdLst/>
            <a:ahLst/>
            <a:cxnLst/>
            <a:rect l="l" t="t" r="r" b="b"/>
            <a:pathLst>
              <a:path w="1821814" h="586104">
                <a:moveTo>
                  <a:pt x="132118" y="13843"/>
                </a:moveTo>
                <a:lnTo>
                  <a:pt x="74396" y="41706"/>
                </a:lnTo>
                <a:lnTo>
                  <a:pt x="34251" y="108077"/>
                </a:lnTo>
                <a:lnTo>
                  <a:pt x="19265" y="149186"/>
                </a:lnTo>
                <a:lnTo>
                  <a:pt x="8559" y="193636"/>
                </a:lnTo>
                <a:lnTo>
                  <a:pt x="2133" y="241439"/>
                </a:lnTo>
                <a:lnTo>
                  <a:pt x="0" y="292608"/>
                </a:lnTo>
                <a:lnTo>
                  <a:pt x="2070" y="342023"/>
                </a:lnTo>
                <a:lnTo>
                  <a:pt x="2133" y="343573"/>
                </a:lnTo>
                <a:lnTo>
                  <a:pt x="8559" y="391312"/>
                </a:lnTo>
                <a:lnTo>
                  <a:pt x="19265" y="435825"/>
                </a:lnTo>
                <a:lnTo>
                  <a:pt x="34251" y="477139"/>
                </a:lnTo>
                <a:lnTo>
                  <a:pt x="52844" y="513651"/>
                </a:lnTo>
                <a:lnTo>
                  <a:pt x="98920" y="567893"/>
                </a:lnTo>
                <a:lnTo>
                  <a:pt x="126403" y="585597"/>
                </a:lnTo>
                <a:lnTo>
                  <a:pt x="132118" y="571754"/>
                </a:lnTo>
                <a:lnTo>
                  <a:pt x="110070" y="553999"/>
                </a:lnTo>
                <a:lnTo>
                  <a:pt x="90589" y="530796"/>
                </a:lnTo>
                <a:lnTo>
                  <a:pt x="59296" y="468122"/>
                </a:lnTo>
                <a:lnTo>
                  <a:pt x="47840" y="429602"/>
                </a:lnTo>
                <a:lnTo>
                  <a:pt x="39662" y="387565"/>
                </a:lnTo>
                <a:lnTo>
                  <a:pt x="34747" y="342023"/>
                </a:lnTo>
                <a:lnTo>
                  <a:pt x="33121" y="292989"/>
                </a:lnTo>
                <a:lnTo>
                  <a:pt x="34772" y="243128"/>
                </a:lnTo>
                <a:lnTo>
                  <a:pt x="39725" y="197142"/>
                </a:lnTo>
                <a:lnTo>
                  <a:pt x="47993" y="155016"/>
                </a:lnTo>
                <a:lnTo>
                  <a:pt x="59563" y="116713"/>
                </a:lnTo>
                <a:lnTo>
                  <a:pt x="90919" y="54610"/>
                </a:lnTo>
                <a:lnTo>
                  <a:pt x="110286" y="31559"/>
                </a:lnTo>
                <a:lnTo>
                  <a:pt x="132118" y="13843"/>
                </a:lnTo>
                <a:close/>
              </a:path>
              <a:path w="1821814" h="586104">
                <a:moveTo>
                  <a:pt x="748245" y="281559"/>
                </a:moveTo>
                <a:lnTo>
                  <a:pt x="144741" y="281559"/>
                </a:lnTo>
                <a:lnTo>
                  <a:pt x="144741" y="304419"/>
                </a:lnTo>
                <a:lnTo>
                  <a:pt x="748245" y="304419"/>
                </a:lnTo>
                <a:lnTo>
                  <a:pt x="748245" y="281559"/>
                </a:lnTo>
                <a:close/>
              </a:path>
              <a:path w="1821814" h="586104">
                <a:moveTo>
                  <a:pt x="1821472" y="292608"/>
                </a:moveTo>
                <a:lnTo>
                  <a:pt x="1819389" y="243128"/>
                </a:lnTo>
                <a:lnTo>
                  <a:pt x="1819325" y="241439"/>
                </a:lnTo>
                <a:lnTo>
                  <a:pt x="1812899" y="193636"/>
                </a:lnTo>
                <a:lnTo>
                  <a:pt x="1802180" y="149186"/>
                </a:lnTo>
                <a:lnTo>
                  <a:pt x="1787182" y="108077"/>
                </a:lnTo>
                <a:lnTo>
                  <a:pt x="1768551" y="71818"/>
                </a:lnTo>
                <a:lnTo>
                  <a:pt x="1722399" y="17767"/>
                </a:lnTo>
                <a:lnTo>
                  <a:pt x="1694853" y="0"/>
                </a:lnTo>
                <a:lnTo>
                  <a:pt x="1689392" y="13843"/>
                </a:lnTo>
                <a:lnTo>
                  <a:pt x="1711198" y="31559"/>
                </a:lnTo>
                <a:lnTo>
                  <a:pt x="1730552" y="54610"/>
                </a:lnTo>
                <a:lnTo>
                  <a:pt x="1761909" y="116713"/>
                </a:lnTo>
                <a:lnTo>
                  <a:pt x="1773478" y="155016"/>
                </a:lnTo>
                <a:lnTo>
                  <a:pt x="1781733" y="197142"/>
                </a:lnTo>
                <a:lnTo>
                  <a:pt x="1786674" y="243128"/>
                </a:lnTo>
                <a:lnTo>
                  <a:pt x="1788312" y="292608"/>
                </a:lnTo>
                <a:lnTo>
                  <a:pt x="1788325" y="292989"/>
                </a:lnTo>
                <a:lnTo>
                  <a:pt x="1786674" y="342023"/>
                </a:lnTo>
                <a:lnTo>
                  <a:pt x="1781746" y="387565"/>
                </a:lnTo>
                <a:lnTo>
                  <a:pt x="1773529" y="429602"/>
                </a:lnTo>
                <a:lnTo>
                  <a:pt x="1762036" y="468122"/>
                </a:lnTo>
                <a:lnTo>
                  <a:pt x="1730705" y="530796"/>
                </a:lnTo>
                <a:lnTo>
                  <a:pt x="1689392" y="571754"/>
                </a:lnTo>
                <a:lnTo>
                  <a:pt x="1694853" y="585597"/>
                </a:lnTo>
                <a:lnTo>
                  <a:pt x="1746961" y="543902"/>
                </a:lnTo>
                <a:lnTo>
                  <a:pt x="1787182" y="477139"/>
                </a:lnTo>
                <a:lnTo>
                  <a:pt x="1802180" y="435825"/>
                </a:lnTo>
                <a:lnTo>
                  <a:pt x="1812899" y="391312"/>
                </a:lnTo>
                <a:lnTo>
                  <a:pt x="1819325" y="343573"/>
                </a:lnTo>
                <a:lnTo>
                  <a:pt x="1821446" y="292989"/>
                </a:lnTo>
                <a:lnTo>
                  <a:pt x="1821472" y="292608"/>
                </a:lnTo>
                <a:close/>
              </a:path>
            </a:pathLst>
          </a:custGeom>
          <a:solidFill>
            <a:srgbClr val="000000"/>
          </a:solidFill>
        </p:spPr>
        <p:txBody>
          <a:bodyPr wrap="square" lIns="0" tIns="0" rIns="0" bIns="0" rtlCol="0"/>
          <a:lstStyle/>
          <a:p>
            <a:endParaRPr/>
          </a:p>
        </p:txBody>
      </p:sp>
      <p:sp>
        <p:nvSpPr>
          <p:cNvPr id="10" name="object 10"/>
          <p:cNvSpPr txBox="1"/>
          <p:nvPr/>
        </p:nvSpPr>
        <p:spPr>
          <a:xfrm>
            <a:off x="1390269" y="3320288"/>
            <a:ext cx="203835" cy="336550"/>
          </a:xfrm>
          <a:prstGeom prst="rect">
            <a:avLst/>
          </a:prstGeom>
        </p:spPr>
        <p:txBody>
          <a:bodyPr vert="horz" wrap="square" lIns="0" tIns="11430" rIns="0" bIns="0" rtlCol="0">
            <a:spAutoFit/>
          </a:bodyPr>
          <a:lstStyle/>
          <a:p>
            <a:pPr marL="12700">
              <a:lnSpc>
                <a:spcPct val="100000"/>
              </a:lnSpc>
              <a:spcBef>
                <a:spcPts val="90"/>
              </a:spcBef>
            </a:pPr>
            <a:r>
              <a:rPr sz="2050" spc="15" dirty="0">
                <a:latin typeface="Cambria Math"/>
                <a:cs typeface="Cambria Math"/>
              </a:rPr>
              <a:t>𝑋</a:t>
            </a:r>
            <a:endParaRPr sz="2050">
              <a:latin typeface="Cambria Math"/>
              <a:cs typeface="Cambria Math"/>
            </a:endParaRPr>
          </a:p>
        </p:txBody>
      </p:sp>
      <p:sp>
        <p:nvSpPr>
          <p:cNvPr id="11" name="object 11"/>
          <p:cNvSpPr txBox="1"/>
          <p:nvPr/>
        </p:nvSpPr>
        <p:spPr>
          <a:xfrm>
            <a:off x="1179982" y="3707384"/>
            <a:ext cx="626110" cy="336550"/>
          </a:xfrm>
          <a:prstGeom prst="rect">
            <a:avLst/>
          </a:prstGeom>
        </p:spPr>
        <p:txBody>
          <a:bodyPr vert="horz" wrap="square" lIns="0" tIns="11430" rIns="0" bIns="0" rtlCol="0">
            <a:spAutoFit/>
          </a:bodyPr>
          <a:lstStyle/>
          <a:p>
            <a:pPr marL="12700">
              <a:lnSpc>
                <a:spcPct val="100000"/>
              </a:lnSpc>
              <a:spcBef>
                <a:spcPts val="90"/>
              </a:spcBef>
            </a:pPr>
            <a:r>
              <a:rPr sz="2050" spc="-20" dirty="0">
                <a:latin typeface="Cambria Math"/>
                <a:cs typeface="Cambria Math"/>
              </a:rPr>
              <a:t>1000</a:t>
            </a:r>
            <a:endParaRPr sz="2050">
              <a:latin typeface="Cambria Math"/>
              <a:cs typeface="Cambria Math"/>
            </a:endParaRPr>
          </a:p>
        </p:txBody>
      </p:sp>
      <p:sp>
        <p:nvSpPr>
          <p:cNvPr id="12" name="object 12"/>
          <p:cNvSpPr txBox="1"/>
          <p:nvPr/>
        </p:nvSpPr>
        <p:spPr>
          <a:xfrm>
            <a:off x="1880997" y="3433064"/>
            <a:ext cx="1397635" cy="452120"/>
          </a:xfrm>
          <a:prstGeom prst="rect">
            <a:avLst/>
          </a:prstGeom>
        </p:spPr>
        <p:txBody>
          <a:bodyPr vert="horz" wrap="square" lIns="0" tIns="12065" rIns="0" bIns="0" rtlCol="0">
            <a:spAutoFit/>
          </a:bodyPr>
          <a:lstStyle/>
          <a:p>
            <a:pPr marL="12700">
              <a:lnSpc>
                <a:spcPct val="100000"/>
              </a:lnSpc>
              <a:spcBef>
                <a:spcPts val="95"/>
              </a:spcBef>
              <a:tabLst>
                <a:tab pos="1118870" algn="l"/>
              </a:tabLst>
            </a:pPr>
            <a:r>
              <a:rPr sz="2800" dirty="0">
                <a:latin typeface="Cambria Math"/>
                <a:cs typeface="Cambria Math"/>
              </a:rPr>
              <a:t>≥</a:t>
            </a:r>
            <a:r>
              <a:rPr sz="2800" spc="140" dirty="0">
                <a:latin typeface="Cambria Math"/>
                <a:cs typeface="Cambria Math"/>
              </a:rPr>
              <a:t> </a:t>
            </a:r>
            <a:r>
              <a:rPr sz="2800" spc="-25" dirty="0">
                <a:latin typeface="Cambria Math"/>
                <a:cs typeface="Cambria Math"/>
              </a:rPr>
              <a:t>0.7</a:t>
            </a:r>
            <a:r>
              <a:rPr sz="2800" dirty="0">
                <a:latin typeface="Cambria Math"/>
                <a:cs typeface="Cambria Math"/>
              </a:rPr>
              <a:t>	</a:t>
            </a:r>
            <a:r>
              <a:rPr sz="2800" spc="-50" dirty="0">
                <a:latin typeface="Cambria Math"/>
                <a:cs typeface="Cambria Math"/>
              </a:rPr>
              <a:t>=</a:t>
            </a:r>
            <a:endParaRPr sz="2800">
              <a:latin typeface="Cambria Math"/>
              <a:cs typeface="Cambria Math"/>
            </a:endParaRPr>
          </a:p>
        </p:txBody>
      </p:sp>
      <p:grpSp>
        <p:nvGrpSpPr>
          <p:cNvPr id="18" name="object 18"/>
          <p:cNvGrpSpPr/>
          <p:nvPr/>
        </p:nvGrpSpPr>
        <p:grpSpPr>
          <a:xfrm>
            <a:off x="6534911" y="4126991"/>
            <a:ext cx="5593080" cy="2719070"/>
            <a:chOff x="6534911" y="4126991"/>
            <a:chExt cx="5593080" cy="2719070"/>
          </a:xfrm>
        </p:grpSpPr>
        <p:sp>
          <p:nvSpPr>
            <p:cNvPr id="19" name="object 19"/>
            <p:cNvSpPr/>
            <p:nvPr/>
          </p:nvSpPr>
          <p:spPr>
            <a:xfrm>
              <a:off x="6534911" y="4126991"/>
              <a:ext cx="5593080" cy="2665730"/>
            </a:xfrm>
            <a:custGeom>
              <a:avLst/>
              <a:gdLst/>
              <a:ahLst/>
              <a:cxnLst/>
              <a:rect l="l" t="t" r="r" b="b"/>
              <a:pathLst>
                <a:path w="5593080" h="2665729">
                  <a:moveTo>
                    <a:pt x="5593080" y="0"/>
                  </a:moveTo>
                  <a:lnTo>
                    <a:pt x="0" y="0"/>
                  </a:lnTo>
                  <a:lnTo>
                    <a:pt x="0" y="2665475"/>
                  </a:lnTo>
                  <a:lnTo>
                    <a:pt x="5593080" y="2665475"/>
                  </a:lnTo>
                  <a:lnTo>
                    <a:pt x="5593080" y="0"/>
                  </a:lnTo>
                  <a:close/>
                </a:path>
              </a:pathLst>
            </a:custGeom>
            <a:solidFill>
              <a:srgbClr val="A38DD2"/>
            </a:solidFill>
          </p:spPr>
          <p:txBody>
            <a:bodyPr wrap="square" lIns="0" tIns="0" rIns="0" bIns="0" rtlCol="0"/>
            <a:lstStyle/>
            <a:p>
              <a:endParaRPr/>
            </a:p>
          </p:txBody>
        </p:sp>
        <p:sp>
          <p:nvSpPr>
            <p:cNvPr id="20" name="object 20"/>
            <p:cNvSpPr/>
            <p:nvPr/>
          </p:nvSpPr>
          <p:spPr>
            <a:xfrm>
              <a:off x="7134733" y="5105399"/>
              <a:ext cx="4641215" cy="1740535"/>
            </a:xfrm>
            <a:custGeom>
              <a:avLst/>
              <a:gdLst/>
              <a:ahLst/>
              <a:cxnLst/>
              <a:rect l="l" t="t" r="r" b="b"/>
              <a:pathLst>
                <a:path w="4641215" h="1740534">
                  <a:moveTo>
                    <a:pt x="109474" y="1136967"/>
                  </a:moveTo>
                  <a:lnTo>
                    <a:pt x="104902" y="1123619"/>
                  </a:lnTo>
                  <a:lnTo>
                    <a:pt x="81038" y="1132230"/>
                  </a:lnTo>
                  <a:lnTo>
                    <a:pt x="60109" y="1144714"/>
                  </a:lnTo>
                  <a:lnTo>
                    <a:pt x="27051" y="1181265"/>
                  </a:lnTo>
                  <a:lnTo>
                    <a:pt x="6756" y="1230147"/>
                  </a:lnTo>
                  <a:lnTo>
                    <a:pt x="88" y="1286421"/>
                  </a:lnTo>
                  <a:lnTo>
                    <a:pt x="0" y="1288161"/>
                  </a:lnTo>
                  <a:lnTo>
                    <a:pt x="1689" y="1318387"/>
                  </a:lnTo>
                  <a:lnTo>
                    <a:pt x="15214" y="1371828"/>
                  </a:lnTo>
                  <a:lnTo>
                    <a:pt x="42049" y="1415199"/>
                  </a:lnTo>
                  <a:lnTo>
                    <a:pt x="80962" y="1443939"/>
                  </a:lnTo>
                  <a:lnTo>
                    <a:pt x="104902" y="1452524"/>
                  </a:lnTo>
                  <a:lnTo>
                    <a:pt x="108966" y="1439176"/>
                  </a:lnTo>
                  <a:lnTo>
                    <a:pt x="90246" y="1430883"/>
                  </a:lnTo>
                  <a:lnTo>
                    <a:pt x="74079" y="1419326"/>
                  </a:lnTo>
                  <a:lnTo>
                    <a:pt x="49403" y="1386471"/>
                  </a:lnTo>
                  <a:lnTo>
                    <a:pt x="34823" y="1341780"/>
                  </a:lnTo>
                  <a:lnTo>
                    <a:pt x="30035" y="1288161"/>
                  </a:lnTo>
                  <a:lnTo>
                    <a:pt x="29972" y="1286421"/>
                  </a:lnTo>
                  <a:lnTo>
                    <a:pt x="31178" y="1258366"/>
                  </a:lnTo>
                  <a:lnTo>
                    <a:pt x="40894" y="1209700"/>
                  </a:lnTo>
                  <a:lnTo>
                    <a:pt x="60502" y="1171282"/>
                  </a:lnTo>
                  <a:lnTo>
                    <a:pt x="90512" y="1145235"/>
                  </a:lnTo>
                  <a:lnTo>
                    <a:pt x="109474" y="1136967"/>
                  </a:lnTo>
                  <a:close/>
                </a:path>
                <a:path w="4641215" h="1740534">
                  <a:moveTo>
                    <a:pt x="958342" y="1136967"/>
                  </a:moveTo>
                  <a:lnTo>
                    <a:pt x="953770" y="1123619"/>
                  </a:lnTo>
                  <a:lnTo>
                    <a:pt x="929906" y="1132230"/>
                  </a:lnTo>
                  <a:lnTo>
                    <a:pt x="908977" y="1144714"/>
                  </a:lnTo>
                  <a:lnTo>
                    <a:pt x="875919" y="1181265"/>
                  </a:lnTo>
                  <a:lnTo>
                    <a:pt x="855624" y="1230147"/>
                  </a:lnTo>
                  <a:lnTo>
                    <a:pt x="848956" y="1286421"/>
                  </a:lnTo>
                  <a:lnTo>
                    <a:pt x="848868" y="1288161"/>
                  </a:lnTo>
                  <a:lnTo>
                    <a:pt x="850557" y="1318387"/>
                  </a:lnTo>
                  <a:lnTo>
                    <a:pt x="864082" y="1371828"/>
                  </a:lnTo>
                  <a:lnTo>
                    <a:pt x="890917" y="1415199"/>
                  </a:lnTo>
                  <a:lnTo>
                    <a:pt x="929830" y="1443939"/>
                  </a:lnTo>
                  <a:lnTo>
                    <a:pt x="953770" y="1452524"/>
                  </a:lnTo>
                  <a:lnTo>
                    <a:pt x="957834" y="1439176"/>
                  </a:lnTo>
                  <a:lnTo>
                    <a:pt x="939114" y="1430883"/>
                  </a:lnTo>
                  <a:lnTo>
                    <a:pt x="922947" y="1419326"/>
                  </a:lnTo>
                  <a:lnTo>
                    <a:pt x="898271" y="1386471"/>
                  </a:lnTo>
                  <a:lnTo>
                    <a:pt x="883691" y="1341780"/>
                  </a:lnTo>
                  <a:lnTo>
                    <a:pt x="878903" y="1288161"/>
                  </a:lnTo>
                  <a:lnTo>
                    <a:pt x="878840" y="1286421"/>
                  </a:lnTo>
                  <a:lnTo>
                    <a:pt x="880046" y="1258366"/>
                  </a:lnTo>
                  <a:lnTo>
                    <a:pt x="889762" y="1209700"/>
                  </a:lnTo>
                  <a:lnTo>
                    <a:pt x="909370" y="1171282"/>
                  </a:lnTo>
                  <a:lnTo>
                    <a:pt x="939380" y="1145235"/>
                  </a:lnTo>
                  <a:lnTo>
                    <a:pt x="958342" y="1136967"/>
                  </a:lnTo>
                  <a:close/>
                </a:path>
                <a:path w="4641215" h="1740534">
                  <a:moveTo>
                    <a:pt x="1906143" y="1288161"/>
                  </a:moveTo>
                  <a:lnTo>
                    <a:pt x="1904441" y="1258366"/>
                  </a:lnTo>
                  <a:lnTo>
                    <a:pt x="1904428" y="1258011"/>
                  </a:lnTo>
                  <a:lnTo>
                    <a:pt x="1899310" y="1230147"/>
                  </a:lnTo>
                  <a:lnTo>
                    <a:pt x="1878965" y="1181265"/>
                  </a:lnTo>
                  <a:lnTo>
                    <a:pt x="1845906" y="1144714"/>
                  </a:lnTo>
                  <a:lnTo>
                    <a:pt x="1801241" y="1123619"/>
                  </a:lnTo>
                  <a:lnTo>
                    <a:pt x="1796542" y="1136967"/>
                  </a:lnTo>
                  <a:lnTo>
                    <a:pt x="1815579" y="1145235"/>
                  </a:lnTo>
                  <a:lnTo>
                    <a:pt x="1831949" y="1156677"/>
                  </a:lnTo>
                  <a:lnTo>
                    <a:pt x="1856613" y="1189075"/>
                  </a:lnTo>
                  <a:lnTo>
                    <a:pt x="1871179" y="1232789"/>
                  </a:lnTo>
                  <a:lnTo>
                    <a:pt x="1874774" y="1258011"/>
                  </a:lnTo>
                  <a:lnTo>
                    <a:pt x="1874824" y="1258366"/>
                  </a:lnTo>
                  <a:lnTo>
                    <a:pt x="1876044" y="1286421"/>
                  </a:lnTo>
                  <a:lnTo>
                    <a:pt x="1874824" y="1315440"/>
                  </a:lnTo>
                  <a:lnTo>
                    <a:pt x="1871179" y="1341780"/>
                  </a:lnTo>
                  <a:lnTo>
                    <a:pt x="1856613" y="1386471"/>
                  </a:lnTo>
                  <a:lnTo>
                    <a:pt x="1831924" y="1419326"/>
                  </a:lnTo>
                  <a:lnTo>
                    <a:pt x="1797050" y="1439176"/>
                  </a:lnTo>
                  <a:lnTo>
                    <a:pt x="1801241" y="1452524"/>
                  </a:lnTo>
                  <a:lnTo>
                    <a:pt x="1846072" y="1431493"/>
                  </a:lnTo>
                  <a:lnTo>
                    <a:pt x="1879092" y="1395056"/>
                  </a:lnTo>
                  <a:lnTo>
                    <a:pt x="1899373" y="1346276"/>
                  </a:lnTo>
                  <a:lnTo>
                    <a:pt x="1904441" y="1318387"/>
                  </a:lnTo>
                  <a:lnTo>
                    <a:pt x="1906143" y="1288161"/>
                  </a:lnTo>
                  <a:close/>
                </a:path>
                <a:path w="4641215" h="1740534">
                  <a:moveTo>
                    <a:pt x="2258187" y="1288161"/>
                  </a:moveTo>
                  <a:lnTo>
                    <a:pt x="2256485" y="1258366"/>
                  </a:lnTo>
                  <a:lnTo>
                    <a:pt x="2256472" y="1258011"/>
                  </a:lnTo>
                  <a:lnTo>
                    <a:pt x="2251354" y="1230147"/>
                  </a:lnTo>
                  <a:lnTo>
                    <a:pt x="2231009" y="1181265"/>
                  </a:lnTo>
                  <a:lnTo>
                    <a:pt x="2197951" y="1144714"/>
                  </a:lnTo>
                  <a:lnTo>
                    <a:pt x="2153285" y="1123619"/>
                  </a:lnTo>
                  <a:lnTo>
                    <a:pt x="2148586" y="1136967"/>
                  </a:lnTo>
                  <a:lnTo>
                    <a:pt x="2167623" y="1145235"/>
                  </a:lnTo>
                  <a:lnTo>
                    <a:pt x="2183993" y="1156677"/>
                  </a:lnTo>
                  <a:lnTo>
                    <a:pt x="2208657" y="1189075"/>
                  </a:lnTo>
                  <a:lnTo>
                    <a:pt x="2223224" y="1232789"/>
                  </a:lnTo>
                  <a:lnTo>
                    <a:pt x="2226818" y="1258011"/>
                  </a:lnTo>
                  <a:lnTo>
                    <a:pt x="2226868" y="1258366"/>
                  </a:lnTo>
                  <a:lnTo>
                    <a:pt x="2228088" y="1286421"/>
                  </a:lnTo>
                  <a:lnTo>
                    <a:pt x="2226868" y="1315440"/>
                  </a:lnTo>
                  <a:lnTo>
                    <a:pt x="2223224" y="1341780"/>
                  </a:lnTo>
                  <a:lnTo>
                    <a:pt x="2208657" y="1386471"/>
                  </a:lnTo>
                  <a:lnTo>
                    <a:pt x="2183968" y="1419326"/>
                  </a:lnTo>
                  <a:lnTo>
                    <a:pt x="2149094" y="1439176"/>
                  </a:lnTo>
                  <a:lnTo>
                    <a:pt x="2153285" y="1452524"/>
                  </a:lnTo>
                  <a:lnTo>
                    <a:pt x="2198116" y="1431493"/>
                  </a:lnTo>
                  <a:lnTo>
                    <a:pt x="2231136" y="1395056"/>
                  </a:lnTo>
                  <a:lnTo>
                    <a:pt x="2251418" y="1346276"/>
                  </a:lnTo>
                  <a:lnTo>
                    <a:pt x="2256485" y="1318387"/>
                  </a:lnTo>
                  <a:lnTo>
                    <a:pt x="2258187" y="1288161"/>
                  </a:lnTo>
                  <a:close/>
                </a:path>
                <a:path w="4641215" h="1740534">
                  <a:moveTo>
                    <a:pt x="3547364" y="848093"/>
                  </a:moveTo>
                  <a:lnTo>
                    <a:pt x="3505441" y="869365"/>
                  </a:lnTo>
                  <a:lnTo>
                    <a:pt x="3475317" y="911123"/>
                  </a:lnTo>
                  <a:lnTo>
                    <a:pt x="3448862" y="960386"/>
                  </a:lnTo>
                  <a:lnTo>
                    <a:pt x="3426079" y="1017143"/>
                  </a:lnTo>
                  <a:lnTo>
                    <a:pt x="3410978" y="1066685"/>
                  </a:lnTo>
                  <a:lnTo>
                    <a:pt x="3399244" y="1118463"/>
                  </a:lnTo>
                  <a:lnTo>
                    <a:pt x="3390862" y="1172489"/>
                  </a:lnTo>
                  <a:lnTo>
                    <a:pt x="3385832" y="1228763"/>
                  </a:lnTo>
                  <a:lnTo>
                    <a:pt x="3384169" y="1287272"/>
                  </a:lnTo>
                  <a:lnTo>
                    <a:pt x="3385769" y="1342758"/>
                  </a:lnTo>
                  <a:lnTo>
                    <a:pt x="3390874" y="1400924"/>
                  </a:lnTo>
                  <a:lnTo>
                    <a:pt x="3399256" y="1454861"/>
                  </a:lnTo>
                  <a:lnTo>
                    <a:pt x="3410991" y="1506880"/>
                  </a:lnTo>
                  <a:lnTo>
                    <a:pt x="3426079" y="1556981"/>
                  </a:lnTo>
                  <a:lnTo>
                    <a:pt x="3448862" y="1614525"/>
                  </a:lnTo>
                  <a:lnTo>
                    <a:pt x="3475317" y="1664284"/>
                  </a:lnTo>
                  <a:lnTo>
                    <a:pt x="3505441" y="1706283"/>
                  </a:lnTo>
                  <a:lnTo>
                    <a:pt x="3539236" y="1740509"/>
                  </a:lnTo>
                  <a:lnTo>
                    <a:pt x="3547364" y="1727682"/>
                  </a:lnTo>
                  <a:lnTo>
                    <a:pt x="3518357" y="1692884"/>
                  </a:lnTo>
                  <a:lnTo>
                    <a:pt x="3492868" y="1651088"/>
                  </a:lnTo>
                  <a:lnTo>
                    <a:pt x="3470922" y="1602295"/>
                  </a:lnTo>
                  <a:lnTo>
                    <a:pt x="3452495" y="1546491"/>
                  </a:lnTo>
                  <a:lnTo>
                    <a:pt x="3440493" y="1498180"/>
                  </a:lnTo>
                  <a:lnTo>
                    <a:pt x="3431171" y="1448117"/>
                  </a:lnTo>
                  <a:lnTo>
                    <a:pt x="3424529" y="1396314"/>
                  </a:lnTo>
                  <a:lnTo>
                    <a:pt x="3420541" y="1342758"/>
                  </a:lnTo>
                  <a:lnTo>
                    <a:pt x="3419221" y="1287449"/>
                  </a:lnTo>
                  <a:lnTo>
                    <a:pt x="3420554" y="1231049"/>
                  </a:lnTo>
                  <a:lnTo>
                    <a:pt x="3424567" y="1176820"/>
                  </a:lnTo>
                  <a:lnTo>
                    <a:pt x="3431260" y="1124775"/>
                  </a:lnTo>
                  <a:lnTo>
                    <a:pt x="3440607" y="1074902"/>
                  </a:lnTo>
                  <a:lnTo>
                    <a:pt x="3452622" y="1027201"/>
                  </a:lnTo>
                  <a:lnTo>
                    <a:pt x="3471049" y="972324"/>
                  </a:lnTo>
                  <a:lnTo>
                    <a:pt x="3492982" y="924179"/>
                  </a:lnTo>
                  <a:lnTo>
                    <a:pt x="3518433" y="882764"/>
                  </a:lnTo>
                  <a:lnTo>
                    <a:pt x="3547364" y="848093"/>
                  </a:lnTo>
                  <a:close/>
                </a:path>
                <a:path w="4641215" h="1740534">
                  <a:moveTo>
                    <a:pt x="3581654" y="0"/>
                  </a:moveTo>
                  <a:lnTo>
                    <a:pt x="3504311" y="0"/>
                  </a:lnTo>
                  <a:lnTo>
                    <a:pt x="3504311" y="12700"/>
                  </a:lnTo>
                  <a:lnTo>
                    <a:pt x="3504311" y="317500"/>
                  </a:lnTo>
                  <a:lnTo>
                    <a:pt x="3504311" y="330200"/>
                  </a:lnTo>
                  <a:lnTo>
                    <a:pt x="3581654" y="330200"/>
                  </a:lnTo>
                  <a:lnTo>
                    <a:pt x="3581654" y="317500"/>
                  </a:lnTo>
                  <a:lnTo>
                    <a:pt x="3533140" y="317500"/>
                  </a:lnTo>
                  <a:lnTo>
                    <a:pt x="3533140" y="12700"/>
                  </a:lnTo>
                  <a:lnTo>
                    <a:pt x="3581654" y="12700"/>
                  </a:lnTo>
                  <a:lnTo>
                    <a:pt x="3581654" y="0"/>
                  </a:lnTo>
                  <a:close/>
                </a:path>
                <a:path w="4641215" h="1740534">
                  <a:moveTo>
                    <a:pt x="3912235" y="0"/>
                  </a:moveTo>
                  <a:lnTo>
                    <a:pt x="3835019" y="0"/>
                  </a:lnTo>
                  <a:lnTo>
                    <a:pt x="3835019" y="12700"/>
                  </a:lnTo>
                  <a:lnTo>
                    <a:pt x="3883533" y="12700"/>
                  </a:lnTo>
                  <a:lnTo>
                    <a:pt x="3883533" y="317500"/>
                  </a:lnTo>
                  <a:lnTo>
                    <a:pt x="3835019" y="317500"/>
                  </a:lnTo>
                  <a:lnTo>
                    <a:pt x="3835019" y="330200"/>
                  </a:lnTo>
                  <a:lnTo>
                    <a:pt x="3912235" y="330200"/>
                  </a:lnTo>
                  <a:lnTo>
                    <a:pt x="3912235" y="317500"/>
                  </a:lnTo>
                  <a:lnTo>
                    <a:pt x="3912235" y="12700"/>
                  </a:lnTo>
                  <a:lnTo>
                    <a:pt x="3912235" y="0"/>
                  </a:lnTo>
                  <a:close/>
                </a:path>
                <a:path w="4641215" h="1740534">
                  <a:moveTo>
                    <a:pt x="4640694" y="1287449"/>
                  </a:moveTo>
                  <a:lnTo>
                    <a:pt x="4639094" y="1231049"/>
                  </a:lnTo>
                  <a:lnTo>
                    <a:pt x="4633988" y="1172489"/>
                  </a:lnTo>
                  <a:lnTo>
                    <a:pt x="4625619" y="1118463"/>
                  </a:lnTo>
                  <a:lnTo>
                    <a:pt x="4613884" y="1066685"/>
                  </a:lnTo>
                  <a:lnTo>
                    <a:pt x="4598797" y="1017143"/>
                  </a:lnTo>
                  <a:lnTo>
                    <a:pt x="4576000" y="960386"/>
                  </a:lnTo>
                  <a:lnTo>
                    <a:pt x="4549546" y="911123"/>
                  </a:lnTo>
                  <a:lnTo>
                    <a:pt x="4519422" y="869365"/>
                  </a:lnTo>
                  <a:lnTo>
                    <a:pt x="4485640" y="835088"/>
                  </a:lnTo>
                  <a:lnTo>
                    <a:pt x="4477512" y="848093"/>
                  </a:lnTo>
                  <a:lnTo>
                    <a:pt x="4506366" y="882764"/>
                  </a:lnTo>
                  <a:lnTo>
                    <a:pt x="4531766" y="924179"/>
                  </a:lnTo>
                  <a:lnTo>
                    <a:pt x="4553699" y="972324"/>
                  </a:lnTo>
                  <a:lnTo>
                    <a:pt x="4572127" y="1027201"/>
                  </a:lnTo>
                  <a:lnTo>
                    <a:pt x="4584192" y="1074902"/>
                  </a:lnTo>
                  <a:lnTo>
                    <a:pt x="4593577" y="1124775"/>
                  </a:lnTo>
                  <a:lnTo>
                    <a:pt x="4600283" y="1176820"/>
                  </a:lnTo>
                  <a:lnTo>
                    <a:pt x="4604309" y="1231049"/>
                  </a:lnTo>
                  <a:lnTo>
                    <a:pt x="4605642" y="1287272"/>
                  </a:lnTo>
                  <a:lnTo>
                    <a:pt x="4604309" y="1342758"/>
                  </a:lnTo>
                  <a:lnTo>
                    <a:pt x="4600295" y="1396314"/>
                  </a:lnTo>
                  <a:lnTo>
                    <a:pt x="4593628" y="1448117"/>
                  </a:lnTo>
                  <a:lnTo>
                    <a:pt x="4584319" y="1498180"/>
                  </a:lnTo>
                  <a:lnTo>
                    <a:pt x="4572381" y="1546491"/>
                  </a:lnTo>
                  <a:lnTo>
                    <a:pt x="4553940" y="1602295"/>
                  </a:lnTo>
                  <a:lnTo>
                    <a:pt x="4531995" y="1651088"/>
                  </a:lnTo>
                  <a:lnTo>
                    <a:pt x="4506506" y="1692884"/>
                  </a:lnTo>
                  <a:lnTo>
                    <a:pt x="4477512" y="1727682"/>
                  </a:lnTo>
                  <a:lnTo>
                    <a:pt x="4485640" y="1740509"/>
                  </a:lnTo>
                  <a:lnTo>
                    <a:pt x="4519422" y="1706283"/>
                  </a:lnTo>
                  <a:lnTo>
                    <a:pt x="4549546" y="1664284"/>
                  </a:lnTo>
                  <a:lnTo>
                    <a:pt x="4576000" y="1614525"/>
                  </a:lnTo>
                  <a:lnTo>
                    <a:pt x="4598797" y="1556981"/>
                  </a:lnTo>
                  <a:lnTo>
                    <a:pt x="4613884" y="1506893"/>
                  </a:lnTo>
                  <a:lnTo>
                    <a:pt x="4625619" y="1454861"/>
                  </a:lnTo>
                  <a:lnTo>
                    <a:pt x="4634001" y="1400924"/>
                  </a:lnTo>
                  <a:lnTo>
                    <a:pt x="4639030" y="1345057"/>
                  </a:lnTo>
                  <a:lnTo>
                    <a:pt x="4640694" y="1287449"/>
                  </a:lnTo>
                  <a:close/>
                </a:path>
              </a:pathLst>
            </a:custGeom>
            <a:solidFill>
              <a:srgbClr val="FFFFFF"/>
            </a:solidFill>
          </p:spPr>
          <p:txBody>
            <a:bodyPr wrap="square" lIns="0" tIns="0" rIns="0" bIns="0" rtlCol="0"/>
            <a:lstStyle/>
            <a:p>
              <a:endParaRPr/>
            </a:p>
          </p:txBody>
        </p:sp>
      </p:grpSp>
      <p:sp>
        <p:nvSpPr>
          <p:cNvPr id="21" name="object 21"/>
          <p:cNvSpPr txBox="1"/>
          <p:nvPr/>
        </p:nvSpPr>
        <p:spPr>
          <a:xfrm>
            <a:off x="6857365" y="6128410"/>
            <a:ext cx="4116070" cy="452120"/>
          </a:xfrm>
          <a:prstGeom prst="rect">
            <a:avLst/>
          </a:prstGeom>
        </p:spPr>
        <p:txBody>
          <a:bodyPr vert="horz" wrap="square" lIns="0" tIns="12065" rIns="0" bIns="0" rtlCol="0">
            <a:spAutoFit/>
          </a:bodyPr>
          <a:lstStyle/>
          <a:p>
            <a:pPr>
              <a:lnSpc>
                <a:spcPct val="100000"/>
              </a:lnSpc>
              <a:spcBef>
                <a:spcPts val="95"/>
              </a:spcBef>
              <a:tabLst>
                <a:tab pos="394335" algn="l"/>
                <a:tab pos="1243330" algn="l"/>
                <a:tab pos="2216150" algn="l"/>
                <a:tab pos="2667000" algn="l"/>
                <a:tab pos="3837940" algn="l"/>
              </a:tabLst>
            </a:pPr>
            <a:r>
              <a:rPr sz="2800" spc="-50" dirty="0">
                <a:solidFill>
                  <a:srgbClr val="FFFFFF"/>
                </a:solidFill>
                <a:latin typeface="Cambria Math"/>
                <a:cs typeface="Cambria Math"/>
              </a:rPr>
              <a:t>ℙ</a:t>
            </a:r>
            <a:r>
              <a:rPr sz="2800" dirty="0">
                <a:solidFill>
                  <a:srgbClr val="FFFFFF"/>
                </a:solidFill>
                <a:latin typeface="Cambria Math"/>
                <a:cs typeface="Cambria Math"/>
              </a:rPr>
              <a:t>	𝑋</a:t>
            </a:r>
            <a:r>
              <a:rPr sz="2800" spc="220" dirty="0">
                <a:solidFill>
                  <a:srgbClr val="FFFFFF"/>
                </a:solidFill>
                <a:latin typeface="Cambria Math"/>
                <a:cs typeface="Cambria Math"/>
              </a:rPr>
              <a:t> </a:t>
            </a:r>
            <a:r>
              <a:rPr sz="2800" spc="-50" dirty="0">
                <a:solidFill>
                  <a:srgbClr val="FFFFFF"/>
                </a:solidFill>
                <a:latin typeface="Cambria Math"/>
                <a:cs typeface="Cambria Math"/>
              </a:rPr>
              <a:t>≥</a:t>
            </a:r>
            <a:r>
              <a:rPr sz="2800" dirty="0">
                <a:solidFill>
                  <a:srgbClr val="FFFFFF"/>
                </a:solidFill>
                <a:latin typeface="Cambria Math"/>
                <a:cs typeface="Cambria Math"/>
              </a:rPr>
              <a:t>	1</a:t>
            </a:r>
            <a:r>
              <a:rPr sz="2800" spc="-5" dirty="0">
                <a:solidFill>
                  <a:srgbClr val="FFFFFF"/>
                </a:solidFill>
                <a:latin typeface="Cambria Math"/>
                <a:cs typeface="Cambria Math"/>
              </a:rPr>
              <a:t> </a:t>
            </a:r>
            <a:r>
              <a:rPr sz="2800" dirty="0">
                <a:solidFill>
                  <a:srgbClr val="FFFFFF"/>
                </a:solidFill>
                <a:latin typeface="Cambria Math"/>
                <a:cs typeface="Cambria Math"/>
              </a:rPr>
              <a:t>+</a:t>
            </a:r>
            <a:r>
              <a:rPr sz="2800" spc="-5" dirty="0">
                <a:solidFill>
                  <a:srgbClr val="FFFFFF"/>
                </a:solidFill>
                <a:latin typeface="Cambria Math"/>
                <a:cs typeface="Cambria Math"/>
              </a:rPr>
              <a:t> </a:t>
            </a:r>
            <a:r>
              <a:rPr sz="2800" spc="-50" dirty="0">
                <a:solidFill>
                  <a:srgbClr val="FFFFFF"/>
                </a:solidFill>
                <a:latin typeface="Cambria Math"/>
                <a:cs typeface="Cambria Math"/>
              </a:rPr>
              <a:t>𝛿</a:t>
            </a:r>
            <a:r>
              <a:rPr sz="2800" dirty="0">
                <a:solidFill>
                  <a:srgbClr val="FFFFFF"/>
                </a:solidFill>
                <a:latin typeface="Cambria Math"/>
                <a:cs typeface="Cambria Math"/>
              </a:rPr>
              <a:t>	</a:t>
            </a:r>
            <a:r>
              <a:rPr sz="2800" spc="-50" dirty="0">
                <a:solidFill>
                  <a:srgbClr val="FFFFFF"/>
                </a:solidFill>
                <a:latin typeface="Cambria Math"/>
                <a:cs typeface="Cambria Math"/>
              </a:rPr>
              <a:t>𝜇</a:t>
            </a:r>
            <a:r>
              <a:rPr sz="2800" dirty="0">
                <a:solidFill>
                  <a:srgbClr val="FFFFFF"/>
                </a:solidFill>
                <a:latin typeface="Cambria Math"/>
                <a:cs typeface="Cambria Math"/>
              </a:rPr>
              <a:t>	≤</a:t>
            </a:r>
            <a:r>
              <a:rPr sz="2800" spc="130" dirty="0">
                <a:solidFill>
                  <a:srgbClr val="FFFFFF"/>
                </a:solidFill>
                <a:latin typeface="Cambria Math"/>
                <a:cs typeface="Cambria Math"/>
              </a:rPr>
              <a:t> </a:t>
            </a:r>
            <a:r>
              <a:rPr sz="2800" spc="-25" dirty="0">
                <a:solidFill>
                  <a:srgbClr val="FFFFFF"/>
                </a:solidFill>
                <a:latin typeface="Cambria Math"/>
                <a:cs typeface="Cambria Math"/>
              </a:rPr>
              <a:t>exp</a:t>
            </a:r>
            <a:r>
              <a:rPr sz="2800" dirty="0">
                <a:solidFill>
                  <a:srgbClr val="FFFFFF"/>
                </a:solidFill>
                <a:latin typeface="Cambria Math"/>
                <a:cs typeface="Cambria Math"/>
              </a:rPr>
              <a:t>	</a:t>
            </a:r>
            <a:r>
              <a:rPr sz="2800" spc="-50" dirty="0">
                <a:solidFill>
                  <a:srgbClr val="FFFFFF"/>
                </a:solidFill>
                <a:latin typeface="Cambria Math"/>
                <a:cs typeface="Cambria Math"/>
              </a:rPr>
              <a:t>−</a:t>
            </a:r>
            <a:endParaRPr sz="2800">
              <a:latin typeface="Cambria Math"/>
              <a:cs typeface="Cambria Math"/>
            </a:endParaRPr>
          </a:p>
        </p:txBody>
      </p:sp>
      <p:sp>
        <p:nvSpPr>
          <p:cNvPr id="22" name="object 22"/>
          <p:cNvSpPr/>
          <p:nvPr/>
        </p:nvSpPr>
        <p:spPr>
          <a:xfrm>
            <a:off x="11018646" y="6382029"/>
            <a:ext cx="582295" cy="22860"/>
          </a:xfrm>
          <a:custGeom>
            <a:avLst/>
            <a:gdLst/>
            <a:ahLst/>
            <a:cxnLst/>
            <a:rect l="l" t="t" r="r" b="b"/>
            <a:pathLst>
              <a:path w="582295" h="22860">
                <a:moveTo>
                  <a:pt x="582168" y="0"/>
                </a:moveTo>
                <a:lnTo>
                  <a:pt x="0" y="0"/>
                </a:lnTo>
                <a:lnTo>
                  <a:pt x="0" y="22860"/>
                </a:lnTo>
                <a:lnTo>
                  <a:pt x="582168" y="22860"/>
                </a:lnTo>
                <a:lnTo>
                  <a:pt x="582168" y="0"/>
                </a:lnTo>
                <a:close/>
              </a:path>
            </a:pathLst>
          </a:custGeom>
          <a:solidFill>
            <a:srgbClr val="FFFFFF"/>
          </a:solidFill>
        </p:spPr>
        <p:txBody>
          <a:bodyPr wrap="square" lIns="0" tIns="0" rIns="0" bIns="0" rtlCol="0"/>
          <a:lstStyle/>
          <a:p>
            <a:endParaRPr/>
          </a:p>
        </p:txBody>
      </p:sp>
      <p:sp>
        <p:nvSpPr>
          <p:cNvPr id="23" name="object 23"/>
          <p:cNvSpPr txBox="1"/>
          <p:nvPr/>
        </p:nvSpPr>
        <p:spPr>
          <a:xfrm>
            <a:off x="6784720" y="4131596"/>
            <a:ext cx="5110480" cy="2179955"/>
          </a:xfrm>
          <a:prstGeom prst="rect">
            <a:avLst/>
          </a:prstGeom>
        </p:spPr>
        <p:txBody>
          <a:bodyPr vert="horz" wrap="square" lIns="0" tIns="12700" rIns="0" bIns="0" rtlCol="0">
            <a:spAutoFit/>
          </a:bodyPr>
          <a:lstStyle/>
          <a:p>
            <a:pPr marR="5080" algn="ctr">
              <a:lnSpc>
                <a:spcPts val="3525"/>
              </a:lnSpc>
              <a:spcBef>
                <a:spcPts val="100"/>
              </a:spcBef>
            </a:pPr>
            <a:r>
              <a:rPr sz="2800" b="1" dirty="0">
                <a:solidFill>
                  <a:srgbClr val="FFFFFF"/>
                </a:solidFill>
                <a:latin typeface="Segoe UI Semibold"/>
                <a:cs typeface="Segoe UI Semibold"/>
              </a:rPr>
              <a:t>Let </a:t>
            </a:r>
            <a:r>
              <a:rPr sz="2800" spc="-20" dirty="0">
                <a:solidFill>
                  <a:srgbClr val="FFFFFF"/>
                </a:solidFill>
                <a:latin typeface="Cambria Math"/>
                <a:cs typeface="Cambria Math"/>
              </a:rPr>
              <a:t>𝑋</a:t>
            </a:r>
            <a:r>
              <a:rPr sz="3075" spc="-30" baseline="-16260" dirty="0">
                <a:solidFill>
                  <a:srgbClr val="FFFFFF"/>
                </a:solidFill>
                <a:latin typeface="Cambria Math"/>
                <a:cs typeface="Cambria Math"/>
              </a:rPr>
              <a:t>1</a:t>
            </a:r>
            <a:r>
              <a:rPr sz="2800" spc="-20" dirty="0">
                <a:solidFill>
                  <a:srgbClr val="FFFFFF"/>
                </a:solidFill>
                <a:latin typeface="Cambria Math"/>
                <a:cs typeface="Cambria Math"/>
              </a:rPr>
              <a:t>,</a:t>
            </a:r>
            <a:r>
              <a:rPr sz="2800" spc="-150" dirty="0">
                <a:solidFill>
                  <a:srgbClr val="FFFFFF"/>
                </a:solidFill>
                <a:latin typeface="Cambria Math"/>
                <a:cs typeface="Cambria Math"/>
              </a:rPr>
              <a:t> </a:t>
            </a:r>
            <a:r>
              <a:rPr sz="2800" dirty="0">
                <a:solidFill>
                  <a:srgbClr val="FFFFFF"/>
                </a:solidFill>
                <a:latin typeface="Cambria Math"/>
                <a:cs typeface="Cambria Math"/>
              </a:rPr>
              <a:t>𝑋</a:t>
            </a:r>
            <a:r>
              <a:rPr sz="3075" baseline="-16260" dirty="0">
                <a:solidFill>
                  <a:srgbClr val="FFFFFF"/>
                </a:solidFill>
                <a:latin typeface="Cambria Math"/>
                <a:cs typeface="Cambria Math"/>
              </a:rPr>
              <a:t>2</a:t>
            </a:r>
            <a:r>
              <a:rPr sz="2800" dirty="0">
                <a:solidFill>
                  <a:srgbClr val="FFFFFF"/>
                </a:solidFill>
                <a:latin typeface="Cambria Math"/>
                <a:cs typeface="Cambria Math"/>
              </a:rPr>
              <a:t>,</a:t>
            </a:r>
            <a:r>
              <a:rPr sz="2800" spc="-155" dirty="0">
                <a:solidFill>
                  <a:srgbClr val="FFFFFF"/>
                </a:solidFill>
                <a:latin typeface="Cambria Math"/>
                <a:cs typeface="Cambria Math"/>
              </a:rPr>
              <a:t> </a:t>
            </a:r>
            <a:r>
              <a:rPr sz="2800" dirty="0">
                <a:solidFill>
                  <a:srgbClr val="FFFFFF"/>
                </a:solidFill>
                <a:latin typeface="Cambria Math"/>
                <a:cs typeface="Cambria Math"/>
              </a:rPr>
              <a:t>…</a:t>
            </a:r>
            <a:r>
              <a:rPr sz="2800" spc="-155" dirty="0">
                <a:solidFill>
                  <a:srgbClr val="FFFFFF"/>
                </a:solidFill>
                <a:latin typeface="Cambria Math"/>
                <a:cs typeface="Cambria Math"/>
              </a:rPr>
              <a:t> </a:t>
            </a:r>
            <a:r>
              <a:rPr sz="2800" spc="-10" dirty="0">
                <a:solidFill>
                  <a:srgbClr val="FFFFFF"/>
                </a:solidFill>
                <a:latin typeface="Cambria Math"/>
                <a:cs typeface="Cambria Math"/>
              </a:rPr>
              <a:t>,</a:t>
            </a:r>
            <a:r>
              <a:rPr sz="2800" spc="-150" dirty="0">
                <a:solidFill>
                  <a:srgbClr val="FFFFFF"/>
                </a:solidFill>
                <a:latin typeface="Cambria Math"/>
                <a:cs typeface="Cambria Math"/>
              </a:rPr>
              <a:t> </a:t>
            </a:r>
            <a:r>
              <a:rPr sz="2800" dirty="0">
                <a:solidFill>
                  <a:srgbClr val="FFFFFF"/>
                </a:solidFill>
                <a:latin typeface="Cambria Math"/>
                <a:cs typeface="Cambria Math"/>
              </a:rPr>
              <a:t>𝑋</a:t>
            </a:r>
            <a:r>
              <a:rPr sz="3075" baseline="-16260" dirty="0">
                <a:solidFill>
                  <a:srgbClr val="FFFFFF"/>
                </a:solidFill>
                <a:latin typeface="Cambria Math"/>
                <a:cs typeface="Cambria Math"/>
              </a:rPr>
              <a:t>𝑛</a:t>
            </a:r>
            <a:r>
              <a:rPr sz="3075" spc="705" baseline="-16260" dirty="0">
                <a:solidFill>
                  <a:srgbClr val="FFFFFF"/>
                </a:solidFill>
                <a:latin typeface="Cambria Math"/>
                <a:cs typeface="Cambria Math"/>
              </a:rPr>
              <a:t> </a:t>
            </a:r>
            <a:r>
              <a:rPr sz="2800" b="1" dirty="0">
                <a:solidFill>
                  <a:srgbClr val="FFFFFF"/>
                </a:solidFill>
                <a:latin typeface="Segoe UI Semibold"/>
                <a:cs typeface="Segoe UI Semibold"/>
              </a:rPr>
              <a:t>be</a:t>
            </a:r>
            <a:r>
              <a:rPr sz="2800" b="1" spc="5" dirty="0">
                <a:solidFill>
                  <a:srgbClr val="FFFFFF"/>
                </a:solidFill>
                <a:latin typeface="Segoe UI Semibold"/>
                <a:cs typeface="Segoe UI Semibold"/>
              </a:rPr>
              <a:t> </a:t>
            </a:r>
            <a:r>
              <a:rPr sz="2950" b="1" i="1" spc="-40" dirty="0">
                <a:solidFill>
                  <a:srgbClr val="FFFFFF"/>
                </a:solidFill>
                <a:latin typeface="Segoe UI Semibold"/>
                <a:cs typeface="Segoe UI Semibold"/>
              </a:rPr>
              <a:t>independent</a:t>
            </a:r>
            <a:endParaRPr sz="2950">
              <a:latin typeface="Segoe UI Semibold"/>
              <a:cs typeface="Segoe UI Semibold"/>
            </a:endParaRPr>
          </a:p>
          <a:p>
            <a:pPr marR="10160" algn="ctr">
              <a:lnSpc>
                <a:spcPts val="3270"/>
              </a:lnSpc>
            </a:pPr>
            <a:r>
              <a:rPr sz="2800" b="1" dirty="0">
                <a:solidFill>
                  <a:srgbClr val="FFFFFF"/>
                </a:solidFill>
                <a:latin typeface="Segoe UI Semibold"/>
                <a:cs typeface="Segoe UI Semibold"/>
              </a:rPr>
              <a:t>Bernoulli</a:t>
            </a:r>
            <a:r>
              <a:rPr sz="2800" b="1" spc="-95" dirty="0">
                <a:solidFill>
                  <a:srgbClr val="FFFFFF"/>
                </a:solidFill>
                <a:latin typeface="Segoe UI Semibold"/>
                <a:cs typeface="Segoe UI Semibold"/>
              </a:rPr>
              <a:t> </a:t>
            </a:r>
            <a:r>
              <a:rPr sz="2800" b="1" dirty="0">
                <a:solidFill>
                  <a:srgbClr val="FFFFFF"/>
                </a:solidFill>
                <a:latin typeface="Segoe UI Semibold"/>
                <a:cs typeface="Segoe UI Semibold"/>
              </a:rPr>
              <a:t>random</a:t>
            </a:r>
            <a:r>
              <a:rPr sz="2800" b="1" spc="-100" dirty="0">
                <a:solidFill>
                  <a:srgbClr val="FFFFFF"/>
                </a:solidFill>
                <a:latin typeface="Segoe UI Semibold"/>
                <a:cs typeface="Segoe UI Semibold"/>
              </a:rPr>
              <a:t> </a:t>
            </a:r>
            <a:r>
              <a:rPr sz="2800" b="1" spc="-10" dirty="0">
                <a:solidFill>
                  <a:srgbClr val="FFFFFF"/>
                </a:solidFill>
                <a:latin typeface="Segoe UI Semibold"/>
                <a:cs typeface="Segoe UI Semibold"/>
              </a:rPr>
              <a:t>variables.</a:t>
            </a:r>
            <a:endParaRPr sz="2800">
              <a:latin typeface="Segoe UI Semibold"/>
              <a:cs typeface="Segoe UI Semibold"/>
            </a:endParaRPr>
          </a:p>
          <a:p>
            <a:pPr marL="83185" marR="92710" algn="ctr">
              <a:lnSpc>
                <a:spcPts val="3360"/>
              </a:lnSpc>
              <a:spcBef>
                <a:spcPts val="185"/>
              </a:spcBef>
              <a:tabLst>
                <a:tab pos="2215515" algn="l"/>
                <a:tab pos="4302125" algn="l"/>
              </a:tabLst>
            </a:pPr>
            <a:r>
              <a:rPr sz="2950" b="1" i="1" spc="-60" dirty="0">
                <a:solidFill>
                  <a:srgbClr val="FFFFFF"/>
                </a:solidFill>
                <a:latin typeface="Segoe UI Semibold"/>
                <a:cs typeface="Segoe UI Semibold"/>
              </a:rPr>
              <a:t>Let</a:t>
            </a:r>
            <a:r>
              <a:rPr sz="2950" b="1" i="1" spc="-95" dirty="0">
                <a:solidFill>
                  <a:srgbClr val="FFFFFF"/>
                </a:solidFill>
                <a:latin typeface="Segoe UI Semibold"/>
                <a:cs typeface="Segoe UI Semibold"/>
              </a:rPr>
              <a:t> </a:t>
            </a:r>
            <a:r>
              <a:rPr sz="2800" dirty="0">
                <a:solidFill>
                  <a:srgbClr val="FFFFFF"/>
                </a:solidFill>
                <a:latin typeface="Cambria Math"/>
                <a:cs typeface="Cambria Math"/>
              </a:rPr>
              <a:t>𝑋</a:t>
            </a:r>
            <a:r>
              <a:rPr sz="2800" spc="204" dirty="0">
                <a:solidFill>
                  <a:srgbClr val="FFFFFF"/>
                </a:solidFill>
                <a:latin typeface="Cambria Math"/>
                <a:cs typeface="Cambria Math"/>
              </a:rPr>
              <a:t> </a:t>
            </a:r>
            <a:r>
              <a:rPr sz="2800" dirty="0">
                <a:solidFill>
                  <a:srgbClr val="FFFFFF"/>
                </a:solidFill>
                <a:latin typeface="Cambria Math"/>
                <a:cs typeface="Cambria Math"/>
              </a:rPr>
              <a:t>=</a:t>
            </a:r>
            <a:r>
              <a:rPr sz="2800" spc="135" dirty="0">
                <a:solidFill>
                  <a:srgbClr val="FFFFFF"/>
                </a:solidFill>
                <a:latin typeface="Cambria Math"/>
                <a:cs typeface="Cambria Math"/>
              </a:rPr>
              <a:t> </a:t>
            </a:r>
            <a:r>
              <a:rPr sz="2800" spc="-20" dirty="0">
                <a:solidFill>
                  <a:srgbClr val="FFFFFF"/>
                </a:solidFill>
                <a:latin typeface="Cambria Math"/>
                <a:cs typeface="Cambria Math"/>
              </a:rPr>
              <a:t>∑𝑋</a:t>
            </a:r>
            <a:r>
              <a:rPr sz="3075" spc="-30" baseline="-16260" dirty="0">
                <a:solidFill>
                  <a:srgbClr val="FFFFFF"/>
                </a:solidFill>
                <a:latin typeface="Cambria Math"/>
                <a:cs typeface="Cambria Math"/>
              </a:rPr>
              <a:t>𝑖</a:t>
            </a:r>
            <a:r>
              <a:rPr sz="2950" b="1" i="1" spc="-20" dirty="0">
                <a:solidFill>
                  <a:srgbClr val="FFFFFF"/>
                </a:solidFill>
                <a:latin typeface="Segoe UI Semibold"/>
                <a:cs typeface="Segoe UI Semibold"/>
              </a:rPr>
              <a:t>,</a:t>
            </a:r>
            <a:r>
              <a:rPr sz="2950" b="1" i="1" dirty="0">
                <a:solidFill>
                  <a:srgbClr val="FFFFFF"/>
                </a:solidFill>
                <a:latin typeface="Segoe UI Semibold"/>
                <a:cs typeface="Segoe UI Semibold"/>
              </a:rPr>
              <a:t>	</a:t>
            </a:r>
            <a:r>
              <a:rPr sz="2800" b="1" dirty="0">
                <a:solidFill>
                  <a:srgbClr val="FFFFFF"/>
                </a:solidFill>
                <a:latin typeface="Segoe UI Semibold"/>
                <a:cs typeface="Segoe UI Semibold"/>
              </a:rPr>
              <a:t>and</a:t>
            </a:r>
            <a:r>
              <a:rPr sz="2800" b="1" spc="-15" dirty="0">
                <a:solidFill>
                  <a:srgbClr val="FFFFFF"/>
                </a:solidFill>
                <a:latin typeface="Segoe UI Semibold"/>
                <a:cs typeface="Segoe UI Semibold"/>
              </a:rPr>
              <a:t> </a:t>
            </a:r>
            <a:r>
              <a:rPr sz="2800" dirty="0">
                <a:solidFill>
                  <a:srgbClr val="FFFFFF"/>
                </a:solidFill>
                <a:latin typeface="Cambria Math"/>
                <a:cs typeface="Cambria Math"/>
              </a:rPr>
              <a:t>𝜇</a:t>
            </a:r>
            <a:r>
              <a:rPr sz="2800" spc="220" dirty="0">
                <a:solidFill>
                  <a:srgbClr val="FFFFFF"/>
                </a:solidFill>
                <a:latin typeface="Cambria Math"/>
                <a:cs typeface="Cambria Math"/>
              </a:rPr>
              <a:t> </a:t>
            </a:r>
            <a:r>
              <a:rPr sz="2800" dirty="0">
                <a:solidFill>
                  <a:srgbClr val="FFFFFF"/>
                </a:solidFill>
                <a:latin typeface="Cambria Math"/>
                <a:cs typeface="Cambria Math"/>
              </a:rPr>
              <a:t>=</a:t>
            </a:r>
            <a:r>
              <a:rPr sz="2800" spc="140" dirty="0">
                <a:solidFill>
                  <a:srgbClr val="FFFFFF"/>
                </a:solidFill>
                <a:latin typeface="Cambria Math"/>
                <a:cs typeface="Cambria Math"/>
              </a:rPr>
              <a:t> </a:t>
            </a:r>
            <a:r>
              <a:rPr sz="2800" dirty="0">
                <a:solidFill>
                  <a:srgbClr val="FFFFFF"/>
                </a:solidFill>
                <a:latin typeface="Cambria Math"/>
                <a:cs typeface="Cambria Math"/>
              </a:rPr>
              <a:t>𝔼</a:t>
            </a:r>
            <a:r>
              <a:rPr sz="2800" spc="340" dirty="0">
                <a:solidFill>
                  <a:srgbClr val="FFFFFF"/>
                </a:solidFill>
                <a:latin typeface="Cambria Math"/>
                <a:cs typeface="Cambria Math"/>
              </a:rPr>
              <a:t> </a:t>
            </a:r>
            <a:r>
              <a:rPr sz="2800" spc="-50" dirty="0">
                <a:solidFill>
                  <a:srgbClr val="FFFFFF"/>
                </a:solidFill>
                <a:latin typeface="Cambria Math"/>
                <a:cs typeface="Cambria Math"/>
              </a:rPr>
              <a:t>𝑋</a:t>
            </a:r>
            <a:r>
              <a:rPr sz="2800" dirty="0">
                <a:solidFill>
                  <a:srgbClr val="FFFFFF"/>
                </a:solidFill>
                <a:latin typeface="Cambria Math"/>
                <a:cs typeface="Cambria Math"/>
              </a:rPr>
              <a:t>	</a:t>
            </a:r>
            <a:r>
              <a:rPr sz="2950" b="1" i="1" dirty="0">
                <a:solidFill>
                  <a:srgbClr val="FFFFFF"/>
                </a:solidFill>
                <a:latin typeface="Segoe UI Semibold"/>
                <a:cs typeface="Segoe UI Semibold"/>
              </a:rPr>
              <a:t>.</a:t>
            </a:r>
            <a:r>
              <a:rPr sz="2950" b="1" i="1" spc="-80" dirty="0">
                <a:solidFill>
                  <a:srgbClr val="FFFFFF"/>
                </a:solidFill>
                <a:latin typeface="Segoe UI Semibold"/>
                <a:cs typeface="Segoe UI Semibold"/>
              </a:rPr>
              <a:t> </a:t>
            </a:r>
            <a:r>
              <a:rPr sz="2800" b="1" spc="-25" dirty="0">
                <a:solidFill>
                  <a:srgbClr val="FFFFFF"/>
                </a:solidFill>
                <a:latin typeface="Segoe UI Semibold"/>
                <a:cs typeface="Segoe UI Semibold"/>
              </a:rPr>
              <a:t>For </a:t>
            </a:r>
            <a:r>
              <a:rPr sz="2800" b="1" dirty="0">
                <a:solidFill>
                  <a:srgbClr val="FFFFFF"/>
                </a:solidFill>
                <a:latin typeface="Segoe UI Semibold"/>
                <a:cs typeface="Segoe UI Semibold"/>
              </a:rPr>
              <a:t>any</a:t>
            </a:r>
            <a:r>
              <a:rPr sz="2800" b="1" spc="-5" dirty="0">
                <a:solidFill>
                  <a:srgbClr val="FFFFFF"/>
                </a:solidFill>
                <a:latin typeface="Segoe UI Semibold"/>
                <a:cs typeface="Segoe UI Semibold"/>
              </a:rPr>
              <a:t> </a:t>
            </a:r>
            <a:r>
              <a:rPr sz="2800" dirty="0">
                <a:solidFill>
                  <a:srgbClr val="FFFFFF"/>
                </a:solidFill>
                <a:latin typeface="Cambria Math"/>
                <a:cs typeface="Cambria Math"/>
              </a:rPr>
              <a:t>0</a:t>
            </a:r>
            <a:r>
              <a:rPr sz="2800" spc="140" dirty="0">
                <a:solidFill>
                  <a:srgbClr val="FFFFFF"/>
                </a:solidFill>
                <a:latin typeface="Cambria Math"/>
                <a:cs typeface="Cambria Math"/>
              </a:rPr>
              <a:t> </a:t>
            </a:r>
            <a:r>
              <a:rPr sz="2800" dirty="0">
                <a:solidFill>
                  <a:srgbClr val="FFFFFF"/>
                </a:solidFill>
                <a:latin typeface="Cambria Math"/>
                <a:cs typeface="Cambria Math"/>
              </a:rPr>
              <a:t>≤</a:t>
            </a:r>
            <a:r>
              <a:rPr sz="2800" spc="140" dirty="0">
                <a:solidFill>
                  <a:srgbClr val="FFFFFF"/>
                </a:solidFill>
                <a:latin typeface="Cambria Math"/>
                <a:cs typeface="Cambria Math"/>
              </a:rPr>
              <a:t> </a:t>
            </a:r>
            <a:r>
              <a:rPr sz="2800" dirty="0">
                <a:solidFill>
                  <a:srgbClr val="FFFFFF"/>
                </a:solidFill>
                <a:latin typeface="Cambria Math"/>
                <a:cs typeface="Cambria Math"/>
              </a:rPr>
              <a:t>𝛿</a:t>
            </a:r>
            <a:r>
              <a:rPr sz="2800" spc="229" dirty="0">
                <a:solidFill>
                  <a:srgbClr val="FFFFFF"/>
                </a:solidFill>
                <a:latin typeface="Cambria Math"/>
                <a:cs typeface="Cambria Math"/>
              </a:rPr>
              <a:t> </a:t>
            </a:r>
            <a:r>
              <a:rPr sz="2800" dirty="0">
                <a:solidFill>
                  <a:srgbClr val="FFFFFF"/>
                </a:solidFill>
                <a:latin typeface="Cambria Math"/>
                <a:cs typeface="Cambria Math"/>
              </a:rPr>
              <a:t>≤</a:t>
            </a:r>
            <a:r>
              <a:rPr sz="2800" spc="145" dirty="0">
                <a:solidFill>
                  <a:srgbClr val="FFFFFF"/>
                </a:solidFill>
                <a:latin typeface="Cambria Math"/>
                <a:cs typeface="Cambria Math"/>
              </a:rPr>
              <a:t> </a:t>
            </a:r>
            <a:r>
              <a:rPr sz="2800" spc="-50" dirty="0">
                <a:solidFill>
                  <a:srgbClr val="FFFFFF"/>
                </a:solidFill>
                <a:latin typeface="Cambria Math"/>
                <a:cs typeface="Cambria Math"/>
              </a:rPr>
              <a:t>1</a:t>
            </a:r>
            <a:endParaRPr sz="2800">
              <a:latin typeface="Cambria Math"/>
              <a:cs typeface="Cambria Math"/>
            </a:endParaRPr>
          </a:p>
          <a:p>
            <a:pPr marR="295910" algn="r">
              <a:lnSpc>
                <a:spcPts val="3260"/>
              </a:lnSpc>
            </a:pPr>
            <a:r>
              <a:rPr sz="2800" spc="70" dirty="0">
                <a:solidFill>
                  <a:srgbClr val="FFFFFF"/>
                </a:solidFill>
                <a:latin typeface="Cambria Math"/>
                <a:cs typeface="Cambria Math"/>
              </a:rPr>
              <a:t>𝛿</a:t>
            </a:r>
            <a:r>
              <a:rPr sz="3075" spc="104" baseline="27100" dirty="0">
                <a:solidFill>
                  <a:srgbClr val="FFFFFF"/>
                </a:solidFill>
                <a:latin typeface="Cambria Math"/>
                <a:cs typeface="Cambria Math"/>
              </a:rPr>
              <a:t>2</a:t>
            </a:r>
            <a:r>
              <a:rPr sz="2800" spc="70" dirty="0">
                <a:solidFill>
                  <a:srgbClr val="FFFFFF"/>
                </a:solidFill>
                <a:latin typeface="Cambria Math"/>
                <a:cs typeface="Cambria Math"/>
              </a:rPr>
              <a:t>𝜇</a:t>
            </a:r>
            <a:endParaRPr sz="2800">
              <a:latin typeface="Cambria Math"/>
              <a:cs typeface="Cambria Math"/>
            </a:endParaRPr>
          </a:p>
        </p:txBody>
      </p:sp>
      <p:sp>
        <p:nvSpPr>
          <p:cNvPr id="24" name="object 24"/>
          <p:cNvSpPr txBox="1"/>
          <p:nvPr/>
        </p:nvSpPr>
        <p:spPr>
          <a:xfrm>
            <a:off x="11212068" y="6366154"/>
            <a:ext cx="209550" cy="452120"/>
          </a:xfrm>
          <a:prstGeom prst="rect">
            <a:avLst/>
          </a:prstGeom>
        </p:spPr>
        <p:txBody>
          <a:bodyPr vert="horz" wrap="square" lIns="0" tIns="12065" rIns="0" bIns="0" rtlCol="0">
            <a:spAutoFit/>
          </a:bodyPr>
          <a:lstStyle/>
          <a:p>
            <a:pPr>
              <a:lnSpc>
                <a:spcPct val="100000"/>
              </a:lnSpc>
              <a:spcBef>
                <a:spcPts val="95"/>
              </a:spcBef>
            </a:pPr>
            <a:r>
              <a:rPr sz="2800" spc="-50" dirty="0">
                <a:solidFill>
                  <a:srgbClr val="FFFFFF"/>
                </a:solidFill>
                <a:latin typeface="Cambria Math"/>
                <a:cs typeface="Cambria Math"/>
              </a:rPr>
              <a:t>3</a:t>
            </a:r>
            <a:endParaRPr sz="2800">
              <a:latin typeface="Cambria Math"/>
              <a:cs typeface="Cambria Math"/>
            </a:endParaRPr>
          </a:p>
        </p:txBody>
      </p:sp>
      <p:sp>
        <p:nvSpPr>
          <p:cNvPr id="25" name="object 25"/>
          <p:cNvSpPr txBox="1"/>
          <p:nvPr/>
        </p:nvSpPr>
        <p:spPr>
          <a:xfrm>
            <a:off x="6534911" y="3502152"/>
            <a:ext cx="5593080" cy="624840"/>
          </a:xfrm>
          <a:prstGeom prst="rect">
            <a:avLst/>
          </a:prstGeom>
          <a:solidFill>
            <a:srgbClr val="4B3182"/>
          </a:solidFill>
        </p:spPr>
        <p:txBody>
          <a:bodyPr vert="horz" wrap="square" lIns="0" tIns="58419" rIns="0" bIns="0" rtlCol="0">
            <a:spAutoFit/>
          </a:bodyPr>
          <a:lstStyle/>
          <a:p>
            <a:pPr marL="92075">
              <a:lnSpc>
                <a:spcPct val="100000"/>
              </a:lnSpc>
              <a:spcBef>
                <a:spcPts val="459"/>
              </a:spcBef>
            </a:pPr>
            <a:r>
              <a:rPr sz="3200" b="1" dirty="0">
                <a:solidFill>
                  <a:srgbClr val="FFFFFF"/>
                </a:solidFill>
                <a:latin typeface="Segoe UI Semibold"/>
                <a:cs typeface="Segoe UI Semibold"/>
              </a:rPr>
              <a:t>Chernoff</a:t>
            </a:r>
            <a:r>
              <a:rPr sz="3200" b="1" spc="-85" dirty="0">
                <a:solidFill>
                  <a:srgbClr val="FFFFFF"/>
                </a:solidFill>
                <a:latin typeface="Segoe UI Semibold"/>
                <a:cs typeface="Segoe UI Semibold"/>
              </a:rPr>
              <a:t> </a:t>
            </a:r>
            <a:r>
              <a:rPr sz="3200" b="1" dirty="0">
                <a:solidFill>
                  <a:srgbClr val="FFFFFF"/>
                </a:solidFill>
                <a:latin typeface="Segoe UI Semibold"/>
                <a:cs typeface="Segoe UI Semibold"/>
              </a:rPr>
              <a:t>Bound</a:t>
            </a:r>
            <a:r>
              <a:rPr sz="3200" b="1" spc="-65" dirty="0">
                <a:solidFill>
                  <a:srgbClr val="FFFFFF"/>
                </a:solidFill>
                <a:latin typeface="Segoe UI Semibold"/>
                <a:cs typeface="Segoe UI Semibold"/>
              </a:rPr>
              <a:t> </a:t>
            </a:r>
            <a:r>
              <a:rPr sz="3200" b="1" dirty="0">
                <a:solidFill>
                  <a:srgbClr val="FFFFFF"/>
                </a:solidFill>
                <a:latin typeface="Segoe UI Semibold"/>
                <a:cs typeface="Segoe UI Semibold"/>
              </a:rPr>
              <a:t>(right</a:t>
            </a:r>
            <a:r>
              <a:rPr sz="3200" b="1" spc="-45" dirty="0">
                <a:solidFill>
                  <a:srgbClr val="FFFFFF"/>
                </a:solidFill>
                <a:latin typeface="Segoe UI Semibold"/>
                <a:cs typeface="Segoe UI Semibold"/>
              </a:rPr>
              <a:t> </a:t>
            </a:r>
            <a:r>
              <a:rPr sz="3200" b="1" spc="-10" dirty="0">
                <a:solidFill>
                  <a:srgbClr val="FFFFFF"/>
                </a:solidFill>
                <a:latin typeface="Segoe UI Semibold"/>
                <a:cs typeface="Segoe UI Semibold"/>
              </a:rPr>
              <a:t>tail)</a:t>
            </a:r>
            <a:endParaRPr sz="3200">
              <a:latin typeface="Segoe UI Semibold"/>
              <a:cs typeface="Segoe UI Semibold"/>
            </a:endParaRPr>
          </a:p>
        </p:txBody>
      </p:sp>
      <p:pic>
        <p:nvPicPr>
          <p:cNvPr id="28" name="object 28" descr="A diagram of a function  Description automatically generated"/>
          <p:cNvPicPr/>
          <p:nvPr/>
        </p:nvPicPr>
        <p:blipFill>
          <a:blip r:embed="rId2" cstate="print"/>
          <a:stretch>
            <a:fillRect/>
          </a:stretch>
        </p:blipFill>
        <p:spPr>
          <a:xfrm>
            <a:off x="3826764" y="5595144"/>
            <a:ext cx="2708147" cy="1212339"/>
          </a:xfrm>
          <a:prstGeom prst="rect">
            <a:avLst/>
          </a:prstGeom>
        </p:spPr>
      </p:pic>
      <mc:AlternateContent xmlns:mc="http://schemas.openxmlformats.org/markup-compatibility/2006" xmlns:a14="http://schemas.microsoft.com/office/drawing/2010/main">
        <mc:Choice Requires="a14">
          <p:sp>
            <p:nvSpPr>
              <p:cNvPr id="30" name="object 25">
                <a:extLst>
                  <a:ext uri="{FF2B5EF4-FFF2-40B4-BE49-F238E27FC236}">
                    <a16:creationId xmlns:a16="http://schemas.microsoft.com/office/drawing/2014/main" id="{561ED126-F4EF-6D83-BE40-BD9FFB395169}"/>
                  </a:ext>
                </a:extLst>
              </p:cNvPr>
              <p:cNvSpPr/>
              <p:nvPr/>
            </p:nvSpPr>
            <p:spPr>
              <a:xfrm>
                <a:off x="5786628" y="65531"/>
                <a:ext cx="6341745" cy="390525"/>
              </a:xfrm>
              <a:custGeom>
                <a:avLst/>
                <a:gdLst/>
                <a:ahLst/>
                <a:cxnLst/>
                <a:rect l="l" t="t" r="r" b="b"/>
                <a:pathLst>
                  <a:path w="6341745" h="390525">
                    <a:moveTo>
                      <a:pt x="6303899" y="0"/>
                    </a:moveTo>
                    <a:lnTo>
                      <a:pt x="37464" y="0"/>
                    </a:lnTo>
                    <a:lnTo>
                      <a:pt x="22877" y="2942"/>
                    </a:lnTo>
                    <a:lnTo>
                      <a:pt x="10969" y="10969"/>
                    </a:lnTo>
                    <a:lnTo>
                      <a:pt x="2942" y="22877"/>
                    </a:lnTo>
                    <a:lnTo>
                      <a:pt x="0" y="37465"/>
                    </a:lnTo>
                    <a:lnTo>
                      <a:pt x="0" y="352679"/>
                    </a:lnTo>
                    <a:lnTo>
                      <a:pt x="2942" y="367266"/>
                    </a:lnTo>
                    <a:lnTo>
                      <a:pt x="10969" y="379174"/>
                    </a:lnTo>
                    <a:lnTo>
                      <a:pt x="22877" y="387201"/>
                    </a:lnTo>
                    <a:lnTo>
                      <a:pt x="37464" y="390144"/>
                    </a:lnTo>
                    <a:lnTo>
                      <a:pt x="6303899" y="390144"/>
                    </a:lnTo>
                    <a:lnTo>
                      <a:pt x="6318486" y="387201"/>
                    </a:lnTo>
                    <a:lnTo>
                      <a:pt x="6330394" y="379174"/>
                    </a:lnTo>
                    <a:lnTo>
                      <a:pt x="6338421" y="367266"/>
                    </a:lnTo>
                    <a:lnTo>
                      <a:pt x="6341364" y="352679"/>
                    </a:lnTo>
                    <a:lnTo>
                      <a:pt x="6341364" y="37465"/>
                    </a:lnTo>
                    <a:lnTo>
                      <a:pt x="6338421" y="22877"/>
                    </a:lnTo>
                    <a:lnTo>
                      <a:pt x="6330394" y="10969"/>
                    </a:lnTo>
                    <a:lnTo>
                      <a:pt x="6318486" y="2942"/>
                    </a:lnTo>
                    <a:lnTo>
                      <a:pt x="6303899" y="0"/>
                    </a:lnTo>
                    <a:close/>
                  </a:path>
                </a:pathLst>
              </a:custGeom>
              <a:solidFill>
                <a:srgbClr val="F6EDF5"/>
              </a:solidFill>
            </p:spPr>
            <p:txBody>
              <a:bodyPr wrap="square" lIns="0" tIns="0" rIns="0" bIns="0" rtlCol="0"/>
              <a:lstStyle/>
              <a:p>
                <a:pPr marL="38100" algn="just">
                  <a:spcBef>
                    <a:spcPts val="105"/>
                  </a:spcBef>
                  <a:tabLst>
                    <a:tab pos="1744980" algn="l"/>
                    <a:tab pos="2609215" algn="l"/>
                    <a:tab pos="3303904" algn="l"/>
                    <a:tab pos="4753610" algn="l"/>
                  </a:tabLst>
                </a:pPr>
                <a:r>
                  <a:rPr lang="en-US" sz="2000" b="0" i="1" dirty="0">
                    <a:latin typeface="Segoe UI Semilight"/>
                    <a:cs typeface="Segoe UI Semilight"/>
                  </a:rPr>
                  <a:t>Goal:</a:t>
                </a:r>
                <a:r>
                  <a:rPr lang="en-US" sz="2000" b="0" i="1" spc="-45" dirty="0">
                    <a:latin typeface="Segoe UI Semilight"/>
                    <a:cs typeface="Segoe UI Semilight"/>
                  </a:rPr>
                  <a:t> </a:t>
                </a:r>
                <a:r>
                  <a:rPr lang="en-US" sz="2000" b="0" i="1" dirty="0">
                    <a:latin typeface="Segoe UI Semilight"/>
                    <a:cs typeface="Segoe UI Semilight"/>
                  </a:rPr>
                  <a:t>bound </a:t>
                </a:r>
                <a:r>
                  <a:rPr lang="en-US" sz="1800" dirty="0">
                    <a:latin typeface="Cambria Math"/>
                    <a:cs typeface="Cambria Math"/>
                  </a:rPr>
                  <a:t>ℙ</a:t>
                </a:r>
                <a14:m>
                  <m:oMath xmlns:m="http://schemas.openxmlformats.org/officeDocument/2006/math">
                    <m:d>
                      <m:dPr>
                        <m:endChr m:val="|"/>
                        <m:ctrlPr>
                          <a:rPr lang="ar-AE" sz="1800" b="0" i="1" smtClean="0">
                            <a:latin typeface="Cambria Math" panose="02040503050406030204" pitchFamily="18" charset="0"/>
                            <a:cs typeface="Cambria Math"/>
                          </a:rPr>
                        </m:ctrlPr>
                      </m:dPr>
                      <m:e>
                        <m:r>
                          <a:rPr lang="ar-AE" sz="1800" b="0" i="1" smtClean="0">
                            <a:latin typeface="Cambria Math" panose="02040503050406030204" pitchFamily="18" charset="0"/>
                            <a:cs typeface="Cambria Math"/>
                          </a:rPr>
                          <m:t>|</m:t>
                        </m:r>
                        <m:acc>
                          <m:accPr>
                            <m:chr m:val="̅"/>
                            <m:ctrlPr>
                              <a:rPr lang="ar-AE" sz="1800" b="0" i="1" smtClean="0">
                                <a:latin typeface="Cambria Math" panose="02040503050406030204" pitchFamily="18" charset="0"/>
                                <a:cs typeface="Cambria Math"/>
                              </a:rPr>
                            </m:ctrlPr>
                          </m:accPr>
                          <m:e>
                            <m:r>
                              <a:rPr lang="ar-AE" sz="1800" b="0" i="1" smtClean="0">
                                <a:latin typeface="Cambria Math" panose="02040503050406030204" pitchFamily="18" charset="0"/>
                                <a:cs typeface="Cambria Math"/>
                              </a:rPr>
                              <m:t>𝑋</m:t>
                            </m:r>
                          </m:e>
                        </m:acc>
                        <m:r>
                          <a:rPr lang="ar-AE" sz="1800" b="0" i="1" smtClean="0">
                            <a:latin typeface="Cambria Math" panose="02040503050406030204" pitchFamily="18" charset="0"/>
                            <a:cs typeface="Cambria Math"/>
                          </a:rPr>
                          <m:t>−0.6</m:t>
                        </m:r>
                      </m:e>
                    </m:d>
                    <m:r>
                      <a:rPr lang="ar-AE" sz="1800" b="0" i="1" smtClean="0">
                        <a:latin typeface="Cambria Math" panose="02040503050406030204" pitchFamily="18" charset="0"/>
                        <a:cs typeface="Cambria Math"/>
                      </a:rPr>
                      <m:t>≥0.1)=</m:t>
                    </m:r>
                    <m:r>
                      <m:rPr>
                        <m:nor/>
                      </m:rPr>
                      <a:rPr lang="ar-AE" sz="1800" i="0" dirty="0">
                        <a:latin typeface="Cambria Math"/>
                        <a:ea typeface="Cambria Math" panose="02040503050406030204" pitchFamily="18" charset="0"/>
                        <a:cs typeface="Cambria Math"/>
                      </a:rPr>
                      <m:t>ℙ</m:t>
                    </m:r>
                    <m:r>
                      <m:rPr>
                        <m:nor/>
                      </m:rPr>
                      <a:rPr lang="ar-AE" sz="1800" b="0" i="0" dirty="0" smtClean="0">
                        <a:latin typeface="Cambria Math"/>
                        <a:ea typeface="Cambria Math" panose="02040503050406030204" pitchFamily="18" charset="0"/>
                        <a:cs typeface="Cambria Math"/>
                      </a:rPr>
                      <m:t>(</m:t>
                    </m:r>
                    <m:acc>
                      <m:accPr>
                        <m:chr m:val="̅"/>
                        <m:ctrlPr>
                          <a:rPr lang="ar-AE" sz="1800" b="0" i="1" smtClean="0">
                            <a:latin typeface="Cambria Math" panose="02040503050406030204" pitchFamily="18" charset="0"/>
                            <a:cs typeface="Cambria Math"/>
                          </a:rPr>
                        </m:ctrlPr>
                      </m:accPr>
                      <m:e>
                        <m:r>
                          <a:rPr lang="ar-AE" sz="1800" b="0" i="1" smtClean="0">
                            <a:latin typeface="Cambria Math" panose="02040503050406030204" pitchFamily="18" charset="0"/>
                            <a:cs typeface="Cambria Math"/>
                          </a:rPr>
                          <m:t>𝑋</m:t>
                        </m:r>
                      </m:e>
                    </m:acc>
                    <m:r>
                      <a:rPr lang="ar-AE" sz="1800" b="0" i="1" smtClean="0">
                        <a:latin typeface="Cambria Math" panose="02040503050406030204" pitchFamily="18" charset="0"/>
                        <a:cs typeface="Cambria Math"/>
                      </a:rPr>
                      <m:t>≤0.5)+</m:t>
                    </m:r>
                    <m:r>
                      <m:rPr>
                        <m:nor/>
                      </m:rPr>
                      <a:rPr lang="ar-AE" sz="1800" i="0" dirty="0" smtClean="0">
                        <a:latin typeface="Cambria Math"/>
                        <a:ea typeface="Cambria Math" panose="02040503050406030204" pitchFamily="18" charset="0"/>
                        <a:cs typeface="Cambria Math"/>
                      </a:rPr>
                      <m:t>ℙ</m:t>
                    </m:r>
                    <m:r>
                      <m:rPr>
                        <m:nor/>
                      </m:rPr>
                      <a:rPr lang="ar-AE" sz="1800" b="0" i="0" dirty="0" smtClean="0">
                        <a:latin typeface="Cambria Math"/>
                        <a:ea typeface="Cambria Math" panose="02040503050406030204" pitchFamily="18" charset="0"/>
                        <a:cs typeface="Cambria Math"/>
                      </a:rPr>
                      <m:t>(</m:t>
                    </m:r>
                    <m:acc>
                      <m:accPr>
                        <m:chr m:val="̅"/>
                        <m:ctrlPr>
                          <a:rPr lang="ar-AE" sz="1800" b="0" i="1" smtClean="0">
                            <a:latin typeface="Cambria Math" panose="02040503050406030204" pitchFamily="18" charset="0"/>
                            <a:cs typeface="Cambria Math"/>
                          </a:rPr>
                        </m:ctrlPr>
                      </m:accPr>
                      <m:e>
                        <m:r>
                          <a:rPr lang="ar-AE" sz="1800" b="0" i="1" smtClean="0">
                            <a:latin typeface="Cambria Math" panose="02040503050406030204" pitchFamily="18" charset="0"/>
                            <a:cs typeface="Cambria Math"/>
                          </a:rPr>
                          <m:t>𝑋</m:t>
                        </m:r>
                      </m:e>
                    </m:acc>
                    <m:r>
                      <a:rPr lang="ar-AE" sz="1800" b="0" i="1" smtClean="0">
                        <a:latin typeface="Cambria Math" panose="02040503050406030204" pitchFamily="18" charset="0"/>
                        <a:cs typeface="Cambria Math"/>
                      </a:rPr>
                      <m:t>≥0.7)</m:t>
                    </m:r>
                  </m:oMath>
                </a14:m>
                <a:endParaRPr lang="ar-AE" sz="1800" dirty="0">
                  <a:latin typeface="Cambria Math"/>
                  <a:cs typeface="Cambria Math"/>
                </a:endParaRPr>
              </a:p>
            </p:txBody>
          </p:sp>
        </mc:Choice>
        <mc:Fallback xmlns="">
          <p:sp>
            <p:nvSpPr>
              <p:cNvPr id="30" name="object 25">
                <a:extLst>
                  <a:ext uri="{FF2B5EF4-FFF2-40B4-BE49-F238E27FC236}">
                    <a16:creationId xmlns:a16="http://schemas.microsoft.com/office/drawing/2014/main" id="{561ED126-F4EF-6D83-BE40-BD9FFB395169}"/>
                  </a:ext>
                </a:extLst>
              </p:cNvPr>
              <p:cNvSpPr>
                <a:spLocks noRot="1" noChangeAspect="1" noMove="1" noResize="1" noEditPoints="1" noAdjustHandles="1" noChangeArrowheads="1" noChangeShapeType="1" noTextEdit="1"/>
              </p:cNvSpPr>
              <p:nvPr/>
            </p:nvSpPr>
            <p:spPr>
              <a:xfrm>
                <a:off x="5786628" y="65531"/>
                <a:ext cx="6341745" cy="390525"/>
              </a:xfrm>
              <a:custGeom>
                <a:avLst/>
                <a:gdLst/>
                <a:ahLst/>
                <a:cxnLst/>
                <a:rect l="l" t="t" r="r" b="b"/>
                <a:pathLst>
                  <a:path w="6341745" h="390525">
                    <a:moveTo>
                      <a:pt x="6303899" y="0"/>
                    </a:moveTo>
                    <a:lnTo>
                      <a:pt x="37464" y="0"/>
                    </a:lnTo>
                    <a:lnTo>
                      <a:pt x="22877" y="2942"/>
                    </a:lnTo>
                    <a:lnTo>
                      <a:pt x="10969" y="10969"/>
                    </a:lnTo>
                    <a:lnTo>
                      <a:pt x="2942" y="22877"/>
                    </a:lnTo>
                    <a:lnTo>
                      <a:pt x="0" y="37465"/>
                    </a:lnTo>
                    <a:lnTo>
                      <a:pt x="0" y="352679"/>
                    </a:lnTo>
                    <a:lnTo>
                      <a:pt x="2942" y="367266"/>
                    </a:lnTo>
                    <a:lnTo>
                      <a:pt x="10969" y="379174"/>
                    </a:lnTo>
                    <a:lnTo>
                      <a:pt x="22877" y="387201"/>
                    </a:lnTo>
                    <a:lnTo>
                      <a:pt x="37464" y="390144"/>
                    </a:lnTo>
                    <a:lnTo>
                      <a:pt x="6303899" y="390144"/>
                    </a:lnTo>
                    <a:lnTo>
                      <a:pt x="6318486" y="387201"/>
                    </a:lnTo>
                    <a:lnTo>
                      <a:pt x="6330394" y="379174"/>
                    </a:lnTo>
                    <a:lnTo>
                      <a:pt x="6338421" y="367266"/>
                    </a:lnTo>
                    <a:lnTo>
                      <a:pt x="6341364" y="352679"/>
                    </a:lnTo>
                    <a:lnTo>
                      <a:pt x="6341364" y="37465"/>
                    </a:lnTo>
                    <a:lnTo>
                      <a:pt x="6338421" y="22877"/>
                    </a:lnTo>
                    <a:lnTo>
                      <a:pt x="6330394" y="10969"/>
                    </a:lnTo>
                    <a:lnTo>
                      <a:pt x="6318486" y="2942"/>
                    </a:lnTo>
                    <a:lnTo>
                      <a:pt x="6303899" y="0"/>
                    </a:lnTo>
                    <a:close/>
                  </a:path>
                </a:pathLst>
              </a:custGeom>
              <a:blipFill>
                <a:blip r:embed="rId3"/>
                <a:stretch>
                  <a:fillRect l="-1825" t="-18750" b="-18750"/>
                </a:stretch>
              </a:blipFill>
            </p:spPr>
            <p:txBody>
              <a:bodyPr/>
              <a:lstStyle/>
              <a:p>
                <a:r>
                  <a:rPr lang="en-US">
                    <a:noFill/>
                  </a:rPr>
                  <a:t> </a:t>
                </a:r>
              </a:p>
            </p:txBody>
          </p:sp>
        </mc:Fallback>
      </mc:AlternateContent>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33006E"/>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Integral">
  <a:themeElements>
    <a:clrScheme name="UW-accents">
      <a:dk1>
        <a:sysClr val="windowText" lastClr="000000"/>
      </a:dk1>
      <a:lt1>
        <a:sysClr val="window" lastClr="FFFFFF"/>
      </a:lt1>
      <a:dk2>
        <a:srgbClr val="335B74"/>
      </a:dk2>
      <a:lt2>
        <a:srgbClr val="DFE3E5"/>
      </a:lt2>
      <a:accent1>
        <a:srgbClr val="1CADE4"/>
      </a:accent1>
      <a:accent2>
        <a:srgbClr val="A48DD3"/>
      </a:accent2>
      <a:accent3>
        <a:srgbClr val="4C3282"/>
      </a:accent3>
      <a:accent4>
        <a:srgbClr val="B6A479"/>
      </a:accent4>
      <a:accent5>
        <a:srgbClr val="3E8853"/>
      </a:accent5>
      <a:accent6>
        <a:srgbClr val="62A39F"/>
      </a:accent6>
      <a:hlink>
        <a:srgbClr val="33006F"/>
      </a:hlink>
      <a:folHlink>
        <a:srgbClr val="9A7B4C"/>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312_template" id="{E9E1C34E-321A-4CCF-AB4F-B7BF45CD4E83}" vid="{4E8A6AA9-08E3-46AB-AEAF-6FC73982C91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322</TotalTime>
  <Words>8073</Words>
  <Application>Microsoft Office PowerPoint</Application>
  <PresentationFormat>Widescreen</PresentationFormat>
  <Paragraphs>717</Paragraphs>
  <Slides>77</Slides>
  <Notes>5</Notes>
  <HiddenSlides>19</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77</vt:i4>
      </vt:variant>
    </vt:vector>
  </HeadingPairs>
  <TitlesOfParts>
    <vt:vector size="91" baseType="lpstr">
      <vt:lpstr>Aptos</vt:lpstr>
      <vt:lpstr>Arial</vt:lpstr>
      <vt:lpstr>Calibri</vt:lpstr>
      <vt:lpstr>Cambria Math</vt:lpstr>
      <vt:lpstr>Segoe UI</vt:lpstr>
      <vt:lpstr>Segoe UI Light</vt:lpstr>
      <vt:lpstr>Segoe UI Semibold</vt:lpstr>
      <vt:lpstr>Segoe UI Semilight</vt:lpstr>
      <vt:lpstr>Times New Roman</vt:lpstr>
      <vt:lpstr>Tw Cen MT</vt:lpstr>
      <vt:lpstr>Wingdings</vt:lpstr>
      <vt:lpstr>Wingdings 3</vt:lpstr>
      <vt:lpstr>Office Theme</vt:lpstr>
      <vt:lpstr>Integral</vt:lpstr>
      <vt:lpstr>Maximum Likelihood Estimation</vt:lpstr>
      <vt:lpstr>Announcements</vt:lpstr>
      <vt:lpstr>Where Are We?</vt:lpstr>
      <vt:lpstr>Chernoff Bound</vt:lpstr>
      <vt:lpstr>Example: Polling (again, but better!)</vt:lpstr>
      <vt:lpstr>PowerPoint Presentation</vt:lpstr>
      <vt:lpstr>Example: Polling (1. bound the left tail)</vt:lpstr>
      <vt:lpstr>Example: Polling (1. bound the left tail)</vt:lpstr>
      <vt:lpstr>Example: Polling (2. bound the right tail)</vt:lpstr>
      <vt:lpstr>Example: Polling (2. bound the right tail)</vt:lpstr>
      <vt:lpstr>Example: Polling (3. Putting it all together)</vt:lpstr>
      <vt:lpstr>Wait a Minute</vt:lpstr>
      <vt:lpstr>Wait a Minute</vt:lpstr>
      <vt:lpstr>But Wait! There’s More</vt:lpstr>
      <vt:lpstr>Tail Bounds – Takeaways</vt:lpstr>
      <vt:lpstr>Tail Bounds – Summary</vt:lpstr>
      <vt:lpstr>One More Bound – Union Bound</vt:lpstr>
      <vt:lpstr>Union Bound (not a tail bound, but still a bound)</vt:lpstr>
      <vt:lpstr>Concentration Applications</vt:lpstr>
      <vt:lpstr>Example: Frogs</vt:lpstr>
      <vt:lpstr>Example: Frogs</vt:lpstr>
      <vt:lpstr>Example: Frogs</vt:lpstr>
      <vt:lpstr>Example: Frogs</vt:lpstr>
      <vt:lpstr>Example: Frogs</vt:lpstr>
      <vt:lpstr>Tail Bounds – Summary</vt:lpstr>
      <vt:lpstr>Applications</vt:lpstr>
      <vt:lpstr>Privacy Preservation</vt:lpstr>
      <vt:lpstr>Privacy Preservation with Randomness</vt:lpstr>
      <vt:lpstr>What’s the problem?</vt:lpstr>
      <vt:lpstr>Doing Better With Randomness</vt:lpstr>
      <vt:lpstr>Will it be private?</vt:lpstr>
      <vt:lpstr>Will it be private?</vt:lpstr>
      <vt:lpstr>But will it be accurate?</vt:lpstr>
      <vt:lpstr>But will it be accurate?</vt:lpstr>
      <vt:lpstr>But will it be accurate?</vt:lpstr>
      <vt:lpstr>Can we use Chernoff?</vt:lpstr>
      <vt:lpstr>A different inequality</vt:lpstr>
      <vt:lpstr> Can’t bound δ without bounding p</vt:lpstr>
      <vt:lpstr>Hoeffding’s Inequality</vt:lpstr>
      <vt:lpstr>Y=2(X-n/2) or X=(Y+n)/2</vt:lpstr>
      <vt:lpstr>Hoeffding’s Inequality</vt:lpstr>
      <vt:lpstr>Margin of Error</vt:lpstr>
      <vt:lpstr>How much do we lose?</vt:lpstr>
      <vt:lpstr>In The Real World</vt:lpstr>
      <vt:lpstr>Maximum Likelihood Estimation</vt:lpstr>
      <vt:lpstr>Up till now…</vt:lpstr>
      <vt:lpstr>Up till now…</vt:lpstr>
      <vt:lpstr>What could those “missing rules/parameters” be?</vt:lpstr>
      <vt:lpstr>The Remix – going backwards</vt:lpstr>
      <vt:lpstr>The Remix – going backwards</vt:lpstr>
      <vt:lpstr>Maximum Likelihood Estimation</vt:lpstr>
      <vt:lpstr>Maximum Likelihood Estimation</vt:lpstr>
      <vt:lpstr>Maximum Likelihood Estimation</vt:lpstr>
      <vt:lpstr>Maximum Likelihood Estimation</vt:lpstr>
      <vt:lpstr>Maximum Likelihood Estimation</vt:lpstr>
      <vt:lpstr>Maximum Likelihood Estimation</vt:lpstr>
      <vt:lpstr>Maximum Likelihood Estimation</vt:lpstr>
      <vt:lpstr>Likelihood function</vt:lpstr>
      <vt:lpstr>Likelihood function</vt:lpstr>
      <vt:lpstr>Likelihood function</vt:lpstr>
      <vt:lpstr>Likelihood function</vt:lpstr>
      <vt:lpstr>Notation comparison</vt:lpstr>
      <vt:lpstr>Likelihood function</vt:lpstr>
      <vt:lpstr>Likelihood function</vt:lpstr>
      <vt:lpstr>Maximum Likelihood Estimation</vt:lpstr>
      <vt:lpstr>Maximum Likelihood Estimation</vt:lpstr>
      <vt:lpstr>Maximum Likelihood Estimation</vt:lpstr>
      <vt:lpstr>PowerPoint Presentation</vt:lpstr>
      <vt:lpstr>PowerPoint Presentation</vt:lpstr>
      <vt:lpstr>PowerPoint Presentation</vt:lpstr>
      <vt:lpstr>PowerPoint Presentation</vt:lpstr>
      <vt:lpstr>Is that really the maximum?</vt:lpstr>
      <vt:lpstr>Half a step backwards…</vt:lpstr>
      <vt:lpstr>Half a step backwards…</vt:lpstr>
      <vt:lpstr>Half a step backwards…</vt:lpstr>
      <vt:lpstr>Coin flips is easier</vt:lpstr>
      <vt:lpstr>Solving MLE (the process)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rtweber2</dc:creator>
  <cp:lastModifiedBy>Jolie Zhou</cp:lastModifiedBy>
  <cp:revision>7</cp:revision>
  <dcterms:created xsi:type="dcterms:W3CDTF">2026-08-07T09:00:11Z</dcterms:created>
  <dcterms:modified xsi:type="dcterms:W3CDTF">2026-08-10T08:28:04Z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2024-07-29T00:00:00Z</vt:filetime>
  </property>
  <property fmtid="{D5CDD505-2E9C-101B-9397-08002B2CF9AE}" pid="3" name="Creator">
    <vt:lpwstr>Microsoft® PowerPoint® for Microsoft 365</vt:lpwstr>
  </property>
  <property fmtid="{D5CDD505-2E9C-101B-9397-08002B2CF9AE}" pid="4" name="LastSaved">
    <vt:filetime>2026-08-07T00:00:00Z</vt:filetime>
  </property>
  <property fmtid="{D5CDD505-2E9C-101B-9397-08002B2CF9AE}" pid="5" name="Producer">
    <vt:lpwstr>Microsoft® PowerPoint® for Microsoft 365</vt:lpwstr>
  </property>
</Properties>
</file>