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62"/>
  </p:notesMasterIdLst>
  <p:sldIdLst>
    <p:sldId id="256" r:id="rId3"/>
    <p:sldId id="257" r:id="rId4"/>
    <p:sldId id="393" r:id="rId5"/>
    <p:sldId id="261" r:id="rId6"/>
    <p:sldId id="380" r:id="rId7"/>
    <p:sldId id="381" r:id="rId8"/>
    <p:sldId id="264" r:id="rId9"/>
    <p:sldId id="263" r:id="rId10"/>
    <p:sldId id="285" r:id="rId11"/>
    <p:sldId id="395" r:id="rId12"/>
    <p:sldId id="396" r:id="rId13"/>
    <p:sldId id="397" r:id="rId14"/>
    <p:sldId id="424" r:id="rId15"/>
    <p:sldId id="265" r:id="rId16"/>
    <p:sldId id="398" r:id="rId17"/>
    <p:sldId id="266" r:id="rId18"/>
    <p:sldId id="399" r:id="rId19"/>
    <p:sldId id="404" r:id="rId20"/>
    <p:sldId id="267" r:id="rId21"/>
    <p:sldId id="406" r:id="rId22"/>
    <p:sldId id="407" r:id="rId23"/>
    <p:sldId id="408" r:id="rId24"/>
    <p:sldId id="409" r:id="rId25"/>
    <p:sldId id="411" r:id="rId26"/>
    <p:sldId id="269" r:id="rId27"/>
    <p:sldId id="270" r:id="rId28"/>
    <p:sldId id="271" r:id="rId29"/>
    <p:sldId id="272" r:id="rId30"/>
    <p:sldId id="273" r:id="rId31"/>
    <p:sldId id="274" r:id="rId32"/>
    <p:sldId id="412" r:id="rId33"/>
    <p:sldId id="275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306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262" r:id="rId54"/>
    <p:sldId id="417" r:id="rId55"/>
    <p:sldId id="421" r:id="rId56"/>
    <p:sldId id="422" r:id="rId57"/>
    <p:sldId id="423" r:id="rId58"/>
    <p:sldId id="419" r:id="rId59"/>
    <p:sldId id="420" r:id="rId60"/>
    <p:sldId id="276" r:id="rId6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11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1A6F2-6067-4FBE-BFB4-17A037AF180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71DDB2-37D9-4C89-8E1F-8FB92071B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27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E3152-4512-29E8-5F30-92BFC2C6F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461182-6D26-D236-5F7E-712EB1FFA5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E33862-368F-E87E-3EE5-E22AD8C24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8C2340-1C4B-50A3-4E90-5A8CB479C3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EA092-5A1C-405F-8CCA-198B608C04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345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538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1ACDB-4AF7-4ACB-A8DD-4020649C8DD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91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71DDB2-37D9-4C89-8E1F-8FB92071B8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318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54202" y="340613"/>
            <a:ext cx="528955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0D0D0D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Segoe UI Semilight"/>
                <a:cs typeface="Segoe UI Semi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34620" y="1512985"/>
            <a:ext cx="5397689" cy="4796375"/>
          </a:xfrm>
        </p:spPr>
        <p:txBody>
          <a:bodyPr/>
          <a:lstStyle>
            <a:lvl1pPr marL="91440" indent="-91440">
              <a:buFontTx/>
              <a:buChar char=" "/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64809" y="1512984"/>
            <a:ext cx="5397689" cy="479637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 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A838-FFB3-4178-874B-9345471713A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E6DF-9F34-4EC4-9316-111D489C4FF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45E9297-2ED3-49ED-918C-68275E6ED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447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A838-FFB3-4178-874B-9345471713A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E6DF-9F34-4EC4-9316-111D489C4FF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UW building">
            <a:extLst>
              <a:ext uri="{FF2B5EF4-FFF2-40B4-BE49-F238E27FC236}">
                <a16:creationId xmlns:a16="http://schemas.microsoft.com/office/drawing/2014/main" id="{8DB080C4-5F0D-47C3-B99E-D2AD3B91F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85" b="5565"/>
          <a:stretch/>
        </p:blipFill>
        <p:spPr bwMode="auto">
          <a:xfrm>
            <a:off x="3" y="0"/>
            <a:ext cx="12191997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754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A838-FFB3-4178-874B-9345471713A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E6DF-9F34-4EC4-9316-111D489C4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146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A838-FFB3-4178-874B-9345471713A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E6DF-9F34-4EC4-9316-111D489C4FF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130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CB2A4-11AD-445D-9449-ECE97BF72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5881" y="3446573"/>
            <a:ext cx="5590283" cy="1014667"/>
          </a:xfrm>
        </p:spPr>
        <p:txBody>
          <a:bodyPr/>
          <a:lstStyle>
            <a:lvl1pPr algn="ctr">
              <a:defRPr cap="none" baseline="0"/>
            </a:lvl1pPr>
          </a:lstStyle>
          <a:p>
            <a:r>
              <a:rPr lang="en-US" dirty="0"/>
              <a:t>Big Concept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E7B94-0CB0-48FD-9BA2-0BCEF75A7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A838-FFB3-4178-874B-9345471713A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BA529F-BA16-4C50-8761-34379098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838C27-C210-4D9C-AB83-9BF54E32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E6DF-9F34-4EC4-9316-111D489C4FFB}" type="slidenum">
              <a:rPr lang="en-US" smtClean="0"/>
              <a:t>‹#›</a:t>
            </a:fld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67791F-5EAB-433C-8512-E3D8B5FEA33C}"/>
              </a:ext>
            </a:extLst>
          </p:cNvPr>
          <p:cNvCxnSpPr/>
          <p:nvPr/>
        </p:nvCxnSpPr>
        <p:spPr>
          <a:xfrm>
            <a:off x="138752" y="1917510"/>
            <a:ext cx="11914495" cy="0"/>
          </a:xfrm>
          <a:prstGeom prst="line">
            <a:avLst/>
          </a:prstGeom>
          <a:ln w="19050"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FC5ADD-7CD5-4855-8137-142378EFA26D}"/>
              </a:ext>
            </a:extLst>
          </p:cNvPr>
          <p:cNvGrpSpPr/>
          <p:nvPr/>
        </p:nvGrpSpPr>
        <p:grpSpPr>
          <a:xfrm>
            <a:off x="4736398" y="555634"/>
            <a:ext cx="2723751" cy="2723751"/>
            <a:chOff x="4360460" y="449353"/>
            <a:chExt cx="3282287" cy="328228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1030CC-581E-4D1E-9ACA-A92F5BB6C0CB}"/>
                </a:ext>
              </a:extLst>
            </p:cNvPr>
            <p:cNvSpPr/>
            <p:nvPr userDrawn="1"/>
          </p:nvSpPr>
          <p:spPr>
            <a:xfrm>
              <a:off x="4360460" y="449353"/>
              <a:ext cx="3282287" cy="3282287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Shape 822">
              <a:extLst>
                <a:ext uri="{FF2B5EF4-FFF2-40B4-BE49-F238E27FC236}">
                  <a16:creationId xmlns:a16="http://schemas.microsoft.com/office/drawing/2014/main" id="{9662AC8F-8502-4CF6-87AC-2CB7EFEBC5CD}"/>
                </a:ext>
              </a:extLst>
            </p:cNvPr>
            <p:cNvGrpSpPr/>
            <p:nvPr userDrawn="1"/>
          </p:nvGrpSpPr>
          <p:grpSpPr>
            <a:xfrm>
              <a:off x="4868910" y="1003939"/>
              <a:ext cx="2265387" cy="2173113"/>
              <a:chOff x="5233525" y="4954450"/>
              <a:chExt cx="538275" cy="516350"/>
            </a:xfrm>
          </p:grpSpPr>
          <p:sp>
            <p:nvSpPr>
              <p:cNvPr id="8" name="Shape 823">
                <a:extLst>
                  <a:ext uri="{FF2B5EF4-FFF2-40B4-BE49-F238E27FC236}">
                    <a16:creationId xmlns:a16="http://schemas.microsoft.com/office/drawing/2014/main" id="{915C32CE-F54C-4A91-A795-5F6EE0E2C310}"/>
                  </a:ext>
                </a:extLst>
              </p:cNvPr>
              <p:cNvSpPr/>
              <p:nvPr/>
            </p:nvSpPr>
            <p:spPr>
              <a:xfrm>
                <a:off x="5637825" y="4954450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1023" y="3410"/>
                    </a:moveTo>
                    <a:lnTo>
                      <a:pt x="1023" y="3410"/>
                    </a:lnTo>
                    <a:lnTo>
                      <a:pt x="1193" y="3483"/>
                    </a:lnTo>
                    <a:lnTo>
                      <a:pt x="1388" y="3532"/>
                    </a:lnTo>
                    <a:lnTo>
                      <a:pt x="1583" y="3556"/>
                    </a:lnTo>
                    <a:lnTo>
                      <a:pt x="1778" y="3581"/>
                    </a:lnTo>
                    <a:lnTo>
                      <a:pt x="1778" y="3581"/>
                    </a:lnTo>
                    <a:lnTo>
                      <a:pt x="1973" y="3556"/>
                    </a:lnTo>
                    <a:lnTo>
                      <a:pt x="2143" y="3532"/>
                    </a:lnTo>
                    <a:lnTo>
                      <a:pt x="2314" y="3508"/>
                    </a:lnTo>
                    <a:lnTo>
                      <a:pt x="2484" y="3435"/>
                    </a:lnTo>
                    <a:lnTo>
                      <a:pt x="2630" y="3361"/>
                    </a:lnTo>
                    <a:lnTo>
                      <a:pt x="2776" y="3264"/>
                    </a:lnTo>
                    <a:lnTo>
                      <a:pt x="2923" y="3167"/>
                    </a:lnTo>
                    <a:lnTo>
                      <a:pt x="3044" y="3045"/>
                    </a:lnTo>
                    <a:lnTo>
                      <a:pt x="3166" y="2923"/>
                    </a:lnTo>
                    <a:lnTo>
                      <a:pt x="3264" y="2801"/>
                    </a:lnTo>
                    <a:lnTo>
                      <a:pt x="3361" y="2631"/>
                    </a:lnTo>
                    <a:lnTo>
                      <a:pt x="3434" y="2485"/>
                    </a:lnTo>
                    <a:lnTo>
                      <a:pt x="3483" y="2314"/>
                    </a:lnTo>
                    <a:lnTo>
                      <a:pt x="3531" y="2144"/>
                    </a:lnTo>
                    <a:lnTo>
                      <a:pt x="3556" y="1973"/>
                    </a:lnTo>
                    <a:lnTo>
                      <a:pt x="3580" y="1803"/>
                    </a:lnTo>
                    <a:lnTo>
                      <a:pt x="3580" y="1803"/>
                    </a:lnTo>
                    <a:lnTo>
                      <a:pt x="3556" y="1608"/>
                    </a:lnTo>
                    <a:lnTo>
                      <a:pt x="3531" y="1437"/>
                    </a:lnTo>
                    <a:lnTo>
                      <a:pt x="3483" y="1267"/>
                    </a:lnTo>
                    <a:lnTo>
                      <a:pt x="3434" y="1096"/>
                    </a:lnTo>
                    <a:lnTo>
                      <a:pt x="3361" y="950"/>
                    </a:lnTo>
                    <a:lnTo>
                      <a:pt x="3264" y="804"/>
                    </a:lnTo>
                    <a:lnTo>
                      <a:pt x="3166" y="658"/>
                    </a:lnTo>
                    <a:lnTo>
                      <a:pt x="3044" y="536"/>
                    </a:lnTo>
                    <a:lnTo>
                      <a:pt x="2923" y="414"/>
                    </a:lnTo>
                    <a:lnTo>
                      <a:pt x="2776" y="317"/>
                    </a:lnTo>
                    <a:lnTo>
                      <a:pt x="2630" y="220"/>
                    </a:lnTo>
                    <a:lnTo>
                      <a:pt x="2484" y="147"/>
                    </a:lnTo>
                    <a:lnTo>
                      <a:pt x="2314" y="98"/>
                    </a:lnTo>
                    <a:lnTo>
                      <a:pt x="2143" y="49"/>
                    </a:lnTo>
                    <a:lnTo>
                      <a:pt x="1973" y="25"/>
                    </a:lnTo>
                    <a:lnTo>
                      <a:pt x="1778" y="0"/>
                    </a:lnTo>
                    <a:lnTo>
                      <a:pt x="1778" y="0"/>
                    </a:lnTo>
                    <a:lnTo>
                      <a:pt x="1607" y="25"/>
                    </a:lnTo>
                    <a:lnTo>
                      <a:pt x="1437" y="49"/>
                    </a:lnTo>
                    <a:lnTo>
                      <a:pt x="1266" y="98"/>
                    </a:lnTo>
                    <a:lnTo>
                      <a:pt x="1096" y="147"/>
                    </a:lnTo>
                    <a:lnTo>
                      <a:pt x="925" y="220"/>
                    </a:lnTo>
                    <a:lnTo>
                      <a:pt x="779" y="317"/>
                    </a:lnTo>
                    <a:lnTo>
                      <a:pt x="658" y="414"/>
                    </a:lnTo>
                    <a:lnTo>
                      <a:pt x="536" y="536"/>
                    </a:lnTo>
                    <a:lnTo>
                      <a:pt x="414" y="658"/>
                    </a:lnTo>
                    <a:lnTo>
                      <a:pt x="317" y="804"/>
                    </a:lnTo>
                    <a:lnTo>
                      <a:pt x="219" y="950"/>
                    </a:lnTo>
                    <a:lnTo>
                      <a:pt x="146" y="1096"/>
                    </a:lnTo>
                    <a:lnTo>
                      <a:pt x="73" y="1267"/>
                    </a:lnTo>
                    <a:lnTo>
                      <a:pt x="49" y="1437"/>
                    </a:lnTo>
                    <a:lnTo>
                      <a:pt x="24" y="1608"/>
                    </a:lnTo>
                    <a:lnTo>
                      <a:pt x="0" y="1803"/>
                    </a:lnTo>
                    <a:lnTo>
                      <a:pt x="0" y="1803"/>
                    </a:lnTo>
                    <a:lnTo>
                      <a:pt x="24" y="2071"/>
                    </a:lnTo>
                    <a:lnTo>
                      <a:pt x="97" y="2339"/>
                    </a:lnTo>
                    <a:lnTo>
                      <a:pt x="195" y="2582"/>
                    </a:lnTo>
                    <a:lnTo>
                      <a:pt x="317" y="280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Shape 824">
                <a:extLst>
                  <a:ext uri="{FF2B5EF4-FFF2-40B4-BE49-F238E27FC236}">
                    <a16:creationId xmlns:a16="http://schemas.microsoft.com/office/drawing/2014/main" id="{25663F7D-C889-439B-A68E-97D8B29147A8}"/>
                  </a:ext>
                </a:extLst>
              </p:cNvPr>
              <p:cNvSpPr/>
              <p:nvPr/>
            </p:nvSpPr>
            <p:spPr>
              <a:xfrm>
                <a:off x="5323025" y="4980625"/>
                <a:ext cx="88925" cy="889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57" fill="none" extrusionOk="0">
                    <a:moveTo>
                      <a:pt x="3191" y="2850"/>
                    </a:moveTo>
                    <a:lnTo>
                      <a:pt x="3191" y="2850"/>
                    </a:lnTo>
                    <a:lnTo>
                      <a:pt x="3313" y="2680"/>
                    </a:lnTo>
                    <a:lnTo>
                      <a:pt x="3410" y="2509"/>
                    </a:lnTo>
                    <a:lnTo>
                      <a:pt x="3483" y="2314"/>
                    </a:lnTo>
                    <a:lnTo>
                      <a:pt x="3532" y="2095"/>
                    </a:lnTo>
                    <a:lnTo>
                      <a:pt x="3532" y="2095"/>
                    </a:lnTo>
                    <a:lnTo>
                      <a:pt x="3556" y="1925"/>
                    </a:lnTo>
                    <a:lnTo>
                      <a:pt x="3556" y="1730"/>
                    </a:lnTo>
                    <a:lnTo>
                      <a:pt x="3556" y="1559"/>
                    </a:lnTo>
                    <a:lnTo>
                      <a:pt x="3508" y="1389"/>
                    </a:lnTo>
                    <a:lnTo>
                      <a:pt x="3459" y="1218"/>
                    </a:lnTo>
                    <a:lnTo>
                      <a:pt x="3410" y="1072"/>
                    </a:lnTo>
                    <a:lnTo>
                      <a:pt x="3337" y="902"/>
                    </a:lnTo>
                    <a:lnTo>
                      <a:pt x="3240" y="756"/>
                    </a:lnTo>
                    <a:lnTo>
                      <a:pt x="3142" y="634"/>
                    </a:lnTo>
                    <a:lnTo>
                      <a:pt x="3021" y="512"/>
                    </a:lnTo>
                    <a:lnTo>
                      <a:pt x="2899" y="390"/>
                    </a:lnTo>
                    <a:lnTo>
                      <a:pt x="2753" y="293"/>
                    </a:lnTo>
                    <a:lnTo>
                      <a:pt x="2606" y="196"/>
                    </a:lnTo>
                    <a:lnTo>
                      <a:pt x="2436" y="122"/>
                    </a:lnTo>
                    <a:lnTo>
                      <a:pt x="2266" y="74"/>
                    </a:lnTo>
                    <a:lnTo>
                      <a:pt x="2095" y="25"/>
                    </a:lnTo>
                    <a:lnTo>
                      <a:pt x="2095" y="25"/>
                    </a:lnTo>
                    <a:lnTo>
                      <a:pt x="1925" y="1"/>
                    </a:lnTo>
                    <a:lnTo>
                      <a:pt x="1730" y="1"/>
                    </a:lnTo>
                    <a:lnTo>
                      <a:pt x="1559" y="1"/>
                    </a:lnTo>
                    <a:lnTo>
                      <a:pt x="1389" y="25"/>
                    </a:lnTo>
                    <a:lnTo>
                      <a:pt x="1218" y="74"/>
                    </a:lnTo>
                    <a:lnTo>
                      <a:pt x="1072" y="147"/>
                    </a:lnTo>
                    <a:lnTo>
                      <a:pt x="902" y="220"/>
                    </a:lnTo>
                    <a:lnTo>
                      <a:pt x="756" y="317"/>
                    </a:lnTo>
                    <a:lnTo>
                      <a:pt x="634" y="415"/>
                    </a:lnTo>
                    <a:lnTo>
                      <a:pt x="512" y="537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1"/>
                    </a:lnTo>
                    <a:lnTo>
                      <a:pt x="122" y="1097"/>
                    </a:lnTo>
                    <a:lnTo>
                      <a:pt x="74" y="1267"/>
                    </a:lnTo>
                    <a:lnTo>
                      <a:pt x="25" y="1462"/>
                    </a:lnTo>
                    <a:lnTo>
                      <a:pt x="25" y="1462"/>
                    </a:lnTo>
                    <a:lnTo>
                      <a:pt x="1" y="1633"/>
                    </a:lnTo>
                    <a:lnTo>
                      <a:pt x="1" y="1803"/>
                    </a:lnTo>
                    <a:lnTo>
                      <a:pt x="1" y="1998"/>
                    </a:lnTo>
                    <a:lnTo>
                      <a:pt x="25" y="2168"/>
                    </a:lnTo>
                    <a:lnTo>
                      <a:pt x="74" y="2339"/>
                    </a:lnTo>
                    <a:lnTo>
                      <a:pt x="147" y="2485"/>
                    </a:lnTo>
                    <a:lnTo>
                      <a:pt x="220" y="2655"/>
                    </a:lnTo>
                    <a:lnTo>
                      <a:pt x="317" y="2777"/>
                    </a:lnTo>
                    <a:lnTo>
                      <a:pt x="415" y="2923"/>
                    </a:lnTo>
                    <a:lnTo>
                      <a:pt x="536" y="3045"/>
                    </a:lnTo>
                    <a:lnTo>
                      <a:pt x="658" y="3167"/>
                    </a:lnTo>
                    <a:lnTo>
                      <a:pt x="804" y="3264"/>
                    </a:lnTo>
                    <a:lnTo>
                      <a:pt x="950" y="3362"/>
                    </a:lnTo>
                    <a:lnTo>
                      <a:pt x="1096" y="3435"/>
                    </a:lnTo>
                    <a:lnTo>
                      <a:pt x="1267" y="3483"/>
                    </a:lnTo>
                    <a:lnTo>
                      <a:pt x="1462" y="3532"/>
                    </a:lnTo>
                    <a:lnTo>
                      <a:pt x="1462" y="3532"/>
                    </a:lnTo>
                    <a:lnTo>
                      <a:pt x="1705" y="3557"/>
                    </a:lnTo>
                    <a:lnTo>
                      <a:pt x="1973" y="3557"/>
                    </a:lnTo>
                    <a:lnTo>
                      <a:pt x="2217" y="3508"/>
                    </a:lnTo>
                    <a:lnTo>
                      <a:pt x="2460" y="3435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825">
                <a:extLst>
                  <a:ext uri="{FF2B5EF4-FFF2-40B4-BE49-F238E27FC236}">
                    <a16:creationId xmlns:a16="http://schemas.microsoft.com/office/drawing/2014/main" id="{5C225417-5386-4CF0-A050-D547324972FC}"/>
                  </a:ext>
                </a:extLst>
              </p:cNvPr>
              <p:cNvSpPr/>
              <p:nvPr/>
            </p:nvSpPr>
            <p:spPr>
              <a:xfrm>
                <a:off x="5233525" y="5255225"/>
                <a:ext cx="895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81" h="3581" fill="none" extrusionOk="0">
                    <a:moveTo>
                      <a:pt x="3215" y="707"/>
                    </a:moveTo>
                    <a:lnTo>
                      <a:pt x="3215" y="707"/>
                    </a:lnTo>
                    <a:lnTo>
                      <a:pt x="3093" y="585"/>
                    </a:lnTo>
                    <a:lnTo>
                      <a:pt x="2972" y="464"/>
                    </a:lnTo>
                    <a:lnTo>
                      <a:pt x="2850" y="342"/>
                    </a:lnTo>
                    <a:lnTo>
                      <a:pt x="2679" y="244"/>
                    </a:lnTo>
                    <a:lnTo>
                      <a:pt x="2679" y="244"/>
                    </a:lnTo>
                    <a:lnTo>
                      <a:pt x="2533" y="171"/>
                    </a:lnTo>
                    <a:lnTo>
                      <a:pt x="2363" y="98"/>
                    </a:lnTo>
                    <a:lnTo>
                      <a:pt x="2192" y="50"/>
                    </a:lnTo>
                    <a:lnTo>
                      <a:pt x="2022" y="25"/>
                    </a:lnTo>
                    <a:lnTo>
                      <a:pt x="1851" y="1"/>
                    </a:lnTo>
                    <a:lnTo>
                      <a:pt x="1681" y="25"/>
                    </a:lnTo>
                    <a:lnTo>
                      <a:pt x="1510" y="25"/>
                    </a:lnTo>
                    <a:lnTo>
                      <a:pt x="1340" y="74"/>
                    </a:lnTo>
                    <a:lnTo>
                      <a:pt x="1169" y="123"/>
                    </a:lnTo>
                    <a:lnTo>
                      <a:pt x="1023" y="196"/>
                    </a:lnTo>
                    <a:lnTo>
                      <a:pt x="877" y="269"/>
                    </a:lnTo>
                    <a:lnTo>
                      <a:pt x="731" y="366"/>
                    </a:lnTo>
                    <a:lnTo>
                      <a:pt x="585" y="488"/>
                    </a:lnTo>
                    <a:lnTo>
                      <a:pt x="463" y="610"/>
                    </a:lnTo>
                    <a:lnTo>
                      <a:pt x="341" y="731"/>
                    </a:lnTo>
                    <a:lnTo>
                      <a:pt x="244" y="902"/>
                    </a:lnTo>
                    <a:lnTo>
                      <a:pt x="244" y="902"/>
                    </a:lnTo>
                    <a:lnTo>
                      <a:pt x="171" y="1048"/>
                    </a:lnTo>
                    <a:lnTo>
                      <a:pt x="98" y="1219"/>
                    </a:lnTo>
                    <a:lnTo>
                      <a:pt x="49" y="1389"/>
                    </a:lnTo>
                    <a:lnTo>
                      <a:pt x="25" y="1560"/>
                    </a:lnTo>
                    <a:lnTo>
                      <a:pt x="0" y="1730"/>
                    </a:lnTo>
                    <a:lnTo>
                      <a:pt x="0" y="1900"/>
                    </a:lnTo>
                    <a:lnTo>
                      <a:pt x="25" y="2071"/>
                    </a:lnTo>
                    <a:lnTo>
                      <a:pt x="73" y="2241"/>
                    </a:lnTo>
                    <a:lnTo>
                      <a:pt x="122" y="2412"/>
                    </a:lnTo>
                    <a:lnTo>
                      <a:pt x="195" y="2558"/>
                    </a:lnTo>
                    <a:lnTo>
                      <a:pt x="268" y="2729"/>
                    </a:lnTo>
                    <a:lnTo>
                      <a:pt x="366" y="2850"/>
                    </a:lnTo>
                    <a:lnTo>
                      <a:pt x="463" y="2996"/>
                    </a:lnTo>
                    <a:lnTo>
                      <a:pt x="609" y="3118"/>
                    </a:lnTo>
                    <a:lnTo>
                      <a:pt x="731" y="3240"/>
                    </a:lnTo>
                    <a:lnTo>
                      <a:pt x="901" y="3337"/>
                    </a:lnTo>
                    <a:lnTo>
                      <a:pt x="901" y="3337"/>
                    </a:lnTo>
                    <a:lnTo>
                      <a:pt x="1048" y="3410"/>
                    </a:lnTo>
                    <a:lnTo>
                      <a:pt x="1218" y="3484"/>
                    </a:lnTo>
                    <a:lnTo>
                      <a:pt x="1389" y="3532"/>
                    </a:lnTo>
                    <a:lnTo>
                      <a:pt x="1559" y="3557"/>
                    </a:lnTo>
                    <a:lnTo>
                      <a:pt x="1730" y="3581"/>
                    </a:lnTo>
                    <a:lnTo>
                      <a:pt x="1900" y="3581"/>
                    </a:lnTo>
                    <a:lnTo>
                      <a:pt x="2071" y="3557"/>
                    </a:lnTo>
                    <a:lnTo>
                      <a:pt x="2241" y="3508"/>
                    </a:lnTo>
                    <a:lnTo>
                      <a:pt x="2411" y="3459"/>
                    </a:lnTo>
                    <a:lnTo>
                      <a:pt x="2558" y="3410"/>
                    </a:lnTo>
                    <a:lnTo>
                      <a:pt x="2704" y="3313"/>
                    </a:lnTo>
                    <a:lnTo>
                      <a:pt x="2850" y="3216"/>
                    </a:lnTo>
                    <a:lnTo>
                      <a:pt x="2996" y="3118"/>
                    </a:lnTo>
                    <a:lnTo>
                      <a:pt x="3118" y="2996"/>
                    </a:lnTo>
                    <a:lnTo>
                      <a:pt x="3240" y="2850"/>
                    </a:lnTo>
                    <a:lnTo>
                      <a:pt x="3337" y="2704"/>
                    </a:lnTo>
                    <a:lnTo>
                      <a:pt x="3337" y="2704"/>
                    </a:lnTo>
                    <a:lnTo>
                      <a:pt x="3459" y="2412"/>
                    </a:lnTo>
                    <a:lnTo>
                      <a:pt x="3532" y="2144"/>
                    </a:lnTo>
                    <a:lnTo>
                      <a:pt x="3581" y="1852"/>
                    </a:lnTo>
                    <a:lnTo>
                      <a:pt x="3556" y="156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826">
                <a:extLst>
                  <a:ext uri="{FF2B5EF4-FFF2-40B4-BE49-F238E27FC236}">
                    <a16:creationId xmlns:a16="http://schemas.microsoft.com/office/drawing/2014/main" id="{F2B2177A-3C1C-4737-A983-B5086B44BAC9}"/>
                  </a:ext>
                </a:extLst>
              </p:cNvPr>
              <p:cNvSpPr/>
              <p:nvPr/>
            </p:nvSpPr>
            <p:spPr>
              <a:xfrm>
                <a:off x="5453325" y="5382475"/>
                <a:ext cx="88925" cy="883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33" fill="none" extrusionOk="0">
                    <a:moveTo>
                      <a:pt x="1389" y="1"/>
                    </a:moveTo>
                    <a:lnTo>
                      <a:pt x="1389" y="1"/>
                    </a:lnTo>
                    <a:lnTo>
                      <a:pt x="1194" y="50"/>
                    </a:lnTo>
                    <a:lnTo>
                      <a:pt x="999" y="147"/>
                    </a:lnTo>
                    <a:lnTo>
                      <a:pt x="804" y="245"/>
                    </a:lnTo>
                    <a:lnTo>
                      <a:pt x="634" y="366"/>
                    </a:lnTo>
                    <a:lnTo>
                      <a:pt x="634" y="366"/>
                    </a:lnTo>
                    <a:lnTo>
                      <a:pt x="488" y="488"/>
                    </a:lnTo>
                    <a:lnTo>
                      <a:pt x="390" y="634"/>
                    </a:lnTo>
                    <a:lnTo>
                      <a:pt x="268" y="780"/>
                    </a:lnTo>
                    <a:lnTo>
                      <a:pt x="195" y="926"/>
                    </a:lnTo>
                    <a:lnTo>
                      <a:pt x="122" y="1073"/>
                    </a:lnTo>
                    <a:lnTo>
                      <a:pt x="74" y="1243"/>
                    </a:lnTo>
                    <a:lnTo>
                      <a:pt x="25" y="1414"/>
                    </a:lnTo>
                    <a:lnTo>
                      <a:pt x="0" y="1584"/>
                    </a:lnTo>
                    <a:lnTo>
                      <a:pt x="0" y="1755"/>
                    </a:lnTo>
                    <a:lnTo>
                      <a:pt x="0" y="1925"/>
                    </a:lnTo>
                    <a:lnTo>
                      <a:pt x="25" y="2096"/>
                    </a:lnTo>
                    <a:lnTo>
                      <a:pt x="74" y="2266"/>
                    </a:lnTo>
                    <a:lnTo>
                      <a:pt x="122" y="2412"/>
                    </a:lnTo>
                    <a:lnTo>
                      <a:pt x="195" y="2583"/>
                    </a:lnTo>
                    <a:lnTo>
                      <a:pt x="293" y="2729"/>
                    </a:lnTo>
                    <a:lnTo>
                      <a:pt x="415" y="2875"/>
                    </a:lnTo>
                    <a:lnTo>
                      <a:pt x="415" y="2875"/>
                    </a:lnTo>
                    <a:lnTo>
                      <a:pt x="536" y="3021"/>
                    </a:lnTo>
                    <a:lnTo>
                      <a:pt x="658" y="3143"/>
                    </a:lnTo>
                    <a:lnTo>
                      <a:pt x="804" y="3240"/>
                    </a:lnTo>
                    <a:lnTo>
                      <a:pt x="950" y="3313"/>
                    </a:lnTo>
                    <a:lnTo>
                      <a:pt x="1121" y="3386"/>
                    </a:lnTo>
                    <a:lnTo>
                      <a:pt x="1267" y="3459"/>
                    </a:lnTo>
                    <a:lnTo>
                      <a:pt x="1437" y="3484"/>
                    </a:lnTo>
                    <a:lnTo>
                      <a:pt x="1608" y="3508"/>
                    </a:lnTo>
                    <a:lnTo>
                      <a:pt x="1778" y="3532"/>
                    </a:lnTo>
                    <a:lnTo>
                      <a:pt x="1949" y="3508"/>
                    </a:lnTo>
                    <a:lnTo>
                      <a:pt x="2119" y="3484"/>
                    </a:lnTo>
                    <a:lnTo>
                      <a:pt x="2290" y="3435"/>
                    </a:lnTo>
                    <a:lnTo>
                      <a:pt x="2460" y="3386"/>
                    </a:lnTo>
                    <a:lnTo>
                      <a:pt x="2606" y="3313"/>
                    </a:lnTo>
                    <a:lnTo>
                      <a:pt x="2777" y="3216"/>
                    </a:lnTo>
                    <a:lnTo>
                      <a:pt x="2923" y="3118"/>
                    </a:lnTo>
                    <a:lnTo>
                      <a:pt x="2923" y="3118"/>
                    </a:lnTo>
                    <a:lnTo>
                      <a:pt x="3045" y="2997"/>
                    </a:lnTo>
                    <a:lnTo>
                      <a:pt x="3167" y="2851"/>
                    </a:lnTo>
                    <a:lnTo>
                      <a:pt x="3264" y="2704"/>
                    </a:lnTo>
                    <a:lnTo>
                      <a:pt x="3361" y="2558"/>
                    </a:lnTo>
                    <a:lnTo>
                      <a:pt x="3435" y="2412"/>
                    </a:lnTo>
                    <a:lnTo>
                      <a:pt x="3483" y="2242"/>
                    </a:lnTo>
                    <a:lnTo>
                      <a:pt x="3532" y="2071"/>
                    </a:lnTo>
                    <a:lnTo>
                      <a:pt x="3556" y="1901"/>
                    </a:lnTo>
                    <a:lnTo>
                      <a:pt x="3556" y="1730"/>
                    </a:lnTo>
                    <a:lnTo>
                      <a:pt x="3556" y="1560"/>
                    </a:lnTo>
                    <a:lnTo>
                      <a:pt x="3532" y="1389"/>
                    </a:lnTo>
                    <a:lnTo>
                      <a:pt x="3483" y="1219"/>
                    </a:lnTo>
                    <a:lnTo>
                      <a:pt x="3410" y="1048"/>
                    </a:lnTo>
                    <a:lnTo>
                      <a:pt x="3337" y="902"/>
                    </a:lnTo>
                    <a:lnTo>
                      <a:pt x="3264" y="756"/>
                    </a:lnTo>
                    <a:lnTo>
                      <a:pt x="3142" y="610"/>
                    </a:lnTo>
                    <a:lnTo>
                      <a:pt x="3142" y="610"/>
                    </a:lnTo>
                    <a:lnTo>
                      <a:pt x="2972" y="415"/>
                    </a:lnTo>
                    <a:lnTo>
                      <a:pt x="2753" y="245"/>
                    </a:lnTo>
                    <a:lnTo>
                      <a:pt x="2533" y="123"/>
                    </a:lnTo>
                    <a:lnTo>
                      <a:pt x="2314" y="5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827">
                <a:extLst>
                  <a:ext uri="{FF2B5EF4-FFF2-40B4-BE49-F238E27FC236}">
                    <a16:creationId xmlns:a16="http://schemas.microsoft.com/office/drawing/2014/main" id="{065E0883-FD56-4990-A3BA-7394FB6E3D9D}"/>
                  </a:ext>
                </a:extLst>
              </p:cNvPr>
              <p:cNvSpPr/>
              <p:nvPr/>
            </p:nvSpPr>
            <p:spPr>
              <a:xfrm>
                <a:off x="5682875" y="5188875"/>
                <a:ext cx="88925" cy="89525"/>
              </a:xfrm>
              <a:custGeom>
                <a:avLst/>
                <a:gdLst/>
                <a:ahLst/>
                <a:cxnLst/>
                <a:rect l="0" t="0" r="0" b="0"/>
                <a:pathLst>
                  <a:path w="3557" h="3581" fill="none" extrusionOk="0">
                    <a:moveTo>
                      <a:pt x="0" y="2022"/>
                    </a:moveTo>
                    <a:lnTo>
                      <a:pt x="0" y="2022"/>
                    </a:lnTo>
                    <a:lnTo>
                      <a:pt x="25" y="2216"/>
                    </a:lnTo>
                    <a:lnTo>
                      <a:pt x="98" y="2411"/>
                    </a:lnTo>
                    <a:lnTo>
                      <a:pt x="98" y="2411"/>
                    </a:lnTo>
                    <a:lnTo>
                      <a:pt x="171" y="2557"/>
                    </a:lnTo>
                    <a:lnTo>
                      <a:pt x="244" y="2728"/>
                    </a:lnTo>
                    <a:lnTo>
                      <a:pt x="341" y="2874"/>
                    </a:lnTo>
                    <a:lnTo>
                      <a:pt x="463" y="2996"/>
                    </a:lnTo>
                    <a:lnTo>
                      <a:pt x="585" y="3118"/>
                    </a:lnTo>
                    <a:lnTo>
                      <a:pt x="707" y="3239"/>
                    </a:lnTo>
                    <a:lnTo>
                      <a:pt x="853" y="3337"/>
                    </a:lnTo>
                    <a:lnTo>
                      <a:pt x="999" y="3410"/>
                    </a:lnTo>
                    <a:lnTo>
                      <a:pt x="1169" y="3483"/>
                    </a:lnTo>
                    <a:lnTo>
                      <a:pt x="1340" y="3532"/>
                    </a:lnTo>
                    <a:lnTo>
                      <a:pt x="1510" y="3556"/>
                    </a:lnTo>
                    <a:lnTo>
                      <a:pt x="1681" y="3580"/>
                    </a:lnTo>
                    <a:lnTo>
                      <a:pt x="1851" y="3580"/>
                    </a:lnTo>
                    <a:lnTo>
                      <a:pt x="2022" y="3556"/>
                    </a:lnTo>
                    <a:lnTo>
                      <a:pt x="2192" y="3532"/>
                    </a:lnTo>
                    <a:lnTo>
                      <a:pt x="2363" y="3459"/>
                    </a:lnTo>
                    <a:lnTo>
                      <a:pt x="2363" y="3459"/>
                    </a:lnTo>
                    <a:lnTo>
                      <a:pt x="2533" y="3410"/>
                    </a:lnTo>
                    <a:lnTo>
                      <a:pt x="2704" y="3312"/>
                    </a:lnTo>
                    <a:lnTo>
                      <a:pt x="2850" y="3215"/>
                    </a:lnTo>
                    <a:lnTo>
                      <a:pt x="2972" y="3093"/>
                    </a:lnTo>
                    <a:lnTo>
                      <a:pt x="3093" y="2971"/>
                    </a:lnTo>
                    <a:lnTo>
                      <a:pt x="3215" y="2850"/>
                    </a:lnTo>
                    <a:lnTo>
                      <a:pt x="3288" y="2704"/>
                    </a:lnTo>
                    <a:lnTo>
                      <a:pt x="3386" y="2557"/>
                    </a:lnTo>
                    <a:lnTo>
                      <a:pt x="3434" y="2387"/>
                    </a:lnTo>
                    <a:lnTo>
                      <a:pt x="3483" y="2216"/>
                    </a:lnTo>
                    <a:lnTo>
                      <a:pt x="3532" y="2070"/>
                    </a:lnTo>
                    <a:lnTo>
                      <a:pt x="3556" y="1875"/>
                    </a:lnTo>
                    <a:lnTo>
                      <a:pt x="3556" y="1705"/>
                    </a:lnTo>
                    <a:lnTo>
                      <a:pt x="3532" y="1534"/>
                    </a:lnTo>
                    <a:lnTo>
                      <a:pt x="3507" y="1364"/>
                    </a:lnTo>
                    <a:lnTo>
                      <a:pt x="3434" y="1194"/>
                    </a:lnTo>
                    <a:lnTo>
                      <a:pt x="3434" y="1194"/>
                    </a:lnTo>
                    <a:lnTo>
                      <a:pt x="3361" y="1023"/>
                    </a:lnTo>
                    <a:lnTo>
                      <a:pt x="3288" y="853"/>
                    </a:lnTo>
                    <a:lnTo>
                      <a:pt x="3191" y="706"/>
                    </a:lnTo>
                    <a:lnTo>
                      <a:pt x="3069" y="585"/>
                    </a:lnTo>
                    <a:lnTo>
                      <a:pt x="2947" y="463"/>
                    </a:lnTo>
                    <a:lnTo>
                      <a:pt x="2825" y="341"/>
                    </a:lnTo>
                    <a:lnTo>
                      <a:pt x="2679" y="268"/>
                    </a:lnTo>
                    <a:lnTo>
                      <a:pt x="2533" y="171"/>
                    </a:lnTo>
                    <a:lnTo>
                      <a:pt x="2363" y="122"/>
                    </a:lnTo>
                    <a:lnTo>
                      <a:pt x="2192" y="73"/>
                    </a:lnTo>
                    <a:lnTo>
                      <a:pt x="2022" y="24"/>
                    </a:lnTo>
                    <a:lnTo>
                      <a:pt x="1851" y="24"/>
                    </a:lnTo>
                    <a:lnTo>
                      <a:pt x="1681" y="0"/>
                    </a:lnTo>
                    <a:lnTo>
                      <a:pt x="1510" y="24"/>
                    </a:lnTo>
                    <a:lnTo>
                      <a:pt x="1340" y="73"/>
                    </a:lnTo>
                    <a:lnTo>
                      <a:pt x="1169" y="122"/>
                    </a:lnTo>
                    <a:lnTo>
                      <a:pt x="1169" y="122"/>
                    </a:lnTo>
                    <a:lnTo>
                      <a:pt x="974" y="195"/>
                    </a:lnTo>
                    <a:lnTo>
                      <a:pt x="804" y="292"/>
                    </a:lnTo>
                    <a:lnTo>
                      <a:pt x="658" y="390"/>
                    </a:lnTo>
                    <a:lnTo>
                      <a:pt x="512" y="512"/>
                    </a:lnTo>
                    <a:lnTo>
                      <a:pt x="390" y="658"/>
                    </a:lnTo>
                    <a:lnTo>
                      <a:pt x="293" y="804"/>
                    </a:lnTo>
                    <a:lnTo>
                      <a:pt x="195" y="950"/>
                    </a:lnTo>
                    <a:lnTo>
                      <a:pt x="122" y="1120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Shape 828">
                <a:extLst>
                  <a:ext uri="{FF2B5EF4-FFF2-40B4-BE49-F238E27FC236}">
                    <a16:creationId xmlns:a16="http://schemas.microsoft.com/office/drawing/2014/main" id="{C497A5ED-CCEE-4F09-A7B4-7079C57F1DC1}"/>
                  </a:ext>
                </a:extLst>
              </p:cNvPr>
              <p:cNvSpPr/>
              <p:nvPr/>
            </p:nvSpPr>
            <p:spPr>
              <a:xfrm>
                <a:off x="5411925" y="5110925"/>
                <a:ext cx="188775" cy="189400"/>
              </a:xfrm>
              <a:custGeom>
                <a:avLst/>
                <a:gdLst/>
                <a:ahLst/>
                <a:cxnLst/>
                <a:rect l="0" t="0" r="0" b="0"/>
                <a:pathLst>
                  <a:path w="7551" h="7576" fill="none" extrusionOk="0">
                    <a:moveTo>
                      <a:pt x="0" y="3776"/>
                    </a:moveTo>
                    <a:lnTo>
                      <a:pt x="0" y="3776"/>
                    </a:lnTo>
                    <a:lnTo>
                      <a:pt x="25" y="3410"/>
                    </a:lnTo>
                    <a:lnTo>
                      <a:pt x="73" y="3021"/>
                    </a:lnTo>
                    <a:lnTo>
                      <a:pt x="171" y="2655"/>
                    </a:lnTo>
                    <a:lnTo>
                      <a:pt x="293" y="2314"/>
                    </a:lnTo>
                    <a:lnTo>
                      <a:pt x="463" y="1973"/>
                    </a:lnTo>
                    <a:lnTo>
                      <a:pt x="658" y="1681"/>
                    </a:lnTo>
                    <a:lnTo>
                      <a:pt x="877" y="1389"/>
                    </a:lnTo>
                    <a:lnTo>
                      <a:pt x="1121" y="1121"/>
                    </a:lnTo>
                    <a:lnTo>
                      <a:pt x="1389" y="877"/>
                    </a:lnTo>
                    <a:lnTo>
                      <a:pt x="1656" y="658"/>
                    </a:lnTo>
                    <a:lnTo>
                      <a:pt x="1973" y="463"/>
                    </a:lnTo>
                    <a:lnTo>
                      <a:pt x="2314" y="293"/>
                    </a:lnTo>
                    <a:lnTo>
                      <a:pt x="2655" y="171"/>
                    </a:lnTo>
                    <a:lnTo>
                      <a:pt x="3020" y="74"/>
                    </a:lnTo>
                    <a:lnTo>
                      <a:pt x="3386" y="25"/>
                    </a:lnTo>
                    <a:lnTo>
                      <a:pt x="3775" y="1"/>
                    </a:lnTo>
                    <a:lnTo>
                      <a:pt x="3775" y="1"/>
                    </a:lnTo>
                    <a:lnTo>
                      <a:pt x="4165" y="25"/>
                    </a:lnTo>
                    <a:lnTo>
                      <a:pt x="4555" y="74"/>
                    </a:lnTo>
                    <a:lnTo>
                      <a:pt x="4896" y="171"/>
                    </a:lnTo>
                    <a:lnTo>
                      <a:pt x="5261" y="293"/>
                    </a:lnTo>
                    <a:lnTo>
                      <a:pt x="5578" y="463"/>
                    </a:lnTo>
                    <a:lnTo>
                      <a:pt x="5894" y="658"/>
                    </a:lnTo>
                    <a:lnTo>
                      <a:pt x="6186" y="877"/>
                    </a:lnTo>
                    <a:lnTo>
                      <a:pt x="6454" y="1121"/>
                    </a:lnTo>
                    <a:lnTo>
                      <a:pt x="6698" y="1389"/>
                    </a:lnTo>
                    <a:lnTo>
                      <a:pt x="6917" y="1681"/>
                    </a:lnTo>
                    <a:lnTo>
                      <a:pt x="7112" y="1973"/>
                    </a:lnTo>
                    <a:lnTo>
                      <a:pt x="7258" y="2314"/>
                    </a:lnTo>
                    <a:lnTo>
                      <a:pt x="7404" y="2655"/>
                    </a:lnTo>
                    <a:lnTo>
                      <a:pt x="7477" y="3021"/>
                    </a:lnTo>
                    <a:lnTo>
                      <a:pt x="7550" y="3410"/>
                    </a:lnTo>
                    <a:lnTo>
                      <a:pt x="7550" y="3776"/>
                    </a:lnTo>
                    <a:lnTo>
                      <a:pt x="7550" y="3776"/>
                    </a:lnTo>
                    <a:lnTo>
                      <a:pt x="7550" y="4165"/>
                    </a:lnTo>
                    <a:lnTo>
                      <a:pt x="7477" y="4555"/>
                    </a:lnTo>
                    <a:lnTo>
                      <a:pt x="7404" y="4920"/>
                    </a:lnTo>
                    <a:lnTo>
                      <a:pt x="7258" y="5261"/>
                    </a:lnTo>
                    <a:lnTo>
                      <a:pt x="7112" y="5578"/>
                    </a:lnTo>
                    <a:lnTo>
                      <a:pt x="6917" y="5895"/>
                    </a:lnTo>
                    <a:lnTo>
                      <a:pt x="6698" y="6187"/>
                    </a:lnTo>
                    <a:lnTo>
                      <a:pt x="6454" y="6455"/>
                    </a:lnTo>
                    <a:lnTo>
                      <a:pt x="6186" y="6698"/>
                    </a:lnTo>
                    <a:lnTo>
                      <a:pt x="5894" y="6917"/>
                    </a:lnTo>
                    <a:lnTo>
                      <a:pt x="5578" y="7112"/>
                    </a:lnTo>
                    <a:lnTo>
                      <a:pt x="5261" y="7258"/>
                    </a:lnTo>
                    <a:lnTo>
                      <a:pt x="4896" y="7405"/>
                    </a:lnTo>
                    <a:lnTo>
                      <a:pt x="4555" y="7478"/>
                    </a:lnTo>
                    <a:lnTo>
                      <a:pt x="4165" y="7551"/>
                    </a:lnTo>
                    <a:lnTo>
                      <a:pt x="3775" y="7575"/>
                    </a:lnTo>
                    <a:lnTo>
                      <a:pt x="3775" y="7575"/>
                    </a:lnTo>
                    <a:lnTo>
                      <a:pt x="3386" y="7551"/>
                    </a:lnTo>
                    <a:lnTo>
                      <a:pt x="3020" y="7478"/>
                    </a:lnTo>
                    <a:lnTo>
                      <a:pt x="2655" y="7405"/>
                    </a:lnTo>
                    <a:lnTo>
                      <a:pt x="2314" y="7258"/>
                    </a:lnTo>
                    <a:lnTo>
                      <a:pt x="1973" y="7112"/>
                    </a:lnTo>
                    <a:lnTo>
                      <a:pt x="1656" y="6917"/>
                    </a:lnTo>
                    <a:lnTo>
                      <a:pt x="1389" y="6698"/>
                    </a:lnTo>
                    <a:lnTo>
                      <a:pt x="1121" y="6455"/>
                    </a:lnTo>
                    <a:lnTo>
                      <a:pt x="877" y="6187"/>
                    </a:lnTo>
                    <a:lnTo>
                      <a:pt x="658" y="5895"/>
                    </a:lnTo>
                    <a:lnTo>
                      <a:pt x="463" y="5578"/>
                    </a:lnTo>
                    <a:lnTo>
                      <a:pt x="293" y="5261"/>
                    </a:lnTo>
                    <a:lnTo>
                      <a:pt x="171" y="4920"/>
                    </a:lnTo>
                    <a:lnTo>
                      <a:pt x="73" y="4555"/>
                    </a:lnTo>
                    <a:lnTo>
                      <a:pt x="25" y="4165"/>
                    </a:lnTo>
                    <a:lnTo>
                      <a:pt x="0" y="3776"/>
                    </a:lnTo>
                    <a:lnTo>
                      <a:pt x="0" y="3776"/>
                    </a:lnTo>
                    <a:close/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Shape 829">
                <a:extLst>
                  <a:ext uri="{FF2B5EF4-FFF2-40B4-BE49-F238E27FC236}">
                    <a16:creationId xmlns:a16="http://schemas.microsoft.com/office/drawing/2014/main" id="{D8CBE5C1-1916-4EF1-B9E9-DC5E58DE62C4}"/>
                  </a:ext>
                </a:extLst>
              </p:cNvPr>
              <p:cNvSpPr/>
              <p:nvPr/>
            </p:nvSpPr>
            <p:spPr>
              <a:xfrm>
                <a:off x="5367475" y="5025075"/>
                <a:ext cx="81600" cy="105975"/>
              </a:xfrm>
              <a:custGeom>
                <a:avLst/>
                <a:gdLst/>
                <a:ahLst/>
                <a:cxnLst/>
                <a:rect l="0" t="0" r="0" b="0"/>
                <a:pathLst>
                  <a:path w="3264" h="4239" fill="none" extrusionOk="0">
                    <a:moveTo>
                      <a:pt x="0" y="1"/>
                    </a:moveTo>
                    <a:lnTo>
                      <a:pt x="3264" y="4238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Shape 830">
                <a:extLst>
                  <a:ext uri="{FF2B5EF4-FFF2-40B4-BE49-F238E27FC236}">
                    <a16:creationId xmlns:a16="http://schemas.microsoft.com/office/drawing/2014/main" id="{BB37530B-08B3-4205-8A08-E876EE3F9FBE}"/>
                  </a:ext>
                </a:extLst>
              </p:cNvPr>
              <p:cNvSpPr/>
              <p:nvPr/>
            </p:nvSpPr>
            <p:spPr>
              <a:xfrm>
                <a:off x="5567800" y="4999500"/>
                <a:ext cx="115100" cy="133975"/>
              </a:xfrm>
              <a:custGeom>
                <a:avLst/>
                <a:gdLst/>
                <a:ahLst/>
                <a:cxnLst/>
                <a:rect l="0" t="0" r="0" b="0"/>
                <a:pathLst>
                  <a:path w="4604" h="5359" fill="none" extrusionOk="0">
                    <a:moveTo>
                      <a:pt x="0" y="5359"/>
                    </a:moveTo>
                    <a:lnTo>
                      <a:pt x="4603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Shape 831">
                <a:extLst>
                  <a:ext uri="{FF2B5EF4-FFF2-40B4-BE49-F238E27FC236}">
                    <a16:creationId xmlns:a16="http://schemas.microsoft.com/office/drawing/2014/main" id="{14DEB002-C856-4D51-9E3F-42951B8C7A10}"/>
                  </a:ext>
                </a:extLst>
              </p:cNvPr>
              <p:cNvSpPr/>
              <p:nvPr/>
            </p:nvSpPr>
            <p:spPr>
              <a:xfrm>
                <a:off x="5600075" y="5217475"/>
                <a:ext cx="127275" cy="16475"/>
              </a:xfrm>
              <a:custGeom>
                <a:avLst/>
                <a:gdLst/>
                <a:ahLst/>
                <a:cxnLst/>
                <a:rect l="0" t="0" r="0" b="0"/>
                <a:pathLst>
                  <a:path w="5091" h="659" fill="none" extrusionOk="0">
                    <a:moveTo>
                      <a:pt x="5090" y="658"/>
                    </a:moveTo>
                    <a:lnTo>
                      <a:pt x="0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Shape 832">
                <a:extLst>
                  <a:ext uri="{FF2B5EF4-FFF2-40B4-BE49-F238E27FC236}">
                    <a16:creationId xmlns:a16="http://schemas.microsoft.com/office/drawing/2014/main" id="{5B5D5E96-C594-4AB6-9DF5-2ED8F56CCF52}"/>
                  </a:ext>
                </a:extLst>
              </p:cNvPr>
              <p:cNvSpPr/>
              <p:nvPr/>
            </p:nvSpPr>
            <p:spPr>
              <a:xfrm>
                <a:off x="5497775" y="5299675"/>
                <a:ext cx="4900" cy="126675"/>
              </a:xfrm>
              <a:custGeom>
                <a:avLst/>
                <a:gdLst/>
                <a:ahLst/>
                <a:cxnLst/>
                <a:rect l="0" t="0" r="0" b="0"/>
                <a:pathLst>
                  <a:path w="196" h="5067" fill="none" extrusionOk="0">
                    <a:moveTo>
                      <a:pt x="0" y="5067"/>
                    </a:moveTo>
                    <a:lnTo>
                      <a:pt x="195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Shape 833">
                <a:extLst>
                  <a:ext uri="{FF2B5EF4-FFF2-40B4-BE49-F238E27FC236}">
                    <a16:creationId xmlns:a16="http://schemas.microsoft.com/office/drawing/2014/main" id="{3FC3F998-CA08-40F4-81A5-CEC994EBBF42}"/>
                  </a:ext>
                </a:extLst>
              </p:cNvPr>
              <p:cNvSpPr/>
              <p:nvPr/>
            </p:nvSpPr>
            <p:spPr>
              <a:xfrm>
                <a:off x="5277975" y="5241825"/>
                <a:ext cx="141275" cy="58500"/>
              </a:xfrm>
              <a:custGeom>
                <a:avLst/>
                <a:gdLst/>
                <a:ahLst/>
                <a:cxnLst/>
                <a:rect l="0" t="0" r="0" b="0"/>
                <a:pathLst>
                  <a:path w="5651" h="2340" fill="none" extrusionOk="0">
                    <a:moveTo>
                      <a:pt x="0" y="2339"/>
                    </a:moveTo>
                    <a:lnTo>
                      <a:pt x="5651" y="1"/>
                    </a:lnTo>
                  </a:path>
                </a:pathLst>
              </a:custGeom>
              <a:noFill/>
              <a:ln w="285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C05CDBC-229D-45E2-B2F9-9037D7DF9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5880" y="4628428"/>
            <a:ext cx="5590283" cy="1463040"/>
          </a:xfrm>
        </p:spPr>
        <p:txBody>
          <a:bodyPr lIns="91440" rIns="9144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812236-1A32-4FE2-AB5A-F8F998D835F3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20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01CC624-0437-43EF-99D3-4B5E545BF210}"/>
              </a:ext>
            </a:extLst>
          </p:cNvPr>
          <p:cNvSpPr/>
          <p:nvPr/>
        </p:nvSpPr>
        <p:spPr>
          <a:xfrm>
            <a:off x="272955" y="0"/>
            <a:ext cx="423081" cy="1562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EBE18-A94F-4CF8-8975-BC720F070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A838-FFB3-4178-874B-9345471713A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EFF45-D87C-45A5-8A43-AA51E832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072C5-2DDD-45C4-966C-970A137A4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E6DF-9F34-4EC4-9316-111D489C4FF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7B5817-8D3A-4DD3-92FF-32BBC5F91560}"/>
              </a:ext>
            </a:extLst>
          </p:cNvPr>
          <p:cNvCxnSpPr/>
          <p:nvPr/>
        </p:nvCxnSpPr>
        <p:spPr>
          <a:xfrm>
            <a:off x="61415" y="753975"/>
            <a:ext cx="12008609" cy="0"/>
          </a:xfrm>
          <a:prstGeom prst="line">
            <a:avLst/>
          </a:prstGeom>
          <a:ln>
            <a:solidFill>
              <a:srgbClr val="D8D8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2B1C59-33FF-4FB4-BDD7-F61C6400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134" y="263276"/>
            <a:ext cx="10334364" cy="101466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754F48-B758-43EB-980F-1E2884C8E2A7}"/>
              </a:ext>
            </a:extLst>
          </p:cNvPr>
          <p:cNvGrpSpPr/>
          <p:nvPr/>
        </p:nvGrpSpPr>
        <p:grpSpPr>
          <a:xfrm>
            <a:off x="575239" y="475151"/>
            <a:ext cx="631298" cy="631298"/>
            <a:chOff x="1530939" y="2405329"/>
            <a:chExt cx="631298" cy="63129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9BADBD9-302C-40D9-A763-C65CCFE16FDE}"/>
                </a:ext>
              </a:extLst>
            </p:cNvPr>
            <p:cNvSpPr/>
            <p:nvPr userDrawn="1"/>
          </p:nvSpPr>
          <p:spPr>
            <a:xfrm>
              <a:off x="1530939" y="2405329"/>
              <a:ext cx="631298" cy="631298"/>
            </a:xfrm>
            <a:prstGeom prst="ellipse">
              <a:avLst/>
            </a:prstGeom>
            <a:solidFill>
              <a:srgbClr val="B6A4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Shape 490">
              <a:extLst>
                <a:ext uri="{FF2B5EF4-FFF2-40B4-BE49-F238E27FC236}">
                  <a16:creationId xmlns:a16="http://schemas.microsoft.com/office/drawing/2014/main" id="{ABC713E7-D704-4682-B292-907313F269C9}"/>
                </a:ext>
              </a:extLst>
            </p:cNvPr>
            <p:cNvGrpSpPr/>
            <p:nvPr userDrawn="1"/>
          </p:nvGrpSpPr>
          <p:grpSpPr>
            <a:xfrm>
              <a:off x="1661835" y="2536225"/>
              <a:ext cx="369505" cy="369505"/>
              <a:chOff x="2594050" y="1631825"/>
              <a:chExt cx="439625" cy="439625"/>
            </a:xfrm>
          </p:grpSpPr>
          <p:sp>
            <p:nvSpPr>
              <p:cNvPr id="9" name="Shape 491">
                <a:extLst>
                  <a:ext uri="{FF2B5EF4-FFF2-40B4-BE49-F238E27FC236}">
                    <a16:creationId xmlns:a16="http://schemas.microsoft.com/office/drawing/2014/main" id="{5701E159-D011-460A-BF32-22B3BFF6328B}"/>
                  </a:ext>
                </a:extLst>
              </p:cNvPr>
              <p:cNvSpPr/>
              <p:nvPr/>
            </p:nvSpPr>
            <p:spPr>
              <a:xfrm>
                <a:off x="2594050" y="1883300"/>
                <a:ext cx="188175" cy="188150"/>
              </a:xfrm>
              <a:custGeom>
                <a:avLst/>
                <a:gdLst/>
                <a:ahLst/>
                <a:cxnLst/>
                <a:rect l="0" t="0" r="0" b="0"/>
                <a:pathLst>
                  <a:path w="7527" h="7526" fill="none" extrusionOk="0">
                    <a:moveTo>
                      <a:pt x="5992" y="0"/>
                    </a:moveTo>
                    <a:lnTo>
                      <a:pt x="537" y="6430"/>
                    </a:lnTo>
                    <a:lnTo>
                      <a:pt x="1" y="7526"/>
                    </a:lnTo>
                    <a:lnTo>
                      <a:pt x="1097" y="6990"/>
                    </a:lnTo>
                    <a:lnTo>
                      <a:pt x="7526" y="1534"/>
                    </a:lnTo>
                    <a:lnTo>
                      <a:pt x="5992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Shape 492">
                <a:extLst>
                  <a:ext uri="{FF2B5EF4-FFF2-40B4-BE49-F238E27FC236}">
                    <a16:creationId xmlns:a16="http://schemas.microsoft.com/office/drawing/2014/main" id="{CA3D8659-8AB7-48FB-9131-98E6A18A0B20}"/>
                  </a:ext>
                </a:extLst>
              </p:cNvPr>
              <p:cNvSpPr/>
              <p:nvPr/>
            </p:nvSpPr>
            <p:spPr>
              <a:xfrm>
                <a:off x="2857700" y="1631825"/>
                <a:ext cx="175975" cy="176000"/>
              </a:xfrm>
              <a:custGeom>
                <a:avLst/>
                <a:gdLst/>
                <a:ahLst/>
                <a:cxnLst/>
                <a:rect l="0" t="0" r="0" b="0"/>
                <a:pathLst>
                  <a:path w="7039" h="7040" fill="none" extrusionOk="0">
                    <a:moveTo>
                      <a:pt x="268" y="2704"/>
                    </a:moveTo>
                    <a:lnTo>
                      <a:pt x="4336" y="6771"/>
                    </a:lnTo>
                    <a:lnTo>
                      <a:pt x="4336" y="6771"/>
                    </a:lnTo>
                    <a:lnTo>
                      <a:pt x="4336" y="6771"/>
                    </a:lnTo>
                    <a:lnTo>
                      <a:pt x="4652" y="6917"/>
                    </a:lnTo>
                    <a:lnTo>
                      <a:pt x="4993" y="7015"/>
                    </a:lnTo>
                    <a:lnTo>
                      <a:pt x="5310" y="7039"/>
                    </a:lnTo>
                    <a:lnTo>
                      <a:pt x="5651" y="7039"/>
                    </a:lnTo>
                    <a:lnTo>
                      <a:pt x="5992" y="6966"/>
                    </a:lnTo>
                    <a:lnTo>
                      <a:pt x="6308" y="6844"/>
                    </a:lnTo>
                    <a:lnTo>
                      <a:pt x="6454" y="6747"/>
                    </a:lnTo>
                    <a:lnTo>
                      <a:pt x="6601" y="6674"/>
                    </a:lnTo>
                    <a:lnTo>
                      <a:pt x="6747" y="6552"/>
                    </a:lnTo>
                    <a:lnTo>
                      <a:pt x="6893" y="6430"/>
                    </a:lnTo>
                    <a:lnTo>
                      <a:pt x="6893" y="6430"/>
                    </a:lnTo>
                    <a:lnTo>
                      <a:pt x="6942" y="6357"/>
                    </a:lnTo>
                    <a:lnTo>
                      <a:pt x="7015" y="6260"/>
                    </a:lnTo>
                    <a:lnTo>
                      <a:pt x="7039" y="6138"/>
                    </a:lnTo>
                    <a:lnTo>
                      <a:pt x="7039" y="6041"/>
                    </a:lnTo>
                    <a:lnTo>
                      <a:pt x="7039" y="6041"/>
                    </a:lnTo>
                    <a:lnTo>
                      <a:pt x="7039" y="5943"/>
                    </a:lnTo>
                    <a:lnTo>
                      <a:pt x="7015" y="5846"/>
                    </a:lnTo>
                    <a:lnTo>
                      <a:pt x="6942" y="5748"/>
                    </a:lnTo>
                    <a:lnTo>
                      <a:pt x="6893" y="5651"/>
                    </a:lnTo>
                    <a:lnTo>
                      <a:pt x="1389" y="147"/>
                    </a:lnTo>
                    <a:lnTo>
                      <a:pt x="1389" y="147"/>
                    </a:lnTo>
                    <a:lnTo>
                      <a:pt x="1291" y="98"/>
                    </a:lnTo>
                    <a:lnTo>
                      <a:pt x="1194" y="25"/>
                    </a:lnTo>
                    <a:lnTo>
                      <a:pt x="1096" y="0"/>
                    </a:lnTo>
                    <a:lnTo>
                      <a:pt x="999" y="0"/>
                    </a:lnTo>
                    <a:lnTo>
                      <a:pt x="999" y="0"/>
                    </a:lnTo>
                    <a:lnTo>
                      <a:pt x="902" y="0"/>
                    </a:lnTo>
                    <a:lnTo>
                      <a:pt x="780" y="25"/>
                    </a:lnTo>
                    <a:lnTo>
                      <a:pt x="682" y="98"/>
                    </a:lnTo>
                    <a:lnTo>
                      <a:pt x="609" y="147"/>
                    </a:lnTo>
                    <a:lnTo>
                      <a:pt x="609" y="147"/>
                    </a:lnTo>
                    <a:lnTo>
                      <a:pt x="487" y="293"/>
                    </a:lnTo>
                    <a:lnTo>
                      <a:pt x="366" y="439"/>
                    </a:lnTo>
                    <a:lnTo>
                      <a:pt x="293" y="585"/>
                    </a:lnTo>
                    <a:lnTo>
                      <a:pt x="195" y="731"/>
                    </a:lnTo>
                    <a:lnTo>
                      <a:pt x="73" y="1048"/>
                    </a:lnTo>
                    <a:lnTo>
                      <a:pt x="0" y="1389"/>
                    </a:lnTo>
                    <a:lnTo>
                      <a:pt x="0" y="1730"/>
                    </a:lnTo>
                    <a:lnTo>
                      <a:pt x="25" y="2046"/>
                    </a:lnTo>
                    <a:lnTo>
                      <a:pt x="122" y="2387"/>
                    </a:lnTo>
                    <a:lnTo>
                      <a:pt x="268" y="2704"/>
                    </a:lnTo>
                    <a:lnTo>
                      <a:pt x="268" y="270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Shape 493">
                <a:extLst>
                  <a:ext uri="{FF2B5EF4-FFF2-40B4-BE49-F238E27FC236}">
                    <a16:creationId xmlns:a16="http://schemas.microsoft.com/office/drawing/2014/main" id="{A811AE90-64AA-41C3-9DE9-62A86028AA6C}"/>
                  </a:ext>
                </a:extLst>
              </p:cNvPr>
              <p:cNvSpPr/>
              <p:nvPr/>
            </p:nvSpPr>
            <p:spPr>
              <a:xfrm>
                <a:off x="2662850" y="1699400"/>
                <a:ext cx="303250" cy="303250"/>
              </a:xfrm>
              <a:custGeom>
                <a:avLst/>
                <a:gdLst/>
                <a:ahLst/>
                <a:cxnLst/>
                <a:rect l="0" t="0" r="0" b="0"/>
                <a:pathLst>
                  <a:path w="12130" h="12130" fill="none" extrusionOk="0">
                    <a:moveTo>
                      <a:pt x="8038" y="1"/>
                    </a:moveTo>
                    <a:lnTo>
                      <a:pt x="4872" y="3191"/>
                    </a:lnTo>
                    <a:lnTo>
                      <a:pt x="4872" y="3191"/>
                    </a:lnTo>
                    <a:lnTo>
                      <a:pt x="4628" y="3094"/>
                    </a:lnTo>
                    <a:lnTo>
                      <a:pt x="4385" y="2997"/>
                    </a:lnTo>
                    <a:lnTo>
                      <a:pt x="4092" y="2899"/>
                    </a:lnTo>
                    <a:lnTo>
                      <a:pt x="3800" y="2850"/>
                    </a:lnTo>
                    <a:lnTo>
                      <a:pt x="3484" y="2777"/>
                    </a:lnTo>
                    <a:lnTo>
                      <a:pt x="3167" y="2729"/>
                    </a:lnTo>
                    <a:lnTo>
                      <a:pt x="2850" y="2704"/>
                    </a:lnTo>
                    <a:lnTo>
                      <a:pt x="2534" y="2704"/>
                    </a:lnTo>
                    <a:lnTo>
                      <a:pt x="2534" y="2704"/>
                    </a:lnTo>
                    <a:lnTo>
                      <a:pt x="2241" y="2704"/>
                    </a:lnTo>
                    <a:lnTo>
                      <a:pt x="1949" y="2729"/>
                    </a:lnTo>
                    <a:lnTo>
                      <a:pt x="1633" y="2777"/>
                    </a:lnTo>
                    <a:lnTo>
                      <a:pt x="1316" y="2850"/>
                    </a:lnTo>
                    <a:lnTo>
                      <a:pt x="999" y="2972"/>
                    </a:lnTo>
                    <a:lnTo>
                      <a:pt x="707" y="3094"/>
                    </a:lnTo>
                    <a:lnTo>
                      <a:pt x="415" y="3289"/>
                    </a:lnTo>
                    <a:lnTo>
                      <a:pt x="147" y="3508"/>
                    </a:lnTo>
                    <a:lnTo>
                      <a:pt x="147" y="3508"/>
                    </a:lnTo>
                    <a:lnTo>
                      <a:pt x="74" y="3581"/>
                    </a:lnTo>
                    <a:lnTo>
                      <a:pt x="25" y="3678"/>
                    </a:lnTo>
                    <a:lnTo>
                      <a:pt x="1" y="3776"/>
                    </a:lnTo>
                    <a:lnTo>
                      <a:pt x="1" y="3898"/>
                    </a:lnTo>
                    <a:lnTo>
                      <a:pt x="1" y="3898"/>
                    </a:lnTo>
                    <a:lnTo>
                      <a:pt x="1" y="3995"/>
                    </a:lnTo>
                    <a:lnTo>
                      <a:pt x="25" y="4093"/>
                    </a:lnTo>
                    <a:lnTo>
                      <a:pt x="74" y="4190"/>
                    </a:lnTo>
                    <a:lnTo>
                      <a:pt x="147" y="4287"/>
                    </a:lnTo>
                    <a:lnTo>
                      <a:pt x="7843" y="11984"/>
                    </a:lnTo>
                    <a:lnTo>
                      <a:pt x="7843" y="11984"/>
                    </a:lnTo>
                    <a:lnTo>
                      <a:pt x="7941" y="12057"/>
                    </a:lnTo>
                    <a:lnTo>
                      <a:pt x="8038" y="12105"/>
                    </a:lnTo>
                    <a:lnTo>
                      <a:pt x="8135" y="12130"/>
                    </a:lnTo>
                    <a:lnTo>
                      <a:pt x="8233" y="12130"/>
                    </a:lnTo>
                    <a:lnTo>
                      <a:pt x="8233" y="12130"/>
                    </a:lnTo>
                    <a:lnTo>
                      <a:pt x="8355" y="12130"/>
                    </a:lnTo>
                    <a:lnTo>
                      <a:pt x="8452" y="12105"/>
                    </a:lnTo>
                    <a:lnTo>
                      <a:pt x="8549" y="12057"/>
                    </a:lnTo>
                    <a:lnTo>
                      <a:pt x="8622" y="11984"/>
                    </a:lnTo>
                    <a:lnTo>
                      <a:pt x="8622" y="11984"/>
                    </a:lnTo>
                    <a:lnTo>
                      <a:pt x="8842" y="11716"/>
                    </a:lnTo>
                    <a:lnTo>
                      <a:pt x="9036" y="11423"/>
                    </a:lnTo>
                    <a:lnTo>
                      <a:pt x="9158" y="11131"/>
                    </a:lnTo>
                    <a:lnTo>
                      <a:pt x="9280" y="10814"/>
                    </a:lnTo>
                    <a:lnTo>
                      <a:pt x="9353" y="10498"/>
                    </a:lnTo>
                    <a:lnTo>
                      <a:pt x="9402" y="10181"/>
                    </a:lnTo>
                    <a:lnTo>
                      <a:pt x="9426" y="9889"/>
                    </a:lnTo>
                    <a:lnTo>
                      <a:pt x="9426" y="9597"/>
                    </a:lnTo>
                    <a:lnTo>
                      <a:pt x="9426" y="9597"/>
                    </a:lnTo>
                    <a:lnTo>
                      <a:pt x="9426" y="9280"/>
                    </a:lnTo>
                    <a:lnTo>
                      <a:pt x="9402" y="8964"/>
                    </a:lnTo>
                    <a:lnTo>
                      <a:pt x="9353" y="8647"/>
                    </a:lnTo>
                    <a:lnTo>
                      <a:pt x="9280" y="8330"/>
                    </a:lnTo>
                    <a:lnTo>
                      <a:pt x="9231" y="8038"/>
                    </a:lnTo>
                    <a:lnTo>
                      <a:pt x="9134" y="7746"/>
                    </a:lnTo>
                    <a:lnTo>
                      <a:pt x="9036" y="7502"/>
                    </a:lnTo>
                    <a:lnTo>
                      <a:pt x="8939" y="7259"/>
                    </a:lnTo>
                    <a:lnTo>
                      <a:pt x="12130" y="4093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Shape 494">
                <a:extLst>
                  <a:ext uri="{FF2B5EF4-FFF2-40B4-BE49-F238E27FC236}">
                    <a16:creationId xmlns:a16="http://schemas.microsoft.com/office/drawing/2014/main" id="{0551D70B-4457-48F5-81B9-3A38F6B661D9}"/>
                  </a:ext>
                </a:extLst>
              </p:cNvPr>
              <p:cNvSpPr/>
              <p:nvPr/>
            </p:nvSpPr>
            <p:spPr>
              <a:xfrm>
                <a:off x="2801675" y="1740825"/>
                <a:ext cx="49950" cy="49950"/>
              </a:xfrm>
              <a:custGeom>
                <a:avLst/>
                <a:gdLst/>
                <a:ahLst/>
                <a:cxnLst/>
                <a:rect l="0" t="0" r="0" b="0"/>
                <a:pathLst>
                  <a:path w="1998" h="1998" fill="none" extrusionOk="0">
                    <a:moveTo>
                      <a:pt x="1" y="1997"/>
                    </a:moveTo>
                    <a:lnTo>
                      <a:pt x="1998" y="0"/>
                    </a:lnTo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72BD7EC-0D21-433C-A8B8-B34982C02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134" y="1463857"/>
            <a:ext cx="10334364" cy="4845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299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371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D0D0D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Segoe UI Semilight"/>
                <a:cs typeface="Segoe UI Semi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D0D0D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8778" y="3559302"/>
            <a:ext cx="1774825" cy="0"/>
          </a:xfrm>
          <a:custGeom>
            <a:avLst/>
            <a:gdLst/>
            <a:ahLst/>
            <a:cxnLst/>
            <a:rect l="l" t="t" r="r" b="b"/>
            <a:pathLst>
              <a:path w="1774825">
                <a:moveTo>
                  <a:pt x="0" y="0"/>
                </a:moveTo>
                <a:lnTo>
                  <a:pt x="1774698" y="0"/>
                </a:lnTo>
              </a:path>
            </a:pathLst>
          </a:custGeom>
          <a:ln w="19050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D0D0D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B99A838-FFB3-4178-874B-9345471713A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E6DF-9F34-4EC4-9316-111D489C4FF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1400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/>
            </a:lvl1pPr>
            <a:lvl2pPr marL="128016" indent="0">
              <a:buNone/>
              <a:defRPr sz="2400" baseline="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A838-FFB3-4178-874B-9345471713A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E6DF-9F34-4EC4-9316-111D489C4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558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39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A838-FFB3-4178-874B-9345471713A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E6DF-9F34-4EC4-9316-111D489C4FF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CD2F29-FDCB-4CD4-A706-8477E063ED4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4218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6C8EDAC-3655-4870-AA43-44830ED94D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55830" y="1531279"/>
            <a:ext cx="5397688" cy="447646"/>
          </a:xfrm>
        </p:spPr>
        <p:txBody>
          <a:bodyPr lIns="137160" rIns="137160" anchor="ctr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800" b="0" kern="1200" cap="all" baseline="0" dirty="0" smtClean="0">
                <a:solidFill>
                  <a:srgbClr val="4C328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6DFFB8E-9225-4B12-B4C6-960DAE3BDB9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64809" y="2096446"/>
            <a:ext cx="5397689" cy="4330435"/>
          </a:xfrm>
        </p:spPr>
        <p:txBody>
          <a:bodyPr/>
          <a:lstStyle>
            <a:lvl1pPr>
              <a:defRPr sz="2800"/>
            </a:lvl1pPr>
            <a:lvl2pPr marL="128016" indent="0">
              <a:buNone/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621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A838-FFB3-4178-874B-9345471713A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E6DF-9F34-4EC4-9316-111D489C4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10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30530" y="172973"/>
            <a:ext cx="0" cy="1196975"/>
          </a:xfrm>
          <a:custGeom>
            <a:avLst/>
            <a:gdLst/>
            <a:ahLst/>
            <a:cxnLst/>
            <a:rect l="l" t="t" r="r" b="b"/>
            <a:pathLst>
              <a:path h="1196975">
                <a:moveTo>
                  <a:pt x="0" y="1196466"/>
                </a:moveTo>
                <a:lnTo>
                  <a:pt x="0" y="0"/>
                </a:lnTo>
              </a:path>
            </a:pathLst>
          </a:custGeom>
          <a:ln w="19050">
            <a:solidFill>
              <a:srgbClr val="4B31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4202" y="340613"/>
            <a:ext cx="11283950" cy="7519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0D0D0D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9922" y="1453134"/>
            <a:ext cx="10969625" cy="2403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Segoe UI Semilight"/>
                <a:cs typeface="Segoe UI Semi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240" y="1463857"/>
            <a:ext cx="11187258" cy="484550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240" y="6544402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8B99A838-FFB3-4178-874B-9345471713A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742" y="6544402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544402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057CE6DF-9F34-4EC4-9316-111D489C4FF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429491" y="172390"/>
            <a:ext cx="0" cy="1196439"/>
          </a:xfrm>
          <a:prstGeom prst="line">
            <a:avLst/>
          </a:prstGeom>
          <a:ln w="19050">
            <a:solidFill>
              <a:srgbClr val="4C3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276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none" spc="100" baseline="0">
          <a:solidFill>
            <a:schemeClr val="tx1">
              <a:lumMod val="95000"/>
              <a:lumOff val="5000"/>
            </a:schemeClr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128016" indent="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None/>
        <a:defRPr sz="2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rgbClr val="B6A479"/>
        </a:buClr>
        <a:buFont typeface="Segoe UI Semilight" panose="020B0402040204020203" pitchFamily="34" charset="0"/>
        <a:buChar char="-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com/925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com/552/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0.png"/><Relationship Id="rId4" Type="http://schemas.openxmlformats.org/officeDocument/2006/relationships/image" Target="../media/image84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0.png"/><Relationship Id="rId4" Type="http://schemas.openxmlformats.org/officeDocument/2006/relationships/image" Target="../media/image84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09600" y="4495800"/>
            <a:ext cx="10972799" cy="705321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065" marR="5080" indent="10795" algn="ctr">
              <a:lnSpc>
                <a:spcPct val="80000"/>
              </a:lnSpc>
              <a:spcBef>
                <a:spcPts val="1180"/>
              </a:spcBef>
            </a:pPr>
            <a:r>
              <a:rPr sz="4500" b="1" spc="125" dirty="0">
                <a:latin typeface="Segoe UI"/>
                <a:cs typeface="Segoe UI"/>
              </a:rPr>
              <a:t>More</a:t>
            </a:r>
            <a:r>
              <a:rPr sz="4500" b="1" spc="409" dirty="0">
                <a:latin typeface="Segoe UI"/>
                <a:cs typeface="Segoe UI"/>
              </a:rPr>
              <a:t> </a:t>
            </a:r>
            <a:r>
              <a:rPr sz="4500" b="1" spc="150" dirty="0">
                <a:latin typeface="Segoe UI"/>
                <a:cs typeface="Segoe UI"/>
              </a:rPr>
              <a:t>Joint</a:t>
            </a:r>
            <a:r>
              <a:rPr sz="4500" b="1" spc="390" dirty="0">
                <a:latin typeface="Segoe UI"/>
                <a:cs typeface="Segoe UI"/>
              </a:rPr>
              <a:t> </a:t>
            </a:r>
            <a:r>
              <a:rPr sz="4500" b="1" spc="165" dirty="0">
                <a:latin typeface="Segoe UI"/>
                <a:cs typeface="Segoe UI"/>
              </a:rPr>
              <a:t>Distributions,</a:t>
            </a:r>
            <a:r>
              <a:rPr lang="en-US" sz="4500" b="1" spc="165" dirty="0">
                <a:latin typeface="Segoe UI"/>
                <a:cs typeface="Segoe UI"/>
              </a:rPr>
              <a:t> </a:t>
            </a:r>
            <a:r>
              <a:rPr sz="4500" b="1" dirty="0">
                <a:latin typeface="Segoe UI"/>
                <a:cs typeface="Segoe UI"/>
              </a:rPr>
              <a:t>Tail</a:t>
            </a:r>
            <a:r>
              <a:rPr sz="4500" b="1" spc="555" dirty="0">
                <a:latin typeface="Segoe UI"/>
                <a:cs typeface="Segoe UI"/>
              </a:rPr>
              <a:t> </a:t>
            </a:r>
            <a:r>
              <a:rPr sz="4500" b="1" spc="135" dirty="0">
                <a:latin typeface="Segoe UI"/>
                <a:cs typeface="Segoe UI"/>
              </a:rPr>
              <a:t>Bounds</a:t>
            </a:r>
            <a:endParaRPr sz="4500" dirty="0">
              <a:latin typeface="Segoe UI"/>
              <a:cs typeface="Segoe U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22419" y="5358130"/>
            <a:ext cx="2950210" cy="1195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000" b="0" dirty="0">
                <a:solidFill>
                  <a:srgbClr val="0D0D0D"/>
                </a:solidFill>
                <a:latin typeface="Segoe UI Semilight"/>
                <a:cs typeface="Segoe UI Semilight"/>
              </a:rPr>
              <a:t>CSE</a:t>
            </a:r>
            <a:r>
              <a:rPr sz="4000" b="0" spc="-65" dirty="0">
                <a:solidFill>
                  <a:srgbClr val="0D0D0D"/>
                </a:solidFill>
                <a:latin typeface="Segoe UI Semilight"/>
                <a:cs typeface="Segoe UI Semilight"/>
              </a:rPr>
              <a:t> </a:t>
            </a:r>
            <a:r>
              <a:rPr sz="4000" b="0" dirty="0">
                <a:solidFill>
                  <a:srgbClr val="0D0D0D"/>
                </a:solidFill>
                <a:latin typeface="Segoe UI Semilight"/>
                <a:cs typeface="Segoe UI Semilight"/>
              </a:rPr>
              <a:t>312</a:t>
            </a:r>
            <a:r>
              <a:rPr sz="4000" b="0" spc="-45" dirty="0">
                <a:solidFill>
                  <a:srgbClr val="0D0D0D"/>
                </a:solidFill>
                <a:latin typeface="Segoe UI Semilight"/>
                <a:cs typeface="Segoe UI Semilight"/>
              </a:rPr>
              <a:t> </a:t>
            </a:r>
            <a:r>
              <a:rPr sz="4000" b="0" spc="-20" dirty="0">
                <a:solidFill>
                  <a:srgbClr val="0D0D0D"/>
                </a:solidFill>
                <a:latin typeface="Segoe UI Semilight"/>
                <a:cs typeface="Segoe UI Semilight"/>
              </a:rPr>
              <a:t>2</a:t>
            </a:r>
            <a:r>
              <a:rPr lang="en-US" sz="4000" b="0" spc="-20" dirty="0">
                <a:solidFill>
                  <a:srgbClr val="0D0D0D"/>
                </a:solidFill>
                <a:latin typeface="Segoe UI Semilight"/>
                <a:cs typeface="Segoe UI Semilight"/>
              </a:rPr>
              <a:t>6</a:t>
            </a:r>
            <a:r>
              <a:rPr sz="4000" b="0" spc="-20" dirty="0">
                <a:solidFill>
                  <a:srgbClr val="0D0D0D"/>
                </a:solidFill>
                <a:latin typeface="Segoe UI Semilight"/>
                <a:cs typeface="Segoe UI Semilight"/>
              </a:rPr>
              <a:t>Su</a:t>
            </a:r>
            <a:endParaRPr sz="4000" dirty="0">
              <a:latin typeface="Segoe UI Semilight"/>
              <a:cs typeface="Segoe UI Semilight"/>
            </a:endParaRPr>
          </a:p>
          <a:p>
            <a:pPr algn="ctr">
              <a:lnSpc>
                <a:spcPct val="100000"/>
              </a:lnSpc>
              <a:spcBef>
                <a:spcPts val="210"/>
              </a:spcBef>
            </a:pPr>
            <a:r>
              <a:rPr sz="3500" b="0" dirty="0">
                <a:solidFill>
                  <a:srgbClr val="0D0D0D"/>
                </a:solidFill>
                <a:latin typeface="Segoe UI Semilight"/>
                <a:cs typeface="Segoe UI Semilight"/>
              </a:rPr>
              <a:t>Lecture</a:t>
            </a:r>
            <a:r>
              <a:rPr sz="3500" b="0" spc="-65" dirty="0">
                <a:solidFill>
                  <a:srgbClr val="0D0D0D"/>
                </a:solidFill>
                <a:latin typeface="Segoe UI Semilight"/>
                <a:cs typeface="Segoe UI Semilight"/>
              </a:rPr>
              <a:t> </a:t>
            </a:r>
            <a:r>
              <a:rPr sz="3500" b="0" spc="-25" dirty="0">
                <a:solidFill>
                  <a:srgbClr val="0D0D0D"/>
                </a:solidFill>
                <a:latin typeface="Segoe UI Semilight"/>
                <a:cs typeface="Segoe UI Semilight"/>
              </a:rPr>
              <a:t>17</a:t>
            </a:r>
            <a:endParaRPr sz="3500" dirty="0">
              <a:latin typeface="Segoe UI Semilight"/>
              <a:cs typeface="Segoe UI Semilight"/>
            </a:endParaRPr>
          </a:p>
        </p:txBody>
      </p:sp>
      <p:pic>
        <p:nvPicPr>
          <p:cNvPr id="6" name="Picture 5" descr="Cell Phones">
            <a:extLst>
              <a:ext uri="{FF2B5EF4-FFF2-40B4-BE49-F238E27FC236}">
                <a16:creationId xmlns:a16="http://schemas.microsoft.com/office/drawing/2014/main" id="{BF510365-EA0C-1586-7463-4FA9DEFA1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478" y="990600"/>
            <a:ext cx="9393043" cy="30590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0D3C0C-1A0A-8ABE-3355-01137892BD9E}"/>
              </a:ext>
            </a:extLst>
          </p:cNvPr>
          <p:cNvSpPr txBox="1"/>
          <p:nvPr/>
        </p:nvSpPr>
        <p:spPr>
          <a:xfrm>
            <a:off x="0" y="6488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  <a:hlinkClick r:id="rId3"/>
              </a:rPr>
              <a:t>https://xkcd.com/925/</a:t>
            </a:r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C29D7-4884-4F47-14F9-95EBFDBD5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472BDF71-F4FB-7421-79FB-D1231318A8BB}"/>
              </a:ext>
            </a:extLst>
          </p:cNvPr>
          <p:cNvSpPr/>
          <p:nvPr/>
        </p:nvSpPr>
        <p:spPr>
          <a:xfrm>
            <a:off x="654202" y="3637280"/>
            <a:ext cx="11015345" cy="477520"/>
          </a:xfrm>
          <a:custGeom>
            <a:avLst/>
            <a:gdLst/>
            <a:ahLst/>
            <a:cxnLst/>
            <a:rect l="l" t="t" r="r" b="b"/>
            <a:pathLst>
              <a:path w="11081385" h="477520">
                <a:moveTo>
                  <a:pt x="11001502" y="0"/>
                </a:moveTo>
                <a:lnTo>
                  <a:pt x="79501" y="0"/>
                </a:lnTo>
                <a:lnTo>
                  <a:pt x="48552" y="6242"/>
                </a:lnTo>
                <a:lnTo>
                  <a:pt x="23282" y="23272"/>
                </a:lnTo>
                <a:lnTo>
                  <a:pt x="6246" y="48541"/>
                </a:lnTo>
                <a:lnTo>
                  <a:pt x="0" y="79501"/>
                </a:lnTo>
                <a:lnTo>
                  <a:pt x="0" y="397510"/>
                </a:lnTo>
                <a:lnTo>
                  <a:pt x="6246" y="428470"/>
                </a:lnTo>
                <a:lnTo>
                  <a:pt x="23282" y="453739"/>
                </a:lnTo>
                <a:lnTo>
                  <a:pt x="48552" y="470769"/>
                </a:lnTo>
                <a:lnTo>
                  <a:pt x="79501" y="477012"/>
                </a:lnTo>
                <a:lnTo>
                  <a:pt x="11001502" y="477012"/>
                </a:lnTo>
                <a:lnTo>
                  <a:pt x="11032462" y="470769"/>
                </a:lnTo>
                <a:lnTo>
                  <a:pt x="11057731" y="453739"/>
                </a:lnTo>
                <a:lnTo>
                  <a:pt x="11074761" y="428470"/>
                </a:lnTo>
                <a:lnTo>
                  <a:pt x="11081004" y="397510"/>
                </a:lnTo>
                <a:lnTo>
                  <a:pt x="11081004" y="79501"/>
                </a:lnTo>
                <a:lnTo>
                  <a:pt x="11074761" y="48541"/>
                </a:lnTo>
                <a:lnTo>
                  <a:pt x="11057731" y="23272"/>
                </a:lnTo>
                <a:lnTo>
                  <a:pt x="11032462" y="6242"/>
                </a:lnTo>
                <a:lnTo>
                  <a:pt x="11001502" y="0"/>
                </a:lnTo>
                <a:close/>
              </a:path>
            </a:pathLst>
          </a:custGeom>
          <a:solidFill>
            <a:srgbClr val="EBEF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0FCDEDA1-4D31-DF9A-EB2B-C15661E65D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latin typeface="Segoe UI"/>
                <a:cs typeface="Segoe UI"/>
              </a:rPr>
              <a:t>LTE</a:t>
            </a:r>
            <a:r>
              <a:rPr i="1" spc="135" dirty="0">
                <a:latin typeface="Segoe UI"/>
                <a:cs typeface="Segoe UI"/>
              </a:rPr>
              <a:t> </a:t>
            </a:r>
            <a:r>
              <a:rPr i="1" spc="65" dirty="0">
                <a:latin typeface="Segoe UI"/>
                <a:cs typeface="Segoe UI"/>
              </a:rPr>
              <a:t>Example:</a:t>
            </a:r>
            <a:r>
              <a:rPr i="1" spc="200" dirty="0">
                <a:latin typeface="Segoe UI"/>
                <a:cs typeface="Segoe UI"/>
              </a:rPr>
              <a:t> </a:t>
            </a:r>
            <a:r>
              <a:rPr spc="60" dirty="0"/>
              <a:t>Elevator</a:t>
            </a:r>
            <a:r>
              <a:rPr spc="125" dirty="0"/>
              <a:t> </a:t>
            </a:r>
            <a:r>
              <a:rPr spc="55" dirty="0"/>
              <a:t>Rides</a:t>
            </a: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D99B28C0-BFBC-6D00-21D0-3CAB65CE2CE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60919" y="199644"/>
            <a:ext cx="1451609" cy="117424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D87A1041-6C79-C85D-1643-4C8C819F34FE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2593659"/>
              </a:xfrm>
              <a:prstGeom prst="rect">
                <a:avLst/>
              </a:prstGeom>
            </p:spPr>
            <p:txBody>
              <a:bodyPr vert="horz" wrap="square" lIns="0" tIns="53975" rIns="0" bIns="0" rtlCol="0">
                <a:spAutoFit/>
              </a:bodyPr>
              <a:lstStyle/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14:m>
                  <m:oMath xmlns:m="http://schemas.openxmlformats.org/officeDocument/2006/math">
                    <m:r>
                      <a:rPr lang="en-US" b="0" i="1" spc="-10" smtClean="0">
                        <a:latin typeface="Cambria Math" panose="02040503050406030204" pitchFamily="18" charset="0"/>
                        <a:cs typeface="Cambria Math"/>
                      </a:rPr>
                      <m:t>𝑋</m:t>
                    </m:r>
                  </m:oMath>
                </a14:m>
                <a:r>
                  <a:rPr lang="en-US" b="0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people enter an elevator on the ground floor, where </a:t>
                </a:r>
                <a14:m>
                  <m:oMath xmlns:m="http://schemas.openxmlformats.org/officeDocument/2006/math"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𝑃𝑜𝑖</m:t>
                    </m:r>
                    <m:d>
                      <m:dPr>
                        <m:ctrlPr>
                          <a:rPr lang="en-US" b="0" i="1" spc="-10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b="0" i="1" spc="-10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10</m:t>
                        </m:r>
                      </m:e>
                    </m:d>
                  </m:oMath>
                </a14:m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There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are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𝑁</a:t>
                </a:r>
                <a:r>
                  <a:rPr lang="en-US" b="0" spc="1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floors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above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ground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2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floor,</a:t>
                </a:r>
                <a:r>
                  <a:rPr lang="en-US" spc="-7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and</a:t>
                </a:r>
                <a:r>
                  <a:rPr lang="en-US" spc="-4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each</a:t>
                </a:r>
                <a:r>
                  <a:rPr lang="en-US" spc="-4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person</a:t>
                </a:r>
                <a:r>
                  <a:rPr lang="en-US" spc="-5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is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equally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likely</a:t>
                </a:r>
                <a:r>
                  <a:rPr lang="en-US" spc="-5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to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2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get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off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at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any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𝑁</a:t>
                </a:r>
                <a:r>
                  <a:rPr lang="en-US" b="0" spc="1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floors,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independently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</a:t>
                </a:r>
                <a:r>
                  <a:rPr lang="en-US" spc="-3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others.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	</a:t>
                </a:r>
              </a:p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What</a:t>
                </a:r>
                <a:r>
                  <a:rPr lang="en-US" spc="-4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is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3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expected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number</a:t>
                </a:r>
                <a:r>
                  <a:rPr lang="en-US" spc="-7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2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stops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elevator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will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make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before</a:t>
                </a:r>
                <a:r>
                  <a:rPr lang="en-US" spc="-7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discharging</a:t>
                </a:r>
                <a:r>
                  <a:rPr lang="en-US" spc="-2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all</a:t>
                </a:r>
                <a:r>
                  <a:rPr lang="en-US" spc="-5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passengers?</a:t>
                </a:r>
              </a:p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:endParaRPr lang="en-US" spc="-1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:r>
                  <a:rPr lang="en-US" i="1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key insight: number of stops depends on number of passengers</a:t>
                </a:r>
              </a:p>
            </p:txBody>
          </p:sp>
        </mc:Choice>
        <mc:Fallback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D87A1041-6C79-C85D-1643-4C8C819F34FE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2593659"/>
              </a:xfrm>
              <a:prstGeom prst="rect">
                <a:avLst/>
              </a:prstGeom>
              <a:blipFill>
                <a:blip r:embed="rId3"/>
                <a:stretch>
                  <a:fillRect l="-1612" t="-2582" b="-63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9143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1C239-FA36-86E6-4B44-550806AB2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0760B1ED-66B9-B8E7-7EE9-A2EA9A1805C4}"/>
              </a:ext>
            </a:extLst>
          </p:cNvPr>
          <p:cNvSpPr/>
          <p:nvPr/>
        </p:nvSpPr>
        <p:spPr>
          <a:xfrm>
            <a:off x="654202" y="3637280"/>
            <a:ext cx="11015345" cy="477520"/>
          </a:xfrm>
          <a:custGeom>
            <a:avLst/>
            <a:gdLst/>
            <a:ahLst/>
            <a:cxnLst/>
            <a:rect l="l" t="t" r="r" b="b"/>
            <a:pathLst>
              <a:path w="11081385" h="477520">
                <a:moveTo>
                  <a:pt x="11001502" y="0"/>
                </a:moveTo>
                <a:lnTo>
                  <a:pt x="79501" y="0"/>
                </a:lnTo>
                <a:lnTo>
                  <a:pt x="48552" y="6242"/>
                </a:lnTo>
                <a:lnTo>
                  <a:pt x="23282" y="23272"/>
                </a:lnTo>
                <a:lnTo>
                  <a:pt x="6246" y="48541"/>
                </a:lnTo>
                <a:lnTo>
                  <a:pt x="0" y="79501"/>
                </a:lnTo>
                <a:lnTo>
                  <a:pt x="0" y="397510"/>
                </a:lnTo>
                <a:lnTo>
                  <a:pt x="6246" y="428470"/>
                </a:lnTo>
                <a:lnTo>
                  <a:pt x="23282" y="453739"/>
                </a:lnTo>
                <a:lnTo>
                  <a:pt x="48552" y="470769"/>
                </a:lnTo>
                <a:lnTo>
                  <a:pt x="79501" y="477012"/>
                </a:lnTo>
                <a:lnTo>
                  <a:pt x="11001502" y="477012"/>
                </a:lnTo>
                <a:lnTo>
                  <a:pt x="11032462" y="470769"/>
                </a:lnTo>
                <a:lnTo>
                  <a:pt x="11057731" y="453739"/>
                </a:lnTo>
                <a:lnTo>
                  <a:pt x="11074761" y="428470"/>
                </a:lnTo>
                <a:lnTo>
                  <a:pt x="11081004" y="397510"/>
                </a:lnTo>
                <a:lnTo>
                  <a:pt x="11081004" y="79501"/>
                </a:lnTo>
                <a:lnTo>
                  <a:pt x="11074761" y="48541"/>
                </a:lnTo>
                <a:lnTo>
                  <a:pt x="11057731" y="23272"/>
                </a:lnTo>
                <a:lnTo>
                  <a:pt x="11032462" y="6242"/>
                </a:lnTo>
                <a:lnTo>
                  <a:pt x="11001502" y="0"/>
                </a:lnTo>
                <a:close/>
              </a:path>
            </a:pathLst>
          </a:custGeom>
          <a:solidFill>
            <a:srgbClr val="EBEF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187D46B9-BA53-EBE2-3013-81B6A4E2C2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latin typeface="Segoe UI"/>
                <a:cs typeface="Segoe UI"/>
              </a:rPr>
              <a:t>LTE</a:t>
            </a:r>
            <a:r>
              <a:rPr i="1" spc="135" dirty="0">
                <a:latin typeface="Segoe UI"/>
                <a:cs typeface="Segoe UI"/>
              </a:rPr>
              <a:t> </a:t>
            </a:r>
            <a:r>
              <a:rPr i="1" spc="65" dirty="0">
                <a:latin typeface="Segoe UI"/>
                <a:cs typeface="Segoe UI"/>
              </a:rPr>
              <a:t>Example:</a:t>
            </a:r>
            <a:r>
              <a:rPr i="1" spc="200" dirty="0">
                <a:latin typeface="Segoe UI"/>
                <a:cs typeface="Segoe UI"/>
              </a:rPr>
              <a:t> </a:t>
            </a:r>
            <a:r>
              <a:rPr spc="60" dirty="0"/>
              <a:t>Elevator</a:t>
            </a:r>
            <a:r>
              <a:rPr spc="125" dirty="0"/>
              <a:t> </a:t>
            </a:r>
            <a:r>
              <a:rPr spc="55" dirty="0"/>
              <a:t>Rides</a:t>
            </a: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D00BC82B-62F1-E1B6-AB00-39152D9C57B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60919" y="199644"/>
            <a:ext cx="1451609" cy="117424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B3A1F2F7-ACA0-790C-3D35-25B910B6F149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3747821"/>
              </a:xfrm>
              <a:prstGeom prst="rect">
                <a:avLst/>
              </a:prstGeom>
            </p:spPr>
            <p:txBody>
              <a:bodyPr vert="horz" wrap="square" lIns="0" tIns="53975" rIns="0" bIns="0" rtlCol="0">
                <a:spAutoFit/>
              </a:bodyPr>
              <a:lstStyle/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14:m>
                  <m:oMath xmlns:m="http://schemas.openxmlformats.org/officeDocument/2006/math">
                    <m:r>
                      <a:rPr lang="en-US" b="0" i="1" spc="-10" smtClean="0">
                        <a:latin typeface="Cambria Math" panose="02040503050406030204" pitchFamily="18" charset="0"/>
                        <a:cs typeface="Cambria Math"/>
                      </a:rPr>
                      <m:t>𝑋</m:t>
                    </m:r>
                  </m:oMath>
                </a14:m>
                <a:r>
                  <a:rPr lang="en-US" b="0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people enter an elevator on the ground floor, where </a:t>
                </a:r>
                <a14:m>
                  <m:oMath xmlns:m="http://schemas.openxmlformats.org/officeDocument/2006/math"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𝑃𝑜𝑖</m:t>
                    </m:r>
                    <m:d>
                      <m:dPr>
                        <m:ctrlPr>
                          <a:rPr lang="en-US" b="0" i="1" spc="-10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b="0" i="1" spc="-10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10</m:t>
                        </m:r>
                      </m:e>
                    </m:d>
                  </m:oMath>
                </a14:m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There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are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𝑁</a:t>
                </a:r>
                <a:r>
                  <a:rPr lang="en-US" b="0" spc="1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floors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above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ground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2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floor,</a:t>
                </a:r>
                <a:r>
                  <a:rPr lang="en-US" spc="-7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and</a:t>
                </a:r>
                <a:r>
                  <a:rPr lang="en-US" spc="-4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each</a:t>
                </a:r>
                <a:r>
                  <a:rPr lang="en-US" spc="-4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person</a:t>
                </a:r>
                <a:r>
                  <a:rPr lang="en-US" spc="-5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is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equally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likely</a:t>
                </a:r>
                <a:r>
                  <a:rPr lang="en-US" spc="-5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to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2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get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off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at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any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𝑁</a:t>
                </a:r>
                <a:r>
                  <a:rPr lang="en-US" b="0" spc="1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floors,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independently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</a:t>
                </a:r>
                <a:r>
                  <a:rPr lang="en-US" spc="-3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others.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	</a:t>
                </a:r>
              </a:p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What</a:t>
                </a:r>
                <a:r>
                  <a:rPr lang="en-US" spc="-4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is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3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expected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number</a:t>
                </a:r>
                <a:r>
                  <a:rPr lang="en-US" spc="-7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2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stops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elevator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will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make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before</a:t>
                </a:r>
                <a:r>
                  <a:rPr lang="en-US" spc="-7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discharging</a:t>
                </a:r>
                <a:r>
                  <a:rPr lang="en-US" spc="-2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all</a:t>
                </a:r>
                <a:r>
                  <a:rPr lang="en-US" spc="-5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passengers?</a:t>
                </a:r>
              </a:p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:endParaRPr lang="en-US" spc="-1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:r>
                  <a:rPr lang="en-US" i="1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key insight: number of stops depends on number of passengers</a:t>
                </a:r>
              </a:p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:endParaRPr lang="en-US" spc="-1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𝑆</m:t>
                    </m:r>
                  </m:oMath>
                </a14:m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the number of stops</a:t>
                </a:r>
              </a:p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We want to find </a:t>
                </a:r>
                <a14:m>
                  <m:oMath xmlns:m="http://schemas.openxmlformats.org/officeDocument/2006/math">
                    <m:r>
                      <a:rPr lang="en-US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pc="-10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b="0" i="1" spc="-10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𝑆</m:t>
                        </m:r>
                      </m:e>
                    </m:d>
                  </m:oMath>
                </a14:m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Since </a:t>
                </a:r>
                <a14:m>
                  <m:oMath xmlns:m="http://schemas.openxmlformats.org/officeDocument/2006/math"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𝑆</m:t>
                    </m:r>
                  </m:oMath>
                </a14:m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depends on the value of </a:t>
                </a:r>
                <a14:m>
                  <m:oMath xmlns:m="http://schemas.openxmlformats.org/officeDocument/2006/math"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</m:oMath>
                </a14:m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use LTE, partition on </a:t>
                </a:r>
                <a14:m>
                  <m:oMath xmlns:m="http://schemas.openxmlformats.org/officeDocument/2006/math"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</m:oMath>
                </a14:m>
                <a:endParaRPr lang="en-US" spc="-1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B3A1F2F7-ACA0-790C-3D35-25B910B6F149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3747821"/>
              </a:xfrm>
              <a:prstGeom prst="rect">
                <a:avLst/>
              </a:prstGeom>
              <a:blipFill>
                <a:blip r:embed="rId3"/>
                <a:stretch>
                  <a:fillRect l="-1612" t="-1789" b="-42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2550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23A3C-4B74-34B4-82C8-D0C8252AA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16E9220E-7629-8BE5-33E0-B31DB66660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latin typeface="Segoe UI"/>
                <a:cs typeface="Segoe UI"/>
              </a:rPr>
              <a:t>LTE</a:t>
            </a:r>
            <a:r>
              <a:rPr i="1" spc="135" dirty="0">
                <a:latin typeface="Segoe UI"/>
                <a:cs typeface="Segoe UI"/>
              </a:rPr>
              <a:t> </a:t>
            </a:r>
            <a:r>
              <a:rPr i="1" spc="65" dirty="0">
                <a:latin typeface="Segoe UI"/>
                <a:cs typeface="Segoe UI"/>
              </a:rPr>
              <a:t>Example:</a:t>
            </a:r>
            <a:r>
              <a:rPr i="1" spc="200" dirty="0">
                <a:latin typeface="Segoe UI"/>
                <a:cs typeface="Segoe UI"/>
              </a:rPr>
              <a:t> </a:t>
            </a:r>
            <a:r>
              <a:rPr spc="60" dirty="0"/>
              <a:t>Elevator</a:t>
            </a:r>
            <a:r>
              <a:rPr spc="125" dirty="0"/>
              <a:t> </a:t>
            </a:r>
            <a:r>
              <a:rPr spc="55" dirty="0"/>
              <a:t>Rides</a:t>
            </a: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3EBEAD3A-E0F9-FF11-27A9-A91ECCCE40D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60919" y="199644"/>
            <a:ext cx="1451609" cy="117424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22DC4C2C-A319-CB88-0460-AE3E0C21E991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1388201"/>
              </a:xfrm>
              <a:prstGeom prst="rect">
                <a:avLst/>
              </a:prstGeom>
            </p:spPr>
            <p:txBody>
              <a:bodyPr vert="horz" wrap="square" lIns="0" tIns="53975" rIns="0" bIns="0" rtlCol="0">
                <a:spAutoFit/>
              </a:bodyPr>
              <a:lstStyle/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14:m>
                  <m:oMath xmlns:m="http://schemas.openxmlformats.org/officeDocument/2006/math">
                    <m:r>
                      <a:rPr lang="en-US" b="0" i="1" spc="-10" smtClean="0">
                        <a:latin typeface="Cambria Math" panose="02040503050406030204" pitchFamily="18" charset="0"/>
                        <a:cs typeface="Cambria Math"/>
                      </a:rPr>
                      <m:t>𝑋</m:t>
                    </m:r>
                  </m:oMath>
                </a14:m>
                <a:r>
                  <a:rPr lang="en-US" b="0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people enter an elevator on the ground floor, where </a:t>
                </a:r>
                <a14:m>
                  <m:oMath xmlns:m="http://schemas.openxmlformats.org/officeDocument/2006/math"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𝑃𝑜𝑖</m:t>
                    </m:r>
                    <m:d>
                      <m:dPr>
                        <m:ctrlPr>
                          <a:rPr lang="en-US" b="0" i="1" spc="-10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b="0" i="1" spc="-10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10</m:t>
                        </m:r>
                      </m:e>
                    </m:d>
                  </m:oMath>
                </a14:m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There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are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𝑁</a:t>
                </a:r>
                <a:r>
                  <a:rPr lang="en-US" b="0" spc="1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floors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above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ground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2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floor,</a:t>
                </a:r>
                <a:r>
                  <a:rPr lang="en-US" spc="-7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and</a:t>
                </a:r>
                <a:r>
                  <a:rPr lang="en-US" spc="-4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each</a:t>
                </a:r>
                <a:r>
                  <a:rPr lang="en-US" spc="-4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person</a:t>
                </a:r>
                <a:r>
                  <a:rPr lang="en-US" spc="-5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is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equally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likely</a:t>
                </a:r>
                <a:r>
                  <a:rPr lang="en-US" spc="-5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to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2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get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off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at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any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𝑁</a:t>
                </a:r>
                <a:r>
                  <a:rPr lang="en-US" b="0" spc="1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floors,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independently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</a:t>
                </a:r>
                <a:r>
                  <a:rPr lang="en-US" spc="-3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others.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What</a:t>
                </a:r>
                <a:r>
                  <a:rPr lang="en-US" spc="-4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is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3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expected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number</a:t>
                </a:r>
                <a:r>
                  <a:rPr lang="en-US" spc="-7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2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stops </a:t>
                </a:r>
                <a14:m>
                  <m:oMath xmlns:m="http://schemas.openxmlformats.org/officeDocument/2006/math">
                    <m:r>
                      <a:rPr lang="en-US" i="1" spc="-1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𝑆</m:t>
                        </m:r>
                      </m:e>
                    </m:d>
                  </m:oMath>
                </a14:m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elevator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will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make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before</a:t>
                </a:r>
                <a:r>
                  <a:rPr lang="en-US" spc="-7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discharging</a:t>
                </a:r>
                <a:r>
                  <a:rPr lang="en-US" spc="-2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all</a:t>
                </a:r>
                <a:r>
                  <a:rPr lang="en-US" spc="-5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passengers?</a:t>
                </a:r>
              </a:p>
            </p:txBody>
          </p:sp>
        </mc:Choice>
        <mc:Fallback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22DC4C2C-A319-CB88-0460-AE3E0C21E991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1388201"/>
              </a:xfrm>
              <a:prstGeom prst="rect">
                <a:avLst/>
              </a:prstGeom>
              <a:blipFill>
                <a:blip r:embed="rId3"/>
                <a:stretch>
                  <a:fillRect l="-1612" t="-5263" b="-12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4768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C0E6D-554D-B6F0-1FA5-A4A7CD6E7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A5D8905A-5A6D-5358-EDD0-C1E86297C5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latin typeface="Segoe UI"/>
                <a:cs typeface="Segoe UI"/>
              </a:rPr>
              <a:t>LTE</a:t>
            </a:r>
            <a:r>
              <a:rPr i="1" spc="135" dirty="0">
                <a:latin typeface="Segoe UI"/>
                <a:cs typeface="Segoe UI"/>
              </a:rPr>
              <a:t> </a:t>
            </a:r>
            <a:r>
              <a:rPr i="1" spc="65" dirty="0">
                <a:latin typeface="Segoe UI"/>
                <a:cs typeface="Segoe UI"/>
              </a:rPr>
              <a:t>Example:</a:t>
            </a:r>
            <a:r>
              <a:rPr i="1" spc="200" dirty="0">
                <a:latin typeface="Segoe UI"/>
                <a:cs typeface="Segoe UI"/>
              </a:rPr>
              <a:t> </a:t>
            </a:r>
            <a:r>
              <a:rPr spc="60" dirty="0"/>
              <a:t>Elevator</a:t>
            </a:r>
            <a:r>
              <a:rPr spc="125" dirty="0"/>
              <a:t> </a:t>
            </a:r>
            <a:r>
              <a:rPr spc="55" dirty="0"/>
              <a:t>Rides</a:t>
            </a: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AD8FB062-26DF-E7C5-017D-E9EF01EB79A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60919" y="199644"/>
            <a:ext cx="1451609" cy="117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772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4067" y="3559302"/>
            <a:ext cx="7689215" cy="0"/>
          </a:xfrm>
          <a:custGeom>
            <a:avLst/>
            <a:gdLst/>
            <a:ahLst/>
            <a:cxnLst/>
            <a:rect l="l" t="t" r="r" b="b"/>
            <a:pathLst>
              <a:path w="7689215">
                <a:moveTo>
                  <a:pt x="0" y="0"/>
                </a:moveTo>
                <a:lnTo>
                  <a:pt x="7689214" y="0"/>
                </a:lnTo>
              </a:path>
            </a:pathLst>
          </a:custGeom>
          <a:ln w="19050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43712" y="3051048"/>
            <a:ext cx="897890" cy="897890"/>
            <a:chOff x="743712" y="3051048"/>
            <a:chExt cx="897890" cy="897890"/>
          </a:xfrm>
        </p:grpSpPr>
        <p:sp>
          <p:nvSpPr>
            <p:cNvPr id="4" name="object 4"/>
            <p:cNvSpPr/>
            <p:nvPr/>
          </p:nvSpPr>
          <p:spPr>
            <a:xfrm>
              <a:off x="743712" y="3051048"/>
              <a:ext cx="897890" cy="897890"/>
            </a:xfrm>
            <a:custGeom>
              <a:avLst/>
              <a:gdLst/>
              <a:ahLst/>
              <a:cxnLst/>
              <a:rect l="l" t="t" r="r" b="b"/>
              <a:pathLst>
                <a:path w="897889" h="897889">
                  <a:moveTo>
                    <a:pt x="448818" y="0"/>
                  </a:moveTo>
                  <a:lnTo>
                    <a:pt x="399913" y="2633"/>
                  </a:lnTo>
                  <a:lnTo>
                    <a:pt x="352535" y="10350"/>
                  </a:lnTo>
                  <a:lnTo>
                    <a:pt x="306955" y="22878"/>
                  </a:lnTo>
                  <a:lnTo>
                    <a:pt x="263449" y="39942"/>
                  </a:lnTo>
                  <a:lnTo>
                    <a:pt x="222289" y="61270"/>
                  </a:lnTo>
                  <a:lnTo>
                    <a:pt x="183750" y="86587"/>
                  </a:lnTo>
                  <a:lnTo>
                    <a:pt x="148105" y="115620"/>
                  </a:lnTo>
                  <a:lnTo>
                    <a:pt x="115629" y="148095"/>
                  </a:lnTo>
                  <a:lnTo>
                    <a:pt x="86594" y="183739"/>
                  </a:lnTo>
                  <a:lnTo>
                    <a:pt x="61276" y="222278"/>
                  </a:lnTo>
                  <a:lnTo>
                    <a:pt x="39946" y="263438"/>
                  </a:lnTo>
                  <a:lnTo>
                    <a:pt x="22880" y="306945"/>
                  </a:lnTo>
                  <a:lnTo>
                    <a:pt x="10351" y="352527"/>
                  </a:lnTo>
                  <a:lnTo>
                    <a:pt x="2633" y="399909"/>
                  </a:lnTo>
                  <a:lnTo>
                    <a:pt x="0" y="448817"/>
                  </a:lnTo>
                  <a:lnTo>
                    <a:pt x="2633" y="497726"/>
                  </a:lnTo>
                  <a:lnTo>
                    <a:pt x="10351" y="545108"/>
                  </a:lnTo>
                  <a:lnTo>
                    <a:pt x="22880" y="590690"/>
                  </a:lnTo>
                  <a:lnTo>
                    <a:pt x="39946" y="634197"/>
                  </a:lnTo>
                  <a:lnTo>
                    <a:pt x="61276" y="675357"/>
                  </a:lnTo>
                  <a:lnTo>
                    <a:pt x="86594" y="713896"/>
                  </a:lnTo>
                  <a:lnTo>
                    <a:pt x="115629" y="749540"/>
                  </a:lnTo>
                  <a:lnTo>
                    <a:pt x="148105" y="782015"/>
                  </a:lnTo>
                  <a:lnTo>
                    <a:pt x="183750" y="811048"/>
                  </a:lnTo>
                  <a:lnTo>
                    <a:pt x="222289" y="836365"/>
                  </a:lnTo>
                  <a:lnTo>
                    <a:pt x="263449" y="857693"/>
                  </a:lnTo>
                  <a:lnTo>
                    <a:pt x="306955" y="874757"/>
                  </a:lnTo>
                  <a:lnTo>
                    <a:pt x="352535" y="887285"/>
                  </a:lnTo>
                  <a:lnTo>
                    <a:pt x="399913" y="895002"/>
                  </a:lnTo>
                  <a:lnTo>
                    <a:pt x="448818" y="897635"/>
                  </a:lnTo>
                  <a:lnTo>
                    <a:pt x="497726" y="895002"/>
                  </a:lnTo>
                  <a:lnTo>
                    <a:pt x="545108" y="887285"/>
                  </a:lnTo>
                  <a:lnTo>
                    <a:pt x="590690" y="874757"/>
                  </a:lnTo>
                  <a:lnTo>
                    <a:pt x="634197" y="857693"/>
                  </a:lnTo>
                  <a:lnTo>
                    <a:pt x="675357" y="836365"/>
                  </a:lnTo>
                  <a:lnTo>
                    <a:pt x="713896" y="811048"/>
                  </a:lnTo>
                  <a:lnTo>
                    <a:pt x="749540" y="782015"/>
                  </a:lnTo>
                  <a:lnTo>
                    <a:pt x="782015" y="749540"/>
                  </a:lnTo>
                  <a:lnTo>
                    <a:pt x="811048" y="713896"/>
                  </a:lnTo>
                  <a:lnTo>
                    <a:pt x="836365" y="675357"/>
                  </a:lnTo>
                  <a:lnTo>
                    <a:pt x="857693" y="634197"/>
                  </a:lnTo>
                  <a:lnTo>
                    <a:pt x="874757" y="590690"/>
                  </a:lnTo>
                  <a:lnTo>
                    <a:pt x="887285" y="545108"/>
                  </a:lnTo>
                  <a:lnTo>
                    <a:pt x="895002" y="497726"/>
                  </a:lnTo>
                  <a:lnTo>
                    <a:pt x="897636" y="448817"/>
                  </a:lnTo>
                  <a:lnTo>
                    <a:pt x="895002" y="399909"/>
                  </a:lnTo>
                  <a:lnTo>
                    <a:pt x="887285" y="352527"/>
                  </a:lnTo>
                  <a:lnTo>
                    <a:pt x="874757" y="306945"/>
                  </a:lnTo>
                  <a:lnTo>
                    <a:pt x="857693" y="263438"/>
                  </a:lnTo>
                  <a:lnTo>
                    <a:pt x="836365" y="222278"/>
                  </a:lnTo>
                  <a:lnTo>
                    <a:pt x="811048" y="183739"/>
                  </a:lnTo>
                  <a:lnTo>
                    <a:pt x="782015" y="148095"/>
                  </a:lnTo>
                  <a:lnTo>
                    <a:pt x="749540" y="115620"/>
                  </a:lnTo>
                  <a:lnTo>
                    <a:pt x="713896" y="86587"/>
                  </a:lnTo>
                  <a:lnTo>
                    <a:pt x="675357" y="61270"/>
                  </a:lnTo>
                  <a:lnTo>
                    <a:pt x="634197" y="39942"/>
                  </a:lnTo>
                  <a:lnTo>
                    <a:pt x="590690" y="22878"/>
                  </a:lnTo>
                  <a:lnTo>
                    <a:pt x="545108" y="10350"/>
                  </a:lnTo>
                  <a:lnTo>
                    <a:pt x="497726" y="2633"/>
                  </a:lnTo>
                  <a:lnTo>
                    <a:pt x="448818" y="0"/>
                  </a:lnTo>
                  <a:close/>
                </a:path>
              </a:pathLst>
            </a:custGeom>
            <a:solidFill>
              <a:srgbClr val="B6A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42441" y="3287268"/>
              <a:ext cx="300355" cy="425450"/>
            </a:xfrm>
            <a:custGeom>
              <a:avLst/>
              <a:gdLst/>
              <a:ahLst/>
              <a:cxnLst/>
              <a:rect l="l" t="t" r="r" b="b"/>
              <a:pathLst>
                <a:path w="300355" h="425450">
                  <a:moveTo>
                    <a:pt x="38049" y="425196"/>
                  </a:moveTo>
                  <a:lnTo>
                    <a:pt x="38049" y="13335"/>
                  </a:lnTo>
                  <a:lnTo>
                    <a:pt x="38049" y="11303"/>
                  </a:lnTo>
                  <a:lnTo>
                    <a:pt x="37020" y="9271"/>
                  </a:lnTo>
                  <a:lnTo>
                    <a:pt x="36487" y="7620"/>
                  </a:lnTo>
                  <a:lnTo>
                    <a:pt x="34925" y="6096"/>
                  </a:lnTo>
                  <a:lnTo>
                    <a:pt x="33362" y="4572"/>
                  </a:lnTo>
                  <a:lnTo>
                    <a:pt x="31800" y="3556"/>
                  </a:lnTo>
                  <a:lnTo>
                    <a:pt x="29718" y="3048"/>
                  </a:lnTo>
                  <a:lnTo>
                    <a:pt x="27622" y="3048"/>
                  </a:lnTo>
                  <a:lnTo>
                    <a:pt x="10426" y="3048"/>
                  </a:lnTo>
                  <a:lnTo>
                    <a:pt x="8331" y="3048"/>
                  </a:lnTo>
                  <a:lnTo>
                    <a:pt x="6248" y="3556"/>
                  </a:lnTo>
                  <a:lnTo>
                    <a:pt x="0" y="13335"/>
                  </a:lnTo>
                  <a:lnTo>
                    <a:pt x="0" y="425196"/>
                  </a:lnTo>
                  <a:lnTo>
                    <a:pt x="38049" y="425196"/>
                  </a:lnTo>
                  <a:close/>
                </a:path>
                <a:path w="300355" h="425450">
                  <a:moveTo>
                    <a:pt x="48768" y="176149"/>
                  </a:moveTo>
                  <a:lnTo>
                    <a:pt x="56426" y="171577"/>
                  </a:lnTo>
                  <a:lnTo>
                    <a:pt x="64096" y="168021"/>
                  </a:lnTo>
                  <a:lnTo>
                    <a:pt x="101917" y="160401"/>
                  </a:lnTo>
                  <a:lnTo>
                    <a:pt x="109067" y="160909"/>
                  </a:lnTo>
                  <a:lnTo>
                    <a:pt x="116725" y="161417"/>
                  </a:lnTo>
                  <a:lnTo>
                    <a:pt x="154533" y="170053"/>
                  </a:lnTo>
                  <a:lnTo>
                    <a:pt x="169379" y="174625"/>
                  </a:lnTo>
                  <a:lnTo>
                    <a:pt x="184696" y="179197"/>
                  </a:lnTo>
                  <a:lnTo>
                    <a:pt x="222529" y="189484"/>
                  </a:lnTo>
                  <a:lnTo>
                    <a:pt x="244957" y="192024"/>
                  </a:lnTo>
                  <a:lnTo>
                    <a:pt x="252704" y="191516"/>
                  </a:lnTo>
                  <a:lnTo>
                    <a:pt x="289915" y="181864"/>
                  </a:lnTo>
                  <a:lnTo>
                    <a:pt x="293598" y="179705"/>
                  </a:lnTo>
                  <a:lnTo>
                    <a:pt x="296138" y="177673"/>
                  </a:lnTo>
                  <a:lnTo>
                    <a:pt x="297662" y="175133"/>
                  </a:lnTo>
                  <a:lnTo>
                    <a:pt x="299186" y="172593"/>
                  </a:lnTo>
                  <a:lnTo>
                    <a:pt x="300202" y="170053"/>
                  </a:lnTo>
                  <a:lnTo>
                    <a:pt x="300202" y="167512"/>
                  </a:lnTo>
                  <a:lnTo>
                    <a:pt x="299186" y="165481"/>
                  </a:lnTo>
                  <a:lnTo>
                    <a:pt x="298170" y="163449"/>
                  </a:lnTo>
                  <a:lnTo>
                    <a:pt x="289915" y="155194"/>
                  </a:lnTo>
                  <a:lnTo>
                    <a:pt x="281787" y="145542"/>
                  </a:lnTo>
                  <a:lnTo>
                    <a:pt x="274167" y="135382"/>
                  </a:lnTo>
                  <a:lnTo>
                    <a:pt x="265912" y="124587"/>
                  </a:lnTo>
                  <a:lnTo>
                    <a:pt x="264388" y="121539"/>
                  </a:lnTo>
                  <a:lnTo>
                    <a:pt x="263372" y="118491"/>
                  </a:lnTo>
                  <a:lnTo>
                    <a:pt x="262864" y="114935"/>
                  </a:lnTo>
                  <a:lnTo>
                    <a:pt x="262356" y="110871"/>
                  </a:lnTo>
                  <a:lnTo>
                    <a:pt x="262864" y="107187"/>
                  </a:lnTo>
                  <a:lnTo>
                    <a:pt x="263372" y="103632"/>
                  </a:lnTo>
                  <a:lnTo>
                    <a:pt x="264388" y="100076"/>
                  </a:lnTo>
                  <a:lnTo>
                    <a:pt x="265912" y="96520"/>
                  </a:lnTo>
                  <a:lnTo>
                    <a:pt x="274167" y="81153"/>
                  </a:lnTo>
                  <a:lnTo>
                    <a:pt x="281787" y="65405"/>
                  </a:lnTo>
                  <a:lnTo>
                    <a:pt x="289915" y="49022"/>
                  </a:lnTo>
                  <a:lnTo>
                    <a:pt x="298170" y="31115"/>
                  </a:lnTo>
                  <a:lnTo>
                    <a:pt x="299694" y="27559"/>
                  </a:lnTo>
                  <a:lnTo>
                    <a:pt x="300202" y="24511"/>
                  </a:lnTo>
                  <a:lnTo>
                    <a:pt x="300202" y="21971"/>
                  </a:lnTo>
                  <a:lnTo>
                    <a:pt x="299186" y="20447"/>
                  </a:lnTo>
                  <a:lnTo>
                    <a:pt x="297662" y="19939"/>
                  </a:lnTo>
                  <a:lnTo>
                    <a:pt x="296138" y="19431"/>
                  </a:lnTo>
                  <a:lnTo>
                    <a:pt x="293598" y="20447"/>
                  </a:lnTo>
                  <a:lnTo>
                    <a:pt x="289915" y="21462"/>
                  </a:lnTo>
                  <a:lnTo>
                    <a:pt x="282803" y="25019"/>
                  </a:lnTo>
                  <a:lnTo>
                    <a:pt x="275183" y="27559"/>
                  </a:lnTo>
                  <a:lnTo>
                    <a:pt x="267436" y="29591"/>
                  </a:lnTo>
                  <a:lnTo>
                    <a:pt x="259816" y="30607"/>
                  </a:lnTo>
                  <a:lnTo>
                    <a:pt x="252704" y="31623"/>
                  </a:lnTo>
                  <a:lnTo>
                    <a:pt x="244957" y="31623"/>
                  </a:lnTo>
                  <a:lnTo>
                    <a:pt x="237337" y="31115"/>
                  </a:lnTo>
                  <a:lnTo>
                    <a:pt x="229717" y="30607"/>
                  </a:lnTo>
                  <a:lnTo>
                    <a:pt x="222529" y="29083"/>
                  </a:lnTo>
                  <a:lnTo>
                    <a:pt x="214845" y="27559"/>
                  </a:lnTo>
                  <a:lnTo>
                    <a:pt x="199529" y="24003"/>
                  </a:lnTo>
                  <a:lnTo>
                    <a:pt x="184696" y="19431"/>
                  </a:lnTo>
                  <a:lnTo>
                    <a:pt x="169379" y="14351"/>
                  </a:lnTo>
                  <a:lnTo>
                    <a:pt x="154533" y="9652"/>
                  </a:lnTo>
                  <a:lnTo>
                    <a:pt x="139217" y="5587"/>
                  </a:lnTo>
                  <a:lnTo>
                    <a:pt x="132067" y="3556"/>
                  </a:lnTo>
                  <a:lnTo>
                    <a:pt x="124383" y="2032"/>
                  </a:lnTo>
                  <a:lnTo>
                    <a:pt x="116725" y="1016"/>
                  </a:lnTo>
                  <a:lnTo>
                    <a:pt x="109067" y="508"/>
                  </a:lnTo>
                  <a:lnTo>
                    <a:pt x="101917" y="0"/>
                  </a:lnTo>
                  <a:lnTo>
                    <a:pt x="94234" y="508"/>
                  </a:lnTo>
                  <a:lnTo>
                    <a:pt x="86575" y="1524"/>
                  </a:lnTo>
                  <a:lnTo>
                    <a:pt x="78917" y="2540"/>
                  </a:lnTo>
                  <a:lnTo>
                    <a:pt x="71755" y="5080"/>
                  </a:lnTo>
                  <a:lnTo>
                    <a:pt x="64096" y="7620"/>
                  </a:lnTo>
                  <a:lnTo>
                    <a:pt x="56426" y="11176"/>
                  </a:lnTo>
                  <a:lnTo>
                    <a:pt x="48768" y="1587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981961" y="3242564"/>
            <a:ext cx="21602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65" dirty="0">
                <a:latin typeface="Segoe UI Semibold"/>
                <a:cs typeface="Segoe UI Semibold"/>
              </a:rPr>
              <a:t>Covariance</a:t>
            </a:r>
            <a:endParaRPr sz="32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86360AE-02C4-2C1C-DF19-4E2139DEB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7198A89D-B8DC-D985-2012-2283A0FF47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Covariance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0F57B6B-528D-98B3-02E9-923BC28378A8}"/>
              </a:ext>
            </a:extLst>
          </p:cNvPr>
          <p:cNvSpPr txBox="1"/>
          <p:nvPr/>
        </p:nvSpPr>
        <p:spPr>
          <a:xfrm>
            <a:off x="699922" y="1445513"/>
            <a:ext cx="10648950" cy="330898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5715">
              <a:lnSpc>
                <a:spcPts val="3020"/>
              </a:lnSpc>
              <a:spcBef>
                <a:spcPts val="480"/>
              </a:spcBef>
            </a:pP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sometimes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want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to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measure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how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“intertwined”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65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and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𝑌</a:t>
            </a:r>
            <a:r>
              <a:rPr sz="2800" spc="165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are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–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how </a:t>
            </a:r>
            <a:r>
              <a:rPr sz="2800" b="0" dirty="0">
                <a:latin typeface="Segoe UI Semilight"/>
                <a:cs typeface="Segoe UI Semilight"/>
              </a:rPr>
              <a:t>much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knowing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about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one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them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will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affect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other.</a:t>
            </a:r>
            <a:endParaRPr sz="2800" dirty="0">
              <a:latin typeface="Segoe UI Semilight"/>
              <a:cs typeface="Segoe UI Semilight"/>
            </a:endParaRPr>
          </a:p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sz="2800" dirty="0">
                <a:latin typeface="Cambria Math"/>
                <a:cs typeface="Cambria Math"/>
              </a:rPr>
              <a:t>Cov(𝑋,</a:t>
            </a:r>
            <a:r>
              <a:rPr sz="2800" spc="-16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𝑌)</a:t>
            </a:r>
            <a:r>
              <a:rPr sz="2800" spc="85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measure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dependence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between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65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and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endParaRPr sz="2800" dirty="0">
              <a:latin typeface="Cambria Math"/>
              <a:cs typeface="Cambria Math"/>
            </a:endParaRPr>
          </a:p>
          <a:p>
            <a:pPr marL="351155" indent="-332740">
              <a:lnSpc>
                <a:spcPct val="100000"/>
              </a:lnSpc>
              <a:spcBef>
                <a:spcPts val="1070"/>
              </a:spcBef>
              <a:buChar char="&gt;"/>
              <a:tabLst>
                <a:tab pos="351155" algn="l"/>
              </a:tabLst>
            </a:pPr>
            <a:r>
              <a:rPr sz="2800" b="0" dirty="0">
                <a:latin typeface="Segoe UI Semilight"/>
                <a:cs typeface="Segoe UI Semilight"/>
              </a:rPr>
              <a:t>Covariance</a:t>
            </a:r>
            <a:r>
              <a:rPr sz="2800" b="0" spc="-8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is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positive</a:t>
            </a:r>
            <a:r>
              <a:rPr sz="2800" b="0" spc="-7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-&gt;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they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are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positively</a:t>
            </a:r>
            <a:r>
              <a:rPr sz="2800" b="0" i="1" spc="-30" dirty="0">
                <a:latin typeface="Segoe UI Semilight"/>
                <a:cs typeface="Segoe UI Semilight"/>
              </a:rPr>
              <a:t> </a:t>
            </a:r>
            <a:r>
              <a:rPr sz="2800" b="0" i="1" spc="-10" dirty="0">
                <a:latin typeface="Segoe UI Semilight"/>
                <a:cs typeface="Segoe UI Semilight"/>
              </a:rPr>
              <a:t>correlated</a:t>
            </a:r>
            <a:endParaRPr sz="2800" dirty="0">
              <a:latin typeface="Segoe UI Semilight"/>
              <a:cs typeface="Segoe UI Semilight"/>
            </a:endParaRPr>
          </a:p>
          <a:p>
            <a:pPr marL="386080">
              <a:lnSpc>
                <a:spcPct val="100000"/>
              </a:lnSpc>
              <a:spcBef>
                <a:spcPts val="114"/>
              </a:spcBef>
            </a:pPr>
            <a:r>
              <a:rPr sz="2400" b="0" dirty="0">
                <a:latin typeface="Segoe UI Semilight"/>
                <a:cs typeface="Segoe UI Semilight"/>
              </a:rPr>
              <a:t>If</a:t>
            </a:r>
            <a:r>
              <a:rPr sz="2400" b="0" spc="-45" dirty="0">
                <a:latin typeface="Segoe UI Semilight"/>
                <a:cs typeface="Segoe UI Semilight"/>
              </a:rPr>
              <a:t> </a:t>
            </a:r>
            <a:r>
              <a:rPr sz="2400" dirty="0">
                <a:latin typeface="Cambria Math"/>
                <a:cs typeface="Cambria Math"/>
              </a:rPr>
              <a:t>X</a:t>
            </a:r>
            <a:r>
              <a:rPr sz="2400" spc="105" dirty="0">
                <a:latin typeface="Cambria Math"/>
                <a:cs typeface="Cambria Math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increases,</a:t>
            </a:r>
            <a:r>
              <a:rPr sz="2400" b="0" spc="-40" dirty="0">
                <a:latin typeface="Segoe UI Semilight"/>
                <a:cs typeface="Segoe UI Semilight"/>
              </a:rPr>
              <a:t> </a:t>
            </a:r>
            <a:r>
              <a:rPr sz="2400" dirty="0">
                <a:latin typeface="Cambria Math"/>
                <a:cs typeface="Cambria Math"/>
              </a:rPr>
              <a:t>𝑌</a:t>
            </a:r>
            <a:r>
              <a:rPr sz="2400" spc="145" dirty="0">
                <a:latin typeface="Cambria Math"/>
                <a:cs typeface="Cambria Math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tends</a:t>
            </a:r>
            <a:r>
              <a:rPr sz="2400" b="0" spc="-35" dirty="0">
                <a:latin typeface="Segoe UI Semilight"/>
                <a:cs typeface="Segoe UI Semilight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to</a:t>
            </a:r>
            <a:r>
              <a:rPr sz="2400" b="0" spc="-45" dirty="0">
                <a:latin typeface="Segoe UI Semilight"/>
                <a:cs typeface="Segoe UI Semilight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also</a:t>
            </a:r>
            <a:r>
              <a:rPr sz="2400" b="0" spc="-50" dirty="0">
                <a:latin typeface="Segoe UI Semilight"/>
                <a:cs typeface="Segoe UI Semilight"/>
              </a:rPr>
              <a:t> </a:t>
            </a:r>
            <a:r>
              <a:rPr sz="2400" b="0" spc="-10" dirty="0">
                <a:latin typeface="Segoe UI Semilight"/>
                <a:cs typeface="Segoe UI Semilight"/>
              </a:rPr>
              <a:t>increase</a:t>
            </a:r>
            <a:endParaRPr sz="2400" dirty="0">
              <a:latin typeface="Segoe UI Semilight"/>
              <a:cs typeface="Segoe UI Semilight"/>
            </a:endParaRPr>
          </a:p>
          <a:p>
            <a:pPr marL="355600" indent="-335280">
              <a:lnSpc>
                <a:spcPct val="100000"/>
              </a:lnSpc>
              <a:spcBef>
                <a:spcPts val="1255"/>
              </a:spcBef>
              <a:buFont typeface="Segoe UI Semilight"/>
              <a:buChar char="&gt;"/>
              <a:tabLst>
                <a:tab pos="355600" algn="l"/>
              </a:tabLst>
            </a:pPr>
            <a:r>
              <a:rPr sz="2800" b="0" dirty="0">
                <a:latin typeface="Segoe UI Semilight"/>
                <a:cs typeface="Segoe UI Semilight"/>
              </a:rPr>
              <a:t>Covariance</a:t>
            </a:r>
            <a:r>
              <a:rPr sz="2800" b="0" spc="-8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is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negative</a:t>
            </a:r>
            <a:r>
              <a:rPr sz="2800" b="0" spc="-9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-</a:t>
            </a:r>
            <a:r>
              <a:rPr sz="2800" b="0" dirty="0">
                <a:latin typeface="Segoe UI Semilight"/>
                <a:cs typeface="Segoe UI Semilight"/>
              </a:rPr>
              <a:t>&gt;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they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are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negatively</a:t>
            </a:r>
            <a:r>
              <a:rPr sz="2800" b="0" i="1" spc="-15" dirty="0">
                <a:latin typeface="Segoe UI Semilight"/>
                <a:cs typeface="Segoe UI Semilight"/>
              </a:rPr>
              <a:t> </a:t>
            </a:r>
            <a:r>
              <a:rPr sz="2800" b="0" i="1" spc="-10" dirty="0">
                <a:latin typeface="Segoe UI Semilight"/>
                <a:cs typeface="Segoe UI Semilight"/>
              </a:rPr>
              <a:t>correlated</a:t>
            </a:r>
            <a:endParaRPr sz="2800" dirty="0">
              <a:latin typeface="Segoe UI Semilight"/>
              <a:cs typeface="Segoe UI Semilight"/>
            </a:endParaRPr>
          </a:p>
          <a:p>
            <a:pPr marL="386080">
              <a:lnSpc>
                <a:spcPct val="100000"/>
              </a:lnSpc>
              <a:spcBef>
                <a:spcPts val="125"/>
              </a:spcBef>
            </a:pPr>
            <a:r>
              <a:rPr sz="2400" b="0" dirty="0">
                <a:latin typeface="Segoe UI Semilight"/>
                <a:cs typeface="Segoe UI Semilight"/>
              </a:rPr>
              <a:t>If</a:t>
            </a:r>
            <a:r>
              <a:rPr sz="2400" b="0" spc="-50" dirty="0">
                <a:latin typeface="Segoe UI Semilight"/>
                <a:cs typeface="Segoe UI Semilight"/>
              </a:rPr>
              <a:t> </a:t>
            </a:r>
            <a:r>
              <a:rPr sz="2400" dirty="0">
                <a:latin typeface="Cambria Math"/>
                <a:cs typeface="Cambria Math"/>
              </a:rPr>
              <a:t>𝑋</a:t>
            </a:r>
            <a:r>
              <a:rPr sz="2400" spc="145" dirty="0">
                <a:latin typeface="Cambria Math"/>
                <a:cs typeface="Cambria Math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increases,</a:t>
            </a:r>
            <a:r>
              <a:rPr sz="2400" b="0" spc="-45" dirty="0">
                <a:latin typeface="Segoe UI Semilight"/>
                <a:cs typeface="Segoe UI Semilight"/>
              </a:rPr>
              <a:t> </a:t>
            </a:r>
            <a:r>
              <a:rPr sz="2400" dirty="0">
                <a:latin typeface="Cambria Math"/>
                <a:cs typeface="Cambria Math"/>
              </a:rPr>
              <a:t>𝑌</a:t>
            </a:r>
            <a:r>
              <a:rPr sz="2400" spc="145" dirty="0">
                <a:latin typeface="Cambria Math"/>
                <a:cs typeface="Cambria Math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tends</a:t>
            </a:r>
            <a:r>
              <a:rPr sz="2400" b="0" spc="-40" dirty="0">
                <a:latin typeface="Segoe UI Semilight"/>
                <a:cs typeface="Segoe UI Semilight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to</a:t>
            </a:r>
            <a:r>
              <a:rPr sz="2400" b="0" spc="-50" dirty="0">
                <a:latin typeface="Segoe UI Semilight"/>
                <a:cs typeface="Segoe UI Semilight"/>
              </a:rPr>
              <a:t> </a:t>
            </a:r>
            <a:r>
              <a:rPr sz="2400" b="0" spc="-10" dirty="0">
                <a:latin typeface="Segoe UI Semilight"/>
                <a:cs typeface="Segoe UI Semilight"/>
              </a:rPr>
              <a:t>decrease</a:t>
            </a:r>
            <a:endParaRPr sz="2400" dirty="0">
              <a:latin typeface="Segoe UI Semilight"/>
              <a:cs typeface="Segoe UI Semilight"/>
            </a:endParaRP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31C66F4B-051C-E150-2B19-AFBD46EA825A}"/>
              </a:ext>
            </a:extLst>
          </p:cNvPr>
          <p:cNvGrpSpPr/>
          <p:nvPr/>
        </p:nvGrpSpPr>
        <p:grpSpPr>
          <a:xfrm>
            <a:off x="633983" y="5728715"/>
            <a:ext cx="9919970" cy="638810"/>
            <a:chOff x="633983" y="5728715"/>
            <a:chExt cx="9919970" cy="638810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8B0DDF2-0A52-FDDA-165F-5F1E5E31ADB2}"/>
                </a:ext>
              </a:extLst>
            </p:cNvPr>
            <p:cNvSpPr/>
            <p:nvPr/>
          </p:nvSpPr>
          <p:spPr>
            <a:xfrm>
              <a:off x="633983" y="5728715"/>
              <a:ext cx="9919970" cy="638810"/>
            </a:xfrm>
            <a:custGeom>
              <a:avLst/>
              <a:gdLst/>
              <a:ahLst/>
              <a:cxnLst/>
              <a:rect l="l" t="t" r="r" b="b"/>
              <a:pathLst>
                <a:path w="9919970" h="638810">
                  <a:moveTo>
                    <a:pt x="9919716" y="0"/>
                  </a:moveTo>
                  <a:lnTo>
                    <a:pt x="0" y="0"/>
                  </a:lnTo>
                  <a:lnTo>
                    <a:pt x="0" y="638556"/>
                  </a:lnTo>
                  <a:lnTo>
                    <a:pt x="9919716" y="638556"/>
                  </a:lnTo>
                  <a:lnTo>
                    <a:pt x="9919716" y="0"/>
                  </a:lnTo>
                  <a:close/>
                </a:path>
              </a:pathLst>
            </a:custGeom>
            <a:solidFill>
              <a:srgbClr val="A38D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C7481A1A-A55D-0201-B63B-779ACC5197F8}"/>
                </a:ext>
              </a:extLst>
            </p:cNvPr>
            <p:cNvSpPr/>
            <p:nvPr/>
          </p:nvSpPr>
          <p:spPr>
            <a:xfrm>
              <a:off x="1365504" y="5914389"/>
              <a:ext cx="6477635" cy="330200"/>
            </a:xfrm>
            <a:custGeom>
              <a:avLst/>
              <a:gdLst/>
              <a:ahLst/>
              <a:cxnLst/>
              <a:rect l="l" t="t" r="r" b="b"/>
              <a:pathLst>
                <a:path w="6477634" h="330200">
                  <a:moveTo>
                    <a:pt x="109601" y="13754"/>
                  </a:moveTo>
                  <a:lnTo>
                    <a:pt x="104902" y="393"/>
                  </a:lnTo>
                  <a:lnTo>
                    <a:pt x="81089" y="9017"/>
                  </a:lnTo>
                  <a:lnTo>
                    <a:pt x="60172" y="21488"/>
                  </a:lnTo>
                  <a:lnTo>
                    <a:pt x="27178" y="58051"/>
                  </a:lnTo>
                  <a:lnTo>
                    <a:pt x="6819" y="106934"/>
                  </a:lnTo>
                  <a:lnTo>
                    <a:pt x="88" y="163207"/>
                  </a:lnTo>
                  <a:lnTo>
                    <a:pt x="0" y="164947"/>
                  </a:lnTo>
                  <a:lnTo>
                    <a:pt x="1689" y="195160"/>
                  </a:lnTo>
                  <a:lnTo>
                    <a:pt x="15214" y="248615"/>
                  </a:lnTo>
                  <a:lnTo>
                    <a:pt x="42062" y="291985"/>
                  </a:lnTo>
                  <a:lnTo>
                    <a:pt x="81013" y="320713"/>
                  </a:lnTo>
                  <a:lnTo>
                    <a:pt x="104902" y="329311"/>
                  </a:lnTo>
                  <a:lnTo>
                    <a:pt x="109093" y="315963"/>
                  </a:lnTo>
                  <a:lnTo>
                    <a:pt x="90347" y="307670"/>
                  </a:lnTo>
                  <a:lnTo>
                    <a:pt x="74168" y="296113"/>
                  </a:lnTo>
                  <a:lnTo>
                    <a:pt x="49530" y="263245"/>
                  </a:lnTo>
                  <a:lnTo>
                    <a:pt x="34950" y="218567"/>
                  </a:lnTo>
                  <a:lnTo>
                    <a:pt x="30162" y="164947"/>
                  </a:lnTo>
                  <a:lnTo>
                    <a:pt x="30099" y="163207"/>
                  </a:lnTo>
                  <a:lnTo>
                    <a:pt x="31305" y="135153"/>
                  </a:lnTo>
                  <a:lnTo>
                    <a:pt x="41021" y="86474"/>
                  </a:lnTo>
                  <a:lnTo>
                    <a:pt x="60566" y="48069"/>
                  </a:lnTo>
                  <a:lnTo>
                    <a:pt x="90614" y="22021"/>
                  </a:lnTo>
                  <a:lnTo>
                    <a:pt x="109601" y="13754"/>
                  </a:lnTo>
                  <a:close/>
                </a:path>
                <a:path w="6477634" h="330200">
                  <a:moveTo>
                    <a:pt x="804291" y="164947"/>
                  </a:moveTo>
                  <a:lnTo>
                    <a:pt x="797521" y="106934"/>
                  </a:lnTo>
                  <a:lnTo>
                    <a:pt x="777240" y="58051"/>
                  </a:lnTo>
                  <a:lnTo>
                    <a:pt x="744169" y="21488"/>
                  </a:lnTo>
                  <a:lnTo>
                    <a:pt x="699389" y="393"/>
                  </a:lnTo>
                  <a:lnTo>
                    <a:pt x="694690" y="13754"/>
                  </a:lnTo>
                  <a:lnTo>
                    <a:pt x="713740" y="22021"/>
                  </a:lnTo>
                  <a:lnTo>
                    <a:pt x="730123" y="33451"/>
                  </a:lnTo>
                  <a:lnTo>
                    <a:pt x="754888" y="65849"/>
                  </a:lnTo>
                  <a:lnTo>
                    <a:pt x="769454" y="109575"/>
                  </a:lnTo>
                  <a:lnTo>
                    <a:pt x="773049" y="134797"/>
                  </a:lnTo>
                  <a:lnTo>
                    <a:pt x="773099" y="135153"/>
                  </a:lnTo>
                  <a:lnTo>
                    <a:pt x="774319" y="163207"/>
                  </a:lnTo>
                  <a:lnTo>
                    <a:pt x="773099" y="192227"/>
                  </a:lnTo>
                  <a:lnTo>
                    <a:pt x="769454" y="218567"/>
                  </a:lnTo>
                  <a:lnTo>
                    <a:pt x="754888" y="263245"/>
                  </a:lnTo>
                  <a:lnTo>
                    <a:pt x="730199" y="296113"/>
                  </a:lnTo>
                  <a:lnTo>
                    <a:pt x="695325" y="315963"/>
                  </a:lnTo>
                  <a:lnTo>
                    <a:pt x="699389" y="329311"/>
                  </a:lnTo>
                  <a:lnTo>
                    <a:pt x="744258" y="308279"/>
                  </a:lnTo>
                  <a:lnTo>
                    <a:pt x="777240" y="271830"/>
                  </a:lnTo>
                  <a:lnTo>
                    <a:pt x="797521" y="223050"/>
                  </a:lnTo>
                  <a:lnTo>
                    <a:pt x="802589" y="195160"/>
                  </a:lnTo>
                  <a:lnTo>
                    <a:pt x="804291" y="164947"/>
                  </a:lnTo>
                  <a:close/>
                </a:path>
                <a:path w="6477634" h="330200">
                  <a:moveTo>
                    <a:pt x="1643253" y="0"/>
                  </a:moveTo>
                  <a:lnTo>
                    <a:pt x="1565910" y="0"/>
                  </a:lnTo>
                  <a:lnTo>
                    <a:pt x="1565910" y="12700"/>
                  </a:lnTo>
                  <a:lnTo>
                    <a:pt x="1565910" y="317500"/>
                  </a:lnTo>
                  <a:lnTo>
                    <a:pt x="1565910" y="330200"/>
                  </a:lnTo>
                  <a:lnTo>
                    <a:pt x="1643253" y="330200"/>
                  </a:lnTo>
                  <a:lnTo>
                    <a:pt x="1643253" y="317500"/>
                  </a:lnTo>
                  <a:lnTo>
                    <a:pt x="1594612" y="317500"/>
                  </a:lnTo>
                  <a:lnTo>
                    <a:pt x="1594612" y="12700"/>
                  </a:lnTo>
                  <a:lnTo>
                    <a:pt x="1643253" y="12700"/>
                  </a:lnTo>
                  <a:lnTo>
                    <a:pt x="1643253" y="0"/>
                  </a:lnTo>
                  <a:close/>
                </a:path>
                <a:path w="6477634" h="330200">
                  <a:moveTo>
                    <a:pt x="1792097" y="13754"/>
                  </a:moveTo>
                  <a:lnTo>
                    <a:pt x="1787398" y="393"/>
                  </a:lnTo>
                  <a:lnTo>
                    <a:pt x="1763585" y="9017"/>
                  </a:lnTo>
                  <a:lnTo>
                    <a:pt x="1742668" y="21488"/>
                  </a:lnTo>
                  <a:lnTo>
                    <a:pt x="1709674" y="58051"/>
                  </a:lnTo>
                  <a:lnTo>
                    <a:pt x="1689315" y="106934"/>
                  </a:lnTo>
                  <a:lnTo>
                    <a:pt x="1682584" y="163207"/>
                  </a:lnTo>
                  <a:lnTo>
                    <a:pt x="1682496" y="164947"/>
                  </a:lnTo>
                  <a:lnTo>
                    <a:pt x="1684185" y="195160"/>
                  </a:lnTo>
                  <a:lnTo>
                    <a:pt x="1697710" y="248615"/>
                  </a:lnTo>
                  <a:lnTo>
                    <a:pt x="1724558" y="291985"/>
                  </a:lnTo>
                  <a:lnTo>
                    <a:pt x="1763509" y="320713"/>
                  </a:lnTo>
                  <a:lnTo>
                    <a:pt x="1787398" y="329311"/>
                  </a:lnTo>
                  <a:lnTo>
                    <a:pt x="1791589" y="315963"/>
                  </a:lnTo>
                  <a:lnTo>
                    <a:pt x="1772843" y="307670"/>
                  </a:lnTo>
                  <a:lnTo>
                    <a:pt x="1756664" y="296113"/>
                  </a:lnTo>
                  <a:lnTo>
                    <a:pt x="1732026" y="263245"/>
                  </a:lnTo>
                  <a:lnTo>
                    <a:pt x="1717446" y="218567"/>
                  </a:lnTo>
                  <a:lnTo>
                    <a:pt x="1712658" y="164947"/>
                  </a:lnTo>
                  <a:lnTo>
                    <a:pt x="1712595" y="163207"/>
                  </a:lnTo>
                  <a:lnTo>
                    <a:pt x="1713801" y="135153"/>
                  </a:lnTo>
                  <a:lnTo>
                    <a:pt x="1723517" y="86474"/>
                  </a:lnTo>
                  <a:lnTo>
                    <a:pt x="1743062" y="48069"/>
                  </a:lnTo>
                  <a:lnTo>
                    <a:pt x="1773110" y="22021"/>
                  </a:lnTo>
                  <a:lnTo>
                    <a:pt x="1792097" y="13754"/>
                  </a:lnTo>
                  <a:close/>
                </a:path>
                <a:path w="6477634" h="330200">
                  <a:moveTo>
                    <a:pt x="2810637" y="0"/>
                  </a:moveTo>
                  <a:lnTo>
                    <a:pt x="2733294" y="0"/>
                  </a:lnTo>
                  <a:lnTo>
                    <a:pt x="2733294" y="12700"/>
                  </a:lnTo>
                  <a:lnTo>
                    <a:pt x="2733294" y="317500"/>
                  </a:lnTo>
                  <a:lnTo>
                    <a:pt x="2733294" y="330200"/>
                  </a:lnTo>
                  <a:lnTo>
                    <a:pt x="2810637" y="330200"/>
                  </a:lnTo>
                  <a:lnTo>
                    <a:pt x="2810637" y="317500"/>
                  </a:lnTo>
                  <a:lnTo>
                    <a:pt x="2761996" y="317500"/>
                  </a:lnTo>
                  <a:lnTo>
                    <a:pt x="2761996" y="12700"/>
                  </a:lnTo>
                  <a:lnTo>
                    <a:pt x="2810637" y="12700"/>
                  </a:lnTo>
                  <a:lnTo>
                    <a:pt x="2810637" y="0"/>
                  </a:lnTo>
                  <a:close/>
                </a:path>
                <a:path w="6477634" h="330200">
                  <a:moveTo>
                    <a:pt x="3148838" y="0"/>
                  </a:moveTo>
                  <a:lnTo>
                    <a:pt x="3071495" y="0"/>
                  </a:lnTo>
                  <a:lnTo>
                    <a:pt x="3071495" y="12700"/>
                  </a:lnTo>
                  <a:lnTo>
                    <a:pt x="3120136" y="12700"/>
                  </a:lnTo>
                  <a:lnTo>
                    <a:pt x="3120136" y="317500"/>
                  </a:lnTo>
                  <a:lnTo>
                    <a:pt x="3071495" y="317500"/>
                  </a:lnTo>
                  <a:lnTo>
                    <a:pt x="3071495" y="330200"/>
                  </a:lnTo>
                  <a:lnTo>
                    <a:pt x="3148838" y="330200"/>
                  </a:lnTo>
                  <a:lnTo>
                    <a:pt x="3148838" y="317500"/>
                  </a:lnTo>
                  <a:lnTo>
                    <a:pt x="3148838" y="12700"/>
                  </a:lnTo>
                  <a:lnTo>
                    <a:pt x="3148838" y="0"/>
                  </a:lnTo>
                  <a:close/>
                </a:path>
                <a:path w="6477634" h="330200">
                  <a:moveTo>
                    <a:pt x="3305175" y="164947"/>
                  </a:moveTo>
                  <a:lnTo>
                    <a:pt x="3298406" y="106934"/>
                  </a:lnTo>
                  <a:lnTo>
                    <a:pt x="3278124" y="58051"/>
                  </a:lnTo>
                  <a:lnTo>
                    <a:pt x="3245053" y="21488"/>
                  </a:lnTo>
                  <a:lnTo>
                    <a:pt x="3200273" y="393"/>
                  </a:lnTo>
                  <a:lnTo>
                    <a:pt x="3195574" y="13754"/>
                  </a:lnTo>
                  <a:lnTo>
                    <a:pt x="3214624" y="22021"/>
                  </a:lnTo>
                  <a:lnTo>
                    <a:pt x="3231007" y="33451"/>
                  </a:lnTo>
                  <a:lnTo>
                    <a:pt x="3255772" y="65849"/>
                  </a:lnTo>
                  <a:lnTo>
                    <a:pt x="3270339" y="109575"/>
                  </a:lnTo>
                  <a:lnTo>
                    <a:pt x="3273933" y="134797"/>
                  </a:lnTo>
                  <a:lnTo>
                    <a:pt x="3273983" y="135153"/>
                  </a:lnTo>
                  <a:lnTo>
                    <a:pt x="3275203" y="163207"/>
                  </a:lnTo>
                  <a:lnTo>
                    <a:pt x="3273983" y="192227"/>
                  </a:lnTo>
                  <a:lnTo>
                    <a:pt x="3270339" y="218567"/>
                  </a:lnTo>
                  <a:lnTo>
                    <a:pt x="3255772" y="263245"/>
                  </a:lnTo>
                  <a:lnTo>
                    <a:pt x="3231083" y="296113"/>
                  </a:lnTo>
                  <a:lnTo>
                    <a:pt x="3196209" y="315963"/>
                  </a:lnTo>
                  <a:lnTo>
                    <a:pt x="3200273" y="329311"/>
                  </a:lnTo>
                  <a:lnTo>
                    <a:pt x="3245142" y="308279"/>
                  </a:lnTo>
                  <a:lnTo>
                    <a:pt x="3278124" y="271830"/>
                  </a:lnTo>
                  <a:lnTo>
                    <a:pt x="3298406" y="223050"/>
                  </a:lnTo>
                  <a:lnTo>
                    <a:pt x="3303473" y="195160"/>
                  </a:lnTo>
                  <a:lnTo>
                    <a:pt x="3305175" y="164947"/>
                  </a:lnTo>
                  <a:close/>
                </a:path>
                <a:path w="6477634" h="330200">
                  <a:moveTo>
                    <a:pt x="4476369" y="0"/>
                  </a:moveTo>
                  <a:lnTo>
                    <a:pt x="4399026" y="0"/>
                  </a:lnTo>
                  <a:lnTo>
                    <a:pt x="4399026" y="12700"/>
                  </a:lnTo>
                  <a:lnTo>
                    <a:pt x="4399026" y="317500"/>
                  </a:lnTo>
                  <a:lnTo>
                    <a:pt x="4399026" y="330200"/>
                  </a:lnTo>
                  <a:lnTo>
                    <a:pt x="4476369" y="330200"/>
                  </a:lnTo>
                  <a:lnTo>
                    <a:pt x="4476369" y="317500"/>
                  </a:lnTo>
                  <a:lnTo>
                    <a:pt x="4427728" y="317500"/>
                  </a:lnTo>
                  <a:lnTo>
                    <a:pt x="4427728" y="12700"/>
                  </a:lnTo>
                  <a:lnTo>
                    <a:pt x="4476369" y="12700"/>
                  </a:lnTo>
                  <a:lnTo>
                    <a:pt x="4476369" y="0"/>
                  </a:lnTo>
                  <a:close/>
                </a:path>
                <a:path w="6477634" h="330200">
                  <a:moveTo>
                    <a:pt x="4794758" y="0"/>
                  </a:moveTo>
                  <a:lnTo>
                    <a:pt x="4717415" y="0"/>
                  </a:lnTo>
                  <a:lnTo>
                    <a:pt x="4717415" y="12700"/>
                  </a:lnTo>
                  <a:lnTo>
                    <a:pt x="4766056" y="12700"/>
                  </a:lnTo>
                  <a:lnTo>
                    <a:pt x="4766056" y="317500"/>
                  </a:lnTo>
                  <a:lnTo>
                    <a:pt x="4717415" y="317500"/>
                  </a:lnTo>
                  <a:lnTo>
                    <a:pt x="4717415" y="330200"/>
                  </a:lnTo>
                  <a:lnTo>
                    <a:pt x="4794758" y="330200"/>
                  </a:lnTo>
                  <a:lnTo>
                    <a:pt x="4794758" y="317500"/>
                  </a:lnTo>
                  <a:lnTo>
                    <a:pt x="4794758" y="12700"/>
                  </a:lnTo>
                  <a:lnTo>
                    <a:pt x="4794758" y="0"/>
                  </a:lnTo>
                  <a:close/>
                </a:path>
                <a:path w="6477634" h="330200">
                  <a:moveTo>
                    <a:pt x="5067554" y="0"/>
                  </a:moveTo>
                  <a:lnTo>
                    <a:pt x="4990211" y="0"/>
                  </a:lnTo>
                  <a:lnTo>
                    <a:pt x="4990211" y="12700"/>
                  </a:lnTo>
                  <a:lnTo>
                    <a:pt x="5038852" y="12700"/>
                  </a:lnTo>
                  <a:lnTo>
                    <a:pt x="5038852" y="317500"/>
                  </a:lnTo>
                  <a:lnTo>
                    <a:pt x="4990211" y="317500"/>
                  </a:lnTo>
                  <a:lnTo>
                    <a:pt x="4990211" y="330200"/>
                  </a:lnTo>
                  <a:lnTo>
                    <a:pt x="5067554" y="330200"/>
                  </a:lnTo>
                  <a:lnTo>
                    <a:pt x="5067554" y="317500"/>
                  </a:lnTo>
                  <a:lnTo>
                    <a:pt x="5067554" y="12700"/>
                  </a:lnTo>
                  <a:lnTo>
                    <a:pt x="5067554" y="0"/>
                  </a:lnTo>
                  <a:close/>
                </a:path>
                <a:path w="6477634" h="330200">
                  <a:moveTo>
                    <a:pt x="5913501" y="0"/>
                  </a:moveTo>
                  <a:lnTo>
                    <a:pt x="5836158" y="0"/>
                  </a:lnTo>
                  <a:lnTo>
                    <a:pt x="5836158" y="12700"/>
                  </a:lnTo>
                  <a:lnTo>
                    <a:pt x="5836158" y="317500"/>
                  </a:lnTo>
                  <a:lnTo>
                    <a:pt x="5836158" y="330200"/>
                  </a:lnTo>
                  <a:lnTo>
                    <a:pt x="5913501" y="330200"/>
                  </a:lnTo>
                  <a:lnTo>
                    <a:pt x="5913501" y="317500"/>
                  </a:lnTo>
                  <a:lnTo>
                    <a:pt x="5864860" y="317500"/>
                  </a:lnTo>
                  <a:lnTo>
                    <a:pt x="5864860" y="12700"/>
                  </a:lnTo>
                  <a:lnTo>
                    <a:pt x="5913501" y="12700"/>
                  </a:lnTo>
                  <a:lnTo>
                    <a:pt x="5913501" y="0"/>
                  </a:lnTo>
                  <a:close/>
                </a:path>
                <a:path w="6477634" h="330200">
                  <a:moveTo>
                    <a:pt x="6477254" y="0"/>
                  </a:moveTo>
                  <a:lnTo>
                    <a:pt x="6399911" y="0"/>
                  </a:lnTo>
                  <a:lnTo>
                    <a:pt x="6399911" y="12700"/>
                  </a:lnTo>
                  <a:lnTo>
                    <a:pt x="6448552" y="12700"/>
                  </a:lnTo>
                  <a:lnTo>
                    <a:pt x="6448552" y="317500"/>
                  </a:lnTo>
                  <a:lnTo>
                    <a:pt x="6399911" y="317500"/>
                  </a:lnTo>
                  <a:lnTo>
                    <a:pt x="6399911" y="330200"/>
                  </a:lnTo>
                  <a:lnTo>
                    <a:pt x="6477254" y="330200"/>
                  </a:lnTo>
                  <a:lnTo>
                    <a:pt x="6477254" y="317500"/>
                  </a:lnTo>
                  <a:lnTo>
                    <a:pt x="6477254" y="12700"/>
                  </a:lnTo>
                  <a:lnTo>
                    <a:pt x="6477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93FEF7E3-5B72-CAD6-5FB7-3F66C8BDFE73}"/>
              </a:ext>
            </a:extLst>
          </p:cNvPr>
          <p:cNvSpPr txBox="1"/>
          <p:nvPr/>
        </p:nvSpPr>
        <p:spPr>
          <a:xfrm>
            <a:off x="724814" y="5813552"/>
            <a:ext cx="90176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756920" algn="l"/>
                <a:tab pos="1576070" algn="l"/>
                <a:tab pos="2439670" algn="l"/>
                <a:tab pos="3977640" algn="l"/>
                <a:tab pos="5846445" algn="l"/>
                <a:tab pos="7236459" algn="l"/>
              </a:tabLst>
            </a:pPr>
            <a:r>
              <a:rPr sz="2800" spc="-25" dirty="0">
                <a:solidFill>
                  <a:srgbClr val="FFFFFF"/>
                </a:solidFill>
                <a:latin typeface="Cambria Math"/>
                <a:cs typeface="Cambria Math"/>
              </a:rPr>
              <a:t>𝐂𝐨𝐯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Cambria Math"/>
                <a:cs typeface="Cambria Math"/>
              </a:rPr>
              <a:t>𝐗,</a:t>
            </a:r>
            <a:r>
              <a:rPr sz="2800" spc="-16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𝐘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=</a:t>
            </a:r>
            <a:r>
              <a:rPr sz="2800" spc="15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𝑿</a:t>
            </a:r>
            <a:r>
              <a:rPr sz="2800" spc="-2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800" spc="-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𝑿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(𝒀</a:t>
            </a:r>
            <a:r>
              <a:rPr sz="2800" spc="-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800" spc="-1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𝒀</a:t>
            </a:r>
            <a:r>
              <a:rPr sz="2800" spc="3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)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=</a:t>
            </a:r>
            <a:r>
              <a:rPr sz="2800" spc="15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mbria Math"/>
                <a:cs typeface="Cambria Math"/>
              </a:rPr>
              <a:t>𝑿𝒀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−</a:t>
            </a:r>
            <a:r>
              <a:rPr sz="2800" spc="-10" dirty="0">
                <a:solidFill>
                  <a:srgbClr val="FFFFFF"/>
                </a:solidFill>
                <a:latin typeface="Cambria Math"/>
                <a:cs typeface="Cambria Math"/>
              </a:rPr>
              <a:t> 𝔼[𝑿]𝔼[𝒀]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C1F541E-0562-F429-1698-E5E8B9BD59C2}"/>
              </a:ext>
            </a:extLst>
          </p:cNvPr>
          <p:cNvSpPr txBox="1"/>
          <p:nvPr/>
        </p:nvSpPr>
        <p:spPr>
          <a:xfrm>
            <a:off x="633983" y="5088635"/>
            <a:ext cx="9919970" cy="640080"/>
          </a:xfrm>
          <a:prstGeom prst="rect">
            <a:avLst/>
          </a:prstGeom>
          <a:solidFill>
            <a:srgbClr val="4B3182"/>
          </a:solidFill>
        </p:spPr>
        <p:txBody>
          <a:bodyPr vert="horz" wrap="square" lIns="0" tIns="673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530"/>
              </a:spcBef>
            </a:pPr>
            <a:r>
              <a:rPr sz="32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Covariance</a:t>
            </a:r>
            <a:endParaRPr sz="3200">
              <a:latin typeface="Segoe UI Semibold"/>
              <a:cs typeface="Segoe UI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713979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Covariance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9922" y="1445513"/>
            <a:ext cx="10648950" cy="269048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5715">
              <a:lnSpc>
                <a:spcPts val="3020"/>
              </a:lnSpc>
              <a:spcBef>
                <a:spcPts val="480"/>
              </a:spcBef>
            </a:pPr>
            <a:r>
              <a:rPr lang="en-US" sz="2600" dirty="0">
                <a:latin typeface="Cambria Math"/>
                <a:cs typeface="Cambria Math"/>
              </a:rPr>
              <a:t>Cov(𝑋,</a:t>
            </a:r>
            <a:r>
              <a:rPr lang="en-US" sz="2600" spc="-160" dirty="0">
                <a:latin typeface="Cambria Math"/>
                <a:cs typeface="Cambria Math"/>
              </a:rPr>
              <a:t> </a:t>
            </a:r>
            <a:r>
              <a:rPr lang="en-US" sz="2600" dirty="0">
                <a:latin typeface="Cambria Math"/>
                <a:cs typeface="Cambria Math"/>
              </a:rPr>
              <a:t>𝑌)</a:t>
            </a:r>
            <a:r>
              <a:rPr lang="en-US" sz="2600" spc="85" dirty="0">
                <a:latin typeface="Cambria Math"/>
                <a:cs typeface="Cambria Math"/>
              </a:rPr>
              <a:t> </a:t>
            </a:r>
            <a:r>
              <a:rPr lang="en-US" sz="2600" b="0" dirty="0">
                <a:latin typeface="Segoe UI Semilight"/>
                <a:cs typeface="Segoe UI Semilight"/>
              </a:rPr>
              <a:t>measures how much one random variable varie</a:t>
            </a:r>
            <a:r>
              <a:rPr lang="en-US" sz="2600" dirty="0">
                <a:latin typeface="Segoe UI Semilight"/>
                <a:cs typeface="Segoe UI Semilight"/>
              </a:rPr>
              <a:t>s with a second.</a:t>
            </a:r>
          </a:p>
          <a:p>
            <a:pPr marL="12700" marR="5080" indent="5715">
              <a:lnSpc>
                <a:spcPts val="3020"/>
              </a:lnSpc>
              <a:spcBef>
                <a:spcPts val="480"/>
              </a:spcBef>
            </a:pPr>
            <a:endParaRPr lang="en-US" sz="2600" dirty="0">
              <a:latin typeface="Segoe UI Semilight"/>
              <a:cs typeface="Segoe UI Semilight"/>
            </a:endParaRPr>
          </a:p>
          <a:p>
            <a:pPr marL="12700" marR="5080" indent="5715">
              <a:lnSpc>
                <a:spcPts val="3020"/>
              </a:lnSpc>
              <a:spcBef>
                <a:spcPts val="480"/>
              </a:spcBef>
            </a:pPr>
            <a:r>
              <a:rPr lang="en-US" sz="2600" dirty="0">
                <a:latin typeface="Segoe UI Semilight"/>
                <a:cs typeface="Segoe UI Semilight"/>
              </a:rPr>
              <a:t>Can be:</a:t>
            </a:r>
          </a:p>
          <a:p>
            <a:pPr marL="12700" marR="5080" indent="5715">
              <a:lnSpc>
                <a:spcPts val="3020"/>
              </a:lnSpc>
              <a:spcBef>
                <a:spcPts val="480"/>
              </a:spcBef>
            </a:pPr>
            <a:r>
              <a:rPr lang="en-US" sz="2600" dirty="0">
                <a:latin typeface="Segoe UI Semilight"/>
                <a:cs typeface="Segoe UI Semilight"/>
              </a:rPr>
              <a:t>Positive (↑ in one var, ↑ in other)</a:t>
            </a:r>
          </a:p>
          <a:p>
            <a:pPr marL="12700" marR="5080" indent="5715">
              <a:lnSpc>
                <a:spcPts val="3020"/>
              </a:lnSpc>
              <a:spcBef>
                <a:spcPts val="480"/>
              </a:spcBef>
            </a:pPr>
            <a:r>
              <a:rPr lang="en-US" sz="2600" dirty="0">
                <a:latin typeface="Segoe UI Semilight"/>
                <a:cs typeface="Segoe UI Semilight"/>
              </a:rPr>
              <a:t>Zero</a:t>
            </a:r>
          </a:p>
          <a:p>
            <a:pPr marL="12700" marR="5080" indent="5715">
              <a:lnSpc>
                <a:spcPts val="3020"/>
              </a:lnSpc>
              <a:spcBef>
                <a:spcPts val="480"/>
              </a:spcBef>
            </a:pPr>
            <a:r>
              <a:rPr lang="en-US" sz="2600" dirty="0">
                <a:latin typeface="Segoe UI Semilight"/>
                <a:cs typeface="Segoe UI Semilight"/>
              </a:rPr>
              <a:t>Negative (↑ in one var, ↓ in other)</a:t>
            </a:r>
            <a:endParaRPr sz="2600" dirty="0">
              <a:latin typeface="Segoe UI Semilight"/>
              <a:cs typeface="Segoe UI Semi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46353-05B0-D0AE-6DAF-21D0F7A06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3058463D-87A6-1909-3CC0-1A0A02782D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Covariance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bject 3">
                <a:extLst>
                  <a:ext uri="{FF2B5EF4-FFF2-40B4-BE49-F238E27FC236}">
                    <a16:creationId xmlns:a16="http://schemas.microsoft.com/office/drawing/2014/main" id="{B20A79F8-B916-AF92-6F37-818EBB4D8D2F}"/>
                  </a:ext>
                </a:extLst>
              </p:cNvPr>
              <p:cNvSpPr txBox="1"/>
              <p:nvPr/>
            </p:nvSpPr>
            <p:spPr>
              <a:xfrm>
                <a:off x="699922" y="1445513"/>
                <a:ext cx="10648950" cy="2177519"/>
              </a:xfrm>
              <a:prstGeom prst="rect">
                <a:avLst/>
              </a:prstGeom>
            </p:spPr>
            <p:txBody>
              <a:bodyPr vert="horz" wrap="square" lIns="0" tIns="60960" rIns="0" bIns="0" rtlCol="0">
                <a:spAutoFit/>
              </a:bodyPr>
              <a:lstStyle/>
              <a:p>
                <a:pPr marL="12700" marR="5080" indent="5715">
                  <a:lnSpc>
                    <a:spcPts val="3020"/>
                  </a:lnSpc>
                  <a:spcBef>
                    <a:spcPts val="480"/>
                  </a:spcBef>
                </a:pPr>
                <a:r>
                  <a:rPr lang="en-US" sz="2600" dirty="0">
                    <a:latin typeface="Cambria Math"/>
                    <a:cs typeface="Cambria Math"/>
                  </a:rPr>
                  <a:t>Cov(𝑋,</a:t>
                </a:r>
                <a:r>
                  <a:rPr lang="en-US" sz="2600" spc="-160" dirty="0">
                    <a:latin typeface="Cambria Math"/>
                    <a:cs typeface="Cambria Math"/>
                  </a:rPr>
                  <a:t> </a:t>
                </a:r>
                <a:r>
                  <a:rPr lang="en-US" sz="2600" dirty="0">
                    <a:latin typeface="Cambria Math"/>
                    <a:cs typeface="Cambria Math"/>
                  </a:rPr>
                  <a:t>𝑌)</a:t>
                </a:r>
                <a:r>
                  <a:rPr lang="en-US" sz="2600" spc="85" dirty="0">
                    <a:latin typeface="Cambria Math"/>
                    <a:cs typeface="Cambria Math"/>
                  </a:rPr>
                  <a:t> </a:t>
                </a:r>
                <a:r>
                  <a:rPr lang="en-US" sz="2600" b="0" dirty="0">
                    <a:latin typeface="Segoe UI Semilight"/>
                    <a:cs typeface="Segoe UI Semilight"/>
                  </a:rPr>
                  <a:t>measures how much one random variable varie</a:t>
                </a:r>
                <a:r>
                  <a:rPr lang="en-US" sz="2600" dirty="0">
                    <a:latin typeface="Segoe UI Semilight"/>
                    <a:cs typeface="Segoe UI Semilight"/>
                  </a:rPr>
                  <a:t>s with a second.</a:t>
                </a:r>
              </a:p>
              <a:p>
                <a:pPr marL="469900" marR="5080" indent="-457200">
                  <a:lnSpc>
                    <a:spcPts val="3020"/>
                  </a:lnSpc>
                  <a:spcBef>
                    <a:spcPts val="480"/>
                  </a:spcBef>
                  <a:buFont typeface="Arial" panose="020B0604020202020204" pitchFamily="34" charset="0"/>
                  <a:buChar char="•"/>
                </a:pPr>
                <a:r>
                  <a:rPr lang="en-US" sz="2600" dirty="0">
                    <a:latin typeface="Segoe UI Semilight"/>
                    <a:cs typeface="Segoe UI Semilight"/>
                  </a:rPr>
                  <a:t>How “intertwined”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Segoe UI Semilight"/>
                      </a:rPr>
                      <m:t>𝑋</m:t>
                    </m:r>
                  </m:oMath>
                </a14:m>
                <a:r>
                  <a:rPr lang="en-US" sz="2600" dirty="0">
                    <a:latin typeface="Segoe UI Semilight"/>
                    <a:cs typeface="Segoe UI Semilight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Segoe UI Semilight"/>
                      </a:rPr>
                      <m:t>𝑌</m:t>
                    </m:r>
                  </m:oMath>
                </a14:m>
                <a:r>
                  <a:rPr lang="en-US" sz="2600" dirty="0">
                    <a:latin typeface="Segoe UI Semilight"/>
                    <a:cs typeface="Segoe UI Semilight"/>
                  </a:rPr>
                  <a:t> are – how much knowing about one of them will affect the other</a:t>
                </a:r>
              </a:p>
              <a:p>
                <a:pPr marL="469900" marR="5080" indent="-457200">
                  <a:lnSpc>
                    <a:spcPts val="3020"/>
                  </a:lnSpc>
                  <a:spcBef>
                    <a:spcPts val="480"/>
                  </a:spcBef>
                  <a:buFont typeface="Arial" panose="020B0604020202020204" pitchFamily="34" charset="0"/>
                  <a:buChar char="•"/>
                </a:pPr>
                <a:r>
                  <a:rPr lang="en-US" sz="2600" dirty="0">
                    <a:latin typeface="Segoe UI Semilight"/>
                    <a:cs typeface="Segoe UI Semilight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Segoe UI Semilight"/>
                      </a:rPr>
                      <m:t>𝑋</m:t>
                    </m:r>
                  </m:oMath>
                </a14:m>
                <a:r>
                  <a:rPr lang="en-US" sz="2600" dirty="0">
                    <a:latin typeface="Segoe UI Semilight"/>
                    <a:cs typeface="Segoe UI Semilight"/>
                  </a:rPr>
                  <a:t> is “big” how likely is it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Segoe UI Semilight"/>
                      </a:rPr>
                      <m:t>𝑌</m:t>
                    </m:r>
                  </m:oMath>
                </a14:m>
                <a:r>
                  <a:rPr lang="en-US" sz="2600" dirty="0">
                    <a:latin typeface="Segoe UI Semilight"/>
                    <a:cs typeface="Segoe UI Semilight"/>
                  </a:rPr>
                  <a:t> will be “big”? How much do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Segoe UI Semilight"/>
                      </a:rPr>
                      <m:t>𝑋</m:t>
                    </m:r>
                  </m:oMath>
                </a14:m>
                <a:r>
                  <a:rPr lang="en-US" sz="2600" dirty="0">
                    <a:latin typeface="Segoe UI Semilight"/>
                    <a:cs typeface="Segoe UI Semilight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Segoe UI Semilight"/>
                      </a:rPr>
                      <m:t>𝑌</m:t>
                    </m:r>
                  </m:oMath>
                </a14:m>
                <a:r>
                  <a:rPr lang="en-US" sz="2600" dirty="0">
                    <a:latin typeface="Segoe UI Semilight"/>
                    <a:cs typeface="Segoe UI Semilight"/>
                  </a:rPr>
                  <a:t> vary together?</a:t>
                </a:r>
              </a:p>
            </p:txBody>
          </p:sp>
        </mc:Choice>
        <mc:Fallback>
          <p:sp>
            <p:nvSpPr>
              <p:cNvPr id="3" name="object 3">
                <a:extLst>
                  <a:ext uri="{FF2B5EF4-FFF2-40B4-BE49-F238E27FC236}">
                    <a16:creationId xmlns:a16="http://schemas.microsoft.com/office/drawing/2014/main" id="{B20A79F8-B916-AF92-6F37-818EBB4D8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22" y="1445513"/>
                <a:ext cx="10648950" cy="2177519"/>
              </a:xfrm>
              <a:prstGeom prst="rect">
                <a:avLst/>
              </a:prstGeom>
              <a:blipFill>
                <a:blip r:embed="rId2"/>
                <a:stretch>
                  <a:fillRect l="-1717" t="-2801" b="-56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object 4">
            <a:extLst>
              <a:ext uri="{FF2B5EF4-FFF2-40B4-BE49-F238E27FC236}">
                <a16:creationId xmlns:a16="http://schemas.microsoft.com/office/drawing/2014/main" id="{7CA32626-A1AA-CE73-43FA-479158ED87D0}"/>
              </a:ext>
            </a:extLst>
          </p:cNvPr>
          <p:cNvGrpSpPr/>
          <p:nvPr/>
        </p:nvGrpSpPr>
        <p:grpSpPr>
          <a:xfrm>
            <a:off x="633983" y="4831080"/>
            <a:ext cx="9919970" cy="638810"/>
            <a:chOff x="633983" y="5728715"/>
            <a:chExt cx="9919970" cy="638810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17A6BE8-F7E5-6BDA-04AE-EF89B8AB489A}"/>
                </a:ext>
              </a:extLst>
            </p:cNvPr>
            <p:cNvSpPr/>
            <p:nvPr/>
          </p:nvSpPr>
          <p:spPr>
            <a:xfrm>
              <a:off x="633983" y="5728715"/>
              <a:ext cx="9919970" cy="638810"/>
            </a:xfrm>
            <a:custGeom>
              <a:avLst/>
              <a:gdLst/>
              <a:ahLst/>
              <a:cxnLst/>
              <a:rect l="l" t="t" r="r" b="b"/>
              <a:pathLst>
                <a:path w="9919970" h="638810">
                  <a:moveTo>
                    <a:pt x="9919716" y="0"/>
                  </a:moveTo>
                  <a:lnTo>
                    <a:pt x="0" y="0"/>
                  </a:lnTo>
                  <a:lnTo>
                    <a:pt x="0" y="638556"/>
                  </a:lnTo>
                  <a:lnTo>
                    <a:pt x="9919716" y="638556"/>
                  </a:lnTo>
                  <a:lnTo>
                    <a:pt x="9919716" y="0"/>
                  </a:lnTo>
                  <a:close/>
                </a:path>
              </a:pathLst>
            </a:custGeom>
            <a:solidFill>
              <a:srgbClr val="A38D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ECA16B71-AD91-BB09-8419-B84D4C05D9F9}"/>
                </a:ext>
              </a:extLst>
            </p:cNvPr>
            <p:cNvSpPr/>
            <p:nvPr/>
          </p:nvSpPr>
          <p:spPr>
            <a:xfrm>
              <a:off x="1365504" y="5914389"/>
              <a:ext cx="6477635" cy="330200"/>
            </a:xfrm>
            <a:custGeom>
              <a:avLst/>
              <a:gdLst/>
              <a:ahLst/>
              <a:cxnLst/>
              <a:rect l="l" t="t" r="r" b="b"/>
              <a:pathLst>
                <a:path w="6477634" h="330200">
                  <a:moveTo>
                    <a:pt x="109601" y="13754"/>
                  </a:moveTo>
                  <a:lnTo>
                    <a:pt x="104902" y="393"/>
                  </a:lnTo>
                  <a:lnTo>
                    <a:pt x="81089" y="9017"/>
                  </a:lnTo>
                  <a:lnTo>
                    <a:pt x="60172" y="21488"/>
                  </a:lnTo>
                  <a:lnTo>
                    <a:pt x="27178" y="58051"/>
                  </a:lnTo>
                  <a:lnTo>
                    <a:pt x="6819" y="106934"/>
                  </a:lnTo>
                  <a:lnTo>
                    <a:pt x="88" y="163207"/>
                  </a:lnTo>
                  <a:lnTo>
                    <a:pt x="0" y="164947"/>
                  </a:lnTo>
                  <a:lnTo>
                    <a:pt x="1689" y="195160"/>
                  </a:lnTo>
                  <a:lnTo>
                    <a:pt x="15214" y="248615"/>
                  </a:lnTo>
                  <a:lnTo>
                    <a:pt x="42062" y="291985"/>
                  </a:lnTo>
                  <a:lnTo>
                    <a:pt x="81013" y="320713"/>
                  </a:lnTo>
                  <a:lnTo>
                    <a:pt x="104902" y="329311"/>
                  </a:lnTo>
                  <a:lnTo>
                    <a:pt x="109093" y="315963"/>
                  </a:lnTo>
                  <a:lnTo>
                    <a:pt x="90347" y="307670"/>
                  </a:lnTo>
                  <a:lnTo>
                    <a:pt x="74168" y="296113"/>
                  </a:lnTo>
                  <a:lnTo>
                    <a:pt x="49530" y="263245"/>
                  </a:lnTo>
                  <a:lnTo>
                    <a:pt x="34950" y="218567"/>
                  </a:lnTo>
                  <a:lnTo>
                    <a:pt x="30162" y="164947"/>
                  </a:lnTo>
                  <a:lnTo>
                    <a:pt x="30099" y="163207"/>
                  </a:lnTo>
                  <a:lnTo>
                    <a:pt x="31305" y="135153"/>
                  </a:lnTo>
                  <a:lnTo>
                    <a:pt x="41021" y="86474"/>
                  </a:lnTo>
                  <a:lnTo>
                    <a:pt x="60566" y="48069"/>
                  </a:lnTo>
                  <a:lnTo>
                    <a:pt x="90614" y="22021"/>
                  </a:lnTo>
                  <a:lnTo>
                    <a:pt x="109601" y="13754"/>
                  </a:lnTo>
                  <a:close/>
                </a:path>
                <a:path w="6477634" h="330200">
                  <a:moveTo>
                    <a:pt x="804291" y="164947"/>
                  </a:moveTo>
                  <a:lnTo>
                    <a:pt x="797521" y="106934"/>
                  </a:lnTo>
                  <a:lnTo>
                    <a:pt x="777240" y="58051"/>
                  </a:lnTo>
                  <a:lnTo>
                    <a:pt x="744169" y="21488"/>
                  </a:lnTo>
                  <a:lnTo>
                    <a:pt x="699389" y="393"/>
                  </a:lnTo>
                  <a:lnTo>
                    <a:pt x="694690" y="13754"/>
                  </a:lnTo>
                  <a:lnTo>
                    <a:pt x="713740" y="22021"/>
                  </a:lnTo>
                  <a:lnTo>
                    <a:pt x="730123" y="33451"/>
                  </a:lnTo>
                  <a:lnTo>
                    <a:pt x="754888" y="65849"/>
                  </a:lnTo>
                  <a:lnTo>
                    <a:pt x="769454" y="109575"/>
                  </a:lnTo>
                  <a:lnTo>
                    <a:pt x="773049" y="134797"/>
                  </a:lnTo>
                  <a:lnTo>
                    <a:pt x="773099" y="135153"/>
                  </a:lnTo>
                  <a:lnTo>
                    <a:pt x="774319" y="163207"/>
                  </a:lnTo>
                  <a:lnTo>
                    <a:pt x="773099" y="192227"/>
                  </a:lnTo>
                  <a:lnTo>
                    <a:pt x="769454" y="218567"/>
                  </a:lnTo>
                  <a:lnTo>
                    <a:pt x="754888" y="263245"/>
                  </a:lnTo>
                  <a:lnTo>
                    <a:pt x="730199" y="296113"/>
                  </a:lnTo>
                  <a:lnTo>
                    <a:pt x="695325" y="315963"/>
                  </a:lnTo>
                  <a:lnTo>
                    <a:pt x="699389" y="329311"/>
                  </a:lnTo>
                  <a:lnTo>
                    <a:pt x="744258" y="308279"/>
                  </a:lnTo>
                  <a:lnTo>
                    <a:pt x="777240" y="271830"/>
                  </a:lnTo>
                  <a:lnTo>
                    <a:pt x="797521" y="223050"/>
                  </a:lnTo>
                  <a:lnTo>
                    <a:pt x="802589" y="195160"/>
                  </a:lnTo>
                  <a:lnTo>
                    <a:pt x="804291" y="164947"/>
                  </a:lnTo>
                  <a:close/>
                </a:path>
                <a:path w="6477634" h="330200">
                  <a:moveTo>
                    <a:pt x="1643253" y="0"/>
                  </a:moveTo>
                  <a:lnTo>
                    <a:pt x="1565910" y="0"/>
                  </a:lnTo>
                  <a:lnTo>
                    <a:pt x="1565910" y="12700"/>
                  </a:lnTo>
                  <a:lnTo>
                    <a:pt x="1565910" y="317500"/>
                  </a:lnTo>
                  <a:lnTo>
                    <a:pt x="1565910" y="330200"/>
                  </a:lnTo>
                  <a:lnTo>
                    <a:pt x="1643253" y="330200"/>
                  </a:lnTo>
                  <a:lnTo>
                    <a:pt x="1643253" y="317500"/>
                  </a:lnTo>
                  <a:lnTo>
                    <a:pt x="1594612" y="317500"/>
                  </a:lnTo>
                  <a:lnTo>
                    <a:pt x="1594612" y="12700"/>
                  </a:lnTo>
                  <a:lnTo>
                    <a:pt x="1643253" y="12700"/>
                  </a:lnTo>
                  <a:lnTo>
                    <a:pt x="1643253" y="0"/>
                  </a:lnTo>
                  <a:close/>
                </a:path>
                <a:path w="6477634" h="330200">
                  <a:moveTo>
                    <a:pt x="1792097" y="13754"/>
                  </a:moveTo>
                  <a:lnTo>
                    <a:pt x="1787398" y="393"/>
                  </a:lnTo>
                  <a:lnTo>
                    <a:pt x="1763585" y="9017"/>
                  </a:lnTo>
                  <a:lnTo>
                    <a:pt x="1742668" y="21488"/>
                  </a:lnTo>
                  <a:lnTo>
                    <a:pt x="1709674" y="58051"/>
                  </a:lnTo>
                  <a:lnTo>
                    <a:pt x="1689315" y="106934"/>
                  </a:lnTo>
                  <a:lnTo>
                    <a:pt x="1682584" y="163207"/>
                  </a:lnTo>
                  <a:lnTo>
                    <a:pt x="1682496" y="164947"/>
                  </a:lnTo>
                  <a:lnTo>
                    <a:pt x="1684185" y="195160"/>
                  </a:lnTo>
                  <a:lnTo>
                    <a:pt x="1697710" y="248615"/>
                  </a:lnTo>
                  <a:lnTo>
                    <a:pt x="1724558" y="291985"/>
                  </a:lnTo>
                  <a:lnTo>
                    <a:pt x="1763509" y="320713"/>
                  </a:lnTo>
                  <a:lnTo>
                    <a:pt x="1787398" y="329311"/>
                  </a:lnTo>
                  <a:lnTo>
                    <a:pt x="1791589" y="315963"/>
                  </a:lnTo>
                  <a:lnTo>
                    <a:pt x="1772843" y="307670"/>
                  </a:lnTo>
                  <a:lnTo>
                    <a:pt x="1756664" y="296113"/>
                  </a:lnTo>
                  <a:lnTo>
                    <a:pt x="1732026" y="263245"/>
                  </a:lnTo>
                  <a:lnTo>
                    <a:pt x="1717446" y="218567"/>
                  </a:lnTo>
                  <a:lnTo>
                    <a:pt x="1712658" y="164947"/>
                  </a:lnTo>
                  <a:lnTo>
                    <a:pt x="1712595" y="163207"/>
                  </a:lnTo>
                  <a:lnTo>
                    <a:pt x="1713801" y="135153"/>
                  </a:lnTo>
                  <a:lnTo>
                    <a:pt x="1723517" y="86474"/>
                  </a:lnTo>
                  <a:lnTo>
                    <a:pt x="1743062" y="48069"/>
                  </a:lnTo>
                  <a:lnTo>
                    <a:pt x="1773110" y="22021"/>
                  </a:lnTo>
                  <a:lnTo>
                    <a:pt x="1792097" y="13754"/>
                  </a:lnTo>
                  <a:close/>
                </a:path>
                <a:path w="6477634" h="330200">
                  <a:moveTo>
                    <a:pt x="2810637" y="0"/>
                  </a:moveTo>
                  <a:lnTo>
                    <a:pt x="2733294" y="0"/>
                  </a:lnTo>
                  <a:lnTo>
                    <a:pt x="2733294" y="12700"/>
                  </a:lnTo>
                  <a:lnTo>
                    <a:pt x="2733294" y="317500"/>
                  </a:lnTo>
                  <a:lnTo>
                    <a:pt x="2733294" y="330200"/>
                  </a:lnTo>
                  <a:lnTo>
                    <a:pt x="2810637" y="330200"/>
                  </a:lnTo>
                  <a:lnTo>
                    <a:pt x="2810637" y="317500"/>
                  </a:lnTo>
                  <a:lnTo>
                    <a:pt x="2761996" y="317500"/>
                  </a:lnTo>
                  <a:lnTo>
                    <a:pt x="2761996" y="12700"/>
                  </a:lnTo>
                  <a:lnTo>
                    <a:pt x="2810637" y="12700"/>
                  </a:lnTo>
                  <a:lnTo>
                    <a:pt x="2810637" y="0"/>
                  </a:lnTo>
                  <a:close/>
                </a:path>
                <a:path w="6477634" h="330200">
                  <a:moveTo>
                    <a:pt x="3148838" y="0"/>
                  </a:moveTo>
                  <a:lnTo>
                    <a:pt x="3071495" y="0"/>
                  </a:lnTo>
                  <a:lnTo>
                    <a:pt x="3071495" y="12700"/>
                  </a:lnTo>
                  <a:lnTo>
                    <a:pt x="3120136" y="12700"/>
                  </a:lnTo>
                  <a:lnTo>
                    <a:pt x="3120136" y="317500"/>
                  </a:lnTo>
                  <a:lnTo>
                    <a:pt x="3071495" y="317500"/>
                  </a:lnTo>
                  <a:lnTo>
                    <a:pt x="3071495" y="330200"/>
                  </a:lnTo>
                  <a:lnTo>
                    <a:pt x="3148838" y="330200"/>
                  </a:lnTo>
                  <a:lnTo>
                    <a:pt x="3148838" y="317500"/>
                  </a:lnTo>
                  <a:lnTo>
                    <a:pt x="3148838" y="12700"/>
                  </a:lnTo>
                  <a:lnTo>
                    <a:pt x="3148838" y="0"/>
                  </a:lnTo>
                  <a:close/>
                </a:path>
                <a:path w="6477634" h="330200">
                  <a:moveTo>
                    <a:pt x="3305175" y="164947"/>
                  </a:moveTo>
                  <a:lnTo>
                    <a:pt x="3298406" y="106934"/>
                  </a:lnTo>
                  <a:lnTo>
                    <a:pt x="3278124" y="58051"/>
                  </a:lnTo>
                  <a:lnTo>
                    <a:pt x="3245053" y="21488"/>
                  </a:lnTo>
                  <a:lnTo>
                    <a:pt x="3200273" y="393"/>
                  </a:lnTo>
                  <a:lnTo>
                    <a:pt x="3195574" y="13754"/>
                  </a:lnTo>
                  <a:lnTo>
                    <a:pt x="3214624" y="22021"/>
                  </a:lnTo>
                  <a:lnTo>
                    <a:pt x="3231007" y="33451"/>
                  </a:lnTo>
                  <a:lnTo>
                    <a:pt x="3255772" y="65849"/>
                  </a:lnTo>
                  <a:lnTo>
                    <a:pt x="3270339" y="109575"/>
                  </a:lnTo>
                  <a:lnTo>
                    <a:pt x="3273933" y="134797"/>
                  </a:lnTo>
                  <a:lnTo>
                    <a:pt x="3273983" y="135153"/>
                  </a:lnTo>
                  <a:lnTo>
                    <a:pt x="3275203" y="163207"/>
                  </a:lnTo>
                  <a:lnTo>
                    <a:pt x="3273983" y="192227"/>
                  </a:lnTo>
                  <a:lnTo>
                    <a:pt x="3270339" y="218567"/>
                  </a:lnTo>
                  <a:lnTo>
                    <a:pt x="3255772" y="263245"/>
                  </a:lnTo>
                  <a:lnTo>
                    <a:pt x="3231083" y="296113"/>
                  </a:lnTo>
                  <a:lnTo>
                    <a:pt x="3196209" y="315963"/>
                  </a:lnTo>
                  <a:lnTo>
                    <a:pt x="3200273" y="329311"/>
                  </a:lnTo>
                  <a:lnTo>
                    <a:pt x="3245142" y="308279"/>
                  </a:lnTo>
                  <a:lnTo>
                    <a:pt x="3278124" y="271830"/>
                  </a:lnTo>
                  <a:lnTo>
                    <a:pt x="3298406" y="223050"/>
                  </a:lnTo>
                  <a:lnTo>
                    <a:pt x="3303473" y="195160"/>
                  </a:lnTo>
                  <a:lnTo>
                    <a:pt x="3305175" y="164947"/>
                  </a:lnTo>
                  <a:close/>
                </a:path>
                <a:path w="6477634" h="330200">
                  <a:moveTo>
                    <a:pt x="4476369" y="0"/>
                  </a:moveTo>
                  <a:lnTo>
                    <a:pt x="4399026" y="0"/>
                  </a:lnTo>
                  <a:lnTo>
                    <a:pt x="4399026" y="12700"/>
                  </a:lnTo>
                  <a:lnTo>
                    <a:pt x="4399026" y="317500"/>
                  </a:lnTo>
                  <a:lnTo>
                    <a:pt x="4399026" y="330200"/>
                  </a:lnTo>
                  <a:lnTo>
                    <a:pt x="4476369" y="330200"/>
                  </a:lnTo>
                  <a:lnTo>
                    <a:pt x="4476369" y="317500"/>
                  </a:lnTo>
                  <a:lnTo>
                    <a:pt x="4427728" y="317500"/>
                  </a:lnTo>
                  <a:lnTo>
                    <a:pt x="4427728" y="12700"/>
                  </a:lnTo>
                  <a:lnTo>
                    <a:pt x="4476369" y="12700"/>
                  </a:lnTo>
                  <a:lnTo>
                    <a:pt x="4476369" y="0"/>
                  </a:lnTo>
                  <a:close/>
                </a:path>
                <a:path w="6477634" h="330200">
                  <a:moveTo>
                    <a:pt x="4794758" y="0"/>
                  </a:moveTo>
                  <a:lnTo>
                    <a:pt x="4717415" y="0"/>
                  </a:lnTo>
                  <a:lnTo>
                    <a:pt x="4717415" y="12700"/>
                  </a:lnTo>
                  <a:lnTo>
                    <a:pt x="4766056" y="12700"/>
                  </a:lnTo>
                  <a:lnTo>
                    <a:pt x="4766056" y="317500"/>
                  </a:lnTo>
                  <a:lnTo>
                    <a:pt x="4717415" y="317500"/>
                  </a:lnTo>
                  <a:lnTo>
                    <a:pt x="4717415" y="330200"/>
                  </a:lnTo>
                  <a:lnTo>
                    <a:pt x="4794758" y="330200"/>
                  </a:lnTo>
                  <a:lnTo>
                    <a:pt x="4794758" y="317500"/>
                  </a:lnTo>
                  <a:lnTo>
                    <a:pt x="4794758" y="12700"/>
                  </a:lnTo>
                  <a:lnTo>
                    <a:pt x="4794758" y="0"/>
                  </a:lnTo>
                  <a:close/>
                </a:path>
                <a:path w="6477634" h="330200">
                  <a:moveTo>
                    <a:pt x="5067554" y="0"/>
                  </a:moveTo>
                  <a:lnTo>
                    <a:pt x="4990211" y="0"/>
                  </a:lnTo>
                  <a:lnTo>
                    <a:pt x="4990211" y="12700"/>
                  </a:lnTo>
                  <a:lnTo>
                    <a:pt x="5038852" y="12700"/>
                  </a:lnTo>
                  <a:lnTo>
                    <a:pt x="5038852" y="317500"/>
                  </a:lnTo>
                  <a:lnTo>
                    <a:pt x="4990211" y="317500"/>
                  </a:lnTo>
                  <a:lnTo>
                    <a:pt x="4990211" y="330200"/>
                  </a:lnTo>
                  <a:lnTo>
                    <a:pt x="5067554" y="330200"/>
                  </a:lnTo>
                  <a:lnTo>
                    <a:pt x="5067554" y="317500"/>
                  </a:lnTo>
                  <a:lnTo>
                    <a:pt x="5067554" y="12700"/>
                  </a:lnTo>
                  <a:lnTo>
                    <a:pt x="5067554" y="0"/>
                  </a:lnTo>
                  <a:close/>
                </a:path>
                <a:path w="6477634" h="330200">
                  <a:moveTo>
                    <a:pt x="5913501" y="0"/>
                  </a:moveTo>
                  <a:lnTo>
                    <a:pt x="5836158" y="0"/>
                  </a:lnTo>
                  <a:lnTo>
                    <a:pt x="5836158" y="12700"/>
                  </a:lnTo>
                  <a:lnTo>
                    <a:pt x="5836158" y="317500"/>
                  </a:lnTo>
                  <a:lnTo>
                    <a:pt x="5836158" y="330200"/>
                  </a:lnTo>
                  <a:lnTo>
                    <a:pt x="5913501" y="330200"/>
                  </a:lnTo>
                  <a:lnTo>
                    <a:pt x="5913501" y="317500"/>
                  </a:lnTo>
                  <a:lnTo>
                    <a:pt x="5864860" y="317500"/>
                  </a:lnTo>
                  <a:lnTo>
                    <a:pt x="5864860" y="12700"/>
                  </a:lnTo>
                  <a:lnTo>
                    <a:pt x="5913501" y="12700"/>
                  </a:lnTo>
                  <a:lnTo>
                    <a:pt x="5913501" y="0"/>
                  </a:lnTo>
                  <a:close/>
                </a:path>
                <a:path w="6477634" h="330200">
                  <a:moveTo>
                    <a:pt x="6477254" y="0"/>
                  </a:moveTo>
                  <a:lnTo>
                    <a:pt x="6399911" y="0"/>
                  </a:lnTo>
                  <a:lnTo>
                    <a:pt x="6399911" y="12700"/>
                  </a:lnTo>
                  <a:lnTo>
                    <a:pt x="6448552" y="12700"/>
                  </a:lnTo>
                  <a:lnTo>
                    <a:pt x="6448552" y="317500"/>
                  </a:lnTo>
                  <a:lnTo>
                    <a:pt x="6399911" y="317500"/>
                  </a:lnTo>
                  <a:lnTo>
                    <a:pt x="6399911" y="330200"/>
                  </a:lnTo>
                  <a:lnTo>
                    <a:pt x="6477254" y="330200"/>
                  </a:lnTo>
                  <a:lnTo>
                    <a:pt x="6477254" y="317500"/>
                  </a:lnTo>
                  <a:lnTo>
                    <a:pt x="6477254" y="12700"/>
                  </a:lnTo>
                  <a:lnTo>
                    <a:pt x="6477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DC95E21E-D2E8-998E-3731-84D9B76C553C}"/>
              </a:ext>
            </a:extLst>
          </p:cNvPr>
          <p:cNvSpPr txBox="1"/>
          <p:nvPr/>
        </p:nvSpPr>
        <p:spPr>
          <a:xfrm>
            <a:off x="724814" y="4915917"/>
            <a:ext cx="90176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756920" algn="l"/>
                <a:tab pos="1576070" algn="l"/>
                <a:tab pos="2439670" algn="l"/>
                <a:tab pos="3977640" algn="l"/>
                <a:tab pos="5846445" algn="l"/>
                <a:tab pos="7236459" algn="l"/>
              </a:tabLst>
            </a:pPr>
            <a:r>
              <a:rPr sz="2800" spc="-25" dirty="0">
                <a:solidFill>
                  <a:srgbClr val="FFFFFF"/>
                </a:solidFill>
                <a:latin typeface="Cambria Math"/>
                <a:cs typeface="Cambria Math"/>
              </a:rPr>
              <a:t>𝐂𝐨𝐯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Cambria Math"/>
                <a:cs typeface="Cambria Math"/>
              </a:rPr>
              <a:t>𝐗,</a:t>
            </a:r>
            <a:r>
              <a:rPr sz="2800" spc="-16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𝐘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=</a:t>
            </a:r>
            <a:r>
              <a:rPr sz="2800" spc="15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𝑿</a:t>
            </a:r>
            <a:r>
              <a:rPr sz="2800" spc="-2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800" spc="-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𝑿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(𝒀</a:t>
            </a:r>
            <a:r>
              <a:rPr sz="2800" spc="-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800" spc="-1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𝒀</a:t>
            </a:r>
            <a:r>
              <a:rPr sz="2800" spc="3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)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=</a:t>
            </a:r>
            <a:r>
              <a:rPr sz="2800" spc="15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mbria Math"/>
                <a:cs typeface="Cambria Math"/>
              </a:rPr>
              <a:t>𝑿𝒀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−</a:t>
            </a:r>
            <a:r>
              <a:rPr sz="2800" spc="-10" dirty="0">
                <a:solidFill>
                  <a:srgbClr val="FFFFFF"/>
                </a:solidFill>
                <a:latin typeface="Cambria Math"/>
                <a:cs typeface="Cambria Math"/>
              </a:rPr>
              <a:t> 𝔼[𝑿]𝔼[𝒀]</a:t>
            </a:r>
            <a:endParaRPr sz="2800" dirty="0">
              <a:latin typeface="Cambria Math"/>
              <a:cs typeface="Cambria Math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3CAB4A74-78D1-BE2D-0FD3-711F6B206689}"/>
              </a:ext>
            </a:extLst>
          </p:cNvPr>
          <p:cNvSpPr txBox="1"/>
          <p:nvPr/>
        </p:nvSpPr>
        <p:spPr>
          <a:xfrm>
            <a:off x="633983" y="4191000"/>
            <a:ext cx="9919970" cy="640080"/>
          </a:xfrm>
          <a:prstGeom prst="rect">
            <a:avLst/>
          </a:prstGeom>
          <a:solidFill>
            <a:srgbClr val="4B3182"/>
          </a:solidFill>
        </p:spPr>
        <p:txBody>
          <a:bodyPr vert="horz" wrap="square" lIns="0" tIns="673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530"/>
              </a:spcBef>
            </a:pPr>
            <a:r>
              <a:rPr sz="32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Covariance</a:t>
            </a:r>
            <a:endParaRPr sz="3200">
              <a:latin typeface="Segoe UI Semibold"/>
              <a:cs typeface="Segoe UI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823088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1C796-AFB3-A3F9-74B5-646321A2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6ACAF338-9761-1B9D-C981-0F6867C6AA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80" dirty="0">
                <a:latin typeface="Segoe UI"/>
                <a:cs typeface="Segoe UI"/>
              </a:rPr>
              <a:t>Properties</a:t>
            </a:r>
            <a:r>
              <a:rPr i="1" spc="285" dirty="0">
                <a:latin typeface="Segoe UI"/>
                <a:cs typeface="Segoe UI"/>
              </a:rPr>
              <a:t> </a:t>
            </a:r>
            <a:r>
              <a:rPr i="1" dirty="0">
                <a:latin typeface="Segoe UI"/>
                <a:cs typeface="Segoe UI"/>
              </a:rPr>
              <a:t>of</a:t>
            </a:r>
            <a:r>
              <a:rPr i="1" spc="235" dirty="0">
                <a:latin typeface="Segoe UI"/>
                <a:cs typeface="Segoe UI"/>
              </a:rPr>
              <a:t> </a:t>
            </a:r>
            <a:r>
              <a:rPr spc="55" dirty="0"/>
              <a:t>Covariance</a:t>
            </a:r>
          </a:p>
        </p:txBody>
      </p: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855BB2FD-C9CB-3C7B-A521-5FCD3C5039E4}"/>
              </a:ext>
            </a:extLst>
          </p:cNvPr>
          <p:cNvGrpSpPr/>
          <p:nvPr/>
        </p:nvGrpSpPr>
        <p:grpSpPr>
          <a:xfrm>
            <a:off x="691895" y="2103120"/>
            <a:ext cx="9919970" cy="640080"/>
            <a:chOff x="691895" y="2103120"/>
            <a:chExt cx="9919970" cy="64008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E0D87F15-522B-0BDB-374F-B466D5EA58AF}"/>
                </a:ext>
              </a:extLst>
            </p:cNvPr>
            <p:cNvSpPr/>
            <p:nvPr/>
          </p:nvSpPr>
          <p:spPr>
            <a:xfrm>
              <a:off x="691895" y="2103120"/>
              <a:ext cx="9919970" cy="640080"/>
            </a:xfrm>
            <a:custGeom>
              <a:avLst/>
              <a:gdLst/>
              <a:ahLst/>
              <a:cxnLst/>
              <a:rect l="l" t="t" r="r" b="b"/>
              <a:pathLst>
                <a:path w="9919970" h="640080">
                  <a:moveTo>
                    <a:pt x="9919716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9919716" y="640079"/>
                  </a:lnTo>
                  <a:lnTo>
                    <a:pt x="9919716" y="0"/>
                  </a:lnTo>
                  <a:close/>
                </a:path>
              </a:pathLst>
            </a:custGeom>
            <a:solidFill>
              <a:srgbClr val="A38D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A099D6CC-4049-83FA-271D-C8C1F8A4DFF8}"/>
                </a:ext>
              </a:extLst>
            </p:cNvPr>
            <p:cNvSpPr/>
            <p:nvPr/>
          </p:nvSpPr>
          <p:spPr>
            <a:xfrm>
              <a:off x="1423543" y="2288539"/>
              <a:ext cx="6477635" cy="331470"/>
            </a:xfrm>
            <a:custGeom>
              <a:avLst/>
              <a:gdLst/>
              <a:ahLst/>
              <a:cxnLst/>
              <a:rect l="l" t="t" r="r" b="b"/>
              <a:pathLst>
                <a:path w="6477634" h="331469">
                  <a:moveTo>
                    <a:pt x="109601" y="14478"/>
                  </a:moveTo>
                  <a:lnTo>
                    <a:pt x="104902" y="1143"/>
                  </a:lnTo>
                  <a:lnTo>
                    <a:pt x="81102" y="9753"/>
                  </a:lnTo>
                  <a:lnTo>
                    <a:pt x="60223" y="22212"/>
                  </a:lnTo>
                  <a:lnTo>
                    <a:pt x="27178" y="58801"/>
                  </a:lnTo>
                  <a:lnTo>
                    <a:pt x="6819" y="107632"/>
                  </a:lnTo>
                  <a:lnTo>
                    <a:pt x="88" y="163957"/>
                  </a:lnTo>
                  <a:lnTo>
                    <a:pt x="0" y="165608"/>
                  </a:lnTo>
                  <a:lnTo>
                    <a:pt x="1689" y="195859"/>
                  </a:lnTo>
                  <a:lnTo>
                    <a:pt x="15214" y="249301"/>
                  </a:lnTo>
                  <a:lnTo>
                    <a:pt x="42062" y="292722"/>
                  </a:lnTo>
                  <a:lnTo>
                    <a:pt x="81013" y="321487"/>
                  </a:lnTo>
                  <a:lnTo>
                    <a:pt x="104902" y="330073"/>
                  </a:lnTo>
                  <a:lnTo>
                    <a:pt x="109093" y="316611"/>
                  </a:lnTo>
                  <a:lnTo>
                    <a:pt x="90373" y="308330"/>
                  </a:lnTo>
                  <a:lnTo>
                    <a:pt x="74206" y="296786"/>
                  </a:lnTo>
                  <a:lnTo>
                    <a:pt x="49530" y="263906"/>
                  </a:lnTo>
                  <a:lnTo>
                    <a:pt x="34950" y="219278"/>
                  </a:lnTo>
                  <a:lnTo>
                    <a:pt x="30162" y="165608"/>
                  </a:lnTo>
                  <a:lnTo>
                    <a:pt x="30099" y="163957"/>
                  </a:lnTo>
                  <a:lnTo>
                    <a:pt x="31305" y="135890"/>
                  </a:lnTo>
                  <a:lnTo>
                    <a:pt x="41021" y="87198"/>
                  </a:lnTo>
                  <a:lnTo>
                    <a:pt x="60629" y="48793"/>
                  </a:lnTo>
                  <a:lnTo>
                    <a:pt x="90639" y="22745"/>
                  </a:lnTo>
                  <a:lnTo>
                    <a:pt x="109601" y="14478"/>
                  </a:lnTo>
                  <a:close/>
                </a:path>
                <a:path w="6477634" h="331469">
                  <a:moveTo>
                    <a:pt x="804291" y="165608"/>
                  </a:moveTo>
                  <a:lnTo>
                    <a:pt x="797521" y="107632"/>
                  </a:lnTo>
                  <a:lnTo>
                    <a:pt x="777240" y="58801"/>
                  </a:lnTo>
                  <a:lnTo>
                    <a:pt x="744169" y="22212"/>
                  </a:lnTo>
                  <a:lnTo>
                    <a:pt x="699389" y="1143"/>
                  </a:lnTo>
                  <a:lnTo>
                    <a:pt x="694817" y="14478"/>
                  </a:lnTo>
                  <a:lnTo>
                    <a:pt x="713790" y="22745"/>
                  </a:lnTo>
                  <a:lnTo>
                    <a:pt x="730135" y="34188"/>
                  </a:lnTo>
                  <a:lnTo>
                    <a:pt x="754888" y="66548"/>
                  </a:lnTo>
                  <a:lnTo>
                    <a:pt x="769454" y="110299"/>
                  </a:lnTo>
                  <a:lnTo>
                    <a:pt x="774319" y="163957"/>
                  </a:lnTo>
                  <a:lnTo>
                    <a:pt x="773099" y="192938"/>
                  </a:lnTo>
                  <a:lnTo>
                    <a:pt x="763384" y="242938"/>
                  </a:lnTo>
                  <a:lnTo>
                    <a:pt x="743800" y="281990"/>
                  </a:lnTo>
                  <a:lnTo>
                    <a:pt x="714032" y="308330"/>
                  </a:lnTo>
                  <a:lnTo>
                    <a:pt x="695325" y="316611"/>
                  </a:lnTo>
                  <a:lnTo>
                    <a:pt x="699389" y="330073"/>
                  </a:lnTo>
                  <a:lnTo>
                    <a:pt x="744258" y="309029"/>
                  </a:lnTo>
                  <a:lnTo>
                    <a:pt x="777240" y="272542"/>
                  </a:lnTo>
                  <a:lnTo>
                    <a:pt x="797521" y="223748"/>
                  </a:lnTo>
                  <a:lnTo>
                    <a:pt x="802589" y="195859"/>
                  </a:lnTo>
                  <a:lnTo>
                    <a:pt x="804291" y="165608"/>
                  </a:lnTo>
                  <a:close/>
                </a:path>
                <a:path w="6477634" h="331469">
                  <a:moveTo>
                    <a:pt x="1643253" y="0"/>
                  </a:moveTo>
                  <a:lnTo>
                    <a:pt x="1565910" y="0"/>
                  </a:lnTo>
                  <a:lnTo>
                    <a:pt x="1565910" y="13970"/>
                  </a:lnTo>
                  <a:lnTo>
                    <a:pt x="1565910" y="317500"/>
                  </a:lnTo>
                  <a:lnTo>
                    <a:pt x="1565910" y="331470"/>
                  </a:lnTo>
                  <a:lnTo>
                    <a:pt x="1643253" y="331470"/>
                  </a:lnTo>
                  <a:lnTo>
                    <a:pt x="1643253" y="317500"/>
                  </a:lnTo>
                  <a:lnTo>
                    <a:pt x="1594739" y="317500"/>
                  </a:lnTo>
                  <a:lnTo>
                    <a:pt x="1594739" y="13970"/>
                  </a:lnTo>
                  <a:lnTo>
                    <a:pt x="1643253" y="13970"/>
                  </a:lnTo>
                  <a:lnTo>
                    <a:pt x="1643253" y="0"/>
                  </a:lnTo>
                  <a:close/>
                </a:path>
                <a:path w="6477634" h="331469">
                  <a:moveTo>
                    <a:pt x="1792097" y="14478"/>
                  </a:moveTo>
                  <a:lnTo>
                    <a:pt x="1787398" y="1143"/>
                  </a:lnTo>
                  <a:lnTo>
                    <a:pt x="1763598" y="9753"/>
                  </a:lnTo>
                  <a:lnTo>
                    <a:pt x="1742719" y="22212"/>
                  </a:lnTo>
                  <a:lnTo>
                    <a:pt x="1709674" y="58801"/>
                  </a:lnTo>
                  <a:lnTo>
                    <a:pt x="1689315" y="107632"/>
                  </a:lnTo>
                  <a:lnTo>
                    <a:pt x="1682584" y="163957"/>
                  </a:lnTo>
                  <a:lnTo>
                    <a:pt x="1682496" y="165608"/>
                  </a:lnTo>
                  <a:lnTo>
                    <a:pt x="1684185" y="195859"/>
                  </a:lnTo>
                  <a:lnTo>
                    <a:pt x="1697710" y="249301"/>
                  </a:lnTo>
                  <a:lnTo>
                    <a:pt x="1724558" y="292722"/>
                  </a:lnTo>
                  <a:lnTo>
                    <a:pt x="1763509" y="321487"/>
                  </a:lnTo>
                  <a:lnTo>
                    <a:pt x="1787398" y="330073"/>
                  </a:lnTo>
                  <a:lnTo>
                    <a:pt x="1791589" y="316611"/>
                  </a:lnTo>
                  <a:lnTo>
                    <a:pt x="1772869" y="308330"/>
                  </a:lnTo>
                  <a:lnTo>
                    <a:pt x="1756702" y="296786"/>
                  </a:lnTo>
                  <a:lnTo>
                    <a:pt x="1732026" y="263906"/>
                  </a:lnTo>
                  <a:lnTo>
                    <a:pt x="1717446" y="219278"/>
                  </a:lnTo>
                  <a:lnTo>
                    <a:pt x="1712658" y="165608"/>
                  </a:lnTo>
                  <a:lnTo>
                    <a:pt x="1712595" y="163957"/>
                  </a:lnTo>
                  <a:lnTo>
                    <a:pt x="1713801" y="135890"/>
                  </a:lnTo>
                  <a:lnTo>
                    <a:pt x="1723517" y="87198"/>
                  </a:lnTo>
                  <a:lnTo>
                    <a:pt x="1743125" y="48793"/>
                  </a:lnTo>
                  <a:lnTo>
                    <a:pt x="1773135" y="22745"/>
                  </a:lnTo>
                  <a:lnTo>
                    <a:pt x="1792097" y="14478"/>
                  </a:lnTo>
                  <a:close/>
                </a:path>
                <a:path w="6477634" h="331469">
                  <a:moveTo>
                    <a:pt x="2810637" y="0"/>
                  </a:moveTo>
                  <a:lnTo>
                    <a:pt x="2733294" y="0"/>
                  </a:lnTo>
                  <a:lnTo>
                    <a:pt x="2733294" y="13970"/>
                  </a:lnTo>
                  <a:lnTo>
                    <a:pt x="2733294" y="317500"/>
                  </a:lnTo>
                  <a:lnTo>
                    <a:pt x="2733294" y="331470"/>
                  </a:lnTo>
                  <a:lnTo>
                    <a:pt x="2810637" y="331470"/>
                  </a:lnTo>
                  <a:lnTo>
                    <a:pt x="2810637" y="317500"/>
                  </a:lnTo>
                  <a:lnTo>
                    <a:pt x="2762123" y="317500"/>
                  </a:lnTo>
                  <a:lnTo>
                    <a:pt x="2762123" y="13970"/>
                  </a:lnTo>
                  <a:lnTo>
                    <a:pt x="2810637" y="13970"/>
                  </a:lnTo>
                  <a:lnTo>
                    <a:pt x="2810637" y="0"/>
                  </a:lnTo>
                  <a:close/>
                </a:path>
                <a:path w="6477634" h="331469">
                  <a:moveTo>
                    <a:pt x="3148838" y="0"/>
                  </a:moveTo>
                  <a:lnTo>
                    <a:pt x="3071495" y="0"/>
                  </a:lnTo>
                  <a:lnTo>
                    <a:pt x="3071495" y="13970"/>
                  </a:lnTo>
                  <a:lnTo>
                    <a:pt x="3120136" y="13970"/>
                  </a:lnTo>
                  <a:lnTo>
                    <a:pt x="3120136" y="317500"/>
                  </a:lnTo>
                  <a:lnTo>
                    <a:pt x="3071495" y="317500"/>
                  </a:lnTo>
                  <a:lnTo>
                    <a:pt x="3071495" y="331470"/>
                  </a:lnTo>
                  <a:lnTo>
                    <a:pt x="3148838" y="331470"/>
                  </a:lnTo>
                  <a:lnTo>
                    <a:pt x="3148838" y="317500"/>
                  </a:lnTo>
                  <a:lnTo>
                    <a:pt x="3148838" y="13970"/>
                  </a:lnTo>
                  <a:lnTo>
                    <a:pt x="3148838" y="0"/>
                  </a:lnTo>
                  <a:close/>
                </a:path>
                <a:path w="6477634" h="331469">
                  <a:moveTo>
                    <a:pt x="3305175" y="165608"/>
                  </a:moveTo>
                  <a:lnTo>
                    <a:pt x="3298406" y="107632"/>
                  </a:lnTo>
                  <a:lnTo>
                    <a:pt x="3278124" y="58801"/>
                  </a:lnTo>
                  <a:lnTo>
                    <a:pt x="3245053" y="22212"/>
                  </a:lnTo>
                  <a:lnTo>
                    <a:pt x="3200273" y="1143"/>
                  </a:lnTo>
                  <a:lnTo>
                    <a:pt x="3195701" y="14478"/>
                  </a:lnTo>
                  <a:lnTo>
                    <a:pt x="3214674" y="22745"/>
                  </a:lnTo>
                  <a:lnTo>
                    <a:pt x="3231019" y="34188"/>
                  </a:lnTo>
                  <a:lnTo>
                    <a:pt x="3255772" y="66548"/>
                  </a:lnTo>
                  <a:lnTo>
                    <a:pt x="3270339" y="110299"/>
                  </a:lnTo>
                  <a:lnTo>
                    <a:pt x="3275203" y="163957"/>
                  </a:lnTo>
                  <a:lnTo>
                    <a:pt x="3273983" y="192938"/>
                  </a:lnTo>
                  <a:lnTo>
                    <a:pt x="3264268" y="242938"/>
                  </a:lnTo>
                  <a:lnTo>
                    <a:pt x="3244685" y="281990"/>
                  </a:lnTo>
                  <a:lnTo>
                    <a:pt x="3214916" y="308330"/>
                  </a:lnTo>
                  <a:lnTo>
                    <a:pt x="3196209" y="316611"/>
                  </a:lnTo>
                  <a:lnTo>
                    <a:pt x="3200273" y="330073"/>
                  </a:lnTo>
                  <a:lnTo>
                    <a:pt x="3245142" y="309029"/>
                  </a:lnTo>
                  <a:lnTo>
                    <a:pt x="3278124" y="272542"/>
                  </a:lnTo>
                  <a:lnTo>
                    <a:pt x="3298406" y="223748"/>
                  </a:lnTo>
                  <a:lnTo>
                    <a:pt x="3303473" y="195859"/>
                  </a:lnTo>
                  <a:lnTo>
                    <a:pt x="3305175" y="165608"/>
                  </a:lnTo>
                  <a:close/>
                </a:path>
                <a:path w="6477634" h="331469">
                  <a:moveTo>
                    <a:pt x="4476369" y="0"/>
                  </a:moveTo>
                  <a:lnTo>
                    <a:pt x="4399026" y="0"/>
                  </a:lnTo>
                  <a:lnTo>
                    <a:pt x="4399026" y="13970"/>
                  </a:lnTo>
                  <a:lnTo>
                    <a:pt x="4399026" y="317500"/>
                  </a:lnTo>
                  <a:lnTo>
                    <a:pt x="4399026" y="331470"/>
                  </a:lnTo>
                  <a:lnTo>
                    <a:pt x="4476369" y="331470"/>
                  </a:lnTo>
                  <a:lnTo>
                    <a:pt x="4476369" y="317500"/>
                  </a:lnTo>
                  <a:lnTo>
                    <a:pt x="4427855" y="317500"/>
                  </a:lnTo>
                  <a:lnTo>
                    <a:pt x="4427855" y="13970"/>
                  </a:lnTo>
                  <a:lnTo>
                    <a:pt x="4476369" y="13970"/>
                  </a:lnTo>
                  <a:lnTo>
                    <a:pt x="4476369" y="0"/>
                  </a:lnTo>
                  <a:close/>
                </a:path>
                <a:path w="6477634" h="331469">
                  <a:moveTo>
                    <a:pt x="4794758" y="0"/>
                  </a:moveTo>
                  <a:lnTo>
                    <a:pt x="4717415" y="0"/>
                  </a:lnTo>
                  <a:lnTo>
                    <a:pt x="4717415" y="13970"/>
                  </a:lnTo>
                  <a:lnTo>
                    <a:pt x="4766056" y="13970"/>
                  </a:lnTo>
                  <a:lnTo>
                    <a:pt x="4766056" y="317500"/>
                  </a:lnTo>
                  <a:lnTo>
                    <a:pt x="4717415" y="317500"/>
                  </a:lnTo>
                  <a:lnTo>
                    <a:pt x="4717415" y="331470"/>
                  </a:lnTo>
                  <a:lnTo>
                    <a:pt x="4794758" y="331470"/>
                  </a:lnTo>
                  <a:lnTo>
                    <a:pt x="4794758" y="317500"/>
                  </a:lnTo>
                  <a:lnTo>
                    <a:pt x="4794758" y="13970"/>
                  </a:lnTo>
                  <a:lnTo>
                    <a:pt x="4794758" y="0"/>
                  </a:lnTo>
                  <a:close/>
                </a:path>
                <a:path w="6477634" h="331469">
                  <a:moveTo>
                    <a:pt x="5067554" y="0"/>
                  </a:moveTo>
                  <a:lnTo>
                    <a:pt x="4990211" y="0"/>
                  </a:lnTo>
                  <a:lnTo>
                    <a:pt x="4990211" y="13970"/>
                  </a:lnTo>
                  <a:lnTo>
                    <a:pt x="5038852" y="13970"/>
                  </a:lnTo>
                  <a:lnTo>
                    <a:pt x="5038852" y="317500"/>
                  </a:lnTo>
                  <a:lnTo>
                    <a:pt x="4990211" y="317500"/>
                  </a:lnTo>
                  <a:lnTo>
                    <a:pt x="4990211" y="331470"/>
                  </a:lnTo>
                  <a:lnTo>
                    <a:pt x="5067554" y="331470"/>
                  </a:lnTo>
                  <a:lnTo>
                    <a:pt x="5067554" y="317500"/>
                  </a:lnTo>
                  <a:lnTo>
                    <a:pt x="5067554" y="13970"/>
                  </a:lnTo>
                  <a:lnTo>
                    <a:pt x="5067554" y="0"/>
                  </a:lnTo>
                  <a:close/>
                </a:path>
                <a:path w="6477634" h="331469">
                  <a:moveTo>
                    <a:pt x="5913501" y="0"/>
                  </a:moveTo>
                  <a:lnTo>
                    <a:pt x="5836158" y="0"/>
                  </a:lnTo>
                  <a:lnTo>
                    <a:pt x="5836158" y="13970"/>
                  </a:lnTo>
                  <a:lnTo>
                    <a:pt x="5836158" y="317500"/>
                  </a:lnTo>
                  <a:lnTo>
                    <a:pt x="5836158" y="331470"/>
                  </a:lnTo>
                  <a:lnTo>
                    <a:pt x="5913501" y="331470"/>
                  </a:lnTo>
                  <a:lnTo>
                    <a:pt x="5913501" y="317500"/>
                  </a:lnTo>
                  <a:lnTo>
                    <a:pt x="5864987" y="317500"/>
                  </a:lnTo>
                  <a:lnTo>
                    <a:pt x="5864987" y="13970"/>
                  </a:lnTo>
                  <a:lnTo>
                    <a:pt x="5913501" y="13970"/>
                  </a:lnTo>
                  <a:lnTo>
                    <a:pt x="5913501" y="0"/>
                  </a:lnTo>
                  <a:close/>
                </a:path>
                <a:path w="6477634" h="331469">
                  <a:moveTo>
                    <a:pt x="6477254" y="0"/>
                  </a:moveTo>
                  <a:lnTo>
                    <a:pt x="6399911" y="0"/>
                  </a:lnTo>
                  <a:lnTo>
                    <a:pt x="6399911" y="13970"/>
                  </a:lnTo>
                  <a:lnTo>
                    <a:pt x="6448552" y="13970"/>
                  </a:lnTo>
                  <a:lnTo>
                    <a:pt x="6448552" y="317500"/>
                  </a:lnTo>
                  <a:lnTo>
                    <a:pt x="6399911" y="317500"/>
                  </a:lnTo>
                  <a:lnTo>
                    <a:pt x="6399911" y="331470"/>
                  </a:lnTo>
                  <a:lnTo>
                    <a:pt x="6477254" y="331470"/>
                  </a:lnTo>
                  <a:lnTo>
                    <a:pt x="6477254" y="317500"/>
                  </a:lnTo>
                  <a:lnTo>
                    <a:pt x="6477254" y="13970"/>
                  </a:lnTo>
                  <a:lnTo>
                    <a:pt x="6477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>
            <a:extLst>
              <a:ext uri="{FF2B5EF4-FFF2-40B4-BE49-F238E27FC236}">
                <a16:creationId xmlns:a16="http://schemas.microsoft.com/office/drawing/2014/main" id="{9E0A3112-C007-D621-F238-E80CEB7E0EB4}"/>
              </a:ext>
            </a:extLst>
          </p:cNvPr>
          <p:cNvSpPr txBox="1"/>
          <p:nvPr/>
        </p:nvSpPr>
        <p:spPr>
          <a:xfrm>
            <a:off x="707542" y="2188210"/>
            <a:ext cx="909256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4930">
              <a:lnSpc>
                <a:spcPct val="100000"/>
              </a:lnSpc>
              <a:spcBef>
                <a:spcPts val="95"/>
              </a:spcBef>
              <a:tabLst>
                <a:tab pos="832485" algn="l"/>
                <a:tab pos="1651000" algn="l"/>
                <a:tab pos="2515235" algn="l"/>
                <a:tab pos="4053204" algn="l"/>
                <a:tab pos="5922010" algn="l"/>
                <a:tab pos="7312025" algn="l"/>
              </a:tabLst>
            </a:pPr>
            <a:r>
              <a:rPr sz="2800" spc="-25" dirty="0">
                <a:solidFill>
                  <a:srgbClr val="FFFFFF"/>
                </a:solidFill>
                <a:latin typeface="Cambria Math"/>
                <a:cs typeface="Cambria Math"/>
              </a:rPr>
              <a:t>𝐂𝐨𝐯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Cambria Math"/>
                <a:cs typeface="Cambria Math"/>
              </a:rPr>
              <a:t>𝐗,</a:t>
            </a:r>
            <a:r>
              <a:rPr sz="2800" spc="-1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𝐘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=</a:t>
            </a:r>
            <a:r>
              <a:rPr sz="2800" spc="15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𝑿</a:t>
            </a:r>
            <a:r>
              <a:rPr sz="28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800" spc="-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5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𝑿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(𝒀</a:t>
            </a:r>
            <a:r>
              <a:rPr sz="2800" spc="-1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800" spc="-2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𝒀</a:t>
            </a:r>
            <a:r>
              <a:rPr sz="2800" spc="3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)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=</a:t>
            </a:r>
            <a:r>
              <a:rPr sz="2800" spc="15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mbria Math"/>
                <a:cs typeface="Cambria Math"/>
              </a:rPr>
              <a:t>𝑿𝒀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−</a:t>
            </a:r>
            <a:r>
              <a:rPr sz="2800" spc="-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mbria Math"/>
                <a:cs typeface="Cambria Math"/>
              </a:rPr>
              <a:t>𝔼[𝑿]𝔼[𝒀]</a:t>
            </a:r>
            <a:endParaRPr sz="2800" dirty="0">
              <a:latin typeface="Cambria Math"/>
              <a:cs typeface="Cambria Math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F5B64B31-B340-7E01-7AE2-6A6E55C43996}"/>
              </a:ext>
            </a:extLst>
          </p:cNvPr>
          <p:cNvSpPr txBox="1"/>
          <p:nvPr/>
        </p:nvSpPr>
        <p:spPr>
          <a:xfrm>
            <a:off x="691895" y="1464563"/>
            <a:ext cx="9919970" cy="638810"/>
          </a:xfrm>
          <a:prstGeom prst="rect">
            <a:avLst/>
          </a:prstGeom>
          <a:solidFill>
            <a:srgbClr val="4B3182"/>
          </a:solidFill>
        </p:spPr>
        <p:txBody>
          <a:bodyPr vert="horz" wrap="square" lIns="0" tIns="6540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515"/>
              </a:spcBef>
            </a:pPr>
            <a:r>
              <a:rPr sz="32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Covariance</a:t>
            </a:r>
            <a:endParaRPr sz="3200">
              <a:latin typeface="Segoe UI Semibold"/>
              <a:cs typeface="Segoe UI Semibold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D99E429-77E5-3D17-B332-5E367C85F3F3}"/>
                  </a:ext>
                </a:extLst>
              </p:cNvPr>
              <p:cNvSpPr txBox="1"/>
              <p:nvPr/>
            </p:nvSpPr>
            <p:spPr>
              <a:xfrm>
                <a:off x="707542" y="3124200"/>
                <a:ext cx="10265258" cy="2357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𝐶𝑜𝑣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𝐶𝑜𝑣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endParaRPr lang="en-US" sz="2400" b="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𝑉𝑎𝑟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𝐶𝑜𝑣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</m:d>
                  </m:oMath>
                </a14:m>
                <a:endParaRPr lang="en-US" sz="2400" b="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𝐶𝑜𝑣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𝑎𝑋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⋅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𝐶𝑜𝑣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</m:oMath>
                </a14:m>
                <a:endParaRPr lang="en-US" sz="2400" b="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𝐶𝑜𝑣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limLoc m:val="subSup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5"/>
                              </m:rP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𝑖</m:t>
                            </m:r>
                            <m:r>
                              <m:rPr>
                                <m:brk m:alnAt="25"/>
                              </m:rP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=</m:t>
                            </m:r>
                            <m:r>
                              <m:rPr>
                                <m:brk m:alnAt="25"/>
                              </m:rP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,</m:t>
                        </m:r>
                        <m:nary>
                          <m:naryPr>
                            <m:chr m:val="∑"/>
                            <m:limLoc m:val="subSup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1"/>
                              </m:rP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𝑗</m:t>
                            </m:r>
                            <m:r>
                              <m:rPr>
                                <m:brk m:alnAt="25"/>
                              </m:rP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=</m:t>
                            </m:r>
                            <m:r>
                              <m:rPr>
                                <m:brk m:alnAt="25"/>
                              </m:rP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𝑚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𝑖</m:t>
                        </m:r>
                        <m:r>
                          <m:rPr>
                            <m:brk m:alnAt="25"/>
                          </m:r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=</m:t>
                        </m:r>
                        <m:r>
                          <m:rPr>
                            <m:brk m:alnAt="25"/>
                          </m:r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𝑛</m:t>
                        </m:r>
                      </m:sup>
                      <m:e>
                        <m:nary>
                          <m:naryPr>
                            <m:chr m:val="∑"/>
                            <m:limLoc m:val="subSup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1"/>
                              </m:rP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𝑗</m:t>
                            </m:r>
                            <m:r>
                              <m:rPr>
                                <m:brk m:alnAt="25"/>
                              </m:rP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=</m:t>
                            </m:r>
                            <m:r>
                              <m:rPr>
                                <m:brk m:alnAt="25"/>
                              </m:rP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𝑚</m:t>
                            </m:r>
                          </m:sup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𝐶𝑜𝑣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cs typeface="Segoe UI Semilight" panose="020B0402040204020203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cs typeface="Segoe UI Semilight" panose="020B0402040204020203" pitchFamily="34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cs typeface="Segoe UI Semilight" panose="020B0402040204020203" pitchFamily="34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cs typeface="Segoe UI Semilight" panose="020B0402040204020203" pitchFamily="34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cs typeface="Segoe UI Semilight" panose="020B0402040204020203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cs typeface="Segoe UI Semilight" panose="020B0402040204020203" pitchFamily="34" charset="0"/>
                                      </a:rPr>
                                      <m:t>𝑌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cs typeface="Segoe UI Semilight" panose="020B0402040204020203" pitchFamily="34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e>
                    </m:nary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D99E429-77E5-3D17-B332-5E367C85F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542" y="3124200"/>
                <a:ext cx="10265258" cy="2357761"/>
              </a:xfrm>
              <a:prstGeom prst="rect">
                <a:avLst/>
              </a:prstGeom>
              <a:blipFill>
                <a:blip r:embed="rId2"/>
                <a:stretch>
                  <a:fillRect l="-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4162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80" dirty="0">
                <a:latin typeface="Segoe UI"/>
                <a:cs typeface="Segoe UI"/>
              </a:rPr>
              <a:t>Properties</a:t>
            </a:r>
            <a:r>
              <a:rPr i="1" spc="285" dirty="0">
                <a:latin typeface="Segoe UI"/>
                <a:cs typeface="Segoe UI"/>
              </a:rPr>
              <a:t> </a:t>
            </a:r>
            <a:r>
              <a:rPr i="1" dirty="0">
                <a:latin typeface="Segoe UI"/>
                <a:cs typeface="Segoe UI"/>
              </a:rPr>
              <a:t>of</a:t>
            </a:r>
            <a:r>
              <a:rPr i="1" spc="235" dirty="0">
                <a:latin typeface="Segoe UI"/>
                <a:cs typeface="Segoe UI"/>
              </a:rPr>
              <a:t> </a:t>
            </a:r>
            <a:r>
              <a:rPr spc="55" dirty="0"/>
              <a:t>Covariance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691895" y="2103120"/>
            <a:ext cx="9919970" cy="640080"/>
            <a:chOff x="691895" y="2103120"/>
            <a:chExt cx="9919970" cy="640080"/>
          </a:xfrm>
        </p:grpSpPr>
        <p:sp>
          <p:nvSpPr>
            <p:cNvPr id="10" name="object 10"/>
            <p:cNvSpPr/>
            <p:nvPr/>
          </p:nvSpPr>
          <p:spPr>
            <a:xfrm>
              <a:off x="691895" y="2103120"/>
              <a:ext cx="9919970" cy="640080"/>
            </a:xfrm>
            <a:custGeom>
              <a:avLst/>
              <a:gdLst/>
              <a:ahLst/>
              <a:cxnLst/>
              <a:rect l="l" t="t" r="r" b="b"/>
              <a:pathLst>
                <a:path w="9919970" h="640080">
                  <a:moveTo>
                    <a:pt x="9919716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9919716" y="640079"/>
                  </a:lnTo>
                  <a:lnTo>
                    <a:pt x="9919716" y="0"/>
                  </a:lnTo>
                  <a:close/>
                </a:path>
              </a:pathLst>
            </a:custGeom>
            <a:solidFill>
              <a:srgbClr val="A38D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23543" y="2288539"/>
              <a:ext cx="6477635" cy="331470"/>
            </a:xfrm>
            <a:custGeom>
              <a:avLst/>
              <a:gdLst/>
              <a:ahLst/>
              <a:cxnLst/>
              <a:rect l="l" t="t" r="r" b="b"/>
              <a:pathLst>
                <a:path w="6477634" h="331469">
                  <a:moveTo>
                    <a:pt x="109601" y="14478"/>
                  </a:moveTo>
                  <a:lnTo>
                    <a:pt x="104902" y="1143"/>
                  </a:lnTo>
                  <a:lnTo>
                    <a:pt x="81102" y="9753"/>
                  </a:lnTo>
                  <a:lnTo>
                    <a:pt x="60223" y="22212"/>
                  </a:lnTo>
                  <a:lnTo>
                    <a:pt x="27178" y="58801"/>
                  </a:lnTo>
                  <a:lnTo>
                    <a:pt x="6819" y="107632"/>
                  </a:lnTo>
                  <a:lnTo>
                    <a:pt x="88" y="163957"/>
                  </a:lnTo>
                  <a:lnTo>
                    <a:pt x="0" y="165608"/>
                  </a:lnTo>
                  <a:lnTo>
                    <a:pt x="1689" y="195859"/>
                  </a:lnTo>
                  <a:lnTo>
                    <a:pt x="15214" y="249301"/>
                  </a:lnTo>
                  <a:lnTo>
                    <a:pt x="42062" y="292722"/>
                  </a:lnTo>
                  <a:lnTo>
                    <a:pt x="81013" y="321487"/>
                  </a:lnTo>
                  <a:lnTo>
                    <a:pt x="104902" y="330073"/>
                  </a:lnTo>
                  <a:lnTo>
                    <a:pt x="109093" y="316611"/>
                  </a:lnTo>
                  <a:lnTo>
                    <a:pt x="90373" y="308330"/>
                  </a:lnTo>
                  <a:lnTo>
                    <a:pt x="74206" y="296786"/>
                  </a:lnTo>
                  <a:lnTo>
                    <a:pt x="49530" y="263906"/>
                  </a:lnTo>
                  <a:lnTo>
                    <a:pt x="34950" y="219278"/>
                  </a:lnTo>
                  <a:lnTo>
                    <a:pt x="30162" y="165608"/>
                  </a:lnTo>
                  <a:lnTo>
                    <a:pt x="30099" y="163957"/>
                  </a:lnTo>
                  <a:lnTo>
                    <a:pt x="31305" y="135890"/>
                  </a:lnTo>
                  <a:lnTo>
                    <a:pt x="41021" y="87198"/>
                  </a:lnTo>
                  <a:lnTo>
                    <a:pt x="60629" y="48793"/>
                  </a:lnTo>
                  <a:lnTo>
                    <a:pt x="90639" y="22745"/>
                  </a:lnTo>
                  <a:lnTo>
                    <a:pt x="109601" y="14478"/>
                  </a:lnTo>
                  <a:close/>
                </a:path>
                <a:path w="6477634" h="331469">
                  <a:moveTo>
                    <a:pt x="804291" y="165608"/>
                  </a:moveTo>
                  <a:lnTo>
                    <a:pt x="797521" y="107632"/>
                  </a:lnTo>
                  <a:lnTo>
                    <a:pt x="777240" y="58801"/>
                  </a:lnTo>
                  <a:lnTo>
                    <a:pt x="744169" y="22212"/>
                  </a:lnTo>
                  <a:lnTo>
                    <a:pt x="699389" y="1143"/>
                  </a:lnTo>
                  <a:lnTo>
                    <a:pt x="694817" y="14478"/>
                  </a:lnTo>
                  <a:lnTo>
                    <a:pt x="713790" y="22745"/>
                  </a:lnTo>
                  <a:lnTo>
                    <a:pt x="730135" y="34188"/>
                  </a:lnTo>
                  <a:lnTo>
                    <a:pt x="754888" y="66548"/>
                  </a:lnTo>
                  <a:lnTo>
                    <a:pt x="769454" y="110299"/>
                  </a:lnTo>
                  <a:lnTo>
                    <a:pt x="774319" y="163957"/>
                  </a:lnTo>
                  <a:lnTo>
                    <a:pt x="773099" y="192938"/>
                  </a:lnTo>
                  <a:lnTo>
                    <a:pt x="763384" y="242938"/>
                  </a:lnTo>
                  <a:lnTo>
                    <a:pt x="743800" y="281990"/>
                  </a:lnTo>
                  <a:lnTo>
                    <a:pt x="714032" y="308330"/>
                  </a:lnTo>
                  <a:lnTo>
                    <a:pt x="695325" y="316611"/>
                  </a:lnTo>
                  <a:lnTo>
                    <a:pt x="699389" y="330073"/>
                  </a:lnTo>
                  <a:lnTo>
                    <a:pt x="744258" y="309029"/>
                  </a:lnTo>
                  <a:lnTo>
                    <a:pt x="777240" y="272542"/>
                  </a:lnTo>
                  <a:lnTo>
                    <a:pt x="797521" y="223748"/>
                  </a:lnTo>
                  <a:lnTo>
                    <a:pt x="802589" y="195859"/>
                  </a:lnTo>
                  <a:lnTo>
                    <a:pt x="804291" y="165608"/>
                  </a:lnTo>
                  <a:close/>
                </a:path>
                <a:path w="6477634" h="331469">
                  <a:moveTo>
                    <a:pt x="1643253" y="0"/>
                  </a:moveTo>
                  <a:lnTo>
                    <a:pt x="1565910" y="0"/>
                  </a:lnTo>
                  <a:lnTo>
                    <a:pt x="1565910" y="13970"/>
                  </a:lnTo>
                  <a:lnTo>
                    <a:pt x="1565910" y="317500"/>
                  </a:lnTo>
                  <a:lnTo>
                    <a:pt x="1565910" y="331470"/>
                  </a:lnTo>
                  <a:lnTo>
                    <a:pt x="1643253" y="331470"/>
                  </a:lnTo>
                  <a:lnTo>
                    <a:pt x="1643253" y="317500"/>
                  </a:lnTo>
                  <a:lnTo>
                    <a:pt x="1594739" y="317500"/>
                  </a:lnTo>
                  <a:lnTo>
                    <a:pt x="1594739" y="13970"/>
                  </a:lnTo>
                  <a:lnTo>
                    <a:pt x="1643253" y="13970"/>
                  </a:lnTo>
                  <a:lnTo>
                    <a:pt x="1643253" y="0"/>
                  </a:lnTo>
                  <a:close/>
                </a:path>
                <a:path w="6477634" h="331469">
                  <a:moveTo>
                    <a:pt x="1792097" y="14478"/>
                  </a:moveTo>
                  <a:lnTo>
                    <a:pt x="1787398" y="1143"/>
                  </a:lnTo>
                  <a:lnTo>
                    <a:pt x="1763598" y="9753"/>
                  </a:lnTo>
                  <a:lnTo>
                    <a:pt x="1742719" y="22212"/>
                  </a:lnTo>
                  <a:lnTo>
                    <a:pt x="1709674" y="58801"/>
                  </a:lnTo>
                  <a:lnTo>
                    <a:pt x="1689315" y="107632"/>
                  </a:lnTo>
                  <a:lnTo>
                    <a:pt x="1682584" y="163957"/>
                  </a:lnTo>
                  <a:lnTo>
                    <a:pt x="1682496" y="165608"/>
                  </a:lnTo>
                  <a:lnTo>
                    <a:pt x="1684185" y="195859"/>
                  </a:lnTo>
                  <a:lnTo>
                    <a:pt x="1697710" y="249301"/>
                  </a:lnTo>
                  <a:lnTo>
                    <a:pt x="1724558" y="292722"/>
                  </a:lnTo>
                  <a:lnTo>
                    <a:pt x="1763509" y="321487"/>
                  </a:lnTo>
                  <a:lnTo>
                    <a:pt x="1787398" y="330073"/>
                  </a:lnTo>
                  <a:lnTo>
                    <a:pt x="1791589" y="316611"/>
                  </a:lnTo>
                  <a:lnTo>
                    <a:pt x="1772869" y="308330"/>
                  </a:lnTo>
                  <a:lnTo>
                    <a:pt x="1756702" y="296786"/>
                  </a:lnTo>
                  <a:lnTo>
                    <a:pt x="1732026" y="263906"/>
                  </a:lnTo>
                  <a:lnTo>
                    <a:pt x="1717446" y="219278"/>
                  </a:lnTo>
                  <a:lnTo>
                    <a:pt x="1712658" y="165608"/>
                  </a:lnTo>
                  <a:lnTo>
                    <a:pt x="1712595" y="163957"/>
                  </a:lnTo>
                  <a:lnTo>
                    <a:pt x="1713801" y="135890"/>
                  </a:lnTo>
                  <a:lnTo>
                    <a:pt x="1723517" y="87198"/>
                  </a:lnTo>
                  <a:lnTo>
                    <a:pt x="1743125" y="48793"/>
                  </a:lnTo>
                  <a:lnTo>
                    <a:pt x="1773135" y="22745"/>
                  </a:lnTo>
                  <a:lnTo>
                    <a:pt x="1792097" y="14478"/>
                  </a:lnTo>
                  <a:close/>
                </a:path>
                <a:path w="6477634" h="331469">
                  <a:moveTo>
                    <a:pt x="2810637" y="0"/>
                  </a:moveTo>
                  <a:lnTo>
                    <a:pt x="2733294" y="0"/>
                  </a:lnTo>
                  <a:lnTo>
                    <a:pt x="2733294" y="13970"/>
                  </a:lnTo>
                  <a:lnTo>
                    <a:pt x="2733294" y="317500"/>
                  </a:lnTo>
                  <a:lnTo>
                    <a:pt x="2733294" y="331470"/>
                  </a:lnTo>
                  <a:lnTo>
                    <a:pt x="2810637" y="331470"/>
                  </a:lnTo>
                  <a:lnTo>
                    <a:pt x="2810637" y="317500"/>
                  </a:lnTo>
                  <a:lnTo>
                    <a:pt x="2762123" y="317500"/>
                  </a:lnTo>
                  <a:lnTo>
                    <a:pt x="2762123" y="13970"/>
                  </a:lnTo>
                  <a:lnTo>
                    <a:pt x="2810637" y="13970"/>
                  </a:lnTo>
                  <a:lnTo>
                    <a:pt x="2810637" y="0"/>
                  </a:lnTo>
                  <a:close/>
                </a:path>
                <a:path w="6477634" h="331469">
                  <a:moveTo>
                    <a:pt x="3148838" y="0"/>
                  </a:moveTo>
                  <a:lnTo>
                    <a:pt x="3071495" y="0"/>
                  </a:lnTo>
                  <a:lnTo>
                    <a:pt x="3071495" y="13970"/>
                  </a:lnTo>
                  <a:lnTo>
                    <a:pt x="3120136" y="13970"/>
                  </a:lnTo>
                  <a:lnTo>
                    <a:pt x="3120136" y="317500"/>
                  </a:lnTo>
                  <a:lnTo>
                    <a:pt x="3071495" y="317500"/>
                  </a:lnTo>
                  <a:lnTo>
                    <a:pt x="3071495" y="331470"/>
                  </a:lnTo>
                  <a:lnTo>
                    <a:pt x="3148838" y="331470"/>
                  </a:lnTo>
                  <a:lnTo>
                    <a:pt x="3148838" y="317500"/>
                  </a:lnTo>
                  <a:lnTo>
                    <a:pt x="3148838" y="13970"/>
                  </a:lnTo>
                  <a:lnTo>
                    <a:pt x="3148838" y="0"/>
                  </a:lnTo>
                  <a:close/>
                </a:path>
                <a:path w="6477634" h="331469">
                  <a:moveTo>
                    <a:pt x="3305175" y="165608"/>
                  </a:moveTo>
                  <a:lnTo>
                    <a:pt x="3298406" y="107632"/>
                  </a:lnTo>
                  <a:lnTo>
                    <a:pt x="3278124" y="58801"/>
                  </a:lnTo>
                  <a:lnTo>
                    <a:pt x="3245053" y="22212"/>
                  </a:lnTo>
                  <a:lnTo>
                    <a:pt x="3200273" y="1143"/>
                  </a:lnTo>
                  <a:lnTo>
                    <a:pt x="3195701" y="14478"/>
                  </a:lnTo>
                  <a:lnTo>
                    <a:pt x="3214674" y="22745"/>
                  </a:lnTo>
                  <a:lnTo>
                    <a:pt x="3231019" y="34188"/>
                  </a:lnTo>
                  <a:lnTo>
                    <a:pt x="3255772" y="66548"/>
                  </a:lnTo>
                  <a:lnTo>
                    <a:pt x="3270339" y="110299"/>
                  </a:lnTo>
                  <a:lnTo>
                    <a:pt x="3275203" y="163957"/>
                  </a:lnTo>
                  <a:lnTo>
                    <a:pt x="3273983" y="192938"/>
                  </a:lnTo>
                  <a:lnTo>
                    <a:pt x="3264268" y="242938"/>
                  </a:lnTo>
                  <a:lnTo>
                    <a:pt x="3244685" y="281990"/>
                  </a:lnTo>
                  <a:lnTo>
                    <a:pt x="3214916" y="308330"/>
                  </a:lnTo>
                  <a:lnTo>
                    <a:pt x="3196209" y="316611"/>
                  </a:lnTo>
                  <a:lnTo>
                    <a:pt x="3200273" y="330073"/>
                  </a:lnTo>
                  <a:lnTo>
                    <a:pt x="3245142" y="309029"/>
                  </a:lnTo>
                  <a:lnTo>
                    <a:pt x="3278124" y="272542"/>
                  </a:lnTo>
                  <a:lnTo>
                    <a:pt x="3298406" y="223748"/>
                  </a:lnTo>
                  <a:lnTo>
                    <a:pt x="3303473" y="195859"/>
                  </a:lnTo>
                  <a:lnTo>
                    <a:pt x="3305175" y="165608"/>
                  </a:lnTo>
                  <a:close/>
                </a:path>
                <a:path w="6477634" h="331469">
                  <a:moveTo>
                    <a:pt x="4476369" y="0"/>
                  </a:moveTo>
                  <a:lnTo>
                    <a:pt x="4399026" y="0"/>
                  </a:lnTo>
                  <a:lnTo>
                    <a:pt x="4399026" y="13970"/>
                  </a:lnTo>
                  <a:lnTo>
                    <a:pt x="4399026" y="317500"/>
                  </a:lnTo>
                  <a:lnTo>
                    <a:pt x="4399026" y="331470"/>
                  </a:lnTo>
                  <a:lnTo>
                    <a:pt x="4476369" y="331470"/>
                  </a:lnTo>
                  <a:lnTo>
                    <a:pt x="4476369" y="317500"/>
                  </a:lnTo>
                  <a:lnTo>
                    <a:pt x="4427855" y="317500"/>
                  </a:lnTo>
                  <a:lnTo>
                    <a:pt x="4427855" y="13970"/>
                  </a:lnTo>
                  <a:lnTo>
                    <a:pt x="4476369" y="13970"/>
                  </a:lnTo>
                  <a:lnTo>
                    <a:pt x="4476369" y="0"/>
                  </a:lnTo>
                  <a:close/>
                </a:path>
                <a:path w="6477634" h="331469">
                  <a:moveTo>
                    <a:pt x="4794758" y="0"/>
                  </a:moveTo>
                  <a:lnTo>
                    <a:pt x="4717415" y="0"/>
                  </a:lnTo>
                  <a:lnTo>
                    <a:pt x="4717415" y="13970"/>
                  </a:lnTo>
                  <a:lnTo>
                    <a:pt x="4766056" y="13970"/>
                  </a:lnTo>
                  <a:lnTo>
                    <a:pt x="4766056" y="317500"/>
                  </a:lnTo>
                  <a:lnTo>
                    <a:pt x="4717415" y="317500"/>
                  </a:lnTo>
                  <a:lnTo>
                    <a:pt x="4717415" y="331470"/>
                  </a:lnTo>
                  <a:lnTo>
                    <a:pt x="4794758" y="331470"/>
                  </a:lnTo>
                  <a:lnTo>
                    <a:pt x="4794758" y="317500"/>
                  </a:lnTo>
                  <a:lnTo>
                    <a:pt x="4794758" y="13970"/>
                  </a:lnTo>
                  <a:lnTo>
                    <a:pt x="4794758" y="0"/>
                  </a:lnTo>
                  <a:close/>
                </a:path>
                <a:path w="6477634" h="331469">
                  <a:moveTo>
                    <a:pt x="5067554" y="0"/>
                  </a:moveTo>
                  <a:lnTo>
                    <a:pt x="4990211" y="0"/>
                  </a:lnTo>
                  <a:lnTo>
                    <a:pt x="4990211" y="13970"/>
                  </a:lnTo>
                  <a:lnTo>
                    <a:pt x="5038852" y="13970"/>
                  </a:lnTo>
                  <a:lnTo>
                    <a:pt x="5038852" y="317500"/>
                  </a:lnTo>
                  <a:lnTo>
                    <a:pt x="4990211" y="317500"/>
                  </a:lnTo>
                  <a:lnTo>
                    <a:pt x="4990211" y="331470"/>
                  </a:lnTo>
                  <a:lnTo>
                    <a:pt x="5067554" y="331470"/>
                  </a:lnTo>
                  <a:lnTo>
                    <a:pt x="5067554" y="317500"/>
                  </a:lnTo>
                  <a:lnTo>
                    <a:pt x="5067554" y="13970"/>
                  </a:lnTo>
                  <a:lnTo>
                    <a:pt x="5067554" y="0"/>
                  </a:lnTo>
                  <a:close/>
                </a:path>
                <a:path w="6477634" h="331469">
                  <a:moveTo>
                    <a:pt x="5913501" y="0"/>
                  </a:moveTo>
                  <a:lnTo>
                    <a:pt x="5836158" y="0"/>
                  </a:lnTo>
                  <a:lnTo>
                    <a:pt x="5836158" y="13970"/>
                  </a:lnTo>
                  <a:lnTo>
                    <a:pt x="5836158" y="317500"/>
                  </a:lnTo>
                  <a:lnTo>
                    <a:pt x="5836158" y="331470"/>
                  </a:lnTo>
                  <a:lnTo>
                    <a:pt x="5913501" y="331470"/>
                  </a:lnTo>
                  <a:lnTo>
                    <a:pt x="5913501" y="317500"/>
                  </a:lnTo>
                  <a:lnTo>
                    <a:pt x="5864987" y="317500"/>
                  </a:lnTo>
                  <a:lnTo>
                    <a:pt x="5864987" y="13970"/>
                  </a:lnTo>
                  <a:lnTo>
                    <a:pt x="5913501" y="13970"/>
                  </a:lnTo>
                  <a:lnTo>
                    <a:pt x="5913501" y="0"/>
                  </a:lnTo>
                  <a:close/>
                </a:path>
                <a:path w="6477634" h="331469">
                  <a:moveTo>
                    <a:pt x="6477254" y="0"/>
                  </a:moveTo>
                  <a:lnTo>
                    <a:pt x="6399911" y="0"/>
                  </a:lnTo>
                  <a:lnTo>
                    <a:pt x="6399911" y="13970"/>
                  </a:lnTo>
                  <a:lnTo>
                    <a:pt x="6448552" y="13970"/>
                  </a:lnTo>
                  <a:lnTo>
                    <a:pt x="6448552" y="317500"/>
                  </a:lnTo>
                  <a:lnTo>
                    <a:pt x="6399911" y="317500"/>
                  </a:lnTo>
                  <a:lnTo>
                    <a:pt x="6399911" y="331470"/>
                  </a:lnTo>
                  <a:lnTo>
                    <a:pt x="6477254" y="331470"/>
                  </a:lnTo>
                  <a:lnTo>
                    <a:pt x="6477254" y="317500"/>
                  </a:lnTo>
                  <a:lnTo>
                    <a:pt x="6477254" y="13970"/>
                  </a:lnTo>
                  <a:lnTo>
                    <a:pt x="6477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91895" y="1464563"/>
            <a:ext cx="9919970" cy="638810"/>
          </a:xfrm>
          <a:prstGeom prst="rect">
            <a:avLst/>
          </a:prstGeom>
          <a:solidFill>
            <a:srgbClr val="4B3182"/>
          </a:solidFill>
        </p:spPr>
        <p:txBody>
          <a:bodyPr vert="horz" wrap="square" lIns="0" tIns="6540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515"/>
              </a:spcBef>
            </a:pPr>
            <a:r>
              <a:rPr sz="32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Covariance</a:t>
            </a:r>
            <a:endParaRPr sz="3200">
              <a:latin typeface="Segoe UI Semibold"/>
              <a:cs typeface="Segoe UI Semi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6018" y="2188210"/>
            <a:ext cx="968883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95"/>
              </a:spcBef>
              <a:tabLst>
                <a:tab pos="834390" algn="l"/>
                <a:tab pos="1652270" algn="l"/>
                <a:tab pos="2517140" algn="l"/>
                <a:tab pos="4054475" algn="l"/>
                <a:tab pos="5923280" algn="l"/>
                <a:tab pos="7313295" algn="l"/>
              </a:tabLst>
            </a:pPr>
            <a:r>
              <a:rPr sz="2800" spc="-25" dirty="0">
                <a:solidFill>
                  <a:srgbClr val="FFFFFF"/>
                </a:solidFill>
                <a:latin typeface="Cambria Math"/>
                <a:cs typeface="Cambria Math"/>
              </a:rPr>
              <a:t>𝐂𝐨𝐯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Cambria Math"/>
                <a:cs typeface="Cambria Math"/>
              </a:rPr>
              <a:t>𝐗,</a:t>
            </a:r>
            <a:r>
              <a:rPr sz="2800" spc="-1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𝐘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=</a:t>
            </a:r>
            <a:r>
              <a:rPr sz="2800" spc="16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𝑿</a:t>
            </a:r>
            <a:r>
              <a:rPr sz="28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800" spc="-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5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𝑿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(𝒀</a:t>
            </a:r>
            <a:r>
              <a:rPr sz="2800" spc="-1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800" spc="-2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𝒀</a:t>
            </a:r>
            <a:r>
              <a:rPr sz="2800" spc="3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)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=</a:t>
            </a:r>
            <a:r>
              <a:rPr sz="2800" spc="15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mbria Math"/>
                <a:cs typeface="Cambria Math"/>
              </a:rPr>
              <a:t>𝑿𝒀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−</a:t>
            </a:r>
            <a:r>
              <a:rPr sz="2800" spc="-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mbria Math"/>
                <a:cs typeface="Cambria Math"/>
              </a:rPr>
              <a:t>𝔼[𝑿]𝔼[𝒀]</a:t>
            </a:r>
            <a:endParaRPr sz="2800" dirty="0">
              <a:latin typeface="Cambria Math"/>
              <a:cs typeface="Cambria Math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696ECD2-4E82-A6F5-0CD7-1C916D31E336}"/>
                  </a:ext>
                </a:extLst>
              </p:cNvPr>
              <p:cNvSpPr txBox="1"/>
              <p:nvPr/>
            </p:nvSpPr>
            <p:spPr>
              <a:xfrm>
                <a:off x="707542" y="3124200"/>
                <a:ext cx="10265258" cy="577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𝑌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what do you expect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𝐶𝑜𝑣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to be?</a:t>
                </a: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696ECD2-4E82-A6F5-0CD7-1C916D31E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542" y="3124200"/>
                <a:ext cx="10265258" cy="577530"/>
              </a:xfrm>
              <a:prstGeom prst="rect">
                <a:avLst/>
              </a:prstGeom>
              <a:blipFill>
                <a:blip r:embed="rId2"/>
                <a:stretch>
                  <a:fillRect l="-891" b="-24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54202" y="340613"/>
            <a:ext cx="1128395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65" dirty="0"/>
              <a:t>Announcements</a:t>
            </a:r>
            <a:endParaRPr spc="65" dirty="0"/>
          </a:p>
        </p:txBody>
      </p:sp>
      <p:sp>
        <p:nvSpPr>
          <p:cNvPr id="3" name="object 3"/>
          <p:cNvSpPr txBox="1"/>
          <p:nvPr/>
        </p:nvSpPr>
        <p:spPr>
          <a:xfrm>
            <a:off x="687222" y="1309268"/>
            <a:ext cx="11026140" cy="3209212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363855" indent="-332740">
              <a:lnSpc>
                <a:spcPct val="100000"/>
              </a:lnSpc>
              <a:spcBef>
                <a:spcPts val="1165"/>
              </a:spcBef>
              <a:buChar char="&gt;"/>
              <a:tabLst>
                <a:tab pos="363855" algn="l"/>
              </a:tabLst>
            </a:pPr>
            <a:r>
              <a:rPr lang="en-US" sz="2800" b="0" spc="-10" dirty="0">
                <a:latin typeface="Segoe UI Semilight"/>
                <a:cs typeface="Segoe UI Semilight"/>
              </a:rPr>
              <a:t>Quiz 5 on Friday</a:t>
            </a:r>
          </a:p>
          <a:p>
            <a:pPr marL="31115">
              <a:lnSpc>
                <a:spcPct val="100000"/>
              </a:lnSpc>
              <a:spcBef>
                <a:spcPts val="1165"/>
              </a:spcBef>
              <a:tabLst>
                <a:tab pos="363855" algn="l"/>
              </a:tabLst>
            </a:pPr>
            <a:r>
              <a:rPr lang="en-US" sz="2800" spc="-10" baseline="25525" dirty="0">
                <a:latin typeface="Segoe UI Semilight"/>
                <a:cs typeface="Segoe UI Semilight"/>
              </a:rPr>
              <a:t>	</a:t>
            </a:r>
            <a:r>
              <a:rPr lang="en-US" sz="3200" spc="-10" baseline="25525" dirty="0">
                <a:latin typeface="Segoe UI Semilight"/>
                <a:cs typeface="Segoe UI Semilight"/>
              </a:rPr>
              <a:t>Reference sheet on Ed</a:t>
            </a:r>
            <a:endParaRPr sz="3200" baseline="25525" dirty="0">
              <a:latin typeface="Segoe UI Semilight"/>
              <a:cs typeface="Segoe UI Semilight"/>
            </a:endParaRPr>
          </a:p>
          <a:p>
            <a:pPr marL="363855" indent="-332740">
              <a:lnSpc>
                <a:spcPct val="100000"/>
              </a:lnSpc>
              <a:spcBef>
                <a:spcPts val="1070"/>
              </a:spcBef>
              <a:buChar char="&gt;"/>
              <a:tabLst>
                <a:tab pos="363855" algn="l"/>
              </a:tabLst>
            </a:pPr>
            <a:r>
              <a:rPr lang="en-US" sz="2800" b="0" dirty="0">
                <a:latin typeface="Segoe UI Semilight"/>
                <a:cs typeface="Segoe UI Semilight"/>
              </a:rPr>
              <a:t>Homework 5 due tonight</a:t>
            </a:r>
          </a:p>
          <a:p>
            <a:pPr marL="363855" indent="-332740">
              <a:lnSpc>
                <a:spcPct val="100000"/>
              </a:lnSpc>
              <a:spcBef>
                <a:spcPts val="1070"/>
              </a:spcBef>
              <a:buChar char="&gt;"/>
              <a:tabLst>
                <a:tab pos="363855" algn="l"/>
              </a:tabLst>
            </a:pPr>
            <a:r>
              <a:rPr lang="en-US" sz="2800" dirty="0">
                <a:latin typeface="Segoe UI Semilight"/>
                <a:cs typeface="Segoe UI Semilight"/>
              </a:rPr>
              <a:t>Homework 6 released this evening</a:t>
            </a:r>
            <a:endParaRPr sz="2800" dirty="0">
              <a:latin typeface="Segoe UI Semilight"/>
              <a:cs typeface="Segoe UI Semilight"/>
            </a:endParaRPr>
          </a:p>
          <a:p>
            <a:pPr marL="25400" marR="17780" indent="338455">
              <a:lnSpc>
                <a:spcPts val="3020"/>
              </a:lnSpc>
              <a:spcBef>
                <a:spcPts val="1455"/>
              </a:spcBef>
              <a:buChar char="&gt;"/>
              <a:tabLst>
                <a:tab pos="363855" algn="l"/>
              </a:tabLst>
            </a:pPr>
            <a:r>
              <a:rPr sz="2800" b="0" dirty="0">
                <a:latin typeface="Segoe UI Semilight"/>
                <a:cs typeface="Segoe UI Semilight"/>
              </a:rPr>
              <a:t>After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that,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we’ll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going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over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some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applications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which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will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also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allow </a:t>
            </a:r>
            <a:r>
              <a:rPr sz="2800" b="0" dirty="0">
                <a:latin typeface="Segoe UI Semilight"/>
                <a:cs typeface="Segoe UI Semilight"/>
              </a:rPr>
              <a:t>us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to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have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some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more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review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and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practice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with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main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course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content</a:t>
            </a:r>
            <a:endParaRPr sz="2800" dirty="0">
              <a:latin typeface="Segoe UI Semilight"/>
              <a:cs typeface="Segoe UI Semiligh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04A76-EA6D-85B0-E8F6-2FF0A0D1D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64996A12-4D49-E887-68DA-40ED8A8B79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80" dirty="0">
                <a:latin typeface="Segoe UI"/>
                <a:cs typeface="Segoe UI"/>
              </a:rPr>
              <a:t>Properties</a:t>
            </a:r>
            <a:r>
              <a:rPr i="1" spc="285" dirty="0">
                <a:latin typeface="Segoe UI"/>
                <a:cs typeface="Segoe UI"/>
              </a:rPr>
              <a:t> </a:t>
            </a:r>
            <a:r>
              <a:rPr i="1" dirty="0">
                <a:latin typeface="Segoe UI"/>
                <a:cs typeface="Segoe UI"/>
              </a:rPr>
              <a:t>of</a:t>
            </a:r>
            <a:r>
              <a:rPr i="1" spc="235" dirty="0">
                <a:latin typeface="Segoe UI"/>
                <a:cs typeface="Segoe UI"/>
              </a:rPr>
              <a:t> </a:t>
            </a:r>
            <a:r>
              <a:rPr spc="55" dirty="0"/>
              <a:t>Covariance</a:t>
            </a:r>
          </a:p>
        </p:txBody>
      </p:sp>
      <p:grpSp>
        <p:nvGrpSpPr>
          <p:cNvPr id="9" name="object 9">
            <a:extLst>
              <a:ext uri="{FF2B5EF4-FFF2-40B4-BE49-F238E27FC236}">
                <a16:creationId xmlns:a16="http://schemas.microsoft.com/office/drawing/2014/main" id="{6D7FA40D-719B-7026-D282-39CCDA714C0B}"/>
              </a:ext>
            </a:extLst>
          </p:cNvPr>
          <p:cNvGrpSpPr/>
          <p:nvPr/>
        </p:nvGrpSpPr>
        <p:grpSpPr>
          <a:xfrm>
            <a:off x="691895" y="2103120"/>
            <a:ext cx="9919970" cy="640080"/>
            <a:chOff x="691895" y="2103120"/>
            <a:chExt cx="9919970" cy="640080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2563E00C-72F1-A59F-75AD-9DA7307F5292}"/>
                </a:ext>
              </a:extLst>
            </p:cNvPr>
            <p:cNvSpPr/>
            <p:nvPr/>
          </p:nvSpPr>
          <p:spPr>
            <a:xfrm>
              <a:off x="691895" y="2103120"/>
              <a:ext cx="9919970" cy="640080"/>
            </a:xfrm>
            <a:custGeom>
              <a:avLst/>
              <a:gdLst/>
              <a:ahLst/>
              <a:cxnLst/>
              <a:rect l="l" t="t" r="r" b="b"/>
              <a:pathLst>
                <a:path w="9919970" h="640080">
                  <a:moveTo>
                    <a:pt x="9919716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9919716" y="640079"/>
                  </a:lnTo>
                  <a:lnTo>
                    <a:pt x="9919716" y="0"/>
                  </a:lnTo>
                  <a:close/>
                </a:path>
              </a:pathLst>
            </a:custGeom>
            <a:solidFill>
              <a:srgbClr val="A38D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9468969B-23D4-9AEE-62D8-16B4CC92E3E9}"/>
                </a:ext>
              </a:extLst>
            </p:cNvPr>
            <p:cNvSpPr/>
            <p:nvPr/>
          </p:nvSpPr>
          <p:spPr>
            <a:xfrm>
              <a:off x="1423543" y="2288539"/>
              <a:ext cx="6477635" cy="331470"/>
            </a:xfrm>
            <a:custGeom>
              <a:avLst/>
              <a:gdLst/>
              <a:ahLst/>
              <a:cxnLst/>
              <a:rect l="l" t="t" r="r" b="b"/>
              <a:pathLst>
                <a:path w="6477634" h="331469">
                  <a:moveTo>
                    <a:pt x="109601" y="14478"/>
                  </a:moveTo>
                  <a:lnTo>
                    <a:pt x="104902" y="1143"/>
                  </a:lnTo>
                  <a:lnTo>
                    <a:pt x="81102" y="9753"/>
                  </a:lnTo>
                  <a:lnTo>
                    <a:pt x="60223" y="22212"/>
                  </a:lnTo>
                  <a:lnTo>
                    <a:pt x="27178" y="58801"/>
                  </a:lnTo>
                  <a:lnTo>
                    <a:pt x="6819" y="107632"/>
                  </a:lnTo>
                  <a:lnTo>
                    <a:pt x="88" y="163957"/>
                  </a:lnTo>
                  <a:lnTo>
                    <a:pt x="0" y="165608"/>
                  </a:lnTo>
                  <a:lnTo>
                    <a:pt x="1689" y="195859"/>
                  </a:lnTo>
                  <a:lnTo>
                    <a:pt x="15214" y="249301"/>
                  </a:lnTo>
                  <a:lnTo>
                    <a:pt x="42062" y="292722"/>
                  </a:lnTo>
                  <a:lnTo>
                    <a:pt x="81013" y="321487"/>
                  </a:lnTo>
                  <a:lnTo>
                    <a:pt x="104902" y="330073"/>
                  </a:lnTo>
                  <a:lnTo>
                    <a:pt x="109093" y="316611"/>
                  </a:lnTo>
                  <a:lnTo>
                    <a:pt x="90373" y="308330"/>
                  </a:lnTo>
                  <a:lnTo>
                    <a:pt x="74206" y="296786"/>
                  </a:lnTo>
                  <a:lnTo>
                    <a:pt x="49530" y="263906"/>
                  </a:lnTo>
                  <a:lnTo>
                    <a:pt x="34950" y="219278"/>
                  </a:lnTo>
                  <a:lnTo>
                    <a:pt x="30162" y="165608"/>
                  </a:lnTo>
                  <a:lnTo>
                    <a:pt x="30099" y="163957"/>
                  </a:lnTo>
                  <a:lnTo>
                    <a:pt x="31305" y="135890"/>
                  </a:lnTo>
                  <a:lnTo>
                    <a:pt x="41021" y="87198"/>
                  </a:lnTo>
                  <a:lnTo>
                    <a:pt x="60629" y="48793"/>
                  </a:lnTo>
                  <a:lnTo>
                    <a:pt x="90639" y="22745"/>
                  </a:lnTo>
                  <a:lnTo>
                    <a:pt x="109601" y="14478"/>
                  </a:lnTo>
                  <a:close/>
                </a:path>
                <a:path w="6477634" h="331469">
                  <a:moveTo>
                    <a:pt x="804291" y="165608"/>
                  </a:moveTo>
                  <a:lnTo>
                    <a:pt x="797521" y="107632"/>
                  </a:lnTo>
                  <a:lnTo>
                    <a:pt x="777240" y="58801"/>
                  </a:lnTo>
                  <a:lnTo>
                    <a:pt x="744169" y="22212"/>
                  </a:lnTo>
                  <a:lnTo>
                    <a:pt x="699389" y="1143"/>
                  </a:lnTo>
                  <a:lnTo>
                    <a:pt x="694817" y="14478"/>
                  </a:lnTo>
                  <a:lnTo>
                    <a:pt x="713790" y="22745"/>
                  </a:lnTo>
                  <a:lnTo>
                    <a:pt x="730135" y="34188"/>
                  </a:lnTo>
                  <a:lnTo>
                    <a:pt x="754888" y="66548"/>
                  </a:lnTo>
                  <a:lnTo>
                    <a:pt x="769454" y="110299"/>
                  </a:lnTo>
                  <a:lnTo>
                    <a:pt x="774319" y="163957"/>
                  </a:lnTo>
                  <a:lnTo>
                    <a:pt x="773099" y="192938"/>
                  </a:lnTo>
                  <a:lnTo>
                    <a:pt x="763384" y="242938"/>
                  </a:lnTo>
                  <a:lnTo>
                    <a:pt x="743800" y="281990"/>
                  </a:lnTo>
                  <a:lnTo>
                    <a:pt x="714032" y="308330"/>
                  </a:lnTo>
                  <a:lnTo>
                    <a:pt x="695325" y="316611"/>
                  </a:lnTo>
                  <a:lnTo>
                    <a:pt x="699389" y="330073"/>
                  </a:lnTo>
                  <a:lnTo>
                    <a:pt x="744258" y="309029"/>
                  </a:lnTo>
                  <a:lnTo>
                    <a:pt x="777240" y="272542"/>
                  </a:lnTo>
                  <a:lnTo>
                    <a:pt x="797521" y="223748"/>
                  </a:lnTo>
                  <a:lnTo>
                    <a:pt x="802589" y="195859"/>
                  </a:lnTo>
                  <a:lnTo>
                    <a:pt x="804291" y="165608"/>
                  </a:lnTo>
                  <a:close/>
                </a:path>
                <a:path w="6477634" h="331469">
                  <a:moveTo>
                    <a:pt x="1643253" y="0"/>
                  </a:moveTo>
                  <a:lnTo>
                    <a:pt x="1565910" y="0"/>
                  </a:lnTo>
                  <a:lnTo>
                    <a:pt x="1565910" y="13970"/>
                  </a:lnTo>
                  <a:lnTo>
                    <a:pt x="1565910" y="317500"/>
                  </a:lnTo>
                  <a:lnTo>
                    <a:pt x="1565910" y="331470"/>
                  </a:lnTo>
                  <a:lnTo>
                    <a:pt x="1643253" y="331470"/>
                  </a:lnTo>
                  <a:lnTo>
                    <a:pt x="1643253" y="317500"/>
                  </a:lnTo>
                  <a:lnTo>
                    <a:pt x="1594739" y="317500"/>
                  </a:lnTo>
                  <a:lnTo>
                    <a:pt x="1594739" y="13970"/>
                  </a:lnTo>
                  <a:lnTo>
                    <a:pt x="1643253" y="13970"/>
                  </a:lnTo>
                  <a:lnTo>
                    <a:pt x="1643253" y="0"/>
                  </a:lnTo>
                  <a:close/>
                </a:path>
                <a:path w="6477634" h="331469">
                  <a:moveTo>
                    <a:pt x="1792097" y="14478"/>
                  </a:moveTo>
                  <a:lnTo>
                    <a:pt x="1787398" y="1143"/>
                  </a:lnTo>
                  <a:lnTo>
                    <a:pt x="1763598" y="9753"/>
                  </a:lnTo>
                  <a:lnTo>
                    <a:pt x="1742719" y="22212"/>
                  </a:lnTo>
                  <a:lnTo>
                    <a:pt x="1709674" y="58801"/>
                  </a:lnTo>
                  <a:lnTo>
                    <a:pt x="1689315" y="107632"/>
                  </a:lnTo>
                  <a:lnTo>
                    <a:pt x="1682584" y="163957"/>
                  </a:lnTo>
                  <a:lnTo>
                    <a:pt x="1682496" y="165608"/>
                  </a:lnTo>
                  <a:lnTo>
                    <a:pt x="1684185" y="195859"/>
                  </a:lnTo>
                  <a:lnTo>
                    <a:pt x="1697710" y="249301"/>
                  </a:lnTo>
                  <a:lnTo>
                    <a:pt x="1724558" y="292722"/>
                  </a:lnTo>
                  <a:lnTo>
                    <a:pt x="1763509" y="321487"/>
                  </a:lnTo>
                  <a:lnTo>
                    <a:pt x="1787398" y="330073"/>
                  </a:lnTo>
                  <a:lnTo>
                    <a:pt x="1791589" y="316611"/>
                  </a:lnTo>
                  <a:lnTo>
                    <a:pt x="1772869" y="308330"/>
                  </a:lnTo>
                  <a:lnTo>
                    <a:pt x="1756702" y="296786"/>
                  </a:lnTo>
                  <a:lnTo>
                    <a:pt x="1732026" y="263906"/>
                  </a:lnTo>
                  <a:lnTo>
                    <a:pt x="1717446" y="219278"/>
                  </a:lnTo>
                  <a:lnTo>
                    <a:pt x="1712658" y="165608"/>
                  </a:lnTo>
                  <a:lnTo>
                    <a:pt x="1712595" y="163957"/>
                  </a:lnTo>
                  <a:lnTo>
                    <a:pt x="1713801" y="135890"/>
                  </a:lnTo>
                  <a:lnTo>
                    <a:pt x="1723517" y="87198"/>
                  </a:lnTo>
                  <a:lnTo>
                    <a:pt x="1743125" y="48793"/>
                  </a:lnTo>
                  <a:lnTo>
                    <a:pt x="1773135" y="22745"/>
                  </a:lnTo>
                  <a:lnTo>
                    <a:pt x="1792097" y="14478"/>
                  </a:lnTo>
                  <a:close/>
                </a:path>
                <a:path w="6477634" h="331469">
                  <a:moveTo>
                    <a:pt x="2810637" y="0"/>
                  </a:moveTo>
                  <a:lnTo>
                    <a:pt x="2733294" y="0"/>
                  </a:lnTo>
                  <a:lnTo>
                    <a:pt x="2733294" y="13970"/>
                  </a:lnTo>
                  <a:lnTo>
                    <a:pt x="2733294" y="317500"/>
                  </a:lnTo>
                  <a:lnTo>
                    <a:pt x="2733294" y="331470"/>
                  </a:lnTo>
                  <a:lnTo>
                    <a:pt x="2810637" y="331470"/>
                  </a:lnTo>
                  <a:lnTo>
                    <a:pt x="2810637" y="317500"/>
                  </a:lnTo>
                  <a:lnTo>
                    <a:pt x="2762123" y="317500"/>
                  </a:lnTo>
                  <a:lnTo>
                    <a:pt x="2762123" y="13970"/>
                  </a:lnTo>
                  <a:lnTo>
                    <a:pt x="2810637" y="13970"/>
                  </a:lnTo>
                  <a:lnTo>
                    <a:pt x="2810637" y="0"/>
                  </a:lnTo>
                  <a:close/>
                </a:path>
                <a:path w="6477634" h="331469">
                  <a:moveTo>
                    <a:pt x="3148838" y="0"/>
                  </a:moveTo>
                  <a:lnTo>
                    <a:pt x="3071495" y="0"/>
                  </a:lnTo>
                  <a:lnTo>
                    <a:pt x="3071495" y="13970"/>
                  </a:lnTo>
                  <a:lnTo>
                    <a:pt x="3120136" y="13970"/>
                  </a:lnTo>
                  <a:lnTo>
                    <a:pt x="3120136" y="317500"/>
                  </a:lnTo>
                  <a:lnTo>
                    <a:pt x="3071495" y="317500"/>
                  </a:lnTo>
                  <a:lnTo>
                    <a:pt x="3071495" y="331470"/>
                  </a:lnTo>
                  <a:lnTo>
                    <a:pt x="3148838" y="331470"/>
                  </a:lnTo>
                  <a:lnTo>
                    <a:pt x="3148838" y="317500"/>
                  </a:lnTo>
                  <a:lnTo>
                    <a:pt x="3148838" y="13970"/>
                  </a:lnTo>
                  <a:lnTo>
                    <a:pt x="3148838" y="0"/>
                  </a:lnTo>
                  <a:close/>
                </a:path>
                <a:path w="6477634" h="331469">
                  <a:moveTo>
                    <a:pt x="3305175" y="165608"/>
                  </a:moveTo>
                  <a:lnTo>
                    <a:pt x="3298406" y="107632"/>
                  </a:lnTo>
                  <a:lnTo>
                    <a:pt x="3278124" y="58801"/>
                  </a:lnTo>
                  <a:lnTo>
                    <a:pt x="3245053" y="22212"/>
                  </a:lnTo>
                  <a:lnTo>
                    <a:pt x="3200273" y="1143"/>
                  </a:lnTo>
                  <a:lnTo>
                    <a:pt x="3195701" y="14478"/>
                  </a:lnTo>
                  <a:lnTo>
                    <a:pt x="3214674" y="22745"/>
                  </a:lnTo>
                  <a:lnTo>
                    <a:pt x="3231019" y="34188"/>
                  </a:lnTo>
                  <a:lnTo>
                    <a:pt x="3255772" y="66548"/>
                  </a:lnTo>
                  <a:lnTo>
                    <a:pt x="3270339" y="110299"/>
                  </a:lnTo>
                  <a:lnTo>
                    <a:pt x="3275203" y="163957"/>
                  </a:lnTo>
                  <a:lnTo>
                    <a:pt x="3273983" y="192938"/>
                  </a:lnTo>
                  <a:lnTo>
                    <a:pt x="3264268" y="242938"/>
                  </a:lnTo>
                  <a:lnTo>
                    <a:pt x="3244685" y="281990"/>
                  </a:lnTo>
                  <a:lnTo>
                    <a:pt x="3214916" y="308330"/>
                  </a:lnTo>
                  <a:lnTo>
                    <a:pt x="3196209" y="316611"/>
                  </a:lnTo>
                  <a:lnTo>
                    <a:pt x="3200273" y="330073"/>
                  </a:lnTo>
                  <a:lnTo>
                    <a:pt x="3245142" y="309029"/>
                  </a:lnTo>
                  <a:lnTo>
                    <a:pt x="3278124" y="272542"/>
                  </a:lnTo>
                  <a:lnTo>
                    <a:pt x="3298406" y="223748"/>
                  </a:lnTo>
                  <a:lnTo>
                    <a:pt x="3303473" y="195859"/>
                  </a:lnTo>
                  <a:lnTo>
                    <a:pt x="3305175" y="165608"/>
                  </a:lnTo>
                  <a:close/>
                </a:path>
                <a:path w="6477634" h="331469">
                  <a:moveTo>
                    <a:pt x="4476369" y="0"/>
                  </a:moveTo>
                  <a:lnTo>
                    <a:pt x="4399026" y="0"/>
                  </a:lnTo>
                  <a:lnTo>
                    <a:pt x="4399026" y="13970"/>
                  </a:lnTo>
                  <a:lnTo>
                    <a:pt x="4399026" y="317500"/>
                  </a:lnTo>
                  <a:lnTo>
                    <a:pt x="4399026" y="331470"/>
                  </a:lnTo>
                  <a:lnTo>
                    <a:pt x="4476369" y="331470"/>
                  </a:lnTo>
                  <a:lnTo>
                    <a:pt x="4476369" y="317500"/>
                  </a:lnTo>
                  <a:lnTo>
                    <a:pt x="4427855" y="317500"/>
                  </a:lnTo>
                  <a:lnTo>
                    <a:pt x="4427855" y="13970"/>
                  </a:lnTo>
                  <a:lnTo>
                    <a:pt x="4476369" y="13970"/>
                  </a:lnTo>
                  <a:lnTo>
                    <a:pt x="4476369" y="0"/>
                  </a:lnTo>
                  <a:close/>
                </a:path>
                <a:path w="6477634" h="331469">
                  <a:moveTo>
                    <a:pt x="4794758" y="0"/>
                  </a:moveTo>
                  <a:lnTo>
                    <a:pt x="4717415" y="0"/>
                  </a:lnTo>
                  <a:lnTo>
                    <a:pt x="4717415" y="13970"/>
                  </a:lnTo>
                  <a:lnTo>
                    <a:pt x="4766056" y="13970"/>
                  </a:lnTo>
                  <a:lnTo>
                    <a:pt x="4766056" y="317500"/>
                  </a:lnTo>
                  <a:lnTo>
                    <a:pt x="4717415" y="317500"/>
                  </a:lnTo>
                  <a:lnTo>
                    <a:pt x="4717415" y="331470"/>
                  </a:lnTo>
                  <a:lnTo>
                    <a:pt x="4794758" y="331470"/>
                  </a:lnTo>
                  <a:lnTo>
                    <a:pt x="4794758" y="317500"/>
                  </a:lnTo>
                  <a:lnTo>
                    <a:pt x="4794758" y="13970"/>
                  </a:lnTo>
                  <a:lnTo>
                    <a:pt x="4794758" y="0"/>
                  </a:lnTo>
                  <a:close/>
                </a:path>
                <a:path w="6477634" h="331469">
                  <a:moveTo>
                    <a:pt x="5067554" y="0"/>
                  </a:moveTo>
                  <a:lnTo>
                    <a:pt x="4990211" y="0"/>
                  </a:lnTo>
                  <a:lnTo>
                    <a:pt x="4990211" y="13970"/>
                  </a:lnTo>
                  <a:lnTo>
                    <a:pt x="5038852" y="13970"/>
                  </a:lnTo>
                  <a:lnTo>
                    <a:pt x="5038852" y="317500"/>
                  </a:lnTo>
                  <a:lnTo>
                    <a:pt x="4990211" y="317500"/>
                  </a:lnTo>
                  <a:lnTo>
                    <a:pt x="4990211" y="331470"/>
                  </a:lnTo>
                  <a:lnTo>
                    <a:pt x="5067554" y="331470"/>
                  </a:lnTo>
                  <a:lnTo>
                    <a:pt x="5067554" y="317500"/>
                  </a:lnTo>
                  <a:lnTo>
                    <a:pt x="5067554" y="13970"/>
                  </a:lnTo>
                  <a:lnTo>
                    <a:pt x="5067554" y="0"/>
                  </a:lnTo>
                  <a:close/>
                </a:path>
                <a:path w="6477634" h="331469">
                  <a:moveTo>
                    <a:pt x="5913501" y="0"/>
                  </a:moveTo>
                  <a:lnTo>
                    <a:pt x="5836158" y="0"/>
                  </a:lnTo>
                  <a:lnTo>
                    <a:pt x="5836158" y="13970"/>
                  </a:lnTo>
                  <a:lnTo>
                    <a:pt x="5836158" y="317500"/>
                  </a:lnTo>
                  <a:lnTo>
                    <a:pt x="5836158" y="331470"/>
                  </a:lnTo>
                  <a:lnTo>
                    <a:pt x="5913501" y="331470"/>
                  </a:lnTo>
                  <a:lnTo>
                    <a:pt x="5913501" y="317500"/>
                  </a:lnTo>
                  <a:lnTo>
                    <a:pt x="5864987" y="317500"/>
                  </a:lnTo>
                  <a:lnTo>
                    <a:pt x="5864987" y="13970"/>
                  </a:lnTo>
                  <a:lnTo>
                    <a:pt x="5913501" y="13970"/>
                  </a:lnTo>
                  <a:lnTo>
                    <a:pt x="5913501" y="0"/>
                  </a:lnTo>
                  <a:close/>
                </a:path>
                <a:path w="6477634" h="331469">
                  <a:moveTo>
                    <a:pt x="6477254" y="0"/>
                  </a:moveTo>
                  <a:lnTo>
                    <a:pt x="6399911" y="0"/>
                  </a:lnTo>
                  <a:lnTo>
                    <a:pt x="6399911" y="13970"/>
                  </a:lnTo>
                  <a:lnTo>
                    <a:pt x="6448552" y="13970"/>
                  </a:lnTo>
                  <a:lnTo>
                    <a:pt x="6448552" y="317500"/>
                  </a:lnTo>
                  <a:lnTo>
                    <a:pt x="6399911" y="317500"/>
                  </a:lnTo>
                  <a:lnTo>
                    <a:pt x="6399911" y="331470"/>
                  </a:lnTo>
                  <a:lnTo>
                    <a:pt x="6477254" y="331470"/>
                  </a:lnTo>
                  <a:lnTo>
                    <a:pt x="6477254" y="317500"/>
                  </a:lnTo>
                  <a:lnTo>
                    <a:pt x="6477254" y="13970"/>
                  </a:lnTo>
                  <a:lnTo>
                    <a:pt x="6477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>
            <a:extLst>
              <a:ext uri="{FF2B5EF4-FFF2-40B4-BE49-F238E27FC236}">
                <a16:creationId xmlns:a16="http://schemas.microsoft.com/office/drawing/2014/main" id="{27316F14-A7FA-9252-1AC2-E6B6016FD5BC}"/>
              </a:ext>
            </a:extLst>
          </p:cNvPr>
          <p:cNvSpPr txBox="1"/>
          <p:nvPr/>
        </p:nvSpPr>
        <p:spPr>
          <a:xfrm>
            <a:off x="691895" y="1464563"/>
            <a:ext cx="9919970" cy="638810"/>
          </a:xfrm>
          <a:prstGeom prst="rect">
            <a:avLst/>
          </a:prstGeom>
          <a:solidFill>
            <a:srgbClr val="4B3182"/>
          </a:solidFill>
        </p:spPr>
        <p:txBody>
          <a:bodyPr vert="horz" wrap="square" lIns="0" tIns="6540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515"/>
              </a:spcBef>
            </a:pPr>
            <a:r>
              <a:rPr sz="32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Covariance</a:t>
            </a:r>
            <a:endParaRPr sz="3200">
              <a:latin typeface="Segoe UI Semibold"/>
              <a:cs typeface="Segoe UI Semibold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BCE0E090-5280-302B-DFD8-59D81EBEBEF3}"/>
              </a:ext>
            </a:extLst>
          </p:cNvPr>
          <p:cNvSpPr txBox="1"/>
          <p:nvPr/>
        </p:nvSpPr>
        <p:spPr>
          <a:xfrm>
            <a:off x="706018" y="2188210"/>
            <a:ext cx="968883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95"/>
              </a:spcBef>
              <a:tabLst>
                <a:tab pos="834390" algn="l"/>
                <a:tab pos="1652270" algn="l"/>
                <a:tab pos="2517140" algn="l"/>
                <a:tab pos="4054475" algn="l"/>
                <a:tab pos="5923280" algn="l"/>
                <a:tab pos="7313295" algn="l"/>
              </a:tabLst>
            </a:pPr>
            <a:r>
              <a:rPr sz="2800" spc="-25" dirty="0">
                <a:solidFill>
                  <a:srgbClr val="FFFFFF"/>
                </a:solidFill>
                <a:latin typeface="Cambria Math"/>
                <a:cs typeface="Cambria Math"/>
              </a:rPr>
              <a:t>𝐂𝐨𝐯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Cambria Math"/>
                <a:cs typeface="Cambria Math"/>
              </a:rPr>
              <a:t>𝐗,</a:t>
            </a:r>
            <a:r>
              <a:rPr sz="2800" spc="-1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𝐘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=</a:t>
            </a:r>
            <a:r>
              <a:rPr sz="2800" spc="16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𝑿</a:t>
            </a:r>
            <a:r>
              <a:rPr sz="2800" spc="-2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800" spc="-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5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𝑿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(𝒀</a:t>
            </a:r>
            <a:r>
              <a:rPr sz="2800" spc="-1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−</a:t>
            </a:r>
            <a:r>
              <a:rPr sz="2800" spc="-2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𝒀</a:t>
            </a:r>
            <a:r>
              <a:rPr sz="2800" spc="3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)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=</a:t>
            </a:r>
            <a:r>
              <a:rPr sz="2800" spc="15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𝔼</a:t>
            </a:r>
            <a:r>
              <a:rPr sz="2800" spc="3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mbria Math"/>
                <a:cs typeface="Cambria Math"/>
              </a:rPr>
              <a:t>𝑿𝒀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−</a:t>
            </a:r>
            <a:r>
              <a:rPr sz="2800" spc="-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mbria Math"/>
                <a:cs typeface="Cambria Math"/>
              </a:rPr>
              <a:t>𝔼[𝑿]𝔼[𝒀]</a:t>
            </a:r>
            <a:endParaRPr sz="2800" dirty="0">
              <a:latin typeface="Cambria Math"/>
              <a:cs typeface="Cambria Math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C0F954-E172-3A40-3BC4-1AE7D1E869FA}"/>
                  </a:ext>
                </a:extLst>
              </p:cNvPr>
              <p:cNvSpPr txBox="1"/>
              <p:nvPr/>
            </p:nvSpPr>
            <p:spPr>
              <a:xfrm>
                <a:off x="707542" y="3124200"/>
                <a:ext cx="10265258" cy="12365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𝑌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what do you expect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𝐶𝑜𝑣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to be? 0.</a:t>
                </a:r>
              </a:p>
              <a:p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For independent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𝑌</m:t>
                    </m:r>
                  </m:oMath>
                </a14:m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𝑋𝑌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4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</m:d>
                    <m:r>
                      <a:rPr lang="en-US" sz="24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</m:oMath>
                </a14:m>
                <a:endParaRPr lang="en-US" sz="2400" b="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C0F954-E172-3A40-3BC4-1AE7D1E86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542" y="3124200"/>
                <a:ext cx="10265258" cy="1236557"/>
              </a:xfrm>
              <a:prstGeom prst="rect">
                <a:avLst/>
              </a:prstGeom>
              <a:blipFill>
                <a:blip r:embed="rId2"/>
                <a:stretch>
                  <a:fillRect l="-891" t="-3465" b="-7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3231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ADF99-A7A3-A53D-E978-8E271CD3B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202" y="340613"/>
            <a:ext cx="11283950" cy="677108"/>
          </a:xfrm>
        </p:spPr>
        <p:txBody>
          <a:bodyPr/>
          <a:lstStyle/>
          <a:p>
            <a:r>
              <a:rPr lang="en-US" i="1" dirty="0"/>
              <a:t>Properties</a:t>
            </a:r>
            <a:r>
              <a:rPr lang="en-US" dirty="0"/>
              <a:t> of Covariance</a:t>
            </a:r>
            <a:endParaRPr lang="en-US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70537A4-10FB-85A7-52FF-2A4DF7AD132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1107996"/>
              </a:xfrm>
            </p:spPr>
            <p:txBody>
              <a:bodyPr/>
              <a:lstStyle/>
              <a:p>
                <a:r>
                  <a:rPr lang="en-US" dirty="0"/>
                  <a:t>Does the opposite hold (i.e., does zero covariance imply independence?) 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−1, 0, 1</m:t>
                        </m:r>
                      </m:e>
                    </m:d>
                  </m:oMath>
                </a14:m>
                <a:r>
                  <a:rPr lang="en-US" dirty="0"/>
                  <a:t> with equal probability.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otherwise.</a:t>
                </a:r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70537A4-10FB-85A7-52FF-2A4DF7AD13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1107996"/>
              </a:xfrm>
              <a:blipFill>
                <a:blip r:embed="rId2"/>
                <a:stretch>
                  <a:fillRect l="-1723" t="-7692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F968746-723C-55D8-7F1B-A31D87238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453" y="2743200"/>
            <a:ext cx="3900040" cy="204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70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6C769-1C62-389E-2873-B13E40BA1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D0D73-83B8-83C1-3C5C-83820B76E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202" y="340613"/>
            <a:ext cx="11283950" cy="677108"/>
          </a:xfrm>
        </p:spPr>
        <p:txBody>
          <a:bodyPr/>
          <a:lstStyle/>
          <a:p>
            <a:r>
              <a:rPr lang="en-US" i="1" dirty="0"/>
              <a:t>Properties</a:t>
            </a:r>
            <a:r>
              <a:rPr lang="en-US" dirty="0"/>
              <a:t> of Covariance</a:t>
            </a:r>
            <a:endParaRPr lang="en-US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85A0B8E-CE19-699D-262E-6E3031E7752D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1107996"/>
              </a:xfrm>
            </p:spPr>
            <p:txBody>
              <a:bodyPr/>
              <a:lstStyle/>
              <a:p>
                <a:r>
                  <a:rPr lang="en-US" dirty="0"/>
                  <a:t>Does the opposite hold (i.e., does zero covariance imply independence?) 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−1, 0, 1</m:t>
                        </m:r>
                      </m:e>
                    </m:d>
                  </m:oMath>
                </a14:m>
                <a:r>
                  <a:rPr lang="en-US" dirty="0"/>
                  <a:t> with equal probability.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otherwise.</a:t>
                </a:r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85A0B8E-CE19-699D-262E-6E3031E775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1107996"/>
              </a:xfrm>
              <a:blipFill>
                <a:blip r:embed="rId2"/>
                <a:stretch>
                  <a:fillRect l="-1723" t="-7692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1714CCB-63A1-054F-CB75-63E52D292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453" y="2743200"/>
            <a:ext cx="3900040" cy="204613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7EF12E5-D623-E3F6-47FA-28757E2CCFD5}"/>
                  </a:ext>
                </a:extLst>
              </p:cNvPr>
              <p:cNvSpPr txBox="1"/>
              <p:nvPr/>
            </p:nvSpPr>
            <p:spPr>
              <a:xfrm>
                <a:off x="5257800" y="3065465"/>
                <a:ext cx="5791200" cy="1401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=−1⋅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+0⋅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+1⋅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=0</m:t>
                    </m:r>
                  </m:oMath>
                </a14:m>
                <a:r>
                  <a:rPr lang="en-US" sz="2000" b="0" spc="-10" dirty="0"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0⋅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+1⋅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b="0" spc="-10" dirty="0"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−1⋅0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</m:t>
                    </m:r>
                    <m:d>
                      <m:d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0⋅1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</m:t>
                    </m:r>
                    <m:d>
                      <m:d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1⋅0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=0</m:t>
                    </m:r>
                  </m:oMath>
                </a14:m>
                <a:r>
                  <a:rPr lang="en-US" sz="2000" b="0" spc="-10" dirty="0"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7EF12E5-D623-E3F6-47FA-28757E2CC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3065465"/>
                <a:ext cx="5791200" cy="14016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2934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A4DF7-BFF1-9A7F-6D2D-6792D563C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54CC7-C578-861F-6FE5-EDB21119E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202" y="340613"/>
            <a:ext cx="11283950" cy="677108"/>
          </a:xfrm>
        </p:spPr>
        <p:txBody>
          <a:bodyPr/>
          <a:lstStyle/>
          <a:p>
            <a:r>
              <a:rPr lang="en-US" i="1" dirty="0"/>
              <a:t>Properties</a:t>
            </a:r>
            <a:r>
              <a:rPr lang="en-US" dirty="0"/>
              <a:t> of Covariance</a:t>
            </a:r>
            <a:endParaRPr lang="en-US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2C1D044-4100-0112-CCB4-C1C0FCE24C0F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1107996"/>
              </a:xfrm>
            </p:spPr>
            <p:txBody>
              <a:bodyPr/>
              <a:lstStyle/>
              <a:p>
                <a:r>
                  <a:rPr lang="en-US" dirty="0"/>
                  <a:t>Does the opposite hold (i.e., does zero covariance imply independence?) 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−1, 0, 1</m:t>
                        </m:r>
                      </m:e>
                    </m:d>
                  </m:oMath>
                </a14:m>
                <a:r>
                  <a:rPr lang="en-US" dirty="0"/>
                  <a:t> with equal probability.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otherwise.</a:t>
                </a:r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2C1D044-4100-0112-CCB4-C1C0FCE24C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1107996"/>
              </a:xfrm>
              <a:blipFill>
                <a:blip r:embed="rId2"/>
                <a:stretch>
                  <a:fillRect l="-1723" t="-7692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61D2459-E8D6-9171-C795-FFBED6637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453" y="2743200"/>
            <a:ext cx="3900040" cy="204613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86F2508-DD40-F837-081A-F212CFFF4041}"/>
                  </a:ext>
                </a:extLst>
              </p:cNvPr>
              <p:cNvSpPr txBox="1"/>
              <p:nvPr/>
            </p:nvSpPr>
            <p:spPr>
              <a:xfrm>
                <a:off x="5257800" y="3065465"/>
                <a:ext cx="5791200" cy="1401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=−1⋅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+0⋅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+1⋅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=0</m:t>
                    </m:r>
                  </m:oMath>
                </a14:m>
                <a:r>
                  <a:rPr lang="en-US" sz="2000" b="0" spc="-10" dirty="0"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0⋅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+1⋅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b="0" spc="-10" dirty="0"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−1⋅0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</m:t>
                    </m:r>
                    <m:d>
                      <m:d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0⋅1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</m:t>
                    </m:r>
                    <m:d>
                      <m:d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1⋅0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=0</m:t>
                    </m:r>
                  </m:oMath>
                </a14:m>
                <a:r>
                  <a:rPr lang="en-US" sz="2000" b="0" spc="-10" dirty="0"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86F2508-DD40-F837-081A-F212CFFF4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3065465"/>
                <a:ext cx="5791200" cy="14016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5AA212-C6E4-B60D-72EA-1B95ADC4353F}"/>
                  </a:ext>
                </a:extLst>
              </p:cNvPr>
              <p:cNvSpPr txBox="1"/>
              <p:nvPr/>
            </p:nvSpPr>
            <p:spPr>
              <a:xfrm>
                <a:off x="654202" y="4971402"/>
                <a:ext cx="5791200" cy="1051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𝐶𝑜𝑣</m:t>
                    </m:r>
                    <m:d>
                      <m:dPr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,</m:t>
                        </m:r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𝑋𝑌</m:t>
                        </m:r>
                      </m:e>
                    </m:d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−</m:t>
                    </m:r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</m:d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=0−0⋅</m:t>
                    </m:r>
                    <m:f>
                      <m:fPr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=0</m:t>
                    </m:r>
                  </m:oMath>
                </a14:m>
                <a:r>
                  <a:rPr lang="en-US" sz="2200" b="0" spc="-10" dirty="0"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endChr m:val="|"/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=1</m:t>
                        </m:r>
                      </m:e>
                    </m:d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=0)=1≠</m:t>
                    </m:r>
                    <m:f>
                      <m:fPr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=1</m:t>
                        </m:r>
                      </m:e>
                    </m:d>
                  </m:oMath>
                </a14:m>
                <a:r>
                  <a:rPr lang="en-US" sz="2200" b="0" spc="-10" dirty="0"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5AA212-C6E4-B60D-72EA-1B95ADC435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202" y="4971402"/>
                <a:ext cx="5791200" cy="10519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715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AF52E-AC35-3D80-A337-1CD40FCAF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611DB-0A07-2B05-1264-97E6484D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202" y="340613"/>
            <a:ext cx="11283950" cy="677108"/>
          </a:xfrm>
        </p:spPr>
        <p:txBody>
          <a:bodyPr/>
          <a:lstStyle/>
          <a:p>
            <a:r>
              <a:rPr lang="en-US" i="1" dirty="0"/>
              <a:t>Properties</a:t>
            </a:r>
            <a:r>
              <a:rPr lang="en-US" dirty="0"/>
              <a:t> of Covariance</a:t>
            </a:r>
            <a:endParaRPr lang="en-US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D7F15CC7-EE7D-2301-A14B-5C054B34D775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1107996"/>
              </a:xfrm>
            </p:spPr>
            <p:txBody>
              <a:bodyPr/>
              <a:lstStyle/>
              <a:p>
                <a:r>
                  <a:rPr lang="en-US" dirty="0"/>
                  <a:t>Does the opposite hold (i.e., does zero covariance imply independence?) 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−1, 0, 1</m:t>
                        </m:r>
                      </m:e>
                    </m:d>
                  </m:oMath>
                </a14:m>
                <a:r>
                  <a:rPr lang="en-US" dirty="0"/>
                  <a:t> with equal probability.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otherwise.</a:t>
                </a:r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D7F15CC7-EE7D-2301-A14B-5C054B34D7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1107996"/>
              </a:xfrm>
              <a:blipFill>
                <a:blip r:embed="rId2"/>
                <a:stretch>
                  <a:fillRect l="-1723" t="-7692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437DB72-258E-F01F-95B8-80406C3EF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453" y="2743200"/>
            <a:ext cx="3900040" cy="204613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E29327-BC64-F9B0-55FA-7BF3093423EF}"/>
                  </a:ext>
                </a:extLst>
              </p:cNvPr>
              <p:cNvSpPr txBox="1"/>
              <p:nvPr/>
            </p:nvSpPr>
            <p:spPr>
              <a:xfrm>
                <a:off x="5257800" y="3065465"/>
                <a:ext cx="5791200" cy="1401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=−1⋅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+0⋅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+1⋅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=0</m:t>
                    </m:r>
                  </m:oMath>
                </a14:m>
                <a:r>
                  <a:rPr lang="en-US" sz="2000" b="0" spc="-10" dirty="0"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0⋅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+1⋅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b="0" spc="-10" dirty="0"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−1⋅0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</m:t>
                    </m:r>
                    <m:d>
                      <m:d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0⋅1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+</m:t>
                    </m:r>
                    <m:d>
                      <m:d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1⋅0</m:t>
                        </m:r>
                      </m:e>
                    </m:d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⋅</m:t>
                    </m:r>
                    <m:f>
                      <m:fPr>
                        <m:ctrlP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=0</m:t>
                    </m:r>
                  </m:oMath>
                </a14:m>
                <a:r>
                  <a:rPr lang="en-US" sz="2000" b="0" spc="-10" dirty="0"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E29327-BC64-F9B0-55FA-7BF3093423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3065465"/>
                <a:ext cx="5791200" cy="14016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F9C25C-1DE7-9AF5-621B-9F40457CD503}"/>
                  </a:ext>
                </a:extLst>
              </p:cNvPr>
              <p:cNvSpPr txBox="1"/>
              <p:nvPr/>
            </p:nvSpPr>
            <p:spPr>
              <a:xfrm>
                <a:off x="654202" y="4971402"/>
                <a:ext cx="10394798" cy="13905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𝐶𝑜𝑣</m:t>
                    </m:r>
                    <m:d>
                      <m:dPr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,</m:t>
                        </m:r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𝑋𝑌</m:t>
                        </m:r>
                      </m:e>
                    </m:d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−</m:t>
                    </m:r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𝑋</m:t>
                        </m:r>
                      </m:e>
                    </m:d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</m:e>
                    </m:d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=0−0⋅</m:t>
                    </m:r>
                    <m:f>
                      <m:fPr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=0</m:t>
                    </m:r>
                  </m:oMath>
                </a14:m>
                <a:r>
                  <a:rPr lang="en-US" sz="2200" b="0" spc="-10" dirty="0">
                    <a:latin typeface="Segoe UI Semilight" panose="020B0402040204020203" pitchFamily="34" charset="0"/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endChr m:val="|"/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=1</m:t>
                        </m:r>
                      </m:e>
                    </m:d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=0)=1≠</m:t>
                    </m:r>
                    <m:f>
                      <m:fPr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3</m:t>
                        </m:r>
                      </m:den>
                    </m:f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=</m:t>
                    </m:r>
                    <m:r>
                      <a:rPr lang="en-US" sz="2200" b="0" i="1" spc="-1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egoe UI Semilight" panose="020B04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𝑌</m:t>
                        </m:r>
                        <m:r>
                          <a:rPr lang="en-US" sz="2200" b="0" i="1" spc="-1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Segoe UI Semilight" panose="020B0402040204020203" pitchFamily="34" charset="0"/>
                          </a:rPr>
                          <m:t>=1</m:t>
                        </m:r>
                      </m:e>
                    </m:d>
                  </m:oMath>
                </a14:m>
                <a:r>
                  <a:rPr lang="en-US" sz="2200" b="0" spc="-10" dirty="0">
                    <a:latin typeface="Segoe UI Semilight" panose="020B0402040204020203" pitchFamily="34" charset="0"/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(i.e., X and Y are not independent)</a:t>
                </a:r>
              </a:p>
              <a:p>
                <a:pPr algn="l"/>
                <a:r>
                  <a:rPr lang="en-US" sz="2200" spc="-10" dirty="0">
                    <a:latin typeface="Segoe UI Semilight" panose="020B0402040204020203" pitchFamily="34" charset="0"/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So, zero covariance </a:t>
                </a:r>
                <a:r>
                  <a:rPr lang="en-US" sz="2200" b="1" spc="-10" dirty="0">
                    <a:latin typeface="Segoe UI Semilight" panose="020B0402040204020203" pitchFamily="34" charset="0"/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does not imply</a:t>
                </a:r>
                <a:r>
                  <a:rPr lang="en-US" sz="2200" spc="-10" dirty="0">
                    <a:latin typeface="Segoe UI Semilight" panose="020B0402040204020203" pitchFamily="34" charset="0"/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independence</a:t>
                </a:r>
                <a:r>
                  <a:rPr lang="en-US" sz="2200" b="0" spc="-10" dirty="0">
                    <a:latin typeface="Segoe UI Semilight" panose="020B0402040204020203" pitchFamily="34" charset="0"/>
                    <a:ea typeface="Cambria Math" panose="02040503050406030204" pitchFamily="18" charset="0"/>
                    <a:cs typeface="Segoe UI Semilight" panose="020B0402040204020203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F9C25C-1DE7-9AF5-621B-9F40457CD5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202" y="4971402"/>
                <a:ext cx="10394798" cy="1390509"/>
              </a:xfrm>
              <a:prstGeom prst="rect">
                <a:avLst/>
              </a:prstGeom>
              <a:blipFill>
                <a:blip r:embed="rId5"/>
                <a:stretch>
                  <a:fillRect l="-762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5479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Covariance</a:t>
            </a:r>
            <a:r>
              <a:rPr spc="240" dirty="0"/>
              <a:t> </a:t>
            </a:r>
            <a:r>
              <a:rPr i="1" spc="50" dirty="0">
                <a:latin typeface="Segoe UI"/>
                <a:cs typeface="Segoe UI"/>
              </a:rPr>
              <a:t>used</a:t>
            </a:r>
            <a:r>
              <a:rPr i="1" spc="195" dirty="0">
                <a:latin typeface="Segoe UI"/>
                <a:cs typeface="Segoe UI"/>
              </a:rPr>
              <a:t> </a:t>
            </a:r>
            <a:r>
              <a:rPr i="1" spc="50" dirty="0">
                <a:latin typeface="Segoe UI"/>
                <a:cs typeface="Segoe UI"/>
              </a:rPr>
              <a:t>for</a:t>
            </a:r>
            <a:r>
              <a:rPr i="1" spc="210" dirty="0">
                <a:latin typeface="Segoe UI"/>
                <a:cs typeface="Segoe UI"/>
              </a:rPr>
              <a:t> </a:t>
            </a:r>
            <a:r>
              <a:rPr i="1" spc="55" dirty="0">
                <a:latin typeface="Segoe UI"/>
                <a:cs typeface="Segoe UI"/>
              </a:rPr>
              <a:t>variance</a:t>
            </a:r>
            <a:r>
              <a:rPr i="1" spc="235" dirty="0">
                <a:latin typeface="Segoe UI"/>
                <a:cs typeface="Segoe UI"/>
              </a:rPr>
              <a:t> </a:t>
            </a:r>
            <a:r>
              <a:rPr i="1" dirty="0">
                <a:latin typeface="Segoe UI"/>
                <a:cs typeface="Segoe UI"/>
              </a:rPr>
              <a:t>of</a:t>
            </a:r>
            <a:r>
              <a:rPr i="1" spc="210" dirty="0">
                <a:latin typeface="Segoe UI"/>
                <a:cs typeface="Segoe UI"/>
              </a:rPr>
              <a:t> </a:t>
            </a:r>
            <a:r>
              <a:rPr i="1" dirty="0">
                <a:latin typeface="Segoe UI"/>
                <a:cs typeface="Segoe UI"/>
              </a:rPr>
              <a:t>a</a:t>
            </a:r>
            <a:r>
              <a:rPr i="1" spc="195" dirty="0">
                <a:latin typeface="Segoe UI"/>
                <a:cs typeface="Segoe UI"/>
              </a:rPr>
              <a:t> </a:t>
            </a:r>
            <a:r>
              <a:rPr i="1" spc="35" dirty="0">
                <a:latin typeface="Segoe UI"/>
                <a:cs typeface="Segoe UI"/>
              </a:rPr>
              <a:t>sum</a:t>
            </a:r>
          </a:p>
        </p:txBody>
      </p:sp>
      <p:sp>
        <p:nvSpPr>
          <p:cNvPr id="3" name="object 3"/>
          <p:cNvSpPr/>
          <p:nvPr/>
        </p:nvSpPr>
        <p:spPr>
          <a:xfrm>
            <a:off x="1278508" y="1547113"/>
            <a:ext cx="1115695" cy="328930"/>
          </a:xfrm>
          <a:custGeom>
            <a:avLst/>
            <a:gdLst/>
            <a:ahLst/>
            <a:cxnLst/>
            <a:rect l="l" t="t" r="r" b="b"/>
            <a:pathLst>
              <a:path w="1115695" h="328930">
                <a:moveTo>
                  <a:pt x="1010285" y="0"/>
                </a:moveTo>
                <a:lnTo>
                  <a:pt x="1005585" y="13335"/>
                </a:lnTo>
                <a:lnTo>
                  <a:pt x="1024635" y="21595"/>
                </a:lnTo>
                <a:lnTo>
                  <a:pt x="1041018" y="33035"/>
                </a:lnTo>
                <a:lnTo>
                  <a:pt x="1065784" y="65405"/>
                </a:lnTo>
                <a:lnTo>
                  <a:pt x="1080357" y="109108"/>
                </a:lnTo>
                <a:lnTo>
                  <a:pt x="1085215" y="162813"/>
                </a:lnTo>
                <a:lnTo>
                  <a:pt x="1083998" y="191789"/>
                </a:lnTo>
                <a:lnTo>
                  <a:pt x="1074231" y="241788"/>
                </a:lnTo>
                <a:lnTo>
                  <a:pt x="1054653" y="280838"/>
                </a:lnTo>
                <a:lnTo>
                  <a:pt x="1024884" y="307179"/>
                </a:lnTo>
                <a:lnTo>
                  <a:pt x="1006093" y="315468"/>
                </a:lnTo>
                <a:lnTo>
                  <a:pt x="1010285" y="328930"/>
                </a:lnTo>
                <a:lnTo>
                  <a:pt x="1055163" y="307832"/>
                </a:lnTo>
                <a:lnTo>
                  <a:pt x="1088136" y="271399"/>
                </a:lnTo>
                <a:lnTo>
                  <a:pt x="1108424" y="222599"/>
                </a:lnTo>
                <a:lnTo>
                  <a:pt x="1115186" y="164464"/>
                </a:lnTo>
                <a:lnTo>
                  <a:pt x="1113515" y="134717"/>
                </a:lnTo>
                <a:lnTo>
                  <a:pt x="1099917" y="80918"/>
                </a:lnTo>
                <a:lnTo>
                  <a:pt x="1073007" y="37415"/>
                </a:lnTo>
                <a:lnTo>
                  <a:pt x="1034145" y="8598"/>
                </a:lnTo>
                <a:lnTo>
                  <a:pt x="1010285" y="0"/>
                </a:lnTo>
                <a:close/>
              </a:path>
              <a:path w="1115695" h="328930">
                <a:moveTo>
                  <a:pt x="104902" y="0"/>
                </a:moveTo>
                <a:lnTo>
                  <a:pt x="60134" y="21066"/>
                </a:lnTo>
                <a:lnTo>
                  <a:pt x="27178" y="57658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6762" y="222599"/>
                </a:lnTo>
                <a:lnTo>
                  <a:pt x="27050" y="271399"/>
                </a:lnTo>
                <a:lnTo>
                  <a:pt x="60023" y="307832"/>
                </a:lnTo>
                <a:lnTo>
                  <a:pt x="104902" y="328930"/>
                </a:lnTo>
                <a:lnTo>
                  <a:pt x="109093" y="315468"/>
                </a:lnTo>
                <a:lnTo>
                  <a:pt x="90356" y="307179"/>
                </a:lnTo>
                <a:lnTo>
                  <a:pt x="74167" y="295640"/>
                </a:lnTo>
                <a:lnTo>
                  <a:pt x="49529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1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5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54780" y="1547113"/>
            <a:ext cx="470534" cy="328930"/>
          </a:xfrm>
          <a:custGeom>
            <a:avLst/>
            <a:gdLst/>
            <a:ahLst/>
            <a:cxnLst/>
            <a:rect l="l" t="t" r="r" b="b"/>
            <a:pathLst>
              <a:path w="470535" h="328930">
                <a:moveTo>
                  <a:pt x="365633" y="0"/>
                </a:moveTo>
                <a:lnTo>
                  <a:pt x="360934" y="13335"/>
                </a:lnTo>
                <a:lnTo>
                  <a:pt x="379984" y="21595"/>
                </a:lnTo>
                <a:lnTo>
                  <a:pt x="396367" y="33035"/>
                </a:lnTo>
                <a:lnTo>
                  <a:pt x="421132" y="65405"/>
                </a:lnTo>
                <a:lnTo>
                  <a:pt x="435705" y="109108"/>
                </a:lnTo>
                <a:lnTo>
                  <a:pt x="440563" y="162813"/>
                </a:lnTo>
                <a:lnTo>
                  <a:pt x="439346" y="191789"/>
                </a:lnTo>
                <a:lnTo>
                  <a:pt x="429579" y="241788"/>
                </a:lnTo>
                <a:lnTo>
                  <a:pt x="410001" y="280838"/>
                </a:lnTo>
                <a:lnTo>
                  <a:pt x="380232" y="307179"/>
                </a:lnTo>
                <a:lnTo>
                  <a:pt x="361442" y="315468"/>
                </a:lnTo>
                <a:lnTo>
                  <a:pt x="365633" y="328930"/>
                </a:lnTo>
                <a:lnTo>
                  <a:pt x="410511" y="307832"/>
                </a:lnTo>
                <a:lnTo>
                  <a:pt x="443484" y="271399"/>
                </a:lnTo>
                <a:lnTo>
                  <a:pt x="463772" y="222599"/>
                </a:lnTo>
                <a:lnTo>
                  <a:pt x="470535" y="164464"/>
                </a:lnTo>
                <a:lnTo>
                  <a:pt x="468863" y="134717"/>
                </a:lnTo>
                <a:lnTo>
                  <a:pt x="455265" y="80918"/>
                </a:lnTo>
                <a:lnTo>
                  <a:pt x="428355" y="37415"/>
                </a:lnTo>
                <a:lnTo>
                  <a:pt x="389493" y="8598"/>
                </a:lnTo>
                <a:lnTo>
                  <a:pt x="365633" y="0"/>
                </a:lnTo>
                <a:close/>
              </a:path>
              <a:path w="470535" h="328930">
                <a:moveTo>
                  <a:pt x="104902" y="0"/>
                </a:moveTo>
                <a:lnTo>
                  <a:pt x="60134" y="21066"/>
                </a:lnTo>
                <a:lnTo>
                  <a:pt x="27178" y="57658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54" y="291550"/>
                </a:lnTo>
                <a:lnTo>
                  <a:pt x="80968" y="320280"/>
                </a:lnTo>
                <a:lnTo>
                  <a:pt x="104902" y="328930"/>
                </a:lnTo>
                <a:lnTo>
                  <a:pt x="109093" y="315468"/>
                </a:lnTo>
                <a:lnTo>
                  <a:pt x="90356" y="307179"/>
                </a:lnTo>
                <a:lnTo>
                  <a:pt x="74168" y="295640"/>
                </a:lnTo>
                <a:lnTo>
                  <a:pt x="49530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2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1" y="13335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45253" y="1547113"/>
            <a:ext cx="455295" cy="328930"/>
          </a:xfrm>
          <a:custGeom>
            <a:avLst/>
            <a:gdLst/>
            <a:ahLst/>
            <a:cxnLst/>
            <a:rect l="l" t="t" r="r" b="b"/>
            <a:pathLst>
              <a:path w="455295" h="328930">
                <a:moveTo>
                  <a:pt x="350393" y="0"/>
                </a:moveTo>
                <a:lnTo>
                  <a:pt x="345694" y="13335"/>
                </a:lnTo>
                <a:lnTo>
                  <a:pt x="364744" y="21595"/>
                </a:lnTo>
                <a:lnTo>
                  <a:pt x="381127" y="33035"/>
                </a:lnTo>
                <a:lnTo>
                  <a:pt x="405892" y="65405"/>
                </a:lnTo>
                <a:lnTo>
                  <a:pt x="420465" y="109108"/>
                </a:lnTo>
                <a:lnTo>
                  <a:pt x="425323" y="162813"/>
                </a:lnTo>
                <a:lnTo>
                  <a:pt x="424106" y="191789"/>
                </a:lnTo>
                <a:lnTo>
                  <a:pt x="414339" y="241788"/>
                </a:lnTo>
                <a:lnTo>
                  <a:pt x="394761" y="280838"/>
                </a:lnTo>
                <a:lnTo>
                  <a:pt x="364992" y="307179"/>
                </a:lnTo>
                <a:lnTo>
                  <a:pt x="346201" y="315468"/>
                </a:lnTo>
                <a:lnTo>
                  <a:pt x="350393" y="328930"/>
                </a:lnTo>
                <a:lnTo>
                  <a:pt x="395271" y="307832"/>
                </a:lnTo>
                <a:lnTo>
                  <a:pt x="428244" y="271399"/>
                </a:lnTo>
                <a:lnTo>
                  <a:pt x="448532" y="222599"/>
                </a:lnTo>
                <a:lnTo>
                  <a:pt x="455295" y="164464"/>
                </a:lnTo>
                <a:lnTo>
                  <a:pt x="453623" y="134717"/>
                </a:lnTo>
                <a:lnTo>
                  <a:pt x="440025" y="80918"/>
                </a:lnTo>
                <a:lnTo>
                  <a:pt x="413115" y="37415"/>
                </a:lnTo>
                <a:lnTo>
                  <a:pt x="374253" y="8598"/>
                </a:lnTo>
                <a:lnTo>
                  <a:pt x="350393" y="0"/>
                </a:lnTo>
                <a:close/>
              </a:path>
              <a:path w="455295" h="328930">
                <a:moveTo>
                  <a:pt x="104901" y="0"/>
                </a:moveTo>
                <a:lnTo>
                  <a:pt x="60134" y="21066"/>
                </a:lnTo>
                <a:lnTo>
                  <a:pt x="27177" y="57658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54" y="291550"/>
                </a:lnTo>
                <a:lnTo>
                  <a:pt x="80968" y="320280"/>
                </a:lnTo>
                <a:lnTo>
                  <a:pt x="104901" y="328930"/>
                </a:lnTo>
                <a:lnTo>
                  <a:pt x="109093" y="315468"/>
                </a:lnTo>
                <a:lnTo>
                  <a:pt x="90356" y="307179"/>
                </a:lnTo>
                <a:lnTo>
                  <a:pt x="74168" y="295640"/>
                </a:lnTo>
                <a:lnTo>
                  <a:pt x="49530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2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5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9922" y="1309268"/>
            <a:ext cx="9968230" cy="1150620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5"/>
              </a:spcBef>
              <a:tabLst>
                <a:tab pos="695325" algn="l"/>
                <a:tab pos="1824355" algn="l"/>
                <a:tab pos="2871470" algn="l"/>
                <a:tab pos="3335020" algn="l"/>
                <a:tab pos="4362450" algn="l"/>
                <a:tab pos="4812030" algn="l"/>
              </a:tabLst>
            </a:pPr>
            <a:r>
              <a:rPr sz="2800" spc="-25" dirty="0">
                <a:latin typeface="Cambria Math"/>
                <a:cs typeface="Cambria Math"/>
              </a:rPr>
              <a:t>Var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5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+</a:t>
            </a:r>
            <a:r>
              <a:rPr sz="2800" spc="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6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Var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𝑋</a:t>
            </a:r>
            <a:r>
              <a:rPr sz="2800" dirty="0">
                <a:latin typeface="Cambria Math"/>
                <a:cs typeface="Cambria Math"/>
              </a:rPr>
              <a:t>	+</a:t>
            </a:r>
            <a:r>
              <a:rPr sz="2800" spc="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Var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r>
              <a:rPr sz="2800" dirty="0">
                <a:latin typeface="Cambria Math"/>
                <a:cs typeface="Cambria Math"/>
              </a:rPr>
              <a:t>	+</a:t>
            </a:r>
            <a:r>
              <a:rPr sz="2800" spc="30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2Cov(𝑋,</a:t>
            </a:r>
            <a:r>
              <a:rPr sz="2800" spc="-13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𝑌)</a:t>
            </a:r>
            <a:endParaRPr sz="2800">
              <a:latin typeface="Cambria Math"/>
              <a:cs typeface="Cambria Math"/>
            </a:endParaRPr>
          </a:p>
          <a:p>
            <a:pPr marL="18415">
              <a:lnSpc>
                <a:spcPct val="100000"/>
              </a:lnSpc>
              <a:spcBef>
                <a:spcPts val="1070"/>
              </a:spcBef>
            </a:pPr>
            <a:r>
              <a:rPr sz="2800" b="0" dirty="0">
                <a:latin typeface="Segoe UI Semilight"/>
                <a:cs typeface="Segoe UI Semilight"/>
              </a:rPr>
              <a:t>^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we</a:t>
            </a:r>
            <a:r>
              <a:rPr sz="2800" b="0" i="1" spc="-3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do</a:t>
            </a:r>
            <a:r>
              <a:rPr sz="2800" b="0" i="1" spc="-2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not</a:t>
            </a:r>
            <a:r>
              <a:rPr sz="2800" b="0" i="1" spc="-6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need</a:t>
            </a:r>
            <a:r>
              <a:rPr sz="2800" b="0" i="1" spc="-15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65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and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𝑌</a:t>
            </a:r>
            <a:r>
              <a:rPr sz="2800" spc="180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to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independent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to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use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this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formula!</a:t>
            </a:r>
            <a:endParaRPr sz="2800">
              <a:latin typeface="Segoe UI Semilight"/>
              <a:cs typeface="Segoe UI Semiligh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78508" y="4355846"/>
            <a:ext cx="1115695" cy="328930"/>
          </a:xfrm>
          <a:custGeom>
            <a:avLst/>
            <a:gdLst/>
            <a:ahLst/>
            <a:cxnLst/>
            <a:rect l="l" t="t" r="r" b="b"/>
            <a:pathLst>
              <a:path w="1115695" h="328929">
                <a:moveTo>
                  <a:pt x="1010285" y="0"/>
                </a:moveTo>
                <a:lnTo>
                  <a:pt x="1005585" y="13334"/>
                </a:lnTo>
                <a:lnTo>
                  <a:pt x="1024635" y="21595"/>
                </a:lnTo>
                <a:lnTo>
                  <a:pt x="1041018" y="33035"/>
                </a:lnTo>
                <a:lnTo>
                  <a:pt x="1065784" y="65404"/>
                </a:lnTo>
                <a:lnTo>
                  <a:pt x="1080357" y="109108"/>
                </a:lnTo>
                <a:lnTo>
                  <a:pt x="1083947" y="134346"/>
                </a:lnTo>
                <a:lnTo>
                  <a:pt x="1084000" y="134717"/>
                </a:lnTo>
                <a:lnTo>
                  <a:pt x="1083998" y="191789"/>
                </a:lnTo>
                <a:lnTo>
                  <a:pt x="1074231" y="241788"/>
                </a:lnTo>
                <a:lnTo>
                  <a:pt x="1054653" y="280838"/>
                </a:lnTo>
                <a:lnTo>
                  <a:pt x="1024884" y="307179"/>
                </a:lnTo>
                <a:lnTo>
                  <a:pt x="1006093" y="315467"/>
                </a:lnTo>
                <a:lnTo>
                  <a:pt x="1010285" y="328929"/>
                </a:lnTo>
                <a:lnTo>
                  <a:pt x="1055163" y="307832"/>
                </a:lnTo>
                <a:lnTo>
                  <a:pt x="1088136" y="271398"/>
                </a:lnTo>
                <a:lnTo>
                  <a:pt x="1108424" y="222599"/>
                </a:lnTo>
                <a:lnTo>
                  <a:pt x="1115186" y="164464"/>
                </a:lnTo>
                <a:lnTo>
                  <a:pt x="1113515" y="134717"/>
                </a:lnTo>
                <a:lnTo>
                  <a:pt x="1099917" y="80918"/>
                </a:lnTo>
                <a:lnTo>
                  <a:pt x="1073007" y="37415"/>
                </a:lnTo>
                <a:lnTo>
                  <a:pt x="1034145" y="8598"/>
                </a:lnTo>
                <a:lnTo>
                  <a:pt x="1010285" y="0"/>
                </a:lnTo>
                <a:close/>
              </a:path>
              <a:path w="1115695" h="328929">
                <a:moveTo>
                  <a:pt x="104902" y="0"/>
                </a:moveTo>
                <a:lnTo>
                  <a:pt x="60134" y="21066"/>
                </a:lnTo>
                <a:lnTo>
                  <a:pt x="27178" y="57657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6762" y="222599"/>
                </a:lnTo>
                <a:lnTo>
                  <a:pt x="27050" y="271398"/>
                </a:lnTo>
                <a:lnTo>
                  <a:pt x="60023" y="307832"/>
                </a:lnTo>
                <a:lnTo>
                  <a:pt x="104902" y="328929"/>
                </a:lnTo>
                <a:lnTo>
                  <a:pt x="109093" y="315467"/>
                </a:lnTo>
                <a:lnTo>
                  <a:pt x="90356" y="307179"/>
                </a:lnTo>
                <a:lnTo>
                  <a:pt x="74167" y="295640"/>
                </a:lnTo>
                <a:lnTo>
                  <a:pt x="49529" y="262762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1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4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76273" y="5125465"/>
            <a:ext cx="839469" cy="328930"/>
          </a:xfrm>
          <a:custGeom>
            <a:avLst/>
            <a:gdLst/>
            <a:ahLst/>
            <a:cxnLst/>
            <a:rect l="l" t="t" r="r" b="b"/>
            <a:pathLst>
              <a:path w="839469" h="328929">
                <a:moveTo>
                  <a:pt x="734440" y="0"/>
                </a:moveTo>
                <a:lnTo>
                  <a:pt x="729741" y="13334"/>
                </a:lnTo>
                <a:lnTo>
                  <a:pt x="748791" y="21595"/>
                </a:lnTo>
                <a:lnTo>
                  <a:pt x="765174" y="33035"/>
                </a:lnTo>
                <a:lnTo>
                  <a:pt x="789939" y="65404"/>
                </a:lnTo>
                <a:lnTo>
                  <a:pt x="804513" y="109108"/>
                </a:lnTo>
                <a:lnTo>
                  <a:pt x="808103" y="134346"/>
                </a:lnTo>
                <a:lnTo>
                  <a:pt x="808156" y="134717"/>
                </a:lnTo>
                <a:lnTo>
                  <a:pt x="808154" y="191789"/>
                </a:lnTo>
                <a:lnTo>
                  <a:pt x="798387" y="241788"/>
                </a:lnTo>
                <a:lnTo>
                  <a:pt x="778809" y="280838"/>
                </a:lnTo>
                <a:lnTo>
                  <a:pt x="749040" y="307179"/>
                </a:lnTo>
                <a:lnTo>
                  <a:pt x="730250" y="315467"/>
                </a:lnTo>
                <a:lnTo>
                  <a:pt x="734440" y="328929"/>
                </a:lnTo>
                <a:lnTo>
                  <a:pt x="779319" y="307832"/>
                </a:lnTo>
                <a:lnTo>
                  <a:pt x="812291" y="271398"/>
                </a:lnTo>
                <a:lnTo>
                  <a:pt x="832580" y="222599"/>
                </a:lnTo>
                <a:lnTo>
                  <a:pt x="839343" y="164464"/>
                </a:lnTo>
                <a:lnTo>
                  <a:pt x="837671" y="134717"/>
                </a:lnTo>
                <a:lnTo>
                  <a:pt x="824073" y="80918"/>
                </a:lnTo>
                <a:lnTo>
                  <a:pt x="797163" y="37415"/>
                </a:lnTo>
                <a:lnTo>
                  <a:pt x="758301" y="8598"/>
                </a:lnTo>
                <a:lnTo>
                  <a:pt x="734440" y="0"/>
                </a:lnTo>
                <a:close/>
              </a:path>
              <a:path w="839469" h="328929">
                <a:moveTo>
                  <a:pt x="104901" y="0"/>
                </a:moveTo>
                <a:lnTo>
                  <a:pt x="60134" y="21066"/>
                </a:lnTo>
                <a:lnTo>
                  <a:pt x="27177" y="57657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6762" y="222599"/>
                </a:lnTo>
                <a:lnTo>
                  <a:pt x="27050" y="271398"/>
                </a:lnTo>
                <a:lnTo>
                  <a:pt x="60023" y="307832"/>
                </a:lnTo>
                <a:lnTo>
                  <a:pt x="104901" y="328929"/>
                </a:lnTo>
                <a:lnTo>
                  <a:pt x="109093" y="315467"/>
                </a:lnTo>
                <a:lnTo>
                  <a:pt x="90356" y="307179"/>
                </a:lnTo>
                <a:lnTo>
                  <a:pt x="74168" y="295640"/>
                </a:lnTo>
                <a:lnTo>
                  <a:pt x="49529" y="262762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1" y="162813"/>
                </a:lnTo>
                <a:lnTo>
                  <a:pt x="34893" y="109108"/>
                </a:lnTo>
                <a:lnTo>
                  <a:pt x="49529" y="65404"/>
                </a:lnTo>
                <a:lnTo>
                  <a:pt x="74279" y="33035"/>
                </a:lnTo>
                <a:lnTo>
                  <a:pt x="109600" y="13334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69080" y="5125465"/>
            <a:ext cx="824230" cy="328930"/>
          </a:xfrm>
          <a:custGeom>
            <a:avLst/>
            <a:gdLst/>
            <a:ahLst/>
            <a:cxnLst/>
            <a:rect l="l" t="t" r="r" b="b"/>
            <a:pathLst>
              <a:path w="824229" h="328929">
                <a:moveTo>
                  <a:pt x="719201" y="0"/>
                </a:moveTo>
                <a:lnTo>
                  <a:pt x="714502" y="13334"/>
                </a:lnTo>
                <a:lnTo>
                  <a:pt x="733552" y="21595"/>
                </a:lnTo>
                <a:lnTo>
                  <a:pt x="749935" y="33035"/>
                </a:lnTo>
                <a:lnTo>
                  <a:pt x="774700" y="65404"/>
                </a:lnTo>
                <a:lnTo>
                  <a:pt x="789273" y="109108"/>
                </a:lnTo>
                <a:lnTo>
                  <a:pt x="794131" y="162813"/>
                </a:lnTo>
                <a:lnTo>
                  <a:pt x="792914" y="191789"/>
                </a:lnTo>
                <a:lnTo>
                  <a:pt x="783147" y="241788"/>
                </a:lnTo>
                <a:lnTo>
                  <a:pt x="763569" y="280838"/>
                </a:lnTo>
                <a:lnTo>
                  <a:pt x="733800" y="307179"/>
                </a:lnTo>
                <a:lnTo>
                  <a:pt x="715010" y="315467"/>
                </a:lnTo>
                <a:lnTo>
                  <a:pt x="719201" y="328929"/>
                </a:lnTo>
                <a:lnTo>
                  <a:pt x="764079" y="307832"/>
                </a:lnTo>
                <a:lnTo>
                  <a:pt x="797052" y="271398"/>
                </a:lnTo>
                <a:lnTo>
                  <a:pt x="817340" y="222599"/>
                </a:lnTo>
                <a:lnTo>
                  <a:pt x="824103" y="164464"/>
                </a:lnTo>
                <a:lnTo>
                  <a:pt x="822431" y="134717"/>
                </a:lnTo>
                <a:lnTo>
                  <a:pt x="808833" y="80918"/>
                </a:lnTo>
                <a:lnTo>
                  <a:pt x="781923" y="37415"/>
                </a:lnTo>
                <a:lnTo>
                  <a:pt x="743061" y="8598"/>
                </a:lnTo>
                <a:lnTo>
                  <a:pt x="719201" y="0"/>
                </a:lnTo>
                <a:close/>
              </a:path>
              <a:path w="824229" h="328929">
                <a:moveTo>
                  <a:pt x="104902" y="0"/>
                </a:moveTo>
                <a:lnTo>
                  <a:pt x="60134" y="21066"/>
                </a:lnTo>
                <a:lnTo>
                  <a:pt x="27178" y="57657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54" y="291550"/>
                </a:lnTo>
                <a:lnTo>
                  <a:pt x="80968" y="320280"/>
                </a:lnTo>
                <a:lnTo>
                  <a:pt x="104902" y="328929"/>
                </a:lnTo>
                <a:lnTo>
                  <a:pt x="109093" y="315467"/>
                </a:lnTo>
                <a:lnTo>
                  <a:pt x="90356" y="307179"/>
                </a:lnTo>
                <a:lnTo>
                  <a:pt x="74168" y="295640"/>
                </a:lnTo>
                <a:lnTo>
                  <a:pt x="49530" y="262762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2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1" y="13334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48172" y="5125465"/>
            <a:ext cx="826135" cy="328930"/>
          </a:xfrm>
          <a:custGeom>
            <a:avLst/>
            <a:gdLst/>
            <a:ahLst/>
            <a:cxnLst/>
            <a:rect l="l" t="t" r="r" b="b"/>
            <a:pathLst>
              <a:path w="826135" h="328929">
                <a:moveTo>
                  <a:pt x="720725" y="0"/>
                </a:moveTo>
                <a:lnTo>
                  <a:pt x="716026" y="13334"/>
                </a:lnTo>
                <a:lnTo>
                  <a:pt x="735076" y="21595"/>
                </a:lnTo>
                <a:lnTo>
                  <a:pt x="751459" y="33035"/>
                </a:lnTo>
                <a:lnTo>
                  <a:pt x="776224" y="65404"/>
                </a:lnTo>
                <a:lnTo>
                  <a:pt x="790797" y="109108"/>
                </a:lnTo>
                <a:lnTo>
                  <a:pt x="795654" y="162813"/>
                </a:lnTo>
                <a:lnTo>
                  <a:pt x="794438" y="191789"/>
                </a:lnTo>
                <a:lnTo>
                  <a:pt x="784671" y="241788"/>
                </a:lnTo>
                <a:lnTo>
                  <a:pt x="765093" y="280838"/>
                </a:lnTo>
                <a:lnTo>
                  <a:pt x="735324" y="307179"/>
                </a:lnTo>
                <a:lnTo>
                  <a:pt x="716534" y="315467"/>
                </a:lnTo>
                <a:lnTo>
                  <a:pt x="720725" y="328929"/>
                </a:lnTo>
                <a:lnTo>
                  <a:pt x="765603" y="307832"/>
                </a:lnTo>
                <a:lnTo>
                  <a:pt x="798576" y="271398"/>
                </a:lnTo>
                <a:lnTo>
                  <a:pt x="818864" y="222599"/>
                </a:lnTo>
                <a:lnTo>
                  <a:pt x="825626" y="164464"/>
                </a:lnTo>
                <a:lnTo>
                  <a:pt x="823955" y="134717"/>
                </a:lnTo>
                <a:lnTo>
                  <a:pt x="810357" y="80918"/>
                </a:lnTo>
                <a:lnTo>
                  <a:pt x="783447" y="37415"/>
                </a:lnTo>
                <a:lnTo>
                  <a:pt x="744585" y="8598"/>
                </a:lnTo>
                <a:lnTo>
                  <a:pt x="720725" y="0"/>
                </a:lnTo>
                <a:close/>
              </a:path>
              <a:path w="826135" h="328929">
                <a:moveTo>
                  <a:pt x="104901" y="0"/>
                </a:moveTo>
                <a:lnTo>
                  <a:pt x="60134" y="21066"/>
                </a:lnTo>
                <a:lnTo>
                  <a:pt x="27177" y="57657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54" y="291550"/>
                </a:lnTo>
                <a:lnTo>
                  <a:pt x="80968" y="320280"/>
                </a:lnTo>
                <a:lnTo>
                  <a:pt x="104901" y="328929"/>
                </a:lnTo>
                <a:lnTo>
                  <a:pt x="109092" y="315467"/>
                </a:lnTo>
                <a:lnTo>
                  <a:pt x="90356" y="307179"/>
                </a:lnTo>
                <a:lnTo>
                  <a:pt x="74167" y="295640"/>
                </a:lnTo>
                <a:lnTo>
                  <a:pt x="49529" y="262762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2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4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27265" y="5125465"/>
            <a:ext cx="810895" cy="328930"/>
          </a:xfrm>
          <a:custGeom>
            <a:avLst/>
            <a:gdLst/>
            <a:ahLst/>
            <a:cxnLst/>
            <a:rect l="l" t="t" r="r" b="b"/>
            <a:pathLst>
              <a:path w="810895" h="328929">
                <a:moveTo>
                  <a:pt x="705484" y="0"/>
                </a:moveTo>
                <a:lnTo>
                  <a:pt x="700785" y="13334"/>
                </a:lnTo>
                <a:lnTo>
                  <a:pt x="719835" y="21595"/>
                </a:lnTo>
                <a:lnTo>
                  <a:pt x="736218" y="33035"/>
                </a:lnTo>
                <a:lnTo>
                  <a:pt x="760983" y="65404"/>
                </a:lnTo>
                <a:lnTo>
                  <a:pt x="775557" y="109108"/>
                </a:lnTo>
                <a:lnTo>
                  <a:pt x="779147" y="134346"/>
                </a:lnTo>
                <a:lnTo>
                  <a:pt x="779200" y="134717"/>
                </a:lnTo>
                <a:lnTo>
                  <a:pt x="779198" y="191789"/>
                </a:lnTo>
                <a:lnTo>
                  <a:pt x="769431" y="241788"/>
                </a:lnTo>
                <a:lnTo>
                  <a:pt x="749853" y="280838"/>
                </a:lnTo>
                <a:lnTo>
                  <a:pt x="720084" y="307179"/>
                </a:lnTo>
                <a:lnTo>
                  <a:pt x="701293" y="315467"/>
                </a:lnTo>
                <a:lnTo>
                  <a:pt x="705484" y="328929"/>
                </a:lnTo>
                <a:lnTo>
                  <a:pt x="750363" y="307832"/>
                </a:lnTo>
                <a:lnTo>
                  <a:pt x="783335" y="271398"/>
                </a:lnTo>
                <a:lnTo>
                  <a:pt x="803624" y="222599"/>
                </a:lnTo>
                <a:lnTo>
                  <a:pt x="810386" y="164464"/>
                </a:lnTo>
                <a:lnTo>
                  <a:pt x="808715" y="134717"/>
                </a:lnTo>
                <a:lnTo>
                  <a:pt x="795117" y="80918"/>
                </a:lnTo>
                <a:lnTo>
                  <a:pt x="768207" y="37415"/>
                </a:lnTo>
                <a:lnTo>
                  <a:pt x="729345" y="8598"/>
                </a:lnTo>
                <a:lnTo>
                  <a:pt x="705484" y="0"/>
                </a:lnTo>
                <a:close/>
              </a:path>
              <a:path w="810895" h="328929">
                <a:moveTo>
                  <a:pt x="104901" y="0"/>
                </a:moveTo>
                <a:lnTo>
                  <a:pt x="60134" y="21066"/>
                </a:lnTo>
                <a:lnTo>
                  <a:pt x="27177" y="57657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6762" y="222599"/>
                </a:lnTo>
                <a:lnTo>
                  <a:pt x="27050" y="271398"/>
                </a:lnTo>
                <a:lnTo>
                  <a:pt x="60023" y="307832"/>
                </a:lnTo>
                <a:lnTo>
                  <a:pt x="104901" y="328929"/>
                </a:lnTo>
                <a:lnTo>
                  <a:pt x="109092" y="315467"/>
                </a:lnTo>
                <a:lnTo>
                  <a:pt x="90356" y="307179"/>
                </a:lnTo>
                <a:lnTo>
                  <a:pt x="74168" y="295640"/>
                </a:lnTo>
                <a:lnTo>
                  <a:pt x="49529" y="262762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1" y="162813"/>
                </a:lnTo>
                <a:lnTo>
                  <a:pt x="34893" y="109108"/>
                </a:lnTo>
                <a:lnTo>
                  <a:pt x="49529" y="65404"/>
                </a:lnTo>
                <a:lnTo>
                  <a:pt x="74279" y="33035"/>
                </a:lnTo>
                <a:lnTo>
                  <a:pt x="109600" y="13334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42745" y="5509514"/>
            <a:ext cx="470534" cy="328930"/>
          </a:xfrm>
          <a:custGeom>
            <a:avLst/>
            <a:gdLst/>
            <a:ahLst/>
            <a:cxnLst/>
            <a:rect l="l" t="t" r="r" b="b"/>
            <a:pathLst>
              <a:path w="470535" h="328929">
                <a:moveTo>
                  <a:pt x="365632" y="0"/>
                </a:moveTo>
                <a:lnTo>
                  <a:pt x="360934" y="13335"/>
                </a:lnTo>
                <a:lnTo>
                  <a:pt x="379984" y="21595"/>
                </a:lnTo>
                <a:lnTo>
                  <a:pt x="396367" y="33035"/>
                </a:lnTo>
                <a:lnTo>
                  <a:pt x="421131" y="65405"/>
                </a:lnTo>
                <a:lnTo>
                  <a:pt x="435705" y="109126"/>
                </a:lnTo>
                <a:lnTo>
                  <a:pt x="440563" y="162763"/>
                </a:lnTo>
                <a:lnTo>
                  <a:pt x="439346" y="191776"/>
                </a:lnTo>
                <a:lnTo>
                  <a:pt x="429579" y="241801"/>
                </a:lnTo>
                <a:lnTo>
                  <a:pt x="410001" y="280866"/>
                </a:lnTo>
                <a:lnTo>
                  <a:pt x="380232" y="307217"/>
                </a:lnTo>
                <a:lnTo>
                  <a:pt x="361442" y="315518"/>
                </a:lnTo>
                <a:lnTo>
                  <a:pt x="365632" y="328866"/>
                </a:lnTo>
                <a:lnTo>
                  <a:pt x="410511" y="307822"/>
                </a:lnTo>
                <a:lnTo>
                  <a:pt x="443484" y="271386"/>
                </a:lnTo>
                <a:lnTo>
                  <a:pt x="463772" y="222607"/>
                </a:lnTo>
                <a:lnTo>
                  <a:pt x="470535" y="164503"/>
                </a:lnTo>
                <a:lnTo>
                  <a:pt x="468862" y="134704"/>
                </a:lnTo>
                <a:lnTo>
                  <a:pt x="468842" y="134349"/>
                </a:lnTo>
                <a:lnTo>
                  <a:pt x="455265" y="80924"/>
                </a:lnTo>
                <a:lnTo>
                  <a:pt x="428355" y="37415"/>
                </a:lnTo>
                <a:lnTo>
                  <a:pt x="389493" y="8598"/>
                </a:lnTo>
                <a:lnTo>
                  <a:pt x="365632" y="0"/>
                </a:lnTo>
                <a:close/>
              </a:path>
              <a:path w="470535" h="328929">
                <a:moveTo>
                  <a:pt x="104902" y="0"/>
                </a:moveTo>
                <a:lnTo>
                  <a:pt x="60134" y="21066"/>
                </a:lnTo>
                <a:lnTo>
                  <a:pt x="27178" y="57658"/>
                </a:lnTo>
                <a:lnTo>
                  <a:pt x="6778" y="106489"/>
                </a:lnTo>
                <a:lnTo>
                  <a:pt x="97" y="162763"/>
                </a:lnTo>
                <a:lnTo>
                  <a:pt x="0" y="164503"/>
                </a:lnTo>
                <a:lnTo>
                  <a:pt x="1690" y="194721"/>
                </a:lnTo>
                <a:lnTo>
                  <a:pt x="15216" y="248161"/>
                </a:lnTo>
                <a:lnTo>
                  <a:pt x="42054" y="291529"/>
                </a:lnTo>
                <a:lnTo>
                  <a:pt x="80968" y="320267"/>
                </a:lnTo>
                <a:lnTo>
                  <a:pt x="104902" y="328866"/>
                </a:lnTo>
                <a:lnTo>
                  <a:pt x="109093" y="315518"/>
                </a:lnTo>
                <a:lnTo>
                  <a:pt x="90356" y="307217"/>
                </a:lnTo>
                <a:lnTo>
                  <a:pt x="74168" y="295667"/>
                </a:lnTo>
                <a:lnTo>
                  <a:pt x="49530" y="262813"/>
                </a:lnTo>
                <a:lnTo>
                  <a:pt x="34893" y="218122"/>
                </a:lnTo>
                <a:lnTo>
                  <a:pt x="30046" y="164503"/>
                </a:lnTo>
                <a:lnTo>
                  <a:pt x="29972" y="162763"/>
                </a:lnTo>
                <a:lnTo>
                  <a:pt x="31206" y="134704"/>
                </a:lnTo>
                <a:lnTo>
                  <a:pt x="41009" y="86026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5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133217" y="5509514"/>
            <a:ext cx="455295" cy="328930"/>
          </a:xfrm>
          <a:custGeom>
            <a:avLst/>
            <a:gdLst/>
            <a:ahLst/>
            <a:cxnLst/>
            <a:rect l="l" t="t" r="r" b="b"/>
            <a:pathLst>
              <a:path w="455295" h="328929">
                <a:moveTo>
                  <a:pt x="350393" y="0"/>
                </a:moveTo>
                <a:lnTo>
                  <a:pt x="345694" y="13335"/>
                </a:lnTo>
                <a:lnTo>
                  <a:pt x="364744" y="21595"/>
                </a:lnTo>
                <a:lnTo>
                  <a:pt x="381127" y="33035"/>
                </a:lnTo>
                <a:lnTo>
                  <a:pt x="405892" y="65405"/>
                </a:lnTo>
                <a:lnTo>
                  <a:pt x="420465" y="109126"/>
                </a:lnTo>
                <a:lnTo>
                  <a:pt x="425322" y="162763"/>
                </a:lnTo>
                <a:lnTo>
                  <a:pt x="424106" y="191776"/>
                </a:lnTo>
                <a:lnTo>
                  <a:pt x="414339" y="241801"/>
                </a:lnTo>
                <a:lnTo>
                  <a:pt x="394761" y="280866"/>
                </a:lnTo>
                <a:lnTo>
                  <a:pt x="364992" y="307217"/>
                </a:lnTo>
                <a:lnTo>
                  <a:pt x="346202" y="315518"/>
                </a:lnTo>
                <a:lnTo>
                  <a:pt x="350393" y="328866"/>
                </a:lnTo>
                <a:lnTo>
                  <a:pt x="395271" y="307822"/>
                </a:lnTo>
                <a:lnTo>
                  <a:pt x="428244" y="271386"/>
                </a:lnTo>
                <a:lnTo>
                  <a:pt x="448532" y="222607"/>
                </a:lnTo>
                <a:lnTo>
                  <a:pt x="455294" y="164503"/>
                </a:lnTo>
                <a:lnTo>
                  <a:pt x="453622" y="134704"/>
                </a:lnTo>
                <a:lnTo>
                  <a:pt x="453602" y="134349"/>
                </a:lnTo>
                <a:lnTo>
                  <a:pt x="440025" y="80924"/>
                </a:lnTo>
                <a:lnTo>
                  <a:pt x="413115" y="37415"/>
                </a:lnTo>
                <a:lnTo>
                  <a:pt x="374253" y="8598"/>
                </a:lnTo>
                <a:lnTo>
                  <a:pt x="350393" y="0"/>
                </a:lnTo>
                <a:close/>
              </a:path>
              <a:path w="455295" h="328929">
                <a:moveTo>
                  <a:pt x="104901" y="0"/>
                </a:moveTo>
                <a:lnTo>
                  <a:pt x="60134" y="21066"/>
                </a:lnTo>
                <a:lnTo>
                  <a:pt x="27177" y="57658"/>
                </a:lnTo>
                <a:lnTo>
                  <a:pt x="6778" y="106489"/>
                </a:lnTo>
                <a:lnTo>
                  <a:pt x="97" y="162763"/>
                </a:lnTo>
                <a:lnTo>
                  <a:pt x="0" y="164503"/>
                </a:lnTo>
                <a:lnTo>
                  <a:pt x="1690" y="194721"/>
                </a:lnTo>
                <a:lnTo>
                  <a:pt x="15216" y="248161"/>
                </a:lnTo>
                <a:lnTo>
                  <a:pt x="42054" y="291529"/>
                </a:lnTo>
                <a:lnTo>
                  <a:pt x="80968" y="320267"/>
                </a:lnTo>
                <a:lnTo>
                  <a:pt x="104901" y="328866"/>
                </a:lnTo>
                <a:lnTo>
                  <a:pt x="109093" y="315518"/>
                </a:lnTo>
                <a:lnTo>
                  <a:pt x="90356" y="307217"/>
                </a:lnTo>
                <a:lnTo>
                  <a:pt x="74167" y="295667"/>
                </a:lnTo>
                <a:lnTo>
                  <a:pt x="49530" y="262813"/>
                </a:lnTo>
                <a:lnTo>
                  <a:pt x="34893" y="218122"/>
                </a:lnTo>
                <a:lnTo>
                  <a:pt x="30046" y="164503"/>
                </a:lnTo>
                <a:lnTo>
                  <a:pt x="29971" y="162763"/>
                </a:lnTo>
                <a:lnTo>
                  <a:pt x="31206" y="134704"/>
                </a:lnTo>
                <a:lnTo>
                  <a:pt x="41009" y="86026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5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99922" y="3558332"/>
            <a:ext cx="7327265" cy="2301875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1160"/>
              </a:spcBef>
            </a:pPr>
            <a:r>
              <a:rPr sz="2800" b="0" i="1" spc="-10" dirty="0">
                <a:latin typeface="Segoe UI Semilight"/>
                <a:cs typeface="Segoe UI Semilight"/>
              </a:rPr>
              <a:t>Proof:</a:t>
            </a:r>
            <a:endParaRPr sz="2800">
              <a:latin typeface="Segoe UI Semilight"/>
              <a:cs typeface="Segoe UI Semilight"/>
            </a:endParaRPr>
          </a:p>
          <a:p>
            <a:pPr marL="12700">
              <a:lnSpc>
                <a:spcPts val="3200"/>
              </a:lnSpc>
              <a:spcBef>
                <a:spcPts val="1060"/>
              </a:spcBef>
              <a:tabLst>
                <a:tab pos="695325" algn="l"/>
              </a:tabLst>
            </a:pPr>
            <a:r>
              <a:rPr sz="2800" spc="-25" dirty="0">
                <a:latin typeface="Cambria Math"/>
                <a:cs typeface="Cambria Math"/>
              </a:rPr>
              <a:t>Var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5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+</a:t>
            </a:r>
            <a:r>
              <a:rPr sz="2800" spc="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endParaRPr sz="2800">
              <a:latin typeface="Cambria Math"/>
              <a:cs typeface="Cambria Math"/>
            </a:endParaRPr>
          </a:p>
          <a:p>
            <a:pPr marL="12700">
              <a:lnSpc>
                <a:spcPts val="3030"/>
              </a:lnSpc>
            </a:pPr>
            <a:r>
              <a:rPr sz="2800" dirty="0">
                <a:latin typeface="Cambria Math"/>
                <a:cs typeface="Cambria Math"/>
              </a:rPr>
              <a:t>=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Cov(𝑋</a:t>
            </a:r>
            <a:r>
              <a:rPr sz="2800" spc="6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+</a:t>
            </a:r>
            <a:r>
              <a:rPr sz="2800" spc="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𝑌,</a:t>
            </a:r>
            <a:r>
              <a:rPr sz="2800" spc="-15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7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+</a:t>
            </a:r>
            <a:r>
              <a:rPr sz="2800" spc="-1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𝑌)</a:t>
            </a:r>
            <a:endParaRPr sz="2800">
              <a:latin typeface="Cambria Math"/>
              <a:cs typeface="Cambria Math"/>
            </a:endParaRPr>
          </a:p>
          <a:p>
            <a:pPr marL="12700">
              <a:lnSpc>
                <a:spcPts val="3025"/>
              </a:lnSpc>
              <a:tabLst>
                <a:tab pos="1092835" algn="l"/>
                <a:tab pos="1924685" algn="l"/>
                <a:tab pos="2985770" algn="l"/>
                <a:tab pos="3804285" algn="l"/>
                <a:tab pos="4865370" algn="l"/>
                <a:tab pos="5685155" algn="l"/>
                <a:tab pos="6744334" algn="l"/>
              </a:tabLst>
            </a:pPr>
            <a:r>
              <a:rPr sz="2800" dirty="0">
                <a:latin typeface="Cambria Math"/>
                <a:cs typeface="Cambria Math"/>
              </a:rPr>
              <a:t>=</a:t>
            </a:r>
            <a:r>
              <a:rPr sz="2800" spc="16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Cov</a:t>
            </a:r>
            <a:r>
              <a:rPr sz="2800" dirty="0">
                <a:latin typeface="Cambria Math"/>
                <a:cs typeface="Cambria Math"/>
              </a:rPr>
              <a:t>	𝑋,</a:t>
            </a:r>
            <a:r>
              <a:rPr sz="2800" spc="-10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𝑋</a:t>
            </a:r>
            <a:r>
              <a:rPr sz="2800" dirty="0">
                <a:latin typeface="Cambria Math"/>
                <a:cs typeface="Cambria Math"/>
              </a:rPr>
              <a:t>	+</a:t>
            </a:r>
            <a:r>
              <a:rPr sz="2800" spc="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Cov</a:t>
            </a:r>
            <a:r>
              <a:rPr sz="2800" dirty="0">
                <a:latin typeface="Cambria Math"/>
                <a:cs typeface="Cambria Math"/>
              </a:rPr>
              <a:t>	𝑋,</a:t>
            </a:r>
            <a:r>
              <a:rPr sz="2800" spc="-10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r>
              <a:rPr sz="2800" dirty="0">
                <a:latin typeface="Cambria Math"/>
                <a:cs typeface="Cambria Math"/>
              </a:rPr>
              <a:t>	+</a:t>
            </a:r>
            <a:r>
              <a:rPr sz="2800" spc="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Cov</a:t>
            </a:r>
            <a:r>
              <a:rPr sz="2800" dirty="0">
                <a:latin typeface="Cambria Math"/>
                <a:cs typeface="Cambria Math"/>
              </a:rPr>
              <a:t>	𝑌,</a:t>
            </a:r>
            <a:r>
              <a:rPr sz="2800" spc="-110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𝑋</a:t>
            </a:r>
            <a:r>
              <a:rPr sz="2800" dirty="0">
                <a:latin typeface="Cambria Math"/>
                <a:cs typeface="Cambria Math"/>
              </a:rPr>
              <a:t>	+</a:t>
            </a:r>
            <a:r>
              <a:rPr sz="2800" spc="-2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Cov</a:t>
            </a:r>
            <a:r>
              <a:rPr sz="2800" dirty="0">
                <a:latin typeface="Cambria Math"/>
                <a:cs typeface="Cambria Math"/>
              </a:rPr>
              <a:t>	𝑌,</a:t>
            </a:r>
            <a:r>
              <a:rPr sz="2800" spc="-110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endParaRPr sz="2800">
              <a:latin typeface="Cambria Math"/>
              <a:cs typeface="Cambria Math"/>
            </a:endParaRPr>
          </a:p>
          <a:p>
            <a:pPr marL="12700">
              <a:lnSpc>
                <a:spcPts val="3190"/>
              </a:lnSpc>
              <a:tabLst>
                <a:tab pos="1059180" algn="l"/>
                <a:tab pos="1522730" algn="l"/>
                <a:tab pos="2550160" algn="l"/>
                <a:tab pos="2999740" algn="l"/>
              </a:tabLst>
            </a:pPr>
            <a:r>
              <a:rPr sz="2800" dirty="0">
                <a:latin typeface="Cambria Math"/>
                <a:cs typeface="Cambria Math"/>
              </a:rPr>
              <a:t>=</a:t>
            </a:r>
            <a:r>
              <a:rPr sz="2800" spc="16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Var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𝑋</a:t>
            </a:r>
            <a:r>
              <a:rPr sz="2800" dirty="0">
                <a:latin typeface="Cambria Math"/>
                <a:cs typeface="Cambria Math"/>
              </a:rPr>
              <a:t>	+ </a:t>
            </a:r>
            <a:r>
              <a:rPr sz="2800" spc="-25" dirty="0">
                <a:latin typeface="Cambria Math"/>
                <a:cs typeface="Cambria Math"/>
              </a:rPr>
              <a:t>Var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r>
              <a:rPr sz="2800" dirty="0">
                <a:latin typeface="Cambria Math"/>
                <a:cs typeface="Cambria Math"/>
              </a:rPr>
              <a:t>	+</a:t>
            </a:r>
            <a:r>
              <a:rPr sz="2800" spc="25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2Cov(𝑋,</a:t>
            </a:r>
            <a:r>
              <a:rPr sz="2800" spc="-12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𝑌)</a:t>
            </a:r>
            <a:endParaRPr sz="28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/>
              <a:t>Covariance</a:t>
            </a:r>
            <a:r>
              <a:rPr spc="250" dirty="0"/>
              <a:t> </a:t>
            </a:r>
            <a:r>
              <a:rPr i="1" spc="60" dirty="0">
                <a:latin typeface="Segoe UI"/>
                <a:cs typeface="Segoe UI"/>
              </a:rPr>
              <a:t>used</a:t>
            </a:r>
            <a:r>
              <a:rPr i="1" spc="190" dirty="0">
                <a:latin typeface="Segoe UI"/>
                <a:cs typeface="Segoe UI"/>
              </a:rPr>
              <a:t> </a:t>
            </a:r>
            <a:r>
              <a:rPr i="1" spc="50" dirty="0">
                <a:latin typeface="Segoe UI"/>
                <a:cs typeface="Segoe UI"/>
              </a:rPr>
              <a:t>for</a:t>
            </a:r>
            <a:r>
              <a:rPr i="1" spc="225" dirty="0">
                <a:latin typeface="Segoe UI"/>
                <a:cs typeface="Segoe UI"/>
              </a:rPr>
              <a:t> </a:t>
            </a:r>
            <a:r>
              <a:rPr i="1" spc="65" dirty="0">
                <a:latin typeface="Segoe UI"/>
                <a:cs typeface="Segoe UI"/>
              </a:rPr>
              <a:t>variance</a:t>
            </a:r>
            <a:r>
              <a:rPr i="1" spc="229" dirty="0">
                <a:latin typeface="Segoe UI"/>
                <a:cs typeface="Segoe UI"/>
              </a:rPr>
              <a:t> </a:t>
            </a:r>
            <a:r>
              <a:rPr i="1" dirty="0">
                <a:latin typeface="Segoe UI"/>
                <a:cs typeface="Segoe UI"/>
              </a:rPr>
              <a:t>of</a:t>
            </a:r>
            <a:r>
              <a:rPr i="1" spc="215" dirty="0">
                <a:latin typeface="Segoe UI"/>
                <a:cs typeface="Segoe UI"/>
              </a:rPr>
              <a:t> </a:t>
            </a:r>
            <a:r>
              <a:rPr i="1" dirty="0">
                <a:latin typeface="Segoe UI"/>
                <a:cs typeface="Segoe UI"/>
              </a:rPr>
              <a:t>a</a:t>
            </a:r>
            <a:r>
              <a:rPr i="1" spc="220" dirty="0">
                <a:latin typeface="Segoe UI"/>
                <a:cs typeface="Segoe UI"/>
              </a:rPr>
              <a:t> </a:t>
            </a:r>
            <a:r>
              <a:rPr i="1" spc="35" dirty="0">
                <a:latin typeface="Segoe UI"/>
                <a:cs typeface="Segoe UI"/>
              </a:rPr>
              <a:t>sum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6018" y="4224654"/>
            <a:ext cx="3123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dirty="0">
                <a:latin typeface="Segoe UI Semilight"/>
                <a:cs typeface="Segoe UI Semilight"/>
              </a:rPr>
              <a:t>What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is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Var(𝑋</a:t>
            </a:r>
            <a:r>
              <a:rPr sz="2800" spc="3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+</a:t>
            </a:r>
            <a:r>
              <a:rPr sz="2800" spc="-3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𝑌)</a:t>
            </a:r>
            <a:r>
              <a:rPr sz="2800" b="0" spc="-25" dirty="0">
                <a:latin typeface="Segoe UI Semilight"/>
                <a:cs typeface="Segoe UI Semilight"/>
              </a:rPr>
              <a:t>?</a:t>
            </a:r>
            <a:endParaRPr sz="2800">
              <a:latin typeface="Segoe UI Semilight"/>
              <a:cs typeface="Segoe UI Semiligh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58368" y="1333500"/>
            <a:ext cx="10837545" cy="640080"/>
            <a:chOff x="658368" y="1333500"/>
            <a:chExt cx="10837545" cy="640080"/>
          </a:xfrm>
        </p:grpSpPr>
        <p:sp>
          <p:nvSpPr>
            <p:cNvPr id="6" name="object 6"/>
            <p:cNvSpPr/>
            <p:nvPr/>
          </p:nvSpPr>
          <p:spPr>
            <a:xfrm>
              <a:off x="658368" y="1333500"/>
              <a:ext cx="10837545" cy="640080"/>
            </a:xfrm>
            <a:custGeom>
              <a:avLst/>
              <a:gdLst/>
              <a:ahLst/>
              <a:cxnLst/>
              <a:rect l="l" t="t" r="r" b="b"/>
              <a:pathLst>
                <a:path w="10837545" h="640080">
                  <a:moveTo>
                    <a:pt x="10730484" y="0"/>
                  </a:moveTo>
                  <a:lnTo>
                    <a:pt x="106679" y="0"/>
                  </a:lnTo>
                  <a:lnTo>
                    <a:pt x="65156" y="8381"/>
                  </a:lnTo>
                  <a:lnTo>
                    <a:pt x="31246" y="31241"/>
                  </a:lnTo>
                  <a:lnTo>
                    <a:pt x="8383" y="65150"/>
                  </a:lnTo>
                  <a:lnTo>
                    <a:pt x="0" y="106679"/>
                  </a:lnTo>
                  <a:lnTo>
                    <a:pt x="0" y="533400"/>
                  </a:lnTo>
                  <a:lnTo>
                    <a:pt x="8383" y="574928"/>
                  </a:lnTo>
                  <a:lnTo>
                    <a:pt x="31246" y="608837"/>
                  </a:lnTo>
                  <a:lnTo>
                    <a:pt x="65156" y="631697"/>
                  </a:lnTo>
                  <a:lnTo>
                    <a:pt x="106679" y="640079"/>
                  </a:lnTo>
                  <a:lnTo>
                    <a:pt x="10730484" y="640079"/>
                  </a:lnTo>
                  <a:lnTo>
                    <a:pt x="10772013" y="631698"/>
                  </a:lnTo>
                  <a:lnTo>
                    <a:pt x="10805922" y="608838"/>
                  </a:lnTo>
                  <a:lnTo>
                    <a:pt x="10828782" y="574928"/>
                  </a:lnTo>
                  <a:lnTo>
                    <a:pt x="10837164" y="533400"/>
                  </a:lnTo>
                  <a:lnTo>
                    <a:pt x="10837164" y="106679"/>
                  </a:lnTo>
                  <a:lnTo>
                    <a:pt x="10828781" y="65151"/>
                  </a:lnTo>
                  <a:lnTo>
                    <a:pt x="10805921" y="31242"/>
                  </a:lnTo>
                  <a:lnTo>
                    <a:pt x="10772013" y="8382"/>
                  </a:lnTo>
                  <a:lnTo>
                    <a:pt x="10730484" y="0"/>
                  </a:lnTo>
                  <a:close/>
                </a:path>
              </a:pathLst>
            </a:custGeom>
            <a:solidFill>
              <a:srgbClr val="DDF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240534" y="1518919"/>
              <a:ext cx="6401435" cy="331470"/>
            </a:xfrm>
            <a:custGeom>
              <a:avLst/>
              <a:gdLst/>
              <a:ahLst/>
              <a:cxnLst/>
              <a:rect l="l" t="t" r="r" b="b"/>
              <a:pathLst>
                <a:path w="6401434" h="331469">
                  <a:moveTo>
                    <a:pt x="109601" y="14478"/>
                  </a:moveTo>
                  <a:lnTo>
                    <a:pt x="104902" y="1143"/>
                  </a:lnTo>
                  <a:lnTo>
                    <a:pt x="81102" y="9766"/>
                  </a:lnTo>
                  <a:lnTo>
                    <a:pt x="60223" y="22263"/>
                  </a:lnTo>
                  <a:lnTo>
                    <a:pt x="27178" y="58801"/>
                  </a:lnTo>
                  <a:lnTo>
                    <a:pt x="6819" y="107708"/>
                  </a:lnTo>
                  <a:lnTo>
                    <a:pt x="88" y="163957"/>
                  </a:lnTo>
                  <a:lnTo>
                    <a:pt x="0" y="165735"/>
                  </a:lnTo>
                  <a:lnTo>
                    <a:pt x="1689" y="195935"/>
                  </a:lnTo>
                  <a:lnTo>
                    <a:pt x="15214" y="249364"/>
                  </a:lnTo>
                  <a:lnTo>
                    <a:pt x="42062" y="292722"/>
                  </a:lnTo>
                  <a:lnTo>
                    <a:pt x="81013" y="321487"/>
                  </a:lnTo>
                  <a:lnTo>
                    <a:pt x="104902" y="330073"/>
                  </a:lnTo>
                  <a:lnTo>
                    <a:pt x="109093" y="316738"/>
                  </a:lnTo>
                  <a:lnTo>
                    <a:pt x="90373" y="308457"/>
                  </a:lnTo>
                  <a:lnTo>
                    <a:pt x="74206" y="296913"/>
                  </a:lnTo>
                  <a:lnTo>
                    <a:pt x="49530" y="264033"/>
                  </a:lnTo>
                  <a:lnTo>
                    <a:pt x="34950" y="219329"/>
                  </a:lnTo>
                  <a:lnTo>
                    <a:pt x="30162" y="165735"/>
                  </a:lnTo>
                  <a:lnTo>
                    <a:pt x="30099" y="163957"/>
                  </a:lnTo>
                  <a:lnTo>
                    <a:pt x="31305" y="135940"/>
                  </a:lnTo>
                  <a:lnTo>
                    <a:pt x="41021" y="87274"/>
                  </a:lnTo>
                  <a:lnTo>
                    <a:pt x="60629" y="48844"/>
                  </a:lnTo>
                  <a:lnTo>
                    <a:pt x="90639" y="22745"/>
                  </a:lnTo>
                  <a:lnTo>
                    <a:pt x="109601" y="14478"/>
                  </a:lnTo>
                  <a:close/>
                </a:path>
                <a:path w="6401434" h="331469">
                  <a:moveTo>
                    <a:pt x="770763" y="165735"/>
                  </a:moveTo>
                  <a:lnTo>
                    <a:pt x="763993" y="107708"/>
                  </a:lnTo>
                  <a:lnTo>
                    <a:pt x="743712" y="58801"/>
                  </a:lnTo>
                  <a:lnTo>
                    <a:pt x="710641" y="22263"/>
                  </a:lnTo>
                  <a:lnTo>
                    <a:pt x="665861" y="1143"/>
                  </a:lnTo>
                  <a:lnTo>
                    <a:pt x="661289" y="14478"/>
                  </a:lnTo>
                  <a:lnTo>
                    <a:pt x="680262" y="22745"/>
                  </a:lnTo>
                  <a:lnTo>
                    <a:pt x="696607" y="34201"/>
                  </a:lnTo>
                  <a:lnTo>
                    <a:pt x="721360" y="66675"/>
                  </a:lnTo>
                  <a:lnTo>
                    <a:pt x="735926" y="110363"/>
                  </a:lnTo>
                  <a:lnTo>
                    <a:pt x="740791" y="163957"/>
                  </a:lnTo>
                  <a:lnTo>
                    <a:pt x="739571" y="192989"/>
                  </a:lnTo>
                  <a:lnTo>
                    <a:pt x="729856" y="243014"/>
                  </a:lnTo>
                  <a:lnTo>
                    <a:pt x="710272" y="282117"/>
                  </a:lnTo>
                  <a:lnTo>
                    <a:pt x="680504" y="308457"/>
                  </a:lnTo>
                  <a:lnTo>
                    <a:pt x="661797" y="316738"/>
                  </a:lnTo>
                  <a:lnTo>
                    <a:pt x="665861" y="330073"/>
                  </a:lnTo>
                  <a:lnTo>
                    <a:pt x="710730" y="309029"/>
                  </a:lnTo>
                  <a:lnTo>
                    <a:pt x="743712" y="272542"/>
                  </a:lnTo>
                  <a:lnTo>
                    <a:pt x="763993" y="223812"/>
                  </a:lnTo>
                  <a:lnTo>
                    <a:pt x="769061" y="195935"/>
                  </a:lnTo>
                  <a:lnTo>
                    <a:pt x="770763" y="165735"/>
                  </a:lnTo>
                  <a:close/>
                </a:path>
                <a:path w="6401434" h="331469">
                  <a:moveTo>
                    <a:pt x="1609725" y="0"/>
                  </a:moveTo>
                  <a:lnTo>
                    <a:pt x="1532382" y="0"/>
                  </a:lnTo>
                  <a:lnTo>
                    <a:pt x="1532382" y="13970"/>
                  </a:lnTo>
                  <a:lnTo>
                    <a:pt x="1532382" y="317500"/>
                  </a:lnTo>
                  <a:lnTo>
                    <a:pt x="1532382" y="331470"/>
                  </a:lnTo>
                  <a:lnTo>
                    <a:pt x="1609725" y="331470"/>
                  </a:lnTo>
                  <a:lnTo>
                    <a:pt x="1609725" y="317500"/>
                  </a:lnTo>
                  <a:lnTo>
                    <a:pt x="1561211" y="317500"/>
                  </a:lnTo>
                  <a:lnTo>
                    <a:pt x="1561211" y="13970"/>
                  </a:lnTo>
                  <a:lnTo>
                    <a:pt x="1609725" y="13970"/>
                  </a:lnTo>
                  <a:lnTo>
                    <a:pt x="1609725" y="0"/>
                  </a:lnTo>
                  <a:close/>
                </a:path>
                <a:path w="6401434" h="331469">
                  <a:moveTo>
                    <a:pt x="1758569" y="14478"/>
                  </a:moveTo>
                  <a:lnTo>
                    <a:pt x="1753870" y="1143"/>
                  </a:lnTo>
                  <a:lnTo>
                    <a:pt x="1730070" y="9766"/>
                  </a:lnTo>
                  <a:lnTo>
                    <a:pt x="1709191" y="22263"/>
                  </a:lnTo>
                  <a:lnTo>
                    <a:pt x="1676146" y="58801"/>
                  </a:lnTo>
                  <a:lnTo>
                    <a:pt x="1655787" y="107708"/>
                  </a:lnTo>
                  <a:lnTo>
                    <a:pt x="1649056" y="163957"/>
                  </a:lnTo>
                  <a:lnTo>
                    <a:pt x="1648968" y="165735"/>
                  </a:lnTo>
                  <a:lnTo>
                    <a:pt x="1650657" y="195935"/>
                  </a:lnTo>
                  <a:lnTo>
                    <a:pt x="1664182" y="249364"/>
                  </a:lnTo>
                  <a:lnTo>
                    <a:pt x="1691030" y="292722"/>
                  </a:lnTo>
                  <a:lnTo>
                    <a:pt x="1729981" y="321487"/>
                  </a:lnTo>
                  <a:lnTo>
                    <a:pt x="1753870" y="330073"/>
                  </a:lnTo>
                  <a:lnTo>
                    <a:pt x="1758061" y="316738"/>
                  </a:lnTo>
                  <a:lnTo>
                    <a:pt x="1739341" y="308457"/>
                  </a:lnTo>
                  <a:lnTo>
                    <a:pt x="1723174" y="296913"/>
                  </a:lnTo>
                  <a:lnTo>
                    <a:pt x="1698498" y="264033"/>
                  </a:lnTo>
                  <a:lnTo>
                    <a:pt x="1683918" y="219329"/>
                  </a:lnTo>
                  <a:lnTo>
                    <a:pt x="1679130" y="165735"/>
                  </a:lnTo>
                  <a:lnTo>
                    <a:pt x="1679067" y="163957"/>
                  </a:lnTo>
                  <a:lnTo>
                    <a:pt x="1680273" y="135940"/>
                  </a:lnTo>
                  <a:lnTo>
                    <a:pt x="1689989" y="87274"/>
                  </a:lnTo>
                  <a:lnTo>
                    <a:pt x="1709597" y="48844"/>
                  </a:lnTo>
                  <a:lnTo>
                    <a:pt x="1739607" y="22745"/>
                  </a:lnTo>
                  <a:lnTo>
                    <a:pt x="1758569" y="14478"/>
                  </a:lnTo>
                  <a:close/>
                </a:path>
                <a:path w="6401434" h="331469">
                  <a:moveTo>
                    <a:pt x="2767965" y="0"/>
                  </a:moveTo>
                  <a:lnTo>
                    <a:pt x="2690622" y="0"/>
                  </a:lnTo>
                  <a:lnTo>
                    <a:pt x="2690622" y="13970"/>
                  </a:lnTo>
                  <a:lnTo>
                    <a:pt x="2690622" y="317500"/>
                  </a:lnTo>
                  <a:lnTo>
                    <a:pt x="2690622" y="331470"/>
                  </a:lnTo>
                  <a:lnTo>
                    <a:pt x="2767965" y="331470"/>
                  </a:lnTo>
                  <a:lnTo>
                    <a:pt x="2767965" y="317500"/>
                  </a:lnTo>
                  <a:lnTo>
                    <a:pt x="2719451" y="317500"/>
                  </a:lnTo>
                  <a:lnTo>
                    <a:pt x="2719451" y="13970"/>
                  </a:lnTo>
                  <a:lnTo>
                    <a:pt x="2767965" y="13970"/>
                  </a:lnTo>
                  <a:lnTo>
                    <a:pt x="2767965" y="0"/>
                  </a:lnTo>
                  <a:close/>
                </a:path>
                <a:path w="6401434" h="331469">
                  <a:moveTo>
                    <a:pt x="3098546" y="0"/>
                  </a:moveTo>
                  <a:lnTo>
                    <a:pt x="3021203" y="0"/>
                  </a:lnTo>
                  <a:lnTo>
                    <a:pt x="3021203" y="13970"/>
                  </a:lnTo>
                  <a:lnTo>
                    <a:pt x="3069844" y="13970"/>
                  </a:lnTo>
                  <a:lnTo>
                    <a:pt x="3069844" y="317500"/>
                  </a:lnTo>
                  <a:lnTo>
                    <a:pt x="3021203" y="317500"/>
                  </a:lnTo>
                  <a:lnTo>
                    <a:pt x="3021203" y="331470"/>
                  </a:lnTo>
                  <a:lnTo>
                    <a:pt x="3098546" y="331470"/>
                  </a:lnTo>
                  <a:lnTo>
                    <a:pt x="3098546" y="317500"/>
                  </a:lnTo>
                  <a:lnTo>
                    <a:pt x="3098546" y="13970"/>
                  </a:lnTo>
                  <a:lnTo>
                    <a:pt x="3098546" y="0"/>
                  </a:lnTo>
                  <a:close/>
                </a:path>
                <a:path w="6401434" h="331469">
                  <a:moveTo>
                    <a:pt x="3254883" y="165735"/>
                  </a:moveTo>
                  <a:lnTo>
                    <a:pt x="3248114" y="107708"/>
                  </a:lnTo>
                  <a:lnTo>
                    <a:pt x="3227832" y="58801"/>
                  </a:lnTo>
                  <a:lnTo>
                    <a:pt x="3194761" y="22263"/>
                  </a:lnTo>
                  <a:lnTo>
                    <a:pt x="3149981" y="1143"/>
                  </a:lnTo>
                  <a:lnTo>
                    <a:pt x="3145409" y="14478"/>
                  </a:lnTo>
                  <a:lnTo>
                    <a:pt x="3164382" y="22745"/>
                  </a:lnTo>
                  <a:lnTo>
                    <a:pt x="3180727" y="34201"/>
                  </a:lnTo>
                  <a:lnTo>
                    <a:pt x="3205480" y="66675"/>
                  </a:lnTo>
                  <a:lnTo>
                    <a:pt x="3220047" y="110363"/>
                  </a:lnTo>
                  <a:lnTo>
                    <a:pt x="3224911" y="163957"/>
                  </a:lnTo>
                  <a:lnTo>
                    <a:pt x="3223691" y="192989"/>
                  </a:lnTo>
                  <a:lnTo>
                    <a:pt x="3213976" y="243014"/>
                  </a:lnTo>
                  <a:lnTo>
                    <a:pt x="3194393" y="282117"/>
                  </a:lnTo>
                  <a:lnTo>
                    <a:pt x="3164624" y="308457"/>
                  </a:lnTo>
                  <a:lnTo>
                    <a:pt x="3145917" y="316738"/>
                  </a:lnTo>
                  <a:lnTo>
                    <a:pt x="3149981" y="330073"/>
                  </a:lnTo>
                  <a:lnTo>
                    <a:pt x="3194850" y="309029"/>
                  </a:lnTo>
                  <a:lnTo>
                    <a:pt x="3227832" y="272542"/>
                  </a:lnTo>
                  <a:lnTo>
                    <a:pt x="3248114" y="223812"/>
                  </a:lnTo>
                  <a:lnTo>
                    <a:pt x="3253181" y="195935"/>
                  </a:lnTo>
                  <a:lnTo>
                    <a:pt x="3254883" y="165735"/>
                  </a:lnTo>
                  <a:close/>
                </a:path>
                <a:path w="6401434" h="331469">
                  <a:moveTo>
                    <a:pt x="4423029" y="0"/>
                  </a:moveTo>
                  <a:lnTo>
                    <a:pt x="4345686" y="0"/>
                  </a:lnTo>
                  <a:lnTo>
                    <a:pt x="4345686" y="13970"/>
                  </a:lnTo>
                  <a:lnTo>
                    <a:pt x="4345686" y="317500"/>
                  </a:lnTo>
                  <a:lnTo>
                    <a:pt x="4345686" y="331470"/>
                  </a:lnTo>
                  <a:lnTo>
                    <a:pt x="4423029" y="331470"/>
                  </a:lnTo>
                  <a:lnTo>
                    <a:pt x="4423029" y="317500"/>
                  </a:lnTo>
                  <a:lnTo>
                    <a:pt x="4374515" y="317500"/>
                  </a:lnTo>
                  <a:lnTo>
                    <a:pt x="4374515" y="13970"/>
                  </a:lnTo>
                  <a:lnTo>
                    <a:pt x="4423029" y="13970"/>
                  </a:lnTo>
                  <a:lnTo>
                    <a:pt x="4423029" y="0"/>
                  </a:lnTo>
                  <a:close/>
                </a:path>
                <a:path w="6401434" h="331469">
                  <a:moveTo>
                    <a:pt x="4738370" y="0"/>
                  </a:moveTo>
                  <a:lnTo>
                    <a:pt x="4661027" y="0"/>
                  </a:lnTo>
                  <a:lnTo>
                    <a:pt x="4661027" y="13970"/>
                  </a:lnTo>
                  <a:lnTo>
                    <a:pt x="4709668" y="13970"/>
                  </a:lnTo>
                  <a:lnTo>
                    <a:pt x="4709668" y="317500"/>
                  </a:lnTo>
                  <a:lnTo>
                    <a:pt x="4661027" y="317500"/>
                  </a:lnTo>
                  <a:lnTo>
                    <a:pt x="4661027" y="331470"/>
                  </a:lnTo>
                  <a:lnTo>
                    <a:pt x="4738370" y="331470"/>
                  </a:lnTo>
                  <a:lnTo>
                    <a:pt x="4738370" y="317500"/>
                  </a:lnTo>
                  <a:lnTo>
                    <a:pt x="4738370" y="13970"/>
                  </a:lnTo>
                  <a:lnTo>
                    <a:pt x="4738370" y="0"/>
                  </a:lnTo>
                  <a:close/>
                </a:path>
                <a:path w="6401434" h="331469">
                  <a:moveTo>
                    <a:pt x="5011166" y="0"/>
                  </a:moveTo>
                  <a:lnTo>
                    <a:pt x="4933823" y="0"/>
                  </a:lnTo>
                  <a:lnTo>
                    <a:pt x="4933823" y="13970"/>
                  </a:lnTo>
                  <a:lnTo>
                    <a:pt x="4982464" y="13970"/>
                  </a:lnTo>
                  <a:lnTo>
                    <a:pt x="4982464" y="317500"/>
                  </a:lnTo>
                  <a:lnTo>
                    <a:pt x="4933823" y="317500"/>
                  </a:lnTo>
                  <a:lnTo>
                    <a:pt x="4933823" y="331470"/>
                  </a:lnTo>
                  <a:lnTo>
                    <a:pt x="5011166" y="331470"/>
                  </a:lnTo>
                  <a:lnTo>
                    <a:pt x="5011166" y="317500"/>
                  </a:lnTo>
                  <a:lnTo>
                    <a:pt x="5011166" y="13970"/>
                  </a:lnTo>
                  <a:lnTo>
                    <a:pt x="5011166" y="0"/>
                  </a:lnTo>
                  <a:close/>
                </a:path>
                <a:path w="6401434" h="331469">
                  <a:moveTo>
                    <a:pt x="5857113" y="0"/>
                  </a:moveTo>
                  <a:lnTo>
                    <a:pt x="5779770" y="0"/>
                  </a:lnTo>
                  <a:lnTo>
                    <a:pt x="5779770" y="13970"/>
                  </a:lnTo>
                  <a:lnTo>
                    <a:pt x="5779770" y="317500"/>
                  </a:lnTo>
                  <a:lnTo>
                    <a:pt x="5779770" y="331470"/>
                  </a:lnTo>
                  <a:lnTo>
                    <a:pt x="5857113" y="331470"/>
                  </a:lnTo>
                  <a:lnTo>
                    <a:pt x="5857113" y="317500"/>
                  </a:lnTo>
                  <a:lnTo>
                    <a:pt x="5808599" y="317500"/>
                  </a:lnTo>
                  <a:lnTo>
                    <a:pt x="5808599" y="13970"/>
                  </a:lnTo>
                  <a:lnTo>
                    <a:pt x="5857113" y="13970"/>
                  </a:lnTo>
                  <a:lnTo>
                    <a:pt x="5857113" y="0"/>
                  </a:lnTo>
                  <a:close/>
                </a:path>
                <a:path w="6401434" h="331469">
                  <a:moveTo>
                    <a:pt x="6401054" y="0"/>
                  </a:moveTo>
                  <a:lnTo>
                    <a:pt x="6323711" y="0"/>
                  </a:lnTo>
                  <a:lnTo>
                    <a:pt x="6323711" y="13970"/>
                  </a:lnTo>
                  <a:lnTo>
                    <a:pt x="6372352" y="13970"/>
                  </a:lnTo>
                  <a:lnTo>
                    <a:pt x="6372352" y="317500"/>
                  </a:lnTo>
                  <a:lnTo>
                    <a:pt x="6323711" y="317500"/>
                  </a:lnTo>
                  <a:lnTo>
                    <a:pt x="6323711" y="331470"/>
                  </a:lnTo>
                  <a:lnTo>
                    <a:pt x="6401054" y="331470"/>
                  </a:lnTo>
                  <a:lnTo>
                    <a:pt x="6401054" y="317500"/>
                  </a:lnTo>
                  <a:lnTo>
                    <a:pt x="6401054" y="13970"/>
                  </a:lnTo>
                  <a:lnTo>
                    <a:pt x="64010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76655" y="2135123"/>
            <a:ext cx="10838815" cy="640080"/>
            <a:chOff x="676655" y="2135123"/>
            <a:chExt cx="10838815" cy="640080"/>
          </a:xfrm>
        </p:grpSpPr>
        <p:sp>
          <p:nvSpPr>
            <p:cNvPr id="9" name="object 9"/>
            <p:cNvSpPr/>
            <p:nvPr/>
          </p:nvSpPr>
          <p:spPr>
            <a:xfrm>
              <a:off x="676655" y="2135123"/>
              <a:ext cx="10838815" cy="640080"/>
            </a:xfrm>
            <a:custGeom>
              <a:avLst/>
              <a:gdLst/>
              <a:ahLst/>
              <a:cxnLst/>
              <a:rect l="l" t="t" r="r" b="b"/>
              <a:pathLst>
                <a:path w="10838815" h="640080">
                  <a:moveTo>
                    <a:pt x="10732008" y="0"/>
                  </a:moveTo>
                  <a:lnTo>
                    <a:pt x="106679" y="0"/>
                  </a:lnTo>
                  <a:lnTo>
                    <a:pt x="65156" y="8381"/>
                  </a:lnTo>
                  <a:lnTo>
                    <a:pt x="31246" y="31241"/>
                  </a:lnTo>
                  <a:lnTo>
                    <a:pt x="8383" y="65150"/>
                  </a:lnTo>
                  <a:lnTo>
                    <a:pt x="0" y="106679"/>
                  </a:lnTo>
                  <a:lnTo>
                    <a:pt x="0" y="533400"/>
                  </a:lnTo>
                  <a:lnTo>
                    <a:pt x="8383" y="574928"/>
                  </a:lnTo>
                  <a:lnTo>
                    <a:pt x="31246" y="608837"/>
                  </a:lnTo>
                  <a:lnTo>
                    <a:pt x="65156" y="631697"/>
                  </a:lnTo>
                  <a:lnTo>
                    <a:pt x="106679" y="640079"/>
                  </a:lnTo>
                  <a:lnTo>
                    <a:pt x="10732008" y="640079"/>
                  </a:lnTo>
                  <a:lnTo>
                    <a:pt x="10773537" y="631698"/>
                  </a:lnTo>
                  <a:lnTo>
                    <a:pt x="10807446" y="608838"/>
                  </a:lnTo>
                  <a:lnTo>
                    <a:pt x="10830306" y="574928"/>
                  </a:lnTo>
                  <a:lnTo>
                    <a:pt x="10838688" y="533400"/>
                  </a:lnTo>
                  <a:lnTo>
                    <a:pt x="10838688" y="106679"/>
                  </a:lnTo>
                  <a:lnTo>
                    <a:pt x="10830306" y="65151"/>
                  </a:lnTo>
                  <a:lnTo>
                    <a:pt x="10807446" y="31242"/>
                  </a:lnTo>
                  <a:lnTo>
                    <a:pt x="10773537" y="8382"/>
                  </a:lnTo>
                  <a:lnTo>
                    <a:pt x="10732008" y="0"/>
                  </a:lnTo>
                  <a:close/>
                </a:path>
              </a:pathLst>
            </a:custGeom>
            <a:solidFill>
              <a:srgbClr val="DDF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63138" y="2311399"/>
              <a:ext cx="4122420" cy="328930"/>
            </a:xfrm>
            <a:custGeom>
              <a:avLst/>
              <a:gdLst/>
              <a:ahLst/>
              <a:cxnLst/>
              <a:rect l="l" t="t" r="r" b="b"/>
              <a:pathLst>
                <a:path w="4122420" h="328930">
                  <a:moveTo>
                    <a:pt x="109601" y="13335"/>
                  </a:moveTo>
                  <a:lnTo>
                    <a:pt x="104902" y="0"/>
                  </a:lnTo>
                  <a:lnTo>
                    <a:pt x="81038" y="8610"/>
                  </a:lnTo>
                  <a:lnTo>
                    <a:pt x="60134" y="21069"/>
                  </a:lnTo>
                  <a:lnTo>
                    <a:pt x="27165" y="57658"/>
                  </a:lnTo>
                  <a:lnTo>
                    <a:pt x="6769" y="106489"/>
                  </a:lnTo>
                  <a:lnTo>
                    <a:pt x="88" y="162814"/>
                  </a:lnTo>
                  <a:lnTo>
                    <a:pt x="0" y="164465"/>
                  </a:lnTo>
                  <a:lnTo>
                    <a:pt x="1689" y="194716"/>
                  </a:lnTo>
                  <a:lnTo>
                    <a:pt x="15214" y="248158"/>
                  </a:lnTo>
                  <a:lnTo>
                    <a:pt x="42049" y="291579"/>
                  </a:lnTo>
                  <a:lnTo>
                    <a:pt x="80962" y="320344"/>
                  </a:lnTo>
                  <a:lnTo>
                    <a:pt x="104902" y="328930"/>
                  </a:lnTo>
                  <a:lnTo>
                    <a:pt x="109093" y="315595"/>
                  </a:lnTo>
                  <a:lnTo>
                    <a:pt x="90347" y="307238"/>
                  </a:lnTo>
                  <a:lnTo>
                    <a:pt x="74168" y="295681"/>
                  </a:lnTo>
                  <a:lnTo>
                    <a:pt x="49517" y="262890"/>
                  </a:lnTo>
                  <a:lnTo>
                    <a:pt x="34836" y="218147"/>
                  </a:lnTo>
                  <a:lnTo>
                    <a:pt x="30035" y="164465"/>
                  </a:lnTo>
                  <a:lnTo>
                    <a:pt x="29972" y="162814"/>
                  </a:lnTo>
                  <a:lnTo>
                    <a:pt x="31178" y="134747"/>
                  </a:lnTo>
                  <a:lnTo>
                    <a:pt x="40944" y="86055"/>
                  </a:lnTo>
                  <a:lnTo>
                    <a:pt x="60566" y="47650"/>
                  </a:lnTo>
                  <a:lnTo>
                    <a:pt x="90614" y="21602"/>
                  </a:lnTo>
                  <a:lnTo>
                    <a:pt x="109601" y="13335"/>
                  </a:lnTo>
                  <a:close/>
                </a:path>
                <a:path w="4122420" h="328930">
                  <a:moveTo>
                    <a:pt x="1116711" y="164465"/>
                  </a:moveTo>
                  <a:lnTo>
                    <a:pt x="1109929" y="106502"/>
                  </a:lnTo>
                  <a:lnTo>
                    <a:pt x="1089533" y="57658"/>
                  </a:lnTo>
                  <a:lnTo>
                    <a:pt x="1056576" y="21069"/>
                  </a:lnTo>
                  <a:lnTo>
                    <a:pt x="1011809" y="0"/>
                  </a:lnTo>
                  <a:lnTo>
                    <a:pt x="1007110" y="13335"/>
                  </a:lnTo>
                  <a:lnTo>
                    <a:pt x="1026160" y="21602"/>
                  </a:lnTo>
                  <a:lnTo>
                    <a:pt x="1042543" y="33045"/>
                  </a:lnTo>
                  <a:lnTo>
                    <a:pt x="1067308" y="65405"/>
                  </a:lnTo>
                  <a:lnTo>
                    <a:pt x="1081874" y="109156"/>
                  </a:lnTo>
                  <a:lnTo>
                    <a:pt x="1086739" y="162814"/>
                  </a:lnTo>
                  <a:lnTo>
                    <a:pt x="1085519" y="191795"/>
                  </a:lnTo>
                  <a:lnTo>
                    <a:pt x="1075753" y="241846"/>
                  </a:lnTo>
                  <a:lnTo>
                    <a:pt x="1056170" y="280898"/>
                  </a:lnTo>
                  <a:lnTo>
                    <a:pt x="1026401" y="307238"/>
                  </a:lnTo>
                  <a:lnTo>
                    <a:pt x="1007618" y="315595"/>
                  </a:lnTo>
                  <a:lnTo>
                    <a:pt x="1011809" y="328930"/>
                  </a:lnTo>
                  <a:lnTo>
                    <a:pt x="1056678" y="307886"/>
                  </a:lnTo>
                  <a:lnTo>
                    <a:pt x="1089660" y="271399"/>
                  </a:lnTo>
                  <a:lnTo>
                    <a:pt x="1109941" y="222605"/>
                  </a:lnTo>
                  <a:lnTo>
                    <a:pt x="1115009" y="194716"/>
                  </a:lnTo>
                  <a:lnTo>
                    <a:pt x="1116711" y="164465"/>
                  </a:lnTo>
                  <a:close/>
                </a:path>
                <a:path w="4122420" h="328930">
                  <a:moveTo>
                    <a:pt x="2285873" y="13335"/>
                  </a:moveTo>
                  <a:lnTo>
                    <a:pt x="2281174" y="0"/>
                  </a:lnTo>
                  <a:lnTo>
                    <a:pt x="2257310" y="8610"/>
                  </a:lnTo>
                  <a:lnTo>
                    <a:pt x="2236393" y="21069"/>
                  </a:lnTo>
                  <a:lnTo>
                    <a:pt x="2203450" y="57658"/>
                  </a:lnTo>
                  <a:lnTo>
                    <a:pt x="2183041" y="106489"/>
                  </a:lnTo>
                  <a:lnTo>
                    <a:pt x="2176361" y="162814"/>
                  </a:lnTo>
                  <a:lnTo>
                    <a:pt x="2176272" y="164465"/>
                  </a:lnTo>
                  <a:lnTo>
                    <a:pt x="2177961" y="194716"/>
                  </a:lnTo>
                  <a:lnTo>
                    <a:pt x="2191486" y="248158"/>
                  </a:lnTo>
                  <a:lnTo>
                    <a:pt x="2218321" y="291579"/>
                  </a:lnTo>
                  <a:lnTo>
                    <a:pt x="2257234" y="320344"/>
                  </a:lnTo>
                  <a:lnTo>
                    <a:pt x="2281174" y="328930"/>
                  </a:lnTo>
                  <a:lnTo>
                    <a:pt x="2285365" y="315595"/>
                  </a:lnTo>
                  <a:lnTo>
                    <a:pt x="2266619" y="307238"/>
                  </a:lnTo>
                  <a:lnTo>
                    <a:pt x="2250440" y="295681"/>
                  </a:lnTo>
                  <a:lnTo>
                    <a:pt x="2225802" y="262890"/>
                  </a:lnTo>
                  <a:lnTo>
                    <a:pt x="2211108" y="218147"/>
                  </a:lnTo>
                  <a:lnTo>
                    <a:pt x="2206307" y="164465"/>
                  </a:lnTo>
                  <a:lnTo>
                    <a:pt x="2206244" y="162814"/>
                  </a:lnTo>
                  <a:lnTo>
                    <a:pt x="2207450" y="134747"/>
                  </a:lnTo>
                  <a:lnTo>
                    <a:pt x="2217216" y="86055"/>
                  </a:lnTo>
                  <a:lnTo>
                    <a:pt x="2236838" y="47650"/>
                  </a:lnTo>
                  <a:lnTo>
                    <a:pt x="2266886" y="21602"/>
                  </a:lnTo>
                  <a:lnTo>
                    <a:pt x="2285873" y="13335"/>
                  </a:lnTo>
                  <a:close/>
                </a:path>
                <a:path w="4122420" h="328930">
                  <a:moveTo>
                    <a:pt x="2646807" y="164465"/>
                  </a:moveTo>
                  <a:lnTo>
                    <a:pt x="2640025" y="106502"/>
                  </a:lnTo>
                  <a:lnTo>
                    <a:pt x="2619629" y="57658"/>
                  </a:lnTo>
                  <a:lnTo>
                    <a:pt x="2586672" y="21069"/>
                  </a:lnTo>
                  <a:lnTo>
                    <a:pt x="2541905" y="0"/>
                  </a:lnTo>
                  <a:lnTo>
                    <a:pt x="2537206" y="13335"/>
                  </a:lnTo>
                  <a:lnTo>
                    <a:pt x="2556256" y="21602"/>
                  </a:lnTo>
                  <a:lnTo>
                    <a:pt x="2572639" y="33045"/>
                  </a:lnTo>
                  <a:lnTo>
                    <a:pt x="2597404" y="65405"/>
                  </a:lnTo>
                  <a:lnTo>
                    <a:pt x="2611971" y="109156"/>
                  </a:lnTo>
                  <a:lnTo>
                    <a:pt x="2616835" y="162814"/>
                  </a:lnTo>
                  <a:lnTo>
                    <a:pt x="2615615" y="191795"/>
                  </a:lnTo>
                  <a:lnTo>
                    <a:pt x="2605849" y="241846"/>
                  </a:lnTo>
                  <a:lnTo>
                    <a:pt x="2586266" y="280898"/>
                  </a:lnTo>
                  <a:lnTo>
                    <a:pt x="2556497" y="307238"/>
                  </a:lnTo>
                  <a:lnTo>
                    <a:pt x="2537714" y="315595"/>
                  </a:lnTo>
                  <a:lnTo>
                    <a:pt x="2541905" y="328930"/>
                  </a:lnTo>
                  <a:lnTo>
                    <a:pt x="2586774" y="307886"/>
                  </a:lnTo>
                  <a:lnTo>
                    <a:pt x="2619756" y="271399"/>
                  </a:lnTo>
                  <a:lnTo>
                    <a:pt x="2640038" y="222605"/>
                  </a:lnTo>
                  <a:lnTo>
                    <a:pt x="2645105" y="194716"/>
                  </a:lnTo>
                  <a:lnTo>
                    <a:pt x="2646807" y="164465"/>
                  </a:lnTo>
                  <a:close/>
                </a:path>
                <a:path w="4122420" h="328930">
                  <a:moveTo>
                    <a:pt x="3776345" y="13335"/>
                  </a:moveTo>
                  <a:lnTo>
                    <a:pt x="3771646" y="0"/>
                  </a:lnTo>
                  <a:lnTo>
                    <a:pt x="3747782" y="8610"/>
                  </a:lnTo>
                  <a:lnTo>
                    <a:pt x="3726878" y="21069"/>
                  </a:lnTo>
                  <a:lnTo>
                    <a:pt x="3693922" y="57658"/>
                  </a:lnTo>
                  <a:lnTo>
                    <a:pt x="3673513" y="106489"/>
                  </a:lnTo>
                  <a:lnTo>
                    <a:pt x="3666833" y="162814"/>
                  </a:lnTo>
                  <a:lnTo>
                    <a:pt x="3666744" y="164465"/>
                  </a:lnTo>
                  <a:lnTo>
                    <a:pt x="3668433" y="194716"/>
                  </a:lnTo>
                  <a:lnTo>
                    <a:pt x="3681958" y="248158"/>
                  </a:lnTo>
                  <a:lnTo>
                    <a:pt x="3708793" y="291579"/>
                  </a:lnTo>
                  <a:lnTo>
                    <a:pt x="3747706" y="320344"/>
                  </a:lnTo>
                  <a:lnTo>
                    <a:pt x="3771646" y="328930"/>
                  </a:lnTo>
                  <a:lnTo>
                    <a:pt x="3775837" y="315595"/>
                  </a:lnTo>
                  <a:lnTo>
                    <a:pt x="3757091" y="307238"/>
                  </a:lnTo>
                  <a:lnTo>
                    <a:pt x="3740912" y="295681"/>
                  </a:lnTo>
                  <a:lnTo>
                    <a:pt x="3716274" y="262890"/>
                  </a:lnTo>
                  <a:lnTo>
                    <a:pt x="3701580" y="218147"/>
                  </a:lnTo>
                  <a:lnTo>
                    <a:pt x="3696779" y="164465"/>
                  </a:lnTo>
                  <a:lnTo>
                    <a:pt x="3696716" y="162814"/>
                  </a:lnTo>
                  <a:lnTo>
                    <a:pt x="3697922" y="134747"/>
                  </a:lnTo>
                  <a:lnTo>
                    <a:pt x="3707688" y="86055"/>
                  </a:lnTo>
                  <a:lnTo>
                    <a:pt x="3727310" y="47650"/>
                  </a:lnTo>
                  <a:lnTo>
                    <a:pt x="3757358" y="21602"/>
                  </a:lnTo>
                  <a:lnTo>
                    <a:pt x="3776345" y="13335"/>
                  </a:lnTo>
                  <a:close/>
                </a:path>
                <a:path w="4122420" h="328930">
                  <a:moveTo>
                    <a:pt x="4122039" y="164465"/>
                  </a:moveTo>
                  <a:lnTo>
                    <a:pt x="4115257" y="106502"/>
                  </a:lnTo>
                  <a:lnTo>
                    <a:pt x="4094861" y="57658"/>
                  </a:lnTo>
                  <a:lnTo>
                    <a:pt x="4061904" y="21069"/>
                  </a:lnTo>
                  <a:lnTo>
                    <a:pt x="4017137" y="0"/>
                  </a:lnTo>
                  <a:lnTo>
                    <a:pt x="4012438" y="13335"/>
                  </a:lnTo>
                  <a:lnTo>
                    <a:pt x="4031488" y="21602"/>
                  </a:lnTo>
                  <a:lnTo>
                    <a:pt x="4047871" y="33045"/>
                  </a:lnTo>
                  <a:lnTo>
                    <a:pt x="4072636" y="65405"/>
                  </a:lnTo>
                  <a:lnTo>
                    <a:pt x="4087203" y="109156"/>
                  </a:lnTo>
                  <a:lnTo>
                    <a:pt x="4092067" y="162814"/>
                  </a:lnTo>
                  <a:lnTo>
                    <a:pt x="4090847" y="191795"/>
                  </a:lnTo>
                  <a:lnTo>
                    <a:pt x="4081081" y="241846"/>
                  </a:lnTo>
                  <a:lnTo>
                    <a:pt x="4061498" y="280898"/>
                  </a:lnTo>
                  <a:lnTo>
                    <a:pt x="4031729" y="307238"/>
                  </a:lnTo>
                  <a:lnTo>
                    <a:pt x="4012946" y="315595"/>
                  </a:lnTo>
                  <a:lnTo>
                    <a:pt x="4017137" y="328930"/>
                  </a:lnTo>
                  <a:lnTo>
                    <a:pt x="4062006" y="307886"/>
                  </a:lnTo>
                  <a:lnTo>
                    <a:pt x="4094988" y="271399"/>
                  </a:lnTo>
                  <a:lnTo>
                    <a:pt x="4115270" y="222605"/>
                  </a:lnTo>
                  <a:lnTo>
                    <a:pt x="4120337" y="194716"/>
                  </a:lnTo>
                  <a:lnTo>
                    <a:pt x="4122039" y="1644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99922" y="1418031"/>
            <a:ext cx="10419080" cy="2695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7820" algn="ctr">
              <a:lnSpc>
                <a:spcPct val="100000"/>
              </a:lnSpc>
              <a:spcBef>
                <a:spcPts val="95"/>
              </a:spcBef>
              <a:tabLst>
                <a:tab pos="1054735" algn="l"/>
                <a:tab pos="1839595" algn="l"/>
                <a:tab pos="2703830" algn="l"/>
                <a:tab pos="4224655" algn="l"/>
                <a:tab pos="5716905" algn="l"/>
                <a:tab pos="6087745" algn="l"/>
                <a:tab pos="7459345" algn="l"/>
              </a:tabLst>
            </a:pPr>
            <a:r>
              <a:rPr sz="2800" spc="-25" dirty="0">
                <a:latin typeface="Cambria Math"/>
                <a:cs typeface="Cambria Math"/>
              </a:rPr>
              <a:t>Cov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20" dirty="0">
                <a:latin typeface="Cambria Math"/>
                <a:cs typeface="Cambria Math"/>
              </a:rPr>
              <a:t>X,</a:t>
            </a:r>
            <a:r>
              <a:rPr sz="2800" spc="-140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Y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𝔼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5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− 𝔼</a:t>
            </a:r>
            <a:r>
              <a:rPr sz="2800" spc="34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𝑋</a:t>
            </a:r>
            <a:r>
              <a:rPr sz="2800" dirty="0">
                <a:latin typeface="Cambria Math"/>
                <a:cs typeface="Cambria Math"/>
              </a:rPr>
              <a:t>	(𝑌</a:t>
            </a:r>
            <a:r>
              <a:rPr sz="2800" spc="4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−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𝔼</a:t>
            </a:r>
            <a:r>
              <a:rPr sz="2800" spc="34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)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𝔼</a:t>
            </a:r>
            <a:r>
              <a:rPr sz="2800" spc="35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𝑋𝑌</a:t>
            </a:r>
            <a:r>
              <a:rPr sz="2800" dirty="0">
                <a:latin typeface="Cambria Math"/>
                <a:cs typeface="Cambria Math"/>
              </a:rPr>
              <a:t>	−</a:t>
            </a:r>
            <a:r>
              <a:rPr sz="2800" spc="-10" dirty="0">
                <a:latin typeface="Cambria Math"/>
                <a:cs typeface="Cambria Math"/>
              </a:rPr>
              <a:t> 𝔼[𝑋]𝔼[𝑌]</a:t>
            </a:r>
            <a:endParaRPr sz="2800" dirty="0">
              <a:latin typeface="Cambria Math"/>
              <a:cs typeface="Cambria Math"/>
            </a:endParaRPr>
          </a:p>
          <a:p>
            <a:pPr marL="373380" algn="ctr">
              <a:lnSpc>
                <a:spcPct val="100000"/>
              </a:lnSpc>
              <a:spcBef>
                <a:spcPts val="2875"/>
              </a:spcBef>
              <a:tabLst>
                <a:tab pos="1056005" algn="l"/>
                <a:tab pos="2186940" algn="l"/>
                <a:tab pos="3232150" algn="l"/>
                <a:tab pos="3696970" algn="l"/>
                <a:tab pos="4723130" algn="l"/>
                <a:tab pos="5172710" algn="l"/>
              </a:tabLst>
            </a:pPr>
            <a:r>
              <a:rPr sz="2800" spc="-25" dirty="0">
                <a:latin typeface="Cambria Math"/>
                <a:cs typeface="Cambria Math"/>
              </a:rPr>
              <a:t>Var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6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+</a:t>
            </a:r>
            <a:r>
              <a:rPr sz="2800" spc="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Var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𝑋</a:t>
            </a:r>
            <a:r>
              <a:rPr sz="2800" dirty="0">
                <a:latin typeface="Cambria Math"/>
                <a:cs typeface="Cambria Math"/>
              </a:rPr>
              <a:t>	+</a:t>
            </a:r>
            <a:r>
              <a:rPr sz="2800" spc="-2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Var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r>
              <a:rPr sz="2800" dirty="0">
                <a:latin typeface="Cambria Math"/>
                <a:cs typeface="Cambria Math"/>
              </a:rPr>
              <a:t>	+</a:t>
            </a:r>
            <a:r>
              <a:rPr sz="2800" spc="35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2Cov(𝑋,</a:t>
            </a:r>
            <a:r>
              <a:rPr sz="2800" spc="-13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𝑌)</a:t>
            </a:r>
            <a:endParaRPr sz="2800" dirty="0">
              <a:latin typeface="Cambria Math"/>
              <a:cs typeface="Cambria Math"/>
            </a:endParaRPr>
          </a:p>
          <a:p>
            <a:pPr marL="12700" marR="5080" indent="5715">
              <a:lnSpc>
                <a:spcPts val="3020"/>
              </a:lnSpc>
              <a:spcBef>
                <a:spcPts val="2410"/>
              </a:spcBef>
            </a:pPr>
            <a:r>
              <a:rPr sz="2800" b="0" dirty="0">
                <a:latin typeface="Segoe UI Semilight"/>
                <a:cs typeface="Segoe UI Semilight"/>
              </a:rPr>
              <a:t>You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and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your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friend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are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playing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game,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flip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coin: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if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heads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you </a:t>
            </a:r>
            <a:r>
              <a:rPr sz="2800" b="0" dirty="0">
                <a:latin typeface="Segoe UI Semilight"/>
                <a:cs typeface="Segoe UI Semilight"/>
              </a:rPr>
              <a:t>pay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your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friend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dollar,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if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tails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they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pay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dollar.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Let</a:t>
            </a:r>
            <a:r>
              <a:rPr sz="2800" b="0" spc="-1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60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spc="-20" dirty="0">
                <a:latin typeface="Segoe UI Semilight"/>
                <a:cs typeface="Segoe UI Semilight"/>
              </a:rPr>
              <a:t>your </a:t>
            </a:r>
            <a:r>
              <a:rPr sz="2800" b="0" dirty="0">
                <a:latin typeface="Segoe UI Semilight"/>
                <a:cs typeface="Segoe UI Semilight"/>
              </a:rPr>
              <a:t>profit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and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𝑌</a:t>
            </a:r>
            <a:r>
              <a:rPr sz="2800" spc="160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your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friend’s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profit.</a:t>
            </a:r>
            <a:endParaRPr sz="2800" dirty="0">
              <a:latin typeface="Segoe UI Semilight"/>
              <a:cs typeface="Segoe UI Semi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28406" y="4380357"/>
            <a:ext cx="338327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7370" marR="5080" indent="-535305">
              <a:lnSpc>
                <a:spcPct val="100000"/>
              </a:lnSpc>
              <a:spcBef>
                <a:spcPts val="100"/>
              </a:spcBef>
            </a:pPr>
            <a:r>
              <a:rPr sz="2000" spc="-12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Fill</a:t>
            </a:r>
            <a:r>
              <a:rPr sz="2000" spc="-5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sz="2000" spc="-155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out</a:t>
            </a:r>
            <a:r>
              <a:rPr sz="2000" spc="-1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sz="2000" spc="-155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the</a:t>
            </a:r>
            <a:r>
              <a:rPr sz="2000" spc="-1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poll</a:t>
            </a:r>
            <a:r>
              <a:rPr sz="2000" spc="-9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everywhere: </a:t>
            </a:r>
            <a:r>
              <a:rPr sz="2000" spc="-6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pollev.com/cse312</a:t>
            </a:r>
            <a:endParaRPr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8CD82C-D3EE-04B9-B0A4-F6206B6CC8EE}"/>
              </a:ext>
            </a:extLst>
          </p:cNvPr>
          <p:cNvSpPr/>
          <p:nvPr/>
        </p:nvSpPr>
        <p:spPr>
          <a:xfrm>
            <a:off x="7162800" y="5562600"/>
            <a:ext cx="4713858" cy="9547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Before you calculate, make a prediction. What should it be?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4CACE3D-4C55-AA68-3AAE-0053AD2A5ABE}"/>
              </a:ext>
            </a:extLst>
          </p:cNvPr>
          <p:cNvSpPr/>
          <p:nvPr/>
        </p:nvSpPr>
        <p:spPr>
          <a:xfrm>
            <a:off x="8610600" y="4559396"/>
            <a:ext cx="3266058" cy="779685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pollev.com/jolie312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Covariance</a:t>
            </a:r>
            <a:r>
              <a:rPr spc="240" dirty="0"/>
              <a:t> </a:t>
            </a:r>
            <a:r>
              <a:rPr i="1" spc="50" dirty="0">
                <a:latin typeface="Segoe UI"/>
                <a:cs typeface="Segoe UI"/>
              </a:rPr>
              <a:t>used</a:t>
            </a:r>
            <a:r>
              <a:rPr i="1" spc="195" dirty="0">
                <a:latin typeface="Segoe UI"/>
                <a:cs typeface="Segoe UI"/>
              </a:rPr>
              <a:t> </a:t>
            </a:r>
            <a:r>
              <a:rPr i="1" spc="50" dirty="0">
                <a:latin typeface="Segoe UI"/>
                <a:cs typeface="Segoe UI"/>
              </a:rPr>
              <a:t>for</a:t>
            </a:r>
            <a:r>
              <a:rPr i="1" spc="210" dirty="0">
                <a:latin typeface="Segoe UI"/>
                <a:cs typeface="Segoe UI"/>
              </a:rPr>
              <a:t> </a:t>
            </a:r>
            <a:r>
              <a:rPr i="1" spc="55" dirty="0">
                <a:latin typeface="Segoe UI"/>
                <a:cs typeface="Segoe UI"/>
              </a:rPr>
              <a:t>variance</a:t>
            </a:r>
            <a:r>
              <a:rPr i="1" spc="235" dirty="0">
                <a:latin typeface="Segoe UI"/>
                <a:cs typeface="Segoe UI"/>
              </a:rPr>
              <a:t> </a:t>
            </a:r>
            <a:r>
              <a:rPr i="1" dirty="0">
                <a:latin typeface="Segoe UI"/>
                <a:cs typeface="Segoe UI"/>
              </a:rPr>
              <a:t>of</a:t>
            </a:r>
            <a:r>
              <a:rPr i="1" spc="210" dirty="0">
                <a:latin typeface="Segoe UI"/>
                <a:cs typeface="Segoe UI"/>
              </a:rPr>
              <a:t> </a:t>
            </a:r>
            <a:r>
              <a:rPr i="1" dirty="0">
                <a:latin typeface="Segoe UI"/>
                <a:cs typeface="Segoe UI"/>
              </a:rPr>
              <a:t>a</a:t>
            </a:r>
            <a:r>
              <a:rPr i="1" spc="195" dirty="0">
                <a:latin typeface="Segoe UI"/>
                <a:cs typeface="Segoe UI"/>
              </a:rPr>
              <a:t> </a:t>
            </a:r>
            <a:r>
              <a:rPr i="1" spc="35" dirty="0">
                <a:latin typeface="Segoe UI"/>
                <a:cs typeface="Segoe UI"/>
              </a:rPr>
              <a:t>sum</a:t>
            </a:r>
          </a:p>
        </p:txBody>
      </p:sp>
      <p:sp>
        <p:nvSpPr>
          <p:cNvPr id="3" name="object 3"/>
          <p:cNvSpPr/>
          <p:nvPr/>
        </p:nvSpPr>
        <p:spPr>
          <a:xfrm>
            <a:off x="1278508" y="3439921"/>
            <a:ext cx="470534" cy="328930"/>
          </a:xfrm>
          <a:custGeom>
            <a:avLst/>
            <a:gdLst/>
            <a:ahLst/>
            <a:cxnLst/>
            <a:rect l="l" t="t" r="r" b="b"/>
            <a:pathLst>
              <a:path w="470535" h="328929">
                <a:moveTo>
                  <a:pt x="365633" y="0"/>
                </a:moveTo>
                <a:lnTo>
                  <a:pt x="360934" y="13335"/>
                </a:lnTo>
                <a:lnTo>
                  <a:pt x="379984" y="21595"/>
                </a:lnTo>
                <a:lnTo>
                  <a:pt x="396366" y="33035"/>
                </a:lnTo>
                <a:lnTo>
                  <a:pt x="421132" y="65404"/>
                </a:lnTo>
                <a:lnTo>
                  <a:pt x="435705" y="109108"/>
                </a:lnTo>
                <a:lnTo>
                  <a:pt x="439295" y="134346"/>
                </a:lnTo>
                <a:lnTo>
                  <a:pt x="439348" y="134717"/>
                </a:lnTo>
                <a:lnTo>
                  <a:pt x="439346" y="191789"/>
                </a:lnTo>
                <a:lnTo>
                  <a:pt x="429579" y="241788"/>
                </a:lnTo>
                <a:lnTo>
                  <a:pt x="410001" y="280838"/>
                </a:lnTo>
                <a:lnTo>
                  <a:pt x="380232" y="307179"/>
                </a:lnTo>
                <a:lnTo>
                  <a:pt x="361441" y="315467"/>
                </a:lnTo>
                <a:lnTo>
                  <a:pt x="365633" y="328929"/>
                </a:lnTo>
                <a:lnTo>
                  <a:pt x="410511" y="307832"/>
                </a:lnTo>
                <a:lnTo>
                  <a:pt x="443484" y="271398"/>
                </a:lnTo>
                <a:lnTo>
                  <a:pt x="463772" y="222599"/>
                </a:lnTo>
                <a:lnTo>
                  <a:pt x="470534" y="164464"/>
                </a:lnTo>
                <a:lnTo>
                  <a:pt x="468863" y="134717"/>
                </a:lnTo>
                <a:lnTo>
                  <a:pt x="455265" y="80918"/>
                </a:lnTo>
                <a:lnTo>
                  <a:pt x="428355" y="37415"/>
                </a:lnTo>
                <a:lnTo>
                  <a:pt x="389493" y="8598"/>
                </a:lnTo>
                <a:lnTo>
                  <a:pt x="365633" y="0"/>
                </a:lnTo>
                <a:close/>
              </a:path>
              <a:path w="470535" h="328929">
                <a:moveTo>
                  <a:pt x="104902" y="0"/>
                </a:moveTo>
                <a:lnTo>
                  <a:pt x="60134" y="21066"/>
                </a:lnTo>
                <a:lnTo>
                  <a:pt x="27178" y="57657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6762" y="222599"/>
                </a:lnTo>
                <a:lnTo>
                  <a:pt x="27050" y="271398"/>
                </a:lnTo>
                <a:lnTo>
                  <a:pt x="60023" y="307832"/>
                </a:lnTo>
                <a:lnTo>
                  <a:pt x="104902" y="328929"/>
                </a:lnTo>
                <a:lnTo>
                  <a:pt x="109093" y="315467"/>
                </a:lnTo>
                <a:lnTo>
                  <a:pt x="90356" y="307179"/>
                </a:lnTo>
                <a:lnTo>
                  <a:pt x="74167" y="295640"/>
                </a:lnTo>
                <a:lnTo>
                  <a:pt x="49529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1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5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08604" y="3439921"/>
            <a:ext cx="455295" cy="328930"/>
          </a:xfrm>
          <a:custGeom>
            <a:avLst/>
            <a:gdLst/>
            <a:ahLst/>
            <a:cxnLst/>
            <a:rect l="l" t="t" r="r" b="b"/>
            <a:pathLst>
              <a:path w="455295" h="328929">
                <a:moveTo>
                  <a:pt x="350393" y="0"/>
                </a:moveTo>
                <a:lnTo>
                  <a:pt x="345694" y="13335"/>
                </a:lnTo>
                <a:lnTo>
                  <a:pt x="364744" y="21595"/>
                </a:lnTo>
                <a:lnTo>
                  <a:pt x="381126" y="33035"/>
                </a:lnTo>
                <a:lnTo>
                  <a:pt x="405892" y="65404"/>
                </a:lnTo>
                <a:lnTo>
                  <a:pt x="420465" y="109108"/>
                </a:lnTo>
                <a:lnTo>
                  <a:pt x="424055" y="134346"/>
                </a:lnTo>
                <a:lnTo>
                  <a:pt x="424108" y="134717"/>
                </a:lnTo>
                <a:lnTo>
                  <a:pt x="424106" y="191789"/>
                </a:lnTo>
                <a:lnTo>
                  <a:pt x="414339" y="241788"/>
                </a:lnTo>
                <a:lnTo>
                  <a:pt x="394761" y="280838"/>
                </a:lnTo>
                <a:lnTo>
                  <a:pt x="364992" y="307179"/>
                </a:lnTo>
                <a:lnTo>
                  <a:pt x="346201" y="315467"/>
                </a:lnTo>
                <a:lnTo>
                  <a:pt x="350393" y="328929"/>
                </a:lnTo>
                <a:lnTo>
                  <a:pt x="395271" y="307832"/>
                </a:lnTo>
                <a:lnTo>
                  <a:pt x="428244" y="271398"/>
                </a:lnTo>
                <a:lnTo>
                  <a:pt x="448532" y="222599"/>
                </a:lnTo>
                <a:lnTo>
                  <a:pt x="455294" y="164464"/>
                </a:lnTo>
                <a:lnTo>
                  <a:pt x="453623" y="134717"/>
                </a:lnTo>
                <a:lnTo>
                  <a:pt x="440025" y="80918"/>
                </a:lnTo>
                <a:lnTo>
                  <a:pt x="413115" y="37415"/>
                </a:lnTo>
                <a:lnTo>
                  <a:pt x="374253" y="8598"/>
                </a:lnTo>
                <a:lnTo>
                  <a:pt x="350393" y="0"/>
                </a:lnTo>
                <a:close/>
              </a:path>
              <a:path w="455295" h="328929">
                <a:moveTo>
                  <a:pt x="104901" y="0"/>
                </a:moveTo>
                <a:lnTo>
                  <a:pt x="60134" y="21066"/>
                </a:lnTo>
                <a:lnTo>
                  <a:pt x="27177" y="57657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6762" y="222599"/>
                </a:lnTo>
                <a:lnTo>
                  <a:pt x="27050" y="271398"/>
                </a:lnTo>
                <a:lnTo>
                  <a:pt x="60023" y="307832"/>
                </a:lnTo>
                <a:lnTo>
                  <a:pt x="104901" y="328929"/>
                </a:lnTo>
                <a:lnTo>
                  <a:pt x="109093" y="315467"/>
                </a:lnTo>
                <a:lnTo>
                  <a:pt x="90356" y="307179"/>
                </a:lnTo>
                <a:lnTo>
                  <a:pt x="74167" y="295640"/>
                </a:lnTo>
                <a:lnTo>
                  <a:pt x="49530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1" y="162813"/>
                </a:lnTo>
                <a:lnTo>
                  <a:pt x="34893" y="109108"/>
                </a:lnTo>
                <a:lnTo>
                  <a:pt x="49530" y="65404"/>
                </a:lnTo>
                <a:lnTo>
                  <a:pt x="74279" y="33035"/>
                </a:lnTo>
                <a:lnTo>
                  <a:pt x="109600" y="13335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28312" y="3439159"/>
            <a:ext cx="77470" cy="330200"/>
          </a:xfrm>
          <a:custGeom>
            <a:avLst/>
            <a:gdLst/>
            <a:ahLst/>
            <a:cxnLst/>
            <a:rect l="l" t="t" r="r" b="b"/>
            <a:pathLst>
              <a:path w="77470" h="330200">
                <a:moveTo>
                  <a:pt x="77343" y="0"/>
                </a:moveTo>
                <a:lnTo>
                  <a:pt x="0" y="0"/>
                </a:lnTo>
                <a:lnTo>
                  <a:pt x="0" y="13970"/>
                </a:lnTo>
                <a:lnTo>
                  <a:pt x="48514" y="13970"/>
                </a:lnTo>
                <a:lnTo>
                  <a:pt x="48514" y="317500"/>
                </a:lnTo>
                <a:lnTo>
                  <a:pt x="0" y="317500"/>
                </a:lnTo>
                <a:lnTo>
                  <a:pt x="0" y="330200"/>
                </a:lnTo>
                <a:lnTo>
                  <a:pt x="77343" y="330200"/>
                </a:lnTo>
                <a:lnTo>
                  <a:pt x="77343" y="317500"/>
                </a:lnTo>
                <a:lnTo>
                  <a:pt x="77343" y="1397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25519" y="3439159"/>
            <a:ext cx="77470" cy="330200"/>
          </a:xfrm>
          <a:custGeom>
            <a:avLst/>
            <a:gdLst/>
            <a:ahLst/>
            <a:cxnLst/>
            <a:rect l="l" t="t" r="r" b="b"/>
            <a:pathLst>
              <a:path w="77470" h="330200">
                <a:moveTo>
                  <a:pt x="77343" y="0"/>
                </a:moveTo>
                <a:lnTo>
                  <a:pt x="0" y="0"/>
                </a:lnTo>
                <a:lnTo>
                  <a:pt x="0" y="13970"/>
                </a:lnTo>
                <a:lnTo>
                  <a:pt x="0" y="317500"/>
                </a:lnTo>
                <a:lnTo>
                  <a:pt x="0" y="330200"/>
                </a:lnTo>
                <a:lnTo>
                  <a:pt x="77343" y="330200"/>
                </a:lnTo>
                <a:lnTo>
                  <a:pt x="77343" y="317500"/>
                </a:lnTo>
                <a:lnTo>
                  <a:pt x="28702" y="317500"/>
                </a:lnTo>
                <a:lnTo>
                  <a:pt x="28702" y="13970"/>
                </a:lnTo>
                <a:lnTo>
                  <a:pt x="77343" y="1397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00701" y="3439159"/>
            <a:ext cx="946150" cy="330200"/>
          </a:xfrm>
          <a:custGeom>
            <a:avLst/>
            <a:gdLst/>
            <a:ahLst/>
            <a:cxnLst/>
            <a:rect l="l" t="t" r="r" b="b"/>
            <a:pathLst>
              <a:path w="946150" h="330200">
                <a:moveTo>
                  <a:pt x="109601" y="14097"/>
                </a:moveTo>
                <a:lnTo>
                  <a:pt x="104902" y="762"/>
                </a:lnTo>
                <a:lnTo>
                  <a:pt x="81038" y="9372"/>
                </a:lnTo>
                <a:lnTo>
                  <a:pt x="60134" y="21831"/>
                </a:lnTo>
                <a:lnTo>
                  <a:pt x="27178" y="58420"/>
                </a:lnTo>
                <a:lnTo>
                  <a:pt x="6769" y="107251"/>
                </a:lnTo>
                <a:lnTo>
                  <a:pt x="88" y="163576"/>
                </a:lnTo>
                <a:lnTo>
                  <a:pt x="0" y="165227"/>
                </a:lnTo>
                <a:lnTo>
                  <a:pt x="1689" y="195478"/>
                </a:lnTo>
                <a:lnTo>
                  <a:pt x="15214" y="248920"/>
                </a:lnTo>
                <a:lnTo>
                  <a:pt x="42049" y="292315"/>
                </a:lnTo>
                <a:lnTo>
                  <a:pt x="80962" y="321043"/>
                </a:lnTo>
                <a:lnTo>
                  <a:pt x="104902" y="329692"/>
                </a:lnTo>
                <a:lnTo>
                  <a:pt x="109093" y="316230"/>
                </a:lnTo>
                <a:lnTo>
                  <a:pt x="90347" y="307949"/>
                </a:lnTo>
                <a:lnTo>
                  <a:pt x="74155" y="296405"/>
                </a:lnTo>
                <a:lnTo>
                  <a:pt x="49530" y="263525"/>
                </a:lnTo>
                <a:lnTo>
                  <a:pt x="34886" y="218897"/>
                </a:lnTo>
                <a:lnTo>
                  <a:pt x="30035" y="165227"/>
                </a:lnTo>
                <a:lnTo>
                  <a:pt x="29972" y="163576"/>
                </a:lnTo>
                <a:lnTo>
                  <a:pt x="31203" y="135483"/>
                </a:lnTo>
                <a:lnTo>
                  <a:pt x="41008" y="86766"/>
                </a:lnTo>
                <a:lnTo>
                  <a:pt x="60566" y="48412"/>
                </a:lnTo>
                <a:lnTo>
                  <a:pt x="90614" y="22364"/>
                </a:lnTo>
                <a:lnTo>
                  <a:pt x="109601" y="14097"/>
                </a:lnTo>
                <a:close/>
              </a:path>
              <a:path w="946150" h="330200">
                <a:moveTo>
                  <a:pt x="459105" y="0"/>
                </a:moveTo>
                <a:lnTo>
                  <a:pt x="381762" y="0"/>
                </a:lnTo>
                <a:lnTo>
                  <a:pt x="381762" y="13970"/>
                </a:lnTo>
                <a:lnTo>
                  <a:pt x="381762" y="317500"/>
                </a:lnTo>
                <a:lnTo>
                  <a:pt x="381762" y="330200"/>
                </a:lnTo>
                <a:lnTo>
                  <a:pt x="459105" y="330200"/>
                </a:lnTo>
                <a:lnTo>
                  <a:pt x="459105" y="317500"/>
                </a:lnTo>
                <a:lnTo>
                  <a:pt x="410464" y="317500"/>
                </a:lnTo>
                <a:lnTo>
                  <a:pt x="410464" y="13970"/>
                </a:lnTo>
                <a:lnTo>
                  <a:pt x="459105" y="13970"/>
                </a:lnTo>
                <a:lnTo>
                  <a:pt x="459105" y="0"/>
                </a:lnTo>
                <a:close/>
              </a:path>
              <a:path w="946150" h="330200">
                <a:moveTo>
                  <a:pt x="789686" y="0"/>
                </a:moveTo>
                <a:lnTo>
                  <a:pt x="712343" y="0"/>
                </a:lnTo>
                <a:lnTo>
                  <a:pt x="712343" y="13970"/>
                </a:lnTo>
                <a:lnTo>
                  <a:pt x="760857" y="13970"/>
                </a:lnTo>
                <a:lnTo>
                  <a:pt x="760857" y="317500"/>
                </a:lnTo>
                <a:lnTo>
                  <a:pt x="712343" y="317500"/>
                </a:lnTo>
                <a:lnTo>
                  <a:pt x="712343" y="330200"/>
                </a:lnTo>
                <a:lnTo>
                  <a:pt x="789686" y="330200"/>
                </a:lnTo>
                <a:lnTo>
                  <a:pt x="789686" y="317500"/>
                </a:lnTo>
                <a:lnTo>
                  <a:pt x="789686" y="13970"/>
                </a:lnTo>
                <a:lnTo>
                  <a:pt x="789686" y="0"/>
                </a:lnTo>
                <a:close/>
              </a:path>
              <a:path w="946150" h="330200">
                <a:moveTo>
                  <a:pt x="946023" y="165227"/>
                </a:moveTo>
                <a:lnTo>
                  <a:pt x="939241" y="107251"/>
                </a:lnTo>
                <a:lnTo>
                  <a:pt x="918845" y="58420"/>
                </a:lnTo>
                <a:lnTo>
                  <a:pt x="885888" y="21831"/>
                </a:lnTo>
                <a:lnTo>
                  <a:pt x="841121" y="762"/>
                </a:lnTo>
                <a:lnTo>
                  <a:pt x="836422" y="14097"/>
                </a:lnTo>
                <a:lnTo>
                  <a:pt x="855472" y="22364"/>
                </a:lnTo>
                <a:lnTo>
                  <a:pt x="871855" y="33807"/>
                </a:lnTo>
                <a:lnTo>
                  <a:pt x="896620" y="66167"/>
                </a:lnTo>
                <a:lnTo>
                  <a:pt x="911186" y="109880"/>
                </a:lnTo>
                <a:lnTo>
                  <a:pt x="916051" y="163576"/>
                </a:lnTo>
                <a:lnTo>
                  <a:pt x="914831" y="192557"/>
                </a:lnTo>
                <a:lnTo>
                  <a:pt x="905065" y="242557"/>
                </a:lnTo>
                <a:lnTo>
                  <a:pt x="885482" y="281609"/>
                </a:lnTo>
                <a:lnTo>
                  <a:pt x="855713" y="307949"/>
                </a:lnTo>
                <a:lnTo>
                  <a:pt x="836930" y="316230"/>
                </a:lnTo>
                <a:lnTo>
                  <a:pt x="841121" y="329692"/>
                </a:lnTo>
                <a:lnTo>
                  <a:pt x="885990" y="308597"/>
                </a:lnTo>
                <a:lnTo>
                  <a:pt x="918972" y="272161"/>
                </a:lnTo>
                <a:lnTo>
                  <a:pt x="939253" y="223367"/>
                </a:lnTo>
                <a:lnTo>
                  <a:pt x="944321" y="195478"/>
                </a:lnTo>
                <a:lnTo>
                  <a:pt x="946023" y="1652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23722" y="1445513"/>
            <a:ext cx="11106150" cy="234505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88900" marR="17780" indent="5715">
              <a:lnSpc>
                <a:spcPts val="3020"/>
              </a:lnSpc>
              <a:spcBef>
                <a:spcPts val="480"/>
              </a:spcBef>
            </a:pPr>
            <a:r>
              <a:rPr sz="2800" b="0" spc="-40" dirty="0">
                <a:latin typeface="Segoe UI Semilight"/>
                <a:cs typeface="Segoe UI Semilight"/>
              </a:rPr>
              <a:t>You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and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your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friend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are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playing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game,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flip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coin: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if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heads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pay </a:t>
            </a:r>
            <a:r>
              <a:rPr sz="2800" b="0" dirty="0">
                <a:latin typeface="Segoe UI Semilight"/>
                <a:cs typeface="Segoe UI Semilight"/>
              </a:rPr>
              <a:t>your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friend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spc="-20" dirty="0">
                <a:latin typeface="Segoe UI Semilight"/>
                <a:cs typeface="Segoe UI Semilight"/>
              </a:rPr>
              <a:t>dollar,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if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tails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they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pay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dollar.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Let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your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profit</a:t>
            </a:r>
            <a:r>
              <a:rPr sz="2800" b="0" spc="70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and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𝑌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your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spc="-20" dirty="0">
                <a:latin typeface="Segoe UI Semilight"/>
                <a:cs typeface="Segoe UI Semilight"/>
              </a:rPr>
              <a:t>friend’s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profit.</a:t>
            </a:r>
            <a:endParaRPr sz="2800">
              <a:latin typeface="Segoe UI Semilight"/>
              <a:cs typeface="Segoe UI Semilight"/>
            </a:endParaRPr>
          </a:p>
          <a:p>
            <a:pPr marL="94615">
              <a:lnSpc>
                <a:spcPct val="100000"/>
              </a:lnSpc>
              <a:spcBef>
                <a:spcPts val="1030"/>
              </a:spcBef>
            </a:pPr>
            <a:r>
              <a:rPr sz="2800" b="0" dirty="0">
                <a:latin typeface="Segoe UI Semilight"/>
                <a:cs typeface="Segoe UI Semilight"/>
              </a:rPr>
              <a:t>What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is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Var(𝑋</a:t>
            </a:r>
            <a:r>
              <a:rPr sz="2800" spc="3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+</a:t>
            </a:r>
            <a:r>
              <a:rPr sz="2800" spc="-3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𝑌)</a:t>
            </a:r>
            <a:r>
              <a:rPr sz="2800" b="0" spc="-25" dirty="0">
                <a:latin typeface="Segoe UI Semilight"/>
                <a:cs typeface="Segoe UI Semilight"/>
              </a:rPr>
              <a:t>?</a:t>
            </a:r>
            <a:endParaRPr sz="2800">
              <a:latin typeface="Segoe UI Semilight"/>
              <a:cs typeface="Segoe UI Semilight"/>
            </a:endParaRPr>
          </a:p>
          <a:p>
            <a:pPr marL="88900">
              <a:lnSpc>
                <a:spcPct val="100000"/>
              </a:lnSpc>
              <a:spcBef>
                <a:spcPts val="1070"/>
              </a:spcBef>
              <a:tabLst>
                <a:tab pos="771525" algn="l"/>
                <a:tab pos="1254125" algn="l"/>
                <a:tab pos="2301875" algn="l"/>
                <a:tab pos="2771140" algn="l"/>
                <a:tab pos="4101465" algn="l"/>
                <a:tab pos="4594225" algn="l"/>
                <a:tab pos="5455285" algn="l"/>
              </a:tabLst>
            </a:pPr>
            <a:r>
              <a:rPr sz="2800" spc="-25" dirty="0">
                <a:latin typeface="Cambria Math"/>
                <a:cs typeface="Cambria Math"/>
              </a:rPr>
              <a:t>Var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𝑋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6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Var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𝔼</a:t>
            </a:r>
            <a:r>
              <a:rPr sz="2800" spc="355" dirty="0">
                <a:latin typeface="Cambria Math"/>
                <a:cs typeface="Cambria Math"/>
              </a:rPr>
              <a:t> </a:t>
            </a:r>
            <a:r>
              <a:rPr sz="2800" spc="50" dirty="0">
                <a:latin typeface="Cambria Math"/>
                <a:cs typeface="Cambria Math"/>
              </a:rPr>
              <a:t>𝑋</a:t>
            </a:r>
            <a:r>
              <a:rPr sz="3075" spc="75" baseline="27100" dirty="0">
                <a:latin typeface="Cambria Math"/>
                <a:cs typeface="Cambria Math"/>
              </a:rPr>
              <a:t>2</a:t>
            </a:r>
            <a:r>
              <a:rPr sz="3075" baseline="271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−</a:t>
            </a:r>
            <a:r>
              <a:rPr sz="2800" dirty="0">
                <a:latin typeface="Cambria Math"/>
                <a:cs typeface="Cambria Math"/>
              </a:rPr>
              <a:t>	𝔼</a:t>
            </a:r>
            <a:r>
              <a:rPr sz="2800" spc="33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𝑋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3075" baseline="27100" dirty="0">
                <a:latin typeface="Cambria Math"/>
                <a:cs typeface="Cambria Math"/>
              </a:rPr>
              <a:t>2</a:t>
            </a:r>
            <a:r>
              <a:rPr sz="3075" spc="667" baseline="2710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=</a:t>
            </a:r>
            <a:r>
              <a:rPr sz="2800" spc="16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1</a:t>
            </a:r>
            <a:r>
              <a:rPr sz="2800" spc="1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−</a:t>
            </a:r>
            <a:r>
              <a:rPr sz="2800" spc="-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0</a:t>
            </a:r>
            <a:r>
              <a:rPr sz="3075" baseline="27100" dirty="0">
                <a:latin typeface="Cambria Math"/>
                <a:cs typeface="Cambria Math"/>
              </a:rPr>
              <a:t>2</a:t>
            </a:r>
            <a:r>
              <a:rPr sz="3075" spc="690" baseline="2710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=</a:t>
            </a:r>
            <a:r>
              <a:rPr sz="2800" spc="16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1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12036" y="4000753"/>
            <a:ext cx="824230" cy="328930"/>
          </a:xfrm>
          <a:custGeom>
            <a:avLst/>
            <a:gdLst/>
            <a:ahLst/>
            <a:cxnLst/>
            <a:rect l="l" t="t" r="r" b="b"/>
            <a:pathLst>
              <a:path w="824230" h="328929">
                <a:moveTo>
                  <a:pt x="719201" y="0"/>
                </a:moveTo>
                <a:lnTo>
                  <a:pt x="714501" y="13335"/>
                </a:lnTo>
                <a:lnTo>
                  <a:pt x="733551" y="21595"/>
                </a:lnTo>
                <a:lnTo>
                  <a:pt x="749934" y="33035"/>
                </a:lnTo>
                <a:lnTo>
                  <a:pt x="774700" y="65405"/>
                </a:lnTo>
                <a:lnTo>
                  <a:pt x="789273" y="109108"/>
                </a:lnTo>
                <a:lnTo>
                  <a:pt x="792863" y="134346"/>
                </a:lnTo>
                <a:lnTo>
                  <a:pt x="792916" y="134717"/>
                </a:lnTo>
                <a:lnTo>
                  <a:pt x="792914" y="191789"/>
                </a:lnTo>
                <a:lnTo>
                  <a:pt x="783147" y="241788"/>
                </a:lnTo>
                <a:lnTo>
                  <a:pt x="763569" y="280838"/>
                </a:lnTo>
                <a:lnTo>
                  <a:pt x="733800" y="307179"/>
                </a:lnTo>
                <a:lnTo>
                  <a:pt x="715010" y="315468"/>
                </a:lnTo>
                <a:lnTo>
                  <a:pt x="719201" y="328930"/>
                </a:lnTo>
                <a:lnTo>
                  <a:pt x="764079" y="307832"/>
                </a:lnTo>
                <a:lnTo>
                  <a:pt x="797051" y="271399"/>
                </a:lnTo>
                <a:lnTo>
                  <a:pt x="817340" y="222599"/>
                </a:lnTo>
                <a:lnTo>
                  <a:pt x="824102" y="164465"/>
                </a:lnTo>
                <a:lnTo>
                  <a:pt x="822431" y="134717"/>
                </a:lnTo>
                <a:lnTo>
                  <a:pt x="808833" y="80918"/>
                </a:lnTo>
                <a:lnTo>
                  <a:pt x="781923" y="37415"/>
                </a:lnTo>
                <a:lnTo>
                  <a:pt x="743061" y="8598"/>
                </a:lnTo>
                <a:lnTo>
                  <a:pt x="719201" y="0"/>
                </a:lnTo>
                <a:close/>
              </a:path>
              <a:path w="824230" h="328929">
                <a:moveTo>
                  <a:pt x="104901" y="0"/>
                </a:moveTo>
                <a:lnTo>
                  <a:pt x="60134" y="21066"/>
                </a:lnTo>
                <a:lnTo>
                  <a:pt x="27178" y="57658"/>
                </a:lnTo>
                <a:lnTo>
                  <a:pt x="6778" y="106489"/>
                </a:lnTo>
                <a:lnTo>
                  <a:pt x="92" y="162814"/>
                </a:lnTo>
                <a:lnTo>
                  <a:pt x="0" y="164465"/>
                </a:lnTo>
                <a:lnTo>
                  <a:pt x="6762" y="222599"/>
                </a:lnTo>
                <a:lnTo>
                  <a:pt x="27050" y="271399"/>
                </a:lnTo>
                <a:lnTo>
                  <a:pt x="60023" y="307832"/>
                </a:lnTo>
                <a:lnTo>
                  <a:pt x="104901" y="328930"/>
                </a:lnTo>
                <a:lnTo>
                  <a:pt x="109093" y="315468"/>
                </a:lnTo>
                <a:lnTo>
                  <a:pt x="90356" y="307179"/>
                </a:lnTo>
                <a:lnTo>
                  <a:pt x="74167" y="295640"/>
                </a:lnTo>
                <a:lnTo>
                  <a:pt x="49529" y="262763"/>
                </a:lnTo>
                <a:lnTo>
                  <a:pt x="34893" y="218122"/>
                </a:lnTo>
                <a:lnTo>
                  <a:pt x="30042" y="164465"/>
                </a:lnTo>
                <a:lnTo>
                  <a:pt x="29971" y="162814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5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41700" y="4000500"/>
            <a:ext cx="77470" cy="330200"/>
          </a:xfrm>
          <a:custGeom>
            <a:avLst/>
            <a:gdLst/>
            <a:ahLst/>
            <a:cxnLst/>
            <a:rect l="l" t="t" r="r" b="b"/>
            <a:pathLst>
              <a:path w="77470" h="330200">
                <a:moveTo>
                  <a:pt x="77343" y="0"/>
                </a:moveTo>
                <a:lnTo>
                  <a:pt x="0" y="0"/>
                </a:lnTo>
                <a:lnTo>
                  <a:pt x="0" y="12700"/>
                </a:lnTo>
                <a:lnTo>
                  <a:pt x="48514" y="12700"/>
                </a:lnTo>
                <a:lnTo>
                  <a:pt x="48514" y="317500"/>
                </a:lnTo>
                <a:lnTo>
                  <a:pt x="0" y="317500"/>
                </a:lnTo>
                <a:lnTo>
                  <a:pt x="0" y="330200"/>
                </a:lnTo>
                <a:lnTo>
                  <a:pt x="77343" y="330200"/>
                </a:lnTo>
                <a:lnTo>
                  <a:pt x="77343" y="317500"/>
                </a:lnTo>
                <a:lnTo>
                  <a:pt x="77343" y="1270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97759" y="4000500"/>
            <a:ext cx="77470" cy="330200"/>
          </a:xfrm>
          <a:custGeom>
            <a:avLst/>
            <a:gdLst/>
            <a:ahLst/>
            <a:cxnLst/>
            <a:rect l="l" t="t" r="r" b="b"/>
            <a:pathLst>
              <a:path w="77469" h="330200">
                <a:moveTo>
                  <a:pt x="77343" y="0"/>
                </a:moveTo>
                <a:lnTo>
                  <a:pt x="0" y="0"/>
                </a:lnTo>
                <a:lnTo>
                  <a:pt x="0" y="12700"/>
                </a:lnTo>
                <a:lnTo>
                  <a:pt x="0" y="317500"/>
                </a:lnTo>
                <a:lnTo>
                  <a:pt x="0" y="330200"/>
                </a:lnTo>
                <a:lnTo>
                  <a:pt x="77343" y="330200"/>
                </a:lnTo>
                <a:lnTo>
                  <a:pt x="77343" y="317500"/>
                </a:lnTo>
                <a:lnTo>
                  <a:pt x="28702" y="317500"/>
                </a:lnTo>
                <a:lnTo>
                  <a:pt x="28702" y="12700"/>
                </a:lnTo>
                <a:lnTo>
                  <a:pt x="77343" y="1270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99922" y="3899103"/>
            <a:ext cx="27393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28345" algn="l"/>
                <a:tab pos="1566545" algn="l"/>
              </a:tabLst>
            </a:pPr>
            <a:r>
              <a:rPr sz="2800" spc="-25" dirty="0">
                <a:latin typeface="Cambria Math"/>
                <a:cs typeface="Cambria Math"/>
              </a:rPr>
              <a:t>Cov</a:t>
            </a:r>
            <a:r>
              <a:rPr sz="2800" dirty="0">
                <a:latin typeface="Cambria Math"/>
                <a:cs typeface="Cambria Math"/>
              </a:rPr>
              <a:t>	𝑋,</a:t>
            </a:r>
            <a:r>
              <a:rPr sz="2800" spc="-10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𝔼</a:t>
            </a:r>
            <a:r>
              <a:rPr sz="2800" spc="35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𝑋𝑌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522984" y="4636770"/>
            <a:ext cx="77470" cy="331470"/>
          </a:xfrm>
          <a:custGeom>
            <a:avLst/>
            <a:gdLst/>
            <a:ahLst/>
            <a:cxnLst/>
            <a:rect l="l" t="t" r="r" b="b"/>
            <a:pathLst>
              <a:path w="77469" h="331470">
                <a:moveTo>
                  <a:pt x="77343" y="0"/>
                </a:moveTo>
                <a:lnTo>
                  <a:pt x="0" y="0"/>
                </a:lnTo>
                <a:lnTo>
                  <a:pt x="0" y="13970"/>
                </a:lnTo>
                <a:lnTo>
                  <a:pt x="48514" y="13970"/>
                </a:lnTo>
                <a:lnTo>
                  <a:pt x="48514" y="317500"/>
                </a:lnTo>
                <a:lnTo>
                  <a:pt x="0" y="317500"/>
                </a:lnTo>
                <a:lnTo>
                  <a:pt x="0" y="331470"/>
                </a:lnTo>
                <a:lnTo>
                  <a:pt x="77343" y="331470"/>
                </a:lnTo>
                <a:lnTo>
                  <a:pt x="77343" y="317500"/>
                </a:lnTo>
                <a:lnTo>
                  <a:pt x="77343" y="1397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79004" y="4636770"/>
            <a:ext cx="77470" cy="331470"/>
          </a:xfrm>
          <a:custGeom>
            <a:avLst/>
            <a:gdLst/>
            <a:ahLst/>
            <a:cxnLst/>
            <a:rect l="l" t="t" r="r" b="b"/>
            <a:pathLst>
              <a:path w="77469" h="331470">
                <a:moveTo>
                  <a:pt x="77330" y="0"/>
                </a:moveTo>
                <a:lnTo>
                  <a:pt x="0" y="0"/>
                </a:lnTo>
                <a:lnTo>
                  <a:pt x="0" y="13970"/>
                </a:lnTo>
                <a:lnTo>
                  <a:pt x="0" y="317500"/>
                </a:lnTo>
                <a:lnTo>
                  <a:pt x="0" y="331470"/>
                </a:lnTo>
                <a:lnTo>
                  <a:pt x="77330" y="331470"/>
                </a:lnTo>
                <a:lnTo>
                  <a:pt x="77330" y="317500"/>
                </a:lnTo>
                <a:lnTo>
                  <a:pt x="28790" y="317500"/>
                </a:lnTo>
                <a:lnTo>
                  <a:pt x="28790" y="13970"/>
                </a:lnTo>
                <a:lnTo>
                  <a:pt x="77330" y="13970"/>
                </a:lnTo>
                <a:lnTo>
                  <a:pt x="773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99922" y="4536694"/>
            <a:ext cx="1318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39494" algn="l"/>
              </a:tabLst>
            </a:pPr>
            <a:r>
              <a:rPr sz="2800" dirty="0">
                <a:latin typeface="Cambria Math"/>
                <a:cs typeface="Cambria Math"/>
              </a:rPr>
              <a:t>𝔼</a:t>
            </a:r>
            <a:r>
              <a:rPr sz="2800" spc="34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𝑋𝑌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=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102230" y="4790694"/>
            <a:ext cx="151130" cy="22860"/>
          </a:xfrm>
          <a:custGeom>
            <a:avLst/>
            <a:gdLst/>
            <a:ahLst/>
            <a:cxnLst/>
            <a:rect l="l" t="t" r="r" b="b"/>
            <a:pathLst>
              <a:path w="151130" h="22860">
                <a:moveTo>
                  <a:pt x="150875" y="0"/>
                </a:moveTo>
                <a:lnTo>
                  <a:pt x="0" y="0"/>
                </a:lnTo>
                <a:lnTo>
                  <a:pt x="0" y="22859"/>
                </a:lnTo>
                <a:lnTo>
                  <a:pt x="150875" y="22859"/>
                </a:lnTo>
                <a:lnTo>
                  <a:pt x="1508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543429" y="4637785"/>
            <a:ext cx="1148715" cy="328930"/>
          </a:xfrm>
          <a:custGeom>
            <a:avLst/>
            <a:gdLst/>
            <a:ahLst/>
            <a:cxnLst/>
            <a:rect l="l" t="t" r="r" b="b"/>
            <a:pathLst>
              <a:path w="1148714" h="328929">
                <a:moveTo>
                  <a:pt x="1043812" y="0"/>
                </a:moveTo>
                <a:lnTo>
                  <a:pt x="1039113" y="13334"/>
                </a:lnTo>
                <a:lnTo>
                  <a:pt x="1058163" y="21595"/>
                </a:lnTo>
                <a:lnTo>
                  <a:pt x="1074546" y="33035"/>
                </a:lnTo>
                <a:lnTo>
                  <a:pt x="1099311" y="65405"/>
                </a:lnTo>
                <a:lnTo>
                  <a:pt x="1113885" y="109108"/>
                </a:lnTo>
                <a:lnTo>
                  <a:pt x="1118743" y="162813"/>
                </a:lnTo>
                <a:lnTo>
                  <a:pt x="1117526" y="191789"/>
                </a:lnTo>
                <a:lnTo>
                  <a:pt x="1107759" y="241788"/>
                </a:lnTo>
                <a:lnTo>
                  <a:pt x="1088181" y="280838"/>
                </a:lnTo>
                <a:lnTo>
                  <a:pt x="1058412" y="307179"/>
                </a:lnTo>
                <a:lnTo>
                  <a:pt x="1039621" y="315468"/>
                </a:lnTo>
                <a:lnTo>
                  <a:pt x="1043812" y="328930"/>
                </a:lnTo>
                <a:lnTo>
                  <a:pt x="1088691" y="307832"/>
                </a:lnTo>
                <a:lnTo>
                  <a:pt x="1121663" y="271399"/>
                </a:lnTo>
                <a:lnTo>
                  <a:pt x="1141952" y="222599"/>
                </a:lnTo>
                <a:lnTo>
                  <a:pt x="1148715" y="164464"/>
                </a:lnTo>
                <a:lnTo>
                  <a:pt x="1147043" y="134717"/>
                </a:lnTo>
                <a:lnTo>
                  <a:pt x="1133445" y="80918"/>
                </a:lnTo>
                <a:lnTo>
                  <a:pt x="1106535" y="37415"/>
                </a:lnTo>
                <a:lnTo>
                  <a:pt x="1067673" y="8598"/>
                </a:lnTo>
                <a:lnTo>
                  <a:pt x="1043812" y="0"/>
                </a:lnTo>
                <a:close/>
              </a:path>
              <a:path w="1148714" h="328929">
                <a:moveTo>
                  <a:pt x="104901" y="0"/>
                </a:moveTo>
                <a:lnTo>
                  <a:pt x="60134" y="21066"/>
                </a:lnTo>
                <a:lnTo>
                  <a:pt x="27177" y="57657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54" y="291550"/>
                </a:lnTo>
                <a:lnTo>
                  <a:pt x="80968" y="320280"/>
                </a:lnTo>
                <a:lnTo>
                  <a:pt x="104901" y="328930"/>
                </a:lnTo>
                <a:lnTo>
                  <a:pt x="109093" y="315468"/>
                </a:lnTo>
                <a:lnTo>
                  <a:pt x="90356" y="307179"/>
                </a:lnTo>
                <a:lnTo>
                  <a:pt x="74168" y="295640"/>
                </a:lnTo>
                <a:lnTo>
                  <a:pt x="49529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1" y="162813"/>
                </a:lnTo>
                <a:lnTo>
                  <a:pt x="34893" y="109108"/>
                </a:lnTo>
                <a:lnTo>
                  <a:pt x="49529" y="65405"/>
                </a:lnTo>
                <a:lnTo>
                  <a:pt x="74279" y="33035"/>
                </a:lnTo>
                <a:lnTo>
                  <a:pt x="109600" y="13334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45915" y="4790694"/>
            <a:ext cx="151130" cy="22860"/>
          </a:xfrm>
          <a:custGeom>
            <a:avLst/>
            <a:gdLst/>
            <a:ahLst/>
            <a:cxnLst/>
            <a:rect l="l" t="t" r="r" b="b"/>
            <a:pathLst>
              <a:path w="151129" h="22860">
                <a:moveTo>
                  <a:pt x="150875" y="0"/>
                </a:moveTo>
                <a:lnTo>
                  <a:pt x="0" y="0"/>
                </a:lnTo>
                <a:lnTo>
                  <a:pt x="0" y="22859"/>
                </a:lnTo>
                <a:lnTo>
                  <a:pt x="150875" y="22859"/>
                </a:lnTo>
                <a:lnTo>
                  <a:pt x="1508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626358" y="3764205"/>
            <a:ext cx="1779270" cy="996315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sz="2800" dirty="0">
                <a:latin typeface="Cambria Math"/>
                <a:cs typeface="Cambria Math"/>
              </a:rPr>
              <a:t>−</a:t>
            </a:r>
            <a:r>
              <a:rPr sz="2800" spc="-10" dirty="0">
                <a:latin typeface="Cambria Math"/>
                <a:cs typeface="Cambria Math"/>
              </a:rPr>
              <a:t> 𝔼[𝑋]𝔼[𝑌]</a:t>
            </a:r>
            <a:endParaRPr sz="2800">
              <a:latin typeface="Cambria Math"/>
              <a:cs typeface="Cambria Math"/>
            </a:endParaRPr>
          </a:p>
          <a:p>
            <a:pPr marL="520065">
              <a:lnSpc>
                <a:spcPct val="100000"/>
              </a:lnSpc>
              <a:spcBef>
                <a:spcPts val="765"/>
              </a:spcBef>
            </a:pPr>
            <a:r>
              <a:rPr sz="2050" spc="-50" dirty="0">
                <a:latin typeface="Cambria Math"/>
                <a:cs typeface="Cambria Math"/>
              </a:rPr>
              <a:t>1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89785" y="4347717"/>
            <a:ext cx="2219960" cy="80010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050" spc="-50" dirty="0">
                <a:latin typeface="Cambria Math"/>
                <a:cs typeface="Cambria Math"/>
              </a:rPr>
              <a:t>1</a:t>
            </a:r>
            <a:endParaRPr sz="205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  <a:tabLst>
                <a:tab pos="2056130" algn="l"/>
              </a:tabLst>
            </a:pPr>
            <a:r>
              <a:rPr sz="2050" spc="-50" dirty="0">
                <a:latin typeface="Cambria Math"/>
                <a:cs typeface="Cambria Math"/>
              </a:rPr>
              <a:t>2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2050" spc="-50" dirty="0">
                <a:latin typeface="Cambria Math"/>
                <a:cs typeface="Cambria Math"/>
              </a:rPr>
              <a:t>2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387469" y="4637785"/>
            <a:ext cx="1150620" cy="328930"/>
          </a:xfrm>
          <a:custGeom>
            <a:avLst/>
            <a:gdLst/>
            <a:ahLst/>
            <a:cxnLst/>
            <a:rect l="l" t="t" r="r" b="b"/>
            <a:pathLst>
              <a:path w="1150620" h="328929">
                <a:moveTo>
                  <a:pt x="1045336" y="0"/>
                </a:moveTo>
                <a:lnTo>
                  <a:pt x="1040638" y="13334"/>
                </a:lnTo>
                <a:lnTo>
                  <a:pt x="1059688" y="21595"/>
                </a:lnTo>
                <a:lnTo>
                  <a:pt x="1076070" y="33035"/>
                </a:lnTo>
                <a:lnTo>
                  <a:pt x="1100835" y="65405"/>
                </a:lnTo>
                <a:lnTo>
                  <a:pt x="1115409" y="109108"/>
                </a:lnTo>
                <a:lnTo>
                  <a:pt x="1120266" y="162813"/>
                </a:lnTo>
                <a:lnTo>
                  <a:pt x="1119050" y="191789"/>
                </a:lnTo>
                <a:lnTo>
                  <a:pt x="1109283" y="241788"/>
                </a:lnTo>
                <a:lnTo>
                  <a:pt x="1089705" y="280838"/>
                </a:lnTo>
                <a:lnTo>
                  <a:pt x="1059936" y="307179"/>
                </a:lnTo>
                <a:lnTo>
                  <a:pt x="1041145" y="315468"/>
                </a:lnTo>
                <a:lnTo>
                  <a:pt x="1045336" y="328930"/>
                </a:lnTo>
                <a:lnTo>
                  <a:pt x="1090215" y="307832"/>
                </a:lnTo>
                <a:lnTo>
                  <a:pt x="1123188" y="271399"/>
                </a:lnTo>
                <a:lnTo>
                  <a:pt x="1143476" y="222599"/>
                </a:lnTo>
                <a:lnTo>
                  <a:pt x="1150239" y="164464"/>
                </a:lnTo>
                <a:lnTo>
                  <a:pt x="1148567" y="134717"/>
                </a:lnTo>
                <a:lnTo>
                  <a:pt x="1134969" y="80918"/>
                </a:lnTo>
                <a:lnTo>
                  <a:pt x="1108059" y="37415"/>
                </a:lnTo>
                <a:lnTo>
                  <a:pt x="1069197" y="8598"/>
                </a:lnTo>
                <a:lnTo>
                  <a:pt x="1045336" y="0"/>
                </a:lnTo>
                <a:close/>
              </a:path>
              <a:path w="1150620" h="328929">
                <a:moveTo>
                  <a:pt x="104901" y="0"/>
                </a:moveTo>
                <a:lnTo>
                  <a:pt x="60134" y="21066"/>
                </a:lnTo>
                <a:lnTo>
                  <a:pt x="27177" y="57657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54" y="291550"/>
                </a:lnTo>
                <a:lnTo>
                  <a:pt x="80968" y="320280"/>
                </a:lnTo>
                <a:lnTo>
                  <a:pt x="104901" y="328930"/>
                </a:lnTo>
                <a:lnTo>
                  <a:pt x="109092" y="315468"/>
                </a:lnTo>
                <a:lnTo>
                  <a:pt x="90356" y="307179"/>
                </a:lnTo>
                <a:lnTo>
                  <a:pt x="74167" y="295640"/>
                </a:lnTo>
                <a:lnTo>
                  <a:pt x="49529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1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4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319908" y="4536694"/>
            <a:ext cx="41871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9725" algn="l"/>
                <a:tab pos="1483360" algn="l"/>
                <a:tab pos="2184400" algn="l"/>
                <a:tab pos="3347720" algn="l"/>
              </a:tabLst>
            </a:pPr>
            <a:r>
              <a:rPr sz="2800" spc="-50" dirty="0">
                <a:latin typeface="Cambria Math"/>
                <a:cs typeface="Cambria Math"/>
              </a:rPr>
              <a:t>⋅</a:t>
            </a:r>
            <a:r>
              <a:rPr sz="2800" dirty="0">
                <a:latin typeface="Cambria Math"/>
                <a:cs typeface="Cambria Math"/>
              </a:rPr>
              <a:t>	−1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⋅ </a:t>
            </a:r>
            <a:r>
              <a:rPr sz="2800" spc="-50" dirty="0">
                <a:latin typeface="Cambria Math"/>
                <a:cs typeface="Cambria Math"/>
              </a:rPr>
              <a:t>1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+</a:t>
            </a:r>
            <a:r>
              <a:rPr sz="2800" dirty="0">
                <a:latin typeface="Cambria Math"/>
                <a:cs typeface="Cambria Math"/>
              </a:rPr>
              <a:t>	1</a:t>
            </a:r>
            <a:r>
              <a:rPr sz="2800" spc="-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⋅ </a:t>
            </a:r>
            <a:r>
              <a:rPr sz="2800" spc="-25" dirty="0">
                <a:latin typeface="Cambria Math"/>
                <a:cs typeface="Cambria Math"/>
              </a:rPr>
              <a:t>−1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6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−1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312036" y="5282438"/>
            <a:ext cx="824230" cy="328930"/>
          </a:xfrm>
          <a:custGeom>
            <a:avLst/>
            <a:gdLst/>
            <a:ahLst/>
            <a:cxnLst/>
            <a:rect l="l" t="t" r="r" b="b"/>
            <a:pathLst>
              <a:path w="824230" h="328929">
                <a:moveTo>
                  <a:pt x="719201" y="0"/>
                </a:moveTo>
                <a:lnTo>
                  <a:pt x="714501" y="13334"/>
                </a:lnTo>
                <a:lnTo>
                  <a:pt x="733551" y="21595"/>
                </a:lnTo>
                <a:lnTo>
                  <a:pt x="749934" y="33035"/>
                </a:lnTo>
                <a:lnTo>
                  <a:pt x="774700" y="65405"/>
                </a:lnTo>
                <a:lnTo>
                  <a:pt x="789273" y="109108"/>
                </a:lnTo>
                <a:lnTo>
                  <a:pt x="792863" y="134346"/>
                </a:lnTo>
                <a:lnTo>
                  <a:pt x="792916" y="134717"/>
                </a:lnTo>
                <a:lnTo>
                  <a:pt x="792914" y="191789"/>
                </a:lnTo>
                <a:lnTo>
                  <a:pt x="783147" y="241788"/>
                </a:lnTo>
                <a:lnTo>
                  <a:pt x="763569" y="280844"/>
                </a:lnTo>
                <a:lnTo>
                  <a:pt x="733800" y="307216"/>
                </a:lnTo>
                <a:lnTo>
                  <a:pt x="715010" y="315518"/>
                </a:lnTo>
                <a:lnTo>
                  <a:pt x="719201" y="328866"/>
                </a:lnTo>
                <a:lnTo>
                  <a:pt x="764079" y="307843"/>
                </a:lnTo>
                <a:lnTo>
                  <a:pt x="797051" y="271399"/>
                </a:lnTo>
                <a:lnTo>
                  <a:pt x="817340" y="222599"/>
                </a:lnTo>
                <a:lnTo>
                  <a:pt x="824102" y="164465"/>
                </a:lnTo>
                <a:lnTo>
                  <a:pt x="822431" y="134717"/>
                </a:lnTo>
                <a:lnTo>
                  <a:pt x="808833" y="80918"/>
                </a:lnTo>
                <a:lnTo>
                  <a:pt x="781923" y="37415"/>
                </a:lnTo>
                <a:lnTo>
                  <a:pt x="743061" y="8598"/>
                </a:lnTo>
                <a:lnTo>
                  <a:pt x="719201" y="0"/>
                </a:lnTo>
                <a:close/>
              </a:path>
              <a:path w="824230" h="328929">
                <a:moveTo>
                  <a:pt x="104901" y="0"/>
                </a:moveTo>
                <a:lnTo>
                  <a:pt x="60134" y="21066"/>
                </a:lnTo>
                <a:lnTo>
                  <a:pt x="27178" y="57658"/>
                </a:lnTo>
                <a:lnTo>
                  <a:pt x="6778" y="106489"/>
                </a:lnTo>
                <a:lnTo>
                  <a:pt x="92" y="162814"/>
                </a:lnTo>
                <a:lnTo>
                  <a:pt x="0" y="164465"/>
                </a:lnTo>
                <a:lnTo>
                  <a:pt x="6762" y="222599"/>
                </a:lnTo>
                <a:lnTo>
                  <a:pt x="27050" y="271399"/>
                </a:lnTo>
                <a:lnTo>
                  <a:pt x="60023" y="307843"/>
                </a:lnTo>
                <a:lnTo>
                  <a:pt x="104901" y="328866"/>
                </a:lnTo>
                <a:lnTo>
                  <a:pt x="109093" y="315518"/>
                </a:lnTo>
                <a:lnTo>
                  <a:pt x="90356" y="307216"/>
                </a:lnTo>
                <a:lnTo>
                  <a:pt x="74167" y="295660"/>
                </a:lnTo>
                <a:lnTo>
                  <a:pt x="49529" y="262763"/>
                </a:lnTo>
                <a:lnTo>
                  <a:pt x="34893" y="218122"/>
                </a:lnTo>
                <a:lnTo>
                  <a:pt x="30042" y="164465"/>
                </a:lnTo>
                <a:lnTo>
                  <a:pt x="29971" y="162814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4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78508" y="5844756"/>
            <a:ext cx="1115695" cy="328930"/>
          </a:xfrm>
          <a:custGeom>
            <a:avLst/>
            <a:gdLst/>
            <a:ahLst/>
            <a:cxnLst/>
            <a:rect l="l" t="t" r="r" b="b"/>
            <a:pathLst>
              <a:path w="1115695" h="328929">
                <a:moveTo>
                  <a:pt x="1010285" y="0"/>
                </a:moveTo>
                <a:lnTo>
                  <a:pt x="1005585" y="13347"/>
                </a:lnTo>
                <a:lnTo>
                  <a:pt x="1024635" y="21610"/>
                </a:lnTo>
                <a:lnTo>
                  <a:pt x="1041018" y="33046"/>
                </a:lnTo>
                <a:lnTo>
                  <a:pt x="1065784" y="65443"/>
                </a:lnTo>
                <a:lnTo>
                  <a:pt x="1080357" y="109164"/>
                </a:lnTo>
                <a:lnTo>
                  <a:pt x="1083949" y="134387"/>
                </a:lnTo>
                <a:lnTo>
                  <a:pt x="1084000" y="134742"/>
                </a:lnTo>
                <a:lnTo>
                  <a:pt x="1083998" y="191814"/>
                </a:lnTo>
                <a:lnTo>
                  <a:pt x="1074231" y="241839"/>
                </a:lnTo>
                <a:lnTo>
                  <a:pt x="1054653" y="280904"/>
                </a:lnTo>
                <a:lnTo>
                  <a:pt x="1024884" y="307255"/>
                </a:lnTo>
                <a:lnTo>
                  <a:pt x="1006093" y="315556"/>
                </a:lnTo>
                <a:lnTo>
                  <a:pt x="1010285" y="328904"/>
                </a:lnTo>
                <a:lnTo>
                  <a:pt x="1055163" y="307860"/>
                </a:lnTo>
                <a:lnTo>
                  <a:pt x="1088136" y="271424"/>
                </a:lnTo>
                <a:lnTo>
                  <a:pt x="1108424" y="222645"/>
                </a:lnTo>
                <a:lnTo>
                  <a:pt x="1115186" y="164541"/>
                </a:lnTo>
                <a:lnTo>
                  <a:pt x="1113514" y="134742"/>
                </a:lnTo>
                <a:lnTo>
                  <a:pt x="1099917" y="80941"/>
                </a:lnTo>
                <a:lnTo>
                  <a:pt x="1073007" y="37433"/>
                </a:lnTo>
                <a:lnTo>
                  <a:pt x="1034145" y="8610"/>
                </a:lnTo>
                <a:lnTo>
                  <a:pt x="1010285" y="0"/>
                </a:lnTo>
                <a:close/>
              </a:path>
              <a:path w="1115695" h="328929">
                <a:moveTo>
                  <a:pt x="104902" y="0"/>
                </a:moveTo>
                <a:lnTo>
                  <a:pt x="60134" y="21088"/>
                </a:lnTo>
                <a:lnTo>
                  <a:pt x="27178" y="57645"/>
                </a:lnTo>
                <a:lnTo>
                  <a:pt x="6778" y="106521"/>
                </a:lnTo>
                <a:lnTo>
                  <a:pt x="97" y="162801"/>
                </a:lnTo>
                <a:lnTo>
                  <a:pt x="0" y="164541"/>
                </a:lnTo>
                <a:lnTo>
                  <a:pt x="1690" y="194759"/>
                </a:lnTo>
                <a:lnTo>
                  <a:pt x="15216" y="248199"/>
                </a:lnTo>
                <a:lnTo>
                  <a:pt x="42054" y="291567"/>
                </a:lnTo>
                <a:lnTo>
                  <a:pt x="80968" y="320305"/>
                </a:lnTo>
                <a:lnTo>
                  <a:pt x="104902" y="328904"/>
                </a:lnTo>
                <a:lnTo>
                  <a:pt x="109093" y="315556"/>
                </a:lnTo>
                <a:lnTo>
                  <a:pt x="90356" y="307255"/>
                </a:lnTo>
                <a:lnTo>
                  <a:pt x="74167" y="295705"/>
                </a:lnTo>
                <a:lnTo>
                  <a:pt x="49529" y="262851"/>
                </a:lnTo>
                <a:lnTo>
                  <a:pt x="34893" y="218160"/>
                </a:lnTo>
                <a:lnTo>
                  <a:pt x="30046" y="164541"/>
                </a:lnTo>
                <a:lnTo>
                  <a:pt x="29971" y="162801"/>
                </a:lnTo>
                <a:lnTo>
                  <a:pt x="34893" y="109164"/>
                </a:lnTo>
                <a:lnTo>
                  <a:pt x="49529" y="65443"/>
                </a:lnTo>
                <a:lnTo>
                  <a:pt x="74279" y="33046"/>
                </a:lnTo>
                <a:lnTo>
                  <a:pt x="109600" y="13347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99922" y="5044383"/>
            <a:ext cx="5019040" cy="115125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  <a:tabLst>
                <a:tab pos="728345" algn="l"/>
                <a:tab pos="1566545" algn="l"/>
              </a:tabLst>
            </a:pPr>
            <a:r>
              <a:rPr sz="2800" spc="-25" dirty="0">
                <a:latin typeface="Cambria Math"/>
                <a:cs typeface="Cambria Math"/>
              </a:rPr>
              <a:t>Cov</a:t>
            </a:r>
            <a:r>
              <a:rPr sz="2800" dirty="0">
                <a:latin typeface="Cambria Math"/>
                <a:cs typeface="Cambria Math"/>
              </a:rPr>
              <a:t>	𝑋,</a:t>
            </a:r>
            <a:r>
              <a:rPr sz="2800" spc="-10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−1 −</a:t>
            </a:r>
            <a:r>
              <a:rPr sz="2800" spc="-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0</a:t>
            </a:r>
            <a:r>
              <a:rPr sz="2800" spc="-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⋅</a:t>
            </a:r>
            <a:r>
              <a:rPr sz="2800" spc="-1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0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=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−1</a:t>
            </a:r>
            <a:r>
              <a:rPr sz="2800" b="0" spc="-25" dirty="0">
                <a:latin typeface="Segoe UI Semilight"/>
                <a:cs typeface="Segoe UI Semilight"/>
              </a:rPr>
              <a:t>.</a:t>
            </a:r>
            <a:endParaRPr sz="2800">
              <a:latin typeface="Segoe UI Semilight"/>
              <a:cs typeface="Segoe UI Semilight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  <a:tabLst>
                <a:tab pos="695325" algn="l"/>
                <a:tab pos="1824355" algn="l"/>
              </a:tabLst>
            </a:pPr>
            <a:r>
              <a:rPr sz="2800" spc="-25" dirty="0">
                <a:latin typeface="Cambria Math"/>
                <a:cs typeface="Cambria Math"/>
              </a:rPr>
              <a:t>Var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5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+</a:t>
            </a:r>
            <a:r>
              <a:rPr sz="2800" spc="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1</a:t>
            </a:r>
            <a:r>
              <a:rPr sz="2800" spc="-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+ 1 +</a:t>
            </a:r>
            <a:r>
              <a:rPr sz="2800" spc="-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2 ⋅</a:t>
            </a:r>
            <a:r>
              <a:rPr sz="2800" spc="-1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−1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=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0</a:t>
            </a:r>
            <a:endParaRPr sz="28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Covariance</a:t>
            </a:r>
          </a:p>
        </p:txBody>
      </p:sp>
      <p:sp>
        <p:nvSpPr>
          <p:cNvPr id="3" name="object 3"/>
          <p:cNvSpPr/>
          <p:nvPr/>
        </p:nvSpPr>
        <p:spPr>
          <a:xfrm>
            <a:off x="5457316" y="1931161"/>
            <a:ext cx="1021080" cy="328930"/>
          </a:xfrm>
          <a:custGeom>
            <a:avLst/>
            <a:gdLst/>
            <a:ahLst/>
            <a:cxnLst/>
            <a:rect l="l" t="t" r="r" b="b"/>
            <a:pathLst>
              <a:path w="1021079" h="328930">
                <a:moveTo>
                  <a:pt x="915797" y="0"/>
                </a:moveTo>
                <a:lnTo>
                  <a:pt x="911098" y="13335"/>
                </a:lnTo>
                <a:lnTo>
                  <a:pt x="930148" y="21595"/>
                </a:lnTo>
                <a:lnTo>
                  <a:pt x="946531" y="33035"/>
                </a:lnTo>
                <a:lnTo>
                  <a:pt x="971296" y="65404"/>
                </a:lnTo>
                <a:lnTo>
                  <a:pt x="985869" y="109108"/>
                </a:lnTo>
                <a:lnTo>
                  <a:pt x="990727" y="162813"/>
                </a:lnTo>
                <a:lnTo>
                  <a:pt x="989510" y="191789"/>
                </a:lnTo>
                <a:lnTo>
                  <a:pt x="979743" y="241788"/>
                </a:lnTo>
                <a:lnTo>
                  <a:pt x="960165" y="280838"/>
                </a:lnTo>
                <a:lnTo>
                  <a:pt x="930396" y="307179"/>
                </a:lnTo>
                <a:lnTo>
                  <a:pt x="911606" y="315467"/>
                </a:lnTo>
                <a:lnTo>
                  <a:pt x="915797" y="328929"/>
                </a:lnTo>
                <a:lnTo>
                  <a:pt x="960675" y="307832"/>
                </a:lnTo>
                <a:lnTo>
                  <a:pt x="993648" y="271399"/>
                </a:lnTo>
                <a:lnTo>
                  <a:pt x="1013936" y="222599"/>
                </a:lnTo>
                <a:lnTo>
                  <a:pt x="1020699" y="164464"/>
                </a:lnTo>
                <a:lnTo>
                  <a:pt x="1019027" y="134717"/>
                </a:lnTo>
                <a:lnTo>
                  <a:pt x="1005429" y="80918"/>
                </a:lnTo>
                <a:lnTo>
                  <a:pt x="978519" y="37415"/>
                </a:lnTo>
                <a:lnTo>
                  <a:pt x="939657" y="8598"/>
                </a:lnTo>
                <a:lnTo>
                  <a:pt x="915797" y="0"/>
                </a:lnTo>
                <a:close/>
              </a:path>
              <a:path w="1021079" h="328930">
                <a:moveTo>
                  <a:pt x="104902" y="0"/>
                </a:moveTo>
                <a:lnTo>
                  <a:pt x="60134" y="21066"/>
                </a:lnTo>
                <a:lnTo>
                  <a:pt x="27178" y="57658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54" y="291550"/>
                </a:lnTo>
                <a:lnTo>
                  <a:pt x="80968" y="320280"/>
                </a:lnTo>
                <a:lnTo>
                  <a:pt x="104902" y="328929"/>
                </a:lnTo>
                <a:lnTo>
                  <a:pt x="109093" y="315467"/>
                </a:lnTo>
                <a:lnTo>
                  <a:pt x="90356" y="307179"/>
                </a:lnTo>
                <a:lnTo>
                  <a:pt x="74168" y="295640"/>
                </a:lnTo>
                <a:lnTo>
                  <a:pt x="49530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2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5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69225" y="1931161"/>
            <a:ext cx="824230" cy="328930"/>
          </a:xfrm>
          <a:custGeom>
            <a:avLst/>
            <a:gdLst/>
            <a:ahLst/>
            <a:cxnLst/>
            <a:rect l="l" t="t" r="r" b="b"/>
            <a:pathLst>
              <a:path w="824229" h="328930">
                <a:moveTo>
                  <a:pt x="719201" y="0"/>
                </a:moveTo>
                <a:lnTo>
                  <a:pt x="714501" y="13335"/>
                </a:lnTo>
                <a:lnTo>
                  <a:pt x="733551" y="21595"/>
                </a:lnTo>
                <a:lnTo>
                  <a:pt x="749934" y="33035"/>
                </a:lnTo>
                <a:lnTo>
                  <a:pt x="774700" y="65404"/>
                </a:lnTo>
                <a:lnTo>
                  <a:pt x="789273" y="109108"/>
                </a:lnTo>
                <a:lnTo>
                  <a:pt x="792863" y="134346"/>
                </a:lnTo>
                <a:lnTo>
                  <a:pt x="792916" y="134717"/>
                </a:lnTo>
                <a:lnTo>
                  <a:pt x="792914" y="191789"/>
                </a:lnTo>
                <a:lnTo>
                  <a:pt x="783147" y="241788"/>
                </a:lnTo>
                <a:lnTo>
                  <a:pt x="763569" y="280838"/>
                </a:lnTo>
                <a:lnTo>
                  <a:pt x="733800" y="307179"/>
                </a:lnTo>
                <a:lnTo>
                  <a:pt x="715009" y="315467"/>
                </a:lnTo>
                <a:lnTo>
                  <a:pt x="719201" y="328929"/>
                </a:lnTo>
                <a:lnTo>
                  <a:pt x="764079" y="307832"/>
                </a:lnTo>
                <a:lnTo>
                  <a:pt x="797051" y="271399"/>
                </a:lnTo>
                <a:lnTo>
                  <a:pt x="817340" y="222599"/>
                </a:lnTo>
                <a:lnTo>
                  <a:pt x="824102" y="164464"/>
                </a:lnTo>
                <a:lnTo>
                  <a:pt x="822431" y="134717"/>
                </a:lnTo>
                <a:lnTo>
                  <a:pt x="808833" y="80918"/>
                </a:lnTo>
                <a:lnTo>
                  <a:pt x="781923" y="37415"/>
                </a:lnTo>
                <a:lnTo>
                  <a:pt x="743061" y="8598"/>
                </a:lnTo>
                <a:lnTo>
                  <a:pt x="719201" y="0"/>
                </a:lnTo>
                <a:close/>
              </a:path>
              <a:path w="824229" h="328930">
                <a:moveTo>
                  <a:pt x="104901" y="0"/>
                </a:moveTo>
                <a:lnTo>
                  <a:pt x="60134" y="21066"/>
                </a:lnTo>
                <a:lnTo>
                  <a:pt x="27177" y="57658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6762" y="222599"/>
                </a:lnTo>
                <a:lnTo>
                  <a:pt x="27050" y="271399"/>
                </a:lnTo>
                <a:lnTo>
                  <a:pt x="60023" y="307832"/>
                </a:lnTo>
                <a:lnTo>
                  <a:pt x="104901" y="328929"/>
                </a:lnTo>
                <a:lnTo>
                  <a:pt x="109093" y="315467"/>
                </a:lnTo>
                <a:lnTo>
                  <a:pt x="90356" y="307179"/>
                </a:lnTo>
                <a:lnTo>
                  <a:pt x="74168" y="295640"/>
                </a:lnTo>
                <a:lnTo>
                  <a:pt x="49529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2" y="162813"/>
                </a:lnTo>
                <a:lnTo>
                  <a:pt x="34893" y="109108"/>
                </a:lnTo>
                <a:lnTo>
                  <a:pt x="49529" y="65404"/>
                </a:lnTo>
                <a:lnTo>
                  <a:pt x="74279" y="33035"/>
                </a:lnTo>
                <a:lnTo>
                  <a:pt x="109600" y="13335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9922" y="1445513"/>
            <a:ext cx="10716895" cy="4257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">
              <a:lnSpc>
                <a:spcPts val="3190"/>
              </a:lnSpc>
              <a:spcBef>
                <a:spcPts val="95"/>
              </a:spcBef>
            </a:pP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magnitude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covariance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is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affected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by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units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random</a:t>
            </a:r>
            <a:endParaRPr sz="2800">
              <a:latin typeface="Segoe UI Semilight"/>
              <a:cs typeface="Segoe UI Semilight"/>
            </a:endParaRPr>
          </a:p>
          <a:p>
            <a:pPr marL="12700" marR="5080">
              <a:lnSpc>
                <a:spcPts val="3020"/>
              </a:lnSpc>
              <a:spcBef>
                <a:spcPts val="215"/>
              </a:spcBef>
              <a:tabLst>
                <a:tab pos="4874260" algn="l"/>
                <a:tab pos="5909310" algn="l"/>
                <a:tab pos="7186930" algn="l"/>
                <a:tab pos="7927340" algn="l"/>
              </a:tabLst>
            </a:pPr>
            <a:r>
              <a:rPr sz="2800" b="0" dirty="0">
                <a:latin typeface="Segoe UI Semilight"/>
                <a:cs typeface="Segoe UI Semilight"/>
              </a:rPr>
              <a:t>variables</a:t>
            </a:r>
            <a:r>
              <a:rPr sz="2800" b="0" spc="-9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involved</a:t>
            </a:r>
            <a:r>
              <a:rPr sz="2800" b="0" spc="-7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because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Cov</a:t>
            </a:r>
            <a:r>
              <a:rPr sz="2800" dirty="0">
                <a:latin typeface="Cambria Math"/>
                <a:cs typeface="Cambria Math"/>
              </a:rPr>
              <a:t>	2𝑋,</a:t>
            </a:r>
            <a:r>
              <a:rPr sz="2800" spc="-12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60" dirty="0">
                <a:latin typeface="Cambria Math"/>
                <a:cs typeface="Cambria Math"/>
              </a:rPr>
              <a:t> </a:t>
            </a:r>
            <a:r>
              <a:rPr sz="2800" spc="-20" dirty="0">
                <a:latin typeface="Cambria Math"/>
                <a:cs typeface="Cambria Math"/>
              </a:rPr>
              <a:t>2Cov</a:t>
            </a:r>
            <a:r>
              <a:rPr sz="2800" dirty="0">
                <a:latin typeface="Cambria Math"/>
                <a:cs typeface="Cambria Math"/>
              </a:rPr>
              <a:t>	𝑋,</a:t>
            </a:r>
            <a:r>
              <a:rPr sz="2800" spc="-10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b="0" dirty="0">
                <a:latin typeface="Segoe UI Semilight"/>
                <a:cs typeface="Segoe UI Semilight"/>
              </a:rPr>
              <a:t>,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so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1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can’t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really </a:t>
            </a:r>
            <a:r>
              <a:rPr sz="2800" b="0" dirty="0">
                <a:latin typeface="Segoe UI Semilight"/>
                <a:cs typeface="Segoe UI Semilight"/>
              </a:rPr>
              <a:t>compare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and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it’s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not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very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helpful</a:t>
            </a:r>
            <a:endParaRPr sz="2800">
              <a:latin typeface="Segoe UI Semilight"/>
              <a:cs typeface="Segoe UI Semilight"/>
            </a:endParaRPr>
          </a:p>
          <a:p>
            <a:pPr marL="48895">
              <a:lnSpc>
                <a:spcPct val="100000"/>
              </a:lnSpc>
              <a:spcBef>
                <a:spcPts val="85"/>
              </a:spcBef>
            </a:pPr>
            <a:r>
              <a:rPr sz="2400" b="0" i="1" dirty="0">
                <a:latin typeface="Segoe UI Semilight"/>
                <a:cs typeface="Segoe UI Semilight"/>
              </a:rPr>
              <a:t>is</a:t>
            </a:r>
            <a:r>
              <a:rPr sz="2400" b="0" i="1" spc="-3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covariance</a:t>
            </a:r>
            <a:r>
              <a:rPr sz="2400" b="0" i="1" spc="-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big</a:t>
            </a:r>
            <a:r>
              <a:rPr sz="2400" b="0" i="1" spc="-2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because</a:t>
            </a:r>
            <a:r>
              <a:rPr sz="2400" b="0" i="1" spc="-3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of</a:t>
            </a:r>
            <a:r>
              <a:rPr sz="2400" b="0" i="1" spc="-3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the</a:t>
            </a:r>
            <a:r>
              <a:rPr sz="2400" b="0" i="1" spc="-3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units</a:t>
            </a:r>
            <a:r>
              <a:rPr sz="2400" b="0" i="1" spc="-3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or</a:t>
            </a:r>
            <a:r>
              <a:rPr sz="2400" b="0" i="1" spc="-3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because</a:t>
            </a:r>
            <a:r>
              <a:rPr sz="2400" b="0" i="1" spc="-3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of</a:t>
            </a:r>
            <a:r>
              <a:rPr sz="2400" b="0" i="1" spc="-3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a</a:t>
            </a:r>
            <a:r>
              <a:rPr sz="2400" b="0" i="1" spc="-3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very</a:t>
            </a:r>
            <a:r>
              <a:rPr sz="2400" b="0" i="1" spc="-3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strong</a:t>
            </a:r>
            <a:r>
              <a:rPr sz="2400" b="0" i="1" spc="-35" dirty="0">
                <a:latin typeface="Segoe UI Semilight"/>
                <a:cs typeface="Segoe UI Semilight"/>
              </a:rPr>
              <a:t> </a:t>
            </a:r>
            <a:r>
              <a:rPr sz="2400" b="0" i="1" spc="-10" dirty="0">
                <a:latin typeface="Segoe UI Semilight"/>
                <a:cs typeface="Segoe UI Semilight"/>
              </a:rPr>
              <a:t>relationship?</a:t>
            </a:r>
            <a:endParaRPr sz="2400">
              <a:latin typeface="Segoe UI Semilight"/>
              <a:cs typeface="Segoe UI Semilight"/>
            </a:endParaRPr>
          </a:p>
          <a:p>
            <a:pPr>
              <a:lnSpc>
                <a:spcPct val="100000"/>
              </a:lnSpc>
              <a:spcBef>
                <a:spcPts val="2870"/>
              </a:spcBef>
            </a:pPr>
            <a:endParaRPr sz="2400">
              <a:latin typeface="Segoe UI Semilight"/>
              <a:cs typeface="Segoe UI Semilight"/>
            </a:endParaRPr>
          </a:p>
          <a:p>
            <a:pPr marL="12700" marR="302895" indent="5715">
              <a:lnSpc>
                <a:spcPts val="3030"/>
              </a:lnSpc>
            </a:pP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sign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covariance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(positive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or</a:t>
            </a:r>
            <a:r>
              <a:rPr sz="2800" b="0" spc="-1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negative)</a:t>
            </a:r>
            <a:r>
              <a:rPr sz="2800" b="0" spc="-1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is</a:t>
            </a:r>
            <a:r>
              <a:rPr sz="2800" b="0" spc="-1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helpful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but</a:t>
            </a:r>
            <a:r>
              <a:rPr sz="2800" b="0" spc="-1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it</a:t>
            </a:r>
            <a:r>
              <a:rPr sz="2800" b="0" spc="-20" dirty="0">
                <a:latin typeface="Segoe UI Semilight"/>
                <a:cs typeface="Segoe UI Semilight"/>
              </a:rPr>
              <a:t> only </a:t>
            </a:r>
            <a:r>
              <a:rPr sz="2800" b="0" dirty="0">
                <a:latin typeface="Segoe UI Semilight"/>
                <a:cs typeface="Segoe UI Semilight"/>
              </a:rPr>
              <a:t>tells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us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direction.</a:t>
            </a:r>
            <a:endParaRPr sz="2800">
              <a:latin typeface="Segoe UI Semilight"/>
              <a:cs typeface="Segoe UI Semilight"/>
            </a:endParaRPr>
          </a:p>
          <a:p>
            <a:pPr>
              <a:lnSpc>
                <a:spcPct val="100000"/>
              </a:lnSpc>
              <a:spcBef>
                <a:spcPts val="1710"/>
              </a:spcBef>
            </a:pPr>
            <a:endParaRPr sz="2800">
              <a:latin typeface="Segoe UI Semilight"/>
              <a:cs typeface="Segoe UI Semilight"/>
            </a:endParaRPr>
          </a:p>
          <a:p>
            <a:pPr marL="18415">
              <a:lnSpc>
                <a:spcPct val="100000"/>
              </a:lnSpc>
            </a:pP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want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to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understand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strength</a:t>
            </a:r>
            <a:r>
              <a:rPr sz="2800" b="0" i="1" spc="-6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of</a:t>
            </a:r>
            <a:r>
              <a:rPr sz="2800" b="0" i="1" spc="-3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the</a:t>
            </a:r>
            <a:r>
              <a:rPr sz="2800" b="0" i="1" spc="-40" dirty="0">
                <a:latin typeface="Segoe UI Semilight"/>
                <a:cs typeface="Segoe UI Semilight"/>
              </a:rPr>
              <a:t> </a:t>
            </a:r>
            <a:r>
              <a:rPr sz="2800" b="0" i="1" spc="-10" dirty="0">
                <a:latin typeface="Segoe UI Semilight"/>
                <a:cs typeface="Segoe UI Semilight"/>
              </a:rPr>
              <a:t>relationship!</a:t>
            </a:r>
            <a:endParaRPr sz="2800">
              <a:latin typeface="Segoe UI Semilight"/>
              <a:cs typeface="Segoe UI Semiligh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Pearson</a:t>
            </a:r>
            <a:r>
              <a:rPr spc="190" dirty="0"/>
              <a:t> </a:t>
            </a:r>
            <a:r>
              <a:rPr spc="75" dirty="0"/>
              <a:t>Correlation</a:t>
            </a:r>
            <a:r>
              <a:rPr spc="280" dirty="0"/>
              <a:t> </a:t>
            </a:r>
            <a:r>
              <a:rPr sz="3000" i="1" spc="75" dirty="0">
                <a:latin typeface="Segoe UI"/>
                <a:cs typeface="Segoe UI"/>
              </a:rPr>
              <a:t>(normalized</a:t>
            </a:r>
            <a:r>
              <a:rPr sz="3000" i="1" spc="245" dirty="0">
                <a:latin typeface="Segoe UI"/>
                <a:cs typeface="Segoe UI"/>
              </a:rPr>
              <a:t> </a:t>
            </a:r>
            <a:r>
              <a:rPr sz="3000" i="1" spc="55" dirty="0">
                <a:latin typeface="Segoe UI"/>
                <a:cs typeface="Segoe UI"/>
              </a:rPr>
              <a:t>covariance!)</a:t>
            </a:r>
            <a:endParaRPr sz="3000">
              <a:latin typeface="Segoe UI"/>
              <a:cs typeface="Segoe U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6018" y="1445513"/>
            <a:ext cx="8760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14" dirty="0">
                <a:latin typeface="Segoe UI Semilight"/>
                <a:cs typeface="Segoe UI Semilight"/>
              </a:rPr>
              <a:t>To</a:t>
            </a:r>
            <a:r>
              <a:rPr sz="2800" b="0" spc="-7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understand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strength,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normalize</a:t>
            </a:r>
            <a:r>
              <a:rPr sz="2800" b="0" spc="-7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8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covariance!</a:t>
            </a:r>
            <a:endParaRPr sz="2800">
              <a:latin typeface="Segoe UI Semilight"/>
              <a:cs typeface="Segoe UI Semi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3554" y="3131311"/>
            <a:ext cx="10927715" cy="177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3535" indent="-330835">
              <a:lnSpc>
                <a:spcPts val="3190"/>
              </a:lnSpc>
              <a:spcBef>
                <a:spcPts val="95"/>
              </a:spcBef>
              <a:buChar char="&gt;"/>
              <a:tabLst>
                <a:tab pos="343535" algn="l"/>
              </a:tabLst>
            </a:pPr>
            <a:r>
              <a:rPr sz="2800" b="0" dirty="0">
                <a:latin typeface="Segoe UI Semilight"/>
                <a:cs typeface="Segoe UI Semilight"/>
              </a:rPr>
              <a:t>divide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covariance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by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product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standard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deviation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𝑋</a:t>
            </a:r>
            <a:endParaRPr sz="2800">
              <a:latin typeface="Cambria Math"/>
              <a:cs typeface="Cambria Math"/>
            </a:endParaRPr>
          </a:p>
          <a:p>
            <a:pPr marL="393700">
              <a:lnSpc>
                <a:spcPts val="3190"/>
              </a:lnSpc>
            </a:pPr>
            <a:r>
              <a:rPr sz="2800" b="0" dirty="0">
                <a:latin typeface="Segoe UI Semilight"/>
                <a:cs typeface="Segoe UI Semilight"/>
              </a:rPr>
              <a:t>and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standard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deviation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𝑌</a:t>
            </a:r>
            <a:endParaRPr sz="2800">
              <a:latin typeface="Cambria Math"/>
              <a:cs typeface="Cambria Math"/>
            </a:endParaRPr>
          </a:p>
          <a:p>
            <a:pPr marL="344170" indent="-331470">
              <a:lnSpc>
                <a:spcPct val="100000"/>
              </a:lnSpc>
              <a:spcBef>
                <a:spcPts val="1070"/>
              </a:spcBef>
              <a:buChar char="&gt;"/>
              <a:tabLst>
                <a:tab pos="344170" algn="l"/>
              </a:tabLst>
            </a:pP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value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in</a:t>
            </a:r>
            <a:r>
              <a:rPr sz="2800" b="0" spc="-1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range</a:t>
            </a:r>
            <a:r>
              <a:rPr sz="2800" b="0" spc="-1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−1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≤</a:t>
            </a:r>
            <a:r>
              <a:rPr sz="2800" spc="16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𝜌(𝑋,</a:t>
            </a:r>
            <a:r>
              <a:rPr sz="2800" spc="-16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𝑌)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≤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1</a:t>
            </a:r>
            <a:endParaRPr sz="2800">
              <a:latin typeface="Cambria Math"/>
              <a:cs typeface="Cambria Math"/>
            </a:endParaRPr>
          </a:p>
          <a:p>
            <a:pPr marL="365760">
              <a:lnSpc>
                <a:spcPct val="100000"/>
              </a:lnSpc>
              <a:spcBef>
                <a:spcPts val="125"/>
              </a:spcBef>
            </a:pPr>
            <a:r>
              <a:rPr sz="2400" dirty="0">
                <a:latin typeface="Cambria Math"/>
                <a:cs typeface="Cambria Math"/>
              </a:rPr>
              <a:t>−1</a:t>
            </a:r>
            <a:r>
              <a:rPr sz="2400" spc="65" dirty="0">
                <a:latin typeface="Cambria Math"/>
                <a:cs typeface="Cambria Math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means</a:t>
            </a:r>
            <a:r>
              <a:rPr sz="2400" b="0" spc="-35" dirty="0">
                <a:latin typeface="Segoe UI Semilight"/>
                <a:cs typeface="Segoe UI Semilight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STRONG</a:t>
            </a:r>
            <a:r>
              <a:rPr sz="2400" b="0" spc="-50" dirty="0">
                <a:latin typeface="Segoe UI Semilight"/>
                <a:cs typeface="Segoe UI Semilight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negative</a:t>
            </a:r>
            <a:r>
              <a:rPr sz="2400" b="0" spc="-65" dirty="0">
                <a:latin typeface="Segoe UI Semilight"/>
                <a:cs typeface="Segoe UI Semilight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correlation,</a:t>
            </a:r>
            <a:r>
              <a:rPr sz="2400" b="0" spc="-60" dirty="0">
                <a:latin typeface="Segoe UI Semilight"/>
                <a:cs typeface="Segoe UI Semilight"/>
              </a:rPr>
              <a:t> </a:t>
            </a:r>
            <a:r>
              <a:rPr sz="2400" dirty="0">
                <a:latin typeface="Cambria Math"/>
                <a:cs typeface="Cambria Math"/>
              </a:rPr>
              <a:t>+1</a:t>
            </a:r>
            <a:r>
              <a:rPr sz="2400" spc="70" dirty="0">
                <a:latin typeface="Cambria Math"/>
                <a:cs typeface="Cambria Math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means</a:t>
            </a:r>
            <a:r>
              <a:rPr sz="2400" b="0" spc="-35" dirty="0">
                <a:latin typeface="Segoe UI Semilight"/>
                <a:cs typeface="Segoe UI Semilight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STRONG</a:t>
            </a:r>
            <a:r>
              <a:rPr sz="2400" b="0" spc="-55" dirty="0">
                <a:latin typeface="Segoe UI Semilight"/>
                <a:cs typeface="Segoe UI Semilight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positive</a:t>
            </a:r>
            <a:r>
              <a:rPr sz="2400" b="0" spc="-80" dirty="0">
                <a:latin typeface="Segoe UI Semilight"/>
                <a:cs typeface="Segoe UI Semilight"/>
              </a:rPr>
              <a:t> </a:t>
            </a:r>
            <a:r>
              <a:rPr sz="2400" b="0" spc="-10" dirty="0">
                <a:latin typeface="Segoe UI Semilight"/>
                <a:cs typeface="Segoe UI Semilight"/>
              </a:rPr>
              <a:t>correlation</a:t>
            </a:r>
            <a:endParaRPr sz="2400">
              <a:latin typeface="Segoe UI Semilight"/>
              <a:cs typeface="Segoe UI Semi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47867" y="2534539"/>
            <a:ext cx="1021080" cy="22860"/>
          </a:xfrm>
          <a:custGeom>
            <a:avLst/>
            <a:gdLst/>
            <a:ahLst/>
            <a:cxnLst/>
            <a:rect l="l" t="t" r="r" b="b"/>
            <a:pathLst>
              <a:path w="1021079" h="22860">
                <a:moveTo>
                  <a:pt x="1021080" y="0"/>
                </a:moveTo>
                <a:lnTo>
                  <a:pt x="0" y="0"/>
                </a:lnTo>
                <a:lnTo>
                  <a:pt x="0" y="22860"/>
                </a:lnTo>
                <a:lnTo>
                  <a:pt x="1021080" y="22860"/>
                </a:lnTo>
                <a:lnTo>
                  <a:pt x="10210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85128" y="2243582"/>
            <a:ext cx="558800" cy="240029"/>
          </a:xfrm>
          <a:custGeom>
            <a:avLst/>
            <a:gdLst/>
            <a:ahLst/>
            <a:cxnLst/>
            <a:rect l="l" t="t" r="r" b="b"/>
            <a:pathLst>
              <a:path w="558800" h="240030">
                <a:moveTo>
                  <a:pt x="482219" y="0"/>
                </a:moveTo>
                <a:lnTo>
                  <a:pt x="478790" y="9651"/>
                </a:lnTo>
                <a:lnTo>
                  <a:pt x="492746" y="15676"/>
                </a:lnTo>
                <a:lnTo>
                  <a:pt x="504713" y="24034"/>
                </a:lnTo>
                <a:lnTo>
                  <a:pt x="528919" y="62773"/>
                </a:lnTo>
                <a:lnTo>
                  <a:pt x="536013" y="98008"/>
                </a:lnTo>
                <a:lnTo>
                  <a:pt x="536055" y="98294"/>
                </a:lnTo>
                <a:lnTo>
                  <a:pt x="536955" y="118744"/>
                </a:lnTo>
                <a:lnTo>
                  <a:pt x="536055" y="139888"/>
                </a:lnTo>
                <a:lnTo>
                  <a:pt x="533368" y="159115"/>
                </a:lnTo>
                <a:lnTo>
                  <a:pt x="514657" y="204890"/>
                </a:lnTo>
                <a:lnTo>
                  <a:pt x="479171" y="230250"/>
                </a:lnTo>
                <a:lnTo>
                  <a:pt x="482219" y="239902"/>
                </a:lnTo>
                <a:lnTo>
                  <a:pt x="528135" y="212685"/>
                </a:lnTo>
                <a:lnTo>
                  <a:pt x="553862" y="162385"/>
                </a:lnTo>
                <a:lnTo>
                  <a:pt x="558800" y="120014"/>
                </a:lnTo>
                <a:lnTo>
                  <a:pt x="557577" y="98294"/>
                </a:lnTo>
                <a:lnTo>
                  <a:pt x="557561" y="98008"/>
                </a:lnTo>
                <a:lnTo>
                  <a:pt x="547655" y="59043"/>
                </a:lnTo>
                <a:lnTo>
                  <a:pt x="514889" y="15351"/>
                </a:lnTo>
                <a:lnTo>
                  <a:pt x="499625" y="6264"/>
                </a:lnTo>
                <a:lnTo>
                  <a:pt x="482219" y="0"/>
                </a:lnTo>
                <a:close/>
              </a:path>
              <a:path w="558800" h="240030">
                <a:moveTo>
                  <a:pt x="76581" y="0"/>
                </a:moveTo>
                <a:lnTo>
                  <a:pt x="30789" y="27271"/>
                </a:lnTo>
                <a:lnTo>
                  <a:pt x="4953" y="77692"/>
                </a:lnTo>
                <a:lnTo>
                  <a:pt x="71" y="118744"/>
                </a:lnTo>
                <a:lnTo>
                  <a:pt x="0" y="120014"/>
                </a:lnTo>
                <a:lnTo>
                  <a:pt x="1115" y="139888"/>
                </a:lnTo>
                <a:lnTo>
                  <a:pt x="11090" y="181040"/>
                </a:lnTo>
                <a:lnTo>
                  <a:pt x="43799" y="224567"/>
                </a:lnTo>
                <a:lnTo>
                  <a:pt x="76581" y="239902"/>
                </a:lnTo>
                <a:lnTo>
                  <a:pt x="79501" y="230250"/>
                </a:lnTo>
                <a:lnTo>
                  <a:pt x="65857" y="224131"/>
                </a:lnTo>
                <a:lnTo>
                  <a:pt x="54070" y="215677"/>
                </a:lnTo>
                <a:lnTo>
                  <a:pt x="29880" y="176412"/>
                </a:lnTo>
                <a:lnTo>
                  <a:pt x="21898" y="120014"/>
                </a:lnTo>
                <a:lnTo>
                  <a:pt x="21844" y="118744"/>
                </a:lnTo>
                <a:lnTo>
                  <a:pt x="22744" y="98294"/>
                </a:lnTo>
                <a:lnTo>
                  <a:pt x="36068" y="47751"/>
                </a:lnTo>
                <a:lnTo>
                  <a:pt x="66071" y="15676"/>
                </a:lnTo>
                <a:lnTo>
                  <a:pt x="79883" y="9651"/>
                </a:lnTo>
                <a:lnTo>
                  <a:pt x="765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11885" y="2280030"/>
            <a:ext cx="6173470" cy="610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ts val="2755"/>
              </a:lnSpc>
              <a:spcBef>
                <a:spcPts val="95"/>
              </a:spcBef>
              <a:tabLst>
                <a:tab pos="5856605" algn="l"/>
              </a:tabLst>
            </a:pPr>
            <a:r>
              <a:rPr sz="2800" b="0" dirty="0">
                <a:latin typeface="Segoe UI Semilight"/>
                <a:cs typeface="Segoe UI Semilight"/>
              </a:rPr>
              <a:t>Pearson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correlation: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𝜌(𝑋,</a:t>
            </a:r>
            <a:r>
              <a:rPr sz="2800" spc="-14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𝑌)</a:t>
            </a:r>
            <a:r>
              <a:rPr sz="2800" spc="16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=</a:t>
            </a:r>
            <a:r>
              <a:rPr sz="2800" spc="140" dirty="0">
                <a:latin typeface="Cambria Math"/>
                <a:cs typeface="Cambria Math"/>
              </a:rPr>
              <a:t> </a:t>
            </a:r>
            <a:r>
              <a:rPr sz="3075" baseline="44715" dirty="0">
                <a:latin typeface="Cambria Math"/>
                <a:cs typeface="Cambria Math"/>
              </a:rPr>
              <a:t>Cov</a:t>
            </a:r>
            <a:r>
              <a:rPr sz="3075" spc="600" baseline="44715" dirty="0">
                <a:latin typeface="Cambria Math"/>
                <a:cs typeface="Cambria Math"/>
              </a:rPr>
              <a:t> </a:t>
            </a:r>
            <a:r>
              <a:rPr sz="3075" spc="-37" baseline="44715" dirty="0">
                <a:latin typeface="Cambria Math"/>
                <a:cs typeface="Cambria Math"/>
              </a:rPr>
              <a:t>𝑋,𝑌</a:t>
            </a:r>
            <a:r>
              <a:rPr sz="3075" baseline="44715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=</a:t>
            </a:r>
            <a:endParaRPr sz="2800">
              <a:latin typeface="Cambria Math"/>
              <a:cs typeface="Cambria Math"/>
            </a:endParaRPr>
          </a:p>
          <a:p>
            <a:pPr marR="592455" algn="r">
              <a:lnSpc>
                <a:spcPts val="1855"/>
              </a:lnSpc>
            </a:pPr>
            <a:r>
              <a:rPr sz="2050" spc="-10" dirty="0">
                <a:latin typeface="Cambria Math"/>
                <a:cs typeface="Cambria Math"/>
              </a:rPr>
              <a:t>𝜎</a:t>
            </a:r>
            <a:r>
              <a:rPr sz="2475" spc="-15" baseline="-13468" dirty="0">
                <a:latin typeface="Cambria Math"/>
                <a:cs typeface="Cambria Math"/>
              </a:rPr>
              <a:t>𝑋</a:t>
            </a:r>
            <a:r>
              <a:rPr sz="2050" spc="-10" dirty="0">
                <a:latin typeface="Cambria Math"/>
                <a:cs typeface="Cambria Math"/>
              </a:rPr>
              <a:t>⋅𝜎</a:t>
            </a:r>
            <a:r>
              <a:rPr sz="2475" spc="-15" baseline="-13468" dirty="0">
                <a:latin typeface="Cambria Math"/>
                <a:cs typeface="Cambria Math"/>
              </a:rPr>
              <a:t>𝑌</a:t>
            </a:r>
            <a:endParaRPr sz="2475" baseline="-13468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032244" y="2534538"/>
            <a:ext cx="2049780" cy="384810"/>
          </a:xfrm>
          <a:custGeom>
            <a:avLst/>
            <a:gdLst/>
            <a:ahLst/>
            <a:cxnLst/>
            <a:rect l="l" t="t" r="r" b="b"/>
            <a:pathLst>
              <a:path w="2049779" h="384810">
                <a:moveTo>
                  <a:pt x="736600" y="128651"/>
                </a:moveTo>
                <a:lnTo>
                  <a:pt x="733298" y="118999"/>
                </a:lnTo>
                <a:lnTo>
                  <a:pt x="715886" y="125272"/>
                </a:lnTo>
                <a:lnTo>
                  <a:pt x="700620" y="134353"/>
                </a:lnTo>
                <a:lnTo>
                  <a:pt x="667854" y="178054"/>
                </a:lnTo>
                <a:lnTo>
                  <a:pt x="657948" y="217017"/>
                </a:lnTo>
                <a:lnTo>
                  <a:pt x="656717" y="239014"/>
                </a:lnTo>
                <a:lnTo>
                  <a:pt x="657821" y="258889"/>
                </a:lnTo>
                <a:lnTo>
                  <a:pt x="667804" y="300050"/>
                </a:lnTo>
                <a:lnTo>
                  <a:pt x="700506" y="343573"/>
                </a:lnTo>
                <a:lnTo>
                  <a:pt x="733298" y="358902"/>
                </a:lnTo>
                <a:lnTo>
                  <a:pt x="736219" y="349250"/>
                </a:lnTo>
                <a:lnTo>
                  <a:pt x="722566" y="343141"/>
                </a:lnTo>
                <a:lnTo>
                  <a:pt x="710780" y="334683"/>
                </a:lnTo>
                <a:lnTo>
                  <a:pt x="686587" y="295414"/>
                </a:lnTo>
                <a:lnTo>
                  <a:pt x="678611" y="239014"/>
                </a:lnTo>
                <a:lnTo>
                  <a:pt x="678561" y="237744"/>
                </a:lnTo>
                <a:lnTo>
                  <a:pt x="679450" y="217297"/>
                </a:lnTo>
                <a:lnTo>
                  <a:pt x="692785" y="166751"/>
                </a:lnTo>
                <a:lnTo>
                  <a:pt x="722782" y="134683"/>
                </a:lnTo>
                <a:lnTo>
                  <a:pt x="736600" y="128651"/>
                </a:lnTo>
                <a:close/>
              </a:path>
              <a:path w="2049779" h="384810">
                <a:moveTo>
                  <a:pt x="1011301" y="239014"/>
                </a:moveTo>
                <a:lnTo>
                  <a:pt x="1010069" y="217297"/>
                </a:lnTo>
                <a:lnTo>
                  <a:pt x="1010056" y="217017"/>
                </a:lnTo>
                <a:lnTo>
                  <a:pt x="1006348" y="196697"/>
                </a:lnTo>
                <a:lnTo>
                  <a:pt x="991489" y="161036"/>
                </a:lnTo>
                <a:lnTo>
                  <a:pt x="952119" y="125272"/>
                </a:lnTo>
                <a:lnTo>
                  <a:pt x="934720" y="118999"/>
                </a:lnTo>
                <a:lnTo>
                  <a:pt x="931291" y="128651"/>
                </a:lnTo>
                <a:lnTo>
                  <a:pt x="945235" y="134683"/>
                </a:lnTo>
                <a:lnTo>
                  <a:pt x="957211" y="143040"/>
                </a:lnTo>
                <a:lnTo>
                  <a:pt x="981417" y="181775"/>
                </a:lnTo>
                <a:lnTo>
                  <a:pt x="988504" y="217017"/>
                </a:lnTo>
                <a:lnTo>
                  <a:pt x="988555" y="217297"/>
                </a:lnTo>
                <a:lnTo>
                  <a:pt x="989457" y="237744"/>
                </a:lnTo>
                <a:lnTo>
                  <a:pt x="988555" y="258889"/>
                </a:lnTo>
                <a:lnTo>
                  <a:pt x="985862" y="278117"/>
                </a:lnTo>
                <a:lnTo>
                  <a:pt x="967155" y="323900"/>
                </a:lnTo>
                <a:lnTo>
                  <a:pt x="931672" y="349250"/>
                </a:lnTo>
                <a:lnTo>
                  <a:pt x="934720" y="358902"/>
                </a:lnTo>
                <a:lnTo>
                  <a:pt x="980630" y="331685"/>
                </a:lnTo>
                <a:lnTo>
                  <a:pt x="1006360" y="281393"/>
                </a:lnTo>
                <a:lnTo>
                  <a:pt x="1010056" y="261048"/>
                </a:lnTo>
                <a:lnTo>
                  <a:pt x="1011301" y="239014"/>
                </a:lnTo>
                <a:close/>
              </a:path>
              <a:path w="2049779" h="384810">
                <a:moveTo>
                  <a:pt x="1031748" y="62484"/>
                </a:moveTo>
                <a:lnTo>
                  <a:pt x="192024" y="62484"/>
                </a:lnTo>
                <a:lnTo>
                  <a:pt x="192024" y="62865"/>
                </a:lnTo>
                <a:lnTo>
                  <a:pt x="166370" y="62865"/>
                </a:lnTo>
                <a:lnTo>
                  <a:pt x="89662" y="350647"/>
                </a:lnTo>
                <a:lnTo>
                  <a:pt x="45847" y="252984"/>
                </a:lnTo>
                <a:lnTo>
                  <a:pt x="4318" y="271907"/>
                </a:lnTo>
                <a:lnTo>
                  <a:pt x="8255" y="281432"/>
                </a:lnTo>
                <a:lnTo>
                  <a:pt x="29718" y="271907"/>
                </a:lnTo>
                <a:lnTo>
                  <a:pt x="82042" y="384556"/>
                </a:lnTo>
                <a:lnTo>
                  <a:pt x="94361" y="384556"/>
                </a:lnTo>
                <a:lnTo>
                  <a:pt x="176530" y="79629"/>
                </a:lnTo>
                <a:lnTo>
                  <a:pt x="201803" y="79629"/>
                </a:lnTo>
                <a:lnTo>
                  <a:pt x="201803" y="79248"/>
                </a:lnTo>
                <a:lnTo>
                  <a:pt x="1031748" y="79248"/>
                </a:lnTo>
                <a:lnTo>
                  <a:pt x="1031748" y="62484"/>
                </a:lnTo>
                <a:close/>
              </a:path>
              <a:path w="2049779" h="384810">
                <a:moveTo>
                  <a:pt x="1769872" y="128651"/>
                </a:moveTo>
                <a:lnTo>
                  <a:pt x="1766570" y="118999"/>
                </a:lnTo>
                <a:lnTo>
                  <a:pt x="1749158" y="125272"/>
                </a:lnTo>
                <a:lnTo>
                  <a:pt x="1733892" y="134353"/>
                </a:lnTo>
                <a:lnTo>
                  <a:pt x="1701126" y="178054"/>
                </a:lnTo>
                <a:lnTo>
                  <a:pt x="1691220" y="217017"/>
                </a:lnTo>
                <a:lnTo>
                  <a:pt x="1689989" y="239014"/>
                </a:lnTo>
                <a:lnTo>
                  <a:pt x="1691093" y="258889"/>
                </a:lnTo>
                <a:lnTo>
                  <a:pt x="1701076" y="300050"/>
                </a:lnTo>
                <a:lnTo>
                  <a:pt x="1733778" y="343573"/>
                </a:lnTo>
                <a:lnTo>
                  <a:pt x="1766570" y="358902"/>
                </a:lnTo>
                <a:lnTo>
                  <a:pt x="1769491" y="349250"/>
                </a:lnTo>
                <a:lnTo>
                  <a:pt x="1755838" y="343141"/>
                </a:lnTo>
                <a:lnTo>
                  <a:pt x="1744052" y="334683"/>
                </a:lnTo>
                <a:lnTo>
                  <a:pt x="1719859" y="295414"/>
                </a:lnTo>
                <a:lnTo>
                  <a:pt x="1711883" y="239014"/>
                </a:lnTo>
                <a:lnTo>
                  <a:pt x="1711833" y="237744"/>
                </a:lnTo>
                <a:lnTo>
                  <a:pt x="1712722" y="217297"/>
                </a:lnTo>
                <a:lnTo>
                  <a:pt x="1726057" y="166751"/>
                </a:lnTo>
                <a:lnTo>
                  <a:pt x="1756054" y="134683"/>
                </a:lnTo>
                <a:lnTo>
                  <a:pt x="1769872" y="128651"/>
                </a:lnTo>
                <a:close/>
              </a:path>
              <a:path w="2049779" h="384810">
                <a:moveTo>
                  <a:pt x="2027809" y="239014"/>
                </a:moveTo>
                <a:lnTo>
                  <a:pt x="2026577" y="217297"/>
                </a:lnTo>
                <a:lnTo>
                  <a:pt x="2026564" y="217017"/>
                </a:lnTo>
                <a:lnTo>
                  <a:pt x="2022856" y="196697"/>
                </a:lnTo>
                <a:lnTo>
                  <a:pt x="2007997" y="161036"/>
                </a:lnTo>
                <a:lnTo>
                  <a:pt x="1968627" y="125272"/>
                </a:lnTo>
                <a:lnTo>
                  <a:pt x="1951228" y="118999"/>
                </a:lnTo>
                <a:lnTo>
                  <a:pt x="1947799" y="128651"/>
                </a:lnTo>
                <a:lnTo>
                  <a:pt x="1961743" y="134683"/>
                </a:lnTo>
                <a:lnTo>
                  <a:pt x="1973719" y="143040"/>
                </a:lnTo>
                <a:lnTo>
                  <a:pt x="1997925" y="181775"/>
                </a:lnTo>
                <a:lnTo>
                  <a:pt x="2005012" y="217017"/>
                </a:lnTo>
                <a:lnTo>
                  <a:pt x="2005063" y="217297"/>
                </a:lnTo>
                <a:lnTo>
                  <a:pt x="2005965" y="237744"/>
                </a:lnTo>
                <a:lnTo>
                  <a:pt x="2005063" y="258889"/>
                </a:lnTo>
                <a:lnTo>
                  <a:pt x="2002370" y="278117"/>
                </a:lnTo>
                <a:lnTo>
                  <a:pt x="1983663" y="323900"/>
                </a:lnTo>
                <a:lnTo>
                  <a:pt x="1948180" y="349250"/>
                </a:lnTo>
                <a:lnTo>
                  <a:pt x="1951228" y="358902"/>
                </a:lnTo>
                <a:lnTo>
                  <a:pt x="1997138" y="331685"/>
                </a:lnTo>
                <a:lnTo>
                  <a:pt x="2022868" y="281393"/>
                </a:lnTo>
                <a:lnTo>
                  <a:pt x="2026564" y="261048"/>
                </a:lnTo>
                <a:lnTo>
                  <a:pt x="2027809" y="239014"/>
                </a:lnTo>
                <a:close/>
              </a:path>
              <a:path w="2049779" h="384810">
                <a:moveTo>
                  <a:pt x="2049780" y="62484"/>
                </a:moveTo>
                <a:lnTo>
                  <a:pt x="1225296" y="62484"/>
                </a:lnTo>
                <a:lnTo>
                  <a:pt x="1225296" y="62865"/>
                </a:lnTo>
                <a:lnTo>
                  <a:pt x="1199642" y="62865"/>
                </a:lnTo>
                <a:lnTo>
                  <a:pt x="1122934" y="350647"/>
                </a:lnTo>
                <a:lnTo>
                  <a:pt x="1079119" y="252984"/>
                </a:lnTo>
                <a:lnTo>
                  <a:pt x="1037590" y="271907"/>
                </a:lnTo>
                <a:lnTo>
                  <a:pt x="1041527" y="281432"/>
                </a:lnTo>
                <a:lnTo>
                  <a:pt x="1062990" y="271907"/>
                </a:lnTo>
                <a:lnTo>
                  <a:pt x="1115314" y="384556"/>
                </a:lnTo>
                <a:lnTo>
                  <a:pt x="1127633" y="384556"/>
                </a:lnTo>
                <a:lnTo>
                  <a:pt x="1209802" y="79629"/>
                </a:lnTo>
                <a:lnTo>
                  <a:pt x="1235075" y="79629"/>
                </a:lnTo>
                <a:lnTo>
                  <a:pt x="1235075" y="79248"/>
                </a:lnTo>
                <a:lnTo>
                  <a:pt x="2049780" y="79248"/>
                </a:lnTo>
                <a:lnTo>
                  <a:pt x="2049780" y="62484"/>
                </a:lnTo>
                <a:close/>
              </a:path>
              <a:path w="2049779" h="384810">
                <a:moveTo>
                  <a:pt x="2049780" y="0"/>
                </a:moveTo>
                <a:lnTo>
                  <a:pt x="0" y="0"/>
                </a:lnTo>
                <a:lnTo>
                  <a:pt x="0" y="22860"/>
                </a:lnTo>
                <a:lnTo>
                  <a:pt x="2049780" y="22860"/>
                </a:lnTo>
                <a:lnTo>
                  <a:pt x="20497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002905" y="2243582"/>
            <a:ext cx="575945" cy="240029"/>
          </a:xfrm>
          <a:custGeom>
            <a:avLst/>
            <a:gdLst/>
            <a:ahLst/>
            <a:cxnLst/>
            <a:rect l="l" t="t" r="r" b="b"/>
            <a:pathLst>
              <a:path w="575945" h="240030">
                <a:moveTo>
                  <a:pt x="498983" y="0"/>
                </a:moveTo>
                <a:lnTo>
                  <a:pt x="495553" y="9651"/>
                </a:lnTo>
                <a:lnTo>
                  <a:pt x="509510" y="15676"/>
                </a:lnTo>
                <a:lnTo>
                  <a:pt x="521477" y="24034"/>
                </a:lnTo>
                <a:lnTo>
                  <a:pt x="545683" y="62773"/>
                </a:lnTo>
                <a:lnTo>
                  <a:pt x="552777" y="98008"/>
                </a:lnTo>
                <a:lnTo>
                  <a:pt x="552819" y="98294"/>
                </a:lnTo>
                <a:lnTo>
                  <a:pt x="553720" y="118744"/>
                </a:lnTo>
                <a:lnTo>
                  <a:pt x="552819" y="139888"/>
                </a:lnTo>
                <a:lnTo>
                  <a:pt x="550132" y="159115"/>
                </a:lnTo>
                <a:lnTo>
                  <a:pt x="531421" y="204890"/>
                </a:lnTo>
                <a:lnTo>
                  <a:pt x="495935" y="230250"/>
                </a:lnTo>
                <a:lnTo>
                  <a:pt x="498983" y="239902"/>
                </a:lnTo>
                <a:lnTo>
                  <a:pt x="544899" y="212685"/>
                </a:lnTo>
                <a:lnTo>
                  <a:pt x="570626" y="162385"/>
                </a:lnTo>
                <a:lnTo>
                  <a:pt x="575564" y="120014"/>
                </a:lnTo>
                <a:lnTo>
                  <a:pt x="574341" y="98294"/>
                </a:lnTo>
                <a:lnTo>
                  <a:pt x="574325" y="98008"/>
                </a:lnTo>
                <a:lnTo>
                  <a:pt x="564419" y="59043"/>
                </a:lnTo>
                <a:lnTo>
                  <a:pt x="531653" y="15351"/>
                </a:lnTo>
                <a:lnTo>
                  <a:pt x="516389" y="6264"/>
                </a:lnTo>
                <a:lnTo>
                  <a:pt x="498983" y="0"/>
                </a:lnTo>
                <a:close/>
              </a:path>
              <a:path w="575945" h="240030">
                <a:moveTo>
                  <a:pt x="76580" y="0"/>
                </a:moveTo>
                <a:lnTo>
                  <a:pt x="30789" y="27271"/>
                </a:lnTo>
                <a:lnTo>
                  <a:pt x="4952" y="77692"/>
                </a:lnTo>
                <a:lnTo>
                  <a:pt x="71" y="118744"/>
                </a:lnTo>
                <a:lnTo>
                  <a:pt x="0" y="120014"/>
                </a:lnTo>
                <a:lnTo>
                  <a:pt x="1115" y="139888"/>
                </a:lnTo>
                <a:lnTo>
                  <a:pt x="11090" y="181040"/>
                </a:lnTo>
                <a:lnTo>
                  <a:pt x="43799" y="224567"/>
                </a:lnTo>
                <a:lnTo>
                  <a:pt x="76580" y="239902"/>
                </a:lnTo>
                <a:lnTo>
                  <a:pt x="79501" y="230250"/>
                </a:lnTo>
                <a:lnTo>
                  <a:pt x="65857" y="224131"/>
                </a:lnTo>
                <a:lnTo>
                  <a:pt x="54070" y="215677"/>
                </a:lnTo>
                <a:lnTo>
                  <a:pt x="29880" y="176412"/>
                </a:lnTo>
                <a:lnTo>
                  <a:pt x="21898" y="120014"/>
                </a:lnTo>
                <a:lnTo>
                  <a:pt x="21844" y="118744"/>
                </a:lnTo>
                <a:lnTo>
                  <a:pt x="22744" y="98294"/>
                </a:lnTo>
                <a:lnTo>
                  <a:pt x="36068" y="47751"/>
                </a:lnTo>
                <a:lnTo>
                  <a:pt x="66071" y="15676"/>
                </a:lnTo>
                <a:lnTo>
                  <a:pt x="79883" y="9651"/>
                </a:lnTo>
                <a:lnTo>
                  <a:pt x="765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212583" y="2068194"/>
            <a:ext cx="1771014" cy="845819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00355">
              <a:lnSpc>
                <a:spcPct val="100000"/>
              </a:lnSpc>
              <a:spcBef>
                <a:spcPts val="870"/>
              </a:spcBef>
            </a:pPr>
            <a:r>
              <a:rPr sz="2050" spc="130" dirty="0">
                <a:latin typeface="Cambria Math"/>
                <a:cs typeface="Cambria Math"/>
              </a:rPr>
              <a:t>Cov</a:t>
            </a:r>
            <a:r>
              <a:rPr sz="2050" spc="395" dirty="0">
                <a:latin typeface="Cambria Math"/>
                <a:cs typeface="Cambria Math"/>
              </a:rPr>
              <a:t> </a:t>
            </a:r>
            <a:r>
              <a:rPr sz="2050" spc="-25" dirty="0">
                <a:latin typeface="Cambria Math"/>
                <a:cs typeface="Cambria Math"/>
              </a:rPr>
              <a:t>𝑋,𝑌</a:t>
            </a:r>
            <a:endParaRPr sz="205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  <a:tabLst>
                <a:tab pos="1045844" algn="l"/>
              </a:tabLst>
            </a:pPr>
            <a:r>
              <a:rPr sz="2050" spc="120" dirty="0">
                <a:latin typeface="Cambria Math"/>
                <a:cs typeface="Cambria Math"/>
              </a:rPr>
              <a:t>Var</a:t>
            </a:r>
            <a:r>
              <a:rPr sz="2050" spc="409" dirty="0">
                <a:latin typeface="Cambria Math"/>
                <a:cs typeface="Cambria Math"/>
              </a:rPr>
              <a:t> </a:t>
            </a:r>
            <a:r>
              <a:rPr sz="2050" spc="15" dirty="0">
                <a:latin typeface="Cambria Math"/>
                <a:cs typeface="Cambria Math"/>
              </a:rPr>
              <a:t>𝑋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2050" spc="120" dirty="0">
                <a:latin typeface="Cambria Math"/>
                <a:cs typeface="Cambria Math"/>
              </a:rPr>
              <a:t>Var</a:t>
            </a:r>
            <a:r>
              <a:rPr sz="2050" spc="409" dirty="0">
                <a:latin typeface="Cambria Math"/>
                <a:cs typeface="Cambria Math"/>
              </a:rPr>
              <a:t> </a:t>
            </a:r>
            <a:r>
              <a:rPr sz="2050" spc="-50" dirty="0">
                <a:latin typeface="Cambria Math"/>
                <a:cs typeface="Cambria Math"/>
              </a:rPr>
              <a:t>𝑌</a:t>
            </a:r>
            <a:endParaRPr sz="205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4288E-53FE-F3A7-12E7-BE004BC4D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08F0B4D-C8C7-1D7E-EF5D-B5B6EEB3EA44}"/>
              </a:ext>
            </a:extLst>
          </p:cNvPr>
          <p:cNvSpPr txBox="1">
            <a:spLocks/>
          </p:cNvSpPr>
          <p:nvPr/>
        </p:nvSpPr>
        <p:spPr>
          <a:xfrm>
            <a:off x="429502" y="1512983"/>
            <a:ext cx="5397689" cy="479637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128016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Today: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Joint Distributions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Joint Support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Joint PMF / PDF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Joint CDF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Joint Expectation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Conditional Distributions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Conditional Expectation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Law of Total Expectation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Covariance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A5FAE70-5F40-3179-661E-3684CF63546E}"/>
              </a:ext>
            </a:extLst>
          </p:cNvPr>
          <p:cNvSpPr txBox="1">
            <a:spLocks/>
          </p:cNvSpPr>
          <p:nvPr/>
        </p:nvSpPr>
        <p:spPr>
          <a:xfrm>
            <a:off x="6364809" y="1512984"/>
            <a:ext cx="5397689" cy="4796375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128016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None/>
              <a:defRPr sz="2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B6A479"/>
              </a:buClr>
              <a:buFont typeface="Segoe UI Semilight" panose="020B0402040204020203" pitchFamily="34" charset="0"/>
              <a:buChar char="-"/>
              <a:defRPr sz="2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Today: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Recap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One more joint distribution example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One more LTE example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Tail Bounds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Markov’s Inequality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Chebyshev’s Inequality 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(next: Chernoff Bound)</a:t>
            </a:r>
          </a:p>
          <a:p>
            <a:pPr marL="790956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(next: not a tail bound, but Union Bound)</a:t>
            </a:r>
          </a:p>
          <a:p>
            <a:pPr marL="470916" lvl="1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BA3007A-C90E-C714-4820-53F4F8741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39" y="263276"/>
            <a:ext cx="11187259" cy="1014667"/>
          </a:xfrm>
        </p:spPr>
        <p:txBody>
          <a:bodyPr/>
          <a:lstStyle/>
          <a:p>
            <a:r>
              <a:rPr lang="en-US" dirty="0"/>
              <a:t>Where Are We?</a:t>
            </a:r>
          </a:p>
        </p:txBody>
      </p:sp>
    </p:spTree>
    <p:extLst>
      <p:ext uri="{BB962C8B-B14F-4D97-AF65-F5344CB8AC3E}">
        <p14:creationId xmlns:p14="http://schemas.microsoft.com/office/powerpoint/2010/main" val="31951356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0530" y="172973"/>
            <a:ext cx="0" cy="1196975"/>
          </a:xfrm>
          <a:custGeom>
            <a:avLst/>
            <a:gdLst/>
            <a:ahLst/>
            <a:cxnLst/>
            <a:rect l="l" t="t" r="r" b="b"/>
            <a:pathLst>
              <a:path h="1196975">
                <a:moveTo>
                  <a:pt x="0" y="1196466"/>
                </a:moveTo>
                <a:lnTo>
                  <a:pt x="0" y="0"/>
                </a:lnTo>
              </a:path>
            </a:pathLst>
          </a:custGeom>
          <a:ln w="19050">
            <a:solidFill>
              <a:srgbClr val="4B31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Pearson</a:t>
            </a:r>
            <a:r>
              <a:rPr spc="190" dirty="0"/>
              <a:t> </a:t>
            </a:r>
            <a:r>
              <a:rPr spc="75" dirty="0"/>
              <a:t>Correlation</a:t>
            </a:r>
            <a:r>
              <a:rPr spc="280" dirty="0"/>
              <a:t> </a:t>
            </a:r>
            <a:r>
              <a:rPr sz="3000" i="1" spc="75" dirty="0">
                <a:latin typeface="Segoe UI"/>
                <a:cs typeface="Segoe UI"/>
              </a:rPr>
              <a:t>(normalized</a:t>
            </a:r>
            <a:r>
              <a:rPr sz="3000" i="1" spc="245" dirty="0">
                <a:latin typeface="Segoe UI"/>
                <a:cs typeface="Segoe UI"/>
              </a:rPr>
              <a:t> </a:t>
            </a:r>
            <a:r>
              <a:rPr sz="3000" i="1" spc="55" dirty="0">
                <a:latin typeface="Segoe UI"/>
                <a:cs typeface="Segoe UI"/>
              </a:rPr>
              <a:t>covariance!)</a:t>
            </a:r>
            <a:endParaRPr sz="3000">
              <a:latin typeface="Segoe UI"/>
              <a:cs typeface="Segoe U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2187" y="1598939"/>
            <a:ext cx="10673105" cy="479728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2CF66-8D12-2AC9-5E7E-9D54103CB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742567DD-DCDF-F985-D62D-12BC50036E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4202" y="340613"/>
            <a:ext cx="1128395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65" dirty="0"/>
              <a:t>Additional Notes</a:t>
            </a:r>
            <a:endParaRPr spc="65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019BAAF0-A91C-E14C-A111-CFC6FBE32325}"/>
                  </a:ext>
                </a:extLst>
              </p:cNvPr>
              <p:cNvSpPr txBox="1"/>
              <p:nvPr/>
            </p:nvSpPr>
            <p:spPr>
              <a:xfrm>
                <a:off x="699922" y="1445513"/>
                <a:ext cx="10716895" cy="208967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8415">
                  <a:lnSpc>
                    <a:spcPts val="3190"/>
                  </a:lnSpc>
                  <a:spcBef>
                    <a:spcPts val="95"/>
                  </a:spcBef>
                </a:pPr>
                <a:r>
                  <a:rPr lang="en-US" sz="2800" b="0" dirty="0">
                    <a:latin typeface="Segoe UI Semilight"/>
                    <a:cs typeface="Segoe UI Semilight"/>
                  </a:rPr>
                  <a:t>Covariance directly measures only “linear” relationships;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Segoe UI Semilight"/>
                      </a:rPr>
                      <m:t>𝑌</m:t>
                    </m:r>
                  </m:oMath>
                </a14:m>
                <a:r>
                  <a:rPr lang="en-US" sz="2800" dirty="0">
                    <a:latin typeface="Segoe UI Semilight"/>
                    <a:cs typeface="Segoe UI Semilight"/>
                  </a:rPr>
                  <a:t> depends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Segoe UI Semilight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/>
                          </a:rPr>
                          <m:t>𝑋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Segoe UI Semilight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latin typeface="Segoe UI Semilight"/>
                    <a:cs typeface="Segoe UI Semilight"/>
                  </a:rPr>
                  <a:t>, the covariance might not be as high as you expect.</a:t>
                </a:r>
              </a:p>
              <a:p>
                <a:pPr marL="18415">
                  <a:lnSpc>
                    <a:spcPts val="3190"/>
                  </a:lnSpc>
                  <a:spcBef>
                    <a:spcPts val="95"/>
                  </a:spcBef>
                </a:pPr>
                <a:endParaRPr lang="en-US" sz="2800" dirty="0">
                  <a:latin typeface="Segoe UI Semilight"/>
                  <a:cs typeface="Segoe UI Semilight"/>
                </a:endParaRPr>
              </a:p>
              <a:p>
                <a:pPr marL="18415">
                  <a:lnSpc>
                    <a:spcPts val="3190"/>
                  </a:lnSpc>
                  <a:spcBef>
                    <a:spcPts val="95"/>
                  </a:spcBef>
                </a:pPr>
                <a:r>
                  <a:rPr lang="en-US" sz="2800" dirty="0">
                    <a:latin typeface="Segoe UI Semilight"/>
                    <a:cs typeface="Segoe UI Semilight"/>
                  </a:rPr>
                  <a:t>If dealing with real data, look at a plot to see if you should be looking for a linear relationship in the first place.</a:t>
                </a:r>
                <a:endParaRPr sz="2800" dirty="0">
                  <a:latin typeface="Segoe UI Semilight"/>
                  <a:cs typeface="Segoe UI Semilight"/>
                </a:endParaRPr>
              </a:p>
            </p:txBody>
          </p:sp>
        </mc:Choice>
        <mc:Fallback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019BAAF0-A91C-E14C-A111-CFC6FBE323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22" y="1445513"/>
                <a:ext cx="10716895" cy="2089675"/>
              </a:xfrm>
              <a:prstGeom prst="rect">
                <a:avLst/>
              </a:prstGeom>
              <a:blipFill>
                <a:blip r:embed="rId2"/>
                <a:stretch>
                  <a:fillRect l="-1877" t="-5831" r="-739" b="-9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07147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group of stick figures with text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272" y="1074419"/>
            <a:ext cx="11649456" cy="470915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4693" y="6437172"/>
            <a:ext cx="2171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  <a:hlinkClick r:id="rId3"/>
              </a:rPr>
              <a:t>https://xkcd.com/552/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97552" y="3559302"/>
            <a:ext cx="7245984" cy="0"/>
          </a:xfrm>
          <a:custGeom>
            <a:avLst/>
            <a:gdLst/>
            <a:ahLst/>
            <a:cxnLst/>
            <a:rect l="l" t="t" r="r" b="b"/>
            <a:pathLst>
              <a:path w="7245984">
                <a:moveTo>
                  <a:pt x="0" y="0"/>
                </a:moveTo>
                <a:lnTo>
                  <a:pt x="7245731" y="0"/>
                </a:lnTo>
              </a:path>
            </a:pathLst>
          </a:custGeom>
          <a:ln w="19050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43712" y="3051048"/>
            <a:ext cx="897890" cy="897890"/>
            <a:chOff x="743712" y="3051048"/>
            <a:chExt cx="897890" cy="897890"/>
          </a:xfrm>
        </p:grpSpPr>
        <p:sp>
          <p:nvSpPr>
            <p:cNvPr id="4" name="object 4"/>
            <p:cNvSpPr/>
            <p:nvPr/>
          </p:nvSpPr>
          <p:spPr>
            <a:xfrm>
              <a:off x="743712" y="3051048"/>
              <a:ext cx="897890" cy="897890"/>
            </a:xfrm>
            <a:custGeom>
              <a:avLst/>
              <a:gdLst/>
              <a:ahLst/>
              <a:cxnLst/>
              <a:rect l="l" t="t" r="r" b="b"/>
              <a:pathLst>
                <a:path w="897889" h="897889">
                  <a:moveTo>
                    <a:pt x="448818" y="0"/>
                  </a:moveTo>
                  <a:lnTo>
                    <a:pt x="399913" y="2633"/>
                  </a:lnTo>
                  <a:lnTo>
                    <a:pt x="352535" y="10350"/>
                  </a:lnTo>
                  <a:lnTo>
                    <a:pt x="306955" y="22878"/>
                  </a:lnTo>
                  <a:lnTo>
                    <a:pt x="263449" y="39942"/>
                  </a:lnTo>
                  <a:lnTo>
                    <a:pt x="222289" y="61270"/>
                  </a:lnTo>
                  <a:lnTo>
                    <a:pt x="183750" y="86587"/>
                  </a:lnTo>
                  <a:lnTo>
                    <a:pt x="148105" y="115620"/>
                  </a:lnTo>
                  <a:lnTo>
                    <a:pt x="115629" y="148095"/>
                  </a:lnTo>
                  <a:lnTo>
                    <a:pt x="86594" y="183739"/>
                  </a:lnTo>
                  <a:lnTo>
                    <a:pt x="61276" y="222278"/>
                  </a:lnTo>
                  <a:lnTo>
                    <a:pt x="39946" y="263438"/>
                  </a:lnTo>
                  <a:lnTo>
                    <a:pt x="22880" y="306945"/>
                  </a:lnTo>
                  <a:lnTo>
                    <a:pt x="10351" y="352527"/>
                  </a:lnTo>
                  <a:lnTo>
                    <a:pt x="2633" y="399909"/>
                  </a:lnTo>
                  <a:lnTo>
                    <a:pt x="0" y="448817"/>
                  </a:lnTo>
                  <a:lnTo>
                    <a:pt x="2633" y="497726"/>
                  </a:lnTo>
                  <a:lnTo>
                    <a:pt x="10351" y="545108"/>
                  </a:lnTo>
                  <a:lnTo>
                    <a:pt x="22880" y="590690"/>
                  </a:lnTo>
                  <a:lnTo>
                    <a:pt x="39946" y="634197"/>
                  </a:lnTo>
                  <a:lnTo>
                    <a:pt x="61276" y="675357"/>
                  </a:lnTo>
                  <a:lnTo>
                    <a:pt x="86594" y="713896"/>
                  </a:lnTo>
                  <a:lnTo>
                    <a:pt x="115629" y="749540"/>
                  </a:lnTo>
                  <a:lnTo>
                    <a:pt x="148105" y="782015"/>
                  </a:lnTo>
                  <a:lnTo>
                    <a:pt x="183750" y="811048"/>
                  </a:lnTo>
                  <a:lnTo>
                    <a:pt x="222289" y="836365"/>
                  </a:lnTo>
                  <a:lnTo>
                    <a:pt x="263449" y="857693"/>
                  </a:lnTo>
                  <a:lnTo>
                    <a:pt x="306955" y="874757"/>
                  </a:lnTo>
                  <a:lnTo>
                    <a:pt x="352535" y="887285"/>
                  </a:lnTo>
                  <a:lnTo>
                    <a:pt x="399913" y="895002"/>
                  </a:lnTo>
                  <a:lnTo>
                    <a:pt x="448818" y="897635"/>
                  </a:lnTo>
                  <a:lnTo>
                    <a:pt x="497726" y="895002"/>
                  </a:lnTo>
                  <a:lnTo>
                    <a:pt x="545108" y="887285"/>
                  </a:lnTo>
                  <a:lnTo>
                    <a:pt x="590690" y="874757"/>
                  </a:lnTo>
                  <a:lnTo>
                    <a:pt x="634197" y="857693"/>
                  </a:lnTo>
                  <a:lnTo>
                    <a:pt x="675357" y="836365"/>
                  </a:lnTo>
                  <a:lnTo>
                    <a:pt x="713896" y="811048"/>
                  </a:lnTo>
                  <a:lnTo>
                    <a:pt x="749540" y="782015"/>
                  </a:lnTo>
                  <a:lnTo>
                    <a:pt x="782015" y="749540"/>
                  </a:lnTo>
                  <a:lnTo>
                    <a:pt x="811048" y="713896"/>
                  </a:lnTo>
                  <a:lnTo>
                    <a:pt x="836365" y="675357"/>
                  </a:lnTo>
                  <a:lnTo>
                    <a:pt x="857693" y="634197"/>
                  </a:lnTo>
                  <a:lnTo>
                    <a:pt x="874757" y="590690"/>
                  </a:lnTo>
                  <a:lnTo>
                    <a:pt x="887285" y="545108"/>
                  </a:lnTo>
                  <a:lnTo>
                    <a:pt x="895002" y="497726"/>
                  </a:lnTo>
                  <a:lnTo>
                    <a:pt x="897636" y="448817"/>
                  </a:lnTo>
                  <a:lnTo>
                    <a:pt x="895002" y="399909"/>
                  </a:lnTo>
                  <a:lnTo>
                    <a:pt x="887285" y="352527"/>
                  </a:lnTo>
                  <a:lnTo>
                    <a:pt x="874757" y="306945"/>
                  </a:lnTo>
                  <a:lnTo>
                    <a:pt x="857693" y="263438"/>
                  </a:lnTo>
                  <a:lnTo>
                    <a:pt x="836365" y="222278"/>
                  </a:lnTo>
                  <a:lnTo>
                    <a:pt x="811048" y="183739"/>
                  </a:lnTo>
                  <a:lnTo>
                    <a:pt x="782015" y="148095"/>
                  </a:lnTo>
                  <a:lnTo>
                    <a:pt x="749540" y="115620"/>
                  </a:lnTo>
                  <a:lnTo>
                    <a:pt x="713896" y="86587"/>
                  </a:lnTo>
                  <a:lnTo>
                    <a:pt x="675357" y="61270"/>
                  </a:lnTo>
                  <a:lnTo>
                    <a:pt x="634197" y="39942"/>
                  </a:lnTo>
                  <a:lnTo>
                    <a:pt x="590690" y="22878"/>
                  </a:lnTo>
                  <a:lnTo>
                    <a:pt x="545108" y="10350"/>
                  </a:lnTo>
                  <a:lnTo>
                    <a:pt x="497726" y="2633"/>
                  </a:lnTo>
                  <a:lnTo>
                    <a:pt x="448818" y="0"/>
                  </a:lnTo>
                  <a:close/>
                </a:path>
              </a:pathLst>
            </a:custGeom>
            <a:solidFill>
              <a:srgbClr val="B6A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42441" y="3287268"/>
              <a:ext cx="300355" cy="425450"/>
            </a:xfrm>
            <a:custGeom>
              <a:avLst/>
              <a:gdLst/>
              <a:ahLst/>
              <a:cxnLst/>
              <a:rect l="l" t="t" r="r" b="b"/>
              <a:pathLst>
                <a:path w="300355" h="425450">
                  <a:moveTo>
                    <a:pt x="38049" y="425196"/>
                  </a:moveTo>
                  <a:lnTo>
                    <a:pt x="38049" y="13335"/>
                  </a:lnTo>
                  <a:lnTo>
                    <a:pt x="38049" y="11303"/>
                  </a:lnTo>
                  <a:lnTo>
                    <a:pt x="37020" y="9271"/>
                  </a:lnTo>
                  <a:lnTo>
                    <a:pt x="36487" y="7620"/>
                  </a:lnTo>
                  <a:lnTo>
                    <a:pt x="34925" y="6096"/>
                  </a:lnTo>
                  <a:lnTo>
                    <a:pt x="33362" y="4572"/>
                  </a:lnTo>
                  <a:lnTo>
                    <a:pt x="31800" y="3556"/>
                  </a:lnTo>
                  <a:lnTo>
                    <a:pt x="29718" y="3048"/>
                  </a:lnTo>
                  <a:lnTo>
                    <a:pt x="27622" y="3048"/>
                  </a:lnTo>
                  <a:lnTo>
                    <a:pt x="10426" y="3048"/>
                  </a:lnTo>
                  <a:lnTo>
                    <a:pt x="8331" y="3048"/>
                  </a:lnTo>
                  <a:lnTo>
                    <a:pt x="6248" y="3556"/>
                  </a:lnTo>
                  <a:lnTo>
                    <a:pt x="0" y="13335"/>
                  </a:lnTo>
                  <a:lnTo>
                    <a:pt x="0" y="425196"/>
                  </a:lnTo>
                  <a:lnTo>
                    <a:pt x="38049" y="425196"/>
                  </a:lnTo>
                  <a:close/>
                </a:path>
                <a:path w="300355" h="425450">
                  <a:moveTo>
                    <a:pt x="48768" y="176149"/>
                  </a:moveTo>
                  <a:lnTo>
                    <a:pt x="56426" y="171577"/>
                  </a:lnTo>
                  <a:lnTo>
                    <a:pt x="64096" y="168021"/>
                  </a:lnTo>
                  <a:lnTo>
                    <a:pt x="101917" y="160401"/>
                  </a:lnTo>
                  <a:lnTo>
                    <a:pt x="109067" y="160909"/>
                  </a:lnTo>
                  <a:lnTo>
                    <a:pt x="116725" y="161417"/>
                  </a:lnTo>
                  <a:lnTo>
                    <a:pt x="154533" y="170053"/>
                  </a:lnTo>
                  <a:lnTo>
                    <a:pt x="169379" y="174625"/>
                  </a:lnTo>
                  <a:lnTo>
                    <a:pt x="184696" y="179197"/>
                  </a:lnTo>
                  <a:lnTo>
                    <a:pt x="222529" y="189484"/>
                  </a:lnTo>
                  <a:lnTo>
                    <a:pt x="244957" y="192024"/>
                  </a:lnTo>
                  <a:lnTo>
                    <a:pt x="252704" y="191516"/>
                  </a:lnTo>
                  <a:lnTo>
                    <a:pt x="289915" y="181864"/>
                  </a:lnTo>
                  <a:lnTo>
                    <a:pt x="293598" y="179705"/>
                  </a:lnTo>
                  <a:lnTo>
                    <a:pt x="296138" y="177673"/>
                  </a:lnTo>
                  <a:lnTo>
                    <a:pt x="297662" y="175133"/>
                  </a:lnTo>
                  <a:lnTo>
                    <a:pt x="299186" y="172593"/>
                  </a:lnTo>
                  <a:lnTo>
                    <a:pt x="300202" y="170053"/>
                  </a:lnTo>
                  <a:lnTo>
                    <a:pt x="300202" y="167512"/>
                  </a:lnTo>
                  <a:lnTo>
                    <a:pt x="299186" y="165481"/>
                  </a:lnTo>
                  <a:lnTo>
                    <a:pt x="298170" y="163449"/>
                  </a:lnTo>
                  <a:lnTo>
                    <a:pt x="289915" y="155194"/>
                  </a:lnTo>
                  <a:lnTo>
                    <a:pt x="281787" y="145542"/>
                  </a:lnTo>
                  <a:lnTo>
                    <a:pt x="274167" y="135382"/>
                  </a:lnTo>
                  <a:lnTo>
                    <a:pt x="265912" y="124587"/>
                  </a:lnTo>
                  <a:lnTo>
                    <a:pt x="264388" y="121539"/>
                  </a:lnTo>
                  <a:lnTo>
                    <a:pt x="263372" y="118491"/>
                  </a:lnTo>
                  <a:lnTo>
                    <a:pt x="262864" y="114935"/>
                  </a:lnTo>
                  <a:lnTo>
                    <a:pt x="262356" y="110871"/>
                  </a:lnTo>
                  <a:lnTo>
                    <a:pt x="262864" y="107187"/>
                  </a:lnTo>
                  <a:lnTo>
                    <a:pt x="263372" y="103632"/>
                  </a:lnTo>
                  <a:lnTo>
                    <a:pt x="264388" y="100076"/>
                  </a:lnTo>
                  <a:lnTo>
                    <a:pt x="265912" y="96520"/>
                  </a:lnTo>
                  <a:lnTo>
                    <a:pt x="274167" y="81153"/>
                  </a:lnTo>
                  <a:lnTo>
                    <a:pt x="281787" y="65405"/>
                  </a:lnTo>
                  <a:lnTo>
                    <a:pt x="289915" y="49022"/>
                  </a:lnTo>
                  <a:lnTo>
                    <a:pt x="298170" y="31115"/>
                  </a:lnTo>
                  <a:lnTo>
                    <a:pt x="299694" y="27559"/>
                  </a:lnTo>
                  <a:lnTo>
                    <a:pt x="300202" y="24511"/>
                  </a:lnTo>
                  <a:lnTo>
                    <a:pt x="300202" y="21971"/>
                  </a:lnTo>
                  <a:lnTo>
                    <a:pt x="299186" y="20447"/>
                  </a:lnTo>
                  <a:lnTo>
                    <a:pt x="297662" y="19939"/>
                  </a:lnTo>
                  <a:lnTo>
                    <a:pt x="296138" y="19431"/>
                  </a:lnTo>
                  <a:lnTo>
                    <a:pt x="293598" y="20447"/>
                  </a:lnTo>
                  <a:lnTo>
                    <a:pt x="289915" y="21462"/>
                  </a:lnTo>
                  <a:lnTo>
                    <a:pt x="282803" y="25019"/>
                  </a:lnTo>
                  <a:lnTo>
                    <a:pt x="275183" y="27559"/>
                  </a:lnTo>
                  <a:lnTo>
                    <a:pt x="267436" y="29591"/>
                  </a:lnTo>
                  <a:lnTo>
                    <a:pt x="259816" y="30607"/>
                  </a:lnTo>
                  <a:lnTo>
                    <a:pt x="252704" y="31623"/>
                  </a:lnTo>
                  <a:lnTo>
                    <a:pt x="244957" y="31623"/>
                  </a:lnTo>
                  <a:lnTo>
                    <a:pt x="237337" y="31115"/>
                  </a:lnTo>
                  <a:lnTo>
                    <a:pt x="229717" y="30607"/>
                  </a:lnTo>
                  <a:lnTo>
                    <a:pt x="222529" y="29083"/>
                  </a:lnTo>
                  <a:lnTo>
                    <a:pt x="214845" y="27559"/>
                  </a:lnTo>
                  <a:lnTo>
                    <a:pt x="199529" y="24003"/>
                  </a:lnTo>
                  <a:lnTo>
                    <a:pt x="184696" y="19431"/>
                  </a:lnTo>
                  <a:lnTo>
                    <a:pt x="169379" y="14351"/>
                  </a:lnTo>
                  <a:lnTo>
                    <a:pt x="154533" y="9652"/>
                  </a:lnTo>
                  <a:lnTo>
                    <a:pt x="139217" y="5587"/>
                  </a:lnTo>
                  <a:lnTo>
                    <a:pt x="132067" y="3556"/>
                  </a:lnTo>
                  <a:lnTo>
                    <a:pt x="124383" y="2032"/>
                  </a:lnTo>
                  <a:lnTo>
                    <a:pt x="116725" y="1016"/>
                  </a:lnTo>
                  <a:lnTo>
                    <a:pt x="109067" y="508"/>
                  </a:lnTo>
                  <a:lnTo>
                    <a:pt x="101917" y="0"/>
                  </a:lnTo>
                  <a:lnTo>
                    <a:pt x="94234" y="508"/>
                  </a:lnTo>
                  <a:lnTo>
                    <a:pt x="86575" y="1524"/>
                  </a:lnTo>
                  <a:lnTo>
                    <a:pt x="78917" y="2540"/>
                  </a:lnTo>
                  <a:lnTo>
                    <a:pt x="71755" y="5080"/>
                  </a:lnTo>
                  <a:lnTo>
                    <a:pt x="64096" y="7620"/>
                  </a:lnTo>
                  <a:lnTo>
                    <a:pt x="56426" y="11176"/>
                  </a:lnTo>
                  <a:lnTo>
                    <a:pt x="48768" y="1587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981961" y="3242564"/>
            <a:ext cx="22517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Segoe UI Semibold"/>
                <a:cs typeface="Segoe UI Semibold"/>
              </a:rPr>
              <a:t>Tail</a:t>
            </a:r>
            <a:r>
              <a:rPr sz="3200" b="1" spc="125" dirty="0">
                <a:latin typeface="Segoe UI Semibold"/>
                <a:cs typeface="Segoe UI Semibold"/>
              </a:rPr>
              <a:t> </a:t>
            </a:r>
            <a:r>
              <a:rPr sz="3200" b="1" spc="60" dirty="0">
                <a:latin typeface="Segoe UI Semibold"/>
                <a:cs typeface="Segoe UI Semibold"/>
              </a:rPr>
              <a:t>Bounds</a:t>
            </a:r>
            <a:endParaRPr sz="32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What’s</a:t>
            </a:r>
            <a:r>
              <a:rPr spc="175" dirty="0"/>
              <a:t> </a:t>
            </a:r>
            <a:r>
              <a:rPr dirty="0"/>
              <a:t>a</a:t>
            </a:r>
            <a:r>
              <a:rPr spc="190" dirty="0"/>
              <a:t> </a:t>
            </a:r>
            <a:r>
              <a:rPr dirty="0"/>
              <a:t>Tail</a:t>
            </a:r>
            <a:r>
              <a:rPr spc="170" dirty="0"/>
              <a:t> </a:t>
            </a:r>
            <a:r>
              <a:rPr spc="55" dirty="0"/>
              <a:t>Bound?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bject 3"/>
              <p:cNvSpPr txBox="1"/>
              <p:nvPr/>
            </p:nvSpPr>
            <p:spPr>
              <a:xfrm>
                <a:off x="699922" y="1445513"/>
                <a:ext cx="5590540" cy="1932259"/>
              </a:xfrm>
              <a:prstGeom prst="rect">
                <a:avLst/>
              </a:prstGeom>
            </p:spPr>
            <p:txBody>
              <a:bodyPr vert="horz" wrap="square" lIns="0" tIns="36194" rIns="0" bIns="0" rtlCol="0">
                <a:spAutoFit/>
              </a:bodyPr>
              <a:lstStyle/>
              <a:p>
                <a:pPr marL="12700" marR="5080" indent="5715">
                  <a:lnSpc>
                    <a:spcPct val="94400"/>
                  </a:lnSpc>
                  <a:spcBef>
                    <a:spcPts val="284"/>
                  </a:spcBef>
                </a:pPr>
                <a:r>
                  <a:rPr lang="en-US" sz="28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8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“tails”</a:t>
                </a:r>
                <a:r>
                  <a:rPr lang="en-US" sz="28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of</a:t>
                </a:r>
                <a:r>
                  <a:rPr lang="en-US" sz="28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a</a:t>
                </a:r>
                <a:r>
                  <a:rPr lang="en-US" sz="2800" b="0" spc="-5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spc="-10" dirty="0">
                    <a:latin typeface="Segoe UI Semilight"/>
                    <a:cs typeface="Segoe UI Semilight"/>
                  </a:rPr>
                  <a:t>probability distribution</a:t>
                </a:r>
                <a:r>
                  <a:rPr lang="en-US" sz="2800" b="0" spc="-8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are</a:t>
                </a:r>
                <a:r>
                  <a:rPr lang="en-US" sz="2800" b="0" spc="-7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800" b="0" spc="-7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extreme</a:t>
                </a:r>
                <a:r>
                  <a:rPr lang="en-US" sz="2800" b="0" spc="-10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spc="-10" dirty="0">
                    <a:latin typeface="Segoe UI Semilight"/>
                    <a:cs typeface="Segoe UI Semilight"/>
                  </a:rPr>
                  <a:t>regions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to</a:t>
                </a:r>
                <a:r>
                  <a:rPr lang="en-US" sz="2800" b="0" spc="-3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8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left</a:t>
                </a:r>
                <a:r>
                  <a:rPr lang="en-US" sz="2800" b="0" spc="-2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or</a:t>
                </a:r>
                <a:r>
                  <a:rPr lang="en-US" sz="2800" b="0" spc="-2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right</a:t>
                </a:r>
                <a:r>
                  <a:rPr lang="en-US" sz="2800" b="0" spc="-2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of</a:t>
                </a:r>
                <a:r>
                  <a:rPr lang="en-US" sz="2800" b="0" spc="-45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800" b="0" spc="-30" dirty="0">
                    <a:latin typeface="Segoe UI Semilight"/>
                    <a:cs typeface="Segoe UI Semilight"/>
                  </a:rPr>
                  <a:t> </a:t>
                </a:r>
                <a:r>
                  <a:rPr lang="en-US" sz="2800" b="0" spc="-10" dirty="0">
                    <a:latin typeface="Segoe UI Semilight"/>
                    <a:cs typeface="Segoe UI Semilight"/>
                  </a:rPr>
                  <a:t>expectation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e.g.,</a:t>
                </a:r>
                <a:r>
                  <a:rPr lang="en-US" sz="2400" b="0" i="1" spc="-4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400" b="0" i="1" spc="-2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shaded</a:t>
                </a:r>
                <a:r>
                  <a:rPr lang="en-US" sz="2400" b="0" i="1" spc="-1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regions</a:t>
                </a:r>
                <a:r>
                  <a:rPr lang="en-US" sz="2400" b="0" i="1" spc="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dirty="0">
                    <a:latin typeface="Cambria Math"/>
                    <a:cs typeface="Cambria Math"/>
                  </a:rPr>
                  <a:t>𝑋</a:t>
                </a:r>
                <a:r>
                  <a:rPr lang="en-US" sz="2400" spc="165" dirty="0">
                    <a:latin typeface="Cambria Math"/>
                    <a:cs typeface="Cambria Math"/>
                  </a:rPr>
                  <a:t> </a:t>
                </a:r>
                <a:r>
                  <a:rPr lang="en-US" sz="2400" dirty="0">
                    <a:latin typeface="Cambria Math"/>
                    <a:cs typeface="Cambria Math"/>
                  </a:rPr>
                  <a:t>≤</a:t>
                </a:r>
                <a:r>
                  <a:rPr lang="en-US" sz="2400" spc="120" dirty="0">
                    <a:latin typeface="Cambria Math"/>
                    <a:cs typeface="Cambria Math"/>
                  </a:rPr>
                  <a:t> </a:t>
                </a:r>
                <a:r>
                  <a:rPr lang="en-US" sz="2400" dirty="0">
                    <a:latin typeface="Cambria Math"/>
                    <a:cs typeface="Cambria Math"/>
                  </a:rPr>
                  <a:t>𝜇</a:t>
                </a:r>
                <a:r>
                  <a:rPr lang="en-US" sz="2400" spc="40" dirty="0">
                    <a:latin typeface="Cambria Math"/>
                    <a:cs typeface="Cambria Math"/>
                  </a:rPr>
                  <a:t> +</a:t>
                </a:r>
                <a:r>
                  <a:rPr lang="en-US" sz="2400" spc="-10" dirty="0">
                    <a:latin typeface="Cambria Math"/>
                    <a:cs typeface="Cambria Math"/>
                  </a:rPr>
                  <a:t> </a:t>
                </a:r>
                <a:r>
                  <a:rPr lang="en-US" sz="2400" dirty="0">
                    <a:latin typeface="Cambria Math"/>
                    <a:cs typeface="Cambria Math"/>
                  </a:rPr>
                  <a:t>𝑘</a:t>
                </a:r>
                <a:r>
                  <a:rPr lang="en-US" sz="2400" spc="175" dirty="0">
                    <a:latin typeface="Cambria Math"/>
                    <a:cs typeface="Cambria Math"/>
                  </a:rPr>
                  <a:t> </a:t>
                </a:r>
                <a:r>
                  <a:rPr lang="en-US" sz="2400" b="0" i="1" spc="-25" dirty="0">
                    <a:latin typeface="Segoe UI Semilight"/>
                    <a:cs typeface="Segoe UI Semilight"/>
                  </a:rPr>
                  <a:t>and</a:t>
                </a:r>
                <a:endParaRPr lang="en-US" sz="2400" dirty="0">
                  <a:latin typeface="Segoe UI Semilight"/>
                  <a:cs typeface="Segoe UI Semilight"/>
                </a:endParaRPr>
              </a:p>
              <a:p>
                <a:pPr marL="48895">
                  <a:lnSpc>
                    <a:spcPts val="2590"/>
                  </a:lnSpc>
                </a:pPr>
                <a:r>
                  <a:rPr lang="en-US" sz="2400" dirty="0">
                    <a:latin typeface="Cambria Math"/>
                    <a:cs typeface="Cambria Math"/>
                  </a:rPr>
                  <a:t>𝑋</a:t>
                </a:r>
                <a:r>
                  <a:rPr lang="en-US" sz="2400" spc="175" dirty="0">
                    <a:latin typeface="Cambria Math"/>
                    <a:cs typeface="Cambria Math"/>
                  </a:rPr>
                  <a:t> </a:t>
                </a:r>
                <a:r>
                  <a:rPr lang="en-US" sz="2400" dirty="0">
                    <a:latin typeface="Cambria Math"/>
                    <a:cs typeface="Cambria Math"/>
                  </a:rPr>
                  <a:t>≥</a:t>
                </a:r>
                <a:r>
                  <a:rPr lang="en-US" sz="2400" spc="105" dirty="0">
                    <a:latin typeface="Cambria Math"/>
                    <a:cs typeface="Cambria Math"/>
                  </a:rPr>
                  <a:t> </a:t>
                </a:r>
                <a:r>
                  <a:rPr lang="en-US" sz="2400" dirty="0">
                    <a:latin typeface="Cambria Math"/>
                    <a:cs typeface="Cambria Math"/>
                  </a:rPr>
                  <a:t>𝜇</a:t>
                </a:r>
                <a:r>
                  <a:rPr lang="en-US" sz="2400" spc="55" dirty="0">
                    <a:latin typeface="Cambria Math"/>
                    <a:cs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pc="55" smtClean="0">
                        <a:latin typeface="Cambria Math" panose="02040503050406030204" pitchFamily="18" charset="0"/>
                        <a:cs typeface="Cambria Math"/>
                      </a:rPr>
                      <m:t>−</m:t>
                    </m:r>
                  </m:oMath>
                </a14:m>
                <a:r>
                  <a:rPr lang="en-US" sz="2400" spc="-25" dirty="0">
                    <a:latin typeface="Cambria Math"/>
                    <a:cs typeface="Cambria Math"/>
                  </a:rPr>
                  <a:t> </a:t>
                </a:r>
                <a:r>
                  <a:rPr lang="en-US" sz="2400" dirty="0">
                    <a:latin typeface="Cambria Math"/>
                    <a:cs typeface="Cambria Math"/>
                  </a:rPr>
                  <a:t>𝑘</a:t>
                </a:r>
                <a:r>
                  <a:rPr lang="en-US" sz="2400" spc="170" dirty="0">
                    <a:latin typeface="Cambria Math"/>
                    <a:cs typeface="Cambria Math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are</a:t>
                </a:r>
                <a:r>
                  <a:rPr lang="en-US" sz="2400" b="0" i="1" spc="-1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“tails” of</a:t>
                </a:r>
                <a:r>
                  <a:rPr lang="en-US" sz="2400" b="0" i="1" spc="-20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dirty="0">
                    <a:latin typeface="Segoe UI Semilight"/>
                    <a:cs typeface="Segoe UI Semilight"/>
                  </a:rPr>
                  <a:t>the</a:t>
                </a:r>
                <a:r>
                  <a:rPr lang="en-US" sz="2400" b="0" i="1" spc="-25" dirty="0">
                    <a:latin typeface="Segoe UI Semilight"/>
                    <a:cs typeface="Segoe UI Semilight"/>
                  </a:rPr>
                  <a:t> </a:t>
                </a:r>
                <a:r>
                  <a:rPr lang="en-US" sz="2400" b="0" i="1" spc="-10" dirty="0">
                    <a:latin typeface="Segoe UI Semilight"/>
                    <a:cs typeface="Segoe UI Semilight"/>
                  </a:rPr>
                  <a:t>distribution</a:t>
                </a:r>
                <a:endParaRPr sz="2400" dirty="0">
                  <a:latin typeface="Segoe UI Semilight"/>
                  <a:cs typeface="Segoe UI Semilight"/>
                </a:endParaRPr>
              </a:p>
            </p:txBody>
          </p:sp>
        </mc:Choice>
        <mc:Fallback>
          <p:sp>
            <p:nvSpPr>
              <p:cNvPr id="3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22" y="1445513"/>
                <a:ext cx="5590540" cy="1932259"/>
              </a:xfrm>
              <a:prstGeom prst="rect">
                <a:avLst/>
              </a:prstGeom>
              <a:blipFill>
                <a:blip r:embed="rId2"/>
                <a:stretch>
                  <a:fillRect l="-3708" t="-5047" r="-4580" b="-9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4"/>
          <p:cNvSpPr/>
          <p:nvPr/>
        </p:nvSpPr>
        <p:spPr>
          <a:xfrm>
            <a:off x="9139555" y="5442965"/>
            <a:ext cx="0" cy="26670"/>
          </a:xfrm>
          <a:custGeom>
            <a:avLst/>
            <a:gdLst/>
            <a:ahLst/>
            <a:cxnLst/>
            <a:rect l="l" t="t" r="r" b="b"/>
            <a:pathLst>
              <a:path h="26670">
                <a:moveTo>
                  <a:pt x="0" y="0"/>
                </a:moveTo>
                <a:lnTo>
                  <a:pt x="0" y="20574"/>
                </a:lnTo>
                <a:lnTo>
                  <a:pt x="0" y="26670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99677" y="5278754"/>
            <a:ext cx="3175" cy="43815"/>
          </a:xfrm>
          <a:custGeom>
            <a:avLst/>
            <a:gdLst/>
            <a:ahLst/>
            <a:cxnLst/>
            <a:rect l="l" t="t" r="r" b="b"/>
            <a:pathLst>
              <a:path w="3175" h="43814">
                <a:moveTo>
                  <a:pt x="0" y="0"/>
                </a:moveTo>
                <a:lnTo>
                  <a:pt x="0" y="762"/>
                </a:lnTo>
                <a:lnTo>
                  <a:pt x="0" y="3302"/>
                </a:lnTo>
                <a:lnTo>
                  <a:pt x="0" y="8636"/>
                </a:lnTo>
                <a:lnTo>
                  <a:pt x="762" y="16637"/>
                </a:lnTo>
                <a:lnTo>
                  <a:pt x="1777" y="25908"/>
                </a:lnTo>
                <a:lnTo>
                  <a:pt x="2540" y="35306"/>
                </a:lnTo>
                <a:lnTo>
                  <a:pt x="3175" y="43307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6615683" y="1188719"/>
            <a:ext cx="4213860" cy="2567940"/>
            <a:chOff x="6615683" y="1188719"/>
            <a:chExt cx="4213860" cy="2567940"/>
          </a:xfrm>
        </p:grpSpPr>
        <p:pic>
          <p:nvPicPr>
            <p:cNvPr id="7" name="object 7" descr="A diagram of a function  Description automatically generated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31496" y="1272539"/>
              <a:ext cx="3842429" cy="2415539"/>
            </a:xfrm>
            <a:prstGeom prst="rect">
              <a:avLst/>
            </a:prstGeom>
          </p:spPr>
        </p:pic>
        <p:pic>
          <p:nvPicPr>
            <p:cNvPr id="8" name="object 8" descr="A diagram of a function  Description automatically generated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15683" y="1188719"/>
              <a:ext cx="4213860" cy="25679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/>
              <a:t>What’s</a:t>
            </a:r>
            <a:r>
              <a:rPr spc="185" dirty="0"/>
              <a:t> </a:t>
            </a:r>
            <a:r>
              <a:rPr dirty="0"/>
              <a:t>a</a:t>
            </a:r>
            <a:r>
              <a:rPr spc="175" dirty="0"/>
              <a:t> </a:t>
            </a:r>
            <a:r>
              <a:rPr spc="65" dirty="0"/>
              <a:t>Tail</a:t>
            </a:r>
            <a:r>
              <a:rPr spc="180" dirty="0"/>
              <a:t> </a:t>
            </a:r>
            <a:r>
              <a:rPr spc="55" dirty="0"/>
              <a:t>Bound?</a:t>
            </a:r>
          </a:p>
        </p:txBody>
      </p:sp>
      <p:sp>
        <p:nvSpPr>
          <p:cNvPr id="3" name="object 3"/>
          <p:cNvSpPr/>
          <p:nvPr/>
        </p:nvSpPr>
        <p:spPr>
          <a:xfrm>
            <a:off x="9139555" y="5442965"/>
            <a:ext cx="0" cy="26670"/>
          </a:xfrm>
          <a:custGeom>
            <a:avLst/>
            <a:gdLst/>
            <a:ahLst/>
            <a:cxnLst/>
            <a:rect l="l" t="t" r="r" b="b"/>
            <a:pathLst>
              <a:path h="26670">
                <a:moveTo>
                  <a:pt x="0" y="0"/>
                </a:moveTo>
                <a:lnTo>
                  <a:pt x="0" y="20574"/>
                </a:lnTo>
                <a:lnTo>
                  <a:pt x="0" y="26670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99677" y="5278754"/>
            <a:ext cx="3175" cy="43815"/>
          </a:xfrm>
          <a:custGeom>
            <a:avLst/>
            <a:gdLst/>
            <a:ahLst/>
            <a:cxnLst/>
            <a:rect l="l" t="t" r="r" b="b"/>
            <a:pathLst>
              <a:path w="3175" h="43814">
                <a:moveTo>
                  <a:pt x="0" y="0"/>
                </a:moveTo>
                <a:lnTo>
                  <a:pt x="0" y="762"/>
                </a:lnTo>
                <a:lnTo>
                  <a:pt x="0" y="3302"/>
                </a:lnTo>
                <a:lnTo>
                  <a:pt x="0" y="8636"/>
                </a:lnTo>
                <a:lnTo>
                  <a:pt x="762" y="16637"/>
                </a:lnTo>
                <a:lnTo>
                  <a:pt x="1777" y="25908"/>
                </a:lnTo>
                <a:lnTo>
                  <a:pt x="2540" y="35306"/>
                </a:lnTo>
                <a:lnTo>
                  <a:pt x="3175" y="43307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 descr="A diagram of a function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31496" y="1272539"/>
            <a:ext cx="3842429" cy="2415539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4286884" y="4163695"/>
            <a:ext cx="1141095" cy="328930"/>
          </a:xfrm>
          <a:custGeom>
            <a:avLst/>
            <a:gdLst/>
            <a:ahLst/>
            <a:cxnLst/>
            <a:rect l="l" t="t" r="r" b="b"/>
            <a:pathLst>
              <a:path w="1141095" h="328929">
                <a:moveTo>
                  <a:pt x="1036192" y="0"/>
                </a:moveTo>
                <a:lnTo>
                  <a:pt x="1031493" y="13334"/>
                </a:lnTo>
                <a:lnTo>
                  <a:pt x="1050543" y="21595"/>
                </a:lnTo>
                <a:lnTo>
                  <a:pt x="1066927" y="33035"/>
                </a:lnTo>
                <a:lnTo>
                  <a:pt x="1091691" y="65404"/>
                </a:lnTo>
                <a:lnTo>
                  <a:pt x="1106265" y="109108"/>
                </a:lnTo>
                <a:lnTo>
                  <a:pt x="1111123" y="162813"/>
                </a:lnTo>
                <a:lnTo>
                  <a:pt x="1109906" y="191789"/>
                </a:lnTo>
                <a:lnTo>
                  <a:pt x="1100139" y="241788"/>
                </a:lnTo>
                <a:lnTo>
                  <a:pt x="1080561" y="280838"/>
                </a:lnTo>
                <a:lnTo>
                  <a:pt x="1050792" y="307179"/>
                </a:lnTo>
                <a:lnTo>
                  <a:pt x="1032001" y="315467"/>
                </a:lnTo>
                <a:lnTo>
                  <a:pt x="1036192" y="328802"/>
                </a:lnTo>
                <a:lnTo>
                  <a:pt x="1081071" y="307816"/>
                </a:lnTo>
                <a:lnTo>
                  <a:pt x="1114043" y="271398"/>
                </a:lnTo>
                <a:lnTo>
                  <a:pt x="1134332" y="222599"/>
                </a:lnTo>
                <a:lnTo>
                  <a:pt x="1141094" y="164464"/>
                </a:lnTo>
                <a:lnTo>
                  <a:pt x="1139423" y="134717"/>
                </a:lnTo>
                <a:lnTo>
                  <a:pt x="1125825" y="80918"/>
                </a:lnTo>
                <a:lnTo>
                  <a:pt x="1098915" y="37415"/>
                </a:lnTo>
                <a:lnTo>
                  <a:pt x="1060053" y="8598"/>
                </a:lnTo>
                <a:lnTo>
                  <a:pt x="1036192" y="0"/>
                </a:lnTo>
                <a:close/>
              </a:path>
              <a:path w="1141095" h="328929">
                <a:moveTo>
                  <a:pt x="104901" y="0"/>
                </a:moveTo>
                <a:lnTo>
                  <a:pt x="60134" y="21066"/>
                </a:lnTo>
                <a:lnTo>
                  <a:pt x="27177" y="57657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54" y="291548"/>
                </a:lnTo>
                <a:lnTo>
                  <a:pt x="80968" y="320226"/>
                </a:lnTo>
                <a:lnTo>
                  <a:pt x="104901" y="328802"/>
                </a:lnTo>
                <a:lnTo>
                  <a:pt x="109092" y="315467"/>
                </a:lnTo>
                <a:lnTo>
                  <a:pt x="90356" y="307179"/>
                </a:lnTo>
                <a:lnTo>
                  <a:pt x="74167" y="295640"/>
                </a:lnTo>
                <a:lnTo>
                  <a:pt x="49529" y="262762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2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4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99922" y="1445513"/>
            <a:ext cx="10674350" cy="345059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700" marR="5085715" indent="5715">
              <a:lnSpc>
                <a:spcPct val="94400"/>
              </a:lnSpc>
              <a:spcBef>
                <a:spcPts val="284"/>
              </a:spcBef>
            </a:pP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“tails”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probability distribution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are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extreme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regions </a:t>
            </a:r>
            <a:r>
              <a:rPr sz="2800" b="0" dirty="0">
                <a:latin typeface="Segoe UI Semilight"/>
                <a:cs typeface="Segoe UI Semilight"/>
              </a:rPr>
              <a:t>to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left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or</a:t>
            </a:r>
            <a:r>
              <a:rPr sz="2800" b="0" spc="-1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right</a:t>
            </a:r>
            <a:r>
              <a:rPr sz="2800" b="0" spc="-1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1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expectation </a:t>
            </a:r>
            <a:r>
              <a:rPr sz="2400" b="0" i="1" dirty="0">
                <a:latin typeface="Segoe UI Semilight"/>
                <a:cs typeface="Segoe UI Semilight"/>
              </a:rPr>
              <a:t>e.g.,</a:t>
            </a:r>
            <a:r>
              <a:rPr sz="2400" b="0" i="1" spc="-3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the</a:t>
            </a:r>
            <a:r>
              <a:rPr sz="2400" b="0" i="1" spc="-2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shaded regions</a:t>
            </a:r>
            <a:r>
              <a:rPr sz="2400" b="0" i="1" spc="-10" dirty="0">
                <a:latin typeface="Segoe UI Semilight"/>
                <a:cs typeface="Segoe UI Semilight"/>
              </a:rPr>
              <a:t> </a:t>
            </a:r>
            <a:r>
              <a:rPr sz="2400" dirty="0">
                <a:latin typeface="Cambria Math"/>
                <a:cs typeface="Cambria Math"/>
              </a:rPr>
              <a:t>𝑋</a:t>
            </a:r>
            <a:r>
              <a:rPr sz="2400" spc="18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≤</a:t>
            </a:r>
            <a:r>
              <a:rPr sz="2400" spc="12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𝜇</a:t>
            </a:r>
            <a:r>
              <a:rPr sz="2400" spc="4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+</a:t>
            </a:r>
            <a:r>
              <a:rPr sz="2400" spc="-2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𝑘</a:t>
            </a:r>
            <a:r>
              <a:rPr sz="2400" spc="180" dirty="0">
                <a:latin typeface="Cambria Math"/>
                <a:cs typeface="Cambria Math"/>
              </a:rPr>
              <a:t> </a:t>
            </a:r>
            <a:r>
              <a:rPr sz="2400" b="0" i="1" spc="-25" dirty="0">
                <a:latin typeface="Segoe UI Semilight"/>
                <a:cs typeface="Segoe UI Semilight"/>
              </a:rPr>
              <a:t>and</a:t>
            </a:r>
            <a:endParaRPr sz="2400">
              <a:latin typeface="Segoe UI Semilight"/>
              <a:cs typeface="Segoe UI Semilight"/>
            </a:endParaRPr>
          </a:p>
          <a:p>
            <a:pPr marL="48895">
              <a:lnSpc>
                <a:spcPts val="2590"/>
              </a:lnSpc>
            </a:pPr>
            <a:r>
              <a:rPr sz="2400" dirty="0">
                <a:latin typeface="Cambria Math"/>
                <a:cs typeface="Cambria Math"/>
              </a:rPr>
              <a:t>𝑋</a:t>
            </a:r>
            <a:r>
              <a:rPr sz="2400" spc="17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≥</a:t>
            </a:r>
            <a:r>
              <a:rPr sz="2400" spc="11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𝜇</a:t>
            </a:r>
            <a:r>
              <a:rPr sz="2400" spc="6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−</a:t>
            </a:r>
            <a:r>
              <a:rPr sz="2400" spc="-3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𝑘</a:t>
            </a:r>
            <a:r>
              <a:rPr sz="2400" spc="175" dirty="0">
                <a:latin typeface="Cambria Math"/>
                <a:cs typeface="Cambria Math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are</a:t>
            </a:r>
            <a:r>
              <a:rPr sz="2400" b="0" i="1" spc="-2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“tails”</a:t>
            </a:r>
            <a:r>
              <a:rPr sz="2400" b="0" i="1" spc="2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of</a:t>
            </a:r>
            <a:r>
              <a:rPr sz="2400" b="0" i="1" spc="-2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the</a:t>
            </a:r>
            <a:r>
              <a:rPr sz="2400" b="0" i="1" spc="-30" dirty="0">
                <a:latin typeface="Segoe UI Semilight"/>
                <a:cs typeface="Segoe UI Semilight"/>
              </a:rPr>
              <a:t> </a:t>
            </a:r>
            <a:r>
              <a:rPr sz="2400" b="0" i="1" spc="-10" dirty="0">
                <a:latin typeface="Segoe UI Semilight"/>
                <a:cs typeface="Segoe UI Semilight"/>
              </a:rPr>
              <a:t>distribution</a:t>
            </a:r>
            <a:endParaRPr sz="2400">
              <a:latin typeface="Segoe UI Semilight"/>
              <a:cs typeface="Segoe UI Semilight"/>
            </a:endParaRPr>
          </a:p>
          <a:p>
            <a:pPr marL="12700" marR="607695" indent="5715">
              <a:lnSpc>
                <a:spcPts val="3020"/>
              </a:lnSpc>
              <a:spcBef>
                <a:spcPts val="2960"/>
              </a:spcBef>
              <a:tabLst>
                <a:tab pos="3703954" algn="l"/>
                <a:tab pos="4859020" algn="l"/>
              </a:tabLst>
            </a:pPr>
            <a:r>
              <a:rPr sz="2800" b="0" dirty="0">
                <a:latin typeface="Segoe UI Semilight"/>
                <a:cs typeface="Segoe UI Semilight"/>
              </a:rPr>
              <a:t>Often,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want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to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make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some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guarantees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about</a:t>
            </a:r>
            <a:r>
              <a:rPr sz="2800" b="0" spc="-7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probability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of </a:t>
            </a:r>
            <a:r>
              <a:rPr sz="2800" b="0" dirty="0">
                <a:latin typeface="Segoe UI Semilight"/>
                <a:cs typeface="Segoe UI Semilight"/>
              </a:rPr>
              <a:t>being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in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tail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is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(e.g.,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20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𝑘</a:t>
            </a:r>
            <a:r>
              <a:rPr sz="2800" dirty="0">
                <a:latin typeface="Cambria Math"/>
                <a:cs typeface="Cambria Math"/>
              </a:rPr>
              <a:t>	≤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spc="-20" dirty="0">
                <a:latin typeface="Cambria Math"/>
                <a:cs typeface="Cambria Math"/>
              </a:rPr>
              <a:t>?</a:t>
            </a:r>
            <a:r>
              <a:rPr sz="2800" spc="-14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?</a:t>
            </a:r>
            <a:r>
              <a:rPr sz="2800" b="0" spc="-25" dirty="0">
                <a:latin typeface="Segoe UI Semilight"/>
                <a:cs typeface="Segoe UI Semilight"/>
              </a:rPr>
              <a:t>)</a:t>
            </a:r>
            <a:endParaRPr sz="2800">
              <a:latin typeface="Segoe UI Semilight"/>
              <a:cs typeface="Segoe UI Semilight"/>
            </a:endParaRPr>
          </a:p>
          <a:p>
            <a:pPr marL="48895">
              <a:lnSpc>
                <a:spcPct val="100000"/>
              </a:lnSpc>
              <a:spcBef>
                <a:spcPts val="80"/>
              </a:spcBef>
              <a:tabLst>
                <a:tab pos="10571480" algn="l"/>
              </a:tabLst>
            </a:pPr>
            <a:r>
              <a:rPr sz="2400" b="0" i="1" dirty="0">
                <a:latin typeface="Segoe UI Semilight"/>
                <a:cs typeface="Segoe UI Semilight"/>
              </a:rPr>
              <a:t>guarantees</a:t>
            </a:r>
            <a:r>
              <a:rPr sz="2400" b="0" i="1" spc="-1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about</a:t>
            </a:r>
            <a:r>
              <a:rPr sz="2400" b="0" i="1" spc="-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the</a:t>
            </a:r>
            <a:r>
              <a:rPr sz="2400" b="0" i="1" spc="-1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running time</a:t>
            </a:r>
            <a:r>
              <a:rPr sz="2400" b="0" i="1" spc="-1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(the</a:t>
            </a:r>
            <a:r>
              <a:rPr sz="2400" b="0" i="1" spc="-1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chance of being &gt; 5sec is no more than </a:t>
            </a:r>
            <a:r>
              <a:rPr sz="2400" b="0" i="1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	</a:t>
            </a:r>
            <a:r>
              <a:rPr sz="2400" b="0" i="1" u="none" spc="-50" dirty="0">
                <a:latin typeface="Segoe UI Semilight"/>
                <a:cs typeface="Segoe UI Semilight"/>
              </a:rPr>
              <a:t>)</a:t>
            </a:r>
            <a:endParaRPr sz="2400">
              <a:latin typeface="Segoe UI Semilight"/>
              <a:cs typeface="Segoe UI Semilight"/>
            </a:endParaRPr>
          </a:p>
        </p:txBody>
      </p:sp>
      <p:pic>
        <p:nvPicPr>
          <p:cNvPr id="8" name="object 8" descr="A diagram of a function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15683" y="1188719"/>
            <a:ext cx="4213860" cy="256794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What’s</a:t>
            </a:r>
            <a:r>
              <a:rPr spc="175" dirty="0"/>
              <a:t> </a:t>
            </a:r>
            <a:r>
              <a:rPr dirty="0"/>
              <a:t>a</a:t>
            </a:r>
            <a:r>
              <a:rPr spc="190" dirty="0"/>
              <a:t> </a:t>
            </a:r>
            <a:r>
              <a:rPr dirty="0"/>
              <a:t>Tail</a:t>
            </a:r>
            <a:r>
              <a:rPr spc="170" dirty="0"/>
              <a:t> </a:t>
            </a:r>
            <a:r>
              <a:rPr spc="55" dirty="0"/>
              <a:t>Bound?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84988" y="5269755"/>
            <a:ext cx="11622405" cy="1388745"/>
            <a:chOff x="284988" y="5269755"/>
            <a:chExt cx="11622405" cy="1388745"/>
          </a:xfrm>
        </p:grpSpPr>
        <p:sp>
          <p:nvSpPr>
            <p:cNvPr id="4" name="object 4"/>
            <p:cNvSpPr/>
            <p:nvPr/>
          </p:nvSpPr>
          <p:spPr>
            <a:xfrm>
              <a:off x="9099677" y="5278754"/>
              <a:ext cx="40005" cy="191135"/>
            </a:xfrm>
            <a:custGeom>
              <a:avLst/>
              <a:gdLst/>
              <a:ahLst/>
              <a:cxnLst/>
              <a:rect l="l" t="t" r="r" b="b"/>
              <a:pathLst>
                <a:path w="40004" h="191135">
                  <a:moveTo>
                    <a:pt x="39877" y="164211"/>
                  </a:moveTo>
                  <a:lnTo>
                    <a:pt x="39877" y="184785"/>
                  </a:lnTo>
                  <a:lnTo>
                    <a:pt x="39877" y="190881"/>
                  </a:lnTo>
                </a:path>
                <a:path w="40004" h="191135">
                  <a:moveTo>
                    <a:pt x="0" y="0"/>
                  </a:moveTo>
                  <a:lnTo>
                    <a:pt x="0" y="762"/>
                  </a:lnTo>
                  <a:lnTo>
                    <a:pt x="0" y="3302"/>
                  </a:lnTo>
                  <a:lnTo>
                    <a:pt x="0" y="8636"/>
                  </a:lnTo>
                  <a:lnTo>
                    <a:pt x="762" y="16637"/>
                  </a:lnTo>
                  <a:lnTo>
                    <a:pt x="1777" y="25908"/>
                  </a:lnTo>
                  <a:lnTo>
                    <a:pt x="2540" y="35306"/>
                  </a:lnTo>
                  <a:lnTo>
                    <a:pt x="3175" y="43307"/>
                  </a:lnTo>
                </a:path>
              </a:pathLst>
            </a:custGeom>
            <a:ln w="17999">
              <a:solidFill>
                <a:srgbClr val="009F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4988" y="5289803"/>
              <a:ext cx="11622405" cy="1369060"/>
            </a:xfrm>
            <a:custGeom>
              <a:avLst/>
              <a:gdLst/>
              <a:ahLst/>
              <a:cxnLst/>
              <a:rect l="l" t="t" r="r" b="b"/>
              <a:pathLst>
                <a:path w="11622405" h="1369059">
                  <a:moveTo>
                    <a:pt x="11490706" y="0"/>
                  </a:moveTo>
                  <a:lnTo>
                    <a:pt x="131254" y="0"/>
                  </a:lnTo>
                  <a:lnTo>
                    <a:pt x="80163" y="10320"/>
                  </a:lnTo>
                  <a:lnTo>
                    <a:pt x="38442" y="38465"/>
                  </a:lnTo>
                  <a:lnTo>
                    <a:pt x="10314" y="80206"/>
                  </a:lnTo>
                  <a:lnTo>
                    <a:pt x="0" y="131318"/>
                  </a:lnTo>
                  <a:lnTo>
                    <a:pt x="0" y="1237297"/>
                  </a:lnTo>
                  <a:lnTo>
                    <a:pt x="10314" y="1288388"/>
                  </a:lnTo>
                  <a:lnTo>
                    <a:pt x="38442" y="1330109"/>
                  </a:lnTo>
                  <a:lnTo>
                    <a:pt x="80163" y="1358237"/>
                  </a:lnTo>
                  <a:lnTo>
                    <a:pt x="131254" y="1368552"/>
                  </a:lnTo>
                  <a:lnTo>
                    <a:pt x="11490706" y="1368552"/>
                  </a:lnTo>
                  <a:lnTo>
                    <a:pt x="11541817" y="1358237"/>
                  </a:lnTo>
                  <a:lnTo>
                    <a:pt x="11583558" y="1330109"/>
                  </a:lnTo>
                  <a:lnTo>
                    <a:pt x="11611703" y="1288388"/>
                  </a:lnTo>
                  <a:lnTo>
                    <a:pt x="11622023" y="1237297"/>
                  </a:lnTo>
                  <a:lnTo>
                    <a:pt x="11622023" y="131318"/>
                  </a:lnTo>
                  <a:lnTo>
                    <a:pt x="11611703" y="80206"/>
                  </a:lnTo>
                  <a:lnTo>
                    <a:pt x="11583558" y="38465"/>
                  </a:lnTo>
                  <a:lnTo>
                    <a:pt x="11541817" y="10320"/>
                  </a:lnTo>
                  <a:lnTo>
                    <a:pt x="11490706" y="0"/>
                  </a:lnTo>
                  <a:close/>
                </a:path>
              </a:pathLst>
            </a:custGeom>
            <a:solidFill>
              <a:srgbClr val="EBE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 descr="A diagram of a function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31496" y="1272539"/>
            <a:ext cx="3842429" cy="241553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4286884" y="4163695"/>
            <a:ext cx="1141095" cy="328930"/>
          </a:xfrm>
          <a:custGeom>
            <a:avLst/>
            <a:gdLst/>
            <a:ahLst/>
            <a:cxnLst/>
            <a:rect l="l" t="t" r="r" b="b"/>
            <a:pathLst>
              <a:path w="1141095" h="328929">
                <a:moveTo>
                  <a:pt x="1036192" y="0"/>
                </a:moveTo>
                <a:lnTo>
                  <a:pt x="1031493" y="13334"/>
                </a:lnTo>
                <a:lnTo>
                  <a:pt x="1050543" y="21595"/>
                </a:lnTo>
                <a:lnTo>
                  <a:pt x="1066927" y="33035"/>
                </a:lnTo>
                <a:lnTo>
                  <a:pt x="1091691" y="65404"/>
                </a:lnTo>
                <a:lnTo>
                  <a:pt x="1106265" y="109108"/>
                </a:lnTo>
                <a:lnTo>
                  <a:pt x="1111123" y="162813"/>
                </a:lnTo>
                <a:lnTo>
                  <a:pt x="1109906" y="191789"/>
                </a:lnTo>
                <a:lnTo>
                  <a:pt x="1100139" y="241788"/>
                </a:lnTo>
                <a:lnTo>
                  <a:pt x="1080561" y="280838"/>
                </a:lnTo>
                <a:lnTo>
                  <a:pt x="1050792" y="307179"/>
                </a:lnTo>
                <a:lnTo>
                  <a:pt x="1032001" y="315467"/>
                </a:lnTo>
                <a:lnTo>
                  <a:pt x="1036192" y="328802"/>
                </a:lnTo>
                <a:lnTo>
                  <a:pt x="1081071" y="307816"/>
                </a:lnTo>
                <a:lnTo>
                  <a:pt x="1114043" y="271398"/>
                </a:lnTo>
                <a:lnTo>
                  <a:pt x="1134332" y="222599"/>
                </a:lnTo>
                <a:lnTo>
                  <a:pt x="1141094" y="164464"/>
                </a:lnTo>
                <a:lnTo>
                  <a:pt x="1139423" y="134717"/>
                </a:lnTo>
                <a:lnTo>
                  <a:pt x="1125825" y="80918"/>
                </a:lnTo>
                <a:lnTo>
                  <a:pt x="1098915" y="37415"/>
                </a:lnTo>
                <a:lnTo>
                  <a:pt x="1060053" y="8598"/>
                </a:lnTo>
                <a:lnTo>
                  <a:pt x="1036192" y="0"/>
                </a:lnTo>
                <a:close/>
              </a:path>
              <a:path w="1141095" h="328929">
                <a:moveTo>
                  <a:pt x="104901" y="0"/>
                </a:moveTo>
                <a:lnTo>
                  <a:pt x="60134" y="21066"/>
                </a:lnTo>
                <a:lnTo>
                  <a:pt x="27177" y="57657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54" y="291548"/>
                </a:lnTo>
                <a:lnTo>
                  <a:pt x="80968" y="320226"/>
                </a:lnTo>
                <a:lnTo>
                  <a:pt x="104901" y="328802"/>
                </a:lnTo>
                <a:lnTo>
                  <a:pt x="109092" y="315467"/>
                </a:lnTo>
                <a:lnTo>
                  <a:pt x="90356" y="307179"/>
                </a:lnTo>
                <a:lnTo>
                  <a:pt x="74167" y="295640"/>
                </a:lnTo>
                <a:lnTo>
                  <a:pt x="49529" y="262762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2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4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02132" y="1445513"/>
            <a:ext cx="11377295" cy="5123815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309880" marR="5494020" indent="5715">
              <a:lnSpc>
                <a:spcPct val="94400"/>
              </a:lnSpc>
              <a:spcBef>
                <a:spcPts val="284"/>
              </a:spcBef>
            </a:pP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“tails”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probability distribution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are</a:t>
            </a:r>
            <a:r>
              <a:rPr sz="2800" b="0" spc="-7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7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extreme</a:t>
            </a:r>
            <a:r>
              <a:rPr sz="2800" b="0" spc="-10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regions </a:t>
            </a:r>
            <a:r>
              <a:rPr sz="2800" b="0" dirty="0">
                <a:latin typeface="Segoe UI Semilight"/>
                <a:cs typeface="Segoe UI Semilight"/>
              </a:rPr>
              <a:t>to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left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or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right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expectation </a:t>
            </a:r>
            <a:r>
              <a:rPr sz="2400" b="0" i="1" dirty="0">
                <a:latin typeface="Segoe UI Semilight"/>
                <a:cs typeface="Segoe UI Semilight"/>
              </a:rPr>
              <a:t>e.g.,</a:t>
            </a:r>
            <a:r>
              <a:rPr sz="2400" b="0" i="1" spc="-4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the</a:t>
            </a:r>
            <a:r>
              <a:rPr sz="2400" b="0" i="1" spc="-2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shaded</a:t>
            </a:r>
            <a:r>
              <a:rPr sz="2400" b="0" i="1" spc="-1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regions</a:t>
            </a:r>
            <a:r>
              <a:rPr sz="2400" b="0" i="1" spc="5" dirty="0">
                <a:latin typeface="Segoe UI Semilight"/>
                <a:cs typeface="Segoe UI Semilight"/>
              </a:rPr>
              <a:t> </a:t>
            </a:r>
            <a:r>
              <a:rPr sz="2400" dirty="0">
                <a:latin typeface="Cambria Math"/>
                <a:cs typeface="Cambria Math"/>
              </a:rPr>
              <a:t>𝑋</a:t>
            </a:r>
            <a:r>
              <a:rPr sz="2400" spc="16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≤</a:t>
            </a:r>
            <a:r>
              <a:rPr sz="2400" spc="12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𝜇</a:t>
            </a:r>
            <a:r>
              <a:rPr sz="2400" spc="4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+</a:t>
            </a:r>
            <a:r>
              <a:rPr sz="2400" spc="-1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𝑘</a:t>
            </a:r>
            <a:r>
              <a:rPr sz="2400" spc="175" dirty="0">
                <a:latin typeface="Cambria Math"/>
                <a:cs typeface="Cambria Math"/>
              </a:rPr>
              <a:t> </a:t>
            </a:r>
            <a:r>
              <a:rPr sz="2400" b="0" i="1" spc="-25" dirty="0">
                <a:latin typeface="Segoe UI Semilight"/>
                <a:cs typeface="Segoe UI Semilight"/>
              </a:rPr>
              <a:t>and</a:t>
            </a:r>
            <a:endParaRPr sz="2400" dirty="0">
              <a:latin typeface="Segoe UI Semilight"/>
              <a:cs typeface="Segoe UI Semilight"/>
            </a:endParaRPr>
          </a:p>
          <a:p>
            <a:pPr marL="346710">
              <a:lnSpc>
                <a:spcPts val="2590"/>
              </a:lnSpc>
            </a:pPr>
            <a:r>
              <a:rPr sz="2400" dirty="0">
                <a:latin typeface="Cambria Math"/>
                <a:cs typeface="Cambria Math"/>
              </a:rPr>
              <a:t>𝑋</a:t>
            </a:r>
            <a:r>
              <a:rPr sz="2400" spc="17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≥</a:t>
            </a:r>
            <a:r>
              <a:rPr sz="2400" spc="10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𝜇</a:t>
            </a:r>
            <a:r>
              <a:rPr sz="2400" spc="5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−</a:t>
            </a:r>
            <a:r>
              <a:rPr sz="2400" spc="-2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𝑘</a:t>
            </a:r>
            <a:r>
              <a:rPr sz="2400" spc="170" dirty="0">
                <a:latin typeface="Cambria Math"/>
                <a:cs typeface="Cambria Math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are</a:t>
            </a:r>
            <a:r>
              <a:rPr sz="2400" b="0" i="1" spc="-1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“tails” of</a:t>
            </a:r>
            <a:r>
              <a:rPr sz="2400" b="0" i="1" spc="-2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the</a:t>
            </a:r>
            <a:r>
              <a:rPr sz="2400" b="0" i="1" spc="-25" dirty="0">
                <a:latin typeface="Segoe UI Semilight"/>
                <a:cs typeface="Segoe UI Semilight"/>
              </a:rPr>
              <a:t> </a:t>
            </a:r>
            <a:r>
              <a:rPr sz="2400" b="0" i="1" spc="-10" dirty="0">
                <a:latin typeface="Segoe UI Semilight"/>
                <a:cs typeface="Segoe UI Semilight"/>
              </a:rPr>
              <a:t>distribution</a:t>
            </a:r>
            <a:endParaRPr sz="2400" dirty="0">
              <a:latin typeface="Segoe UI Semilight"/>
              <a:cs typeface="Segoe UI Semilight"/>
            </a:endParaRPr>
          </a:p>
          <a:p>
            <a:pPr marL="309880" marR="1012825" indent="5715">
              <a:lnSpc>
                <a:spcPts val="3020"/>
              </a:lnSpc>
              <a:spcBef>
                <a:spcPts val="2960"/>
              </a:spcBef>
              <a:tabLst>
                <a:tab pos="4001770" algn="l"/>
                <a:tab pos="5156835" algn="l"/>
              </a:tabLst>
            </a:pPr>
            <a:r>
              <a:rPr sz="2800" b="0" dirty="0">
                <a:latin typeface="Segoe UI Semilight"/>
                <a:cs typeface="Segoe UI Semilight"/>
              </a:rPr>
              <a:t>Often,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want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to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make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some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guarantees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about</a:t>
            </a:r>
            <a:r>
              <a:rPr sz="2800" b="0" spc="-7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probability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of </a:t>
            </a:r>
            <a:r>
              <a:rPr sz="2800" b="0" dirty="0">
                <a:latin typeface="Segoe UI Semilight"/>
                <a:cs typeface="Segoe UI Semilight"/>
              </a:rPr>
              <a:t>being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in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tail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is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(e.g.,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20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𝑘</a:t>
            </a:r>
            <a:r>
              <a:rPr sz="2800" dirty="0">
                <a:latin typeface="Cambria Math"/>
                <a:cs typeface="Cambria Math"/>
              </a:rPr>
              <a:t>	≤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spc="-20" dirty="0">
                <a:latin typeface="Cambria Math"/>
                <a:cs typeface="Cambria Math"/>
              </a:rPr>
              <a:t>?</a:t>
            </a:r>
            <a:r>
              <a:rPr sz="2800" spc="-14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?</a:t>
            </a:r>
            <a:r>
              <a:rPr sz="2800" b="0" spc="-25" dirty="0">
                <a:latin typeface="Segoe UI Semilight"/>
                <a:cs typeface="Segoe UI Semilight"/>
              </a:rPr>
              <a:t>)</a:t>
            </a:r>
            <a:endParaRPr sz="2800" dirty="0">
              <a:latin typeface="Segoe UI Semilight"/>
              <a:cs typeface="Segoe UI Semilight"/>
            </a:endParaRPr>
          </a:p>
          <a:p>
            <a:pPr marL="346710">
              <a:lnSpc>
                <a:spcPct val="100000"/>
              </a:lnSpc>
              <a:spcBef>
                <a:spcPts val="80"/>
              </a:spcBef>
              <a:tabLst>
                <a:tab pos="10869295" algn="l"/>
              </a:tabLst>
            </a:pPr>
            <a:r>
              <a:rPr sz="2400" b="0" i="1" dirty="0">
                <a:latin typeface="Segoe UI Semilight"/>
                <a:cs typeface="Segoe UI Semilight"/>
              </a:rPr>
              <a:t>guarantees</a:t>
            </a:r>
            <a:r>
              <a:rPr sz="2400" b="0" i="1" spc="-1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about</a:t>
            </a:r>
            <a:r>
              <a:rPr sz="2400" b="0" i="1" spc="-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the</a:t>
            </a:r>
            <a:r>
              <a:rPr sz="2400" b="0" i="1" spc="-1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running time</a:t>
            </a:r>
            <a:r>
              <a:rPr sz="2400" b="0" i="1" spc="-1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(the</a:t>
            </a:r>
            <a:r>
              <a:rPr sz="2400" b="0" i="1" spc="-1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chance of being &gt; 5sec is no more than </a:t>
            </a:r>
            <a:r>
              <a:rPr sz="2400" b="0" i="1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	</a:t>
            </a:r>
            <a:r>
              <a:rPr sz="2400" b="0" i="1" u="none" spc="-50" dirty="0">
                <a:latin typeface="Segoe UI Semilight"/>
                <a:cs typeface="Segoe UI Semilight"/>
              </a:rPr>
              <a:t>)</a:t>
            </a:r>
            <a:endParaRPr sz="2400" dirty="0">
              <a:latin typeface="Segoe UI Semilight"/>
              <a:cs typeface="Segoe UI Semilight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2400" dirty="0">
              <a:latin typeface="Segoe UI Semilight"/>
              <a:cs typeface="Segoe UI Semilight"/>
            </a:endParaRPr>
          </a:p>
          <a:p>
            <a:pPr marL="12700">
              <a:lnSpc>
                <a:spcPct val="100000"/>
              </a:lnSpc>
            </a:pPr>
            <a:r>
              <a:rPr sz="2600" b="0" dirty="0">
                <a:latin typeface="Segoe UI Semilight"/>
                <a:cs typeface="Segoe UI Semilight"/>
              </a:rPr>
              <a:t>A</a:t>
            </a:r>
            <a:r>
              <a:rPr sz="2600" b="0" spc="-25" dirty="0">
                <a:latin typeface="Segoe UI Semilight"/>
                <a:cs typeface="Segoe UI Semilight"/>
              </a:rPr>
              <a:t> </a:t>
            </a:r>
            <a:r>
              <a:rPr sz="2600" b="1" dirty="0">
                <a:latin typeface="Segoe UI Semilight"/>
                <a:cs typeface="Segoe UI Semilight"/>
              </a:rPr>
              <a:t>tail</a:t>
            </a:r>
            <a:r>
              <a:rPr sz="2600" b="1" spc="-55" dirty="0">
                <a:latin typeface="Segoe UI Semilight"/>
                <a:cs typeface="Segoe UI Semilight"/>
              </a:rPr>
              <a:t> </a:t>
            </a:r>
            <a:r>
              <a:rPr sz="2600" b="1" dirty="0">
                <a:latin typeface="Segoe UI Semilight"/>
                <a:cs typeface="Segoe UI Semilight"/>
              </a:rPr>
              <a:t>bound</a:t>
            </a:r>
            <a:r>
              <a:rPr sz="2600" b="1" spc="-3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(or</a:t>
            </a:r>
            <a:r>
              <a:rPr sz="2600" b="0" spc="-2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concentration</a:t>
            </a:r>
            <a:r>
              <a:rPr sz="2600" b="0" spc="-6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inequality)</a:t>
            </a:r>
            <a:r>
              <a:rPr sz="2600" b="0" spc="-5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is</a:t>
            </a:r>
            <a:r>
              <a:rPr sz="2600" b="0" spc="-1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a</a:t>
            </a:r>
            <a:r>
              <a:rPr sz="2600" b="0" spc="-1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statement</a:t>
            </a:r>
            <a:r>
              <a:rPr sz="2600" b="0" spc="-2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that</a:t>
            </a:r>
            <a:r>
              <a:rPr sz="2600" b="0" spc="-3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bounds</a:t>
            </a:r>
            <a:r>
              <a:rPr sz="2600" b="0" spc="-30" dirty="0">
                <a:latin typeface="Segoe UI Semilight"/>
                <a:cs typeface="Segoe UI Semilight"/>
              </a:rPr>
              <a:t> </a:t>
            </a:r>
            <a:r>
              <a:rPr sz="2600" b="0" spc="-25" dirty="0">
                <a:latin typeface="Segoe UI Semilight"/>
                <a:cs typeface="Segoe UI Semilight"/>
              </a:rPr>
              <a:t>the</a:t>
            </a:r>
            <a:endParaRPr sz="2600" dirty="0">
              <a:latin typeface="Segoe UI Semilight"/>
              <a:cs typeface="Segoe UI Semilight"/>
            </a:endParaRPr>
          </a:p>
          <a:p>
            <a:pPr marL="12700">
              <a:lnSpc>
                <a:spcPct val="100000"/>
              </a:lnSpc>
            </a:pPr>
            <a:r>
              <a:rPr sz="2600" b="0" dirty="0">
                <a:latin typeface="Segoe UI Semilight"/>
                <a:cs typeface="Segoe UI Semilight"/>
              </a:rPr>
              <a:t>probability</a:t>
            </a:r>
            <a:r>
              <a:rPr sz="2600" b="0" spc="-8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in</a:t>
            </a:r>
            <a:r>
              <a:rPr sz="2600" b="0" spc="-4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6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“tails”</a:t>
            </a:r>
            <a:r>
              <a:rPr sz="2600" b="0" spc="-6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of</a:t>
            </a:r>
            <a:r>
              <a:rPr sz="2600" b="0" spc="-4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6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distribution</a:t>
            </a:r>
            <a:r>
              <a:rPr sz="2600" b="0" spc="-8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(e.g.,</a:t>
            </a:r>
            <a:r>
              <a:rPr sz="2600" b="0" spc="-40" dirty="0">
                <a:latin typeface="Segoe UI Semilight"/>
                <a:cs typeface="Segoe UI Semilight"/>
              </a:rPr>
              <a:t> </a:t>
            </a:r>
            <a:r>
              <a:rPr sz="2600" b="0" spc="-20" dirty="0">
                <a:latin typeface="Segoe UI Semilight"/>
                <a:cs typeface="Segoe UI Semilight"/>
              </a:rPr>
              <a:t>there’s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little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probability</a:t>
            </a:r>
            <a:r>
              <a:rPr sz="2600" b="0" spc="-7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far</a:t>
            </a:r>
            <a:r>
              <a:rPr sz="2600" b="0" spc="-60" dirty="0">
                <a:latin typeface="Segoe UI Semilight"/>
                <a:cs typeface="Segoe UI Semilight"/>
              </a:rPr>
              <a:t> </a:t>
            </a:r>
            <a:r>
              <a:rPr sz="2600" b="0" spc="-20" dirty="0">
                <a:latin typeface="Segoe UI Semilight"/>
                <a:cs typeface="Segoe UI Semilight"/>
              </a:rPr>
              <a:t>from</a:t>
            </a:r>
            <a:endParaRPr sz="2600" dirty="0">
              <a:latin typeface="Segoe UI Semilight"/>
              <a:cs typeface="Segoe UI Semi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center)</a:t>
            </a:r>
            <a:r>
              <a:rPr sz="2600" b="0" spc="-4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or</a:t>
            </a:r>
            <a:r>
              <a:rPr sz="2600" b="0" spc="-6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(equivalently)</a:t>
            </a:r>
            <a:r>
              <a:rPr sz="2600" b="0" spc="-6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probability</a:t>
            </a:r>
            <a:r>
              <a:rPr sz="2600" b="0" spc="-6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is</a:t>
            </a:r>
            <a:r>
              <a:rPr sz="2600" b="0" spc="-4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concentrated</a:t>
            </a:r>
            <a:r>
              <a:rPr sz="2600" b="0" spc="-9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near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spc="-10" dirty="0">
                <a:latin typeface="Segoe UI Semilight"/>
                <a:cs typeface="Segoe UI Semilight"/>
              </a:rPr>
              <a:t>expectation.</a:t>
            </a:r>
            <a:endParaRPr sz="2600" dirty="0">
              <a:latin typeface="Segoe UI Semilight"/>
              <a:cs typeface="Segoe UI Semilight"/>
            </a:endParaRPr>
          </a:p>
        </p:txBody>
      </p:sp>
      <p:pic>
        <p:nvPicPr>
          <p:cNvPr id="9" name="object 9" descr="A diagram of a function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15683" y="1188719"/>
            <a:ext cx="4213860" cy="256794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What’s</a:t>
            </a:r>
            <a:r>
              <a:rPr spc="175" dirty="0"/>
              <a:t> </a:t>
            </a:r>
            <a:r>
              <a:rPr dirty="0"/>
              <a:t>a</a:t>
            </a:r>
            <a:r>
              <a:rPr spc="190" dirty="0"/>
              <a:t> </a:t>
            </a:r>
            <a:r>
              <a:rPr dirty="0"/>
              <a:t>Tail</a:t>
            </a:r>
            <a:r>
              <a:rPr spc="170" dirty="0"/>
              <a:t> </a:t>
            </a:r>
            <a:r>
              <a:rPr spc="55" dirty="0"/>
              <a:t>Bound?</a:t>
            </a:r>
          </a:p>
        </p:txBody>
      </p:sp>
      <p:sp>
        <p:nvSpPr>
          <p:cNvPr id="3" name="object 3"/>
          <p:cNvSpPr/>
          <p:nvPr/>
        </p:nvSpPr>
        <p:spPr>
          <a:xfrm>
            <a:off x="9139555" y="5442965"/>
            <a:ext cx="0" cy="26670"/>
          </a:xfrm>
          <a:custGeom>
            <a:avLst/>
            <a:gdLst/>
            <a:ahLst/>
            <a:cxnLst/>
            <a:rect l="l" t="t" r="r" b="b"/>
            <a:pathLst>
              <a:path h="26670">
                <a:moveTo>
                  <a:pt x="0" y="0"/>
                </a:moveTo>
                <a:lnTo>
                  <a:pt x="0" y="20574"/>
                </a:lnTo>
                <a:lnTo>
                  <a:pt x="0" y="26670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99677" y="5278754"/>
            <a:ext cx="3175" cy="43815"/>
          </a:xfrm>
          <a:custGeom>
            <a:avLst/>
            <a:gdLst/>
            <a:ahLst/>
            <a:cxnLst/>
            <a:rect l="l" t="t" r="r" b="b"/>
            <a:pathLst>
              <a:path w="3175" h="43814">
                <a:moveTo>
                  <a:pt x="0" y="0"/>
                </a:moveTo>
                <a:lnTo>
                  <a:pt x="0" y="762"/>
                </a:lnTo>
                <a:lnTo>
                  <a:pt x="0" y="3302"/>
                </a:lnTo>
                <a:lnTo>
                  <a:pt x="0" y="8636"/>
                </a:lnTo>
                <a:lnTo>
                  <a:pt x="762" y="16637"/>
                </a:lnTo>
                <a:lnTo>
                  <a:pt x="1777" y="25908"/>
                </a:lnTo>
                <a:lnTo>
                  <a:pt x="2540" y="35306"/>
                </a:lnTo>
                <a:lnTo>
                  <a:pt x="3175" y="43307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284988" y="1536191"/>
            <a:ext cx="11622405" cy="977265"/>
            <a:chOff x="284988" y="1536191"/>
            <a:chExt cx="11622405" cy="977265"/>
          </a:xfrm>
        </p:grpSpPr>
        <p:sp>
          <p:nvSpPr>
            <p:cNvPr id="6" name="object 6"/>
            <p:cNvSpPr/>
            <p:nvPr/>
          </p:nvSpPr>
          <p:spPr>
            <a:xfrm>
              <a:off x="284988" y="1536191"/>
              <a:ext cx="11622405" cy="977265"/>
            </a:xfrm>
            <a:custGeom>
              <a:avLst/>
              <a:gdLst/>
              <a:ahLst/>
              <a:cxnLst/>
              <a:rect l="l" t="t" r="r" b="b"/>
              <a:pathLst>
                <a:path w="11622405" h="977264">
                  <a:moveTo>
                    <a:pt x="11528297" y="0"/>
                  </a:moveTo>
                  <a:lnTo>
                    <a:pt x="93700" y="0"/>
                  </a:lnTo>
                  <a:lnTo>
                    <a:pt x="57226" y="7358"/>
                  </a:lnTo>
                  <a:lnTo>
                    <a:pt x="27443" y="27432"/>
                  </a:lnTo>
                  <a:lnTo>
                    <a:pt x="7363" y="57221"/>
                  </a:lnTo>
                  <a:lnTo>
                    <a:pt x="0" y="93725"/>
                  </a:lnTo>
                  <a:lnTo>
                    <a:pt x="0" y="883158"/>
                  </a:lnTo>
                  <a:lnTo>
                    <a:pt x="7363" y="919662"/>
                  </a:lnTo>
                  <a:lnTo>
                    <a:pt x="27443" y="949451"/>
                  </a:lnTo>
                  <a:lnTo>
                    <a:pt x="57226" y="969525"/>
                  </a:lnTo>
                  <a:lnTo>
                    <a:pt x="93700" y="976884"/>
                  </a:lnTo>
                  <a:lnTo>
                    <a:pt x="11528297" y="976884"/>
                  </a:lnTo>
                  <a:lnTo>
                    <a:pt x="11564802" y="969525"/>
                  </a:lnTo>
                  <a:lnTo>
                    <a:pt x="11594591" y="949451"/>
                  </a:lnTo>
                  <a:lnTo>
                    <a:pt x="11614665" y="919662"/>
                  </a:lnTo>
                  <a:lnTo>
                    <a:pt x="11622023" y="883158"/>
                  </a:lnTo>
                  <a:lnTo>
                    <a:pt x="11622023" y="93725"/>
                  </a:lnTo>
                  <a:lnTo>
                    <a:pt x="11614665" y="57221"/>
                  </a:lnTo>
                  <a:lnTo>
                    <a:pt x="11594591" y="27432"/>
                  </a:lnTo>
                  <a:lnTo>
                    <a:pt x="11564802" y="7358"/>
                  </a:lnTo>
                  <a:lnTo>
                    <a:pt x="11528297" y="0"/>
                  </a:lnTo>
                  <a:close/>
                </a:path>
              </a:pathLst>
            </a:custGeom>
            <a:solidFill>
              <a:srgbClr val="EBE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52160" y="2079751"/>
              <a:ext cx="3418204" cy="306705"/>
            </a:xfrm>
            <a:custGeom>
              <a:avLst/>
              <a:gdLst/>
              <a:ahLst/>
              <a:cxnLst/>
              <a:rect l="l" t="t" r="r" b="b"/>
              <a:pathLst>
                <a:path w="3418204" h="306705">
                  <a:moveTo>
                    <a:pt x="102108" y="12446"/>
                  </a:moveTo>
                  <a:lnTo>
                    <a:pt x="97790" y="0"/>
                  </a:lnTo>
                  <a:lnTo>
                    <a:pt x="75539" y="8001"/>
                  </a:lnTo>
                  <a:lnTo>
                    <a:pt x="56045" y="19621"/>
                  </a:lnTo>
                  <a:lnTo>
                    <a:pt x="25273" y="53721"/>
                  </a:lnTo>
                  <a:lnTo>
                    <a:pt x="6350" y="99225"/>
                  </a:lnTo>
                  <a:lnTo>
                    <a:pt x="88" y="151638"/>
                  </a:lnTo>
                  <a:lnTo>
                    <a:pt x="0" y="153289"/>
                  </a:lnTo>
                  <a:lnTo>
                    <a:pt x="1587" y="181394"/>
                  </a:lnTo>
                  <a:lnTo>
                    <a:pt x="14249" y="231140"/>
                  </a:lnTo>
                  <a:lnTo>
                    <a:pt x="39217" y="271526"/>
                  </a:lnTo>
                  <a:lnTo>
                    <a:pt x="75463" y="298335"/>
                  </a:lnTo>
                  <a:lnTo>
                    <a:pt x="97790" y="306324"/>
                  </a:lnTo>
                  <a:lnTo>
                    <a:pt x="101600" y="293878"/>
                  </a:lnTo>
                  <a:lnTo>
                    <a:pt x="84137" y="286169"/>
                  </a:lnTo>
                  <a:lnTo>
                    <a:pt x="69088" y="275399"/>
                  </a:lnTo>
                  <a:lnTo>
                    <a:pt x="46101" y="244729"/>
                  </a:lnTo>
                  <a:lnTo>
                    <a:pt x="32486" y="203187"/>
                  </a:lnTo>
                  <a:lnTo>
                    <a:pt x="28003" y="153289"/>
                  </a:lnTo>
                  <a:lnTo>
                    <a:pt x="27940" y="151638"/>
                  </a:lnTo>
                  <a:lnTo>
                    <a:pt x="29070" y="125476"/>
                  </a:lnTo>
                  <a:lnTo>
                    <a:pt x="38163" y="80137"/>
                  </a:lnTo>
                  <a:lnTo>
                    <a:pt x="56451" y="44361"/>
                  </a:lnTo>
                  <a:lnTo>
                    <a:pt x="84455" y="20116"/>
                  </a:lnTo>
                  <a:lnTo>
                    <a:pt x="102108" y="12446"/>
                  </a:lnTo>
                  <a:close/>
                </a:path>
                <a:path w="3418204" h="306705">
                  <a:moveTo>
                    <a:pt x="1051433" y="153289"/>
                  </a:moveTo>
                  <a:lnTo>
                    <a:pt x="1049870" y="125476"/>
                  </a:lnTo>
                  <a:lnTo>
                    <a:pt x="1049858" y="125196"/>
                  </a:lnTo>
                  <a:lnTo>
                    <a:pt x="1045121" y="99225"/>
                  </a:lnTo>
                  <a:lnTo>
                    <a:pt x="1026160" y="53721"/>
                  </a:lnTo>
                  <a:lnTo>
                    <a:pt x="995489" y="19621"/>
                  </a:lnTo>
                  <a:lnTo>
                    <a:pt x="953770" y="0"/>
                  </a:lnTo>
                  <a:lnTo>
                    <a:pt x="949452" y="12446"/>
                  </a:lnTo>
                  <a:lnTo>
                    <a:pt x="967155" y="20116"/>
                  </a:lnTo>
                  <a:lnTo>
                    <a:pt x="982408" y="30759"/>
                  </a:lnTo>
                  <a:lnTo>
                    <a:pt x="1013358" y="80137"/>
                  </a:lnTo>
                  <a:lnTo>
                    <a:pt x="1022324" y="125196"/>
                  </a:lnTo>
                  <a:lnTo>
                    <a:pt x="1023493" y="151638"/>
                  </a:lnTo>
                  <a:lnTo>
                    <a:pt x="1022362" y="178676"/>
                  </a:lnTo>
                  <a:lnTo>
                    <a:pt x="1013307" y="225209"/>
                  </a:lnTo>
                  <a:lnTo>
                    <a:pt x="995070" y="261594"/>
                  </a:lnTo>
                  <a:lnTo>
                    <a:pt x="949960" y="293878"/>
                  </a:lnTo>
                  <a:lnTo>
                    <a:pt x="953770" y="306324"/>
                  </a:lnTo>
                  <a:lnTo>
                    <a:pt x="995591" y="286727"/>
                  </a:lnTo>
                  <a:lnTo>
                    <a:pt x="1026287" y="252730"/>
                  </a:lnTo>
                  <a:lnTo>
                    <a:pt x="1045146" y="207352"/>
                  </a:lnTo>
                  <a:lnTo>
                    <a:pt x="1049858" y="181394"/>
                  </a:lnTo>
                  <a:lnTo>
                    <a:pt x="1051433" y="153289"/>
                  </a:lnTo>
                  <a:close/>
                </a:path>
                <a:path w="3418204" h="306705">
                  <a:moveTo>
                    <a:pt x="2468880" y="12446"/>
                  </a:moveTo>
                  <a:lnTo>
                    <a:pt x="2464562" y="0"/>
                  </a:lnTo>
                  <a:lnTo>
                    <a:pt x="2442311" y="8001"/>
                  </a:lnTo>
                  <a:lnTo>
                    <a:pt x="2422817" y="19621"/>
                  </a:lnTo>
                  <a:lnTo>
                    <a:pt x="2392045" y="53721"/>
                  </a:lnTo>
                  <a:lnTo>
                    <a:pt x="2373122" y="99225"/>
                  </a:lnTo>
                  <a:lnTo>
                    <a:pt x="2366861" y="151638"/>
                  </a:lnTo>
                  <a:lnTo>
                    <a:pt x="2366772" y="153289"/>
                  </a:lnTo>
                  <a:lnTo>
                    <a:pt x="2368359" y="181394"/>
                  </a:lnTo>
                  <a:lnTo>
                    <a:pt x="2381021" y="231140"/>
                  </a:lnTo>
                  <a:lnTo>
                    <a:pt x="2405989" y="271526"/>
                  </a:lnTo>
                  <a:lnTo>
                    <a:pt x="2442235" y="298335"/>
                  </a:lnTo>
                  <a:lnTo>
                    <a:pt x="2464562" y="306324"/>
                  </a:lnTo>
                  <a:lnTo>
                    <a:pt x="2468372" y="293878"/>
                  </a:lnTo>
                  <a:lnTo>
                    <a:pt x="2450909" y="286169"/>
                  </a:lnTo>
                  <a:lnTo>
                    <a:pt x="2435860" y="275399"/>
                  </a:lnTo>
                  <a:lnTo>
                    <a:pt x="2412873" y="244729"/>
                  </a:lnTo>
                  <a:lnTo>
                    <a:pt x="2399258" y="203187"/>
                  </a:lnTo>
                  <a:lnTo>
                    <a:pt x="2394775" y="153289"/>
                  </a:lnTo>
                  <a:lnTo>
                    <a:pt x="2394712" y="151638"/>
                  </a:lnTo>
                  <a:lnTo>
                    <a:pt x="2395842" y="125476"/>
                  </a:lnTo>
                  <a:lnTo>
                    <a:pt x="2404935" y="80137"/>
                  </a:lnTo>
                  <a:lnTo>
                    <a:pt x="2423223" y="44361"/>
                  </a:lnTo>
                  <a:lnTo>
                    <a:pt x="2451227" y="20116"/>
                  </a:lnTo>
                  <a:lnTo>
                    <a:pt x="2468880" y="12446"/>
                  </a:lnTo>
                  <a:close/>
                </a:path>
                <a:path w="3418204" h="306705">
                  <a:moveTo>
                    <a:pt x="3418205" y="153289"/>
                  </a:moveTo>
                  <a:lnTo>
                    <a:pt x="3416643" y="125476"/>
                  </a:lnTo>
                  <a:lnTo>
                    <a:pt x="3416630" y="125196"/>
                  </a:lnTo>
                  <a:lnTo>
                    <a:pt x="3411893" y="99225"/>
                  </a:lnTo>
                  <a:lnTo>
                    <a:pt x="3392932" y="53721"/>
                  </a:lnTo>
                  <a:lnTo>
                    <a:pt x="3362261" y="19621"/>
                  </a:lnTo>
                  <a:lnTo>
                    <a:pt x="3320542" y="0"/>
                  </a:lnTo>
                  <a:lnTo>
                    <a:pt x="3316224" y="12446"/>
                  </a:lnTo>
                  <a:lnTo>
                    <a:pt x="3333927" y="20116"/>
                  </a:lnTo>
                  <a:lnTo>
                    <a:pt x="3349180" y="30759"/>
                  </a:lnTo>
                  <a:lnTo>
                    <a:pt x="3380130" y="80137"/>
                  </a:lnTo>
                  <a:lnTo>
                    <a:pt x="3389096" y="125196"/>
                  </a:lnTo>
                  <a:lnTo>
                    <a:pt x="3390265" y="151638"/>
                  </a:lnTo>
                  <a:lnTo>
                    <a:pt x="3389134" y="178676"/>
                  </a:lnTo>
                  <a:lnTo>
                    <a:pt x="3380079" y="225209"/>
                  </a:lnTo>
                  <a:lnTo>
                    <a:pt x="3361842" y="261594"/>
                  </a:lnTo>
                  <a:lnTo>
                    <a:pt x="3316732" y="293878"/>
                  </a:lnTo>
                  <a:lnTo>
                    <a:pt x="3320542" y="306324"/>
                  </a:lnTo>
                  <a:lnTo>
                    <a:pt x="3362363" y="286727"/>
                  </a:lnTo>
                  <a:lnTo>
                    <a:pt x="3393059" y="252730"/>
                  </a:lnTo>
                  <a:lnTo>
                    <a:pt x="3411918" y="207352"/>
                  </a:lnTo>
                  <a:lnTo>
                    <a:pt x="3416630" y="181394"/>
                  </a:lnTo>
                  <a:lnTo>
                    <a:pt x="3418205" y="1532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91159" y="1587500"/>
            <a:ext cx="11311255" cy="819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5569585" algn="l"/>
                <a:tab pos="6633209" algn="l"/>
                <a:tab pos="7936230" algn="l"/>
                <a:tab pos="9000490" algn="l"/>
              </a:tabLst>
            </a:pPr>
            <a:r>
              <a:rPr sz="2600" b="0" dirty="0">
                <a:latin typeface="Segoe UI Semilight"/>
                <a:cs typeface="Segoe UI Semilight"/>
              </a:rPr>
              <a:t>A</a:t>
            </a:r>
            <a:r>
              <a:rPr sz="2600" b="0" spc="-2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tail</a:t>
            </a:r>
            <a:r>
              <a:rPr sz="2600" b="0" spc="-5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bound</a:t>
            </a:r>
            <a:r>
              <a:rPr sz="2600" b="0" spc="-3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(or</a:t>
            </a:r>
            <a:r>
              <a:rPr sz="2600" b="0" spc="-1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concentration</a:t>
            </a:r>
            <a:r>
              <a:rPr sz="2600" b="0" spc="-6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inequality)</a:t>
            </a:r>
            <a:r>
              <a:rPr sz="2600" b="0" spc="-4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bounds</a:t>
            </a:r>
            <a:r>
              <a:rPr sz="2600" b="0" spc="-1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2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probability</a:t>
            </a:r>
            <a:r>
              <a:rPr sz="2600" b="0" spc="-5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in</a:t>
            </a:r>
            <a:r>
              <a:rPr sz="2600" b="0" spc="-1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“tails”</a:t>
            </a:r>
            <a:r>
              <a:rPr sz="2600" b="0" spc="-25" dirty="0">
                <a:latin typeface="Segoe UI Semilight"/>
                <a:cs typeface="Segoe UI Semilight"/>
              </a:rPr>
              <a:t> of </a:t>
            </a: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4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distribution.</a:t>
            </a:r>
            <a:r>
              <a:rPr sz="2600" b="0" spc="-6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e.g.,</a:t>
            </a:r>
            <a:r>
              <a:rPr sz="2600" b="0" spc="-3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statements</a:t>
            </a:r>
            <a:r>
              <a:rPr sz="2600" b="0" spc="-5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like</a:t>
            </a:r>
            <a:r>
              <a:rPr sz="2600" b="0" spc="-15" dirty="0">
                <a:latin typeface="Segoe UI Semilight"/>
                <a:cs typeface="Segoe UI Semilight"/>
              </a:rPr>
              <a:t> </a:t>
            </a:r>
            <a:r>
              <a:rPr sz="2600" spc="-50" dirty="0">
                <a:latin typeface="Cambria Math"/>
                <a:cs typeface="Cambria Math"/>
              </a:rPr>
              <a:t>ℙ</a:t>
            </a:r>
            <a:r>
              <a:rPr sz="2600" dirty="0">
                <a:latin typeface="Cambria Math"/>
                <a:cs typeface="Cambria Math"/>
              </a:rPr>
              <a:t>	𝑋</a:t>
            </a:r>
            <a:r>
              <a:rPr sz="2600" spc="204" dirty="0">
                <a:latin typeface="Cambria Math"/>
                <a:cs typeface="Cambria Math"/>
              </a:rPr>
              <a:t> </a:t>
            </a:r>
            <a:r>
              <a:rPr sz="2600" dirty="0">
                <a:latin typeface="Cambria Math"/>
                <a:cs typeface="Cambria Math"/>
              </a:rPr>
              <a:t>≥</a:t>
            </a:r>
            <a:r>
              <a:rPr sz="2600" spc="150" dirty="0">
                <a:latin typeface="Cambria Math"/>
                <a:cs typeface="Cambria Math"/>
              </a:rPr>
              <a:t> </a:t>
            </a:r>
            <a:r>
              <a:rPr sz="2600" spc="-50" dirty="0">
                <a:latin typeface="Cambria Math"/>
                <a:cs typeface="Cambria Math"/>
              </a:rPr>
              <a:t>4</a:t>
            </a:r>
            <a:r>
              <a:rPr sz="2600" dirty="0">
                <a:latin typeface="Cambria Math"/>
                <a:cs typeface="Cambria Math"/>
              </a:rPr>
              <a:t>	≤</a:t>
            </a:r>
            <a:r>
              <a:rPr sz="2600" spc="125" dirty="0">
                <a:latin typeface="Cambria Math"/>
                <a:cs typeface="Cambria Math"/>
              </a:rPr>
              <a:t> </a:t>
            </a:r>
            <a:r>
              <a:rPr sz="2600" dirty="0">
                <a:latin typeface="Cambria Math"/>
                <a:cs typeface="Cambria Math"/>
              </a:rPr>
              <a:t>0.8</a:t>
            </a:r>
            <a:r>
              <a:rPr sz="2600" b="0" dirty="0">
                <a:latin typeface="Segoe UI Semilight"/>
                <a:cs typeface="Segoe UI Semilight"/>
              </a:rPr>
              <a:t>, </a:t>
            </a:r>
            <a:r>
              <a:rPr sz="2600" spc="-50" dirty="0">
                <a:latin typeface="Cambria Math"/>
                <a:cs typeface="Cambria Math"/>
              </a:rPr>
              <a:t>ℙ</a:t>
            </a:r>
            <a:r>
              <a:rPr sz="2600" dirty="0">
                <a:latin typeface="Cambria Math"/>
                <a:cs typeface="Cambria Math"/>
              </a:rPr>
              <a:t>	𝑋</a:t>
            </a:r>
            <a:r>
              <a:rPr sz="2600" spc="195" dirty="0">
                <a:latin typeface="Cambria Math"/>
                <a:cs typeface="Cambria Math"/>
              </a:rPr>
              <a:t> </a:t>
            </a:r>
            <a:r>
              <a:rPr sz="2600" dirty="0">
                <a:latin typeface="Cambria Math"/>
                <a:cs typeface="Cambria Math"/>
              </a:rPr>
              <a:t>≥</a:t>
            </a:r>
            <a:r>
              <a:rPr sz="2600" spc="150" dirty="0">
                <a:latin typeface="Cambria Math"/>
                <a:cs typeface="Cambria Math"/>
              </a:rPr>
              <a:t> </a:t>
            </a:r>
            <a:r>
              <a:rPr sz="2600" spc="-50" dirty="0">
                <a:latin typeface="Cambria Math"/>
                <a:cs typeface="Cambria Math"/>
              </a:rPr>
              <a:t>4</a:t>
            </a:r>
            <a:r>
              <a:rPr sz="2600" dirty="0">
                <a:latin typeface="Cambria Math"/>
                <a:cs typeface="Cambria Math"/>
              </a:rPr>
              <a:t>	≤</a:t>
            </a:r>
            <a:r>
              <a:rPr sz="2600" spc="135" dirty="0">
                <a:latin typeface="Cambria Math"/>
                <a:cs typeface="Cambria Math"/>
              </a:rPr>
              <a:t> </a:t>
            </a:r>
            <a:r>
              <a:rPr sz="2600" spc="-25" dirty="0">
                <a:latin typeface="Cambria Math"/>
                <a:cs typeface="Cambria Math"/>
              </a:rPr>
              <a:t>0.8</a:t>
            </a:r>
            <a:endParaRPr sz="26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/>
              <a:t>What’s</a:t>
            </a:r>
            <a:r>
              <a:rPr spc="185" dirty="0"/>
              <a:t> </a:t>
            </a:r>
            <a:r>
              <a:rPr dirty="0"/>
              <a:t>a</a:t>
            </a:r>
            <a:r>
              <a:rPr spc="175" dirty="0"/>
              <a:t> </a:t>
            </a:r>
            <a:r>
              <a:rPr spc="65" dirty="0"/>
              <a:t>Tail</a:t>
            </a:r>
            <a:r>
              <a:rPr spc="180" dirty="0"/>
              <a:t> </a:t>
            </a:r>
            <a:r>
              <a:rPr spc="55" dirty="0"/>
              <a:t>Bound?</a:t>
            </a:r>
          </a:p>
        </p:txBody>
      </p:sp>
      <p:sp>
        <p:nvSpPr>
          <p:cNvPr id="3" name="object 3"/>
          <p:cNvSpPr/>
          <p:nvPr/>
        </p:nvSpPr>
        <p:spPr>
          <a:xfrm>
            <a:off x="9139555" y="5442965"/>
            <a:ext cx="0" cy="26670"/>
          </a:xfrm>
          <a:custGeom>
            <a:avLst/>
            <a:gdLst/>
            <a:ahLst/>
            <a:cxnLst/>
            <a:rect l="l" t="t" r="r" b="b"/>
            <a:pathLst>
              <a:path h="26670">
                <a:moveTo>
                  <a:pt x="0" y="0"/>
                </a:moveTo>
                <a:lnTo>
                  <a:pt x="0" y="20574"/>
                </a:lnTo>
                <a:lnTo>
                  <a:pt x="0" y="26670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99677" y="5278754"/>
            <a:ext cx="3175" cy="43815"/>
          </a:xfrm>
          <a:custGeom>
            <a:avLst/>
            <a:gdLst/>
            <a:ahLst/>
            <a:cxnLst/>
            <a:rect l="l" t="t" r="r" b="b"/>
            <a:pathLst>
              <a:path w="3175" h="43814">
                <a:moveTo>
                  <a:pt x="0" y="0"/>
                </a:moveTo>
                <a:lnTo>
                  <a:pt x="0" y="762"/>
                </a:lnTo>
                <a:lnTo>
                  <a:pt x="0" y="3302"/>
                </a:lnTo>
                <a:lnTo>
                  <a:pt x="0" y="8636"/>
                </a:lnTo>
                <a:lnTo>
                  <a:pt x="762" y="16637"/>
                </a:lnTo>
                <a:lnTo>
                  <a:pt x="1777" y="25908"/>
                </a:lnTo>
                <a:lnTo>
                  <a:pt x="2540" y="35306"/>
                </a:lnTo>
                <a:lnTo>
                  <a:pt x="3175" y="43307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 descr="A diagram of a function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1072" y="2682239"/>
            <a:ext cx="3842429" cy="241553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284988" y="1536191"/>
            <a:ext cx="11622405" cy="977265"/>
            <a:chOff x="284988" y="1536191"/>
            <a:chExt cx="11622405" cy="977265"/>
          </a:xfrm>
        </p:grpSpPr>
        <p:sp>
          <p:nvSpPr>
            <p:cNvPr id="7" name="object 7"/>
            <p:cNvSpPr/>
            <p:nvPr/>
          </p:nvSpPr>
          <p:spPr>
            <a:xfrm>
              <a:off x="284988" y="1536191"/>
              <a:ext cx="11622405" cy="977265"/>
            </a:xfrm>
            <a:custGeom>
              <a:avLst/>
              <a:gdLst/>
              <a:ahLst/>
              <a:cxnLst/>
              <a:rect l="l" t="t" r="r" b="b"/>
              <a:pathLst>
                <a:path w="11622405" h="977264">
                  <a:moveTo>
                    <a:pt x="11528297" y="0"/>
                  </a:moveTo>
                  <a:lnTo>
                    <a:pt x="93700" y="0"/>
                  </a:lnTo>
                  <a:lnTo>
                    <a:pt x="57226" y="7358"/>
                  </a:lnTo>
                  <a:lnTo>
                    <a:pt x="27443" y="27432"/>
                  </a:lnTo>
                  <a:lnTo>
                    <a:pt x="7363" y="57221"/>
                  </a:lnTo>
                  <a:lnTo>
                    <a:pt x="0" y="93725"/>
                  </a:lnTo>
                  <a:lnTo>
                    <a:pt x="0" y="883158"/>
                  </a:lnTo>
                  <a:lnTo>
                    <a:pt x="7363" y="919662"/>
                  </a:lnTo>
                  <a:lnTo>
                    <a:pt x="27443" y="949451"/>
                  </a:lnTo>
                  <a:lnTo>
                    <a:pt x="57226" y="969525"/>
                  </a:lnTo>
                  <a:lnTo>
                    <a:pt x="93700" y="976884"/>
                  </a:lnTo>
                  <a:lnTo>
                    <a:pt x="11528297" y="976884"/>
                  </a:lnTo>
                  <a:lnTo>
                    <a:pt x="11564802" y="969525"/>
                  </a:lnTo>
                  <a:lnTo>
                    <a:pt x="11594591" y="949451"/>
                  </a:lnTo>
                  <a:lnTo>
                    <a:pt x="11614665" y="919662"/>
                  </a:lnTo>
                  <a:lnTo>
                    <a:pt x="11622023" y="883158"/>
                  </a:lnTo>
                  <a:lnTo>
                    <a:pt x="11622023" y="93725"/>
                  </a:lnTo>
                  <a:lnTo>
                    <a:pt x="11614665" y="57221"/>
                  </a:lnTo>
                  <a:lnTo>
                    <a:pt x="11594591" y="27432"/>
                  </a:lnTo>
                  <a:lnTo>
                    <a:pt x="11564802" y="7358"/>
                  </a:lnTo>
                  <a:lnTo>
                    <a:pt x="11528297" y="0"/>
                  </a:lnTo>
                  <a:close/>
                </a:path>
              </a:pathLst>
            </a:custGeom>
            <a:solidFill>
              <a:srgbClr val="EBE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43016" y="2079751"/>
              <a:ext cx="3418204" cy="306705"/>
            </a:xfrm>
            <a:custGeom>
              <a:avLst/>
              <a:gdLst/>
              <a:ahLst/>
              <a:cxnLst/>
              <a:rect l="l" t="t" r="r" b="b"/>
              <a:pathLst>
                <a:path w="3418204" h="306705">
                  <a:moveTo>
                    <a:pt x="102108" y="12446"/>
                  </a:moveTo>
                  <a:lnTo>
                    <a:pt x="97790" y="0"/>
                  </a:lnTo>
                  <a:lnTo>
                    <a:pt x="75539" y="8001"/>
                  </a:lnTo>
                  <a:lnTo>
                    <a:pt x="56045" y="19621"/>
                  </a:lnTo>
                  <a:lnTo>
                    <a:pt x="25273" y="53721"/>
                  </a:lnTo>
                  <a:lnTo>
                    <a:pt x="6350" y="99225"/>
                  </a:lnTo>
                  <a:lnTo>
                    <a:pt x="88" y="151638"/>
                  </a:lnTo>
                  <a:lnTo>
                    <a:pt x="0" y="153289"/>
                  </a:lnTo>
                  <a:lnTo>
                    <a:pt x="1587" y="181394"/>
                  </a:lnTo>
                  <a:lnTo>
                    <a:pt x="14249" y="231140"/>
                  </a:lnTo>
                  <a:lnTo>
                    <a:pt x="39217" y="271526"/>
                  </a:lnTo>
                  <a:lnTo>
                    <a:pt x="75463" y="298335"/>
                  </a:lnTo>
                  <a:lnTo>
                    <a:pt x="97790" y="306324"/>
                  </a:lnTo>
                  <a:lnTo>
                    <a:pt x="101600" y="293878"/>
                  </a:lnTo>
                  <a:lnTo>
                    <a:pt x="84137" y="286169"/>
                  </a:lnTo>
                  <a:lnTo>
                    <a:pt x="69088" y="275399"/>
                  </a:lnTo>
                  <a:lnTo>
                    <a:pt x="46101" y="244729"/>
                  </a:lnTo>
                  <a:lnTo>
                    <a:pt x="32486" y="203187"/>
                  </a:lnTo>
                  <a:lnTo>
                    <a:pt x="28003" y="153289"/>
                  </a:lnTo>
                  <a:lnTo>
                    <a:pt x="27940" y="151638"/>
                  </a:lnTo>
                  <a:lnTo>
                    <a:pt x="29070" y="125476"/>
                  </a:lnTo>
                  <a:lnTo>
                    <a:pt x="38163" y="80137"/>
                  </a:lnTo>
                  <a:lnTo>
                    <a:pt x="56451" y="44361"/>
                  </a:lnTo>
                  <a:lnTo>
                    <a:pt x="84455" y="20116"/>
                  </a:lnTo>
                  <a:lnTo>
                    <a:pt x="102108" y="12446"/>
                  </a:lnTo>
                  <a:close/>
                </a:path>
                <a:path w="3418204" h="306705">
                  <a:moveTo>
                    <a:pt x="1051433" y="153289"/>
                  </a:moveTo>
                  <a:lnTo>
                    <a:pt x="1049870" y="125476"/>
                  </a:lnTo>
                  <a:lnTo>
                    <a:pt x="1049858" y="125196"/>
                  </a:lnTo>
                  <a:lnTo>
                    <a:pt x="1045121" y="99225"/>
                  </a:lnTo>
                  <a:lnTo>
                    <a:pt x="1026160" y="53721"/>
                  </a:lnTo>
                  <a:lnTo>
                    <a:pt x="995489" y="19621"/>
                  </a:lnTo>
                  <a:lnTo>
                    <a:pt x="953770" y="0"/>
                  </a:lnTo>
                  <a:lnTo>
                    <a:pt x="949452" y="12446"/>
                  </a:lnTo>
                  <a:lnTo>
                    <a:pt x="967168" y="20116"/>
                  </a:lnTo>
                  <a:lnTo>
                    <a:pt x="982408" y="30759"/>
                  </a:lnTo>
                  <a:lnTo>
                    <a:pt x="1013358" y="80137"/>
                  </a:lnTo>
                  <a:lnTo>
                    <a:pt x="1022324" y="125196"/>
                  </a:lnTo>
                  <a:lnTo>
                    <a:pt x="1023493" y="151638"/>
                  </a:lnTo>
                  <a:lnTo>
                    <a:pt x="1022362" y="178676"/>
                  </a:lnTo>
                  <a:lnTo>
                    <a:pt x="1013307" y="225209"/>
                  </a:lnTo>
                  <a:lnTo>
                    <a:pt x="995070" y="261594"/>
                  </a:lnTo>
                  <a:lnTo>
                    <a:pt x="949960" y="293878"/>
                  </a:lnTo>
                  <a:lnTo>
                    <a:pt x="953770" y="306324"/>
                  </a:lnTo>
                  <a:lnTo>
                    <a:pt x="995591" y="286727"/>
                  </a:lnTo>
                  <a:lnTo>
                    <a:pt x="1026287" y="252730"/>
                  </a:lnTo>
                  <a:lnTo>
                    <a:pt x="1045146" y="207352"/>
                  </a:lnTo>
                  <a:lnTo>
                    <a:pt x="1049858" y="181394"/>
                  </a:lnTo>
                  <a:lnTo>
                    <a:pt x="1051433" y="153289"/>
                  </a:lnTo>
                  <a:close/>
                </a:path>
                <a:path w="3418204" h="306705">
                  <a:moveTo>
                    <a:pt x="2468880" y="12446"/>
                  </a:moveTo>
                  <a:lnTo>
                    <a:pt x="2464562" y="0"/>
                  </a:lnTo>
                  <a:lnTo>
                    <a:pt x="2442311" y="8001"/>
                  </a:lnTo>
                  <a:lnTo>
                    <a:pt x="2422817" y="19621"/>
                  </a:lnTo>
                  <a:lnTo>
                    <a:pt x="2392045" y="53721"/>
                  </a:lnTo>
                  <a:lnTo>
                    <a:pt x="2373109" y="99225"/>
                  </a:lnTo>
                  <a:lnTo>
                    <a:pt x="2366861" y="151638"/>
                  </a:lnTo>
                  <a:lnTo>
                    <a:pt x="2366772" y="153289"/>
                  </a:lnTo>
                  <a:lnTo>
                    <a:pt x="2368359" y="181394"/>
                  </a:lnTo>
                  <a:lnTo>
                    <a:pt x="2381021" y="231140"/>
                  </a:lnTo>
                  <a:lnTo>
                    <a:pt x="2405989" y="271526"/>
                  </a:lnTo>
                  <a:lnTo>
                    <a:pt x="2442235" y="298335"/>
                  </a:lnTo>
                  <a:lnTo>
                    <a:pt x="2464562" y="306324"/>
                  </a:lnTo>
                  <a:lnTo>
                    <a:pt x="2468372" y="293878"/>
                  </a:lnTo>
                  <a:lnTo>
                    <a:pt x="2450909" y="286169"/>
                  </a:lnTo>
                  <a:lnTo>
                    <a:pt x="2435860" y="275399"/>
                  </a:lnTo>
                  <a:lnTo>
                    <a:pt x="2412873" y="244729"/>
                  </a:lnTo>
                  <a:lnTo>
                    <a:pt x="2399258" y="203187"/>
                  </a:lnTo>
                  <a:lnTo>
                    <a:pt x="2394775" y="153289"/>
                  </a:lnTo>
                  <a:lnTo>
                    <a:pt x="2394712" y="151638"/>
                  </a:lnTo>
                  <a:lnTo>
                    <a:pt x="2395842" y="125476"/>
                  </a:lnTo>
                  <a:lnTo>
                    <a:pt x="2404935" y="80137"/>
                  </a:lnTo>
                  <a:lnTo>
                    <a:pt x="2423223" y="44361"/>
                  </a:lnTo>
                  <a:lnTo>
                    <a:pt x="2451227" y="20116"/>
                  </a:lnTo>
                  <a:lnTo>
                    <a:pt x="2468880" y="12446"/>
                  </a:lnTo>
                  <a:close/>
                </a:path>
                <a:path w="3418204" h="306705">
                  <a:moveTo>
                    <a:pt x="3418205" y="153289"/>
                  </a:moveTo>
                  <a:lnTo>
                    <a:pt x="3416643" y="125476"/>
                  </a:lnTo>
                  <a:lnTo>
                    <a:pt x="3416630" y="125196"/>
                  </a:lnTo>
                  <a:lnTo>
                    <a:pt x="3411893" y="99225"/>
                  </a:lnTo>
                  <a:lnTo>
                    <a:pt x="3392932" y="53721"/>
                  </a:lnTo>
                  <a:lnTo>
                    <a:pt x="3362261" y="19621"/>
                  </a:lnTo>
                  <a:lnTo>
                    <a:pt x="3320542" y="0"/>
                  </a:lnTo>
                  <a:lnTo>
                    <a:pt x="3316224" y="12446"/>
                  </a:lnTo>
                  <a:lnTo>
                    <a:pt x="3333940" y="20116"/>
                  </a:lnTo>
                  <a:lnTo>
                    <a:pt x="3349180" y="30759"/>
                  </a:lnTo>
                  <a:lnTo>
                    <a:pt x="3380130" y="80137"/>
                  </a:lnTo>
                  <a:lnTo>
                    <a:pt x="3389096" y="125196"/>
                  </a:lnTo>
                  <a:lnTo>
                    <a:pt x="3390265" y="151638"/>
                  </a:lnTo>
                  <a:lnTo>
                    <a:pt x="3389134" y="178676"/>
                  </a:lnTo>
                  <a:lnTo>
                    <a:pt x="3380079" y="225209"/>
                  </a:lnTo>
                  <a:lnTo>
                    <a:pt x="3361842" y="261594"/>
                  </a:lnTo>
                  <a:lnTo>
                    <a:pt x="3316732" y="293878"/>
                  </a:lnTo>
                  <a:lnTo>
                    <a:pt x="3320542" y="306324"/>
                  </a:lnTo>
                  <a:lnTo>
                    <a:pt x="3362363" y="286727"/>
                  </a:lnTo>
                  <a:lnTo>
                    <a:pt x="3393059" y="252730"/>
                  </a:lnTo>
                  <a:lnTo>
                    <a:pt x="3411918" y="207352"/>
                  </a:lnTo>
                  <a:lnTo>
                    <a:pt x="3416630" y="181394"/>
                  </a:lnTo>
                  <a:lnTo>
                    <a:pt x="3418205" y="1532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91159" y="1587500"/>
            <a:ext cx="11292205" cy="341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0" dirty="0">
                <a:latin typeface="Segoe UI Semilight"/>
                <a:cs typeface="Segoe UI Semilight"/>
              </a:rPr>
              <a:t>A</a:t>
            </a:r>
            <a:r>
              <a:rPr sz="2600" b="0" spc="-2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tail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bound</a:t>
            </a:r>
            <a:r>
              <a:rPr sz="2600" b="0" spc="-3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(or</a:t>
            </a:r>
            <a:r>
              <a:rPr sz="2600" b="0" spc="-2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concentration</a:t>
            </a:r>
            <a:r>
              <a:rPr sz="2600" b="0" spc="-6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inequality)</a:t>
            </a:r>
            <a:r>
              <a:rPr sz="2600" b="0" spc="-4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bounds</a:t>
            </a:r>
            <a:r>
              <a:rPr sz="2600" b="0" spc="-2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30" dirty="0">
                <a:latin typeface="Segoe UI Semilight"/>
                <a:cs typeface="Segoe UI Semilight"/>
              </a:rPr>
              <a:t> </a:t>
            </a:r>
            <a:r>
              <a:rPr sz="2600" b="0" spc="-10" dirty="0">
                <a:latin typeface="Segoe UI Semilight"/>
                <a:cs typeface="Segoe UI Semilight"/>
              </a:rPr>
              <a:t>probability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in</a:t>
            </a:r>
            <a:r>
              <a:rPr sz="2600" b="0" spc="-2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2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“tails”</a:t>
            </a:r>
            <a:r>
              <a:rPr sz="2600" b="0" spc="-30" dirty="0">
                <a:latin typeface="Segoe UI Semilight"/>
                <a:cs typeface="Segoe UI Semilight"/>
              </a:rPr>
              <a:t> </a:t>
            </a:r>
            <a:r>
              <a:rPr sz="2600" b="0" spc="-25" dirty="0">
                <a:latin typeface="Segoe UI Semilight"/>
                <a:cs typeface="Segoe UI Semilight"/>
              </a:rPr>
              <a:t>of</a:t>
            </a:r>
            <a:endParaRPr sz="2600">
              <a:latin typeface="Segoe UI Semilight"/>
              <a:cs typeface="Segoe UI Semilight"/>
            </a:endParaRPr>
          </a:p>
          <a:p>
            <a:pPr marL="12700">
              <a:lnSpc>
                <a:spcPct val="100000"/>
              </a:lnSpc>
              <a:tabLst>
                <a:tab pos="5560060" algn="l"/>
                <a:tab pos="6624320" algn="l"/>
                <a:tab pos="7927340" algn="l"/>
                <a:tab pos="8991600" algn="l"/>
              </a:tabLst>
            </a:pP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distribution.</a:t>
            </a:r>
            <a:r>
              <a:rPr sz="2600" b="0" spc="-7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e.g.,</a:t>
            </a:r>
            <a:r>
              <a:rPr sz="2600" b="0" spc="-5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statements</a:t>
            </a:r>
            <a:r>
              <a:rPr sz="2600" b="0" spc="-5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like</a:t>
            </a:r>
            <a:r>
              <a:rPr sz="2600" b="0" spc="-40" dirty="0">
                <a:latin typeface="Segoe UI Semilight"/>
                <a:cs typeface="Segoe UI Semilight"/>
              </a:rPr>
              <a:t> </a:t>
            </a:r>
            <a:r>
              <a:rPr sz="2600" spc="-50" dirty="0">
                <a:latin typeface="Cambria Math"/>
                <a:cs typeface="Cambria Math"/>
              </a:rPr>
              <a:t>ℙ</a:t>
            </a:r>
            <a:r>
              <a:rPr sz="2600" dirty="0">
                <a:latin typeface="Cambria Math"/>
                <a:cs typeface="Cambria Math"/>
              </a:rPr>
              <a:t>	𝑋</a:t>
            </a:r>
            <a:r>
              <a:rPr sz="2600" spc="204" dirty="0">
                <a:latin typeface="Cambria Math"/>
                <a:cs typeface="Cambria Math"/>
              </a:rPr>
              <a:t> </a:t>
            </a:r>
            <a:r>
              <a:rPr sz="2600" dirty="0">
                <a:latin typeface="Cambria Math"/>
                <a:cs typeface="Cambria Math"/>
              </a:rPr>
              <a:t>≥</a:t>
            </a:r>
            <a:r>
              <a:rPr sz="2600" spc="150" dirty="0">
                <a:latin typeface="Cambria Math"/>
                <a:cs typeface="Cambria Math"/>
              </a:rPr>
              <a:t> </a:t>
            </a:r>
            <a:r>
              <a:rPr sz="2600" spc="-50" dirty="0">
                <a:latin typeface="Cambria Math"/>
                <a:cs typeface="Cambria Math"/>
              </a:rPr>
              <a:t>4</a:t>
            </a:r>
            <a:r>
              <a:rPr sz="2600" dirty="0">
                <a:latin typeface="Cambria Math"/>
                <a:cs typeface="Cambria Math"/>
              </a:rPr>
              <a:t>	≤</a:t>
            </a:r>
            <a:r>
              <a:rPr sz="2600" spc="125" dirty="0">
                <a:latin typeface="Cambria Math"/>
                <a:cs typeface="Cambria Math"/>
              </a:rPr>
              <a:t> </a:t>
            </a:r>
            <a:r>
              <a:rPr sz="2600" dirty="0">
                <a:latin typeface="Cambria Math"/>
                <a:cs typeface="Cambria Math"/>
              </a:rPr>
              <a:t>0.8</a:t>
            </a:r>
            <a:r>
              <a:rPr sz="2600" b="0" dirty="0">
                <a:latin typeface="Segoe UI Semilight"/>
                <a:cs typeface="Segoe UI Semilight"/>
              </a:rPr>
              <a:t>, </a:t>
            </a:r>
            <a:r>
              <a:rPr sz="2600" spc="-50" dirty="0">
                <a:latin typeface="Cambria Math"/>
                <a:cs typeface="Cambria Math"/>
              </a:rPr>
              <a:t>ℙ</a:t>
            </a:r>
            <a:r>
              <a:rPr sz="2600" dirty="0">
                <a:latin typeface="Cambria Math"/>
                <a:cs typeface="Cambria Math"/>
              </a:rPr>
              <a:t>	𝑋</a:t>
            </a:r>
            <a:r>
              <a:rPr sz="2600" spc="195" dirty="0">
                <a:latin typeface="Cambria Math"/>
                <a:cs typeface="Cambria Math"/>
              </a:rPr>
              <a:t> </a:t>
            </a:r>
            <a:r>
              <a:rPr sz="2600" dirty="0">
                <a:latin typeface="Cambria Math"/>
                <a:cs typeface="Cambria Math"/>
              </a:rPr>
              <a:t>≥</a:t>
            </a:r>
            <a:r>
              <a:rPr sz="2600" spc="150" dirty="0">
                <a:latin typeface="Cambria Math"/>
                <a:cs typeface="Cambria Math"/>
              </a:rPr>
              <a:t> </a:t>
            </a:r>
            <a:r>
              <a:rPr sz="2600" spc="-50" dirty="0">
                <a:latin typeface="Cambria Math"/>
                <a:cs typeface="Cambria Math"/>
              </a:rPr>
              <a:t>4</a:t>
            </a:r>
            <a:r>
              <a:rPr sz="2600" dirty="0">
                <a:latin typeface="Cambria Math"/>
                <a:cs typeface="Cambria Math"/>
              </a:rPr>
              <a:t>	≤</a:t>
            </a:r>
            <a:r>
              <a:rPr sz="2600" spc="135" dirty="0">
                <a:latin typeface="Cambria Math"/>
                <a:cs typeface="Cambria Math"/>
              </a:rPr>
              <a:t> </a:t>
            </a:r>
            <a:r>
              <a:rPr sz="2600" spc="-25" dirty="0">
                <a:latin typeface="Cambria Math"/>
                <a:cs typeface="Cambria Math"/>
              </a:rPr>
              <a:t>0.8</a:t>
            </a:r>
            <a:endParaRPr sz="2600">
              <a:latin typeface="Cambria Math"/>
              <a:cs typeface="Cambria Math"/>
            </a:endParaRPr>
          </a:p>
          <a:p>
            <a:pPr marL="45085">
              <a:lnSpc>
                <a:spcPct val="100000"/>
              </a:lnSpc>
              <a:spcBef>
                <a:spcPts val="2210"/>
              </a:spcBef>
            </a:pPr>
            <a:r>
              <a:rPr sz="2800" b="0" dirty="0">
                <a:latin typeface="Segoe UI Semilight"/>
                <a:cs typeface="Segoe UI Semilight"/>
              </a:rPr>
              <a:t>We’ve</a:t>
            </a:r>
            <a:r>
              <a:rPr sz="2800" b="0" spc="-9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seen</a:t>
            </a:r>
            <a:r>
              <a:rPr sz="2800" b="0" spc="-9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this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before!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80" dirty="0">
                <a:latin typeface="Segoe UI Semilight"/>
                <a:cs typeface="Segoe UI Semilight"/>
              </a:rPr>
              <a:t> </a:t>
            </a:r>
            <a:r>
              <a:rPr sz="2800" b="0" spc="-20" dirty="0">
                <a:latin typeface="Segoe UI Semilight"/>
                <a:cs typeface="Segoe UI Semilight"/>
              </a:rPr>
              <a:t>can:</a:t>
            </a:r>
            <a:endParaRPr sz="2800">
              <a:latin typeface="Segoe UI Semilight"/>
              <a:cs typeface="Segoe UI Semilight"/>
            </a:endParaRPr>
          </a:p>
          <a:p>
            <a:pPr marL="410845" marR="5069840" indent="-344805">
              <a:lnSpc>
                <a:spcPts val="3030"/>
              </a:lnSpc>
              <a:spcBef>
                <a:spcPts val="1445"/>
              </a:spcBef>
              <a:buClr>
                <a:srgbClr val="1CACE3"/>
              </a:buClr>
              <a:buFont typeface="Arial"/>
              <a:buChar char="•"/>
              <a:tabLst>
                <a:tab pos="410845" algn="l"/>
              </a:tabLst>
            </a:pPr>
            <a:r>
              <a:rPr sz="2800" b="0" dirty="0">
                <a:latin typeface="Segoe UI Semilight"/>
                <a:cs typeface="Segoe UI Semilight"/>
              </a:rPr>
              <a:t>Compute</a:t>
            </a:r>
            <a:r>
              <a:rPr sz="2800" b="0" spc="-7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these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probabilities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exactly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in </a:t>
            </a:r>
            <a:r>
              <a:rPr sz="2800" b="0" dirty="0">
                <a:latin typeface="Segoe UI Semilight"/>
                <a:cs typeface="Segoe UI Semilight"/>
              </a:rPr>
              <a:t>some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cases</a:t>
            </a:r>
            <a:endParaRPr sz="2800">
              <a:latin typeface="Segoe UI Semilight"/>
              <a:cs typeface="Segoe UI Semilight"/>
            </a:endParaRPr>
          </a:p>
          <a:p>
            <a:pPr marL="410845" marR="4193540" indent="-344805">
              <a:lnSpc>
                <a:spcPts val="3020"/>
              </a:lnSpc>
              <a:spcBef>
                <a:spcPts val="1400"/>
              </a:spcBef>
              <a:buClr>
                <a:srgbClr val="1CACE3"/>
              </a:buClr>
              <a:buFont typeface="Arial"/>
              <a:buChar char="•"/>
              <a:tabLst>
                <a:tab pos="410845" algn="l"/>
              </a:tabLst>
            </a:pPr>
            <a:r>
              <a:rPr sz="2800" b="0" spc="-10" dirty="0">
                <a:latin typeface="Segoe UI Semilight"/>
                <a:cs typeface="Segoe UI Semilight"/>
              </a:rPr>
              <a:t>Approximate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60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as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normal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using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CLT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if</a:t>
            </a:r>
            <a:r>
              <a:rPr sz="2800" b="0" spc="-9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is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sum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bunch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i.i.d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random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variables</a:t>
            </a:r>
            <a:endParaRPr sz="2800">
              <a:latin typeface="Segoe UI Semilight"/>
              <a:cs typeface="Segoe UI Semiligh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What’s</a:t>
            </a:r>
            <a:r>
              <a:rPr spc="175" dirty="0"/>
              <a:t> </a:t>
            </a:r>
            <a:r>
              <a:rPr dirty="0"/>
              <a:t>a</a:t>
            </a:r>
            <a:r>
              <a:rPr spc="190" dirty="0"/>
              <a:t> </a:t>
            </a:r>
            <a:r>
              <a:rPr dirty="0"/>
              <a:t>Tail</a:t>
            </a:r>
            <a:r>
              <a:rPr spc="170" dirty="0"/>
              <a:t> </a:t>
            </a:r>
            <a:r>
              <a:rPr spc="55" dirty="0"/>
              <a:t>Bound?</a:t>
            </a:r>
          </a:p>
        </p:txBody>
      </p:sp>
      <p:sp>
        <p:nvSpPr>
          <p:cNvPr id="3" name="object 3"/>
          <p:cNvSpPr/>
          <p:nvPr/>
        </p:nvSpPr>
        <p:spPr>
          <a:xfrm>
            <a:off x="9139555" y="5442965"/>
            <a:ext cx="0" cy="26670"/>
          </a:xfrm>
          <a:custGeom>
            <a:avLst/>
            <a:gdLst/>
            <a:ahLst/>
            <a:cxnLst/>
            <a:rect l="l" t="t" r="r" b="b"/>
            <a:pathLst>
              <a:path h="26670">
                <a:moveTo>
                  <a:pt x="0" y="0"/>
                </a:moveTo>
                <a:lnTo>
                  <a:pt x="0" y="20574"/>
                </a:lnTo>
                <a:lnTo>
                  <a:pt x="0" y="26670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99677" y="5278754"/>
            <a:ext cx="3175" cy="43815"/>
          </a:xfrm>
          <a:custGeom>
            <a:avLst/>
            <a:gdLst/>
            <a:ahLst/>
            <a:cxnLst/>
            <a:rect l="l" t="t" r="r" b="b"/>
            <a:pathLst>
              <a:path w="3175" h="43814">
                <a:moveTo>
                  <a:pt x="0" y="0"/>
                </a:moveTo>
                <a:lnTo>
                  <a:pt x="0" y="762"/>
                </a:lnTo>
                <a:lnTo>
                  <a:pt x="0" y="3302"/>
                </a:lnTo>
                <a:lnTo>
                  <a:pt x="0" y="8636"/>
                </a:lnTo>
                <a:lnTo>
                  <a:pt x="762" y="16637"/>
                </a:lnTo>
                <a:lnTo>
                  <a:pt x="1777" y="25908"/>
                </a:lnTo>
                <a:lnTo>
                  <a:pt x="2540" y="35306"/>
                </a:lnTo>
                <a:lnTo>
                  <a:pt x="3175" y="43307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 descr="A diagram of a function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1072" y="2682239"/>
            <a:ext cx="3842429" cy="241553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284988" y="1536191"/>
            <a:ext cx="11622405" cy="977265"/>
            <a:chOff x="284988" y="1536191"/>
            <a:chExt cx="11622405" cy="977265"/>
          </a:xfrm>
        </p:grpSpPr>
        <p:sp>
          <p:nvSpPr>
            <p:cNvPr id="7" name="object 7"/>
            <p:cNvSpPr/>
            <p:nvPr/>
          </p:nvSpPr>
          <p:spPr>
            <a:xfrm>
              <a:off x="284988" y="1536191"/>
              <a:ext cx="11622405" cy="977265"/>
            </a:xfrm>
            <a:custGeom>
              <a:avLst/>
              <a:gdLst/>
              <a:ahLst/>
              <a:cxnLst/>
              <a:rect l="l" t="t" r="r" b="b"/>
              <a:pathLst>
                <a:path w="11622405" h="977264">
                  <a:moveTo>
                    <a:pt x="11528297" y="0"/>
                  </a:moveTo>
                  <a:lnTo>
                    <a:pt x="93700" y="0"/>
                  </a:lnTo>
                  <a:lnTo>
                    <a:pt x="57226" y="7358"/>
                  </a:lnTo>
                  <a:lnTo>
                    <a:pt x="27443" y="27432"/>
                  </a:lnTo>
                  <a:lnTo>
                    <a:pt x="7363" y="57221"/>
                  </a:lnTo>
                  <a:lnTo>
                    <a:pt x="0" y="93725"/>
                  </a:lnTo>
                  <a:lnTo>
                    <a:pt x="0" y="883158"/>
                  </a:lnTo>
                  <a:lnTo>
                    <a:pt x="7363" y="919662"/>
                  </a:lnTo>
                  <a:lnTo>
                    <a:pt x="27443" y="949451"/>
                  </a:lnTo>
                  <a:lnTo>
                    <a:pt x="57226" y="969525"/>
                  </a:lnTo>
                  <a:lnTo>
                    <a:pt x="93700" y="976884"/>
                  </a:lnTo>
                  <a:lnTo>
                    <a:pt x="11528297" y="976884"/>
                  </a:lnTo>
                  <a:lnTo>
                    <a:pt x="11564802" y="969525"/>
                  </a:lnTo>
                  <a:lnTo>
                    <a:pt x="11594591" y="949451"/>
                  </a:lnTo>
                  <a:lnTo>
                    <a:pt x="11614665" y="919662"/>
                  </a:lnTo>
                  <a:lnTo>
                    <a:pt x="11622023" y="883158"/>
                  </a:lnTo>
                  <a:lnTo>
                    <a:pt x="11622023" y="93725"/>
                  </a:lnTo>
                  <a:lnTo>
                    <a:pt x="11614665" y="57221"/>
                  </a:lnTo>
                  <a:lnTo>
                    <a:pt x="11594591" y="27432"/>
                  </a:lnTo>
                  <a:lnTo>
                    <a:pt x="11564802" y="7358"/>
                  </a:lnTo>
                  <a:lnTo>
                    <a:pt x="11528297" y="0"/>
                  </a:lnTo>
                  <a:close/>
                </a:path>
              </a:pathLst>
            </a:custGeom>
            <a:solidFill>
              <a:srgbClr val="EBE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43016" y="2079751"/>
              <a:ext cx="3418204" cy="306705"/>
            </a:xfrm>
            <a:custGeom>
              <a:avLst/>
              <a:gdLst/>
              <a:ahLst/>
              <a:cxnLst/>
              <a:rect l="l" t="t" r="r" b="b"/>
              <a:pathLst>
                <a:path w="3418204" h="306705">
                  <a:moveTo>
                    <a:pt x="102108" y="12446"/>
                  </a:moveTo>
                  <a:lnTo>
                    <a:pt x="97790" y="0"/>
                  </a:lnTo>
                  <a:lnTo>
                    <a:pt x="75539" y="8001"/>
                  </a:lnTo>
                  <a:lnTo>
                    <a:pt x="56045" y="19621"/>
                  </a:lnTo>
                  <a:lnTo>
                    <a:pt x="25273" y="53721"/>
                  </a:lnTo>
                  <a:lnTo>
                    <a:pt x="6350" y="99225"/>
                  </a:lnTo>
                  <a:lnTo>
                    <a:pt x="88" y="151638"/>
                  </a:lnTo>
                  <a:lnTo>
                    <a:pt x="0" y="153289"/>
                  </a:lnTo>
                  <a:lnTo>
                    <a:pt x="1587" y="181394"/>
                  </a:lnTo>
                  <a:lnTo>
                    <a:pt x="14249" y="231140"/>
                  </a:lnTo>
                  <a:lnTo>
                    <a:pt x="39217" y="271526"/>
                  </a:lnTo>
                  <a:lnTo>
                    <a:pt x="75463" y="298335"/>
                  </a:lnTo>
                  <a:lnTo>
                    <a:pt x="97790" y="306324"/>
                  </a:lnTo>
                  <a:lnTo>
                    <a:pt x="101600" y="293878"/>
                  </a:lnTo>
                  <a:lnTo>
                    <a:pt x="84137" y="286169"/>
                  </a:lnTo>
                  <a:lnTo>
                    <a:pt x="69088" y="275399"/>
                  </a:lnTo>
                  <a:lnTo>
                    <a:pt x="46101" y="244729"/>
                  </a:lnTo>
                  <a:lnTo>
                    <a:pt x="32486" y="203187"/>
                  </a:lnTo>
                  <a:lnTo>
                    <a:pt x="28003" y="153289"/>
                  </a:lnTo>
                  <a:lnTo>
                    <a:pt x="27940" y="151638"/>
                  </a:lnTo>
                  <a:lnTo>
                    <a:pt x="29070" y="125476"/>
                  </a:lnTo>
                  <a:lnTo>
                    <a:pt x="38163" y="80137"/>
                  </a:lnTo>
                  <a:lnTo>
                    <a:pt x="56451" y="44361"/>
                  </a:lnTo>
                  <a:lnTo>
                    <a:pt x="84455" y="20116"/>
                  </a:lnTo>
                  <a:lnTo>
                    <a:pt x="102108" y="12446"/>
                  </a:lnTo>
                  <a:close/>
                </a:path>
                <a:path w="3418204" h="306705">
                  <a:moveTo>
                    <a:pt x="1051433" y="153289"/>
                  </a:moveTo>
                  <a:lnTo>
                    <a:pt x="1049870" y="125476"/>
                  </a:lnTo>
                  <a:lnTo>
                    <a:pt x="1049858" y="125196"/>
                  </a:lnTo>
                  <a:lnTo>
                    <a:pt x="1045121" y="99225"/>
                  </a:lnTo>
                  <a:lnTo>
                    <a:pt x="1026160" y="53721"/>
                  </a:lnTo>
                  <a:lnTo>
                    <a:pt x="995489" y="19621"/>
                  </a:lnTo>
                  <a:lnTo>
                    <a:pt x="953770" y="0"/>
                  </a:lnTo>
                  <a:lnTo>
                    <a:pt x="949452" y="12446"/>
                  </a:lnTo>
                  <a:lnTo>
                    <a:pt x="967168" y="20116"/>
                  </a:lnTo>
                  <a:lnTo>
                    <a:pt x="982408" y="30759"/>
                  </a:lnTo>
                  <a:lnTo>
                    <a:pt x="1013358" y="80137"/>
                  </a:lnTo>
                  <a:lnTo>
                    <a:pt x="1022324" y="125196"/>
                  </a:lnTo>
                  <a:lnTo>
                    <a:pt x="1023493" y="151638"/>
                  </a:lnTo>
                  <a:lnTo>
                    <a:pt x="1022362" y="178676"/>
                  </a:lnTo>
                  <a:lnTo>
                    <a:pt x="1013307" y="225209"/>
                  </a:lnTo>
                  <a:lnTo>
                    <a:pt x="995070" y="261594"/>
                  </a:lnTo>
                  <a:lnTo>
                    <a:pt x="949960" y="293878"/>
                  </a:lnTo>
                  <a:lnTo>
                    <a:pt x="953770" y="306324"/>
                  </a:lnTo>
                  <a:lnTo>
                    <a:pt x="995591" y="286727"/>
                  </a:lnTo>
                  <a:lnTo>
                    <a:pt x="1026287" y="252730"/>
                  </a:lnTo>
                  <a:lnTo>
                    <a:pt x="1045146" y="207352"/>
                  </a:lnTo>
                  <a:lnTo>
                    <a:pt x="1049858" y="181394"/>
                  </a:lnTo>
                  <a:lnTo>
                    <a:pt x="1051433" y="153289"/>
                  </a:lnTo>
                  <a:close/>
                </a:path>
                <a:path w="3418204" h="306705">
                  <a:moveTo>
                    <a:pt x="2468880" y="12446"/>
                  </a:moveTo>
                  <a:lnTo>
                    <a:pt x="2464562" y="0"/>
                  </a:lnTo>
                  <a:lnTo>
                    <a:pt x="2442311" y="8001"/>
                  </a:lnTo>
                  <a:lnTo>
                    <a:pt x="2422817" y="19621"/>
                  </a:lnTo>
                  <a:lnTo>
                    <a:pt x="2392045" y="53721"/>
                  </a:lnTo>
                  <a:lnTo>
                    <a:pt x="2373109" y="99225"/>
                  </a:lnTo>
                  <a:lnTo>
                    <a:pt x="2366861" y="151638"/>
                  </a:lnTo>
                  <a:lnTo>
                    <a:pt x="2366772" y="153289"/>
                  </a:lnTo>
                  <a:lnTo>
                    <a:pt x="2368359" y="181394"/>
                  </a:lnTo>
                  <a:lnTo>
                    <a:pt x="2381021" y="231140"/>
                  </a:lnTo>
                  <a:lnTo>
                    <a:pt x="2405989" y="271526"/>
                  </a:lnTo>
                  <a:lnTo>
                    <a:pt x="2442235" y="298335"/>
                  </a:lnTo>
                  <a:lnTo>
                    <a:pt x="2464562" y="306324"/>
                  </a:lnTo>
                  <a:lnTo>
                    <a:pt x="2468372" y="293878"/>
                  </a:lnTo>
                  <a:lnTo>
                    <a:pt x="2450909" y="286169"/>
                  </a:lnTo>
                  <a:lnTo>
                    <a:pt x="2435860" y="275399"/>
                  </a:lnTo>
                  <a:lnTo>
                    <a:pt x="2412873" y="244729"/>
                  </a:lnTo>
                  <a:lnTo>
                    <a:pt x="2399258" y="203187"/>
                  </a:lnTo>
                  <a:lnTo>
                    <a:pt x="2394775" y="153289"/>
                  </a:lnTo>
                  <a:lnTo>
                    <a:pt x="2394712" y="151638"/>
                  </a:lnTo>
                  <a:lnTo>
                    <a:pt x="2395842" y="125476"/>
                  </a:lnTo>
                  <a:lnTo>
                    <a:pt x="2404935" y="80137"/>
                  </a:lnTo>
                  <a:lnTo>
                    <a:pt x="2423223" y="44361"/>
                  </a:lnTo>
                  <a:lnTo>
                    <a:pt x="2451227" y="20116"/>
                  </a:lnTo>
                  <a:lnTo>
                    <a:pt x="2468880" y="12446"/>
                  </a:lnTo>
                  <a:close/>
                </a:path>
                <a:path w="3418204" h="306705">
                  <a:moveTo>
                    <a:pt x="3418205" y="153289"/>
                  </a:moveTo>
                  <a:lnTo>
                    <a:pt x="3416643" y="125476"/>
                  </a:lnTo>
                  <a:lnTo>
                    <a:pt x="3416630" y="125196"/>
                  </a:lnTo>
                  <a:lnTo>
                    <a:pt x="3411893" y="99225"/>
                  </a:lnTo>
                  <a:lnTo>
                    <a:pt x="3392932" y="53721"/>
                  </a:lnTo>
                  <a:lnTo>
                    <a:pt x="3362261" y="19621"/>
                  </a:lnTo>
                  <a:lnTo>
                    <a:pt x="3320542" y="0"/>
                  </a:lnTo>
                  <a:lnTo>
                    <a:pt x="3316224" y="12446"/>
                  </a:lnTo>
                  <a:lnTo>
                    <a:pt x="3333940" y="20116"/>
                  </a:lnTo>
                  <a:lnTo>
                    <a:pt x="3349180" y="30759"/>
                  </a:lnTo>
                  <a:lnTo>
                    <a:pt x="3380130" y="80137"/>
                  </a:lnTo>
                  <a:lnTo>
                    <a:pt x="3389096" y="125196"/>
                  </a:lnTo>
                  <a:lnTo>
                    <a:pt x="3390265" y="151638"/>
                  </a:lnTo>
                  <a:lnTo>
                    <a:pt x="3389134" y="178676"/>
                  </a:lnTo>
                  <a:lnTo>
                    <a:pt x="3380079" y="225209"/>
                  </a:lnTo>
                  <a:lnTo>
                    <a:pt x="3361842" y="261594"/>
                  </a:lnTo>
                  <a:lnTo>
                    <a:pt x="3316732" y="293878"/>
                  </a:lnTo>
                  <a:lnTo>
                    <a:pt x="3320542" y="306324"/>
                  </a:lnTo>
                  <a:lnTo>
                    <a:pt x="3362363" y="286727"/>
                  </a:lnTo>
                  <a:lnTo>
                    <a:pt x="3393059" y="252730"/>
                  </a:lnTo>
                  <a:lnTo>
                    <a:pt x="3411918" y="207352"/>
                  </a:lnTo>
                  <a:lnTo>
                    <a:pt x="3416630" y="181394"/>
                  </a:lnTo>
                  <a:lnTo>
                    <a:pt x="3418205" y="1532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284988" y="5522976"/>
            <a:ext cx="11622405" cy="944880"/>
          </a:xfrm>
          <a:custGeom>
            <a:avLst/>
            <a:gdLst/>
            <a:ahLst/>
            <a:cxnLst/>
            <a:rect l="l" t="t" r="r" b="b"/>
            <a:pathLst>
              <a:path w="11622405" h="944879">
                <a:moveTo>
                  <a:pt x="11531345" y="0"/>
                </a:moveTo>
                <a:lnTo>
                  <a:pt x="90627" y="0"/>
                </a:lnTo>
                <a:lnTo>
                  <a:pt x="55351" y="7113"/>
                </a:lnTo>
                <a:lnTo>
                  <a:pt x="26544" y="26520"/>
                </a:lnTo>
                <a:lnTo>
                  <a:pt x="7122" y="55324"/>
                </a:lnTo>
                <a:lnTo>
                  <a:pt x="0" y="90627"/>
                </a:lnTo>
                <a:lnTo>
                  <a:pt x="0" y="854252"/>
                </a:lnTo>
                <a:lnTo>
                  <a:pt x="7122" y="889528"/>
                </a:lnTo>
                <a:lnTo>
                  <a:pt x="26544" y="918335"/>
                </a:lnTo>
                <a:lnTo>
                  <a:pt x="55351" y="937757"/>
                </a:lnTo>
                <a:lnTo>
                  <a:pt x="90627" y="944880"/>
                </a:lnTo>
                <a:lnTo>
                  <a:pt x="11531345" y="944880"/>
                </a:lnTo>
                <a:lnTo>
                  <a:pt x="11566677" y="937757"/>
                </a:lnTo>
                <a:lnTo>
                  <a:pt x="11595496" y="918335"/>
                </a:lnTo>
                <a:lnTo>
                  <a:pt x="11614910" y="889528"/>
                </a:lnTo>
                <a:lnTo>
                  <a:pt x="11622023" y="854252"/>
                </a:lnTo>
                <a:lnTo>
                  <a:pt x="11622023" y="90627"/>
                </a:lnTo>
                <a:lnTo>
                  <a:pt x="11614910" y="55324"/>
                </a:lnTo>
                <a:lnTo>
                  <a:pt x="11595496" y="26520"/>
                </a:lnTo>
                <a:lnTo>
                  <a:pt x="11566677" y="7113"/>
                </a:lnTo>
                <a:lnTo>
                  <a:pt x="11531345" y="0"/>
                </a:lnTo>
                <a:close/>
              </a:path>
            </a:pathLst>
          </a:custGeom>
          <a:solidFill>
            <a:srgbClr val="FD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90245" y="1587500"/>
            <a:ext cx="11292840" cy="4806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5"/>
              </a:spcBef>
            </a:pPr>
            <a:r>
              <a:rPr sz="2600" b="0" dirty="0">
                <a:latin typeface="Segoe UI Semilight"/>
                <a:cs typeface="Segoe UI Semilight"/>
              </a:rPr>
              <a:t>A</a:t>
            </a:r>
            <a:r>
              <a:rPr sz="2600" b="0" spc="-2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tail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bound</a:t>
            </a:r>
            <a:r>
              <a:rPr sz="2600" b="0" spc="-3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(or</a:t>
            </a:r>
            <a:r>
              <a:rPr sz="2600" b="0" spc="-2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concentration</a:t>
            </a:r>
            <a:r>
              <a:rPr sz="2600" b="0" spc="-6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inequality)</a:t>
            </a:r>
            <a:r>
              <a:rPr sz="2600" b="0" spc="-4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bounds</a:t>
            </a:r>
            <a:r>
              <a:rPr sz="2600" b="0" spc="-2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30" dirty="0">
                <a:latin typeface="Segoe UI Semilight"/>
                <a:cs typeface="Segoe UI Semilight"/>
              </a:rPr>
              <a:t> </a:t>
            </a:r>
            <a:r>
              <a:rPr sz="2600" b="0" spc="-10" dirty="0">
                <a:latin typeface="Segoe UI Semilight"/>
                <a:cs typeface="Segoe UI Semilight"/>
              </a:rPr>
              <a:t>probability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in</a:t>
            </a:r>
            <a:r>
              <a:rPr sz="2600" b="0" spc="-2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2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“tails”</a:t>
            </a:r>
            <a:r>
              <a:rPr sz="2600" b="0" spc="-30" dirty="0">
                <a:latin typeface="Segoe UI Semilight"/>
                <a:cs typeface="Segoe UI Semilight"/>
              </a:rPr>
              <a:t> </a:t>
            </a:r>
            <a:r>
              <a:rPr sz="2600" b="0" spc="-25" dirty="0">
                <a:latin typeface="Segoe UI Semilight"/>
                <a:cs typeface="Segoe UI Semilight"/>
              </a:rPr>
              <a:t>of</a:t>
            </a:r>
            <a:endParaRPr sz="2600">
              <a:latin typeface="Segoe UI Semilight"/>
              <a:cs typeface="Segoe UI Semilight"/>
            </a:endParaRPr>
          </a:p>
          <a:p>
            <a:pPr marL="13335">
              <a:lnSpc>
                <a:spcPct val="100000"/>
              </a:lnSpc>
              <a:tabLst>
                <a:tab pos="5561330" algn="l"/>
                <a:tab pos="6624955" algn="l"/>
                <a:tab pos="7927975" algn="l"/>
                <a:tab pos="8992235" algn="l"/>
              </a:tabLst>
            </a:pPr>
            <a:r>
              <a:rPr sz="2600" b="0" dirty="0">
                <a:latin typeface="Segoe UI Semilight"/>
                <a:cs typeface="Segoe UI Semilight"/>
              </a:rPr>
              <a:t>the</a:t>
            </a:r>
            <a:r>
              <a:rPr sz="2600" b="0" spc="-55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distribution.</a:t>
            </a:r>
            <a:r>
              <a:rPr sz="2600" b="0" spc="-7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e.g.,</a:t>
            </a:r>
            <a:r>
              <a:rPr sz="2600" b="0" spc="-5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statements</a:t>
            </a:r>
            <a:r>
              <a:rPr sz="2600" b="0" spc="-50" dirty="0">
                <a:latin typeface="Segoe UI Semilight"/>
                <a:cs typeface="Segoe UI Semilight"/>
              </a:rPr>
              <a:t> </a:t>
            </a:r>
            <a:r>
              <a:rPr sz="2600" b="0" dirty="0">
                <a:latin typeface="Segoe UI Semilight"/>
                <a:cs typeface="Segoe UI Semilight"/>
              </a:rPr>
              <a:t>like</a:t>
            </a:r>
            <a:r>
              <a:rPr sz="2600" b="0" spc="-40" dirty="0">
                <a:latin typeface="Segoe UI Semilight"/>
                <a:cs typeface="Segoe UI Semilight"/>
              </a:rPr>
              <a:t> </a:t>
            </a:r>
            <a:r>
              <a:rPr sz="2600" spc="-50" dirty="0">
                <a:latin typeface="Cambria Math"/>
                <a:cs typeface="Cambria Math"/>
              </a:rPr>
              <a:t>ℙ</a:t>
            </a:r>
            <a:r>
              <a:rPr sz="2600" dirty="0">
                <a:latin typeface="Cambria Math"/>
                <a:cs typeface="Cambria Math"/>
              </a:rPr>
              <a:t>	𝑋</a:t>
            </a:r>
            <a:r>
              <a:rPr sz="2600" spc="204" dirty="0">
                <a:latin typeface="Cambria Math"/>
                <a:cs typeface="Cambria Math"/>
              </a:rPr>
              <a:t> </a:t>
            </a:r>
            <a:r>
              <a:rPr sz="2600" dirty="0">
                <a:latin typeface="Cambria Math"/>
                <a:cs typeface="Cambria Math"/>
              </a:rPr>
              <a:t>≥</a:t>
            </a:r>
            <a:r>
              <a:rPr sz="2600" spc="150" dirty="0">
                <a:latin typeface="Cambria Math"/>
                <a:cs typeface="Cambria Math"/>
              </a:rPr>
              <a:t> </a:t>
            </a:r>
            <a:r>
              <a:rPr sz="2600" spc="-50" dirty="0">
                <a:latin typeface="Cambria Math"/>
                <a:cs typeface="Cambria Math"/>
              </a:rPr>
              <a:t>4</a:t>
            </a:r>
            <a:r>
              <a:rPr sz="2600" dirty="0">
                <a:latin typeface="Cambria Math"/>
                <a:cs typeface="Cambria Math"/>
              </a:rPr>
              <a:t>	≤</a:t>
            </a:r>
            <a:r>
              <a:rPr sz="2600" spc="125" dirty="0">
                <a:latin typeface="Cambria Math"/>
                <a:cs typeface="Cambria Math"/>
              </a:rPr>
              <a:t> </a:t>
            </a:r>
            <a:r>
              <a:rPr sz="2600" dirty="0">
                <a:latin typeface="Cambria Math"/>
                <a:cs typeface="Cambria Math"/>
              </a:rPr>
              <a:t>0.8</a:t>
            </a:r>
            <a:r>
              <a:rPr sz="2600" b="0" dirty="0">
                <a:latin typeface="Segoe UI Semilight"/>
                <a:cs typeface="Segoe UI Semilight"/>
              </a:rPr>
              <a:t>, </a:t>
            </a:r>
            <a:r>
              <a:rPr sz="2600" spc="-50" dirty="0">
                <a:latin typeface="Cambria Math"/>
                <a:cs typeface="Cambria Math"/>
              </a:rPr>
              <a:t>ℙ</a:t>
            </a:r>
            <a:r>
              <a:rPr sz="2600" dirty="0">
                <a:latin typeface="Cambria Math"/>
                <a:cs typeface="Cambria Math"/>
              </a:rPr>
              <a:t>	𝑋</a:t>
            </a:r>
            <a:r>
              <a:rPr sz="2600" spc="195" dirty="0">
                <a:latin typeface="Cambria Math"/>
                <a:cs typeface="Cambria Math"/>
              </a:rPr>
              <a:t> </a:t>
            </a:r>
            <a:r>
              <a:rPr sz="2600" dirty="0">
                <a:latin typeface="Cambria Math"/>
                <a:cs typeface="Cambria Math"/>
              </a:rPr>
              <a:t>≥</a:t>
            </a:r>
            <a:r>
              <a:rPr sz="2600" spc="150" dirty="0">
                <a:latin typeface="Cambria Math"/>
                <a:cs typeface="Cambria Math"/>
              </a:rPr>
              <a:t> </a:t>
            </a:r>
            <a:r>
              <a:rPr sz="2600" spc="-50" dirty="0">
                <a:latin typeface="Cambria Math"/>
                <a:cs typeface="Cambria Math"/>
              </a:rPr>
              <a:t>4</a:t>
            </a:r>
            <a:r>
              <a:rPr sz="2600" dirty="0">
                <a:latin typeface="Cambria Math"/>
                <a:cs typeface="Cambria Math"/>
              </a:rPr>
              <a:t>	≤</a:t>
            </a:r>
            <a:r>
              <a:rPr sz="2600" spc="135" dirty="0">
                <a:latin typeface="Cambria Math"/>
                <a:cs typeface="Cambria Math"/>
              </a:rPr>
              <a:t> </a:t>
            </a:r>
            <a:r>
              <a:rPr sz="2600" spc="-25" dirty="0">
                <a:latin typeface="Cambria Math"/>
                <a:cs typeface="Cambria Math"/>
              </a:rPr>
              <a:t>0.8</a:t>
            </a:r>
            <a:endParaRPr sz="2600">
              <a:latin typeface="Cambria Math"/>
              <a:cs typeface="Cambria Math"/>
            </a:endParaRPr>
          </a:p>
          <a:p>
            <a:pPr marL="46355">
              <a:lnSpc>
                <a:spcPct val="100000"/>
              </a:lnSpc>
              <a:spcBef>
                <a:spcPts val="2210"/>
              </a:spcBef>
            </a:pPr>
            <a:r>
              <a:rPr sz="2800" b="0" dirty="0">
                <a:latin typeface="Segoe UI Semilight"/>
                <a:cs typeface="Segoe UI Semilight"/>
              </a:rPr>
              <a:t>We’ve</a:t>
            </a:r>
            <a:r>
              <a:rPr sz="2800" b="0" spc="-9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seen</a:t>
            </a:r>
            <a:r>
              <a:rPr sz="2800" b="0" spc="-9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this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before!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80" dirty="0">
                <a:latin typeface="Segoe UI Semilight"/>
                <a:cs typeface="Segoe UI Semilight"/>
              </a:rPr>
              <a:t> </a:t>
            </a:r>
            <a:r>
              <a:rPr sz="2800" b="0" spc="-20" dirty="0">
                <a:latin typeface="Segoe UI Semilight"/>
                <a:cs typeface="Segoe UI Semilight"/>
              </a:rPr>
              <a:t>can:</a:t>
            </a:r>
            <a:endParaRPr sz="2800">
              <a:latin typeface="Segoe UI Semilight"/>
              <a:cs typeface="Segoe UI Semilight"/>
            </a:endParaRPr>
          </a:p>
          <a:p>
            <a:pPr marL="412115" marR="5069840" indent="-344805">
              <a:lnSpc>
                <a:spcPts val="3030"/>
              </a:lnSpc>
              <a:spcBef>
                <a:spcPts val="1445"/>
              </a:spcBef>
              <a:buClr>
                <a:srgbClr val="1CACE3"/>
              </a:buClr>
              <a:buFont typeface="Arial"/>
              <a:buChar char="•"/>
              <a:tabLst>
                <a:tab pos="412115" algn="l"/>
              </a:tabLst>
            </a:pPr>
            <a:r>
              <a:rPr sz="2800" b="0" dirty="0">
                <a:latin typeface="Segoe UI Semilight"/>
                <a:cs typeface="Segoe UI Semilight"/>
              </a:rPr>
              <a:t>Compute</a:t>
            </a:r>
            <a:r>
              <a:rPr sz="2800" b="0" spc="-7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these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probabilities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exactly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in </a:t>
            </a:r>
            <a:r>
              <a:rPr sz="2800" b="0" dirty="0">
                <a:latin typeface="Segoe UI Semilight"/>
                <a:cs typeface="Segoe UI Semilight"/>
              </a:rPr>
              <a:t>some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cases</a:t>
            </a:r>
            <a:endParaRPr sz="2800">
              <a:latin typeface="Segoe UI Semilight"/>
              <a:cs typeface="Segoe UI Semilight"/>
            </a:endParaRPr>
          </a:p>
          <a:p>
            <a:pPr marL="412115" marR="4193540" indent="-344805">
              <a:lnSpc>
                <a:spcPts val="3020"/>
              </a:lnSpc>
              <a:spcBef>
                <a:spcPts val="1400"/>
              </a:spcBef>
              <a:buClr>
                <a:srgbClr val="1CACE3"/>
              </a:buClr>
              <a:buFont typeface="Arial"/>
              <a:buChar char="•"/>
              <a:tabLst>
                <a:tab pos="412115" algn="l"/>
              </a:tabLst>
            </a:pPr>
            <a:r>
              <a:rPr sz="2800" b="0" spc="-10" dirty="0">
                <a:latin typeface="Segoe UI Semilight"/>
                <a:cs typeface="Segoe UI Semilight"/>
              </a:rPr>
              <a:t>Approximate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60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as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normal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using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CLT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if</a:t>
            </a:r>
            <a:r>
              <a:rPr sz="2800" b="0" spc="-9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is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sum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bunch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i.i.d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random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variables</a:t>
            </a:r>
            <a:endParaRPr sz="2800">
              <a:latin typeface="Segoe UI Semilight"/>
              <a:cs typeface="Segoe UI Semilight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2800">
              <a:latin typeface="Segoe UI Semilight"/>
              <a:cs typeface="Segoe UI Semilight"/>
            </a:endParaRPr>
          </a:p>
          <a:p>
            <a:pPr marL="12700">
              <a:lnSpc>
                <a:spcPct val="100000"/>
              </a:lnSpc>
            </a:pPr>
            <a:r>
              <a:rPr sz="2600" b="0" i="1" dirty="0">
                <a:latin typeface="Segoe UI Semilight"/>
                <a:cs typeface="Segoe UI Semilight"/>
              </a:rPr>
              <a:t>But</a:t>
            </a:r>
            <a:r>
              <a:rPr sz="2600" b="0" i="1" spc="-40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what</a:t>
            </a:r>
            <a:r>
              <a:rPr sz="2600" b="0" i="1" spc="-30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if</a:t>
            </a:r>
            <a:r>
              <a:rPr sz="2600" b="0" i="1" spc="-25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we</a:t>
            </a:r>
            <a:r>
              <a:rPr sz="2600" b="0" i="1" spc="-35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barely</a:t>
            </a:r>
            <a:r>
              <a:rPr sz="2600" b="0" i="1" spc="-20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know</a:t>
            </a:r>
            <a:r>
              <a:rPr sz="2600" b="0" i="1" spc="-35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anything</a:t>
            </a:r>
            <a:r>
              <a:rPr sz="2600" b="0" i="1" spc="-25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about</a:t>
            </a:r>
            <a:r>
              <a:rPr sz="2600" b="0" i="1" spc="-20" dirty="0">
                <a:latin typeface="Segoe UI Semilight"/>
                <a:cs typeface="Segoe UI Semilight"/>
              </a:rPr>
              <a:t> </a:t>
            </a:r>
            <a:r>
              <a:rPr sz="2600" dirty="0">
                <a:latin typeface="Cambria Math"/>
                <a:cs typeface="Cambria Math"/>
              </a:rPr>
              <a:t>𝑋</a:t>
            </a:r>
            <a:r>
              <a:rPr sz="2600" spc="185" dirty="0">
                <a:latin typeface="Cambria Math"/>
                <a:cs typeface="Cambria Math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and</a:t>
            </a:r>
            <a:r>
              <a:rPr sz="2600" b="0" i="1" spc="-25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it</a:t>
            </a:r>
            <a:r>
              <a:rPr sz="2600" b="0" i="1" spc="-35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doesn’t</a:t>
            </a:r>
            <a:r>
              <a:rPr sz="2600" b="0" i="1" spc="-40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fit</a:t>
            </a:r>
            <a:r>
              <a:rPr sz="2600" b="0" i="1" spc="-30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into</a:t>
            </a:r>
            <a:r>
              <a:rPr sz="2600" b="0" i="1" spc="-45" dirty="0">
                <a:latin typeface="Segoe UI Semilight"/>
                <a:cs typeface="Segoe UI Semilight"/>
              </a:rPr>
              <a:t> </a:t>
            </a:r>
            <a:r>
              <a:rPr sz="2600" b="0" i="1" spc="-25" dirty="0">
                <a:latin typeface="Segoe UI Semilight"/>
                <a:cs typeface="Segoe UI Semilight"/>
              </a:rPr>
              <a:t>the</a:t>
            </a:r>
            <a:endParaRPr sz="2600">
              <a:latin typeface="Segoe UI Semilight"/>
              <a:cs typeface="Segoe UI Semilight"/>
            </a:endParaRPr>
          </a:p>
          <a:p>
            <a:pPr marL="12700">
              <a:lnSpc>
                <a:spcPct val="100000"/>
              </a:lnSpc>
            </a:pPr>
            <a:r>
              <a:rPr sz="2600" b="0" i="1" dirty="0">
                <a:latin typeface="Segoe UI Semilight"/>
                <a:cs typeface="Segoe UI Semilight"/>
              </a:rPr>
              <a:t>frameworks</a:t>
            </a:r>
            <a:r>
              <a:rPr sz="2600" b="0" i="1" spc="-40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we’ve</a:t>
            </a:r>
            <a:r>
              <a:rPr sz="2600" b="0" i="1" spc="-45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learned</a:t>
            </a:r>
            <a:r>
              <a:rPr sz="2600" b="0" i="1" spc="-30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about?</a:t>
            </a:r>
            <a:r>
              <a:rPr sz="2600" b="0" i="1" spc="-50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Can</a:t>
            </a:r>
            <a:r>
              <a:rPr sz="2600" b="0" i="1" spc="-55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we</a:t>
            </a:r>
            <a:r>
              <a:rPr sz="2600" b="0" i="1" spc="-35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still</a:t>
            </a:r>
            <a:r>
              <a:rPr sz="2600" b="0" i="1" spc="-60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make</a:t>
            </a:r>
            <a:r>
              <a:rPr sz="2600" b="0" i="1" spc="-30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some</a:t>
            </a:r>
            <a:r>
              <a:rPr sz="2600" b="0" i="1" spc="-50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tail</a:t>
            </a:r>
            <a:r>
              <a:rPr sz="2600" b="0" i="1" spc="-55" dirty="0">
                <a:latin typeface="Segoe UI Semilight"/>
                <a:cs typeface="Segoe UI Semilight"/>
              </a:rPr>
              <a:t> </a:t>
            </a:r>
            <a:r>
              <a:rPr sz="2600" b="0" i="1" dirty="0">
                <a:latin typeface="Segoe UI Semilight"/>
                <a:cs typeface="Segoe UI Semilight"/>
              </a:rPr>
              <a:t>bound</a:t>
            </a:r>
            <a:r>
              <a:rPr sz="2600" b="0" i="1" spc="-35" dirty="0">
                <a:latin typeface="Segoe UI Semilight"/>
                <a:cs typeface="Segoe UI Semilight"/>
              </a:rPr>
              <a:t> </a:t>
            </a:r>
            <a:r>
              <a:rPr sz="2600" b="0" i="1" spc="-10" dirty="0">
                <a:latin typeface="Segoe UI Semilight"/>
                <a:cs typeface="Segoe UI Semilight"/>
              </a:rPr>
              <a:t>guarantees?</a:t>
            </a:r>
            <a:endParaRPr sz="2600">
              <a:latin typeface="Segoe UI Semilight"/>
              <a:cs typeface="Segoe UI Semi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Joint</a:t>
            </a:r>
            <a:r>
              <a:rPr spc="225" dirty="0"/>
              <a:t> </a:t>
            </a:r>
            <a:r>
              <a:rPr spc="60" dirty="0"/>
              <a:t>Probabilities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6018" y="1309268"/>
            <a:ext cx="11443335" cy="1150620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sz="2800" b="0" spc="-114" dirty="0">
                <a:latin typeface="Segoe UI Semilight"/>
                <a:cs typeface="Segoe UI Semilight"/>
              </a:rPr>
              <a:t>To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find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probability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65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and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𝑌</a:t>
            </a:r>
            <a:r>
              <a:rPr sz="2800" spc="170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being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in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ranges,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use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joint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distribution:</a:t>
            </a:r>
            <a:endParaRPr sz="2800">
              <a:latin typeface="Segoe UI Semilight"/>
              <a:cs typeface="Segoe UI Semilight"/>
            </a:endParaRPr>
          </a:p>
          <a:p>
            <a:pPr marL="13970">
              <a:lnSpc>
                <a:spcPct val="100000"/>
              </a:lnSpc>
              <a:spcBef>
                <a:spcPts val="1070"/>
              </a:spcBef>
            </a:pPr>
            <a:r>
              <a:rPr sz="2800" b="0" i="1" dirty="0">
                <a:latin typeface="Segoe UI Semilight"/>
                <a:cs typeface="Segoe UI Semilight"/>
              </a:rPr>
              <a:t>If</a:t>
            </a:r>
            <a:r>
              <a:rPr sz="2800" b="0" i="1" spc="-25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𝑿</a:t>
            </a:r>
            <a:r>
              <a:rPr sz="2800" spc="130" dirty="0">
                <a:latin typeface="Cambria Math"/>
                <a:cs typeface="Cambria Math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and</a:t>
            </a:r>
            <a:r>
              <a:rPr sz="2800" b="0" i="1" spc="-4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𝒀</a:t>
            </a:r>
            <a:r>
              <a:rPr sz="2800" spc="135" dirty="0">
                <a:latin typeface="Cambria Math"/>
                <a:cs typeface="Cambria Math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are</a:t>
            </a:r>
            <a:r>
              <a:rPr sz="2800" b="0" i="1" spc="-40" dirty="0">
                <a:latin typeface="Segoe UI Semilight"/>
                <a:cs typeface="Segoe UI Semilight"/>
              </a:rPr>
              <a:t> </a:t>
            </a:r>
            <a:r>
              <a:rPr sz="2800" b="0" i="1" spc="-10" dirty="0">
                <a:latin typeface="Segoe UI Semilight"/>
                <a:cs typeface="Segoe UI Semilight"/>
              </a:rPr>
              <a:t>discrete….</a:t>
            </a:r>
            <a:endParaRPr sz="2800">
              <a:latin typeface="Segoe UI Semilight"/>
              <a:cs typeface="Segoe UI Semi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88974" y="2723642"/>
            <a:ext cx="3750310" cy="328930"/>
          </a:xfrm>
          <a:custGeom>
            <a:avLst/>
            <a:gdLst/>
            <a:ahLst/>
            <a:cxnLst/>
            <a:rect l="l" t="t" r="r" b="b"/>
            <a:pathLst>
              <a:path w="3750310" h="328930">
                <a:moveTo>
                  <a:pt x="3645255" y="0"/>
                </a:moveTo>
                <a:lnTo>
                  <a:pt x="3640556" y="13335"/>
                </a:lnTo>
                <a:lnTo>
                  <a:pt x="3659606" y="21595"/>
                </a:lnTo>
                <a:lnTo>
                  <a:pt x="3675989" y="33035"/>
                </a:lnTo>
                <a:lnTo>
                  <a:pt x="3700754" y="65405"/>
                </a:lnTo>
                <a:lnTo>
                  <a:pt x="3715327" y="109108"/>
                </a:lnTo>
                <a:lnTo>
                  <a:pt x="3720185" y="162813"/>
                </a:lnTo>
                <a:lnTo>
                  <a:pt x="3718969" y="191789"/>
                </a:lnTo>
                <a:lnTo>
                  <a:pt x="3709202" y="241788"/>
                </a:lnTo>
                <a:lnTo>
                  <a:pt x="3689624" y="280838"/>
                </a:lnTo>
                <a:lnTo>
                  <a:pt x="3659854" y="307179"/>
                </a:lnTo>
                <a:lnTo>
                  <a:pt x="3641064" y="315468"/>
                </a:lnTo>
                <a:lnTo>
                  <a:pt x="3645255" y="328930"/>
                </a:lnTo>
                <a:lnTo>
                  <a:pt x="3690134" y="307832"/>
                </a:lnTo>
                <a:lnTo>
                  <a:pt x="3723106" y="271399"/>
                </a:lnTo>
                <a:lnTo>
                  <a:pt x="3743394" y="222599"/>
                </a:lnTo>
                <a:lnTo>
                  <a:pt x="3750157" y="164465"/>
                </a:lnTo>
                <a:lnTo>
                  <a:pt x="3748485" y="134717"/>
                </a:lnTo>
                <a:lnTo>
                  <a:pt x="3734887" y="80918"/>
                </a:lnTo>
                <a:lnTo>
                  <a:pt x="3707977" y="37415"/>
                </a:lnTo>
                <a:lnTo>
                  <a:pt x="3669115" y="8598"/>
                </a:lnTo>
                <a:lnTo>
                  <a:pt x="3645255" y="0"/>
                </a:lnTo>
                <a:close/>
              </a:path>
              <a:path w="3750310" h="328930">
                <a:moveTo>
                  <a:pt x="104902" y="0"/>
                </a:moveTo>
                <a:lnTo>
                  <a:pt x="60144" y="21066"/>
                </a:lnTo>
                <a:lnTo>
                  <a:pt x="27139" y="57658"/>
                </a:lnTo>
                <a:lnTo>
                  <a:pt x="6783" y="106489"/>
                </a:lnTo>
                <a:lnTo>
                  <a:pt x="92" y="162813"/>
                </a:lnTo>
                <a:lnTo>
                  <a:pt x="0" y="164465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60" y="291550"/>
                </a:lnTo>
                <a:lnTo>
                  <a:pt x="80984" y="320280"/>
                </a:lnTo>
                <a:lnTo>
                  <a:pt x="104902" y="328930"/>
                </a:lnTo>
                <a:lnTo>
                  <a:pt x="109054" y="315468"/>
                </a:lnTo>
                <a:lnTo>
                  <a:pt x="90316" y="307179"/>
                </a:lnTo>
                <a:lnTo>
                  <a:pt x="74145" y="295640"/>
                </a:lnTo>
                <a:lnTo>
                  <a:pt x="49504" y="262763"/>
                </a:lnTo>
                <a:lnTo>
                  <a:pt x="34874" y="218122"/>
                </a:lnTo>
                <a:lnTo>
                  <a:pt x="30066" y="164465"/>
                </a:lnTo>
                <a:lnTo>
                  <a:pt x="29997" y="162813"/>
                </a:lnTo>
                <a:lnTo>
                  <a:pt x="31216" y="134717"/>
                </a:lnTo>
                <a:lnTo>
                  <a:pt x="40970" y="86000"/>
                </a:lnTo>
                <a:lnTo>
                  <a:pt x="60573" y="47642"/>
                </a:lnTo>
                <a:lnTo>
                  <a:pt x="90606" y="21595"/>
                </a:lnTo>
                <a:lnTo>
                  <a:pt x="109575" y="13335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9922" y="2622295"/>
            <a:ext cx="392620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5765" algn="l"/>
              </a:tabLst>
            </a:pPr>
            <a:r>
              <a:rPr sz="2800" spc="-5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𝑎</a:t>
            </a:r>
            <a:r>
              <a:rPr sz="2800" spc="2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≤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9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≤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𝑏</a:t>
            </a:r>
            <a:r>
              <a:rPr sz="2800" spc="5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∩</a:t>
            </a:r>
            <a:r>
              <a:rPr sz="2800" spc="-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𝑐</a:t>
            </a:r>
            <a:r>
              <a:rPr sz="2800" spc="24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≤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𝑌</a:t>
            </a:r>
            <a:r>
              <a:rPr sz="2800" spc="21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≤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𝑑</a:t>
            </a:r>
            <a:endParaRPr sz="2800" dirty="0">
              <a:latin typeface="Cambria Math"/>
              <a:cs typeface="Cambria Math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object 6"/>
              <p:cNvSpPr txBox="1"/>
              <p:nvPr/>
            </p:nvSpPr>
            <p:spPr>
              <a:xfrm>
                <a:off x="4832350" y="2514600"/>
                <a:ext cx="4801235" cy="643638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38100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el-GR" sz="4200" baseline="12896" dirty="0">
                    <a:latin typeface="Cambria Math"/>
                    <a:cs typeface="Cambria Math"/>
                  </a:rPr>
                  <a:t>=</a:t>
                </a:r>
                <a:r>
                  <a:rPr lang="el-GR" sz="4200" spc="540" baseline="12896" dirty="0">
                    <a:latin typeface="Cambria Math"/>
                    <a:cs typeface="Cambria Math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200" b="0" i="0" spc="540" baseline="12896" smtClean="0">
                        <a:latin typeface="Cambria Math" panose="02040503050406030204" pitchFamily="18" charset="0"/>
                        <a:cs typeface="Cambria Math"/>
                      </a:rPr>
                      <m:t>Σ</m:t>
                    </m:r>
                  </m:oMath>
                </a14:m>
                <a:r>
                  <a:rPr lang="el-GR" sz="2050" spc="45" dirty="0">
                    <a:latin typeface="Cambria Math"/>
                    <a:cs typeface="Cambria Math"/>
                  </a:rPr>
                  <a:t>𝑥∈𝑎≤𝑋≤𝑏</a:t>
                </a:r>
                <a:r>
                  <a:rPr lang="el-GR" sz="2050" spc="200" dirty="0">
                    <a:latin typeface="Cambria Math"/>
                    <a:cs typeface="Cambria Math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200" b="0" i="0" baseline="15873" smtClean="0">
                        <a:latin typeface="Cambria Math" panose="02040503050406030204" pitchFamily="18" charset="0"/>
                        <a:cs typeface="Cambria Math"/>
                      </a:rPr>
                      <m:t>Σ</m:t>
                    </m:r>
                  </m:oMath>
                </a14:m>
                <a:r>
                  <a:rPr lang="el-GR" sz="2050" dirty="0">
                    <a:latin typeface="Cambria Math"/>
                    <a:cs typeface="Cambria Math"/>
                  </a:rPr>
                  <a:t>𝑦∈𝑐≤𝑌≤𝑑</a:t>
                </a:r>
                <a:r>
                  <a:rPr lang="el-GR" sz="2050" spc="220" dirty="0">
                    <a:latin typeface="Cambria Math"/>
                    <a:cs typeface="Cambria Math"/>
                  </a:rPr>
                  <a:t> </a:t>
                </a:r>
                <a:r>
                  <a:rPr lang="el-GR" sz="4200" baseline="12896" dirty="0">
                    <a:latin typeface="Cambria Math"/>
                    <a:cs typeface="Cambria Math"/>
                  </a:rPr>
                  <a:t>𝑝</a:t>
                </a:r>
                <a:r>
                  <a:rPr lang="el-GR" sz="3075" baseline="2710" dirty="0">
                    <a:latin typeface="Cambria Math"/>
                    <a:cs typeface="Cambria Math"/>
                  </a:rPr>
                  <a:t>𝑋,𝑌</a:t>
                </a:r>
                <a:r>
                  <a:rPr lang="el-GR" sz="4200" baseline="12896" dirty="0">
                    <a:latin typeface="Cambria Math"/>
                    <a:cs typeface="Cambria Math"/>
                  </a:rPr>
                  <a:t>(𝑥,</a:t>
                </a:r>
                <a:r>
                  <a:rPr lang="el-GR" sz="4200" spc="-52" baseline="12896" dirty="0">
                    <a:latin typeface="Cambria Math"/>
                    <a:cs typeface="Cambria Math"/>
                  </a:rPr>
                  <a:t> </a:t>
                </a:r>
                <a:r>
                  <a:rPr lang="el-GR" sz="4200" spc="-37" baseline="12896" dirty="0">
                    <a:latin typeface="Cambria Math"/>
                    <a:cs typeface="Cambria Math"/>
                  </a:rPr>
                  <a:t>𝑦)</a:t>
                </a:r>
                <a:endParaRPr lang="el-GR" sz="4200" baseline="12896" dirty="0">
                  <a:latin typeface="Cambria Math"/>
                  <a:cs typeface="Cambria Math"/>
                </a:endParaRPr>
              </a:p>
            </p:txBody>
          </p:sp>
        </mc:Choice>
        <mc:Fallback>
          <p:sp>
            <p:nvSpPr>
              <p:cNvPr id="6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2350" y="2514600"/>
                <a:ext cx="4801235" cy="643638"/>
              </a:xfrm>
              <a:prstGeom prst="rect">
                <a:avLst/>
              </a:prstGeom>
              <a:blipFill>
                <a:blip r:embed="rId2"/>
                <a:stretch>
                  <a:fillRect l="-3812" t="-1905" r="-3050" b="-16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7"/>
          <p:cNvSpPr txBox="1"/>
          <p:nvPr/>
        </p:nvSpPr>
        <p:spPr>
          <a:xfrm>
            <a:off x="736498" y="3103879"/>
            <a:ext cx="8617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i="1" dirty="0">
                <a:latin typeface="Segoe UI Semilight"/>
                <a:cs typeface="Segoe UI Semilight"/>
              </a:rPr>
              <a:t>sum</a:t>
            </a:r>
            <a:r>
              <a:rPr sz="2400" b="0" i="1" spc="-4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over</a:t>
            </a:r>
            <a:r>
              <a:rPr sz="2400" b="0" i="1" spc="-2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the</a:t>
            </a:r>
            <a:r>
              <a:rPr sz="2400" b="0" i="1" spc="-2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joint</a:t>
            </a:r>
            <a:r>
              <a:rPr sz="2400" b="0" i="1" spc="-3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PMF</a:t>
            </a:r>
            <a:r>
              <a:rPr sz="2400" b="0" i="1" spc="-2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for</a:t>
            </a:r>
            <a:r>
              <a:rPr sz="2400" b="0" i="1" spc="-3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all</a:t>
            </a:r>
            <a:r>
              <a:rPr sz="2400" b="0" i="1" spc="-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pairs</a:t>
            </a:r>
            <a:r>
              <a:rPr sz="2400" b="0" i="1" spc="-2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of</a:t>
            </a:r>
            <a:r>
              <a:rPr sz="2400" b="0" i="1" spc="-3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x</a:t>
            </a:r>
            <a:r>
              <a:rPr sz="2400" b="0" i="1" spc="-3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and</a:t>
            </a:r>
            <a:r>
              <a:rPr sz="2400" b="0" i="1" spc="-2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y</a:t>
            </a:r>
            <a:r>
              <a:rPr sz="2400" b="0" i="1" spc="-3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that</a:t>
            </a:r>
            <a:r>
              <a:rPr sz="2400" b="0" i="1" spc="-2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fall</a:t>
            </a:r>
            <a:r>
              <a:rPr sz="2400" b="0" i="1" spc="-1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in</a:t>
            </a:r>
            <a:r>
              <a:rPr sz="2400" b="0" i="1" spc="-1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this</a:t>
            </a:r>
            <a:r>
              <a:rPr sz="2400" b="0" i="1" spc="-25" dirty="0">
                <a:latin typeface="Segoe UI Semilight"/>
                <a:cs typeface="Segoe UI Semilight"/>
              </a:rPr>
              <a:t> </a:t>
            </a:r>
            <a:r>
              <a:rPr sz="2400" b="0" i="1" spc="-10" dirty="0">
                <a:latin typeface="Segoe UI Semilight"/>
                <a:cs typeface="Segoe UI Semilight"/>
              </a:rPr>
              <a:t>range</a:t>
            </a:r>
            <a:endParaRPr sz="2400">
              <a:latin typeface="Segoe UI Semilight"/>
              <a:cs typeface="Segoe UI Semiligh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object 9"/>
              <p:cNvSpPr txBox="1"/>
              <p:nvPr/>
            </p:nvSpPr>
            <p:spPr>
              <a:xfrm>
                <a:off x="699922" y="3963060"/>
                <a:ext cx="7834478" cy="1650003"/>
              </a:xfrm>
              <a:prstGeom prst="rect">
                <a:avLst/>
              </a:prstGeom>
            </p:spPr>
            <p:txBody>
              <a:bodyPr vert="horz" wrap="square" lIns="0" tIns="239395" rIns="0" bIns="0" rtlCol="0">
                <a:spAutoFit/>
              </a:bodyPr>
              <a:lstStyle/>
              <a:p>
                <a:pPr marL="20320">
                  <a:lnSpc>
                    <a:spcPct val="100000"/>
                  </a:lnSpc>
                  <a:spcBef>
                    <a:spcPts val="1885"/>
                  </a:spcBef>
                </a:pPr>
                <a:r>
                  <a:rPr sz="2800" b="0" i="1" dirty="0">
                    <a:latin typeface="Segoe UI Semilight"/>
                    <a:cs typeface="Segoe UI Semilight"/>
                  </a:rPr>
                  <a:t>If</a:t>
                </a:r>
                <a:r>
                  <a:rPr sz="2800" b="0" i="1" spc="-25" dirty="0">
                    <a:latin typeface="Segoe UI Semilight"/>
                    <a:cs typeface="Segoe UI Semilight"/>
                  </a:rPr>
                  <a:t> </a:t>
                </a:r>
                <a:r>
                  <a:rPr sz="2800" dirty="0">
                    <a:latin typeface="Cambria Math"/>
                    <a:cs typeface="Cambria Math"/>
                  </a:rPr>
                  <a:t>𝑿</a:t>
                </a:r>
                <a:r>
                  <a:rPr sz="2800" spc="130" dirty="0">
                    <a:latin typeface="Cambria Math"/>
                    <a:cs typeface="Cambria Math"/>
                  </a:rPr>
                  <a:t> </a:t>
                </a:r>
                <a:r>
                  <a:rPr sz="2800" b="0" i="1" dirty="0">
                    <a:latin typeface="Segoe UI Semilight"/>
                    <a:cs typeface="Segoe UI Semilight"/>
                  </a:rPr>
                  <a:t>and</a:t>
                </a:r>
                <a:r>
                  <a:rPr sz="2800" b="0" i="1" spc="-40" dirty="0">
                    <a:latin typeface="Segoe UI Semilight"/>
                    <a:cs typeface="Segoe UI Semilight"/>
                  </a:rPr>
                  <a:t> </a:t>
                </a:r>
                <a:r>
                  <a:rPr sz="2800" dirty="0">
                    <a:latin typeface="Cambria Math"/>
                    <a:cs typeface="Cambria Math"/>
                  </a:rPr>
                  <a:t>𝒀</a:t>
                </a:r>
                <a:r>
                  <a:rPr sz="2800" spc="135" dirty="0">
                    <a:latin typeface="Cambria Math"/>
                    <a:cs typeface="Cambria Math"/>
                  </a:rPr>
                  <a:t> </a:t>
                </a:r>
                <a:r>
                  <a:rPr sz="2800" b="0" i="1" dirty="0">
                    <a:latin typeface="Segoe UI Semilight"/>
                    <a:cs typeface="Segoe UI Semilight"/>
                  </a:rPr>
                  <a:t>are</a:t>
                </a:r>
                <a:r>
                  <a:rPr sz="2800" b="0" i="1" spc="-40" dirty="0">
                    <a:latin typeface="Segoe UI Semilight"/>
                    <a:cs typeface="Segoe UI Semilight"/>
                  </a:rPr>
                  <a:t> </a:t>
                </a:r>
                <a:r>
                  <a:rPr sz="2800" b="0" i="1" spc="-10" dirty="0">
                    <a:latin typeface="Segoe UI Semilight"/>
                    <a:cs typeface="Segoe UI Semilight"/>
                  </a:rPr>
                  <a:t>continuous…</a:t>
                </a:r>
                <a:endParaRPr sz="2800" dirty="0">
                  <a:latin typeface="Segoe UI Semilight"/>
                  <a:cs typeface="Segoe UI Semilight"/>
                </a:endParaRPr>
              </a:p>
              <a:p>
                <a14:m>
                  <m:oMathPara xmlns:m="http://schemas.openxmlformats.org/officeDocument/2006/math">
                    <m:oMath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nary>
                            <m:nary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9" name="object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22" y="3963060"/>
                <a:ext cx="7834478" cy="1650003"/>
              </a:xfrm>
              <a:prstGeom prst="rect">
                <a:avLst/>
              </a:prstGeom>
              <a:blipFill>
                <a:blip r:embed="rId3"/>
                <a:stretch>
                  <a:fillRect l="-25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bject 15"/>
          <p:cNvSpPr txBox="1"/>
          <p:nvPr/>
        </p:nvSpPr>
        <p:spPr>
          <a:xfrm>
            <a:off x="736498" y="5704205"/>
            <a:ext cx="9178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i="1" dirty="0">
                <a:latin typeface="Segoe UI Semilight"/>
                <a:cs typeface="Segoe UI Semilight"/>
              </a:rPr>
              <a:t>integrate</a:t>
            </a:r>
            <a:r>
              <a:rPr sz="2400" b="0" i="1" spc="-2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over</a:t>
            </a:r>
            <a:r>
              <a:rPr sz="2400" b="0" i="1" spc="-1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the</a:t>
            </a:r>
            <a:r>
              <a:rPr sz="2400" b="0" i="1" spc="-3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joint</a:t>
            </a:r>
            <a:r>
              <a:rPr sz="2400" b="0" i="1" spc="-2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PDF</a:t>
            </a:r>
            <a:r>
              <a:rPr sz="2400" b="0" i="1" spc="-3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for</a:t>
            </a:r>
            <a:r>
              <a:rPr sz="2400" b="0" i="1" spc="-2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all</a:t>
            </a:r>
            <a:r>
              <a:rPr sz="2400" b="0" i="1" spc="-1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pairs</a:t>
            </a:r>
            <a:r>
              <a:rPr sz="2400" b="0" i="1" spc="-1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of</a:t>
            </a:r>
            <a:r>
              <a:rPr sz="2400" b="0" i="1" spc="-2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x</a:t>
            </a:r>
            <a:r>
              <a:rPr sz="2400" b="0" i="1" spc="-2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and</a:t>
            </a:r>
            <a:r>
              <a:rPr sz="2400" b="0" i="1" spc="-2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y</a:t>
            </a:r>
            <a:r>
              <a:rPr sz="2400" b="0" i="1" spc="-2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that</a:t>
            </a:r>
            <a:r>
              <a:rPr sz="2400" b="0" i="1" spc="-2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fall</a:t>
            </a:r>
            <a:r>
              <a:rPr sz="2400" b="0" i="1" spc="-10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in</a:t>
            </a:r>
            <a:r>
              <a:rPr sz="2400" b="0" i="1" spc="-25" dirty="0">
                <a:latin typeface="Segoe UI Semilight"/>
                <a:cs typeface="Segoe UI Semilight"/>
              </a:rPr>
              <a:t> </a:t>
            </a:r>
            <a:r>
              <a:rPr sz="2400" b="0" i="1" dirty="0">
                <a:latin typeface="Segoe UI Semilight"/>
                <a:cs typeface="Segoe UI Semilight"/>
              </a:rPr>
              <a:t>this</a:t>
            </a:r>
            <a:r>
              <a:rPr sz="2400" b="0" i="1" spc="-20" dirty="0">
                <a:latin typeface="Segoe UI Semilight"/>
                <a:cs typeface="Segoe UI Semilight"/>
              </a:rPr>
              <a:t> </a:t>
            </a:r>
            <a:r>
              <a:rPr sz="2400" b="0" i="1" spc="-10" dirty="0">
                <a:latin typeface="Segoe UI Semilight"/>
                <a:cs typeface="Segoe UI Semilight"/>
              </a:rPr>
              <a:t>range</a:t>
            </a:r>
            <a:endParaRPr sz="2400" dirty="0">
              <a:latin typeface="Segoe UI Semilight"/>
              <a:cs typeface="Segoe UI Semiligh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Tail</a:t>
            </a:r>
            <a:r>
              <a:rPr spc="180" dirty="0"/>
              <a:t> </a:t>
            </a:r>
            <a:r>
              <a:rPr spc="60" dirty="0"/>
              <a:t>Bounds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9922" y="1445513"/>
            <a:ext cx="10592435" cy="252158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5715">
              <a:lnSpc>
                <a:spcPts val="3020"/>
              </a:lnSpc>
              <a:spcBef>
                <a:spcPts val="480"/>
              </a:spcBef>
            </a:pPr>
            <a:r>
              <a:rPr sz="2800" b="0" dirty="0">
                <a:latin typeface="Segoe UI Semilight"/>
                <a:cs typeface="Segoe UI Semilight"/>
              </a:rPr>
              <a:t>We’re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going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to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learn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about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3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tail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bounds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that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can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use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when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all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we </a:t>
            </a:r>
            <a:r>
              <a:rPr sz="2800" b="0" dirty="0">
                <a:latin typeface="Segoe UI Semilight"/>
                <a:cs typeface="Segoe UI Semilight"/>
              </a:rPr>
              <a:t>know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about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75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is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it’s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expected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value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and/or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variance:</a:t>
            </a:r>
            <a:endParaRPr sz="2800">
              <a:latin typeface="Segoe UI Semilight"/>
              <a:cs typeface="Segoe UI Semilight"/>
            </a:endParaRPr>
          </a:p>
          <a:p>
            <a:pPr marL="264160" indent="-224154">
              <a:lnSpc>
                <a:spcPct val="100000"/>
              </a:lnSpc>
              <a:spcBef>
                <a:spcPts val="1025"/>
              </a:spcBef>
              <a:buClr>
                <a:srgbClr val="1CACE3"/>
              </a:buClr>
              <a:buFont typeface="Arial"/>
              <a:buChar char="•"/>
              <a:tabLst>
                <a:tab pos="264160" algn="l"/>
              </a:tabLst>
            </a:pPr>
            <a:r>
              <a:rPr sz="2800" b="0" dirty="0">
                <a:latin typeface="Segoe UI Semilight"/>
                <a:cs typeface="Segoe UI Semilight"/>
              </a:rPr>
              <a:t>Markov’s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Inequality</a:t>
            </a:r>
            <a:endParaRPr sz="2800">
              <a:latin typeface="Segoe UI Semilight"/>
              <a:cs typeface="Segoe UI Semilight"/>
            </a:endParaRPr>
          </a:p>
          <a:p>
            <a:pPr marL="264160" indent="-224154">
              <a:lnSpc>
                <a:spcPct val="100000"/>
              </a:lnSpc>
              <a:spcBef>
                <a:spcPts val="1070"/>
              </a:spcBef>
              <a:buClr>
                <a:srgbClr val="1CACE3"/>
              </a:buClr>
              <a:buFont typeface="Arial"/>
              <a:buChar char="•"/>
              <a:tabLst>
                <a:tab pos="264160" algn="l"/>
              </a:tabLst>
            </a:pPr>
            <a:r>
              <a:rPr sz="2800" b="0" dirty="0">
                <a:latin typeface="Segoe UI Semilight"/>
                <a:cs typeface="Segoe UI Semilight"/>
              </a:rPr>
              <a:t>Chebysev’s</a:t>
            </a:r>
            <a:r>
              <a:rPr sz="2800" b="0" spc="-12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Inequality</a:t>
            </a:r>
            <a:endParaRPr sz="2800">
              <a:latin typeface="Segoe UI Semilight"/>
              <a:cs typeface="Segoe UI Semilight"/>
            </a:endParaRPr>
          </a:p>
          <a:p>
            <a:pPr marL="264160" indent="-224154">
              <a:lnSpc>
                <a:spcPct val="100000"/>
              </a:lnSpc>
              <a:spcBef>
                <a:spcPts val="1055"/>
              </a:spcBef>
              <a:buClr>
                <a:srgbClr val="1CACE3"/>
              </a:buClr>
              <a:buFont typeface="Arial"/>
              <a:buChar char="•"/>
              <a:tabLst>
                <a:tab pos="264160" algn="l"/>
              </a:tabLst>
            </a:pPr>
            <a:r>
              <a:rPr sz="2800" b="0" dirty="0">
                <a:latin typeface="Segoe UI Semilight"/>
                <a:cs typeface="Segoe UI Semilight"/>
              </a:rPr>
              <a:t>Chernoff</a:t>
            </a:r>
            <a:r>
              <a:rPr sz="2800" b="0" spc="-14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Bound</a:t>
            </a:r>
            <a:endParaRPr sz="2800">
              <a:latin typeface="Segoe UI Semilight"/>
              <a:cs typeface="Segoe UI Semi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39555" y="5442965"/>
            <a:ext cx="0" cy="26670"/>
          </a:xfrm>
          <a:custGeom>
            <a:avLst/>
            <a:gdLst/>
            <a:ahLst/>
            <a:cxnLst/>
            <a:rect l="l" t="t" r="r" b="b"/>
            <a:pathLst>
              <a:path h="26670">
                <a:moveTo>
                  <a:pt x="0" y="0"/>
                </a:moveTo>
                <a:lnTo>
                  <a:pt x="0" y="20574"/>
                </a:lnTo>
                <a:lnTo>
                  <a:pt x="0" y="26670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99677" y="5278754"/>
            <a:ext cx="3175" cy="43815"/>
          </a:xfrm>
          <a:custGeom>
            <a:avLst/>
            <a:gdLst/>
            <a:ahLst/>
            <a:cxnLst/>
            <a:rect l="l" t="t" r="r" b="b"/>
            <a:pathLst>
              <a:path w="3175" h="43814">
                <a:moveTo>
                  <a:pt x="0" y="0"/>
                </a:moveTo>
                <a:lnTo>
                  <a:pt x="0" y="762"/>
                </a:lnTo>
                <a:lnTo>
                  <a:pt x="0" y="3302"/>
                </a:lnTo>
                <a:lnTo>
                  <a:pt x="0" y="8636"/>
                </a:lnTo>
                <a:lnTo>
                  <a:pt x="762" y="16637"/>
                </a:lnTo>
                <a:lnTo>
                  <a:pt x="1777" y="25908"/>
                </a:lnTo>
                <a:lnTo>
                  <a:pt x="2540" y="35306"/>
                </a:lnTo>
                <a:lnTo>
                  <a:pt x="3175" y="43307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Upper</a:t>
            </a:r>
            <a:r>
              <a:rPr spc="215" dirty="0"/>
              <a:t> </a:t>
            </a:r>
            <a:r>
              <a:rPr spc="50" dirty="0"/>
              <a:t>vs.</a:t>
            </a:r>
            <a:r>
              <a:rPr spc="190" dirty="0"/>
              <a:t> </a:t>
            </a:r>
            <a:r>
              <a:rPr spc="65" dirty="0"/>
              <a:t>Lower</a:t>
            </a:r>
            <a:r>
              <a:rPr spc="190" dirty="0"/>
              <a:t> </a:t>
            </a:r>
            <a:r>
              <a:rPr spc="45" dirty="0"/>
              <a:t>Bound</a:t>
            </a:r>
          </a:p>
        </p:txBody>
      </p:sp>
      <p:sp>
        <p:nvSpPr>
          <p:cNvPr id="3" name="object 3"/>
          <p:cNvSpPr/>
          <p:nvPr/>
        </p:nvSpPr>
        <p:spPr>
          <a:xfrm>
            <a:off x="4811140" y="1547113"/>
            <a:ext cx="461645" cy="328930"/>
          </a:xfrm>
          <a:custGeom>
            <a:avLst/>
            <a:gdLst/>
            <a:ahLst/>
            <a:cxnLst/>
            <a:rect l="l" t="t" r="r" b="b"/>
            <a:pathLst>
              <a:path w="461645" h="328930">
                <a:moveTo>
                  <a:pt x="356488" y="0"/>
                </a:moveTo>
                <a:lnTo>
                  <a:pt x="351789" y="13335"/>
                </a:lnTo>
                <a:lnTo>
                  <a:pt x="370839" y="21595"/>
                </a:lnTo>
                <a:lnTo>
                  <a:pt x="387223" y="33035"/>
                </a:lnTo>
                <a:lnTo>
                  <a:pt x="411988" y="65405"/>
                </a:lnTo>
                <a:lnTo>
                  <a:pt x="426561" y="109108"/>
                </a:lnTo>
                <a:lnTo>
                  <a:pt x="431419" y="162813"/>
                </a:lnTo>
                <a:lnTo>
                  <a:pt x="430202" y="191789"/>
                </a:lnTo>
                <a:lnTo>
                  <a:pt x="420435" y="241788"/>
                </a:lnTo>
                <a:lnTo>
                  <a:pt x="400857" y="280838"/>
                </a:lnTo>
                <a:lnTo>
                  <a:pt x="371088" y="307179"/>
                </a:lnTo>
                <a:lnTo>
                  <a:pt x="352298" y="315468"/>
                </a:lnTo>
                <a:lnTo>
                  <a:pt x="356488" y="328930"/>
                </a:lnTo>
                <a:lnTo>
                  <a:pt x="401367" y="307832"/>
                </a:lnTo>
                <a:lnTo>
                  <a:pt x="434339" y="271399"/>
                </a:lnTo>
                <a:lnTo>
                  <a:pt x="454628" y="222599"/>
                </a:lnTo>
                <a:lnTo>
                  <a:pt x="461391" y="164464"/>
                </a:lnTo>
                <a:lnTo>
                  <a:pt x="459719" y="134717"/>
                </a:lnTo>
                <a:lnTo>
                  <a:pt x="446121" y="80918"/>
                </a:lnTo>
                <a:lnTo>
                  <a:pt x="419211" y="37415"/>
                </a:lnTo>
                <a:lnTo>
                  <a:pt x="380349" y="8598"/>
                </a:lnTo>
                <a:lnTo>
                  <a:pt x="356488" y="0"/>
                </a:lnTo>
                <a:close/>
              </a:path>
              <a:path w="461645" h="328930">
                <a:moveTo>
                  <a:pt x="104901" y="0"/>
                </a:moveTo>
                <a:lnTo>
                  <a:pt x="60134" y="21066"/>
                </a:lnTo>
                <a:lnTo>
                  <a:pt x="27178" y="57658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54" y="291550"/>
                </a:lnTo>
                <a:lnTo>
                  <a:pt x="80968" y="320280"/>
                </a:lnTo>
                <a:lnTo>
                  <a:pt x="104901" y="328930"/>
                </a:lnTo>
                <a:lnTo>
                  <a:pt x="109093" y="315468"/>
                </a:lnTo>
                <a:lnTo>
                  <a:pt x="90356" y="307179"/>
                </a:lnTo>
                <a:lnTo>
                  <a:pt x="74168" y="295640"/>
                </a:lnTo>
                <a:lnTo>
                  <a:pt x="49530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2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5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11140" y="2514854"/>
            <a:ext cx="461645" cy="328930"/>
          </a:xfrm>
          <a:custGeom>
            <a:avLst/>
            <a:gdLst/>
            <a:ahLst/>
            <a:cxnLst/>
            <a:rect l="l" t="t" r="r" b="b"/>
            <a:pathLst>
              <a:path w="461645" h="328930">
                <a:moveTo>
                  <a:pt x="356488" y="0"/>
                </a:moveTo>
                <a:lnTo>
                  <a:pt x="351789" y="13335"/>
                </a:lnTo>
                <a:lnTo>
                  <a:pt x="370839" y="21595"/>
                </a:lnTo>
                <a:lnTo>
                  <a:pt x="387223" y="33035"/>
                </a:lnTo>
                <a:lnTo>
                  <a:pt x="411988" y="65405"/>
                </a:lnTo>
                <a:lnTo>
                  <a:pt x="426561" y="109108"/>
                </a:lnTo>
                <a:lnTo>
                  <a:pt x="431419" y="162813"/>
                </a:lnTo>
                <a:lnTo>
                  <a:pt x="430202" y="191789"/>
                </a:lnTo>
                <a:lnTo>
                  <a:pt x="420435" y="241788"/>
                </a:lnTo>
                <a:lnTo>
                  <a:pt x="400857" y="280838"/>
                </a:lnTo>
                <a:lnTo>
                  <a:pt x="371088" y="307179"/>
                </a:lnTo>
                <a:lnTo>
                  <a:pt x="352298" y="315468"/>
                </a:lnTo>
                <a:lnTo>
                  <a:pt x="356488" y="328930"/>
                </a:lnTo>
                <a:lnTo>
                  <a:pt x="401367" y="307832"/>
                </a:lnTo>
                <a:lnTo>
                  <a:pt x="434339" y="271399"/>
                </a:lnTo>
                <a:lnTo>
                  <a:pt x="454628" y="222599"/>
                </a:lnTo>
                <a:lnTo>
                  <a:pt x="461391" y="164465"/>
                </a:lnTo>
                <a:lnTo>
                  <a:pt x="459719" y="134717"/>
                </a:lnTo>
                <a:lnTo>
                  <a:pt x="446121" y="80918"/>
                </a:lnTo>
                <a:lnTo>
                  <a:pt x="419211" y="37415"/>
                </a:lnTo>
                <a:lnTo>
                  <a:pt x="380349" y="8598"/>
                </a:lnTo>
                <a:lnTo>
                  <a:pt x="356488" y="0"/>
                </a:lnTo>
                <a:close/>
              </a:path>
              <a:path w="461645" h="328930">
                <a:moveTo>
                  <a:pt x="104901" y="0"/>
                </a:moveTo>
                <a:lnTo>
                  <a:pt x="60134" y="21066"/>
                </a:lnTo>
                <a:lnTo>
                  <a:pt x="27178" y="57658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5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54" y="291550"/>
                </a:lnTo>
                <a:lnTo>
                  <a:pt x="80968" y="320280"/>
                </a:lnTo>
                <a:lnTo>
                  <a:pt x="104901" y="328930"/>
                </a:lnTo>
                <a:lnTo>
                  <a:pt x="109093" y="315468"/>
                </a:lnTo>
                <a:lnTo>
                  <a:pt x="90356" y="307179"/>
                </a:lnTo>
                <a:lnTo>
                  <a:pt x="74168" y="295640"/>
                </a:lnTo>
                <a:lnTo>
                  <a:pt x="49530" y="262763"/>
                </a:lnTo>
                <a:lnTo>
                  <a:pt x="34893" y="218122"/>
                </a:lnTo>
                <a:lnTo>
                  <a:pt x="30042" y="164465"/>
                </a:lnTo>
                <a:lnTo>
                  <a:pt x="29972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5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06018" y="1445513"/>
            <a:ext cx="9461500" cy="18014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22115" algn="l"/>
                <a:tab pos="4697730" algn="l"/>
              </a:tabLst>
            </a:pPr>
            <a:r>
              <a:rPr sz="2800" b="0" dirty="0">
                <a:latin typeface="Segoe UI Semilight"/>
                <a:cs typeface="Segoe UI Semilight"/>
              </a:rPr>
              <a:t>If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find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something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like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𝐴</a:t>
            </a:r>
            <a:r>
              <a:rPr sz="2800" dirty="0">
                <a:latin typeface="Cambria Math"/>
                <a:cs typeface="Cambria Math"/>
              </a:rPr>
              <a:t>	≤</a:t>
            </a:r>
            <a:r>
              <a:rPr sz="2800" spc="14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𝑏</a:t>
            </a:r>
            <a:r>
              <a:rPr sz="2800" b="0" dirty="0">
                <a:latin typeface="Segoe UI Semilight"/>
                <a:cs typeface="Segoe UI Semilight"/>
              </a:rPr>
              <a:t>,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found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an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1" dirty="0">
                <a:solidFill>
                  <a:srgbClr val="3D8752"/>
                </a:solidFill>
                <a:latin typeface="Segoe UI Semilight"/>
                <a:cs typeface="Segoe UI Semilight"/>
              </a:rPr>
              <a:t>upper</a:t>
            </a:r>
            <a:r>
              <a:rPr sz="2800" b="1" spc="-55" dirty="0">
                <a:solidFill>
                  <a:srgbClr val="3D8752"/>
                </a:solidFill>
                <a:latin typeface="Segoe UI Semilight"/>
                <a:cs typeface="Segoe UI Semilight"/>
              </a:rPr>
              <a:t> </a:t>
            </a:r>
            <a:r>
              <a:rPr sz="2800" b="1" spc="-10" dirty="0">
                <a:solidFill>
                  <a:srgbClr val="3D8752"/>
                </a:solidFill>
                <a:latin typeface="Segoe UI Semilight"/>
                <a:cs typeface="Segoe UI Semilight"/>
              </a:rPr>
              <a:t>bound</a:t>
            </a:r>
            <a:endParaRPr sz="2800" b="1" dirty="0">
              <a:latin typeface="Segoe UI Semilight"/>
              <a:cs typeface="Segoe UI Semilight"/>
            </a:endParaRPr>
          </a:p>
          <a:p>
            <a:pPr marL="42545">
              <a:lnSpc>
                <a:spcPct val="100000"/>
              </a:lnSpc>
              <a:spcBef>
                <a:spcPts val="125"/>
              </a:spcBef>
            </a:pPr>
            <a:r>
              <a:rPr sz="2400" b="0" dirty="0">
                <a:latin typeface="Segoe UI Semilight"/>
                <a:cs typeface="Segoe UI Semilight"/>
              </a:rPr>
              <a:t>This</a:t>
            </a:r>
            <a:r>
              <a:rPr sz="2400" b="0" spc="-40" dirty="0">
                <a:latin typeface="Segoe UI Semilight"/>
                <a:cs typeface="Segoe UI Semilight"/>
              </a:rPr>
              <a:t> </a:t>
            </a:r>
            <a:r>
              <a:rPr sz="2400" b="0" i="1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highest/”uppermost</a:t>
            </a:r>
            <a:r>
              <a:rPr sz="2400" b="0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”</a:t>
            </a:r>
            <a:r>
              <a:rPr sz="2400" b="0" u="none" spc="-35" dirty="0">
                <a:latin typeface="Segoe UI Semilight"/>
                <a:cs typeface="Segoe UI Semilight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value</a:t>
            </a:r>
            <a:r>
              <a:rPr sz="2400" b="0" u="none" spc="-45" dirty="0">
                <a:latin typeface="Segoe UI Semilight"/>
                <a:cs typeface="Segoe UI Semilight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the</a:t>
            </a:r>
            <a:r>
              <a:rPr sz="2400" b="0" u="none" spc="-25" dirty="0">
                <a:latin typeface="Segoe UI Semilight"/>
                <a:cs typeface="Segoe UI Semilight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probability</a:t>
            </a:r>
            <a:r>
              <a:rPr sz="2400" b="0" u="none" spc="-75" dirty="0">
                <a:latin typeface="Segoe UI Semilight"/>
                <a:cs typeface="Segoe UI Semilight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of</a:t>
            </a:r>
            <a:r>
              <a:rPr sz="2400" b="0" u="none" spc="-20" dirty="0">
                <a:latin typeface="Segoe UI Semilight"/>
                <a:cs typeface="Segoe UI Semilight"/>
              </a:rPr>
              <a:t> </a:t>
            </a:r>
            <a:r>
              <a:rPr sz="2400" u="none" dirty="0">
                <a:latin typeface="Cambria Math"/>
                <a:cs typeface="Cambria Math"/>
              </a:rPr>
              <a:t>𝐴</a:t>
            </a:r>
            <a:r>
              <a:rPr sz="2400" u="none" spc="110" dirty="0">
                <a:latin typeface="Cambria Math"/>
                <a:cs typeface="Cambria Math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could</a:t>
            </a:r>
            <a:r>
              <a:rPr sz="2400" b="0" u="none" spc="-40" dirty="0">
                <a:latin typeface="Segoe UI Semilight"/>
                <a:cs typeface="Segoe UI Semilight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be</a:t>
            </a:r>
            <a:r>
              <a:rPr sz="2400" b="0" u="none" spc="-40" dirty="0">
                <a:latin typeface="Segoe UI Semilight"/>
                <a:cs typeface="Segoe UI Semilight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is</a:t>
            </a:r>
            <a:r>
              <a:rPr sz="2400" b="0" u="none" spc="-45" dirty="0">
                <a:latin typeface="Segoe UI Semilight"/>
                <a:cs typeface="Segoe UI Semilight"/>
              </a:rPr>
              <a:t> </a:t>
            </a:r>
            <a:r>
              <a:rPr sz="2400" u="none" spc="-50" dirty="0">
                <a:latin typeface="Cambria Math"/>
                <a:cs typeface="Cambria Math"/>
              </a:rPr>
              <a:t>𝑏</a:t>
            </a:r>
            <a:endParaRPr sz="2400" dirty="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1255"/>
              </a:spcBef>
              <a:tabLst>
                <a:tab pos="4222115" algn="l"/>
                <a:tab pos="4697730" algn="l"/>
              </a:tabLst>
            </a:pPr>
            <a:r>
              <a:rPr sz="2800" b="0" dirty="0">
                <a:latin typeface="Segoe UI Semilight"/>
                <a:cs typeface="Segoe UI Semilight"/>
              </a:rPr>
              <a:t>If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find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something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like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𝐴</a:t>
            </a:r>
            <a:r>
              <a:rPr sz="2800" dirty="0">
                <a:latin typeface="Cambria Math"/>
                <a:cs typeface="Cambria Math"/>
              </a:rPr>
              <a:t>	≥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𝑏</a:t>
            </a:r>
            <a:r>
              <a:rPr sz="2800" b="0" dirty="0">
                <a:latin typeface="Segoe UI Semilight"/>
                <a:cs typeface="Segoe UI Semilight"/>
              </a:rPr>
              <a:t>,</a:t>
            </a:r>
            <a:r>
              <a:rPr sz="2800" b="0" spc="-1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1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found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20" dirty="0">
                <a:latin typeface="Segoe UI Semilight"/>
                <a:cs typeface="Segoe UI Semilight"/>
              </a:rPr>
              <a:t> </a:t>
            </a:r>
            <a:r>
              <a:rPr sz="2800" b="1" dirty="0">
                <a:solidFill>
                  <a:srgbClr val="3D8752"/>
                </a:solidFill>
                <a:latin typeface="Segoe UI Semilight"/>
                <a:cs typeface="Segoe UI Semilight"/>
              </a:rPr>
              <a:t>lower</a:t>
            </a:r>
            <a:r>
              <a:rPr sz="2800" b="1" spc="-45" dirty="0">
                <a:solidFill>
                  <a:srgbClr val="3D8752"/>
                </a:solidFill>
                <a:latin typeface="Segoe UI Semilight"/>
                <a:cs typeface="Segoe UI Semilight"/>
              </a:rPr>
              <a:t> </a:t>
            </a:r>
            <a:r>
              <a:rPr sz="2800" b="1" spc="-10" dirty="0">
                <a:solidFill>
                  <a:srgbClr val="3D8752"/>
                </a:solidFill>
                <a:latin typeface="Segoe UI Semilight"/>
                <a:cs typeface="Segoe UI Semilight"/>
              </a:rPr>
              <a:t>bound</a:t>
            </a:r>
            <a:endParaRPr sz="2800" b="1" dirty="0">
              <a:latin typeface="Segoe UI Semilight"/>
              <a:cs typeface="Segoe UI Semilight"/>
            </a:endParaRPr>
          </a:p>
          <a:p>
            <a:pPr marL="42545">
              <a:lnSpc>
                <a:spcPct val="100000"/>
              </a:lnSpc>
              <a:spcBef>
                <a:spcPts val="125"/>
              </a:spcBef>
            </a:pPr>
            <a:r>
              <a:rPr sz="2400" b="0" dirty="0">
                <a:latin typeface="Segoe UI Semilight"/>
                <a:cs typeface="Segoe UI Semilight"/>
              </a:rPr>
              <a:t>This</a:t>
            </a:r>
            <a:r>
              <a:rPr sz="2400" b="0" spc="-40" dirty="0">
                <a:latin typeface="Segoe UI Semilight"/>
                <a:cs typeface="Segoe UI Semilight"/>
              </a:rPr>
              <a:t> </a:t>
            </a:r>
            <a:r>
              <a:rPr sz="2400" b="0" i="1" u="sng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lowest/smallest</a:t>
            </a:r>
            <a:r>
              <a:rPr sz="2400" b="0" i="1" u="none" spc="-20" dirty="0">
                <a:latin typeface="Segoe UI Semilight"/>
                <a:cs typeface="Segoe UI Semilight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value</a:t>
            </a:r>
            <a:r>
              <a:rPr sz="2400" b="0" u="none" spc="-30" dirty="0">
                <a:latin typeface="Segoe UI Semilight"/>
                <a:cs typeface="Segoe UI Semilight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the</a:t>
            </a:r>
            <a:r>
              <a:rPr sz="2400" b="0" u="none" spc="-35" dirty="0">
                <a:latin typeface="Segoe UI Semilight"/>
                <a:cs typeface="Segoe UI Semilight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probability</a:t>
            </a:r>
            <a:r>
              <a:rPr sz="2400" b="0" u="none" spc="-70" dirty="0">
                <a:latin typeface="Segoe UI Semilight"/>
                <a:cs typeface="Segoe UI Semilight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of</a:t>
            </a:r>
            <a:r>
              <a:rPr sz="2400" b="0" u="none" spc="-25" dirty="0">
                <a:latin typeface="Segoe UI Semilight"/>
                <a:cs typeface="Segoe UI Semilight"/>
              </a:rPr>
              <a:t> </a:t>
            </a:r>
            <a:r>
              <a:rPr sz="2400" u="none" dirty="0">
                <a:latin typeface="Cambria Math"/>
                <a:cs typeface="Cambria Math"/>
              </a:rPr>
              <a:t>𝐴</a:t>
            </a:r>
            <a:r>
              <a:rPr sz="2400" u="none" spc="110" dirty="0">
                <a:latin typeface="Cambria Math"/>
                <a:cs typeface="Cambria Math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could</a:t>
            </a:r>
            <a:r>
              <a:rPr sz="2400" b="0" u="none" spc="-45" dirty="0">
                <a:latin typeface="Segoe UI Semilight"/>
                <a:cs typeface="Segoe UI Semilight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be</a:t>
            </a:r>
            <a:r>
              <a:rPr sz="2400" b="0" u="none" spc="-40" dirty="0">
                <a:latin typeface="Segoe UI Semilight"/>
                <a:cs typeface="Segoe UI Semilight"/>
              </a:rPr>
              <a:t> </a:t>
            </a:r>
            <a:r>
              <a:rPr sz="2400" b="0" u="none" dirty="0">
                <a:latin typeface="Segoe UI Semilight"/>
                <a:cs typeface="Segoe UI Semilight"/>
              </a:rPr>
              <a:t>is</a:t>
            </a:r>
            <a:r>
              <a:rPr sz="2400" b="0" u="none" spc="-20" dirty="0">
                <a:latin typeface="Segoe UI Semilight"/>
                <a:cs typeface="Segoe UI Semilight"/>
              </a:rPr>
              <a:t> </a:t>
            </a:r>
            <a:r>
              <a:rPr sz="2400" u="none" spc="-50" dirty="0">
                <a:latin typeface="Cambria Math"/>
                <a:cs typeface="Cambria Math"/>
              </a:rPr>
              <a:t>𝑏</a:t>
            </a:r>
            <a:endParaRPr sz="2400" dirty="0">
              <a:latin typeface="Cambria Math"/>
              <a:cs typeface="Cambria Math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39555" y="5442965"/>
            <a:ext cx="0" cy="26670"/>
          </a:xfrm>
          <a:custGeom>
            <a:avLst/>
            <a:gdLst/>
            <a:ahLst/>
            <a:cxnLst/>
            <a:rect l="l" t="t" r="r" b="b"/>
            <a:pathLst>
              <a:path h="26670">
                <a:moveTo>
                  <a:pt x="0" y="0"/>
                </a:moveTo>
                <a:lnTo>
                  <a:pt x="0" y="20574"/>
                </a:lnTo>
                <a:lnTo>
                  <a:pt x="0" y="26670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99677" y="5278754"/>
            <a:ext cx="3175" cy="43815"/>
          </a:xfrm>
          <a:custGeom>
            <a:avLst/>
            <a:gdLst/>
            <a:ahLst/>
            <a:cxnLst/>
            <a:rect l="l" t="t" r="r" b="b"/>
            <a:pathLst>
              <a:path w="3175" h="43814">
                <a:moveTo>
                  <a:pt x="0" y="0"/>
                </a:moveTo>
                <a:lnTo>
                  <a:pt x="0" y="762"/>
                </a:lnTo>
                <a:lnTo>
                  <a:pt x="0" y="3302"/>
                </a:lnTo>
                <a:lnTo>
                  <a:pt x="0" y="8636"/>
                </a:lnTo>
                <a:lnTo>
                  <a:pt x="762" y="16637"/>
                </a:lnTo>
                <a:lnTo>
                  <a:pt x="1777" y="25908"/>
                </a:lnTo>
                <a:lnTo>
                  <a:pt x="2540" y="35306"/>
                </a:lnTo>
                <a:lnTo>
                  <a:pt x="3175" y="43307"/>
                </a:lnTo>
              </a:path>
            </a:pathLst>
          </a:custGeom>
          <a:ln w="17999">
            <a:solidFill>
              <a:srgbClr val="009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44382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54202" y="340613"/>
            <a:ext cx="54032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Segoe UI"/>
                <a:cs typeface="Segoe UI"/>
              </a:rPr>
              <a:t>Markov’s</a:t>
            </a:r>
            <a:r>
              <a:rPr b="1" spc="365" dirty="0">
                <a:latin typeface="Segoe UI"/>
                <a:cs typeface="Segoe UI"/>
              </a:rPr>
              <a:t> </a:t>
            </a:r>
            <a:r>
              <a:rPr b="1" spc="65" dirty="0">
                <a:latin typeface="Segoe UI"/>
                <a:cs typeface="Segoe UI"/>
              </a:rPr>
              <a:t>Inequality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66700" y="2337816"/>
            <a:ext cx="5681980" cy="2329180"/>
            <a:chOff x="266700" y="2337816"/>
            <a:chExt cx="5681980" cy="2329180"/>
          </a:xfrm>
        </p:grpSpPr>
        <p:sp>
          <p:nvSpPr>
            <p:cNvPr id="4" name="object 4"/>
            <p:cNvSpPr/>
            <p:nvPr/>
          </p:nvSpPr>
          <p:spPr>
            <a:xfrm>
              <a:off x="266700" y="2337816"/>
              <a:ext cx="5681980" cy="2329180"/>
            </a:xfrm>
            <a:custGeom>
              <a:avLst/>
              <a:gdLst/>
              <a:ahLst/>
              <a:cxnLst/>
              <a:rect l="l" t="t" r="r" b="b"/>
              <a:pathLst>
                <a:path w="5681980" h="2329179">
                  <a:moveTo>
                    <a:pt x="0" y="2328672"/>
                  </a:moveTo>
                  <a:lnTo>
                    <a:pt x="5681472" y="2328672"/>
                  </a:lnTo>
                  <a:lnTo>
                    <a:pt x="5681472" y="0"/>
                  </a:lnTo>
                  <a:lnTo>
                    <a:pt x="0" y="0"/>
                  </a:lnTo>
                  <a:lnTo>
                    <a:pt x="0" y="2328672"/>
                  </a:lnTo>
                  <a:close/>
                </a:path>
              </a:pathLst>
            </a:custGeom>
            <a:solidFill>
              <a:srgbClr val="A38D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90927" y="4051680"/>
              <a:ext cx="1092835" cy="328930"/>
            </a:xfrm>
            <a:custGeom>
              <a:avLst/>
              <a:gdLst/>
              <a:ahLst/>
              <a:cxnLst/>
              <a:rect l="l" t="t" r="r" b="b"/>
              <a:pathLst>
                <a:path w="1092835" h="328929">
                  <a:moveTo>
                    <a:pt x="987425" y="0"/>
                  </a:moveTo>
                  <a:lnTo>
                    <a:pt x="982726" y="13335"/>
                  </a:lnTo>
                  <a:lnTo>
                    <a:pt x="1001776" y="21595"/>
                  </a:lnTo>
                  <a:lnTo>
                    <a:pt x="1018159" y="33035"/>
                  </a:lnTo>
                  <a:lnTo>
                    <a:pt x="1042924" y="65405"/>
                  </a:lnTo>
                  <a:lnTo>
                    <a:pt x="1057497" y="109156"/>
                  </a:lnTo>
                  <a:lnTo>
                    <a:pt x="1061085" y="134346"/>
                  </a:lnTo>
                  <a:lnTo>
                    <a:pt x="1061140" y="134735"/>
                  </a:lnTo>
                  <a:lnTo>
                    <a:pt x="1061120" y="191791"/>
                  </a:lnTo>
                  <a:lnTo>
                    <a:pt x="1051317" y="241841"/>
                  </a:lnTo>
                  <a:lnTo>
                    <a:pt x="1031775" y="280912"/>
                  </a:lnTo>
                  <a:lnTo>
                    <a:pt x="1001970" y="307288"/>
                  </a:lnTo>
                  <a:lnTo>
                    <a:pt x="983234" y="315595"/>
                  </a:lnTo>
                  <a:lnTo>
                    <a:pt x="987425" y="328930"/>
                  </a:lnTo>
                  <a:lnTo>
                    <a:pt x="1032303" y="307879"/>
                  </a:lnTo>
                  <a:lnTo>
                    <a:pt x="1065276" y="271399"/>
                  </a:lnTo>
                  <a:lnTo>
                    <a:pt x="1085564" y="222646"/>
                  </a:lnTo>
                  <a:lnTo>
                    <a:pt x="1092327" y="164465"/>
                  </a:lnTo>
                  <a:lnTo>
                    <a:pt x="1090656" y="134735"/>
                  </a:lnTo>
                  <a:lnTo>
                    <a:pt x="1090634" y="134346"/>
                  </a:lnTo>
                  <a:lnTo>
                    <a:pt x="1077057" y="80918"/>
                  </a:lnTo>
                  <a:lnTo>
                    <a:pt x="1050147" y="37415"/>
                  </a:lnTo>
                  <a:lnTo>
                    <a:pt x="1011285" y="8598"/>
                  </a:lnTo>
                  <a:lnTo>
                    <a:pt x="987425" y="0"/>
                  </a:lnTo>
                  <a:close/>
                </a:path>
                <a:path w="1092835" h="328929">
                  <a:moveTo>
                    <a:pt x="104902" y="0"/>
                  </a:moveTo>
                  <a:lnTo>
                    <a:pt x="60134" y="21066"/>
                  </a:lnTo>
                  <a:lnTo>
                    <a:pt x="27178" y="57658"/>
                  </a:lnTo>
                  <a:lnTo>
                    <a:pt x="6778" y="106489"/>
                  </a:lnTo>
                  <a:lnTo>
                    <a:pt x="92" y="162814"/>
                  </a:lnTo>
                  <a:lnTo>
                    <a:pt x="0" y="164465"/>
                  </a:lnTo>
                  <a:lnTo>
                    <a:pt x="1690" y="194728"/>
                  </a:lnTo>
                  <a:lnTo>
                    <a:pt x="15216" y="248207"/>
                  </a:lnTo>
                  <a:lnTo>
                    <a:pt x="42054" y="291568"/>
                  </a:lnTo>
                  <a:lnTo>
                    <a:pt x="80968" y="320333"/>
                  </a:lnTo>
                  <a:lnTo>
                    <a:pt x="104902" y="328930"/>
                  </a:lnTo>
                  <a:lnTo>
                    <a:pt x="109093" y="315595"/>
                  </a:lnTo>
                  <a:lnTo>
                    <a:pt x="90302" y="307288"/>
                  </a:lnTo>
                  <a:lnTo>
                    <a:pt x="74120" y="295719"/>
                  </a:lnTo>
                  <a:lnTo>
                    <a:pt x="49530" y="262890"/>
                  </a:lnTo>
                  <a:lnTo>
                    <a:pt x="34845" y="218138"/>
                  </a:lnTo>
                  <a:lnTo>
                    <a:pt x="30041" y="164465"/>
                  </a:lnTo>
                  <a:lnTo>
                    <a:pt x="29972" y="162814"/>
                  </a:lnTo>
                  <a:lnTo>
                    <a:pt x="34845" y="109156"/>
                  </a:lnTo>
                  <a:lnTo>
                    <a:pt x="49530" y="65405"/>
                  </a:lnTo>
                  <a:lnTo>
                    <a:pt x="74279" y="33035"/>
                  </a:lnTo>
                  <a:lnTo>
                    <a:pt x="109601" y="13335"/>
                  </a:lnTo>
                  <a:lnTo>
                    <a:pt x="1049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814448" y="3950589"/>
            <a:ext cx="17792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393065" algn="l"/>
                <a:tab pos="1499870" algn="l"/>
              </a:tabLst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ℙ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𝑿</a:t>
            </a:r>
            <a:r>
              <a:rPr sz="2800" spc="13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≥</a:t>
            </a:r>
            <a:r>
              <a:rPr sz="2800" spc="1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≤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79697" y="4204715"/>
            <a:ext cx="721360" cy="22860"/>
          </a:xfrm>
          <a:custGeom>
            <a:avLst/>
            <a:gdLst/>
            <a:ahLst/>
            <a:cxnLst/>
            <a:rect l="l" t="t" r="r" b="b"/>
            <a:pathLst>
              <a:path w="721360" h="22860">
                <a:moveTo>
                  <a:pt x="720851" y="0"/>
                </a:moveTo>
                <a:lnTo>
                  <a:pt x="0" y="0"/>
                </a:lnTo>
                <a:lnTo>
                  <a:pt x="0" y="22860"/>
                </a:lnTo>
                <a:lnTo>
                  <a:pt x="720851" y="22860"/>
                </a:lnTo>
                <a:lnTo>
                  <a:pt x="7208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69722" y="2443098"/>
            <a:ext cx="5487035" cy="169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-2540"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Let</a:t>
            </a:r>
            <a:r>
              <a:rPr sz="2800" b="1" spc="-5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𝑋</a:t>
            </a:r>
            <a:r>
              <a:rPr sz="2800" spc="19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be</a:t>
            </a:r>
            <a:r>
              <a:rPr sz="2800" b="1" spc="-4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</a:t>
            </a:r>
            <a:r>
              <a:rPr sz="2800" b="1" spc="-3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random</a:t>
            </a:r>
            <a:r>
              <a:rPr sz="2800" b="1" spc="-1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variable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supported</a:t>
            </a:r>
            <a:r>
              <a:rPr sz="28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(only)</a:t>
            </a:r>
            <a:r>
              <a:rPr sz="2800" b="1" spc="-4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on</a:t>
            </a:r>
            <a:r>
              <a:rPr sz="2800" b="1" spc="-6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Segoe UI Semibold"/>
                <a:cs typeface="Segoe UI Semibold"/>
              </a:rPr>
              <a:t>non-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negative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numbers.</a:t>
            </a:r>
            <a:r>
              <a:rPr sz="2800" b="1" spc="-1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For</a:t>
            </a:r>
            <a:r>
              <a:rPr sz="2800" b="1" spc="-4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any</a:t>
            </a:r>
            <a:r>
              <a:rPr sz="2800" b="1" spc="-3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spc="9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&gt;</a:t>
            </a:r>
            <a:r>
              <a:rPr sz="2800" spc="11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𝟎</a:t>
            </a:r>
            <a:endParaRPr sz="2800">
              <a:latin typeface="Cambria Math"/>
              <a:cs typeface="Cambria Math"/>
            </a:endParaRPr>
          </a:p>
          <a:p>
            <a:pPr marL="3310254">
              <a:lnSpc>
                <a:spcPts val="3035"/>
              </a:lnSpc>
            </a:pPr>
            <a:r>
              <a:rPr sz="2800" spc="-20" dirty="0">
                <a:solidFill>
                  <a:srgbClr val="FFFFFF"/>
                </a:solidFill>
                <a:latin typeface="Cambria Math"/>
                <a:cs typeface="Cambria Math"/>
              </a:rPr>
              <a:t>𝔼[𝑿]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65194" y="4188333"/>
            <a:ext cx="161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6700" y="1502663"/>
            <a:ext cx="5681980" cy="835660"/>
          </a:xfrm>
          <a:prstGeom prst="rect">
            <a:avLst/>
          </a:prstGeom>
          <a:solidFill>
            <a:srgbClr val="4B3182"/>
          </a:solidFill>
        </p:spPr>
        <p:txBody>
          <a:bodyPr vert="horz" wrap="square" lIns="0" tIns="163830" rIns="0" bIns="0" rtlCol="0">
            <a:spAutoFit/>
          </a:bodyPr>
          <a:lstStyle/>
          <a:p>
            <a:pPr marL="99060">
              <a:lnSpc>
                <a:spcPct val="100000"/>
              </a:lnSpc>
              <a:spcBef>
                <a:spcPts val="1290"/>
              </a:spcBef>
            </a:pPr>
            <a:r>
              <a:rPr sz="32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Markov’s</a:t>
            </a:r>
            <a:r>
              <a:rPr sz="3200" b="1" spc="-16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Inequality</a:t>
            </a:r>
            <a:endParaRPr sz="3200">
              <a:latin typeface="Segoe UI Semibold"/>
              <a:cs typeface="Segoe UI Semibold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263640" y="2337816"/>
            <a:ext cx="5681980" cy="2329180"/>
            <a:chOff x="6263640" y="2337816"/>
            <a:chExt cx="5681980" cy="2329180"/>
          </a:xfrm>
        </p:grpSpPr>
        <p:sp>
          <p:nvSpPr>
            <p:cNvPr id="12" name="object 12"/>
            <p:cNvSpPr/>
            <p:nvPr/>
          </p:nvSpPr>
          <p:spPr>
            <a:xfrm>
              <a:off x="6263640" y="2337816"/>
              <a:ext cx="5681980" cy="2329180"/>
            </a:xfrm>
            <a:custGeom>
              <a:avLst/>
              <a:gdLst/>
              <a:ahLst/>
              <a:cxnLst/>
              <a:rect l="l" t="t" r="r" b="b"/>
              <a:pathLst>
                <a:path w="5681980" h="2329179">
                  <a:moveTo>
                    <a:pt x="0" y="2328672"/>
                  </a:moveTo>
                  <a:lnTo>
                    <a:pt x="5681471" y="2328672"/>
                  </a:lnTo>
                  <a:lnTo>
                    <a:pt x="5681471" y="0"/>
                  </a:lnTo>
                  <a:lnTo>
                    <a:pt x="0" y="0"/>
                  </a:lnTo>
                  <a:lnTo>
                    <a:pt x="0" y="2328672"/>
                  </a:lnTo>
                  <a:close/>
                </a:path>
              </a:pathLst>
            </a:custGeom>
            <a:solidFill>
              <a:srgbClr val="A38D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46517" y="4045458"/>
              <a:ext cx="1882139" cy="328930"/>
            </a:xfrm>
            <a:custGeom>
              <a:avLst/>
              <a:gdLst/>
              <a:ahLst/>
              <a:cxnLst/>
              <a:rect l="l" t="t" r="r" b="b"/>
              <a:pathLst>
                <a:path w="1882140" h="328929">
                  <a:moveTo>
                    <a:pt x="1776856" y="0"/>
                  </a:moveTo>
                  <a:lnTo>
                    <a:pt x="1772284" y="13335"/>
                  </a:lnTo>
                  <a:lnTo>
                    <a:pt x="1791261" y="21595"/>
                  </a:lnTo>
                  <a:lnTo>
                    <a:pt x="1807606" y="33035"/>
                  </a:lnTo>
                  <a:lnTo>
                    <a:pt x="1832355" y="65405"/>
                  </a:lnTo>
                  <a:lnTo>
                    <a:pt x="1846929" y="109108"/>
                  </a:lnTo>
                  <a:lnTo>
                    <a:pt x="1850519" y="134346"/>
                  </a:lnTo>
                  <a:lnTo>
                    <a:pt x="1850572" y="134717"/>
                  </a:lnTo>
                  <a:lnTo>
                    <a:pt x="1851786" y="162814"/>
                  </a:lnTo>
                  <a:lnTo>
                    <a:pt x="1850572" y="191789"/>
                  </a:lnTo>
                  <a:lnTo>
                    <a:pt x="1846929" y="218122"/>
                  </a:lnTo>
                  <a:lnTo>
                    <a:pt x="1832355" y="262763"/>
                  </a:lnTo>
                  <a:lnTo>
                    <a:pt x="1807670" y="295640"/>
                  </a:lnTo>
                  <a:lnTo>
                    <a:pt x="1772792" y="315468"/>
                  </a:lnTo>
                  <a:lnTo>
                    <a:pt x="1776856" y="328803"/>
                  </a:lnTo>
                  <a:lnTo>
                    <a:pt x="1821735" y="307816"/>
                  </a:lnTo>
                  <a:lnTo>
                    <a:pt x="1854707" y="271399"/>
                  </a:lnTo>
                  <a:lnTo>
                    <a:pt x="1874996" y="222599"/>
                  </a:lnTo>
                  <a:lnTo>
                    <a:pt x="1881758" y="164465"/>
                  </a:lnTo>
                  <a:lnTo>
                    <a:pt x="1880089" y="134717"/>
                  </a:lnTo>
                  <a:lnTo>
                    <a:pt x="1880068" y="134346"/>
                  </a:lnTo>
                  <a:lnTo>
                    <a:pt x="1866542" y="80918"/>
                  </a:lnTo>
                  <a:lnTo>
                    <a:pt x="1839632" y="37415"/>
                  </a:lnTo>
                  <a:lnTo>
                    <a:pt x="1800719" y="8598"/>
                  </a:lnTo>
                  <a:lnTo>
                    <a:pt x="1776856" y="0"/>
                  </a:lnTo>
                  <a:close/>
                </a:path>
                <a:path w="1882140" h="328929">
                  <a:moveTo>
                    <a:pt x="104901" y="0"/>
                  </a:moveTo>
                  <a:lnTo>
                    <a:pt x="60229" y="21066"/>
                  </a:lnTo>
                  <a:lnTo>
                    <a:pt x="27177" y="57658"/>
                  </a:lnTo>
                  <a:lnTo>
                    <a:pt x="6826" y="106489"/>
                  </a:lnTo>
                  <a:lnTo>
                    <a:pt x="93" y="162814"/>
                  </a:lnTo>
                  <a:lnTo>
                    <a:pt x="0" y="164465"/>
                  </a:lnTo>
                  <a:lnTo>
                    <a:pt x="1690" y="194710"/>
                  </a:lnTo>
                  <a:lnTo>
                    <a:pt x="15216" y="248154"/>
                  </a:lnTo>
                  <a:lnTo>
                    <a:pt x="42072" y="291548"/>
                  </a:lnTo>
                  <a:lnTo>
                    <a:pt x="81022" y="320226"/>
                  </a:lnTo>
                  <a:lnTo>
                    <a:pt x="104901" y="328803"/>
                  </a:lnTo>
                  <a:lnTo>
                    <a:pt x="109092" y="315468"/>
                  </a:lnTo>
                  <a:lnTo>
                    <a:pt x="90374" y="307179"/>
                  </a:lnTo>
                  <a:lnTo>
                    <a:pt x="74215" y="295640"/>
                  </a:lnTo>
                  <a:lnTo>
                    <a:pt x="49529" y="262763"/>
                  </a:lnTo>
                  <a:lnTo>
                    <a:pt x="34956" y="218122"/>
                  </a:lnTo>
                  <a:lnTo>
                    <a:pt x="30168" y="164465"/>
                  </a:lnTo>
                  <a:lnTo>
                    <a:pt x="30099" y="162814"/>
                  </a:lnTo>
                  <a:lnTo>
                    <a:pt x="31313" y="134717"/>
                  </a:lnTo>
                  <a:lnTo>
                    <a:pt x="41028" y="86000"/>
                  </a:lnTo>
                  <a:lnTo>
                    <a:pt x="60630" y="47642"/>
                  </a:lnTo>
                  <a:lnTo>
                    <a:pt x="90642" y="21595"/>
                  </a:lnTo>
                  <a:lnTo>
                    <a:pt x="109600" y="13335"/>
                  </a:lnTo>
                  <a:lnTo>
                    <a:pt x="1049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669403" y="3944239"/>
            <a:ext cx="2568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394335" algn="l"/>
                <a:tab pos="2289175" algn="l"/>
              </a:tabLst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ℙ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𝑿</a:t>
            </a:r>
            <a:r>
              <a:rPr sz="2800" spc="1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≥</a:t>
            </a:r>
            <a:r>
              <a:rPr sz="2800" spc="1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mbria Math"/>
                <a:cs typeface="Cambria Math"/>
              </a:rPr>
              <a:t>𝒌𝔼[𝑿]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≤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323321" y="4198365"/>
            <a:ext cx="218440" cy="22860"/>
          </a:xfrm>
          <a:custGeom>
            <a:avLst/>
            <a:gdLst/>
            <a:ahLst/>
            <a:cxnLst/>
            <a:rect l="l" t="t" r="r" b="b"/>
            <a:pathLst>
              <a:path w="218440" h="22860">
                <a:moveTo>
                  <a:pt x="217931" y="0"/>
                </a:moveTo>
                <a:lnTo>
                  <a:pt x="0" y="0"/>
                </a:lnTo>
                <a:lnTo>
                  <a:pt x="0" y="22860"/>
                </a:lnTo>
                <a:lnTo>
                  <a:pt x="217931" y="22860"/>
                </a:lnTo>
                <a:lnTo>
                  <a:pt x="2179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367907" y="2448813"/>
            <a:ext cx="5487035" cy="16789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-2540"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Let</a:t>
            </a:r>
            <a:r>
              <a:rPr sz="2800" b="1" spc="-5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𝑋</a:t>
            </a:r>
            <a:r>
              <a:rPr sz="2800" spc="19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be</a:t>
            </a:r>
            <a:r>
              <a:rPr sz="2800" b="1" spc="-4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</a:t>
            </a:r>
            <a:r>
              <a:rPr sz="2800" b="1" spc="-3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random</a:t>
            </a:r>
            <a:r>
              <a:rPr sz="2800" b="1" spc="-1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variable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supported</a:t>
            </a:r>
            <a:r>
              <a:rPr sz="2800" b="1" spc="-3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(only)</a:t>
            </a:r>
            <a:r>
              <a:rPr sz="2800" b="1" spc="-5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on</a:t>
            </a:r>
            <a:r>
              <a:rPr sz="2800" b="1" spc="-7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non-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negative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numbers.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For</a:t>
            </a:r>
            <a:r>
              <a:rPr sz="2800" b="1" spc="-4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any</a:t>
            </a:r>
            <a:r>
              <a:rPr sz="2800" b="1" spc="-3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𝐤</a:t>
            </a:r>
            <a:r>
              <a:rPr sz="2800" spc="9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&gt;</a:t>
            </a:r>
            <a:r>
              <a:rPr sz="2800" spc="114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𝟎</a:t>
            </a:r>
            <a:endParaRPr sz="2800">
              <a:latin typeface="Cambria Math"/>
              <a:cs typeface="Cambria Math"/>
            </a:endParaRPr>
          </a:p>
          <a:p>
            <a:pPr marR="1308100" algn="r">
              <a:lnSpc>
                <a:spcPts val="2945"/>
              </a:lnSpc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𝟏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324465" y="4181678"/>
            <a:ext cx="23050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𝒌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63640" y="1502663"/>
            <a:ext cx="5681980" cy="835660"/>
          </a:xfrm>
          <a:prstGeom prst="rect">
            <a:avLst/>
          </a:prstGeom>
          <a:solidFill>
            <a:srgbClr val="4B3182"/>
          </a:solidFill>
        </p:spPr>
        <p:txBody>
          <a:bodyPr vert="horz" wrap="square" lIns="0" tIns="16383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1290"/>
              </a:spcBef>
            </a:pPr>
            <a:r>
              <a:rPr sz="32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Markov’s</a:t>
            </a:r>
            <a:r>
              <a:rPr sz="3200" b="1" spc="-16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Inequality</a:t>
            </a:r>
            <a:endParaRPr sz="3200">
              <a:latin typeface="Segoe UI Semibold"/>
              <a:cs typeface="Segoe UI Semi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706739" y="536828"/>
            <a:ext cx="304927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0" spc="-10" dirty="0">
                <a:latin typeface="Segoe UI Semilight"/>
                <a:cs typeface="Segoe UI Semilight"/>
              </a:rPr>
              <a:t>Two</a:t>
            </a:r>
            <a:r>
              <a:rPr sz="1800" b="0" spc="-65" dirty="0">
                <a:latin typeface="Segoe UI Semilight"/>
                <a:cs typeface="Segoe UI Semilight"/>
              </a:rPr>
              <a:t> </a:t>
            </a:r>
            <a:r>
              <a:rPr sz="1800" b="0" spc="-10" dirty="0">
                <a:latin typeface="Segoe UI Semilight"/>
                <a:cs typeface="Segoe UI Semilight"/>
              </a:rPr>
              <a:t>statements</a:t>
            </a:r>
            <a:r>
              <a:rPr sz="1800" b="0" spc="-65" dirty="0">
                <a:latin typeface="Segoe UI Semilight"/>
                <a:cs typeface="Segoe UI Semilight"/>
              </a:rPr>
              <a:t> </a:t>
            </a:r>
            <a:r>
              <a:rPr sz="1800" b="0" dirty="0">
                <a:latin typeface="Segoe UI Semilight"/>
                <a:cs typeface="Segoe UI Semilight"/>
              </a:rPr>
              <a:t>are</a:t>
            </a:r>
            <a:r>
              <a:rPr sz="1800" b="0" spc="-60" dirty="0">
                <a:latin typeface="Segoe UI Semilight"/>
                <a:cs typeface="Segoe UI Semilight"/>
              </a:rPr>
              <a:t> </a:t>
            </a:r>
            <a:r>
              <a:rPr sz="1800" b="0" spc="-10" dirty="0">
                <a:latin typeface="Segoe UI Semilight"/>
                <a:cs typeface="Segoe UI Semilight"/>
              </a:rPr>
              <a:t>equivalent. </a:t>
            </a:r>
            <a:r>
              <a:rPr sz="1800" b="0" dirty="0">
                <a:latin typeface="Segoe UI Semilight"/>
                <a:cs typeface="Segoe UI Semilight"/>
              </a:rPr>
              <a:t>Left</a:t>
            </a:r>
            <a:r>
              <a:rPr sz="1800" b="0" spc="-30" dirty="0">
                <a:latin typeface="Segoe UI Semilight"/>
                <a:cs typeface="Segoe UI Semilight"/>
              </a:rPr>
              <a:t> </a:t>
            </a:r>
            <a:r>
              <a:rPr sz="1800" b="0" dirty="0">
                <a:latin typeface="Segoe UI Semilight"/>
                <a:cs typeface="Segoe UI Semilight"/>
              </a:rPr>
              <a:t>form</a:t>
            </a:r>
            <a:r>
              <a:rPr sz="1800" b="0" spc="-40" dirty="0">
                <a:latin typeface="Segoe UI Semilight"/>
                <a:cs typeface="Segoe UI Semilight"/>
              </a:rPr>
              <a:t> </a:t>
            </a:r>
            <a:r>
              <a:rPr sz="1800" b="0" dirty="0">
                <a:latin typeface="Segoe UI Semilight"/>
                <a:cs typeface="Segoe UI Semilight"/>
              </a:rPr>
              <a:t>is</a:t>
            </a:r>
            <a:r>
              <a:rPr sz="1800" b="0" spc="-20" dirty="0">
                <a:latin typeface="Segoe UI Semilight"/>
                <a:cs typeface="Segoe UI Semilight"/>
              </a:rPr>
              <a:t> </a:t>
            </a:r>
            <a:r>
              <a:rPr sz="1800" b="0" dirty="0">
                <a:latin typeface="Segoe UI Semilight"/>
                <a:cs typeface="Segoe UI Semilight"/>
              </a:rPr>
              <a:t>often</a:t>
            </a:r>
            <a:r>
              <a:rPr sz="1800" b="0" spc="-30" dirty="0">
                <a:latin typeface="Segoe UI Semilight"/>
                <a:cs typeface="Segoe UI Semilight"/>
              </a:rPr>
              <a:t> </a:t>
            </a:r>
            <a:r>
              <a:rPr sz="1800" b="0" dirty="0">
                <a:latin typeface="Segoe UI Semilight"/>
                <a:cs typeface="Segoe UI Semilight"/>
              </a:rPr>
              <a:t>easier</a:t>
            </a:r>
            <a:r>
              <a:rPr sz="1800" b="0" spc="-20" dirty="0">
                <a:latin typeface="Segoe UI Semilight"/>
                <a:cs typeface="Segoe UI Semilight"/>
              </a:rPr>
              <a:t> </a:t>
            </a:r>
            <a:r>
              <a:rPr sz="1800" b="0" dirty="0">
                <a:latin typeface="Segoe UI Semilight"/>
                <a:cs typeface="Segoe UI Semilight"/>
              </a:rPr>
              <a:t>to</a:t>
            </a:r>
            <a:r>
              <a:rPr sz="1800" b="0" spc="-35" dirty="0">
                <a:latin typeface="Segoe UI Semilight"/>
                <a:cs typeface="Segoe UI Semilight"/>
              </a:rPr>
              <a:t> </a:t>
            </a:r>
            <a:r>
              <a:rPr sz="1800" b="0" spc="-20" dirty="0">
                <a:latin typeface="Segoe UI Semilight"/>
                <a:cs typeface="Segoe UI Semilight"/>
              </a:rPr>
              <a:t>use. </a:t>
            </a:r>
            <a:r>
              <a:rPr sz="1800" b="0" dirty="0">
                <a:latin typeface="Segoe UI Semilight"/>
                <a:cs typeface="Segoe UI Semilight"/>
              </a:rPr>
              <a:t>Right</a:t>
            </a:r>
            <a:r>
              <a:rPr sz="1800" b="0" spc="-50" dirty="0">
                <a:latin typeface="Segoe UI Semilight"/>
                <a:cs typeface="Segoe UI Semilight"/>
              </a:rPr>
              <a:t> </a:t>
            </a:r>
            <a:r>
              <a:rPr sz="1800" b="0" dirty="0">
                <a:latin typeface="Segoe UI Semilight"/>
                <a:cs typeface="Segoe UI Semilight"/>
              </a:rPr>
              <a:t>form</a:t>
            </a:r>
            <a:r>
              <a:rPr sz="1800" b="0" spc="-45" dirty="0">
                <a:latin typeface="Segoe UI Semilight"/>
                <a:cs typeface="Segoe UI Semilight"/>
              </a:rPr>
              <a:t> </a:t>
            </a:r>
            <a:r>
              <a:rPr sz="1800" b="0" dirty="0">
                <a:latin typeface="Segoe UI Semilight"/>
                <a:cs typeface="Segoe UI Semilight"/>
              </a:rPr>
              <a:t>is</a:t>
            </a:r>
            <a:r>
              <a:rPr sz="1800" b="0" spc="-50" dirty="0">
                <a:latin typeface="Segoe UI Semilight"/>
                <a:cs typeface="Segoe UI Semilight"/>
              </a:rPr>
              <a:t> </a:t>
            </a:r>
            <a:r>
              <a:rPr sz="1800" b="0" dirty="0">
                <a:latin typeface="Segoe UI Semilight"/>
                <a:cs typeface="Segoe UI Semilight"/>
              </a:rPr>
              <a:t>more</a:t>
            </a:r>
            <a:r>
              <a:rPr sz="1800" b="0" spc="-35" dirty="0">
                <a:latin typeface="Segoe UI Semilight"/>
                <a:cs typeface="Segoe UI Semilight"/>
              </a:rPr>
              <a:t> </a:t>
            </a:r>
            <a:r>
              <a:rPr sz="1800" b="0" spc="-10" dirty="0">
                <a:latin typeface="Segoe UI Semilight"/>
                <a:cs typeface="Segoe UI Semilight"/>
              </a:rPr>
              <a:t>intuitive.</a:t>
            </a:r>
            <a:endParaRPr sz="1800">
              <a:latin typeface="Segoe UI Semilight"/>
              <a:cs typeface="Segoe UI Semiligh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23088" y="4890515"/>
            <a:ext cx="5415280" cy="1708785"/>
          </a:xfrm>
          <a:custGeom>
            <a:avLst/>
            <a:gdLst/>
            <a:ahLst/>
            <a:cxnLst/>
            <a:rect l="l" t="t" r="r" b="b"/>
            <a:pathLst>
              <a:path w="5415280" h="1708784">
                <a:moveTo>
                  <a:pt x="5250942" y="0"/>
                </a:moveTo>
                <a:lnTo>
                  <a:pt x="163855" y="0"/>
                </a:lnTo>
                <a:lnTo>
                  <a:pt x="120294" y="5856"/>
                </a:lnTo>
                <a:lnTo>
                  <a:pt x="81152" y="22380"/>
                </a:lnTo>
                <a:lnTo>
                  <a:pt x="47990" y="48005"/>
                </a:lnTo>
                <a:lnTo>
                  <a:pt x="22369" y="81167"/>
                </a:lnTo>
                <a:lnTo>
                  <a:pt x="5852" y="120297"/>
                </a:lnTo>
                <a:lnTo>
                  <a:pt x="0" y="163829"/>
                </a:lnTo>
                <a:lnTo>
                  <a:pt x="0" y="1544548"/>
                </a:lnTo>
                <a:lnTo>
                  <a:pt x="5852" y="1588109"/>
                </a:lnTo>
                <a:lnTo>
                  <a:pt x="22369" y="1627251"/>
                </a:lnTo>
                <a:lnTo>
                  <a:pt x="47990" y="1660413"/>
                </a:lnTo>
                <a:lnTo>
                  <a:pt x="81152" y="1686034"/>
                </a:lnTo>
                <a:lnTo>
                  <a:pt x="120294" y="1702551"/>
                </a:lnTo>
                <a:lnTo>
                  <a:pt x="163855" y="1708403"/>
                </a:lnTo>
                <a:lnTo>
                  <a:pt x="5250942" y="1708403"/>
                </a:lnTo>
                <a:lnTo>
                  <a:pt x="5294474" y="1702551"/>
                </a:lnTo>
                <a:lnTo>
                  <a:pt x="5333604" y="1686034"/>
                </a:lnTo>
                <a:lnTo>
                  <a:pt x="5366766" y="1660413"/>
                </a:lnTo>
                <a:lnTo>
                  <a:pt x="5392391" y="1627251"/>
                </a:lnTo>
                <a:lnTo>
                  <a:pt x="5408915" y="1588109"/>
                </a:lnTo>
                <a:lnTo>
                  <a:pt x="5414772" y="1544548"/>
                </a:lnTo>
                <a:lnTo>
                  <a:pt x="5414772" y="163829"/>
                </a:lnTo>
                <a:lnTo>
                  <a:pt x="5408915" y="120297"/>
                </a:lnTo>
                <a:lnTo>
                  <a:pt x="5392391" y="81167"/>
                </a:lnTo>
                <a:lnTo>
                  <a:pt x="5366766" y="48005"/>
                </a:lnTo>
                <a:lnTo>
                  <a:pt x="5333604" y="22380"/>
                </a:lnTo>
                <a:lnTo>
                  <a:pt x="5294474" y="5856"/>
                </a:lnTo>
                <a:lnTo>
                  <a:pt x="5250942" y="0"/>
                </a:lnTo>
                <a:close/>
              </a:path>
            </a:pathLst>
          </a:custGeom>
          <a:solidFill>
            <a:srgbClr val="ECF7F1"/>
          </a:solidFill>
        </p:spPr>
        <p:txBody>
          <a:bodyPr wrap="square" lIns="0" tIns="0" rIns="0" bIns="0" rtlCol="0" anchor="ctr"/>
          <a:lstStyle/>
          <a:p>
            <a:pPr marL="182880" algn="l">
              <a:lnSpc>
                <a:spcPct val="100000"/>
              </a:lnSpc>
              <a:spcBef>
                <a:spcPts val="1165"/>
              </a:spcBef>
            </a:pPr>
            <a:r>
              <a:rPr lang="en-US" sz="2600" b="1" spc="-10" dirty="0">
                <a:latin typeface="Segoe UI Semilight"/>
                <a:cs typeface="Segoe UI Semilight"/>
              </a:rPr>
              <a:t>Requirements:</a:t>
            </a:r>
            <a:endParaRPr lang="en-US" sz="2600" b="1" dirty="0">
              <a:latin typeface="Segoe UI Semilight"/>
              <a:cs typeface="Segoe UI Semilight"/>
            </a:endParaRPr>
          </a:p>
          <a:p>
            <a:pPr marL="182880" algn="l">
              <a:lnSpc>
                <a:spcPct val="100000"/>
              </a:lnSpc>
              <a:spcBef>
                <a:spcPts val="1070"/>
              </a:spcBef>
              <a:tabLst>
                <a:tab pos="318770" algn="l"/>
              </a:tabLst>
            </a:pPr>
            <a:r>
              <a:rPr lang="en-US" sz="26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en-US" sz="2600" dirty="0">
                <a:latin typeface="Cambria Math"/>
                <a:cs typeface="Cambria Math"/>
              </a:rPr>
              <a:t>𝑋</a:t>
            </a:r>
            <a:r>
              <a:rPr lang="en-US" sz="2600" spc="210" dirty="0">
                <a:latin typeface="Cambria Math"/>
                <a:cs typeface="Cambria Math"/>
              </a:rPr>
              <a:t> </a:t>
            </a:r>
            <a:r>
              <a:rPr lang="en-US" sz="2600" b="0" dirty="0">
                <a:latin typeface="Segoe UI Semilight"/>
                <a:cs typeface="Segoe UI Semilight"/>
              </a:rPr>
              <a:t>must</a:t>
            </a:r>
            <a:r>
              <a:rPr lang="en-US" sz="2600" b="0" spc="-15" dirty="0">
                <a:latin typeface="Segoe UI Semilight"/>
                <a:cs typeface="Segoe UI Semilight"/>
              </a:rPr>
              <a:t> </a:t>
            </a:r>
            <a:r>
              <a:rPr lang="en-US" sz="2600" b="0" dirty="0">
                <a:latin typeface="Segoe UI Semilight"/>
                <a:cs typeface="Segoe UI Semilight"/>
              </a:rPr>
              <a:t>be</a:t>
            </a:r>
            <a:r>
              <a:rPr lang="en-US" sz="2600" b="0" spc="5" dirty="0">
                <a:latin typeface="Segoe UI Semilight"/>
                <a:cs typeface="Segoe UI Semilight"/>
              </a:rPr>
              <a:t> </a:t>
            </a:r>
            <a:r>
              <a:rPr lang="en-US" sz="2600" b="0" u="sng" spc="-10" dirty="0">
                <a:uFill>
                  <a:solidFill>
                    <a:srgbClr val="000000"/>
                  </a:solidFill>
                </a:uFill>
                <a:latin typeface="Segoe UI Semilight"/>
                <a:cs typeface="Segoe UI Semilight"/>
              </a:rPr>
              <a:t>non-negative</a:t>
            </a:r>
            <a:endParaRPr lang="en-US" sz="2600" dirty="0">
              <a:latin typeface="Segoe UI Semilight"/>
              <a:cs typeface="Segoe UI Semilight"/>
            </a:endParaRPr>
          </a:p>
          <a:p>
            <a:pPr marL="182880" algn="l">
              <a:lnSpc>
                <a:spcPct val="100000"/>
              </a:lnSpc>
              <a:spcBef>
                <a:spcPts val="1070"/>
              </a:spcBef>
              <a:tabLst>
                <a:tab pos="373380" algn="l"/>
              </a:tabLst>
            </a:pPr>
            <a:r>
              <a:rPr lang="en-US" sz="2600" b="1" dirty="0">
                <a:latin typeface="Segoe UI Semilight"/>
                <a:cs typeface="Segoe UI Semilight"/>
              </a:rPr>
              <a:t>2. </a:t>
            </a:r>
            <a:r>
              <a:rPr lang="en-US" sz="2600" b="0" dirty="0">
                <a:latin typeface="Segoe UI Semilight"/>
                <a:cs typeface="Segoe UI Semilight"/>
              </a:rPr>
              <a:t>We</a:t>
            </a:r>
            <a:r>
              <a:rPr lang="en-US" sz="2600" b="0" spc="-20" dirty="0">
                <a:latin typeface="Segoe UI Semilight"/>
                <a:cs typeface="Segoe UI Semilight"/>
              </a:rPr>
              <a:t> </a:t>
            </a:r>
            <a:r>
              <a:rPr lang="en-US" sz="2600" b="0" dirty="0">
                <a:latin typeface="Segoe UI Semilight"/>
                <a:cs typeface="Segoe UI Semilight"/>
              </a:rPr>
              <a:t>know</a:t>
            </a:r>
            <a:r>
              <a:rPr lang="en-US" sz="2600" b="0" spc="-30" dirty="0">
                <a:latin typeface="Segoe UI Semilight"/>
                <a:cs typeface="Segoe UI Semilight"/>
              </a:rPr>
              <a:t> </a:t>
            </a:r>
            <a:r>
              <a:rPr lang="en-US" sz="2600" b="0" dirty="0">
                <a:latin typeface="Segoe UI Semilight"/>
                <a:cs typeface="Segoe UI Semilight"/>
              </a:rPr>
              <a:t>the</a:t>
            </a:r>
            <a:r>
              <a:rPr lang="en-US" sz="2600" b="0" spc="-20" dirty="0">
                <a:latin typeface="Segoe UI Semilight"/>
                <a:cs typeface="Segoe UI Semilight"/>
              </a:rPr>
              <a:t> </a:t>
            </a:r>
            <a:r>
              <a:rPr lang="en-US" sz="2600" b="0" dirty="0">
                <a:latin typeface="Segoe UI Semilight"/>
                <a:cs typeface="Segoe UI Semilight"/>
              </a:rPr>
              <a:t>expectation</a:t>
            </a:r>
            <a:r>
              <a:rPr lang="en-US" sz="2600" b="0" spc="-35" dirty="0">
                <a:latin typeface="Segoe UI Semilight"/>
                <a:cs typeface="Segoe UI Semilight"/>
              </a:rPr>
              <a:t> </a:t>
            </a:r>
            <a:r>
              <a:rPr lang="en-US" sz="2600" b="0" dirty="0">
                <a:latin typeface="Segoe UI Semilight"/>
                <a:cs typeface="Segoe UI Semilight"/>
              </a:rPr>
              <a:t>of</a:t>
            </a:r>
            <a:r>
              <a:rPr lang="en-US" sz="2600" b="0" spc="-25" dirty="0">
                <a:latin typeface="Segoe UI Semilight"/>
                <a:cs typeface="Segoe UI Semilight"/>
              </a:rPr>
              <a:t> </a:t>
            </a:r>
            <a:r>
              <a:rPr lang="en-US" sz="2600" spc="-50" dirty="0">
                <a:latin typeface="Cambria Math"/>
                <a:cs typeface="Cambria Math"/>
              </a:rPr>
              <a:t>𝑋</a:t>
            </a:r>
            <a:endParaRPr lang="en-US" sz="2600" dirty="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graph of a function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Proof</a:t>
            </a:r>
          </a:p>
        </p:txBody>
      </p:sp>
      <p:sp>
        <p:nvSpPr>
          <p:cNvPr id="3" name="object 3"/>
          <p:cNvSpPr/>
          <p:nvPr/>
        </p:nvSpPr>
        <p:spPr>
          <a:xfrm>
            <a:off x="1309624" y="1546859"/>
            <a:ext cx="77470" cy="330200"/>
          </a:xfrm>
          <a:custGeom>
            <a:avLst/>
            <a:gdLst/>
            <a:ahLst/>
            <a:cxnLst/>
            <a:rect l="l" t="t" r="r" b="b"/>
            <a:pathLst>
              <a:path w="77469" h="330200">
                <a:moveTo>
                  <a:pt x="77343" y="0"/>
                </a:moveTo>
                <a:lnTo>
                  <a:pt x="0" y="0"/>
                </a:lnTo>
                <a:lnTo>
                  <a:pt x="0" y="12700"/>
                </a:lnTo>
                <a:lnTo>
                  <a:pt x="48514" y="12700"/>
                </a:lnTo>
                <a:lnTo>
                  <a:pt x="48514" y="317500"/>
                </a:lnTo>
                <a:lnTo>
                  <a:pt x="0" y="317500"/>
                </a:lnTo>
                <a:lnTo>
                  <a:pt x="0" y="330200"/>
                </a:lnTo>
                <a:lnTo>
                  <a:pt x="77343" y="330200"/>
                </a:lnTo>
                <a:lnTo>
                  <a:pt x="77343" y="317500"/>
                </a:lnTo>
                <a:lnTo>
                  <a:pt x="77343" y="1270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79004" y="1546859"/>
            <a:ext cx="77470" cy="330200"/>
          </a:xfrm>
          <a:custGeom>
            <a:avLst/>
            <a:gdLst/>
            <a:ahLst/>
            <a:cxnLst/>
            <a:rect l="l" t="t" r="r" b="b"/>
            <a:pathLst>
              <a:path w="77469" h="330200">
                <a:moveTo>
                  <a:pt x="77330" y="0"/>
                </a:moveTo>
                <a:lnTo>
                  <a:pt x="0" y="0"/>
                </a:lnTo>
                <a:lnTo>
                  <a:pt x="0" y="12700"/>
                </a:lnTo>
                <a:lnTo>
                  <a:pt x="0" y="317500"/>
                </a:lnTo>
                <a:lnTo>
                  <a:pt x="0" y="330200"/>
                </a:lnTo>
                <a:lnTo>
                  <a:pt x="77330" y="330200"/>
                </a:lnTo>
                <a:lnTo>
                  <a:pt x="77330" y="317500"/>
                </a:lnTo>
                <a:lnTo>
                  <a:pt x="28790" y="317500"/>
                </a:lnTo>
                <a:lnTo>
                  <a:pt x="28790" y="12700"/>
                </a:lnTo>
                <a:lnTo>
                  <a:pt x="77330" y="12700"/>
                </a:lnTo>
                <a:lnTo>
                  <a:pt x="773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20060" y="1549527"/>
            <a:ext cx="26670" cy="322580"/>
          </a:xfrm>
          <a:custGeom>
            <a:avLst/>
            <a:gdLst/>
            <a:ahLst/>
            <a:cxnLst/>
            <a:rect l="l" t="t" r="r" b="b"/>
            <a:pathLst>
              <a:path w="26669" h="322580">
                <a:moveTo>
                  <a:pt x="26669" y="0"/>
                </a:moveTo>
                <a:lnTo>
                  <a:pt x="0" y="0"/>
                </a:lnTo>
                <a:lnTo>
                  <a:pt x="0" y="322580"/>
                </a:lnTo>
                <a:lnTo>
                  <a:pt x="26669" y="322580"/>
                </a:lnTo>
                <a:lnTo>
                  <a:pt x="26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55571" y="1546859"/>
            <a:ext cx="77470" cy="330200"/>
          </a:xfrm>
          <a:custGeom>
            <a:avLst/>
            <a:gdLst/>
            <a:ahLst/>
            <a:cxnLst/>
            <a:rect l="l" t="t" r="r" b="b"/>
            <a:pathLst>
              <a:path w="77469" h="330200">
                <a:moveTo>
                  <a:pt x="77343" y="0"/>
                </a:moveTo>
                <a:lnTo>
                  <a:pt x="0" y="0"/>
                </a:lnTo>
                <a:lnTo>
                  <a:pt x="0" y="12700"/>
                </a:lnTo>
                <a:lnTo>
                  <a:pt x="0" y="317500"/>
                </a:lnTo>
                <a:lnTo>
                  <a:pt x="0" y="330200"/>
                </a:lnTo>
                <a:lnTo>
                  <a:pt x="77343" y="330200"/>
                </a:lnTo>
                <a:lnTo>
                  <a:pt x="77343" y="317500"/>
                </a:lnTo>
                <a:lnTo>
                  <a:pt x="28702" y="317500"/>
                </a:lnTo>
                <a:lnTo>
                  <a:pt x="28702" y="12700"/>
                </a:lnTo>
                <a:lnTo>
                  <a:pt x="77343" y="1270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47796" y="1546859"/>
            <a:ext cx="77470" cy="330200"/>
          </a:xfrm>
          <a:custGeom>
            <a:avLst/>
            <a:gdLst/>
            <a:ahLst/>
            <a:cxnLst/>
            <a:rect l="l" t="t" r="r" b="b"/>
            <a:pathLst>
              <a:path w="77470" h="330200">
                <a:moveTo>
                  <a:pt x="77343" y="0"/>
                </a:moveTo>
                <a:lnTo>
                  <a:pt x="0" y="0"/>
                </a:lnTo>
                <a:lnTo>
                  <a:pt x="0" y="12700"/>
                </a:lnTo>
                <a:lnTo>
                  <a:pt x="48514" y="12700"/>
                </a:lnTo>
                <a:lnTo>
                  <a:pt x="48514" y="317500"/>
                </a:lnTo>
                <a:lnTo>
                  <a:pt x="0" y="317500"/>
                </a:lnTo>
                <a:lnTo>
                  <a:pt x="0" y="330200"/>
                </a:lnTo>
                <a:lnTo>
                  <a:pt x="77343" y="330200"/>
                </a:lnTo>
                <a:lnTo>
                  <a:pt x="77343" y="317500"/>
                </a:lnTo>
                <a:lnTo>
                  <a:pt x="77343" y="1270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41877" y="1547113"/>
            <a:ext cx="1083310" cy="328930"/>
          </a:xfrm>
          <a:custGeom>
            <a:avLst/>
            <a:gdLst/>
            <a:ahLst/>
            <a:cxnLst/>
            <a:rect l="l" t="t" r="r" b="b"/>
            <a:pathLst>
              <a:path w="1083310" h="328930">
                <a:moveTo>
                  <a:pt x="978281" y="0"/>
                </a:moveTo>
                <a:lnTo>
                  <a:pt x="973582" y="13335"/>
                </a:lnTo>
                <a:lnTo>
                  <a:pt x="992632" y="21595"/>
                </a:lnTo>
                <a:lnTo>
                  <a:pt x="1009015" y="33035"/>
                </a:lnTo>
                <a:lnTo>
                  <a:pt x="1033780" y="65405"/>
                </a:lnTo>
                <a:lnTo>
                  <a:pt x="1048353" y="109108"/>
                </a:lnTo>
                <a:lnTo>
                  <a:pt x="1053211" y="162813"/>
                </a:lnTo>
                <a:lnTo>
                  <a:pt x="1051994" y="191789"/>
                </a:lnTo>
                <a:lnTo>
                  <a:pt x="1042227" y="241788"/>
                </a:lnTo>
                <a:lnTo>
                  <a:pt x="1022649" y="280838"/>
                </a:lnTo>
                <a:lnTo>
                  <a:pt x="992880" y="307179"/>
                </a:lnTo>
                <a:lnTo>
                  <a:pt x="974089" y="315468"/>
                </a:lnTo>
                <a:lnTo>
                  <a:pt x="978281" y="328930"/>
                </a:lnTo>
                <a:lnTo>
                  <a:pt x="1023159" y="307832"/>
                </a:lnTo>
                <a:lnTo>
                  <a:pt x="1056132" y="271399"/>
                </a:lnTo>
                <a:lnTo>
                  <a:pt x="1076420" y="222599"/>
                </a:lnTo>
                <a:lnTo>
                  <a:pt x="1083183" y="164464"/>
                </a:lnTo>
                <a:lnTo>
                  <a:pt x="1081511" y="134717"/>
                </a:lnTo>
                <a:lnTo>
                  <a:pt x="1067913" y="80918"/>
                </a:lnTo>
                <a:lnTo>
                  <a:pt x="1041003" y="37415"/>
                </a:lnTo>
                <a:lnTo>
                  <a:pt x="1002141" y="8598"/>
                </a:lnTo>
                <a:lnTo>
                  <a:pt x="978281" y="0"/>
                </a:lnTo>
                <a:close/>
              </a:path>
              <a:path w="1083310" h="328930">
                <a:moveTo>
                  <a:pt x="104901" y="0"/>
                </a:moveTo>
                <a:lnTo>
                  <a:pt x="60134" y="21066"/>
                </a:lnTo>
                <a:lnTo>
                  <a:pt x="27177" y="57658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54" y="291550"/>
                </a:lnTo>
                <a:lnTo>
                  <a:pt x="80968" y="320280"/>
                </a:lnTo>
                <a:lnTo>
                  <a:pt x="104901" y="328930"/>
                </a:lnTo>
                <a:lnTo>
                  <a:pt x="109093" y="315468"/>
                </a:lnTo>
                <a:lnTo>
                  <a:pt x="90356" y="307179"/>
                </a:lnTo>
                <a:lnTo>
                  <a:pt x="74168" y="295640"/>
                </a:lnTo>
                <a:lnTo>
                  <a:pt x="49530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2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5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10021" y="1549527"/>
            <a:ext cx="26670" cy="322580"/>
          </a:xfrm>
          <a:custGeom>
            <a:avLst/>
            <a:gdLst/>
            <a:ahLst/>
            <a:cxnLst/>
            <a:rect l="l" t="t" r="r" b="b"/>
            <a:pathLst>
              <a:path w="26670" h="322580">
                <a:moveTo>
                  <a:pt x="26669" y="0"/>
                </a:moveTo>
                <a:lnTo>
                  <a:pt x="0" y="0"/>
                </a:lnTo>
                <a:lnTo>
                  <a:pt x="0" y="322580"/>
                </a:lnTo>
                <a:lnTo>
                  <a:pt x="26669" y="322580"/>
                </a:lnTo>
                <a:lnTo>
                  <a:pt x="26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45531" y="1546859"/>
            <a:ext cx="77470" cy="330200"/>
          </a:xfrm>
          <a:custGeom>
            <a:avLst/>
            <a:gdLst/>
            <a:ahLst/>
            <a:cxnLst/>
            <a:rect l="l" t="t" r="r" b="b"/>
            <a:pathLst>
              <a:path w="77470" h="330200">
                <a:moveTo>
                  <a:pt x="77343" y="0"/>
                </a:moveTo>
                <a:lnTo>
                  <a:pt x="0" y="0"/>
                </a:lnTo>
                <a:lnTo>
                  <a:pt x="0" y="12700"/>
                </a:lnTo>
                <a:lnTo>
                  <a:pt x="0" y="317500"/>
                </a:lnTo>
                <a:lnTo>
                  <a:pt x="0" y="330200"/>
                </a:lnTo>
                <a:lnTo>
                  <a:pt x="77343" y="330200"/>
                </a:lnTo>
                <a:lnTo>
                  <a:pt x="77343" y="317500"/>
                </a:lnTo>
                <a:lnTo>
                  <a:pt x="28702" y="317500"/>
                </a:lnTo>
                <a:lnTo>
                  <a:pt x="28702" y="12700"/>
                </a:lnTo>
                <a:lnTo>
                  <a:pt x="77343" y="1270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37756" y="1546859"/>
            <a:ext cx="77470" cy="330200"/>
          </a:xfrm>
          <a:custGeom>
            <a:avLst/>
            <a:gdLst/>
            <a:ahLst/>
            <a:cxnLst/>
            <a:rect l="l" t="t" r="r" b="b"/>
            <a:pathLst>
              <a:path w="77470" h="330200">
                <a:moveTo>
                  <a:pt x="77343" y="0"/>
                </a:moveTo>
                <a:lnTo>
                  <a:pt x="0" y="0"/>
                </a:lnTo>
                <a:lnTo>
                  <a:pt x="0" y="12700"/>
                </a:lnTo>
                <a:lnTo>
                  <a:pt x="48514" y="12700"/>
                </a:lnTo>
                <a:lnTo>
                  <a:pt x="48514" y="317500"/>
                </a:lnTo>
                <a:lnTo>
                  <a:pt x="0" y="317500"/>
                </a:lnTo>
                <a:lnTo>
                  <a:pt x="0" y="330200"/>
                </a:lnTo>
                <a:lnTo>
                  <a:pt x="77343" y="330200"/>
                </a:lnTo>
                <a:lnTo>
                  <a:pt x="77343" y="317500"/>
                </a:lnTo>
                <a:lnTo>
                  <a:pt x="77343" y="1270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31836" y="1547113"/>
            <a:ext cx="1083310" cy="328930"/>
          </a:xfrm>
          <a:custGeom>
            <a:avLst/>
            <a:gdLst/>
            <a:ahLst/>
            <a:cxnLst/>
            <a:rect l="l" t="t" r="r" b="b"/>
            <a:pathLst>
              <a:path w="1083309" h="328930">
                <a:moveTo>
                  <a:pt x="978281" y="0"/>
                </a:moveTo>
                <a:lnTo>
                  <a:pt x="973582" y="13335"/>
                </a:lnTo>
                <a:lnTo>
                  <a:pt x="992632" y="21595"/>
                </a:lnTo>
                <a:lnTo>
                  <a:pt x="1009015" y="33035"/>
                </a:lnTo>
                <a:lnTo>
                  <a:pt x="1033780" y="65405"/>
                </a:lnTo>
                <a:lnTo>
                  <a:pt x="1048353" y="109108"/>
                </a:lnTo>
                <a:lnTo>
                  <a:pt x="1051943" y="134346"/>
                </a:lnTo>
                <a:lnTo>
                  <a:pt x="1051996" y="134717"/>
                </a:lnTo>
                <a:lnTo>
                  <a:pt x="1051994" y="191789"/>
                </a:lnTo>
                <a:lnTo>
                  <a:pt x="1042227" y="241788"/>
                </a:lnTo>
                <a:lnTo>
                  <a:pt x="1022649" y="280838"/>
                </a:lnTo>
                <a:lnTo>
                  <a:pt x="992880" y="307179"/>
                </a:lnTo>
                <a:lnTo>
                  <a:pt x="974090" y="315468"/>
                </a:lnTo>
                <a:lnTo>
                  <a:pt x="978281" y="328930"/>
                </a:lnTo>
                <a:lnTo>
                  <a:pt x="1023159" y="307832"/>
                </a:lnTo>
                <a:lnTo>
                  <a:pt x="1056132" y="271399"/>
                </a:lnTo>
                <a:lnTo>
                  <a:pt x="1076420" y="222599"/>
                </a:lnTo>
                <a:lnTo>
                  <a:pt x="1083183" y="164464"/>
                </a:lnTo>
                <a:lnTo>
                  <a:pt x="1081511" y="134717"/>
                </a:lnTo>
                <a:lnTo>
                  <a:pt x="1067913" y="80918"/>
                </a:lnTo>
                <a:lnTo>
                  <a:pt x="1041003" y="37415"/>
                </a:lnTo>
                <a:lnTo>
                  <a:pt x="1002141" y="8598"/>
                </a:lnTo>
                <a:lnTo>
                  <a:pt x="978281" y="0"/>
                </a:lnTo>
                <a:close/>
              </a:path>
              <a:path w="1083309" h="328930">
                <a:moveTo>
                  <a:pt x="104902" y="0"/>
                </a:moveTo>
                <a:lnTo>
                  <a:pt x="60134" y="21066"/>
                </a:lnTo>
                <a:lnTo>
                  <a:pt x="27178" y="57658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6762" y="222599"/>
                </a:lnTo>
                <a:lnTo>
                  <a:pt x="27051" y="271399"/>
                </a:lnTo>
                <a:lnTo>
                  <a:pt x="60023" y="307832"/>
                </a:lnTo>
                <a:lnTo>
                  <a:pt x="104902" y="328930"/>
                </a:lnTo>
                <a:lnTo>
                  <a:pt x="109093" y="315468"/>
                </a:lnTo>
                <a:lnTo>
                  <a:pt x="90356" y="307179"/>
                </a:lnTo>
                <a:lnTo>
                  <a:pt x="74168" y="295640"/>
                </a:lnTo>
                <a:lnTo>
                  <a:pt x="49530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2" y="162813"/>
                </a:lnTo>
                <a:lnTo>
                  <a:pt x="34893" y="109108"/>
                </a:lnTo>
                <a:lnTo>
                  <a:pt x="49530" y="65405"/>
                </a:lnTo>
                <a:lnTo>
                  <a:pt x="74279" y="33035"/>
                </a:lnTo>
                <a:lnTo>
                  <a:pt x="109601" y="13335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99922" y="1445513"/>
            <a:ext cx="76034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24865" algn="l"/>
                <a:tab pos="2865755" algn="l"/>
                <a:tab pos="3258820" algn="l"/>
                <a:tab pos="4334510" algn="l"/>
                <a:tab pos="6355715" algn="l"/>
                <a:tab pos="6748780" algn="l"/>
              </a:tabLst>
            </a:pPr>
            <a:r>
              <a:rPr sz="2800" dirty="0">
                <a:latin typeface="Cambria Math"/>
                <a:cs typeface="Cambria Math"/>
              </a:rPr>
              <a:t>𝔼</a:t>
            </a:r>
            <a:r>
              <a:rPr sz="2800" spc="34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𝑋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𝔼</a:t>
            </a:r>
            <a:r>
              <a:rPr sz="2800" spc="34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32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21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&lt;</a:t>
            </a:r>
            <a:r>
              <a:rPr sz="2800" spc="160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𝑡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20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&lt;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𝑡</a:t>
            </a:r>
            <a:r>
              <a:rPr sz="2800" dirty="0">
                <a:latin typeface="Cambria Math"/>
                <a:cs typeface="Cambria Math"/>
              </a:rPr>
              <a:t>	+</a:t>
            </a:r>
            <a:r>
              <a:rPr sz="2800" spc="-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𝔼</a:t>
            </a:r>
            <a:r>
              <a:rPr sz="2800" spc="36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31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22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𝑡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204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𝑡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89580" y="2111882"/>
            <a:ext cx="26670" cy="322580"/>
          </a:xfrm>
          <a:custGeom>
            <a:avLst/>
            <a:gdLst/>
            <a:ahLst/>
            <a:cxnLst/>
            <a:rect l="l" t="t" r="r" b="b"/>
            <a:pathLst>
              <a:path w="26669" h="322580">
                <a:moveTo>
                  <a:pt x="26669" y="0"/>
                </a:moveTo>
                <a:lnTo>
                  <a:pt x="0" y="0"/>
                </a:lnTo>
                <a:lnTo>
                  <a:pt x="0" y="322579"/>
                </a:lnTo>
                <a:lnTo>
                  <a:pt x="26669" y="322579"/>
                </a:lnTo>
                <a:lnTo>
                  <a:pt x="26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15792" y="2108199"/>
            <a:ext cx="77470" cy="331470"/>
          </a:xfrm>
          <a:custGeom>
            <a:avLst/>
            <a:gdLst/>
            <a:ahLst/>
            <a:cxnLst/>
            <a:rect l="l" t="t" r="r" b="b"/>
            <a:pathLst>
              <a:path w="77470" h="331469">
                <a:moveTo>
                  <a:pt x="77343" y="0"/>
                </a:moveTo>
                <a:lnTo>
                  <a:pt x="0" y="0"/>
                </a:lnTo>
                <a:lnTo>
                  <a:pt x="0" y="13970"/>
                </a:lnTo>
                <a:lnTo>
                  <a:pt x="48514" y="13970"/>
                </a:lnTo>
                <a:lnTo>
                  <a:pt x="48514" y="317500"/>
                </a:lnTo>
                <a:lnTo>
                  <a:pt x="0" y="317500"/>
                </a:lnTo>
                <a:lnTo>
                  <a:pt x="0" y="331470"/>
                </a:lnTo>
                <a:lnTo>
                  <a:pt x="77343" y="331470"/>
                </a:lnTo>
                <a:lnTo>
                  <a:pt x="77343" y="317500"/>
                </a:lnTo>
                <a:lnTo>
                  <a:pt x="77343" y="1397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23567" y="2108199"/>
            <a:ext cx="77470" cy="331470"/>
          </a:xfrm>
          <a:custGeom>
            <a:avLst/>
            <a:gdLst/>
            <a:ahLst/>
            <a:cxnLst/>
            <a:rect l="l" t="t" r="r" b="b"/>
            <a:pathLst>
              <a:path w="77469" h="331469">
                <a:moveTo>
                  <a:pt x="77343" y="0"/>
                </a:moveTo>
                <a:lnTo>
                  <a:pt x="0" y="0"/>
                </a:lnTo>
                <a:lnTo>
                  <a:pt x="0" y="13970"/>
                </a:lnTo>
                <a:lnTo>
                  <a:pt x="0" y="317500"/>
                </a:lnTo>
                <a:lnTo>
                  <a:pt x="0" y="331470"/>
                </a:lnTo>
                <a:lnTo>
                  <a:pt x="77343" y="331470"/>
                </a:lnTo>
                <a:lnTo>
                  <a:pt x="77343" y="317500"/>
                </a:lnTo>
                <a:lnTo>
                  <a:pt x="28702" y="317500"/>
                </a:lnTo>
                <a:lnTo>
                  <a:pt x="28702" y="13970"/>
                </a:lnTo>
                <a:lnTo>
                  <a:pt x="77343" y="1397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11396" y="2109470"/>
            <a:ext cx="1083310" cy="328930"/>
          </a:xfrm>
          <a:custGeom>
            <a:avLst/>
            <a:gdLst/>
            <a:ahLst/>
            <a:cxnLst/>
            <a:rect l="l" t="t" r="r" b="b"/>
            <a:pathLst>
              <a:path w="1083310" h="328930">
                <a:moveTo>
                  <a:pt x="978280" y="0"/>
                </a:moveTo>
                <a:lnTo>
                  <a:pt x="973581" y="13334"/>
                </a:lnTo>
                <a:lnTo>
                  <a:pt x="992631" y="21595"/>
                </a:lnTo>
                <a:lnTo>
                  <a:pt x="1009014" y="33035"/>
                </a:lnTo>
                <a:lnTo>
                  <a:pt x="1033779" y="65404"/>
                </a:lnTo>
                <a:lnTo>
                  <a:pt x="1048353" y="109108"/>
                </a:lnTo>
                <a:lnTo>
                  <a:pt x="1053211" y="162813"/>
                </a:lnTo>
                <a:lnTo>
                  <a:pt x="1051994" y="191789"/>
                </a:lnTo>
                <a:lnTo>
                  <a:pt x="1042227" y="241788"/>
                </a:lnTo>
                <a:lnTo>
                  <a:pt x="1022649" y="280838"/>
                </a:lnTo>
                <a:lnTo>
                  <a:pt x="992880" y="307179"/>
                </a:lnTo>
                <a:lnTo>
                  <a:pt x="974089" y="315467"/>
                </a:lnTo>
                <a:lnTo>
                  <a:pt x="978280" y="328929"/>
                </a:lnTo>
                <a:lnTo>
                  <a:pt x="1023159" y="307832"/>
                </a:lnTo>
                <a:lnTo>
                  <a:pt x="1056131" y="271399"/>
                </a:lnTo>
                <a:lnTo>
                  <a:pt x="1076420" y="222599"/>
                </a:lnTo>
                <a:lnTo>
                  <a:pt x="1083182" y="164464"/>
                </a:lnTo>
                <a:lnTo>
                  <a:pt x="1081511" y="134717"/>
                </a:lnTo>
                <a:lnTo>
                  <a:pt x="1067913" y="80918"/>
                </a:lnTo>
                <a:lnTo>
                  <a:pt x="1041003" y="37415"/>
                </a:lnTo>
                <a:lnTo>
                  <a:pt x="1002141" y="8598"/>
                </a:lnTo>
                <a:lnTo>
                  <a:pt x="978280" y="0"/>
                </a:lnTo>
                <a:close/>
              </a:path>
              <a:path w="1083310" h="328930">
                <a:moveTo>
                  <a:pt x="104901" y="0"/>
                </a:moveTo>
                <a:lnTo>
                  <a:pt x="60134" y="21066"/>
                </a:lnTo>
                <a:lnTo>
                  <a:pt x="27177" y="57657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54" y="291550"/>
                </a:lnTo>
                <a:lnTo>
                  <a:pt x="80968" y="320280"/>
                </a:lnTo>
                <a:lnTo>
                  <a:pt x="104901" y="328929"/>
                </a:lnTo>
                <a:lnTo>
                  <a:pt x="109092" y="315467"/>
                </a:lnTo>
                <a:lnTo>
                  <a:pt x="90356" y="307179"/>
                </a:lnTo>
                <a:lnTo>
                  <a:pt x="74167" y="295640"/>
                </a:lnTo>
                <a:lnTo>
                  <a:pt x="49529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2" y="162813"/>
                </a:lnTo>
                <a:lnTo>
                  <a:pt x="31206" y="134717"/>
                </a:lnTo>
                <a:lnTo>
                  <a:pt x="41009" y="86000"/>
                </a:lnTo>
                <a:lnTo>
                  <a:pt x="60577" y="47642"/>
                </a:lnTo>
                <a:lnTo>
                  <a:pt x="90624" y="21595"/>
                </a:lnTo>
                <a:lnTo>
                  <a:pt x="109600" y="13334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80185" y="2007869"/>
            <a:ext cx="33026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53589" algn="l"/>
                <a:tab pos="2447925" algn="l"/>
              </a:tabLst>
            </a:pP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4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𝔼</a:t>
            </a:r>
            <a:r>
              <a:rPr sz="2800" spc="35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3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21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𝑡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20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𝑡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541904" y="2671826"/>
            <a:ext cx="1083310" cy="328930"/>
          </a:xfrm>
          <a:custGeom>
            <a:avLst/>
            <a:gdLst/>
            <a:ahLst/>
            <a:cxnLst/>
            <a:rect l="l" t="t" r="r" b="b"/>
            <a:pathLst>
              <a:path w="1083310" h="328930">
                <a:moveTo>
                  <a:pt x="978281" y="0"/>
                </a:moveTo>
                <a:lnTo>
                  <a:pt x="973582" y="13335"/>
                </a:lnTo>
                <a:lnTo>
                  <a:pt x="992632" y="21595"/>
                </a:lnTo>
                <a:lnTo>
                  <a:pt x="1009015" y="33035"/>
                </a:lnTo>
                <a:lnTo>
                  <a:pt x="1033780" y="65404"/>
                </a:lnTo>
                <a:lnTo>
                  <a:pt x="1048353" y="109108"/>
                </a:lnTo>
                <a:lnTo>
                  <a:pt x="1053210" y="162813"/>
                </a:lnTo>
                <a:lnTo>
                  <a:pt x="1051994" y="191789"/>
                </a:lnTo>
                <a:lnTo>
                  <a:pt x="1042227" y="241788"/>
                </a:lnTo>
                <a:lnTo>
                  <a:pt x="1022649" y="280838"/>
                </a:lnTo>
                <a:lnTo>
                  <a:pt x="992880" y="307179"/>
                </a:lnTo>
                <a:lnTo>
                  <a:pt x="974090" y="315468"/>
                </a:lnTo>
                <a:lnTo>
                  <a:pt x="978281" y="328929"/>
                </a:lnTo>
                <a:lnTo>
                  <a:pt x="1023159" y="307832"/>
                </a:lnTo>
                <a:lnTo>
                  <a:pt x="1056132" y="271399"/>
                </a:lnTo>
                <a:lnTo>
                  <a:pt x="1076420" y="222599"/>
                </a:lnTo>
                <a:lnTo>
                  <a:pt x="1083183" y="164464"/>
                </a:lnTo>
                <a:lnTo>
                  <a:pt x="1081511" y="134717"/>
                </a:lnTo>
                <a:lnTo>
                  <a:pt x="1067913" y="80918"/>
                </a:lnTo>
                <a:lnTo>
                  <a:pt x="1041003" y="37415"/>
                </a:lnTo>
                <a:lnTo>
                  <a:pt x="1002141" y="8598"/>
                </a:lnTo>
                <a:lnTo>
                  <a:pt x="978281" y="0"/>
                </a:lnTo>
                <a:close/>
              </a:path>
              <a:path w="1083310" h="328930">
                <a:moveTo>
                  <a:pt x="104901" y="0"/>
                </a:moveTo>
                <a:lnTo>
                  <a:pt x="60134" y="21066"/>
                </a:lnTo>
                <a:lnTo>
                  <a:pt x="27177" y="57658"/>
                </a:lnTo>
                <a:lnTo>
                  <a:pt x="6778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6762" y="222599"/>
                </a:lnTo>
                <a:lnTo>
                  <a:pt x="27050" y="271399"/>
                </a:lnTo>
                <a:lnTo>
                  <a:pt x="60023" y="307832"/>
                </a:lnTo>
                <a:lnTo>
                  <a:pt x="104901" y="328929"/>
                </a:lnTo>
                <a:lnTo>
                  <a:pt x="109093" y="315468"/>
                </a:lnTo>
                <a:lnTo>
                  <a:pt x="90356" y="307179"/>
                </a:lnTo>
                <a:lnTo>
                  <a:pt x="74167" y="295640"/>
                </a:lnTo>
                <a:lnTo>
                  <a:pt x="49530" y="262763"/>
                </a:lnTo>
                <a:lnTo>
                  <a:pt x="34893" y="218122"/>
                </a:lnTo>
                <a:lnTo>
                  <a:pt x="30042" y="164464"/>
                </a:lnTo>
                <a:lnTo>
                  <a:pt x="29971" y="162813"/>
                </a:lnTo>
                <a:lnTo>
                  <a:pt x="34893" y="109108"/>
                </a:lnTo>
                <a:lnTo>
                  <a:pt x="49530" y="65404"/>
                </a:lnTo>
                <a:lnTo>
                  <a:pt x="74279" y="33035"/>
                </a:lnTo>
                <a:lnTo>
                  <a:pt x="109600" y="13335"/>
                </a:lnTo>
                <a:lnTo>
                  <a:pt x="104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785103" y="2125726"/>
            <a:ext cx="22860" cy="277495"/>
          </a:xfrm>
          <a:custGeom>
            <a:avLst/>
            <a:gdLst/>
            <a:ahLst/>
            <a:cxnLst/>
            <a:rect l="l" t="t" r="r" b="b"/>
            <a:pathLst>
              <a:path w="22860" h="277494">
                <a:moveTo>
                  <a:pt x="22860" y="0"/>
                </a:moveTo>
                <a:lnTo>
                  <a:pt x="0" y="0"/>
                </a:lnTo>
                <a:lnTo>
                  <a:pt x="0" y="276987"/>
                </a:lnTo>
                <a:lnTo>
                  <a:pt x="22860" y="276987"/>
                </a:lnTo>
                <a:lnTo>
                  <a:pt x="228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500243" y="2123439"/>
            <a:ext cx="66675" cy="283210"/>
          </a:xfrm>
          <a:custGeom>
            <a:avLst/>
            <a:gdLst/>
            <a:ahLst/>
            <a:cxnLst/>
            <a:rect l="l" t="t" r="r" b="b"/>
            <a:pathLst>
              <a:path w="66675" h="283210">
                <a:moveTo>
                  <a:pt x="66421" y="0"/>
                </a:moveTo>
                <a:lnTo>
                  <a:pt x="0" y="0"/>
                </a:lnTo>
                <a:lnTo>
                  <a:pt x="0" y="11430"/>
                </a:lnTo>
                <a:lnTo>
                  <a:pt x="0" y="271780"/>
                </a:lnTo>
                <a:lnTo>
                  <a:pt x="0" y="283210"/>
                </a:lnTo>
                <a:lnTo>
                  <a:pt x="66421" y="283210"/>
                </a:lnTo>
                <a:lnTo>
                  <a:pt x="66421" y="271780"/>
                </a:lnTo>
                <a:lnTo>
                  <a:pt x="24765" y="271780"/>
                </a:lnTo>
                <a:lnTo>
                  <a:pt x="24765" y="11430"/>
                </a:lnTo>
                <a:lnTo>
                  <a:pt x="66421" y="11430"/>
                </a:lnTo>
                <a:lnTo>
                  <a:pt x="664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25768" y="2123439"/>
            <a:ext cx="66675" cy="283210"/>
          </a:xfrm>
          <a:custGeom>
            <a:avLst/>
            <a:gdLst/>
            <a:ahLst/>
            <a:cxnLst/>
            <a:rect l="l" t="t" r="r" b="b"/>
            <a:pathLst>
              <a:path w="66675" h="283210">
                <a:moveTo>
                  <a:pt x="66421" y="0"/>
                </a:moveTo>
                <a:lnTo>
                  <a:pt x="0" y="0"/>
                </a:lnTo>
                <a:lnTo>
                  <a:pt x="0" y="11430"/>
                </a:lnTo>
                <a:lnTo>
                  <a:pt x="41783" y="11430"/>
                </a:lnTo>
                <a:lnTo>
                  <a:pt x="41783" y="271780"/>
                </a:lnTo>
                <a:lnTo>
                  <a:pt x="0" y="271780"/>
                </a:lnTo>
                <a:lnTo>
                  <a:pt x="0" y="283210"/>
                </a:lnTo>
                <a:lnTo>
                  <a:pt x="66421" y="283210"/>
                </a:lnTo>
                <a:lnTo>
                  <a:pt x="66421" y="271780"/>
                </a:lnTo>
                <a:lnTo>
                  <a:pt x="66421" y="11430"/>
                </a:lnTo>
                <a:lnTo>
                  <a:pt x="664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864731" y="2123694"/>
            <a:ext cx="876300" cy="282575"/>
          </a:xfrm>
          <a:custGeom>
            <a:avLst/>
            <a:gdLst/>
            <a:ahLst/>
            <a:cxnLst/>
            <a:rect l="l" t="t" r="r" b="b"/>
            <a:pathLst>
              <a:path w="876300" h="282575">
                <a:moveTo>
                  <a:pt x="786002" y="0"/>
                </a:moveTo>
                <a:lnTo>
                  <a:pt x="782066" y="11429"/>
                </a:lnTo>
                <a:lnTo>
                  <a:pt x="798373" y="18522"/>
                </a:lnTo>
                <a:lnTo>
                  <a:pt x="812419" y="28352"/>
                </a:lnTo>
                <a:lnTo>
                  <a:pt x="840962" y="73852"/>
                </a:lnTo>
                <a:lnTo>
                  <a:pt x="849303" y="115341"/>
                </a:lnTo>
                <a:lnTo>
                  <a:pt x="849344" y="115623"/>
                </a:lnTo>
                <a:lnTo>
                  <a:pt x="850392" y="139700"/>
                </a:lnTo>
                <a:lnTo>
                  <a:pt x="849344" y="164633"/>
                </a:lnTo>
                <a:lnTo>
                  <a:pt x="846201" y="187245"/>
                </a:lnTo>
                <a:lnTo>
                  <a:pt x="833627" y="225551"/>
                </a:lnTo>
                <a:lnTo>
                  <a:pt x="798570" y="263771"/>
                </a:lnTo>
                <a:lnTo>
                  <a:pt x="782447" y="270890"/>
                </a:lnTo>
                <a:lnTo>
                  <a:pt x="786002" y="282320"/>
                </a:lnTo>
                <a:lnTo>
                  <a:pt x="824547" y="264239"/>
                </a:lnTo>
                <a:lnTo>
                  <a:pt x="852804" y="232917"/>
                </a:lnTo>
                <a:lnTo>
                  <a:pt x="870235" y="191119"/>
                </a:lnTo>
                <a:lnTo>
                  <a:pt x="876046" y="141223"/>
                </a:lnTo>
                <a:lnTo>
                  <a:pt x="874609" y="115623"/>
                </a:lnTo>
                <a:lnTo>
                  <a:pt x="862972" y="69482"/>
                </a:lnTo>
                <a:lnTo>
                  <a:pt x="839902" y="32146"/>
                </a:lnTo>
                <a:lnTo>
                  <a:pt x="806477" y="7381"/>
                </a:lnTo>
                <a:lnTo>
                  <a:pt x="786002" y="0"/>
                </a:lnTo>
                <a:close/>
              </a:path>
              <a:path w="876300" h="282575">
                <a:moveTo>
                  <a:pt x="90043" y="0"/>
                </a:moveTo>
                <a:lnTo>
                  <a:pt x="51641" y="18097"/>
                </a:lnTo>
                <a:lnTo>
                  <a:pt x="23241" y="49529"/>
                </a:lnTo>
                <a:lnTo>
                  <a:pt x="5810" y="91424"/>
                </a:lnTo>
                <a:lnTo>
                  <a:pt x="85" y="139700"/>
                </a:lnTo>
                <a:lnTo>
                  <a:pt x="0" y="141223"/>
                </a:lnTo>
                <a:lnTo>
                  <a:pt x="1452" y="167177"/>
                </a:lnTo>
                <a:lnTo>
                  <a:pt x="13073" y="213036"/>
                </a:lnTo>
                <a:lnTo>
                  <a:pt x="36125" y="250227"/>
                </a:lnTo>
                <a:lnTo>
                  <a:pt x="69514" y="274941"/>
                </a:lnTo>
                <a:lnTo>
                  <a:pt x="90043" y="282320"/>
                </a:lnTo>
                <a:lnTo>
                  <a:pt x="93599" y="270890"/>
                </a:lnTo>
                <a:lnTo>
                  <a:pt x="77549" y="263771"/>
                </a:lnTo>
                <a:lnTo>
                  <a:pt x="63690" y="253841"/>
                </a:lnTo>
                <a:lnTo>
                  <a:pt x="35210" y="207547"/>
                </a:lnTo>
                <a:lnTo>
                  <a:pt x="26828" y="164633"/>
                </a:lnTo>
                <a:lnTo>
                  <a:pt x="25780" y="139700"/>
                </a:lnTo>
                <a:lnTo>
                  <a:pt x="26828" y="115623"/>
                </a:lnTo>
                <a:lnTo>
                  <a:pt x="35210" y="73852"/>
                </a:lnTo>
                <a:lnTo>
                  <a:pt x="63801" y="28352"/>
                </a:lnTo>
                <a:lnTo>
                  <a:pt x="94107" y="11429"/>
                </a:lnTo>
                <a:lnTo>
                  <a:pt x="900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182361" y="2009394"/>
            <a:ext cx="6322060" cy="462280"/>
          </a:xfrm>
          <a:prstGeom prst="rect">
            <a:avLst/>
          </a:prstGeom>
          <a:ln w="38100">
            <a:solidFill>
              <a:srgbClr val="B6A379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95"/>
              </a:spcBef>
              <a:tabLst>
                <a:tab pos="1782445" algn="l"/>
                <a:tab pos="2669540" algn="l"/>
              </a:tabLst>
            </a:pPr>
            <a:r>
              <a:rPr sz="2400" dirty="0">
                <a:latin typeface="Cambria Math"/>
                <a:cs typeface="Cambria Math"/>
              </a:rPr>
              <a:t>𝔼</a:t>
            </a:r>
            <a:r>
              <a:rPr sz="2400" spc="29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X</a:t>
            </a:r>
            <a:r>
              <a:rPr sz="2400" spc="22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X</a:t>
            </a:r>
            <a:r>
              <a:rPr sz="2400" spc="13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≥</a:t>
            </a:r>
            <a:r>
              <a:rPr sz="2400" spc="13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t</a:t>
            </a:r>
            <a:r>
              <a:rPr sz="2400" spc="285" dirty="0">
                <a:latin typeface="Cambria Math"/>
                <a:cs typeface="Cambria Math"/>
              </a:rPr>
              <a:t> </a:t>
            </a:r>
            <a:r>
              <a:rPr sz="2400" spc="-50" dirty="0">
                <a:latin typeface="Cambria Math"/>
                <a:cs typeface="Cambria Math"/>
              </a:rPr>
              <a:t>ℙ</a:t>
            </a:r>
            <a:r>
              <a:rPr sz="2400" dirty="0">
                <a:latin typeface="Cambria Math"/>
                <a:cs typeface="Cambria Math"/>
              </a:rPr>
              <a:t>	X</a:t>
            </a:r>
            <a:r>
              <a:rPr sz="2400" spc="12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≥</a:t>
            </a:r>
            <a:r>
              <a:rPr sz="2400" spc="130" dirty="0">
                <a:latin typeface="Cambria Math"/>
                <a:cs typeface="Cambria Math"/>
              </a:rPr>
              <a:t> </a:t>
            </a:r>
            <a:r>
              <a:rPr sz="2400" spc="-50" dirty="0">
                <a:latin typeface="Cambria Math"/>
                <a:cs typeface="Cambria Math"/>
              </a:rPr>
              <a:t>t</a:t>
            </a:r>
            <a:r>
              <a:rPr sz="2400" dirty="0">
                <a:latin typeface="Cambria Math"/>
                <a:cs typeface="Cambria Math"/>
              </a:rPr>
              <a:t>	≥</a:t>
            </a:r>
            <a:r>
              <a:rPr sz="2400" spc="12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0</a:t>
            </a:r>
            <a:r>
              <a:rPr sz="2400" spc="120" dirty="0">
                <a:latin typeface="Cambria Math"/>
                <a:cs typeface="Cambria Math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if</a:t>
            </a:r>
            <a:r>
              <a:rPr sz="2400" b="0" spc="10" dirty="0">
                <a:latin typeface="Segoe UI Semilight"/>
                <a:cs typeface="Segoe UI Semilight"/>
              </a:rPr>
              <a:t> </a:t>
            </a:r>
            <a:r>
              <a:rPr sz="2400" dirty="0">
                <a:latin typeface="Cambria Math"/>
                <a:cs typeface="Cambria Math"/>
              </a:rPr>
              <a:t>X</a:t>
            </a:r>
            <a:r>
              <a:rPr sz="2400" spc="130" dirty="0">
                <a:latin typeface="Cambria Math"/>
                <a:cs typeface="Cambria Math"/>
              </a:rPr>
              <a:t> </a:t>
            </a:r>
            <a:r>
              <a:rPr sz="2400" b="0" dirty="0">
                <a:latin typeface="Segoe UI Semilight"/>
                <a:cs typeface="Segoe UI Semilight"/>
              </a:rPr>
              <a:t>is</a:t>
            </a:r>
            <a:r>
              <a:rPr sz="2400" b="0" spc="-10" dirty="0">
                <a:latin typeface="Segoe UI Semilight"/>
                <a:cs typeface="Segoe UI Semilight"/>
              </a:rPr>
              <a:t> </a:t>
            </a:r>
            <a:r>
              <a:rPr sz="2400" b="0" spc="-20" dirty="0">
                <a:latin typeface="Segoe UI Semilight"/>
                <a:cs typeface="Segoe UI Semilight"/>
              </a:rPr>
              <a:t>non-</a:t>
            </a:r>
            <a:r>
              <a:rPr sz="2400" b="0" spc="-10" dirty="0">
                <a:latin typeface="Segoe UI Semilight"/>
                <a:cs typeface="Segoe UI Semilight"/>
              </a:rPr>
              <a:t>negative</a:t>
            </a:r>
            <a:endParaRPr sz="2400">
              <a:latin typeface="Segoe UI Semilight"/>
              <a:cs typeface="Segoe UI Semiligh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464808" y="4576571"/>
            <a:ext cx="5683250" cy="2281555"/>
          </a:xfrm>
          <a:custGeom>
            <a:avLst/>
            <a:gdLst/>
            <a:ahLst/>
            <a:cxnLst/>
            <a:rect l="l" t="t" r="r" b="b"/>
            <a:pathLst>
              <a:path w="5683250" h="2281554">
                <a:moveTo>
                  <a:pt x="0" y="2281428"/>
                </a:moveTo>
                <a:lnTo>
                  <a:pt x="5682995" y="2281428"/>
                </a:lnTo>
                <a:lnTo>
                  <a:pt x="5682995" y="0"/>
                </a:lnTo>
                <a:lnTo>
                  <a:pt x="0" y="0"/>
                </a:lnTo>
                <a:lnTo>
                  <a:pt x="0" y="2281428"/>
                </a:lnTo>
                <a:close/>
              </a:path>
            </a:pathLst>
          </a:custGeom>
          <a:solidFill>
            <a:srgbClr val="A38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557009" y="4681550"/>
            <a:ext cx="549783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Let</a:t>
            </a:r>
            <a:r>
              <a:rPr sz="2800" b="1" spc="-4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𝑋</a:t>
            </a:r>
            <a:r>
              <a:rPr sz="2800" spc="19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be</a:t>
            </a:r>
            <a:r>
              <a:rPr sz="2800" b="1" spc="-3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</a:t>
            </a:r>
            <a:r>
              <a:rPr sz="28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random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 variable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supported</a:t>
            </a:r>
            <a:r>
              <a:rPr sz="28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(only)</a:t>
            </a:r>
            <a:r>
              <a:rPr sz="2800" b="1" spc="-4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on</a:t>
            </a:r>
            <a:r>
              <a:rPr sz="2800" b="1" spc="-6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Segoe UI Semibold"/>
                <a:cs typeface="Segoe UI Semibold"/>
              </a:rPr>
              <a:t>non-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negative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numbers.</a:t>
            </a:r>
            <a:r>
              <a:rPr sz="2800" b="1" spc="-1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For</a:t>
            </a:r>
            <a:r>
              <a:rPr sz="2800" b="1" spc="-4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any</a:t>
            </a:r>
            <a:r>
              <a:rPr sz="2800" b="1" spc="-3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spc="9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&gt;</a:t>
            </a:r>
            <a:r>
              <a:rPr sz="2800" spc="11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𝟎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290052" y="6290195"/>
            <a:ext cx="1092835" cy="328930"/>
          </a:xfrm>
          <a:custGeom>
            <a:avLst/>
            <a:gdLst/>
            <a:ahLst/>
            <a:cxnLst/>
            <a:rect l="l" t="t" r="r" b="b"/>
            <a:pathLst>
              <a:path w="1092834" h="328929">
                <a:moveTo>
                  <a:pt x="987425" y="0"/>
                </a:moveTo>
                <a:lnTo>
                  <a:pt x="982726" y="13347"/>
                </a:lnTo>
                <a:lnTo>
                  <a:pt x="1001776" y="21610"/>
                </a:lnTo>
                <a:lnTo>
                  <a:pt x="1018158" y="33046"/>
                </a:lnTo>
                <a:lnTo>
                  <a:pt x="1042924" y="65443"/>
                </a:lnTo>
                <a:lnTo>
                  <a:pt x="1057386" y="109159"/>
                </a:lnTo>
                <a:lnTo>
                  <a:pt x="1060965" y="134385"/>
                </a:lnTo>
                <a:lnTo>
                  <a:pt x="1061015" y="134741"/>
                </a:lnTo>
                <a:lnTo>
                  <a:pt x="1061013" y="191812"/>
                </a:lnTo>
                <a:lnTo>
                  <a:pt x="1051298" y="241829"/>
                </a:lnTo>
                <a:lnTo>
                  <a:pt x="1031722" y="280898"/>
                </a:lnTo>
                <a:lnTo>
                  <a:pt x="1001952" y="307255"/>
                </a:lnTo>
                <a:lnTo>
                  <a:pt x="983233" y="315556"/>
                </a:lnTo>
                <a:lnTo>
                  <a:pt x="987425" y="328904"/>
                </a:lnTo>
                <a:lnTo>
                  <a:pt x="1032256" y="307860"/>
                </a:lnTo>
                <a:lnTo>
                  <a:pt x="1065276" y="271424"/>
                </a:lnTo>
                <a:lnTo>
                  <a:pt x="1085564" y="222640"/>
                </a:lnTo>
                <a:lnTo>
                  <a:pt x="1092327" y="164541"/>
                </a:lnTo>
                <a:lnTo>
                  <a:pt x="1090636" y="134741"/>
                </a:lnTo>
                <a:lnTo>
                  <a:pt x="1077003" y="80936"/>
                </a:lnTo>
                <a:lnTo>
                  <a:pt x="1050129" y="37426"/>
                </a:lnTo>
                <a:lnTo>
                  <a:pt x="1011231" y="8603"/>
                </a:lnTo>
                <a:lnTo>
                  <a:pt x="987425" y="0"/>
                </a:lnTo>
                <a:close/>
              </a:path>
              <a:path w="1092834" h="328929">
                <a:moveTo>
                  <a:pt x="104901" y="0"/>
                </a:moveTo>
                <a:lnTo>
                  <a:pt x="60118" y="21078"/>
                </a:lnTo>
                <a:lnTo>
                  <a:pt x="27050" y="57645"/>
                </a:lnTo>
                <a:lnTo>
                  <a:pt x="6762" y="106516"/>
                </a:lnTo>
                <a:lnTo>
                  <a:pt x="97" y="162801"/>
                </a:lnTo>
                <a:lnTo>
                  <a:pt x="0" y="164541"/>
                </a:lnTo>
                <a:lnTo>
                  <a:pt x="1690" y="194754"/>
                </a:lnTo>
                <a:lnTo>
                  <a:pt x="15216" y="248198"/>
                </a:lnTo>
                <a:lnTo>
                  <a:pt x="42054" y="291567"/>
                </a:lnTo>
                <a:lnTo>
                  <a:pt x="80968" y="320305"/>
                </a:lnTo>
                <a:lnTo>
                  <a:pt x="104901" y="328904"/>
                </a:lnTo>
                <a:lnTo>
                  <a:pt x="108966" y="315556"/>
                </a:lnTo>
                <a:lnTo>
                  <a:pt x="90247" y="307255"/>
                </a:lnTo>
                <a:lnTo>
                  <a:pt x="74088" y="295703"/>
                </a:lnTo>
                <a:lnTo>
                  <a:pt x="49402" y="262839"/>
                </a:lnTo>
                <a:lnTo>
                  <a:pt x="34829" y="218154"/>
                </a:lnTo>
                <a:lnTo>
                  <a:pt x="30044" y="164541"/>
                </a:lnTo>
                <a:lnTo>
                  <a:pt x="29972" y="162801"/>
                </a:lnTo>
                <a:lnTo>
                  <a:pt x="34829" y="109159"/>
                </a:lnTo>
                <a:lnTo>
                  <a:pt x="49402" y="65443"/>
                </a:lnTo>
                <a:lnTo>
                  <a:pt x="74247" y="33046"/>
                </a:lnTo>
                <a:lnTo>
                  <a:pt x="109474" y="13347"/>
                </a:lnTo>
                <a:lnTo>
                  <a:pt x="1049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001761" y="6189065"/>
            <a:ext cx="17919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5765" algn="l"/>
                <a:tab pos="1511935" algn="l"/>
              </a:tabLst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ℙ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𝑿</a:t>
            </a:r>
            <a:r>
              <a:rPr sz="2800" spc="14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≥</a:t>
            </a:r>
            <a:r>
              <a:rPr sz="2800" spc="15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≤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878821" y="6443192"/>
            <a:ext cx="721360" cy="22860"/>
          </a:xfrm>
          <a:custGeom>
            <a:avLst/>
            <a:gdLst/>
            <a:ahLst/>
            <a:cxnLst/>
            <a:rect l="l" t="t" r="r" b="b"/>
            <a:pathLst>
              <a:path w="721359" h="22860">
                <a:moveTo>
                  <a:pt x="720851" y="0"/>
                </a:moveTo>
                <a:lnTo>
                  <a:pt x="0" y="0"/>
                </a:lnTo>
                <a:lnTo>
                  <a:pt x="0" y="22859"/>
                </a:lnTo>
                <a:lnTo>
                  <a:pt x="720851" y="22859"/>
                </a:lnTo>
                <a:lnTo>
                  <a:pt x="7208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9867392" y="5921146"/>
            <a:ext cx="747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FFFFFF"/>
                </a:solidFill>
                <a:latin typeface="Cambria Math"/>
                <a:cs typeface="Cambria Math"/>
              </a:rPr>
              <a:t>𝔼[𝑿]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152380" y="6426809"/>
            <a:ext cx="1746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473952" y="3741420"/>
            <a:ext cx="5674360" cy="835660"/>
          </a:xfrm>
          <a:prstGeom prst="rect">
            <a:avLst/>
          </a:prstGeom>
          <a:solidFill>
            <a:srgbClr val="4B3182"/>
          </a:solidFill>
        </p:spPr>
        <p:txBody>
          <a:bodyPr vert="horz" wrap="square" lIns="0" tIns="16383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290"/>
              </a:spcBef>
            </a:pPr>
            <a:r>
              <a:rPr sz="32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Markov’s</a:t>
            </a:r>
            <a:r>
              <a:rPr sz="3200" b="1" spc="-16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Inequality</a:t>
            </a:r>
            <a:endParaRPr sz="3200">
              <a:latin typeface="Segoe UI Semibold"/>
              <a:cs typeface="Segoe UI Semibold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769619" y="3244595"/>
            <a:ext cx="3451860" cy="914400"/>
            <a:chOff x="769619" y="3244595"/>
            <a:chExt cx="3451860" cy="914400"/>
          </a:xfrm>
        </p:grpSpPr>
        <p:sp>
          <p:nvSpPr>
            <p:cNvPr id="34" name="object 34"/>
            <p:cNvSpPr/>
            <p:nvPr/>
          </p:nvSpPr>
          <p:spPr>
            <a:xfrm>
              <a:off x="788669" y="3263645"/>
              <a:ext cx="3413760" cy="876300"/>
            </a:xfrm>
            <a:custGeom>
              <a:avLst/>
              <a:gdLst/>
              <a:ahLst/>
              <a:cxnLst/>
              <a:rect l="l" t="t" r="r" b="b"/>
              <a:pathLst>
                <a:path w="3413760" h="876300">
                  <a:moveTo>
                    <a:pt x="0" y="146050"/>
                  </a:moveTo>
                  <a:lnTo>
                    <a:pt x="7446" y="99893"/>
                  </a:lnTo>
                  <a:lnTo>
                    <a:pt x="28180" y="59801"/>
                  </a:lnTo>
                  <a:lnTo>
                    <a:pt x="59796" y="28183"/>
                  </a:lnTo>
                  <a:lnTo>
                    <a:pt x="99888" y="7447"/>
                  </a:lnTo>
                  <a:lnTo>
                    <a:pt x="146049" y="0"/>
                  </a:lnTo>
                  <a:lnTo>
                    <a:pt x="3267709" y="0"/>
                  </a:lnTo>
                  <a:lnTo>
                    <a:pt x="3313866" y="7447"/>
                  </a:lnTo>
                  <a:lnTo>
                    <a:pt x="3353958" y="28183"/>
                  </a:lnTo>
                  <a:lnTo>
                    <a:pt x="3385576" y="59801"/>
                  </a:lnTo>
                  <a:lnTo>
                    <a:pt x="3406312" y="99893"/>
                  </a:lnTo>
                  <a:lnTo>
                    <a:pt x="3413759" y="146050"/>
                  </a:lnTo>
                  <a:lnTo>
                    <a:pt x="3413759" y="730249"/>
                  </a:lnTo>
                  <a:lnTo>
                    <a:pt x="3406312" y="776406"/>
                  </a:lnTo>
                  <a:lnTo>
                    <a:pt x="3385576" y="816498"/>
                  </a:lnTo>
                  <a:lnTo>
                    <a:pt x="3353958" y="848116"/>
                  </a:lnTo>
                  <a:lnTo>
                    <a:pt x="3313866" y="868852"/>
                  </a:lnTo>
                  <a:lnTo>
                    <a:pt x="3267709" y="876299"/>
                  </a:lnTo>
                  <a:lnTo>
                    <a:pt x="146049" y="876299"/>
                  </a:lnTo>
                  <a:lnTo>
                    <a:pt x="99888" y="868852"/>
                  </a:lnTo>
                  <a:lnTo>
                    <a:pt x="59796" y="848116"/>
                  </a:lnTo>
                  <a:lnTo>
                    <a:pt x="28180" y="816498"/>
                  </a:lnTo>
                  <a:lnTo>
                    <a:pt x="7446" y="776406"/>
                  </a:lnTo>
                  <a:lnTo>
                    <a:pt x="0" y="730249"/>
                  </a:lnTo>
                  <a:lnTo>
                    <a:pt x="0" y="146050"/>
                  </a:lnTo>
                  <a:close/>
                </a:path>
              </a:pathLst>
            </a:custGeom>
            <a:ln w="38099">
              <a:solidFill>
                <a:srgbClr val="A38D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25003" y="3557269"/>
              <a:ext cx="408305" cy="330200"/>
            </a:xfrm>
            <a:custGeom>
              <a:avLst/>
              <a:gdLst/>
              <a:ahLst/>
              <a:cxnLst/>
              <a:rect l="l" t="t" r="r" b="b"/>
              <a:pathLst>
                <a:path w="408305" h="330200">
                  <a:moveTo>
                    <a:pt x="77381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0" y="316230"/>
                  </a:lnTo>
                  <a:lnTo>
                    <a:pt x="0" y="330200"/>
                  </a:lnTo>
                  <a:lnTo>
                    <a:pt x="77381" y="330200"/>
                  </a:lnTo>
                  <a:lnTo>
                    <a:pt x="77381" y="316230"/>
                  </a:lnTo>
                  <a:lnTo>
                    <a:pt x="28778" y="316230"/>
                  </a:lnTo>
                  <a:lnTo>
                    <a:pt x="28778" y="12700"/>
                  </a:lnTo>
                  <a:lnTo>
                    <a:pt x="77381" y="12700"/>
                  </a:lnTo>
                  <a:lnTo>
                    <a:pt x="77381" y="0"/>
                  </a:lnTo>
                  <a:close/>
                </a:path>
                <a:path w="408305" h="330200">
                  <a:moveTo>
                    <a:pt x="407962" y="0"/>
                  </a:moveTo>
                  <a:lnTo>
                    <a:pt x="330619" y="0"/>
                  </a:lnTo>
                  <a:lnTo>
                    <a:pt x="330619" y="12700"/>
                  </a:lnTo>
                  <a:lnTo>
                    <a:pt x="379133" y="12700"/>
                  </a:lnTo>
                  <a:lnTo>
                    <a:pt x="379133" y="316230"/>
                  </a:lnTo>
                  <a:lnTo>
                    <a:pt x="330619" y="316230"/>
                  </a:lnTo>
                  <a:lnTo>
                    <a:pt x="330619" y="330200"/>
                  </a:lnTo>
                  <a:lnTo>
                    <a:pt x="407962" y="330200"/>
                  </a:lnTo>
                  <a:lnTo>
                    <a:pt x="407962" y="316230"/>
                  </a:lnTo>
                  <a:lnTo>
                    <a:pt x="407962" y="12700"/>
                  </a:lnTo>
                  <a:lnTo>
                    <a:pt x="4079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699922" y="2570479"/>
            <a:ext cx="5538470" cy="2520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92480">
              <a:lnSpc>
                <a:spcPct val="100000"/>
              </a:lnSpc>
              <a:spcBef>
                <a:spcPts val="95"/>
              </a:spcBef>
              <a:tabLst>
                <a:tab pos="1958339" algn="l"/>
              </a:tabLst>
            </a:pP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𝑡</a:t>
            </a:r>
            <a:r>
              <a:rPr sz="2800" spc="6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⋅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spc="-6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204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𝑡</a:t>
            </a:r>
            <a:endParaRPr sz="28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2800">
              <a:latin typeface="Cambria Math"/>
              <a:cs typeface="Cambria Math"/>
            </a:endParaRPr>
          </a:p>
          <a:p>
            <a:pPr marL="258445">
              <a:lnSpc>
                <a:spcPct val="100000"/>
              </a:lnSpc>
              <a:tabLst>
                <a:tab pos="1070610" algn="l"/>
              </a:tabLst>
            </a:pPr>
            <a:r>
              <a:rPr sz="2800" dirty="0">
                <a:latin typeface="Cambria Math"/>
                <a:cs typeface="Cambria Math"/>
              </a:rPr>
              <a:t>𝔼</a:t>
            </a:r>
            <a:r>
              <a:rPr sz="2800" spc="34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𝑋</a:t>
            </a:r>
            <a:r>
              <a:rPr sz="2800" dirty="0">
                <a:latin typeface="Cambria Math"/>
                <a:cs typeface="Cambria Math"/>
              </a:rPr>
              <a:t>	≥</a:t>
            </a:r>
            <a:r>
              <a:rPr sz="2800" spc="13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𝑡</a:t>
            </a:r>
            <a:r>
              <a:rPr sz="2800" spc="7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⋅</a:t>
            </a:r>
            <a:r>
              <a:rPr sz="2800" spc="-2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ℙ(𝑋</a:t>
            </a:r>
            <a:r>
              <a:rPr sz="2800" spc="2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𝑡)</a:t>
            </a:r>
            <a:endParaRPr sz="2800">
              <a:latin typeface="Cambria Math"/>
              <a:cs typeface="Cambria Math"/>
            </a:endParaRPr>
          </a:p>
          <a:p>
            <a:pPr marL="18415">
              <a:lnSpc>
                <a:spcPts val="3185"/>
              </a:lnSpc>
              <a:spcBef>
                <a:spcPts val="2940"/>
              </a:spcBef>
            </a:pPr>
            <a:r>
              <a:rPr sz="2800" b="0" dirty="0">
                <a:latin typeface="Segoe UI Semilight"/>
                <a:cs typeface="Segoe UI Semilight"/>
              </a:rPr>
              <a:t>Doing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some</a:t>
            </a:r>
            <a:r>
              <a:rPr sz="2800" b="0" spc="-9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algebra…we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get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exactly</a:t>
            </a:r>
            <a:endParaRPr sz="2800">
              <a:latin typeface="Segoe UI Semilight"/>
              <a:cs typeface="Segoe UI Semilight"/>
            </a:endParaRPr>
          </a:p>
          <a:p>
            <a:pPr marL="12700">
              <a:lnSpc>
                <a:spcPts val="3185"/>
              </a:lnSpc>
            </a:pPr>
            <a:r>
              <a:rPr sz="2800" b="0" spc="-20" dirty="0">
                <a:latin typeface="Segoe UI Semilight"/>
                <a:cs typeface="Segoe UI Semilight"/>
              </a:rPr>
              <a:t>what’s</a:t>
            </a:r>
            <a:r>
              <a:rPr sz="2800" b="0" spc="-12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in</a:t>
            </a:r>
            <a:r>
              <a:rPr sz="2800" b="0" spc="-110" dirty="0">
                <a:latin typeface="Segoe UI Semilight"/>
                <a:cs typeface="Segoe UI Semilight"/>
              </a:rPr>
              <a:t> </a:t>
            </a:r>
            <a:r>
              <a:rPr sz="2800" b="0" spc="-20" dirty="0">
                <a:latin typeface="Segoe UI Semilight"/>
                <a:cs typeface="Segoe UI Semilight"/>
              </a:rPr>
              <a:t>Markov’s</a:t>
            </a:r>
            <a:r>
              <a:rPr sz="2800" b="0" spc="-1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inequality!</a:t>
            </a:r>
            <a:r>
              <a:rPr sz="2800" b="0" spc="-114" dirty="0">
                <a:latin typeface="Segoe UI Semilight"/>
                <a:cs typeface="Segoe UI Semilight"/>
              </a:rPr>
              <a:t> </a:t>
            </a:r>
            <a:r>
              <a:rPr sz="2800" spc="-320" dirty="0">
                <a:latin typeface="Wingdings"/>
                <a:cs typeface="Wingdings"/>
              </a:rPr>
              <a:t></a:t>
            </a:r>
            <a:endParaRPr sz="280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65" dirty="0">
                <a:latin typeface="Segoe UI"/>
                <a:cs typeface="Segoe UI"/>
              </a:rPr>
              <a:t>Example:</a:t>
            </a:r>
            <a:r>
              <a:rPr i="1" spc="265" dirty="0">
                <a:latin typeface="Segoe UI"/>
                <a:cs typeface="Segoe UI"/>
              </a:rPr>
              <a:t> </a:t>
            </a:r>
            <a:r>
              <a:rPr dirty="0"/>
              <a:t>Let’s</a:t>
            </a:r>
            <a:r>
              <a:rPr spc="210" dirty="0"/>
              <a:t> </a:t>
            </a:r>
            <a:r>
              <a:rPr spc="60" dirty="0"/>
              <a:t>see</a:t>
            </a:r>
            <a:r>
              <a:rPr spc="190" dirty="0"/>
              <a:t> </a:t>
            </a:r>
            <a:r>
              <a:rPr spc="60" dirty="0"/>
              <a:t>how</a:t>
            </a:r>
            <a:r>
              <a:rPr spc="190" dirty="0"/>
              <a:t> </a:t>
            </a:r>
            <a:r>
              <a:rPr spc="65" dirty="0"/>
              <a:t>good</a:t>
            </a:r>
            <a:r>
              <a:rPr spc="185" dirty="0"/>
              <a:t> </a:t>
            </a:r>
            <a:r>
              <a:rPr spc="65" dirty="0"/>
              <a:t>this</a:t>
            </a:r>
            <a:r>
              <a:rPr spc="190" dirty="0"/>
              <a:t> </a:t>
            </a:r>
            <a:r>
              <a:rPr spc="70" dirty="0"/>
              <a:t>bound</a:t>
            </a:r>
            <a:r>
              <a:rPr spc="185" dirty="0"/>
              <a:t> </a:t>
            </a:r>
            <a:r>
              <a:rPr spc="35" dirty="0"/>
              <a:t>is…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9922" y="1445513"/>
            <a:ext cx="10084435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5715">
              <a:lnSpc>
                <a:spcPts val="3020"/>
              </a:lnSpc>
              <a:spcBef>
                <a:spcPts val="480"/>
              </a:spcBef>
            </a:pPr>
            <a:r>
              <a:rPr sz="2800" b="0" dirty="0">
                <a:latin typeface="Segoe UI Semilight"/>
                <a:cs typeface="Segoe UI Semilight"/>
              </a:rPr>
              <a:t>Suppose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roll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fair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(6-</a:t>
            </a:r>
            <a:r>
              <a:rPr sz="2800" b="0" dirty="0">
                <a:latin typeface="Segoe UI Semilight"/>
                <a:cs typeface="Segoe UI Semilight"/>
              </a:rPr>
              <a:t>sided)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die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until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see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6.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Let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85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</a:t>
            </a:r>
            <a:r>
              <a:rPr sz="2800" b="0" spc="-25" dirty="0">
                <a:latin typeface="Segoe UI Semilight"/>
                <a:cs typeface="Segoe UI Semilight"/>
              </a:rPr>
              <a:t> the </a:t>
            </a:r>
            <a:r>
              <a:rPr sz="2800" b="0" dirty="0">
                <a:latin typeface="Segoe UI Semilight"/>
                <a:cs typeface="Segoe UI Semilight"/>
              </a:rPr>
              <a:t>number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rolls.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Bound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probability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that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8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2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12</a:t>
            </a:r>
            <a:r>
              <a:rPr sz="2800" b="0" spc="-25" dirty="0">
                <a:latin typeface="Segoe UI Semilight"/>
                <a:cs typeface="Segoe UI Semilight"/>
              </a:rPr>
              <a:t>.</a:t>
            </a:r>
            <a:endParaRPr sz="2800" dirty="0">
              <a:latin typeface="Segoe UI Semilight"/>
              <a:cs typeface="Segoe UI Semi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9922" y="2815843"/>
            <a:ext cx="10953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mbria Math"/>
                <a:cs typeface="Cambria Math"/>
              </a:rPr>
              <a:t>𝑋~Geo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72234" y="2788538"/>
            <a:ext cx="439420" cy="586105"/>
          </a:xfrm>
          <a:custGeom>
            <a:avLst/>
            <a:gdLst/>
            <a:ahLst/>
            <a:cxnLst/>
            <a:rect l="l" t="t" r="r" b="b"/>
            <a:pathLst>
              <a:path w="439419" h="586104">
                <a:moveTo>
                  <a:pt x="132080" y="13843"/>
                </a:moveTo>
                <a:lnTo>
                  <a:pt x="74358" y="41706"/>
                </a:lnTo>
                <a:lnTo>
                  <a:pt x="34163" y="108077"/>
                </a:lnTo>
                <a:lnTo>
                  <a:pt x="19227" y="149186"/>
                </a:lnTo>
                <a:lnTo>
                  <a:pt x="8547" y="193636"/>
                </a:lnTo>
                <a:lnTo>
                  <a:pt x="2133" y="241439"/>
                </a:lnTo>
                <a:lnTo>
                  <a:pt x="0" y="292608"/>
                </a:lnTo>
                <a:lnTo>
                  <a:pt x="2070" y="342023"/>
                </a:lnTo>
                <a:lnTo>
                  <a:pt x="2133" y="343573"/>
                </a:lnTo>
                <a:lnTo>
                  <a:pt x="8547" y="391312"/>
                </a:lnTo>
                <a:lnTo>
                  <a:pt x="19227" y="435825"/>
                </a:lnTo>
                <a:lnTo>
                  <a:pt x="34163" y="477139"/>
                </a:lnTo>
                <a:lnTo>
                  <a:pt x="52781" y="513651"/>
                </a:lnTo>
                <a:lnTo>
                  <a:pt x="98882" y="567893"/>
                </a:lnTo>
                <a:lnTo>
                  <a:pt x="126365" y="585597"/>
                </a:lnTo>
                <a:lnTo>
                  <a:pt x="132080" y="571754"/>
                </a:lnTo>
                <a:lnTo>
                  <a:pt x="110020" y="553999"/>
                </a:lnTo>
                <a:lnTo>
                  <a:pt x="90551" y="530796"/>
                </a:lnTo>
                <a:lnTo>
                  <a:pt x="59309" y="468122"/>
                </a:lnTo>
                <a:lnTo>
                  <a:pt x="47802" y="429602"/>
                </a:lnTo>
                <a:lnTo>
                  <a:pt x="39585" y="387565"/>
                </a:lnTo>
                <a:lnTo>
                  <a:pt x="34658" y="342023"/>
                </a:lnTo>
                <a:lnTo>
                  <a:pt x="33020" y="292989"/>
                </a:lnTo>
                <a:lnTo>
                  <a:pt x="34683" y="243128"/>
                </a:lnTo>
                <a:lnTo>
                  <a:pt x="39662" y="197142"/>
                </a:lnTo>
                <a:lnTo>
                  <a:pt x="47967" y="155016"/>
                </a:lnTo>
                <a:lnTo>
                  <a:pt x="59563" y="116713"/>
                </a:lnTo>
                <a:lnTo>
                  <a:pt x="90868" y="54610"/>
                </a:lnTo>
                <a:lnTo>
                  <a:pt x="110236" y="31559"/>
                </a:lnTo>
                <a:lnTo>
                  <a:pt x="132080" y="13843"/>
                </a:lnTo>
                <a:close/>
              </a:path>
              <a:path w="439419" h="586104">
                <a:moveTo>
                  <a:pt x="295529" y="281559"/>
                </a:moveTo>
                <a:lnTo>
                  <a:pt x="144653" y="281559"/>
                </a:lnTo>
                <a:lnTo>
                  <a:pt x="144653" y="304419"/>
                </a:lnTo>
                <a:lnTo>
                  <a:pt x="295529" y="304419"/>
                </a:lnTo>
                <a:lnTo>
                  <a:pt x="295529" y="281559"/>
                </a:lnTo>
                <a:close/>
              </a:path>
              <a:path w="439419" h="586104">
                <a:moveTo>
                  <a:pt x="439166" y="292608"/>
                </a:moveTo>
                <a:lnTo>
                  <a:pt x="437083" y="243128"/>
                </a:lnTo>
                <a:lnTo>
                  <a:pt x="437019" y="241439"/>
                </a:lnTo>
                <a:lnTo>
                  <a:pt x="430593" y="193636"/>
                </a:lnTo>
                <a:lnTo>
                  <a:pt x="419874" y="149186"/>
                </a:lnTo>
                <a:lnTo>
                  <a:pt x="404876" y="108077"/>
                </a:lnTo>
                <a:lnTo>
                  <a:pt x="386245" y="71818"/>
                </a:lnTo>
                <a:lnTo>
                  <a:pt x="340093" y="17767"/>
                </a:lnTo>
                <a:lnTo>
                  <a:pt x="312547" y="0"/>
                </a:lnTo>
                <a:lnTo>
                  <a:pt x="307086" y="13843"/>
                </a:lnTo>
                <a:lnTo>
                  <a:pt x="328891" y="31559"/>
                </a:lnTo>
                <a:lnTo>
                  <a:pt x="348246" y="54610"/>
                </a:lnTo>
                <a:lnTo>
                  <a:pt x="379603" y="116713"/>
                </a:lnTo>
                <a:lnTo>
                  <a:pt x="391172" y="155016"/>
                </a:lnTo>
                <a:lnTo>
                  <a:pt x="399427" y="197142"/>
                </a:lnTo>
                <a:lnTo>
                  <a:pt x="404368" y="243128"/>
                </a:lnTo>
                <a:lnTo>
                  <a:pt x="406006" y="292608"/>
                </a:lnTo>
                <a:lnTo>
                  <a:pt x="406019" y="292989"/>
                </a:lnTo>
                <a:lnTo>
                  <a:pt x="404368" y="342023"/>
                </a:lnTo>
                <a:lnTo>
                  <a:pt x="399440" y="387565"/>
                </a:lnTo>
                <a:lnTo>
                  <a:pt x="391223" y="429602"/>
                </a:lnTo>
                <a:lnTo>
                  <a:pt x="379730" y="468122"/>
                </a:lnTo>
                <a:lnTo>
                  <a:pt x="348399" y="530796"/>
                </a:lnTo>
                <a:lnTo>
                  <a:pt x="307086" y="571754"/>
                </a:lnTo>
                <a:lnTo>
                  <a:pt x="312547" y="585597"/>
                </a:lnTo>
                <a:lnTo>
                  <a:pt x="364655" y="543902"/>
                </a:lnTo>
                <a:lnTo>
                  <a:pt x="404876" y="477139"/>
                </a:lnTo>
                <a:lnTo>
                  <a:pt x="419874" y="435825"/>
                </a:lnTo>
                <a:lnTo>
                  <a:pt x="430593" y="391312"/>
                </a:lnTo>
                <a:lnTo>
                  <a:pt x="437019" y="343573"/>
                </a:lnTo>
                <a:lnTo>
                  <a:pt x="439140" y="292989"/>
                </a:lnTo>
                <a:lnTo>
                  <a:pt x="439166" y="2926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57524" y="2915919"/>
            <a:ext cx="77470" cy="331470"/>
          </a:xfrm>
          <a:custGeom>
            <a:avLst/>
            <a:gdLst/>
            <a:ahLst/>
            <a:cxnLst/>
            <a:rect l="l" t="t" r="r" b="b"/>
            <a:pathLst>
              <a:path w="77470" h="331469">
                <a:moveTo>
                  <a:pt x="77343" y="0"/>
                </a:moveTo>
                <a:lnTo>
                  <a:pt x="0" y="0"/>
                </a:lnTo>
                <a:lnTo>
                  <a:pt x="0" y="13970"/>
                </a:lnTo>
                <a:lnTo>
                  <a:pt x="48514" y="13970"/>
                </a:lnTo>
                <a:lnTo>
                  <a:pt x="48514" y="317500"/>
                </a:lnTo>
                <a:lnTo>
                  <a:pt x="0" y="317500"/>
                </a:lnTo>
                <a:lnTo>
                  <a:pt x="0" y="331470"/>
                </a:lnTo>
                <a:lnTo>
                  <a:pt x="77343" y="331470"/>
                </a:lnTo>
                <a:lnTo>
                  <a:pt x="77343" y="317500"/>
                </a:lnTo>
                <a:lnTo>
                  <a:pt x="77343" y="1397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26943" y="2915919"/>
            <a:ext cx="77470" cy="331470"/>
          </a:xfrm>
          <a:custGeom>
            <a:avLst/>
            <a:gdLst/>
            <a:ahLst/>
            <a:cxnLst/>
            <a:rect l="l" t="t" r="r" b="b"/>
            <a:pathLst>
              <a:path w="77470" h="331469">
                <a:moveTo>
                  <a:pt x="77343" y="0"/>
                </a:moveTo>
                <a:lnTo>
                  <a:pt x="0" y="0"/>
                </a:lnTo>
                <a:lnTo>
                  <a:pt x="0" y="13970"/>
                </a:lnTo>
                <a:lnTo>
                  <a:pt x="0" y="317500"/>
                </a:lnTo>
                <a:lnTo>
                  <a:pt x="0" y="331470"/>
                </a:lnTo>
                <a:lnTo>
                  <a:pt x="77343" y="331470"/>
                </a:lnTo>
                <a:lnTo>
                  <a:pt x="77343" y="317500"/>
                </a:lnTo>
                <a:lnTo>
                  <a:pt x="28702" y="317500"/>
                </a:lnTo>
                <a:lnTo>
                  <a:pt x="28702" y="13970"/>
                </a:lnTo>
                <a:lnTo>
                  <a:pt x="77343" y="1397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56454" y="3070098"/>
            <a:ext cx="151130" cy="22860"/>
          </a:xfrm>
          <a:custGeom>
            <a:avLst/>
            <a:gdLst/>
            <a:ahLst/>
            <a:cxnLst/>
            <a:rect l="l" t="t" r="r" b="b"/>
            <a:pathLst>
              <a:path w="151129" h="22860">
                <a:moveTo>
                  <a:pt x="150875" y="0"/>
                </a:moveTo>
                <a:lnTo>
                  <a:pt x="0" y="0"/>
                </a:lnTo>
                <a:lnTo>
                  <a:pt x="0" y="22860"/>
                </a:lnTo>
                <a:lnTo>
                  <a:pt x="150875" y="22860"/>
                </a:lnTo>
                <a:lnTo>
                  <a:pt x="1508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004441" y="2626867"/>
            <a:ext cx="2815590" cy="80010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  <a:tabLst>
                <a:tab pos="2652395" algn="l"/>
              </a:tabLst>
            </a:pPr>
            <a:r>
              <a:rPr sz="2050" spc="-50" dirty="0">
                <a:latin typeface="Cambria Math"/>
                <a:cs typeface="Cambria Math"/>
              </a:rPr>
              <a:t>1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2050" spc="-50" dirty="0">
                <a:latin typeface="Cambria Math"/>
                <a:cs typeface="Cambria Math"/>
              </a:rPr>
              <a:t>1</a:t>
            </a:r>
            <a:endParaRPr sz="205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  <a:tabLst>
                <a:tab pos="2652395" algn="l"/>
              </a:tabLst>
            </a:pPr>
            <a:r>
              <a:rPr sz="2050" spc="-50" dirty="0">
                <a:latin typeface="Cambria Math"/>
                <a:cs typeface="Cambria Math"/>
              </a:rPr>
              <a:t>6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2050" spc="-50" dirty="0">
                <a:latin typeface="Cambria Math"/>
                <a:cs typeface="Cambria Math"/>
              </a:rPr>
              <a:t>6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29052" y="2815843"/>
            <a:ext cx="32969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43990" algn="l"/>
                <a:tab pos="2478405" algn="l"/>
              </a:tabLst>
            </a:pPr>
            <a:r>
              <a:rPr sz="2800" b="0" dirty="0">
                <a:latin typeface="Segoe UI Semilight"/>
                <a:cs typeface="Segoe UI Semilight"/>
              </a:rPr>
              <a:t>,</a:t>
            </a:r>
            <a:r>
              <a:rPr sz="2800" b="0" spc="-1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so</a:t>
            </a:r>
            <a:r>
              <a:rPr sz="2800" b="0" spc="-15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𝔼</a:t>
            </a:r>
            <a:r>
              <a:rPr sz="2800" spc="35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𝑋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1/(</a:t>
            </a:r>
            <a:r>
              <a:rPr sz="2800" dirty="0">
                <a:latin typeface="Cambria Math"/>
                <a:cs typeface="Cambria Math"/>
              </a:rPr>
              <a:t>	)</a:t>
            </a:r>
            <a:r>
              <a:rPr sz="2800" spc="13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=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spc="-60" dirty="0">
                <a:latin typeface="Cambria Math"/>
                <a:cs typeface="Cambria Math"/>
              </a:rPr>
              <a:t>6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7542" y="3472688"/>
            <a:ext cx="45872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i="1" dirty="0">
                <a:latin typeface="Segoe UI Semilight"/>
                <a:cs typeface="Segoe UI Semilight"/>
              </a:rPr>
              <a:t>Applying</a:t>
            </a:r>
            <a:r>
              <a:rPr sz="2800" b="0" i="1" spc="-90" dirty="0">
                <a:latin typeface="Segoe UI Semilight"/>
                <a:cs typeface="Segoe UI Semilight"/>
              </a:rPr>
              <a:t> </a:t>
            </a:r>
            <a:r>
              <a:rPr sz="2800" b="0" i="1" dirty="0">
                <a:latin typeface="Segoe UI Semilight"/>
                <a:cs typeface="Segoe UI Semilight"/>
              </a:rPr>
              <a:t>Markov’s</a:t>
            </a:r>
            <a:r>
              <a:rPr sz="2800" b="0" i="1" spc="-85" dirty="0">
                <a:latin typeface="Segoe UI Semilight"/>
                <a:cs typeface="Segoe UI Semilight"/>
              </a:rPr>
              <a:t> </a:t>
            </a:r>
            <a:r>
              <a:rPr sz="2800" b="0" i="1" spc="-10" dirty="0">
                <a:latin typeface="Segoe UI Semilight"/>
                <a:cs typeface="Segoe UI Semilight"/>
              </a:rPr>
              <a:t>Inequality…</a:t>
            </a:r>
            <a:endParaRPr sz="2800">
              <a:latin typeface="Segoe UI Semilight"/>
              <a:cs typeface="Segoe UI Semiligh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88974" y="4240021"/>
            <a:ext cx="1329055" cy="328930"/>
          </a:xfrm>
          <a:custGeom>
            <a:avLst/>
            <a:gdLst/>
            <a:ahLst/>
            <a:cxnLst/>
            <a:rect l="l" t="t" r="r" b="b"/>
            <a:pathLst>
              <a:path w="1329055" h="328929">
                <a:moveTo>
                  <a:pt x="1223619" y="0"/>
                </a:moveTo>
                <a:lnTo>
                  <a:pt x="1218920" y="13334"/>
                </a:lnTo>
                <a:lnTo>
                  <a:pt x="1237970" y="21595"/>
                </a:lnTo>
                <a:lnTo>
                  <a:pt x="1254353" y="33035"/>
                </a:lnTo>
                <a:lnTo>
                  <a:pt x="1279118" y="65404"/>
                </a:lnTo>
                <a:lnTo>
                  <a:pt x="1293691" y="109108"/>
                </a:lnTo>
                <a:lnTo>
                  <a:pt x="1297282" y="134346"/>
                </a:lnTo>
                <a:lnTo>
                  <a:pt x="1297335" y="134717"/>
                </a:lnTo>
                <a:lnTo>
                  <a:pt x="1297333" y="191789"/>
                </a:lnTo>
                <a:lnTo>
                  <a:pt x="1287566" y="241788"/>
                </a:lnTo>
                <a:lnTo>
                  <a:pt x="1267988" y="280838"/>
                </a:lnTo>
                <a:lnTo>
                  <a:pt x="1238218" y="307179"/>
                </a:lnTo>
                <a:lnTo>
                  <a:pt x="1219428" y="315467"/>
                </a:lnTo>
                <a:lnTo>
                  <a:pt x="1223619" y="328929"/>
                </a:lnTo>
                <a:lnTo>
                  <a:pt x="1268498" y="307832"/>
                </a:lnTo>
                <a:lnTo>
                  <a:pt x="1301470" y="271398"/>
                </a:lnTo>
                <a:lnTo>
                  <a:pt x="1321758" y="222599"/>
                </a:lnTo>
                <a:lnTo>
                  <a:pt x="1328521" y="164464"/>
                </a:lnTo>
                <a:lnTo>
                  <a:pt x="1326849" y="134717"/>
                </a:lnTo>
                <a:lnTo>
                  <a:pt x="1313251" y="80918"/>
                </a:lnTo>
                <a:lnTo>
                  <a:pt x="1286341" y="37415"/>
                </a:lnTo>
                <a:lnTo>
                  <a:pt x="1247479" y="8598"/>
                </a:lnTo>
                <a:lnTo>
                  <a:pt x="1223619" y="0"/>
                </a:lnTo>
                <a:close/>
              </a:path>
              <a:path w="1329055" h="328929">
                <a:moveTo>
                  <a:pt x="104902" y="0"/>
                </a:moveTo>
                <a:lnTo>
                  <a:pt x="60144" y="21066"/>
                </a:lnTo>
                <a:lnTo>
                  <a:pt x="27139" y="57657"/>
                </a:lnTo>
                <a:lnTo>
                  <a:pt x="6783" y="106489"/>
                </a:lnTo>
                <a:lnTo>
                  <a:pt x="92" y="162813"/>
                </a:lnTo>
                <a:lnTo>
                  <a:pt x="0" y="164464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60" y="291550"/>
                </a:lnTo>
                <a:lnTo>
                  <a:pt x="80984" y="320280"/>
                </a:lnTo>
                <a:lnTo>
                  <a:pt x="104902" y="328929"/>
                </a:lnTo>
                <a:lnTo>
                  <a:pt x="109054" y="315467"/>
                </a:lnTo>
                <a:lnTo>
                  <a:pt x="90316" y="307179"/>
                </a:lnTo>
                <a:lnTo>
                  <a:pt x="74145" y="295640"/>
                </a:lnTo>
                <a:lnTo>
                  <a:pt x="49504" y="262763"/>
                </a:lnTo>
                <a:lnTo>
                  <a:pt x="34874" y="218122"/>
                </a:lnTo>
                <a:lnTo>
                  <a:pt x="30066" y="164464"/>
                </a:lnTo>
                <a:lnTo>
                  <a:pt x="29997" y="162813"/>
                </a:lnTo>
                <a:lnTo>
                  <a:pt x="34874" y="109108"/>
                </a:lnTo>
                <a:lnTo>
                  <a:pt x="49504" y="65404"/>
                </a:lnTo>
                <a:lnTo>
                  <a:pt x="74272" y="33035"/>
                </a:lnTo>
                <a:lnTo>
                  <a:pt x="109575" y="13334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99922" y="4138929"/>
            <a:ext cx="20275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5765" algn="l"/>
                <a:tab pos="1748155" algn="l"/>
              </a:tabLst>
            </a:pPr>
            <a:r>
              <a:rPr sz="2800" spc="-5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2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12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≤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813939" y="4392929"/>
            <a:ext cx="530860" cy="22860"/>
          </a:xfrm>
          <a:custGeom>
            <a:avLst/>
            <a:gdLst/>
            <a:ahLst/>
            <a:cxnLst/>
            <a:rect l="l" t="t" r="r" b="b"/>
            <a:pathLst>
              <a:path w="530860" h="22860">
                <a:moveTo>
                  <a:pt x="530351" y="0"/>
                </a:moveTo>
                <a:lnTo>
                  <a:pt x="0" y="0"/>
                </a:lnTo>
                <a:lnTo>
                  <a:pt x="0" y="22860"/>
                </a:lnTo>
                <a:lnTo>
                  <a:pt x="530351" y="22860"/>
                </a:lnTo>
                <a:lnTo>
                  <a:pt x="5303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59836" y="4102100"/>
            <a:ext cx="56515" cy="241300"/>
          </a:xfrm>
          <a:custGeom>
            <a:avLst/>
            <a:gdLst/>
            <a:ahLst/>
            <a:cxnLst/>
            <a:rect l="l" t="t" r="r" b="b"/>
            <a:pathLst>
              <a:path w="56514" h="241300">
                <a:moveTo>
                  <a:pt x="56515" y="0"/>
                </a:moveTo>
                <a:lnTo>
                  <a:pt x="0" y="0"/>
                </a:lnTo>
                <a:lnTo>
                  <a:pt x="0" y="8890"/>
                </a:lnTo>
                <a:lnTo>
                  <a:pt x="35433" y="8890"/>
                </a:lnTo>
                <a:lnTo>
                  <a:pt x="35433" y="231140"/>
                </a:lnTo>
                <a:lnTo>
                  <a:pt x="0" y="231140"/>
                </a:lnTo>
                <a:lnTo>
                  <a:pt x="0" y="241300"/>
                </a:lnTo>
                <a:lnTo>
                  <a:pt x="56515" y="241300"/>
                </a:lnTo>
                <a:lnTo>
                  <a:pt x="56515" y="231140"/>
                </a:lnTo>
                <a:lnTo>
                  <a:pt x="56515" y="8890"/>
                </a:lnTo>
                <a:lnTo>
                  <a:pt x="565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07487" y="4102100"/>
            <a:ext cx="56515" cy="241300"/>
          </a:xfrm>
          <a:custGeom>
            <a:avLst/>
            <a:gdLst/>
            <a:ahLst/>
            <a:cxnLst/>
            <a:rect l="l" t="t" r="r" b="b"/>
            <a:pathLst>
              <a:path w="56514" h="241300">
                <a:moveTo>
                  <a:pt x="56388" y="0"/>
                </a:moveTo>
                <a:lnTo>
                  <a:pt x="0" y="0"/>
                </a:lnTo>
                <a:lnTo>
                  <a:pt x="0" y="8890"/>
                </a:lnTo>
                <a:lnTo>
                  <a:pt x="0" y="231140"/>
                </a:lnTo>
                <a:lnTo>
                  <a:pt x="0" y="241300"/>
                </a:lnTo>
                <a:lnTo>
                  <a:pt x="56388" y="241300"/>
                </a:lnTo>
                <a:lnTo>
                  <a:pt x="56388" y="231140"/>
                </a:lnTo>
                <a:lnTo>
                  <a:pt x="20955" y="231140"/>
                </a:lnTo>
                <a:lnTo>
                  <a:pt x="20955" y="8890"/>
                </a:lnTo>
                <a:lnTo>
                  <a:pt x="56388" y="8890"/>
                </a:lnTo>
                <a:lnTo>
                  <a:pt x="563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06063" y="4392929"/>
            <a:ext cx="302260" cy="22860"/>
          </a:xfrm>
          <a:custGeom>
            <a:avLst/>
            <a:gdLst/>
            <a:ahLst/>
            <a:cxnLst/>
            <a:rect l="l" t="t" r="r" b="b"/>
            <a:pathLst>
              <a:path w="302260" h="22860">
                <a:moveTo>
                  <a:pt x="301751" y="0"/>
                </a:moveTo>
                <a:lnTo>
                  <a:pt x="0" y="0"/>
                </a:lnTo>
                <a:lnTo>
                  <a:pt x="0" y="22860"/>
                </a:lnTo>
                <a:lnTo>
                  <a:pt x="301751" y="22860"/>
                </a:lnTo>
                <a:lnTo>
                  <a:pt x="3017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801492" y="4025594"/>
            <a:ext cx="1242695" cy="3371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079500" algn="l"/>
              </a:tabLst>
            </a:pPr>
            <a:r>
              <a:rPr sz="2050" dirty="0">
                <a:latin typeface="Cambria Math"/>
                <a:cs typeface="Cambria Math"/>
              </a:rPr>
              <a:t>𝔼</a:t>
            </a:r>
            <a:r>
              <a:rPr sz="2050" spc="245" dirty="0">
                <a:latin typeface="Cambria Math"/>
                <a:cs typeface="Cambria Math"/>
              </a:rPr>
              <a:t> </a:t>
            </a:r>
            <a:r>
              <a:rPr sz="2050" spc="25" dirty="0">
                <a:latin typeface="Cambria Math"/>
                <a:cs typeface="Cambria Math"/>
              </a:rPr>
              <a:t>𝑋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2050" spc="-50" dirty="0">
                <a:latin typeface="Cambria Math"/>
                <a:cs typeface="Cambria Math"/>
              </a:rPr>
              <a:t>6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29761" y="4138929"/>
            <a:ext cx="10560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77240" algn="l"/>
              </a:tabLst>
            </a:pPr>
            <a:r>
              <a:rPr sz="2800" spc="-50" dirty="0">
                <a:latin typeface="Cambria Math"/>
                <a:cs typeface="Cambria Math"/>
              </a:rPr>
              <a:t>=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2800" spc="-50" dirty="0">
                <a:latin typeface="Cambria Math"/>
                <a:cs typeface="Cambria Math"/>
              </a:rPr>
              <a:t>=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571110" y="4392929"/>
            <a:ext cx="151130" cy="22860"/>
          </a:xfrm>
          <a:custGeom>
            <a:avLst/>
            <a:gdLst/>
            <a:ahLst/>
            <a:cxnLst/>
            <a:rect l="l" t="t" r="r" b="b"/>
            <a:pathLst>
              <a:path w="151129" h="22860">
                <a:moveTo>
                  <a:pt x="150875" y="0"/>
                </a:moveTo>
                <a:lnTo>
                  <a:pt x="0" y="0"/>
                </a:lnTo>
                <a:lnTo>
                  <a:pt x="0" y="22860"/>
                </a:lnTo>
                <a:lnTo>
                  <a:pt x="150875" y="22860"/>
                </a:lnTo>
                <a:lnTo>
                  <a:pt x="1508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916173" y="3949112"/>
            <a:ext cx="1818639" cy="8007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695"/>
              </a:spcBef>
            </a:pPr>
            <a:r>
              <a:rPr sz="2050" spc="-50" dirty="0">
                <a:latin typeface="Cambria Math"/>
                <a:cs typeface="Cambria Math"/>
              </a:rPr>
              <a:t>1</a:t>
            </a:r>
            <a:endParaRPr sz="2050">
              <a:latin typeface="Cambria Math"/>
              <a:cs typeface="Cambria Math"/>
            </a:endParaRPr>
          </a:p>
          <a:p>
            <a:pPr marR="5080" algn="r">
              <a:lnSpc>
                <a:spcPct val="100000"/>
              </a:lnSpc>
              <a:spcBef>
                <a:spcPts val="590"/>
              </a:spcBef>
              <a:tabLst>
                <a:tab pos="877569" algn="l"/>
                <a:tab pos="1642745" algn="l"/>
              </a:tabLst>
            </a:pPr>
            <a:r>
              <a:rPr sz="2050" spc="-25" dirty="0">
                <a:latin typeface="Cambria Math"/>
                <a:cs typeface="Cambria Math"/>
              </a:rPr>
              <a:t>12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2050" spc="-25" dirty="0">
                <a:latin typeface="Cambria Math"/>
                <a:cs typeface="Cambria Math"/>
              </a:rPr>
              <a:t>12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2050" spc="-50" dirty="0">
                <a:latin typeface="Cambria Math"/>
                <a:cs typeface="Cambria Math"/>
              </a:rPr>
              <a:t>2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464808" y="4529328"/>
            <a:ext cx="5683250" cy="2329180"/>
          </a:xfrm>
          <a:custGeom>
            <a:avLst/>
            <a:gdLst/>
            <a:ahLst/>
            <a:cxnLst/>
            <a:rect l="l" t="t" r="r" b="b"/>
            <a:pathLst>
              <a:path w="5683250" h="2329179">
                <a:moveTo>
                  <a:pt x="0" y="2328671"/>
                </a:moveTo>
                <a:lnTo>
                  <a:pt x="5682995" y="2328671"/>
                </a:lnTo>
                <a:lnTo>
                  <a:pt x="5682995" y="0"/>
                </a:lnTo>
                <a:lnTo>
                  <a:pt x="0" y="0"/>
                </a:lnTo>
                <a:lnTo>
                  <a:pt x="0" y="2328671"/>
                </a:lnTo>
                <a:close/>
              </a:path>
            </a:pathLst>
          </a:custGeom>
          <a:solidFill>
            <a:srgbClr val="A38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560057" y="4634941"/>
            <a:ext cx="549275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Let</a:t>
            </a:r>
            <a:r>
              <a:rPr sz="2800" b="1" spc="-4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𝑋</a:t>
            </a:r>
            <a:r>
              <a:rPr sz="2800" spc="19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be</a:t>
            </a:r>
            <a:r>
              <a:rPr sz="2800" b="1" spc="-3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</a:t>
            </a:r>
            <a:r>
              <a:rPr sz="28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random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 variable</a:t>
            </a:r>
            <a:endParaRPr sz="2800">
              <a:latin typeface="Segoe UI Semibold"/>
              <a:cs typeface="Segoe UI Semibold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supported</a:t>
            </a:r>
            <a:r>
              <a:rPr sz="2800" b="1" spc="-4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(only)</a:t>
            </a:r>
            <a:r>
              <a:rPr sz="2800" b="1" spc="-7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on</a:t>
            </a:r>
            <a:r>
              <a:rPr sz="2800" b="1" spc="-7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Segoe UI Semibold"/>
                <a:cs typeface="Segoe UI Semibold"/>
              </a:rPr>
              <a:t>non-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negative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numbers.</a:t>
            </a:r>
            <a:r>
              <a:rPr sz="2800" b="1" spc="-2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For</a:t>
            </a:r>
            <a:r>
              <a:rPr sz="2800" b="1" spc="-4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any</a:t>
            </a:r>
            <a:r>
              <a:rPr sz="2800" b="1" spc="-3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spc="10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&gt;</a:t>
            </a:r>
            <a:r>
              <a:rPr sz="2800" spc="10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𝟎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290052" y="6243535"/>
            <a:ext cx="1092835" cy="328930"/>
          </a:xfrm>
          <a:custGeom>
            <a:avLst/>
            <a:gdLst/>
            <a:ahLst/>
            <a:cxnLst/>
            <a:rect l="l" t="t" r="r" b="b"/>
            <a:pathLst>
              <a:path w="1092834" h="328929">
                <a:moveTo>
                  <a:pt x="987425" y="0"/>
                </a:moveTo>
                <a:lnTo>
                  <a:pt x="982726" y="13347"/>
                </a:lnTo>
                <a:lnTo>
                  <a:pt x="1001776" y="21612"/>
                </a:lnTo>
                <a:lnTo>
                  <a:pt x="1018158" y="33053"/>
                </a:lnTo>
                <a:lnTo>
                  <a:pt x="1042924" y="65455"/>
                </a:lnTo>
                <a:lnTo>
                  <a:pt x="1057386" y="109167"/>
                </a:lnTo>
                <a:lnTo>
                  <a:pt x="1060964" y="134387"/>
                </a:lnTo>
                <a:lnTo>
                  <a:pt x="1061015" y="134748"/>
                </a:lnTo>
                <a:lnTo>
                  <a:pt x="1061013" y="191819"/>
                </a:lnTo>
                <a:lnTo>
                  <a:pt x="1051298" y="241839"/>
                </a:lnTo>
                <a:lnTo>
                  <a:pt x="1031722" y="280906"/>
                </a:lnTo>
                <a:lnTo>
                  <a:pt x="1001952" y="307261"/>
                </a:lnTo>
                <a:lnTo>
                  <a:pt x="983233" y="315556"/>
                </a:lnTo>
                <a:lnTo>
                  <a:pt x="987425" y="328917"/>
                </a:lnTo>
                <a:lnTo>
                  <a:pt x="1032256" y="307868"/>
                </a:lnTo>
                <a:lnTo>
                  <a:pt x="1065276" y="271437"/>
                </a:lnTo>
                <a:lnTo>
                  <a:pt x="1085564" y="222646"/>
                </a:lnTo>
                <a:lnTo>
                  <a:pt x="1092327" y="164541"/>
                </a:lnTo>
                <a:lnTo>
                  <a:pt x="1090636" y="134748"/>
                </a:lnTo>
                <a:lnTo>
                  <a:pt x="1077003" y="80941"/>
                </a:lnTo>
                <a:lnTo>
                  <a:pt x="1050129" y="37433"/>
                </a:lnTo>
                <a:lnTo>
                  <a:pt x="1011231" y="8610"/>
                </a:lnTo>
                <a:lnTo>
                  <a:pt x="987425" y="0"/>
                </a:lnTo>
                <a:close/>
              </a:path>
              <a:path w="1092834" h="328929">
                <a:moveTo>
                  <a:pt x="104901" y="0"/>
                </a:moveTo>
                <a:lnTo>
                  <a:pt x="60118" y="21088"/>
                </a:lnTo>
                <a:lnTo>
                  <a:pt x="27050" y="57645"/>
                </a:lnTo>
                <a:lnTo>
                  <a:pt x="6762" y="106521"/>
                </a:lnTo>
                <a:lnTo>
                  <a:pt x="96" y="162813"/>
                </a:lnTo>
                <a:lnTo>
                  <a:pt x="0" y="164541"/>
                </a:lnTo>
                <a:lnTo>
                  <a:pt x="6762" y="222646"/>
                </a:lnTo>
                <a:lnTo>
                  <a:pt x="27050" y="271437"/>
                </a:lnTo>
                <a:lnTo>
                  <a:pt x="60023" y="307868"/>
                </a:lnTo>
                <a:lnTo>
                  <a:pt x="104901" y="328917"/>
                </a:lnTo>
                <a:lnTo>
                  <a:pt x="108966" y="315556"/>
                </a:lnTo>
                <a:lnTo>
                  <a:pt x="90247" y="307261"/>
                </a:lnTo>
                <a:lnTo>
                  <a:pt x="74088" y="295709"/>
                </a:lnTo>
                <a:lnTo>
                  <a:pt x="49402" y="262851"/>
                </a:lnTo>
                <a:lnTo>
                  <a:pt x="34829" y="218162"/>
                </a:lnTo>
                <a:lnTo>
                  <a:pt x="30044" y="164541"/>
                </a:lnTo>
                <a:lnTo>
                  <a:pt x="29972" y="162813"/>
                </a:lnTo>
                <a:lnTo>
                  <a:pt x="31186" y="134748"/>
                </a:lnTo>
                <a:lnTo>
                  <a:pt x="40901" y="86070"/>
                </a:lnTo>
                <a:lnTo>
                  <a:pt x="60521" y="47668"/>
                </a:lnTo>
                <a:lnTo>
                  <a:pt x="90568" y="21612"/>
                </a:lnTo>
                <a:lnTo>
                  <a:pt x="109474" y="13347"/>
                </a:lnTo>
                <a:lnTo>
                  <a:pt x="1049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001761" y="6142735"/>
            <a:ext cx="17913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5765" algn="l"/>
                <a:tab pos="1511935" algn="l"/>
              </a:tabLst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ℙ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𝑿</a:t>
            </a:r>
            <a:r>
              <a:rPr sz="2800" spc="1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≥</a:t>
            </a:r>
            <a:r>
              <a:rPr sz="2800" spc="1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≤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878821" y="6396545"/>
            <a:ext cx="721360" cy="22860"/>
          </a:xfrm>
          <a:custGeom>
            <a:avLst/>
            <a:gdLst/>
            <a:ahLst/>
            <a:cxnLst/>
            <a:rect l="l" t="t" r="r" b="b"/>
            <a:pathLst>
              <a:path w="721359" h="22860">
                <a:moveTo>
                  <a:pt x="720851" y="0"/>
                </a:moveTo>
                <a:lnTo>
                  <a:pt x="0" y="0"/>
                </a:lnTo>
                <a:lnTo>
                  <a:pt x="0" y="22859"/>
                </a:lnTo>
                <a:lnTo>
                  <a:pt x="720851" y="22859"/>
                </a:lnTo>
                <a:lnTo>
                  <a:pt x="7208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9867392" y="5874511"/>
            <a:ext cx="747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FFFFFF"/>
                </a:solidFill>
                <a:latin typeface="Cambria Math"/>
                <a:cs typeface="Cambria Math"/>
              </a:rPr>
              <a:t>𝔼[𝑿]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152380" y="6380175"/>
            <a:ext cx="1746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73952" y="3694176"/>
            <a:ext cx="5674360" cy="835660"/>
          </a:xfrm>
          <a:prstGeom prst="rect">
            <a:avLst/>
          </a:prstGeom>
          <a:solidFill>
            <a:srgbClr val="4B3182"/>
          </a:solidFill>
        </p:spPr>
        <p:txBody>
          <a:bodyPr vert="horz" wrap="square" lIns="0" tIns="1644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295"/>
              </a:spcBef>
            </a:pPr>
            <a:r>
              <a:rPr sz="32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Markov’s</a:t>
            </a:r>
            <a:r>
              <a:rPr sz="3200" b="1" spc="-16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Inequality</a:t>
            </a:r>
            <a:endParaRPr sz="32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65" dirty="0">
                <a:latin typeface="Segoe UI"/>
                <a:cs typeface="Segoe UI"/>
              </a:rPr>
              <a:t>Example:</a:t>
            </a:r>
            <a:r>
              <a:rPr i="1" spc="265" dirty="0">
                <a:latin typeface="Segoe UI"/>
                <a:cs typeface="Segoe UI"/>
              </a:rPr>
              <a:t> </a:t>
            </a:r>
            <a:r>
              <a:rPr dirty="0"/>
              <a:t>Let’s</a:t>
            </a:r>
            <a:r>
              <a:rPr spc="210" dirty="0"/>
              <a:t> </a:t>
            </a:r>
            <a:r>
              <a:rPr spc="60" dirty="0"/>
              <a:t>see</a:t>
            </a:r>
            <a:r>
              <a:rPr spc="190" dirty="0"/>
              <a:t> </a:t>
            </a:r>
            <a:r>
              <a:rPr spc="60" dirty="0"/>
              <a:t>how</a:t>
            </a:r>
            <a:r>
              <a:rPr spc="190" dirty="0"/>
              <a:t> </a:t>
            </a:r>
            <a:r>
              <a:rPr spc="65" dirty="0"/>
              <a:t>good</a:t>
            </a:r>
            <a:r>
              <a:rPr spc="185" dirty="0"/>
              <a:t> </a:t>
            </a:r>
            <a:r>
              <a:rPr spc="65" dirty="0"/>
              <a:t>this</a:t>
            </a:r>
            <a:r>
              <a:rPr spc="190" dirty="0"/>
              <a:t> </a:t>
            </a:r>
            <a:r>
              <a:rPr spc="70" dirty="0"/>
              <a:t>bound</a:t>
            </a:r>
            <a:r>
              <a:rPr spc="185" dirty="0"/>
              <a:t> </a:t>
            </a:r>
            <a:r>
              <a:rPr spc="35" dirty="0"/>
              <a:t>is…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9922" y="1402842"/>
            <a:ext cx="10076815" cy="79311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indent="5715">
              <a:lnSpc>
                <a:spcPct val="80000"/>
              </a:lnSpc>
              <a:spcBef>
                <a:spcPts val="765"/>
              </a:spcBef>
            </a:pPr>
            <a:r>
              <a:rPr sz="2800" b="0" dirty="0">
                <a:latin typeface="Segoe UI Semilight"/>
                <a:cs typeface="Segoe UI Semilight"/>
              </a:rPr>
              <a:t>Suppose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roll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fair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(6-</a:t>
            </a:r>
            <a:r>
              <a:rPr sz="2800" b="0" dirty="0">
                <a:latin typeface="Segoe UI Semilight"/>
                <a:cs typeface="Segoe UI Semilight"/>
              </a:rPr>
              <a:t>sided)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die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until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see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6.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Let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80" dirty="0">
                <a:latin typeface="Cambria Math"/>
                <a:cs typeface="Cambria Math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</a:t>
            </a:r>
            <a:r>
              <a:rPr sz="2800" b="0" spc="-30" dirty="0">
                <a:latin typeface="Segoe UI Semilight"/>
                <a:cs typeface="Segoe UI Semilight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the </a:t>
            </a:r>
            <a:r>
              <a:rPr sz="2800" b="0" dirty="0">
                <a:latin typeface="Segoe UI Semilight"/>
                <a:cs typeface="Segoe UI Semilight"/>
              </a:rPr>
              <a:t>number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rolls.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Bound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probability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that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𝑋</a:t>
            </a:r>
            <a:r>
              <a:rPr sz="2800" spc="17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0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12</a:t>
            </a:r>
            <a:r>
              <a:rPr sz="2800" b="0" spc="-25" dirty="0">
                <a:latin typeface="Segoe UI Semilight"/>
                <a:cs typeface="Segoe UI Semilight"/>
              </a:rPr>
              <a:t>.</a:t>
            </a:r>
            <a:endParaRPr sz="2800">
              <a:latin typeface="Segoe UI Semilight"/>
              <a:cs typeface="Segoe UI Semi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9922" y="2666492"/>
            <a:ext cx="10953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mbria Math"/>
                <a:cs typeface="Cambria Math"/>
              </a:rPr>
              <a:t>𝑋~Geo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72234" y="2639186"/>
            <a:ext cx="439420" cy="586105"/>
          </a:xfrm>
          <a:custGeom>
            <a:avLst/>
            <a:gdLst/>
            <a:ahLst/>
            <a:cxnLst/>
            <a:rect l="l" t="t" r="r" b="b"/>
            <a:pathLst>
              <a:path w="439419" h="586105">
                <a:moveTo>
                  <a:pt x="132080" y="13843"/>
                </a:moveTo>
                <a:lnTo>
                  <a:pt x="74358" y="41706"/>
                </a:lnTo>
                <a:lnTo>
                  <a:pt x="34163" y="108077"/>
                </a:lnTo>
                <a:lnTo>
                  <a:pt x="19227" y="149186"/>
                </a:lnTo>
                <a:lnTo>
                  <a:pt x="8547" y="193636"/>
                </a:lnTo>
                <a:lnTo>
                  <a:pt x="2133" y="241439"/>
                </a:lnTo>
                <a:lnTo>
                  <a:pt x="0" y="292608"/>
                </a:lnTo>
                <a:lnTo>
                  <a:pt x="2070" y="342023"/>
                </a:lnTo>
                <a:lnTo>
                  <a:pt x="2133" y="343573"/>
                </a:lnTo>
                <a:lnTo>
                  <a:pt x="8547" y="391312"/>
                </a:lnTo>
                <a:lnTo>
                  <a:pt x="19227" y="435825"/>
                </a:lnTo>
                <a:lnTo>
                  <a:pt x="34163" y="477139"/>
                </a:lnTo>
                <a:lnTo>
                  <a:pt x="52781" y="513651"/>
                </a:lnTo>
                <a:lnTo>
                  <a:pt x="98882" y="567893"/>
                </a:lnTo>
                <a:lnTo>
                  <a:pt x="126365" y="585597"/>
                </a:lnTo>
                <a:lnTo>
                  <a:pt x="132080" y="571754"/>
                </a:lnTo>
                <a:lnTo>
                  <a:pt x="110020" y="553999"/>
                </a:lnTo>
                <a:lnTo>
                  <a:pt x="90551" y="530796"/>
                </a:lnTo>
                <a:lnTo>
                  <a:pt x="59309" y="468122"/>
                </a:lnTo>
                <a:lnTo>
                  <a:pt x="47802" y="429602"/>
                </a:lnTo>
                <a:lnTo>
                  <a:pt x="39585" y="387565"/>
                </a:lnTo>
                <a:lnTo>
                  <a:pt x="34658" y="342023"/>
                </a:lnTo>
                <a:lnTo>
                  <a:pt x="33020" y="292989"/>
                </a:lnTo>
                <a:lnTo>
                  <a:pt x="34683" y="243128"/>
                </a:lnTo>
                <a:lnTo>
                  <a:pt x="39662" y="197142"/>
                </a:lnTo>
                <a:lnTo>
                  <a:pt x="47967" y="155016"/>
                </a:lnTo>
                <a:lnTo>
                  <a:pt x="59563" y="116713"/>
                </a:lnTo>
                <a:lnTo>
                  <a:pt x="90868" y="54610"/>
                </a:lnTo>
                <a:lnTo>
                  <a:pt x="110236" y="31559"/>
                </a:lnTo>
                <a:lnTo>
                  <a:pt x="132080" y="13843"/>
                </a:lnTo>
                <a:close/>
              </a:path>
              <a:path w="439419" h="586105">
                <a:moveTo>
                  <a:pt x="295529" y="281559"/>
                </a:moveTo>
                <a:lnTo>
                  <a:pt x="144653" y="281559"/>
                </a:lnTo>
                <a:lnTo>
                  <a:pt x="144653" y="304419"/>
                </a:lnTo>
                <a:lnTo>
                  <a:pt x="295529" y="304419"/>
                </a:lnTo>
                <a:lnTo>
                  <a:pt x="295529" y="281559"/>
                </a:lnTo>
                <a:close/>
              </a:path>
              <a:path w="439419" h="586105">
                <a:moveTo>
                  <a:pt x="439166" y="292608"/>
                </a:moveTo>
                <a:lnTo>
                  <a:pt x="437083" y="243128"/>
                </a:lnTo>
                <a:lnTo>
                  <a:pt x="437019" y="241439"/>
                </a:lnTo>
                <a:lnTo>
                  <a:pt x="430593" y="193636"/>
                </a:lnTo>
                <a:lnTo>
                  <a:pt x="419874" y="149186"/>
                </a:lnTo>
                <a:lnTo>
                  <a:pt x="404876" y="108077"/>
                </a:lnTo>
                <a:lnTo>
                  <a:pt x="386245" y="71818"/>
                </a:lnTo>
                <a:lnTo>
                  <a:pt x="340093" y="17767"/>
                </a:lnTo>
                <a:lnTo>
                  <a:pt x="312547" y="0"/>
                </a:lnTo>
                <a:lnTo>
                  <a:pt x="307086" y="13843"/>
                </a:lnTo>
                <a:lnTo>
                  <a:pt x="328891" y="31559"/>
                </a:lnTo>
                <a:lnTo>
                  <a:pt x="348246" y="54610"/>
                </a:lnTo>
                <a:lnTo>
                  <a:pt x="379603" y="116713"/>
                </a:lnTo>
                <a:lnTo>
                  <a:pt x="391172" y="155016"/>
                </a:lnTo>
                <a:lnTo>
                  <a:pt x="399427" y="197142"/>
                </a:lnTo>
                <a:lnTo>
                  <a:pt x="404368" y="243128"/>
                </a:lnTo>
                <a:lnTo>
                  <a:pt x="406006" y="292608"/>
                </a:lnTo>
                <a:lnTo>
                  <a:pt x="406019" y="292989"/>
                </a:lnTo>
                <a:lnTo>
                  <a:pt x="404368" y="342023"/>
                </a:lnTo>
                <a:lnTo>
                  <a:pt x="399440" y="387565"/>
                </a:lnTo>
                <a:lnTo>
                  <a:pt x="391223" y="429602"/>
                </a:lnTo>
                <a:lnTo>
                  <a:pt x="379730" y="468122"/>
                </a:lnTo>
                <a:lnTo>
                  <a:pt x="348399" y="530796"/>
                </a:lnTo>
                <a:lnTo>
                  <a:pt x="307086" y="571754"/>
                </a:lnTo>
                <a:lnTo>
                  <a:pt x="312547" y="585597"/>
                </a:lnTo>
                <a:lnTo>
                  <a:pt x="364655" y="543902"/>
                </a:lnTo>
                <a:lnTo>
                  <a:pt x="404876" y="477139"/>
                </a:lnTo>
                <a:lnTo>
                  <a:pt x="419874" y="435825"/>
                </a:lnTo>
                <a:lnTo>
                  <a:pt x="430593" y="391312"/>
                </a:lnTo>
                <a:lnTo>
                  <a:pt x="437019" y="343573"/>
                </a:lnTo>
                <a:lnTo>
                  <a:pt x="439140" y="292989"/>
                </a:lnTo>
                <a:lnTo>
                  <a:pt x="439166" y="2926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57524" y="2767329"/>
            <a:ext cx="77470" cy="330200"/>
          </a:xfrm>
          <a:custGeom>
            <a:avLst/>
            <a:gdLst/>
            <a:ahLst/>
            <a:cxnLst/>
            <a:rect l="l" t="t" r="r" b="b"/>
            <a:pathLst>
              <a:path w="77470" h="330200">
                <a:moveTo>
                  <a:pt x="77343" y="0"/>
                </a:moveTo>
                <a:lnTo>
                  <a:pt x="0" y="0"/>
                </a:lnTo>
                <a:lnTo>
                  <a:pt x="0" y="12700"/>
                </a:lnTo>
                <a:lnTo>
                  <a:pt x="48514" y="12700"/>
                </a:lnTo>
                <a:lnTo>
                  <a:pt x="48514" y="317500"/>
                </a:lnTo>
                <a:lnTo>
                  <a:pt x="0" y="317500"/>
                </a:lnTo>
                <a:lnTo>
                  <a:pt x="0" y="330200"/>
                </a:lnTo>
                <a:lnTo>
                  <a:pt x="77343" y="330200"/>
                </a:lnTo>
                <a:lnTo>
                  <a:pt x="77343" y="317500"/>
                </a:lnTo>
                <a:lnTo>
                  <a:pt x="77343" y="1270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26943" y="2767329"/>
            <a:ext cx="77470" cy="330200"/>
          </a:xfrm>
          <a:custGeom>
            <a:avLst/>
            <a:gdLst/>
            <a:ahLst/>
            <a:cxnLst/>
            <a:rect l="l" t="t" r="r" b="b"/>
            <a:pathLst>
              <a:path w="77470" h="330200">
                <a:moveTo>
                  <a:pt x="77343" y="0"/>
                </a:moveTo>
                <a:lnTo>
                  <a:pt x="0" y="0"/>
                </a:lnTo>
                <a:lnTo>
                  <a:pt x="0" y="12700"/>
                </a:lnTo>
                <a:lnTo>
                  <a:pt x="0" y="317500"/>
                </a:lnTo>
                <a:lnTo>
                  <a:pt x="0" y="330200"/>
                </a:lnTo>
                <a:lnTo>
                  <a:pt x="77343" y="330200"/>
                </a:lnTo>
                <a:lnTo>
                  <a:pt x="77343" y="317500"/>
                </a:lnTo>
                <a:lnTo>
                  <a:pt x="28702" y="317500"/>
                </a:lnTo>
                <a:lnTo>
                  <a:pt x="28702" y="12700"/>
                </a:lnTo>
                <a:lnTo>
                  <a:pt x="77343" y="12700"/>
                </a:lnTo>
                <a:lnTo>
                  <a:pt x="77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56454" y="2920745"/>
            <a:ext cx="151130" cy="22860"/>
          </a:xfrm>
          <a:custGeom>
            <a:avLst/>
            <a:gdLst/>
            <a:ahLst/>
            <a:cxnLst/>
            <a:rect l="l" t="t" r="r" b="b"/>
            <a:pathLst>
              <a:path w="151129" h="22860">
                <a:moveTo>
                  <a:pt x="150875" y="0"/>
                </a:moveTo>
                <a:lnTo>
                  <a:pt x="0" y="0"/>
                </a:lnTo>
                <a:lnTo>
                  <a:pt x="0" y="22860"/>
                </a:lnTo>
                <a:lnTo>
                  <a:pt x="150875" y="22860"/>
                </a:lnTo>
                <a:lnTo>
                  <a:pt x="1508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004441" y="2553716"/>
            <a:ext cx="281559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652395" algn="l"/>
              </a:tabLst>
            </a:pPr>
            <a:r>
              <a:rPr sz="2050" spc="-50" dirty="0">
                <a:latin typeface="Cambria Math"/>
                <a:cs typeface="Cambria Math"/>
              </a:rPr>
              <a:t>1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2050" spc="-50" dirty="0">
                <a:latin typeface="Cambria Math"/>
                <a:cs typeface="Cambria Math"/>
              </a:rPr>
              <a:t>1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04441" y="2940811"/>
            <a:ext cx="281559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652395" algn="l"/>
              </a:tabLst>
            </a:pPr>
            <a:r>
              <a:rPr sz="2050" spc="-50" dirty="0">
                <a:latin typeface="Cambria Math"/>
                <a:cs typeface="Cambria Math"/>
              </a:rPr>
              <a:t>6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2050" spc="-50" dirty="0">
                <a:latin typeface="Cambria Math"/>
                <a:cs typeface="Cambria Math"/>
              </a:rPr>
              <a:t>6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29052" y="2666492"/>
            <a:ext cx="32969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43990" algn="l"/>
                <a:tab pos="2478405" algn="l"/>
              </a:tabLst>
            </a:pPr>
            <a:r>
              <a:rPr sz="2800" b="0" dirty="0">
                <a:latin typeface="Segoe UI Semilight"/>
                <a:cs typeface="Segoe UI Semilight"/>
              </a:rPr>
              <a:t>,</a:t>
            </a:r>
            <a:r>
              <a:rPr sz="2800" b="0" spc="-1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so</a:t>
            </a:r>
            <a:r>
              <a:rPr sz="2800" b="0" spc="-15" dirty="0">
                <a:latin typeface="Segoe UI Semilight"/>
                <a:cs typeface="Segoe UI Semilight"/>
              </a:rPr>
              <a:t> </a:t>
            </a:r>
            <a:r>
              <a:rPr sz="2800" dirty="0">
                <a:latin typeface="Cambria Math"/>
                <a:cs typeface="Cambria Math"/>
              </a:rPr>
              <a:t>𝔼</a:t>
            </a:r>
            <a:r>
              <a:rPr sz="2800" spc="35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𝑋</a:t>
            </a:r>
            <a:r>
              <a:rPr sz="2800" dirty="0">
                <a:latin typeface="Cambria Math"/>
                <a:cs typeface="Cambria Math"/>
              </a:rPr>
              <a:t>	=</a:t>
            </a:r>
            <a:r>
              <a:rPr sz="2800" spc="150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1/(</a:t>
            </a:r>
            <a:r>
              <a:rPr sz="2800" dirty="0">
                <a:latin typeface="Cambria Math"/>
                <a:cs typeface="Cambria Math"/>
              </a:rPr>
              <a:t>	)</a:t>
            </a:r>
            <a:r>
              <a:rPr sz="2800" spc="13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=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spc="-60" dirty="0">
                <a:latin typeface="Cambria Math"/>
                <a:cs typeface="Cambria Math"/>
              </a:rPr>
              <a:t>6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7542" y="3263900"/>
            <a:ext cx="45561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i="1" dirty="0">
                <a:latin typeface="Segoe UI Semilight"/>
                <a:cs typeface="Segoe UI Semilight"/>
              </a:rPr>
              <a:t>Applying</a:t>
            </a:r>
            <a:r>
              <a:rPr sz="2800" b="0" i="1" spc="-114" dirty="0">
                <a:latin typeface="Segoe UI Semilight"/>
                <a:cs typeface="Segoe UI Semilight"/>
              </a:rPr>
              <a:t> </a:t>
            </a:r>
            <a:r>
              <a:rPr sz="2800" b="0" i="1" spc="-10" dirty="0">
                <a:latin typeface="Segoe UI Semilight"/>
                <a:cs typeface="Segoe UI Semilight"/>
              </a:rPr>
              <a:t>Markov’s</a:t>
            </a:r>
            <a:r>
              <a:rPr sz="2800" b="0" i="1" spc="-110" dirty="0">
                <a:latin typeface="Segoe UI Semilight"/>
                <a:cs typeface="Segoe UI Semilight"/>
              </a:rPr>
              <a:t> </a:t>
            </a:r>
            <a:r>
              <a:rPr sz="2800" b="0" i="1" spc="-10" dirty="0">
                <a:latin typeface="Segoe UI Semilight"/>
                <a:cs typeface="Segoe UI Semilight"/>
              </a:rPr>
              <a:t>Inequality…</a:t>
            </a:r>
            <a:endParaRPr sz="2800">
              <a:latin typeface="Segoe UI Semilight"/>
              <a:cs typeface="Segoe UI Semi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88974" y="4031234"/>
            <a:ext cx="1329055" cy="328930"/>
          </a:xfrm>
          <a:custGeom>
            <a:avLst/>
            <a:gdLst/>
            <a:ahLst/>
            <a:cxnLst/>
            <a:rect l="l" t="t" r="r" b="b"/>
            <a:pathLst>
              <a:path w="1329055" h="328929">
                <a:moveTo>
                  <a:pt x="1223619" y="0"/>
                </a:moveTo>
                <a:lnTo>
                  <a:pt x="1218920" y="13335"/>
                </a:lnTo>
                <a:lnTo>
                  <a:pt x="1237970" y="21595"/>
                </a:lnTo>
                <a:lnTo>
                  <a:pt x="1254353" y="33035"/>
                </a:lnTo>
                <a:lnTo>
                  <a:pt x="1279118" y="65405"/>
                </a:lnTo>
                <a:lnTo>
                  <a:pt x="1293691" y="109108"/>
                </a:lnTo>
                <a:lnTo>
                  <a:pt x="1297282" y="134346"/>
                </a:lnTo>
                <a:lnTo>
                  <a:pt x="1297335" y="134717"/>
                </a:lnTo>
                <a:lnTo>
                  <a:pt x="1297333" y="191789"/>
                </a:lnTo>
                <a:lnTo>
                  <a:pt x="1287566" y="241788"/>
                </a:lnTo>
                <a:lnTo>
                  <a:pt x="1267988" y="280838"/>
                </a:lnTo>
                <a:lnTo>
                  <a:pt x="1238218" y="307179"/>
                </a:lnTo>
                <a:lnTo>
                  <a:pt x="1219428" y="315468"/>
                </a:lnTo>
                <a:lnTo>
                  <a:pt x="1223619" y="328930"/>
                </a:lnTo>
                <a:lnTo>
                  <a:pt x="1268498" y="307832"/>
                </a:lnTo>
                <a:lnTo>
                  <a:pt x="1301470" y="271399"/>
                </a:lnTo>
                <a:lnTo>
                  <a:pt x="1321758" y="222599"/>
                </a:lnTo>
                <a:lnTo>
                  <a:pt x="1328521" y="164465"/>
                </a:lnTo>
                <a:lnTo>
                  <a:pt x="1326849" y="134717"/>
                </a:lnTo>
                <a:lnTo>
                  <a:pt x="1313251" y="80918"/>
                </a:lnTo>
                <a:lnTo>
                  <a:pt x="1286341" y="37415"/>
                </a:lnTo>
                <a:lnTo>
                  <a:pt x="1247479" y="8598"/>
                </a:lnTo>
                <a:lnTo>
                  <a:pt x="1223619" y="0"/>
                </a:lnTo>
                <a:close/>
              </a:path>
              <a:path w="1329055" h="328929">
                <a:moveTo>
                  <a:pt x="104902" y="0"/>
                </a:moveTo>
                <a:lnTo>
                  <a:pt x="60144" y="21066"/>
                </a:lnTo>
                <a:lnTo>
                  <a:pt x="27139" y="57658"/>
                </a:lnTo>
                <a:lnTo>
                  <a:pt x="6783" y="106489"/>
                </a:lnTo>
                <a:lnTo>
                  <a:pt x="92" y="162814"/>
                </a:lnTo>
                <a:lnTo>
                  <a:pt x="0" y="164465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60" y="291550"/>
                </a:lnTo>
                <a:lnTo>
                  <a:pt x="80984" y="320280"/>
                </a:lnTo>
                <a:lnTo>
                  <a:pt x="104902" y="328930"/>
                </a:lnTo>
                <a:lnTo>
                  <a:pt x="109054" y="315468"/>
                </a:lnTo>
                <a:lnTo>
                  <a:pt x="90316" y="307179"/>
                </a:lnTo>
                <a:lnTo>
                  <a:pt x="74145" y="295640"/>
                </a:lnTo>
                <a:lnTo>
                  <a:pt x="49504" y="262763"/>
                </a:lnTo>
                <a:lnTo>
                  <a:pt x="34874" y="218122"/>
                </a:lnTo>
                <a:lnTo>
                  <a:pt x="30066" y="164465"/>
                </a:lnTo>
                <a:lnTo>
                  <a:pt x="29997" y="162814"/>
                </a:lnTo>
                <a:lnTo>
                  <a:pt x="34874" y="109108"/>
                </a:lnTo>
                <a:lnTo>
                  <a:pt x="49504" y="65405"/>
                </a:lnTo>
                <a:lnTo>
                  <a:pt x="74272" y="33035"/>
                </a:lnTo>
                <a:lnTo>
                  <a:pt x="109575" y="13335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99922" y="3929583"/>
            <a:ext cx="15144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5765" algn="l"/>
              </a:tabLst>
            </a:pPr>
            <a:r>
              <a:rPr sz="2800" spc="-5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2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12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3939" y="4184141"/>
            <a:ext cx="530860" cy="22860"/>
          </a:xfrm>
          <a:custGeom>
            <a:avLst/>
            <a:gdLst/>
            <a:ahLst/>
            <a:cxnLst/>
            <a:rect l="l" t="t" r="r" b="b"/>
            <a:pathLst>
              <a:path w="530860" h="22860">
                <a:moveTo>
                  <a:pt x="530351" y="0"/>
                </a:moveTo>
                <a:lnTo>
                  <a:pt x="0" y="0"/>
                </a:lnTo>
                <a:lnTo>
                  <a:pt x="0" y="22860"/>
                </a:lnTo>
                <a:lnTo>
                  <a:pt x="530351" y="22860"/>
                </a:lnTo>
                <a:lnTo>
                  <a:pt x="5303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59836" y="3892550"/>
            <a:ext cx="56515" cy="241300"/>
          </a:xfrm>
          <a:custGeom>
            <a:avLst/>
            <a:gdLst/>
            <a:ahLst/>
            <a:cxnLst/>
            <a:rect l="l" t="t" r="r" b="b"/>
            <a:pathLst>
              <a:path w="56514" h="241300">
                <a:moveTo>
                  <a:pt x="56515" y="0"/>
                </a:moveTo>
                <a:lnTo>
                  <a:pt x="0" y="0"/>
                </a:lnTo>
                <a:lnTo>
                  <a:pt x="0" y="10160"/>
                </a:lnTo>
                <a:lnTo>
                  <a:pt x="35433" y="10160"/>
                </a:lnTo>
                <a:lnTo>
                  <a:pt x="35433" y="231140"/>
                </a:lnTo>
                <a:lnTo>
                  <a:pt x="0" y="231140"/>
                </a:lnTo>
                <a:lnTo>
                  <a:pt x="0" y="241300"/>
                </a:lnTo>
                <a:lnTo>
                  <a:pt x="56515" y="241300"/>
                </a:lnTo>
                <a:lnTo>
                  <a:pt x="56515" y="231140"/>
                </a:lnTo>
                <a:lnTo>
                  <a:pt x="56515" y="10160"/>
                </a:lnTo>
                <a:lnTo>
                  <a:pt x="565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07487" y="3892550"/>
            <a:ext cx="56515" cy="241300"/>
          </a:xfrm>
          <a:custGeom>
            <a:avLst/>
            <a:gdLst/>
            <a:ahLst/>
            <a:cxnLst/>
            <a:rect l="l" t="t" r="r" b="b"/>
            <a:pathLst>
              <a:path w="56514" h="241300">
                <a:moveTo>
                  <a:pt x="56388" y="0"/>
                </a:moveTo>
                <a:lnTo>
                  <a:pt x="0" y="0"/>
                </a:lnTo>
                <a:lnTo>
                  <a:pt x="0" y="10160"/>
                </a:lnTo>
                <a:lnTo>
                  <a:pt x="0" y="231140"/>
                </a:lnTo>
                <a:lnTo>
                  <a:pt x="0" y="241300"/>
                </a:lnTo>
                <a:lnTo>
                  <a:pt x="56388" y="241300"/>
                </a:lnTo>
                <a:lnTo>
                  <a:pt x="56388" y="231140"/>
                </a:lnTo>
                <a:lnTo>
                  <a:pt x="20955" y="231140"/>
                </a:lnTo>
                <a:lnTo>
                  <a:pt x="20955" y="10160"/>
                </a:lnTo>
                <a:lnTo>
                  <a:pt x="56388" y="10160"/>
                </a:lnTo>
                <a:lnTo>
                  <a:pt x="563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410332" y="3720795"/>
            <a:ext cx="8769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4200" baseline="-32738" dirty="0">
                <a:latin typeface="Cambria Math"/>
                <a:cs typeface="Cambria Math"/>
              </a:rPr>
              <a:t>≤</a:t>
            </a:r>
            <a:r>
              <a:rPr sz="4200" spc="217" baseline="-32738" dirty="0">
                <a:latin typeface="Cambria Math"/>
                <a:cs typeface="Cambria Math"/>
              </a:rPr>
              <a:t> </a:t>
            </a:r>
            <a:r>
              <a:rPr sz="2050" dirty="0">
                <a:latin typeface="Cambria Math"/>
                <a:cs typeface="Cambria Math"/>
              </a:rPr>
              <a:t>𝔼</a:t>
            </a:r>
            <a:r>
              <a:rPr sz="2050" spc="245" dirty="0">
                <a:latin typeface="Cambria Math"/>
                <a:cs typeface="Cambria Math"/>
              </a:rPr>
              <a:t> </a:t>
            </a:r>
            <a:r>
              <a:rPr sz="2050" spc="25" dirty="0">
                <a:latin typeface="Cambria Math"/>
                <a:cs typeface="Cambria Math"/>
              </a:rPr>
              <a:t>𝑋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916173" y="4204461"/>
            <a:ext cx="32448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25" dirty="0">
                <a:latin typeface="Cambria Math"/>
                <a:cs typeface="Cambria Math"/>
              </a:rPr>
              <a:t>12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29761" y="3929583"/>
            <a:ext cx="2914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latin typeface="Cambria Math"/>
                <a:cs typeface="Cambria Math"/>
              </a:rPr>
              <a:t>=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806063" y="4184141"/>
            <a:ext cx="302260" cy="22860"/>
          </a:xfrm>
          <a:custGeom>
            <a:avLst/>
            <a:gdLst/>
            <a:ahLst/>
            <a:cxnLst/>
            <a:rect l="l" t="t" r="r" b="b"/>
            <a:pathLst>
              <a:path w="302260" h="22860">
                <a:moveTo>
                  <a:pt x="301751" y="0"/>
                </a:moveTo>
                <a:lnTo>
                  <a:pt x="0" y="0"/>
                </a:lnTo>
                <a:lnTo>
                  <a:pt x="0" y="22860"/>
                </a:lnTo>
                <a:lnTo>
                  <a:pt x="301751" y="22860"/>
                </a:lnTo>
                <a:lnTo>
                  <a:pt x="3017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571110" y="4184141"/>
            <a:ext cx="151130" cy="22860"/>
          </a:xfrm>
          <a:custGeom>
            <a:avLst/>
            <a:gdLst/>
            <a:ahLst/>
            <a:cxnLst/>
            <a:rect l="l" t="t" r="r" b="b"/>
            <a:pathLst>
              <a:path w="151129" h="22860">
                <a:moveTo>
                  <a:pt x="150875" y="0"/>
                </a:moveTo>
                <a:lnTo>
                  <a:pt x="0" y="0"/>
                </a:lnTo>
                <a:lnTo>
                  <a:pt x="0" y="22860"/>
                </a:lnTo>
                <a:lnTo>
                  <a:pt x="150875" y="22860"/>
                </a:lnTo>
                <a:lnTo>
                  <a:pt x="1508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768597" y="3642343"/>
            <a:ext cx="1004569" cy="89852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12395">
              <a:lnSpc>
                <a:spcPct val="100000"/>
              </a:lnSpc>
              <a:spcBef>
                <a:spcPts val="715"/>
              </a:spcBef>
              <a:tabLst>
                <a:tab pos="438784" algn="l"/>
              </a:tabLst>
            </a:pPr>
            <a:r>
              <a:rPr sz="2050" spc="-50" dirty="0">
                <a:latin typeface="Cambria Math"/>
                <a:cs typeface="Cambria Math"/>
              </a:rPr>
              <a:t>6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4200" baseline="-32738" dirty="0">
                <a:latin typeface="Cambria Math"/>
                <a:cs typeface="Cambria Math"/>
              </a:rPr>
              <a:t>=</a:t>
            </a:r>
            <a:r>
              <a:rPr sz="4200" spc="240" baseline="-32738" dirty="0">
                <a:latin typeface="Cambria Math"/>
                <a:cs typeface="Cambria Math"/>
              </a:rPr>
              <a:t> </a:t>
            </a:r>
            <a:r>
              <a:rPr sz="2050" spc="-50" dirty="0">
                <a:latin typeface="Cambria Math"/>
                <a:cs typeface="Cambria Math"/>
              </a:rPr>
              <a:t>1</a:t>
            </a:r>
            <a:endParaRPr sz="2050">
              <a:latin typeface="Cambria Math"/>
              <a:cs typeface="Cambria Math"/>
            </a:endParaRPr>
          </a:p>
          <a:p>
            <a:pPr marL="38100">
              <a:lnSpc>
                <a:spcPct val="100000"/>
              </a:lnSpc>
              <a:spcBef>
                <a:spcPts val="440"/>
              </a:spcBef>
              <a:tabLst>
                <a:tab pos="802640" algn="l"/>
              </a:tabLst>
            </a:pPr>
            <a:r>
              <a:rPr sz="2050" spc="-25" dirty="0">
                <a:latin typeface="Cambria Math"/>
                <a:cs typeface="Cambria Math"/>
              </a:rPr>
              <a:t>12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2050" spc="-50" dirty="0">
                <a:latin typeface="Cambria Math"/>
                <a:cs typeface="Cambria Math"/>
              </a:rPr>
              <a:t>2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609216" y="5715215"/>
            <a:ext cx="1327150" cy="328930"/>
          </a:xfrm>
          <a:custGeom>
            <a:avLst/>
            <a:gdLst/>
            <a:ahLst/>
            <a:cxnLst/>
            <a:rect l="l" t="t" r="r" b="b"/>
            <a:pathLst>
              <a:path w="1327150" h="328929">
                <a:moveTo>
                  <a:pt x="1222121" y="0"/>
                </a:moveTo>
                <a:lnTo>
                  <a:pt x="1217422" y="13347"/>
                </a:lnTo>
                <a:lnTo>
                  <a:pt x="1236472" y="21610"/>
                </a:lnTo>
                <a:lnTo>
                  <a:pt x="1252855" y="33046"/>
                </a:lnTo>
                <a:lnTo>
                  <a:pt x="1277620" y="65443"/>
                </a:lnTo>
                <a:lnTo>
                  <a:pt x="1292193" y="109164"/>
                </a:lnTo>
                <a:lnTo>
                  <a:pt x="1295785" y="134387"/>
                </a:lnTo>
                <a:lnTo>
                  <a:pt x="1295836" y="134742"/>
                </a:lnTo>
                <a:lnTo>
                  <a:pt x="1295834" y="191814"/>
                </a:lnTo>
                <a:lnTo>
                  <a:pt x="1286067" y="241839"/>
                </a:lnTo>
                <a:lnTo>
                  <a:pt x="1266489" y="280904"/>
                </a:lnTo>
                <a:lnTo>
                  <a:pt x="1236720" y="307255"/>
                </a:lnTo>
                <a:lnTo>
                  <a:pt x="1217930" y="315556"/>
                </a:lnTo>
                <a:lnTo>
                  <a:pt x="1222121" y="328904"/>
                </a:lnTo>
                <a:lnTo>
                  <a:pt x="1266999" y="307860"/>
                </a:lnTo>
                <a:lnTo>
                  <a:pt x="1299972" y="271424"/>
                </a:lnTo>
                <a:lnTo>
                  <a:pt x="1320260" y="222645"/>
                </a:lnTo>
                <a:lnTo>
                  <a:pt x="1327023" y="164541"/>
                </a:lnTo>
                <a:lnTo>
                  <a:pt x="1325350" y="134742"/>
                </a:lnTo>
                <a:lnTo>
                  <a:pt x="1311753" y="80941"/>
                </a:lnTo>
                <a:lnTo>
                  <a:pt x="1284843" y="37431"/>
                </a:lnTo>
                <a:lnTo>
                  <a:pt x="1245981" y="8605"/>
                </a:lnTo>
                <a:lnTo>
                  <a:pt x="1222121" y="0"/>
                </a:lnTo>
                <a:close/>
              </a:path>
              <a:path w="1327150" h="328929">
                <a:moveTo>
                  <a:pt x="104902" y="0"/>
                </a:moveTo>
                <a:lnTo>
                  <a:pt x="60134" y="21083"/>
                </a:lnTo>
                <a:lnTo>
                  <a:pt x="27178" y="57645"/>
                </a:lnTo>
                <a:lnTo>
                  <a:pt x="6778" y="106521"/>
                </a:lnTo>
                <a:lnTo>
                  <a:pt x="97" y="162801"/>
                </a:lnTo>
                <a:lnTo>
                  <a:pt x="0" y="164541"/>
                </a:lnTo>
                <a:lnTo>
                  <a:pt x="1690" y="194759"/>
                </a:lnTo>
                <a:lnTo>
                  <a:pt x="15216" y="248199"/>
                </a:lnTo>
                <a:lnTo>
                  <a:pt x="42054" y="291567"/>
                </a:lnTo>
                <a:lnTo>
                  <a:pt x="80968" y="320305"/>
                </a:lnTo>
                <a:lnTo>
                  <a:pt x="104902" y="328904"/>
                </a:lnTo>
                <a:lnTo>
                  <a:pt x="109093" y="315556"/>
                </a:lnTo>
                <a:lnTo>
                  <a:pt x="90356" y="307255"/>
                </a:lnTo>
                <a:lnTo>
                  <a:pt x="74167" y="295705"/>
                </a:lnTo>
                <a:lnTo>
                  <a:pt x="49530" y="262851"/>
                </a:lnTo>
                <a:lnTo>
                  <a:pt x="34893" y="218160"/>
                </a:lnTo>
                <a:lnTo>
                  <a:pt x="30046" y="164541"/>
                </a:lnTo>
                <a:lnTo>
                  <a:pt x="29971" y="162801"/>
                </a:lnTo>
                <a:lnTo>
                  <a:pt x="31206" y="134742"/>
                </a:lnTo>
                <a:lnTo>
                  <a:pt x="41009" y="86064"/>
                </a:lnTo>
                <a:lnTo>
                  <a:pt x="60577" y="47657"/>
                </a:lnTo>
                <a:lnTo>
                  <a:pt x="90624" y="21610"/>
                </a:lnTo>
                <a:lnTo>
                  <a:pt x="109601" y="13347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99922" y="4915204"/>
            <a:ext cx="5544820" cy="1151255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20320">
              <a:lnSpc>
                <a:spcPct val="100000"/>
              </a:lnSpc>
              <a:spcBef>
                <a:spcPts val="1170"/>
              </a:spcBef>
            </a:pPr>
            <a:r>
              <a:rPr sz="2800" b="0" i="1" dirty="0">
                <a:latin typeface="Segoe UI Semilight"/>
                <a:cs typeface="Segoe UI Semilight"/>
              </a:rPr>
              <a:t>Exact</a:t>
            </a:r>
            <a:r>
              <a:rPr sz="2800" b="0" i="1" spc="-55" dirty="0">
                <a:latin typeface="Segoe UI Semilight"/>
                <a:cs typeface="Segoe UI Semilight"/>
              </a:rPr>
              <a:t> </a:t>
            </a:r>
            <a:r>
              <a:rPr sz="2800" b="0" i="1" spc="-10" dirty="0">
                <a:latin typeface="Segoe UI Semilight"/>
                <a:cs typeface="Segoe UI Semilight"/>
              </a:rPr>
              <a:t>probability?</a:t>
            </a:r>
            <a:endParaRPr sz="2800">
              <a:latin typeface="Segoe UI Semilight"/>
              <a:cs typeface="Segoe UI Semilight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  <a:tabLst>
                <a:tab pos="1025525" algn="l"/>
                <a:tab pos="2367280" algn="l"/>
              </a:tabLst>
            </a:pPr>
            <a:r>
              <a:rPr sz="2800" dirty="0">
                <a:latin typeface="Cambria Math"/>
                <a:cs typeface="Cambria Math"/>
              </a:rPr>
              <a:t>1</a:t>
            </a:r>
            <a:r>
              <a:rPr sz="2800" spc="-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−</a:t>
            </a:r>
            <a:r>
              <a:rPr sz="2800" spc="-5" dirty="0">
                <a:latin typeface="Cambria Math"/>
                <a:cs typeface="Cambria Math"/>
              </a:rPr>
              <a:t> </a:t>
            </a:r>
            <a:r>
              <a:rPr sz="2800" spc="-5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2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&lt;</a:t>
            </a:r>
            <a:r>
              <a:rPr sz="2800" spc="14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12</a:t>
            </a:r>
            <a:r>
              <a:rPr sz="2800" dirty="0">
                <a:latin typeface="Cambria Math"/>
                <a:cs typeface="Cambria Math"/>
              </a:rPr>
              <a:t>	≈</a:t>
            </a:r>
            <a:r>
              <a:rPr sz="2800" spc="14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1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−</a:t>
            </a:r>
            <a:r>
              <a:rPr sz="2800" spc="-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0.865</a:t>
            </a:r>
            <a:r>
              <a:rPr sz="2800" spc="13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=</a:t>
            </a:r>
            <a:r>
              <a:rPr sz="2800" spc="135" dirty="0">
                <a:latin typeface="Cambria Math"/>
                <a:cs typeface="Cambria Math"/>
              </a:rPr>
              <a:t> </a:t>
            </a:r>
            <a:r>
              <a:rPr sz="2800" spc="-10" dirty="0">
                <a:latin typeface="Cambria Math"/>
                <a:cs typeface="Cambria Math"/>
              </a:rPr>
              <a:t>0.135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464808" y="4529328"/>
            <a:ext cx="5683250" cy="2329180"/>
          </a:xfrm>
          <a:custGeom>
            <a:avLst/>
            <a:gdLst/>
            <a:ahLst/>
            <a:cxnLst/>
            <a:rect l="l" t="t" r="r" b="b"/>
            <a:pathLst>
              <a:path w="5683250" h="2329179">
                <a:moveTo>
                  <a:pt x="0" y="2328671"/>
                </a:moveTo>
                <a:lnTo>
                  <a:pt x="5682995" y="2328671"/>
                </a:lnTo>
                <a:lnTo>
                  <a:pt x="5682995" y="0"/>
                </a:lnTo>
                <a:lnTo>
                  <a:pt x="0" y="0"/>
                </a:lnTo>
                <a:lnTo>
                  <a:pt x="0" y="2328671"/>
                </a:lnTo>
                <a:close/>
              </a:path>
            </a:pathLst>
          </a:custGeom>
          <a:solidFill>
            <a:srgbClr val="A38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557009" y="4634941"/>
            <a:ext cx="549783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Let</a:t>
            </a:r>
            <a:r>
              <a:rPr sz="2800" b="1" spc="-4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𝑋</a:t>
            </a:r>
            <a:r>
              <a:rPr sz="2800" spc="19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be</a:t>
            </a:r>
            <a:r>
              <a:rPr sz="2800" b="1" spc="-3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</a:t>
            </a:r>
            <a:r>
              <a:rPr sz="28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random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 variable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supported</a:t>
            </a:r>
            <a:r>
              <a:rPr sz="28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(only)</a:t>
            </a:r>
            <a:r>
              <a:rPr sz="2800" b="1" spc="-4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on</a:t>
            </a:r>
            <a:r>
              <a:rPr sz="2800" b="1" spc="-6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Segoe UI Semibold"/>
                <a:cs typeface="Segoe UI Semibold"/>
              </a:rPr>
              <a:t>non-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negative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numbers.</a:t>
            </a:r>
            <a:r>
              <a:rPr sz="2800" b="1" spc="-1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For</a:t>
            </a:r>
            <a:r>
              <a:rPr sz="2800" b="1" spc="-4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any</a:t>
            </a:r>
            <a:r>
              <a:rPr sz="2800" b="1" spc="-3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spc="9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&gt;</a:t>
            </a:r>
            <a:r>
              <a:rPr sz="2800" spc="11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𝟎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290052" y="6243535"/>
            <a:ext cx="1092835" cy="328930"/>
          </a:xfrm>
          <a:custGeom>
            <a:avLst/>
            <a:gdLst/>
            <a:ahLst/>
            <a:cxnLst/>
            <a:rect l="l" t="t" r="r" b="b"/>
            <a:pathLst>
              <a:path w="1092834" h="328929">
                <a:moveTo>
                  <a:pt x="987425" y="0"/>
                </a:moveTo>
                <a:lnTo>
                  <a:pt x="982726" y="13347"/>
                </a:lnTo>
                <a:lnTo>
                  <a:pt x="1001776" y="21612"/>
                </a:lnTo>
                <a:lnTo>
                  <a:pt x="1018158" y="33053"/>
                </a:lnTo>
                <a:lnTo>
                  <a:pt x="1042924" y="65455"/>
                </a:lnTo>
                <a:lnTo>
                  <a:pt x="1057386" y="109167"/>
                </a:lnTo>
                <a:lnTo>
                  <a:pt x="1060964" y="134387"/>
                </a:lnTo>
                <a:lnTo>
                  <a:pt x="1061015" y="134748"/>
                </a:lnTo>
                <a:lnTo>
                  <a:pt x="1061013" y="191819"/>
                </a:lnTo>
                <a:lnTo>
                  <a:pt x="1051298" y="241839"/>
                </a:lnTo>
                <a:lnTo>
                  <a:pt x="1031722" y="280906"/>
                </a:lnTo>
                <a:lnTo>
                  <a:pt x="1001952" y="307261"/>
                </a:lnTo>
                <a:lnTo>
                  <a:pt x="983233" y="315556"/>
                </a:lnTo>
                <a:lnTo>
                  <a:pt x="987425" y="328917"/>
                </a:lnTo>
                <a:lnTo>
                  <a:pt x="1032256" y="307868"/>
                </a:lnTo>
                <a:lnTo>
                  <a:pt x="1065276" y="271437"/>
                </a:lnTo>
                <a:lnTo>
                  <a:pt x="1085564" y="222646"/>
                </a:lnTo>
                <a:lnTo>
                  <a:pt x="1092327" y="164541"/>
                </a:lnTo>
                <a:lnTo>
                  <a:pt x="1090636" y="134748"/>
                </a:lnTo>
                <a:lnTo>
                  <a:pt x="1077003" y="80941"/>
                </a:lnTo>
                <a:lnTo>
                  <a:pt x="1050129" y="37433"/>
                </a:lnTo>
                <a:lnTo>
                  <a:pt x="1011231" y="8610"/>
                </a:lnTo>
                <a:lnTo>
                  <a:pt x="987425" y="0"/>
                </a:lnTo>
                <a:close/>
              </a:path>
              <a:path w="1092834" h="328929">
                <a:moveTo>
                  <a:pt x="104901" y="0"/>
                </a:moveTo>
                <a:lnTo>
                  <a:pt x="60118" y="21088"/>
                </a:lnTo>
                <a:lnTo>
                  <a:pt x="27050" y="57645"/>
                </a:lnTo>
                <a:lnTo>
                  <a:pt x="6762" y="106521"/>
                </a:lnTo>
                <a:lnTo>
                  <a:pt x="96" y="162813"/>
                </a:lnTo>
                <a:lnTo>
                  <a:pt x="0" y="164541"/>
                </a:lnTo>
                <a:lnTo>
                  <a:pt x="6762" y="222646"/>
                </a:lnTo>
                <a:lnTo>
                  <a:pt x="27050" y="271437"/>
                </a:lnTo>
                <a:lnTo>
                  <a:pt x="60023" y="307868"/>
                </a:lnTo>
                <a:lnTo>
                  <a:pt x="104901" y="328917"/>
                </a:lnTo>
                <a:lnTo>
                  <a:pt x="108966" y="315556"/>
                </a:lnTo>
                <a:lnTo>
                  <a:pt x="90247" y="307261"/>
                </a:lnTo>
                <a:lnTo>
                  <a:pt x="74088" y="295709"/>
                </a:lnTo>
                <a:lnTo>
                  <a:pt x="49402" y="262851"/>
                </a:lnTo>
                <a:lnTo>
                  <a:pt x="34829" y="218162"/>
                </a:lnTo>
                <a:lnTo>
                  <a:pt x="30044" y="164541"/>
                </a:lnTo>
                <a:lnTo>
                  <a:pt x="29972" y="162813"/>
                </a:lnTo>
                <a:lnTo>
                  <a:pt x="31186" y="134748"/>
                </a:lnTo>
                <a:lnTo>
                  <a:pt x="40901" y="86070"/>
                </a:lnTo>
                <a:lnTo>
                  <a:pt x="60521" y="47668"/>
                </a:lnTo>
                <a:lnTo>
                  <a:pt x="90568" y="21612"/>
                </a:lnTo>
                <a:lnTo>
                  <a:pt x="109474" y="13347"/>
                </a:lnTo>
                <a:lnTo>
                  <a:pt x="1049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8001761" y="6142735"/>
            <a:ext cx="17913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5765" algn="l"/>
                <a:tab pos="1511935" algn="l"/>
              </a:tabLst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ℙ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𝑿</a:t>
            </a:r>
            <a:r>
              <a:rPr sz="2800" spc="1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≥</a:t>
            </a:r>
            <a:r>
              <a:rPr sz="2800" spc="1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≤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878821" y="6396545"/>
            <a:ext cx="721360" cy="22860"/>
          </a:xfrm>
          <a:custGeom>
            <a:avLst/>
            <a:gdLst/>
            <a:ahLst/>
            <a:cxnLst/>
            <a:rect l="l" t="t" r="r" b="b"/>
            <a:pathLst>
              <a:path w="721359" h="22860">
                <a:moveTo>
                  <a:pt x="720851" y="0"/>
                </a:moveTo>
                <a:lnTo>
                  <a:pt x="0" y="0"/>
                </a:lnTo>
                <a:lnTo>
                  <a:pt x="0" y="22859"/>
                </a:lnTo>
                <a:lnTo>
                  <a:pt x="720851" y="22859"/>
                </a:lnTo>
                <a:lnTo>
                  <a:pt x="7208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9867392" y="5874511"/>
            <a:ext cx="747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FFFFFF"/>
                </a:solidFill>
                <a:latin typeface="Cambria Math"/>
                <a:cs typeface="Cambria Math"/>
              </a:rPr>
              <a:t>𝔼[𝑿]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152380" y="6380175"/>
            <a:ext cx="1746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473952" y="3694176"/>
            <a:ext cx="5674360" cy="835660"/>
          </a:xfrm>
          <a:prstGeom prst="rect">
            <a:avLst/>
          </a:prstGeom>
          <a:solidFill>
            <a:srgbClr val="4B3182"/>
          </a:solidFill>
        </p:spPr>
        <p:txBody>
          <a:bodyPr vert="horz" wrap="square" lIns="0" tIns="1644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295"/>
              </a:spcBef>
            </a:pPr>
            <a:r>
              <a:rPr sz="32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Markov’s</a:t>
            </a:r>
            <a:r>
              <a:rPr sz="3200" b="1" spc="-16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Inequality</a:t>
            </a:r>
            <a:endParaRPr sz="32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70" dirty="0">
                <a:latin typeface="Segoe UI"/>
                <a:cs typeface="Segoe UI"/>
              </a:rPr>
              <a:t>Example</a:t>
            </a:r>
            <a:r>
              <a:rPr spc="70" dirty="0"/>
              <a:t>:</a:t>
            </a:r>
            <a:r>
              <a:rPr spc="204" dirty="0"/>
              <a:t> </a:t>
            </a:r>
            <a:r>
              <a:rPr spc="35" dirty="0"/>
              <a:t>Ads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9922" y="1445513"/>
            <a:ext cx="11088370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5715">
              <a:lnSpc>
                <a:spcPts val="3020"/>
              </a:lnSpc>
              <a:spcBef>
                <a:spcPts val="480"/>
              </a:spcBef>
            </a:pPr>
            <a:r>
              <a:rPr sz="2800" b="0" dirty="0">
                <a:latin typeface="Segoe UI Semilight"/>
                <a:cs typeface="Segoe UI Semilight"/>
              </a:rPr>
              <a:t>Suppose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average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number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ads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see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on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website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is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25.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Give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an </a:t>
            </a:r>
            <a:r>
              <a:rPr sz="2800" b="0" dirty="0">
                <a:latin typeface="Segoe UI Semilight"/>
                <a:cs typeface="Segoe UI Semilight"/>
              </a:rPr>
              <a:t>upper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bound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on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probability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seeing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website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with 75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or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more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spc="-20" dirty="0">
                <a:latin typeface="Segoe UI Semilight"/>
                <a:cs typeface="Segoe UI Semilight"/>
              </a:rPr>
              <a:t>ads.</a:t>
            </a:r>
            <a:endParaRPr sz="2800" dirty="0">
              <a:latin typeface="Segoe UI Semilight"/>
              <a:cs typeface="Segoe UI Semi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64808" y="4533900"/>
            <a:ext cx="5683250" cy="2324100"/>
          </a:xfrm>
          <a:custGeom>
            <a:avLst/>
            <a:gdLst/>
            <a:ahLst/>
            <a:cxnLst/>
            <a:rect l="l" t="t" r="r" b="b"/>
            <a:pathLst>
              <a:path w="5683250" h="2324100">
                <a:moveTo>
                  <a:pt x="0" y="2324100"/>
                </a:moveTo>
                <a:lnTo>
                  <a:pt x="5682995" y="2324100"/>
                </a:lnTo>
                <a:lnTo>
                  <a:pt x="5682995" y="0"/>
                </a:lnTo>
                <a:lnTo>
                  <a:pt x="0" y="0"/>
                </a:lnTo>
                <a:lnTo>
                  <a:pt x="0" y="2324100"/>
                </a:lnTo>
                <a:close/>
              </a:path>
            </a:pathLst>
          </a:custGeom>
          <a:solidFill>
            <a:srgbClr val="A38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60057" y="4639817"/>
            <a:ext cx="549402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Let</a:t>
            </a:r>
            <a:r>
              <a:rPr sz="2800" b="1" spc="-5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𝑋</a:t>
            </a:r>
            <a:r>
              <a:rPr sz="2800" spc="19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be</a:t>
            </a:r>
            <a:r>
              <a:rPr sz="2800" b="1" spc="-4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</a:t>
            </a:r>
            <a:r>
              <a:rPr sz="2800" b="1" spc="-3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random</a:t>
            </a:r>
            <a:r>
              <a:rPr sz="2800" b="1" spc="-1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variable</a:t>
            </a:r>
            <a:endParaRPr sz="2800">
              <a:latin typeface="Segoe UI Semibold"/>
              <a:cs typeface="Segoe UI Semibold"/>
            </a:endParaRPr>
          </a:p>
          <a:p>
            <a:pPr marL="12700" marR="5080" algn="ctr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supported</a:t>
            </a:r>
            <a:r>
              <a:rPr sz="2800" b="1" spc="-5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(only)</a:t>
            </a:r>
            <a:r>
              <a:rPr sz="2800" b="1" spc="-7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on</a:t>
            </a:r>
            <a:r>
              <a:rPr sz="2800" b="1" spc="-7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Segoe UI Semibold"/>
                <a:cs typeface="Segoe UI Semibold"/>
              </a:rPr>
              <a:t>non-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negative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numbers.</a:t>
            </a:r>
            <a:r>
              <a:rPr sz="2800" b="1" spc="-2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For</a:t>
            </a:r>
            <a:r>
              <a:rPr sz="2800" b="1" spc="-4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any</a:t>
            </a:r>
            <a:r>
              <a:rPr sz="2800" b="1" spc="-3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spc="10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&gt;</a:t>
            </a:r>
            <a:r>
              <a:rPr sz="2800" spc="10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𝟎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290052" y="6248019"/>
            <a:ext cx="1092835" cy="328930"/>
          </a:xfrm>
          <a:custGeom>
            <a:avLst/>
            <a:gdLst/>
            <a:ahLst/>
            <a:cxnLst/>
            <a:rect l="l" t="t" r="r" b="b"/>
            <a:pathLst>
              <a:path w="1092834" h="328929">
                <a:moveTo>
                  <a:pt x="987425" y="0"/>
                </a:moveTo>
                <a:lnTo>
                  <a:pt x="982726" y="13347"/>
                </a:lnTo>
                <a:lnTo>
                  <a:pt x="1001776" y="21612"/>
                </a:lnTo>
                <a:lnTo>
                  <a:pt x="1018158" y="33053"/>
                </a:lnTo>
                <a:lnTo>
                  <a:pt x="1042924" y="65455"/>
                </a:lnTo>
                <a:lnTo>
                  <a:pt x="1057386" y="109167"/>
                </a:lnTo>
                <a:lnTo>
                  <a:pt x="1060964" y="134387"/>
                </a:lnTo>
                <a:lnTo>
                  <a:pt x="1061015" y="134748"/>
                </a:lnTo>
                <a:lnTo>
                  <a:pt x="1061013" y="191819"/>
                </a:lnTo>
                <a:lnTo>
                  <a:pt x="1051298" y="241839"/>
                </a:lnTo>
                <a:lnTo>
                  <a:pt x="1031722" y="280904"/>
                </a:lnTo>
                <a:lnTo>
                  <a:pt x="1001952" y="307255"/>
                </a:lnTo>
                <a:lnTo>
                  <a:pt x="983233" y="315556"/>
                </a:lnTo>
                <a:lnTo>
                  <a:pt x="987425" y="328904"/>
                </a:lnTo>
                <a:lnTo>
                  <a:pt x="1032256" y="307867"/>
                </a:lnTo>
                <a:lnTo>
                  <a:pt x="1065276" y="271437"/>
                </a:lnTo>
                <a:lnTo>
                  <a:pt x="1085564" y="222646"/>
                </a:lnTo>
                <a:lnTo>
                  <a:pt x="1092327" y="164541"/>
                </a:lnTo>
                <a:lnTo>
                  <a:pt x="1090636" y="134748"/>
                </a:lnTo>
                <a:lnTo>
                  <a:pt x="1077003" y="80941"/>
                </a:lnTo>
                <a:lnTo>
                  <a:pt x="1050129" y="37433"/>
                </a:lnTo>
                <a:lnTo>
                  <a:pt x="1011231" y="8610"/>
                </a:lnTo>
                <a:lnTo>
                  <a:pt x="987425" y="0"/>
                </a:lnTo>
                <a:close/>
              </a:path>
              <a:path w="1092834" h="328929">
                <a:moveTo>
                  <a:pt x="104901" y="0"/>
                </a:moveTo>
                <a:lnTo>
                  <a:pt x="60118" y="21088"/>
                </a:lnTo>
                <a:lnTo>
                  <a:pt x="27050" y="57645"/>
                </a:lnTo>
                <a:lnTo>
                  <a:pt x="6762" y="106521"/>
                </a:lnTo>
                <a:lnTo>
                  <a:pt x="96" y="162813"/>
                </a:lnTo>
                <a:lnTo>
                  <a:pt x="0" y="164541"/>
                </a:lnTo>
                <a:lnTo>
                  <a:pt x="6762" y="222646"/>
                </a:lnTo>
                <a:lnTo>
                  <a:pt x="27050" y="271437"/>
                </a:lnTo>
                <a:lnTo>
                  <a:pt x="60023" y="307867"/>
                </a:lnTo>
                <a:lnTo>
                  <a:pt x="104901" y="328904"/>
                </a:lnTo>
                <a:lnTo>
                  <a:pt x="108966" y="315556"/>
                </a:lnTo>
                <a:lnTo>
                  <a:pt x="90247" y="307255"/>
                </a:lnTo>
                <a:lnTo>
                  <a:pt x="74088" y="295705"/>
                </a:lnTo>
                <a:lnTo>
                  <a:pt x="49402" y="262851"/>
                </a:lnTo>
                <a:lnTo>
                  <a:pt x="34829" y="218162"/>
                </a:lnTo>
                <a:lnTo>
                  <a:pt x="30044" y="164541"/>
                </a:lnTo>
                <a:lnTo>
                  <a:pt x="29972" y="162813"/>
                </a:lnTo>
                <a:lnTo>
                  <a:pt x="31186" y="134748"/>
                </a:lnTo>
                <a:lnTo>
                  <a:pt x="40901" y="86070"/>
                </a:lnTo>
                <a:lnTo>
                  <a:pt x="60521" y="47668"/>
                </a:lnTo>
                <a:lnTo>
                  <a:pt x="90568" y="21612"/>
                </a:lnTo>
                <a:lnTo>
                  <a:pt x="109474" y="13347"/>
                </a:lnTo>
                <a:lnTo>
                  <a:pt x="1049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001761" y="6147308"/>
            <a:ext cx="17913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5765" algn="l"/>
                <a:tab pos="1511935" algn="l"/>
              </a:tabLst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ℙ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𝑿</a:t>
            </a:r>
            <a:r>
              <a:rPr sz="2800" spc="1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≥</a:t>
            </a:r>
            <a:r>
              <a:rPr sz="2800" spc="1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≤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878821" y="6401028"/>
            <a:ext cx="721360" cy="22860"/>
          </a:xfrm>
          <a:custGeom>
            <a:avLst/>
            <a:gdLst/>
            <a:ahLst/>
            <a:cxnLst/>
            <a:rect l="l" t="t" r="r" b="b"/>
            <a:pathLst>
              <a:path w="721359" h="22860">
                <a:moveTo>
                  <a:pt x="720851" y="0"/>
                </a:moveTo>
                <a:lnTo>
                  <a:pt x="0" y="0"/>
                </a:lnTo>
                <a:lnTo>
                  <a:pt x="0" y="22859"/>
                </a:lnTo>
                <a:lnTo>
                  <a:pt x="720851" y="22859"/>
                </a:lnTo>
                <a:lnTo>
                  <a:pt x="7208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867392" y="5879084"/>
            <a:ext cx="747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FFFFFF"/>
                </a:solidFill>
                <a:latin typeface="Cambria Math"/>
                <a:cs typeface="Cambria Math"/>
              </a:rPr>
              <a:t>𝔼[𝑿]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52380" y="6385052"/>
            <a:ext cx="1746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73952" y="3698747"/>
            <a:ext cx="5674360" cy="835660"/>
          </a:xfrm>
          <a:prstGeom prst="rect">
            <a:avLst/>
          </a:prstGeom>
          <a:solidFill>
            <a:srgbClr val="4B3182"/>
          </a:solidFill>
        </p:spPr>
        <p:txBody>
          <a:bodyPr vert="horz" wrap="square" lIns="0" tIns="1644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295"/>
              </a:spcBef>
            </a:pPr>
            <a:r>
              <a:rPr sz="32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Markov’s</a:t>
            </a:r>
            <a:r>
              <a:rPr sz="3200" b="1" spc="-16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Inequality</a:t>
            </a:r>
            <a:endParaRPr sz="32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70" dirty="0">
                <a:latin typeface="Segoe UI"/>
                <a:cs typeface="Segoe UI"/>
              </a:rPr>
              <a:t>Example</a:t>
            </a:r>
            <a:r>
              <a:rPr spc="70" dirty="0"/>
              <a:t>:</a:t>
            </a:r>
            <a:r>
              <a:rPr spc="204" dirty="0"/>
              <a:t> </a:t>
            </a:r>
            <a:r>
              <a:rPr spc="35" dirty="0"/>
              <a:t>Ads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9922" y="1445513"/>
            <a:ext cx="11111078" cy="830997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5715">
              <a:lnSpc>
                <a:spcPts val="3020"/>
              </a:lnSpc>
              <a:spcBef>
                <a:spcPts val="480"/>
              </a:spcBef>
            </a:pPr>
            <a:r>
              <a:rPr lang="en-US" sz="2800" b="0" dirty="0">
                <a:latin typeface="Segoe UI Semilight"/>
                <a:cs typeface="Segoe UI Semilight"/>
              </a:rPr>
              <a:t>Suppose</a:t>
            </a:r>
            <a:r>
              <a:rPr lang="en-US" sz="2800" b="0" spc="-4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the</a:t>
            </a:r>
            <a:r>
              <a:rPr lang="en-US" sz="2800" b="0" spc="-4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average</a:t>
            </a:r>
            <a:r>
              <a:rPr lang="en-US" sz="2800" b="0" spc="-5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number</a:t>
            </a:r>
            <a:r>
              <a:rPr lang="en-US" sz="2800" b="0" spc="-4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of</a:t>
            </a:r>
            <a:r>
              <a:rPr lang="en-US" sz="2800" b="0" spc="-5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ads</a:t>
            </a:r>
            <a:r>
              <a:rPr lang="en-US" sz="2800" b="0" spc="-3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you</a:t>
            </a:r>
            <a:r>
              <a:rPr lang="en-US" sz="2800" b="0" spc="-4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see</a:t>
            </a:r>
            <a:r>
              <a:rPr lang="en-US" sz="2800" b="0" spc="-4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on</a:t>
            </a:r>
            <a:r>
              <a:rPr lang="en-US" sz="2800" b="0" spc="-6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a</a:t>
            </a:r>
            <a:r>
              <a:rPr lang="en-US" sz="2800" b="0" spc="-4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website</a:t>
            </a:r>
            <a:r>
              <a:rPr lang="en-US" sz="2800" b="0" spc="-4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is</a:t>
            </a:r>
            <a:r>
              <a:rPr lang="en-US" sz="2800" b="0" spc="-2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25.</a:t>
            </a:r>
            <a:r>
              <a:rPr lang="en-US" sz="2800" b="0" spc="-5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Give</a:t>
            </a:r>
            <a:r>
              <a:rPr lang="en-US" sz="2800" b="0" spc="-50" dirty="0">
                <a:latin typeface="Segoe UI Semilight"/>
                <a:cs typeface="Segoe UI Semilight"/>
              </a:rPr>
              <a:t> </a:t>
            </a:r>
            <a:r>
              <a:rPr lang="en-US" sz="2800" b="0" spc="-25" dirty="0">
                <a:latin typeface="Segoe UI Semilight"/>
                <a:cs typeface="Segoe UI Semilight"/>
              </a:rPr>
              <a:t>an </a:t>
            </a:r>
            <a:r>
              <a:rPr lang="en-US" sz="2800" b="0" dirty="0">
                <a:latin typeface="Segoe UI Semilight"/>
                <a:cs typeface="Segoe UI Semilight"/>
              </a:rPr>
              <a:t>upper</a:t>
            </a:r>
            <a:r>
              <a:rPr lang="en-US" sz="2800" b="0" spc="-5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bound</a:t>
            </a:r>
            <a:r>
              <a:rPr lang="en-US" sz="2800" b="0" spc="-6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on</a:t>
            </a:r>
            <a:r>
              <a:rPr lang="en-US" sz="2800" b="0" spc="-6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the</a:t>
            </a:r>
            <a:r>
              <a:rPr lang="en-US" sz="2800" b="0" spc="-4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probability</a:t>
            </a:r>
            <a:r>
              <a:rPr lang="en-US" sz="2800" b="0" spc="-5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of</a:t>
            </a:r>
            <a:r>
              <a:rPr lang="en-US" sz="2800" b="0" spc="-5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seeing</a:t>
            </a:r>
            <a:r>
              <a:rPr lang="en-US" sz="2800" b="0" spc="-6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a</a:t>
            </a:r>
            <a:r>
              <a:rPr lang="en-US" sz="2800" b="0" spc="-5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website</a:t>
            </a:r>
            <a:r>
              <a:rPr lang="en-US" sz="2800" b="0" spc="-4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with 75</a:t>
            </a:r>
            <a:r>
              <a:rPr lang="en-US" sz="2800" b="0" spc="-5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or</a:t>
            </a:r>
            <a:r>
              <a:rPr lang="en-US" sz="2800" b="0" spc="-4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more</a:t>
            </a:r>
            <a:r>
              <a:rPr lang="en-US" sz="2800" b="0" spc="-55" dirty="0">
                <a:latin typeface="Segoe UI Semilight"/>
                <a:cs typeface="Segoe UI Semilight"/>
              </a:rPr>
              <a:t> </a:t>
            </a:r>
            <a:r>
              <a:rPr lang="en-US" sz="2800" b="0" spc="-20" dirty="0">
                <a:latin typeface="Segoe UI Semilight"/>
                <a:cs typeface="Segoe UI Semilight"/>
              </a:rPr>
              <a:t>ads.</a:t>
            </a:r>
            <a:endParaRPr lang="en-US" sz="2800" dirty="0">
              <a:latin typeface="Segoe UI Semilight"/>
              <a:cs typeface="Segoe UI Semi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88974" y="3543553"/>
            <a:ext cx="1329055" cy="328930"/>
          </a:xfrm>
          <a:custGeom>
            <a:avLst/>
            <a:gdLst/>
            <a:ahLst/>
            <a:cxnLst/>
            <a:rect l="l" t="t" r="r" b="b"/>
            <a:pathLst>
              <a:path w="1329055" h="328929">
                <a:moveTo>
                  <a:pt x="1223619" y="0"/>
                </a:moveTo>
                <a:lnTo>
                  <a:pt x="1218920" y="13335"/>
                </a:lnTo>
                <a:lnTo>
                  <a:pt x="1237970" y="21595"/>
                </a:lnTo>
                <a:lnTo>
                  <a:pt x="1254353" y="33035"/>
                </a:lnTo>
                <a:lnTo>
                  <a:pt x="1279118" y="65405"/>
                </a:lnTo>
                <a:lnTo>
                  <a:pt x="1293691" y="109108"/>
                </a:lnTo>
                <a:lnTo>
                  <a:pt x="1297282" y="134346"/>
                </a:lnTo>
                <a:lnTo>
                  <a:pt x="1297335" y="134717"/>
                </a:lnTo>
                <a:lnTo>
                  <a:pt x="1297333" y="191789"/>
                </a:lnTo>
                <a:lnTo>
                  <a:pt x="1287566" y="241788"/>
                </a:lnTo>
                <a:lnTo>
                  <a:pt x="1267988" y="280838"/>
                </a:lnTo>
                <a:lnTo>
                  <a:pt x="1238218" y="307179"/>
                </a:lnTo>
                <a:lnTo>
                  <a:pt x="1219428" y="315468"/>
                </a:lnTo>
                <a:lnTo>
                  <a:pt x="1223619" y="328930"/>
                </a:lnTo>
                <a:lnTo>
                  <a:pt x="1268498" y="307832"/>
                </a:lnTo>
                <a:lnTo>
                  <a:pt x="1301470" y="271399"/>
                </a:lnTo>
                <a:lnTo>
                  <a:pt x="1321758" y="222599"/>
                </a:lnTo>
                <a:lnTo>
                  <a:pt x="1328521" y="164465"/>
                </a:lnTo>
                <a:lnTo>
                  <a:pt x="1326849" y="134717"/>
                </a:lnTo>
                <a:lnTo>
                  <a:pt x="1313251" y="80918"/>
                </a:lnTo>
                <a:lnTo>
                  <a:pt x="1286341" y="37415"/>
                </a:lnTo>
                <a:lnTo>
                  <a:pt x="1247479" y="8598"/>
                </a:lnTo>
                <a:lnTo>
                  <a:pt x="1223619" y="0"/>
                </a:lnTo>
                <a:close/>
              </a:path>
              <a:path w="1329055" h="328929">
                <a:moveTo>
                  <a:pt x="104902" y="0"/>
                </a:moveTo>
                <a:lnTo>
                  <a:pt x="60144" y="21066"/>
                </a:lnTo>
                <a:lnTo>
                  <a:pt x="27139" y="57658"/>
                </a:lnTo>
                <a:lnTo>
                  <a:pt x="6783" y="106489"/>
                </a:lnTo>
                <a:lnTo>
                  <a:pt x="92" y="162814"/>
                </a:lnTo>
                <a:lnTo>
                  <a:pt x="0" y="164465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60" y="291550"/>
                </a:lnTo>
                <a:lnTo>
                  <a:pt x="80984" y="320280"/>
                </a:lnTo>
                <a:lnTo>
                  <a:pt x="104902" y="328930"/>
                </a:lnTo>
                <a:lnTo>
                  <a:pt x="109054" y="315468"/>
                </a:lnTo>
                <a:lnTo>
                  <a:pt x="90316" y="307179"/>
                </a:lnTo>
                <a:lnTo>
                  <a:pt x="74145" y="295640"/>
                </a:lnTo>
                <a:lnTo>
                  <a:pt x="49504" y="262763"/>
                </a:lnTo>
                <a:lnTo>
                  <a:pt x="34874" y="218122"/>
                </a:lnTo>
                <a:lnTo>
                  <a:pt x="30066" y="164465"/>
                </a:lnTo>
                <a:lnTo>
                  <a:pt x="29997" y="162814"/>
                </a:lnTo>
                <a:lnTo>
                  <a:pt x="34874" y="109108"/>
                </a:lnTo>
                <a:lnTo>
                  <a:pt x="49504" y="65405"/>
                </a:lnTo>
                <a:lnTo>
                  <a:pt x="74272" y="33035"/>
                </a:lnTo>
                <a:lnTo>
                  <a:pt x="109575" y="13335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9922" y="3442208"/>
            <a:ext cx="15144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5765" algn="l"/>
              </a:tabLst>
            </a:pPr>
            <a:r>
              <a:rPr sz="2800" spc="-5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2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75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13939" y="3696461"/>
            <a:ext cx="530860" cy="22860"/>
          </a:xfrm>
          <a:custGeom>
            <a:avLst/>
            <a:gdLst/>
            <a:ahLst/>
            <a:cxnLst/>
            <a:rect l="l" t="t" r="r" b="b"/>
            <a:pathLst>
              <a:path w="530860" h="22860">
                <a:moveTo>
                  <a:pt x="530351" y="0"/>
                </a:moveTo>
                <a:lnTo>
                  <a:pt x="0" y="0"/>
                </a:lnTo>
                <a:lnTo>
                  <a:pt x="0" y="22860"/>
                </a:lnTo>
                <a:lnTo>
                  <a:pt x="530351" y="22860"/>
                </a:lnTo>
                <a:lnTo>
                  <a:pt x="5303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59836" y="3404869"/>
            <a:ext cx="56515" cy="241300"/>
          </a:xfrm>
          <a:custGeom>
            <a:avLst/>
            <a:gdLst/>
            <a:ahLst/>
            <a:cxnLst/>
            <a:rect l="l" t="t" r="r" b="b"/>
            <a:pathLst>
              <a:path w="56514" h="241300">
                <a:moveTo>
                  <a:pt x="56515" y="0"/>
                </a:moveTo>
                <a:lnTo>
                  <a:pt x="0" y="0"/>
                </a:lnTo>
                <a:lnTo>
                  <a:pt x="0" y="10160"/>
                </a:lnTo>
                <a:lnTo>
                  <a:pt x="35433" y="10160"/>
                </a:lnTo>
                <a:lnTo>
                  <a:pt x="35433" y="231140"/>
                </a:lnTo>
                <a:lnTo>
                  <a:pt x="0" y="231140"/>
                </a:lnTo>
                <a:lnTo>
                  <a:pt x="0" y="241300"/>
                </a:lnTo>
                <a:lnTo>
                  <a:pt x="56515" y="241300"/>
                </a:lnTo>
                <a:lnTo>
                  <a:pt x="56515" y="231140"/>
                </a:lnTo>
                <a:lnTo>
                  <a:pt x="56515" y="10160"/>
                </a:lnTo>
                <a:lnTo>
                  <a:pt x="565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07487" y="3404869"/>
            <a:ext cx="56515" cy="241300"/>
          </a:xfrm>
          <a:custGeom>
            <a:avLst/>
            <a:gdLst/>
            <a:ahLst/>
            <a:cxnLst/>
            <a:rect l="l" t="t" r="r" b="b"/>
            <a:pathLst>
              <a:path w="56514" h="241300">
                <a:moveTo>
                  <a:pt x="56388" y="0"/>
                </a:moveTo>
                <a:lnTo>
                  <a:pt x="0" y="0"/>
                </a:lnTo>
                <a:lnTo>
                  <a:pt x="0" y="10160"/>
                </a:lnTo>
                <a:lnTo>
                  <a:pt x="0" y="231140"/>
                </a:lnTo>
                <a:lnTo>
                  <a:pt x="0" y="241300"/>
                </a:lnTo>
                <a:lnTo>
                  <a:pt x="56388" y="241300"/>
                </a:lnTo>
                <a:lnTo>
                  <a:pt x="56388" y="231140"/>
                </a:lnTo>
                <a:lnTo>
                  <a:pt x="20955" y="231140"/>
                </a:lnTo>
                <a:lnTo>
                  <a:pt x="20955" y="10160"/>
                </a:lnTo>
                <a:lnTo>
                  <a:pt x="56388" y="10160"/>
                </a:lnTo>
                <a:lnTo>
                  <a:pt x="563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06063" y="3696461"/>
            <a:ext cx="302260" cy="22860"/>
          </a:xfrm>
          <a:custGeom>
            <a:avLst/>
            <a:gdLst/>
            <a:ahLst/>
            <a:cxnLst/>
            <a:rect l="l" t="t" r="r" b="b"/>
            <a:pathLst>
              <a:path w="302260" h="22860">
                <a:moveTo>
                  <a:pt x="301751" y="0"/>
                </a:moveTo>
                <a:lnTo>
                  <a:pt x="0" y="0"/>
                </a:lnTo>
                <a:lnTo>
                  <a:pt x="0" y="22860"/>
                </a:lnTo>
                <a:lnTo>
                  <a:pt x="301751" y="22860"/>
                </a:lnTo>
                <a:lnTo>
                  <a:pt x="3017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71110" y="3696461"/>
            <a:ext cx="151130" cy="22860"/>
          </a:xfrm>
          <a:custGeom>
            <a:avLst/>
            <a:gdLst/>
            <a:ahLst/>
            <a:cxnLst/>
            <a:rect l="l" t="t" r="r" b="b"/>
            <a:pathLst>
              <a:path w="151129" h="22860">
                <a:moveTo>
                  <a:pt x="150875" y="0"/>
                </a:moveTo>
                <a:lnTo>
                  <a:pt x="0" y="0"/>
                </a:lnTo>
                <a:lnTo>
                  <a:pt x="0" y="22860"/>
                </a:lnTo>
                <a:lnTo>
                  <a:pt x="150875" y="22860"/>
                </a:lnTo>
                <a:lnTo>
                  <a:pt x="1508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384932" y="3155299"/>
            <a:ext cx="2400300" cy="897890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710"/>
              </a:spcBef>
              <a:tabLst>
                <a:tab pos="1057275" algn="l"/>
              </a:tabLst>
            </a:pPr>
            <a:r>
              <a:rPr sz="4200" baseline="-32738" dirty="0">
                <a:latin typeface="Cambria Math"/>
                <a:cs typeface="Cambria Math"/>
              </a:rPr>
              <a:t>≤</a:t>
            </a:r>
            <a:r>
              <a:rPr sz="4200" spc="217" baseline="-32738" dirty="0">
                <a:latin typeface="Cambria Math"/>
                <a:cs typeface="Cambria Math"/>
              </a:rPr>
              <a:t> </a:t>
            </a:r>
            <a:r>
              <a:rPr sz="2050" dirty="0">
                <a:latin typeface="Cambria Math"/>
                <a:cs typeface="Cambria Math"/>
              </a:rPr>
              <a:t>𝔼</a:t>
            </a:r>
            <a:r>
              <a:rPr sz="2050" spc="250" dirty="0">
                <a:latin typeface="Cambria Math"/>
                <a:cs typeface="Cambria Math"/>
              </a:rPr>
              <a:t> </a:t>
            </a:r>
            <a:r>
              <a:rPr sz="2050" spc="15" dirty="0">
                <a:latin typeface="Cambria Math"/>
                <a:cs typeface="Cambria Math"/>
              </a:rPr>
              <a:t>𝑋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4200" baseline="-32738" dirty="0">
                <a:latin typeface="Cambria Math"/>
                <a:cs typeface="Cambria Math"/>
              </a:rPr>
              <a:t>=</a:t>
            </a:r>
            <a:r>
              <a:rPr sz="4200" spc="270" baseline="-32738" dirty="0">
                <a:latin typeface="Cambria Math"/>
                <a:cs typeface="Cambria Math"/>
              </a:rPr>
              <a:t> </a:t>
            </a:r>
            <a:r>
              <a:rPr sz="2050" dirty="0">
                <a:latin typeface="Cambria Math"/>
                <a:cs typeface="Cambria Math"/>
              </a:rPr>
              <a:t>25</a:t>
            </a:r>
            <a:r>
              <a:rPr sz="2050" spc="365" dirty="0">
                <a:latin typeface="Cambria Math"/>
                <a:cs typeface="Cambria Math"/>
              </a:rPr>
              <a:t> </a:t>
            </a:r>
            <a:r>
              <a:rPr sz="4200" baseline="-32738" dirty="0">
                <a:latin typeface="Cambria Math"/>
                <a:cs typeface="Cambria Math"/>
              </a:rPr>
              <a:t>=</a:t>
            </a:r>
            <a:r>
              <a:rPr sz="4200" spc="270" baseline="-32738" dirty="0">
                <a:latin typeface="Cambria Math"/>
                <a:cs typeface="Cambria Math"/>
              </a:rPr>
              <a:t> </a:t>
            </a:r>
            <a:r>
              <a:rPr sz="2050" spc="-50" dirty="0">
                <a:latin typeface="Cambria Math"/>
                <a:cs typeface="Cambria Math"/>
              </a:rPr>
              <a:t>1</a:t>
            </a:r>
            <a:endParaRPr sz="2050">
              <a:latin typeface="Cambria Math"/>
              <a:cs typeface="Cambria Math"/>
            </a:endParaRPr>
          </a:p>
          <a:p>
            <a:pPr marL="543560">
              <a:lnSpc>
                <a:spcPct val="100000"/>
              </a:lnSpc>
              <a:spcBef>
                <a:spcPts val="439"/>
              </a:spcBef>
              <a:tabLst>
                <a:tab pos="1421130" algn="l"/>
                <a:tab pos="2186305" algn="l"/>
              </a:tabLst>
            </a:pPr>
            <a:r>
              <a:rPr sz="2050" spc="-25" dirty="0">
                <a:latin typeface="Cambria Math"/>
                <a:cs typeface="Cambria Math"/>
              </a:rPr>
              <a:t>75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2050" spc="-25" dirty="0">
                <a:latin typeface="Cambria Math"/>
                <a:cs typeface="Cambria Math"/>
              </a:rPr>
              <a:t>75</a:t>
            </a:r>
            <a:r>
              <a:rPr sz="2050" dirty="0">
                <a:latin typeface="Cambria Math"/>
                <a:cs typeface="Cambria Math"/>
              </a:rPr>
              <a:t>	</a:t>
            </a:r>
            <a:r>
              <a:rPr sz="2050" spc="-50" dirty="0">
                <a:latin typeface="Cambria Math"/>
                <a:cs typeface="Cambria Math"/>
              </a:rPr>
              <a:t>3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64808" y="4529328"/>
            <a:ext cx="5683250" cy="2329180"/>
          </a:xfrm>
          <a:custGeom>
            <a:avLst/>
            <a:gdLst/>
            <a:ahLst/>
            <a:cxnLst/>
            <a:rect l="l" t="t" r="r" b="b"/>
            <a:pathLst>
              <a:path w="5683250" h="2329179">
                <a:moveTo>
                  <a:pt x="0" y="2328671"/>
                </a:moveTo>
                <a:lnTo>
                  <a:pt x="5682995" y="2328671"/>
                </a:lnTo>
                <a:lnTo>
                  <a:pt x="5682995" y="0"/>
                </a:lnTo>
                <a:lnTo>
                  <a:pt x="0" y="0"/>
                </a:lnTo>
                <a:lnTo>
                  <a:pt x="0" y="2328671"/>
                </a:lnTo>
                <a:close/>
              </a:path>
            </a:pathLst>
          </a:custGeom>
          <a:solidFill>
            <a:srgbClr val="A38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557009" y="4634941"/>
            <a:ext cx="549783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Let</a:t>
            </a:r>
            <a:r>
              <a:rPr sz="2800" b="1" spc="-4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𝑋</a:t>
            </a:r>
            <a:r>
              <a:rPr sz="2800" spc="19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be</a:t>
            </a:r>
            <a:r>
              <a:rPr sz="2800" b="1" spc="-3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</a:t>
            </a:r>
            <a:r>
              <a:rPr sz="28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random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 variable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supported</a:t>
            </a:r>
            <a:r>
              <a:rPr sz="28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(only)</a:t>
            </a:r>
            <a:r>
              <a:rPr sz="2800" b="1" spc="-4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on</a:t>
            </a:r>
            <a:r>
              <a:rPr sz="2800" b="1" spc="-6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Segoe UI Semibold"/>
                <a:cs typeface="Segoe UI Semibold"/>
              </a:rPr>
              <a:t>non-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negative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numbers.</a:t>
            </a:r>
            <a:r>
              <a:rPr sz="2800" b="1" spc="-1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For</a:t>
            </a:r>
            <a:r>
              <a:rPr sz="2800" b="1" spc="-4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any</a:t>
            </a:r>
            <a:r>
              <a:rPr sz="2800" b="1" spc="-3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spc="9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&gt;</a:t>
            </a:r>
            <a:r>
              <a:rPr sz="2800" spc="11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𝟎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290052" y="6243535"/>
            <a:ext cx="1092835" cy="328930"/>
          </a:xfrm>
          <a:custGeom>
            <a:avLst/>
            <a:gdLst/>
            <a:ahLst/>
            <a:cxnLst/>
            <a:rect l="l" t="t" r="r" b="b"/>
            <a:pathLst>
              <a:path w="1092834" h="328929">
                <a:moveTo>
                  <a:pt x="987425" y="0"/>
                </a:moveTo>
                <a:lnTo>
                  <a:pt x="982726" y="13347"/>
                </a:lnTo>
                <a:lnTo>
                  <a:pt x="1001776" y="21612"/>
                </a:lnTo>
                <a:lnTo>
                  <a:pt x="1018158" y="33053"/>
                </a:lnTo>
                <a:lnTo>
                  <a:pt x="1042924" y="65455"/>
                </a:lnTo>
                <a:lnTo>
                  <a:pt x="1057386" y="109167"/>
                </a:lnTo>
                <a:lnTo>
                  <a:pt x="1060964" y="134387"/>
                </a:lnTo>
                <a:lnTo>
                  <a:pt x="1061015" y="134748"/>
                </a:lnTo>
                <a:lnTo>
                  <a:pt x="1061013" y="191819"/>
                </a:lnTo>
                <a:lnTo>
                  <a:pt x="1051298" y="241839"/>
                </a:lnTo>
                <a:lnTo>
                  <a:pt x="1031722" y="280906"/>
                </a:lnTo>
                <a:lnTo>
                  <a:pt x="1001952" y="307261"/>
                </a:lnTo>
                <a:lnTo>
                  <a:pt x="983233" y="315556"/>
                </a:lnTo>
                <a:lnTo>
                  <a:pt x="987425" y="328917"/>
                </a:lnTo>
                <a:lnTo>
                  <a:pt x="1032256" y="307868"/>
                </a:lnTo>
                <a:lnTo>
                  <a:pt x="1065276" y="271437"/>
                </a:lnTo>
                <a:lnTo>
                  <a:pt x="1085564" y="222646"/>
                </a:lnTo>
                <a:lnTo>
                  <a:pt x="1092327" y="164541"/>
                </a:lnTo>
                <a:lnTo>
                  <a:pt x="1090636" y="134748"/>
                </a:lnTo>
                <a:lnTo>
                  <a:pt x="1077003" y="80941"/>
                </a:lnTo>
                <a:lnTo>
                  <a:pt x="1050129" y="37433"/>
                </a:lnTo>
                <a:lnTo>
                  <a:pt x="1011231" y="8610"/>
                </a:lnTo>
                <a:lnTo>
                  <a:pt x="987425" y="0"/>
                </a:lnTo>
                <a:close/>
              </a:path>
              <a:path w="1092834" h="328929">
                <a:moveTo>
                  <a:pt x="104901" y="0"/>
                </a:moveTo>
                <a:lnTo>
                  <a:pt x="60118" y="21088"/>
                </a:lnTo>
                <a:lnTo>
                  <a:pt x="27050" y="57645"/>
                </a:lnTo>
                <a:lnTo>
                  <a:pt x="6762" y="106521"/>
                </a:lnTo>
                <a:lnTo>
                  <a:pt x="96" y="162813"/>
                </a:lnTo>
                <a:lnTo>
                  <a:pt x="0" y="164541"/>
                </a:lnTo>
                <a:lnTo>
                  <a:pt x="6762" y="222646"/>
                </a:lnTo>
                <a:lnTo>
                  <a:pt x="27050" y="271437"/>
                </a:lnTo>
                <a:lnTo>
                  <a:pt x="60023" y="307868"/>
                </a:lnTo>
                <a:lnTo>
                  <a:pt x="104901" y="328917"/>
                </a:lnTo>
                <a:lnTo>
                  <a:pt x="108966" y="315556"/>
                </a:lnTo>
                <a:lnTo>
                  <a:pt x="90247" y="307261"/>
                </a:lnTo>
                <a:lnTo>
                  <a:pt x="74088" y="295709"/>
                </a:lnTo>
                <a:lnTo>
                  <a:pt x="49402" y="262851"/>
                </a:lnTo>
                <a:lnTo>
                  <a:pt x="34829" y="218162"/>
                </a:lnTo>
                <a:lnTo>
                  <a:pt x="30044" y="164541"/>
                </a:lnTo>
                <a:lnTo>
                  <a:pt x="29972" y="162813"/>
                </a:lnTo>
                <a:lnTo>
                  <a:pt x="31186" y="134748"/>
                </a:lnTo>
                <a:lnTo>
                  <a:pt x="40901" y="86070"/>
                </a:lnTo>
                <a:lnTo>
                  <a:pt x="60521" y="47668"/>
                </a:lnTo>
                <a:lnTo>
                  <a:pt x="90568" y="21612"/>
                </a:lnTo>
                <a:lnTo>
                  <a:pt x="109474" y="13347"/>
                </a:lnTo>
                <a:lnTo>
                  <a:pt x="1049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001761" y="6142735"/>
            <a:ext cx="17913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5765" algn="l"/>
                <a:tab pos="1511935" algn="l"/>
              </a:tabLst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ℙ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𝑿</a:t>
            </a:r>
            <a:r>
              <a:rPr sz="2800" spc="1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≥</a:t>
            </a:r>
            <a:r>
              <a:rPr sz="2800" spc="1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≤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878821" y="6396545"/>
            <a:ext cx="721360" cy="22860"/>
          </a:xfrm>
          <a:custGeom>
            <a:avLst/>
            <a:gdLst/>
            <a:ahLst/>
            <a:cxnLst/>
            <a:rect l="l" t="t" r="r" b="b"/>
            <a:pathLst>
              <a:path w="721359" h="22860">
                <a:moveTo>
                  <a:pt x="720851" y="0"/>
                </a:moveTo>
                <a:lnTo>
                  <a:pt x="0" y="0"/>
                </a:lnTo>
                <a:lnTo>
                  <a:pt x="0" y="22859"/>
                </a:lnTo>
                <a:lnTo>
                  <a:pt x="720851" y="22859"/>
                </a:lnTo>
                <a:lnTo>
                  <a:pt x="7208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867392" y="5874511"/>
            <a:ext cx="747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FFFFFF"/>
                </a:solidFill>
                <a:latin typeface="Cambria Math"/>
                <a:cs typeface="Cambria Math"/>
              </a:rPr>
              <a:t>𝔼[𝑿]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152380" y="6380175"/>
            <a:ext cx="1746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73952" y="3694176"/>
            <a:ext cx="5674360" cy="835660"/>
          </a:xfrm>
          <a:prstGeom prst="rect">
            <a:avLst/>
          </a:prstGeom>
          <a:solidFill>
            <a:srgbClr val="4B3182"/>
          </a:solidFill>
        </p:spPr>
        <p:txBody>
          <a:bodyPr vert="horz" wrap="square" lIns="0" tIns="1644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295"/>
              </a:spcBef>
            </a:pPr>
            <a:r>
              <a:rPr sz="32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Markov’s</a:t>
            </a:r>
            <a:r>
              <a:rPr sz="3200" b="1" spc="-16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Inequality</a:t>
            </a:r>
            <a:endParaRPr sz="32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70" dirty="0">
                <a:latin typeface="Segoe UI"/>
                <a:cs typeface="Segoe UI"/>
              </a:rPr>
              <a:t>Example</a:t>
            </a:r>
            <a:r>
              <a:rPr spc="70" dirty="0"/>
              <a:t>:</a:t>
            </a:r>
            <a:r>
              <a:rPr spc="204" dirty="0"/>
              <a:t> </a:t>
            </a:r>
            <a:r>
              <a:rPr spc="55" dirty="0"/>
              <a:t>More</a:t>
            </a:r>
            <a:r>
              <a:rPr spc="175" dirty="0"/>
              <a:t> </a:t>
            </a:r>
            <a:r>
              <a:rPr spc="35" dirty="0"/>
              <a:t>Ads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9922" y="1445513"/>
            <a:ext cx="11111078" cy="830997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5715">
              <a:lnSpc>
                <a:spcPts val="3020"/>
              </a:lnSpc>
              <a:spcBef>
                <a:spcPts val="480"/>
              </a:spcBef>
            </a:pPr>
            <a:r>
              <a:rPr sz="2800" b="0" dirty="0">
                <a:latin typeface="Segoe UI Semilight"/>
                <a:cs typeface="Segoe UI Semilight"/>
              </a:rPr>
              <a:t>Suppose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average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number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ads</a:t>
            </a:r>
            <a:r>
              <a:rPr sz="2800" b="0" spc="-3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you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see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on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website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is</a:t>
            </a:r>
            <a:r>
              <a:rPr sz="2800" b="0" spc="-2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25.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Give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25" dirty="0">
                <a:latin typeface="Segoe UI Semilight"/>
                <a:cs typeface="Segoe UI Semilight"/>
              </a:rPr>
              <a:t>an </a:t>
            </a:r>
            <a:r>
              <a:rPr sz="2800" b="0" dirty="0">
                <a:latin typeface="Segoe UI Semilight"/>
                <a:cs typeface="Segoe UI Semilight"/>
              </a:rPr>
              <a:t>upper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bound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on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probability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seeing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website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1" dirty="0">
                <a:latin typeface="Segoe UI Semilight"/>
                <a:cs typeface="Segoe UI Semilight"/>
              </a:rPr>
              <a:t>with</a:t>
            </a:r>
            <a:r>
              <a:rPr sz="2800" b="1" spc="-5" dirty="0">
                <a:latin typeface="Segoe UI Semilight"/>
                <a:cs typeface="Segoe UI Semilight"/>
              </a:rPr>
              <a:t> </a:t>
            </a:r>
            <a:r>
              <a:rPr sz="2800" b="1" dirty="0">
                <a:latin typeface="Segoe UI Semilight"/>
                <a:cs typeface="Segoe UI Semilight"/>
              </a:rPr>
              <a:t>20</a:t>
            </a:r>
            <a:r>
              <a:rPr sz="2800" b="1" spc="-60" dirty="0">
                <a:latin typeface="Segoe UI Semilight"/>
                <a:cs typeface="Segoe UI Semilight"/>
              </a:rPr>
              <a:t> </a:t>
            </a:r>
            <a:r>
              <a:rPr sz="2800" b="1" dirty="0">
                <a:latin typeface="Segoe UI Semilight"/>
                <a:cs typeface="Segoe UI Semilight"/>
              </a:rPr>
              <a:t>or</a:t>
            </a:r>
            <a:r>
              <a:rPr sz="2800" b="1" spc="-45" dirty="0">
                <a:latin typeface="Segoe UI Semilight"/>
                <a:cs typeface="Segoe UI Semilight"/>
              </a:rPr>
              <a:t> </a:t>
            </a:r>
            <a:r>
              <a:rPr sz="2800" b="1" spc="-20" dirty="0">
                <a:latin typeface="Segoe UI Semilight"/>
                <a:cs typeface="Segoe UI Semilight"/>
              </a:rPr>
              <a:t>more ads</a:t>
            </a:r>
            <a:r>
              <a:rPr sz="2800" b="0" spc="-20" dirty="0">
                <a:latin typeface="Segoe UI Semilight"/>
                <a:cs typeface="Segoe UI Semilight"/>
              </a:rPr>
              <a:t>.</a:t>
            </a:r>
            <a:endParaRPr sz="2800" dirty="0">
              <a:latin typeface="Segoe UI Semilight"/>
              <a:cs typeface="Segoe UI Semi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64808" y="4538471"/>
            <a:ext cx="5683250" cy="2319655"/>
          </a:xfrm>
          <a:custGeom>
            <a:avLst/>
            <a:gdLst/>
            <a:ahLst/>
            <a:cxnLst/>
            <a:rect l="l" t="t" r="r" b="b"/>
            <a:pathLst>
              <a:path w="5683250" h="2319654">
                <a:moveTo>
                  <a:pt x="0" y="2319528"/>
                </a:moveTo>
                <a:lnTo>
                  <a:pt x="5682995" y="2319528"/>
                </a:lnTo>
                <a:lnTo>
                  <a:pt x="5682995" y="0"/>
                </a:lnTo>
                <a:lnTo>
                  <a:pt x="0" y="0"/>
                </a:lnTo>
                <a:lnTo>
                  <a:pt x="0" y="2319528"/>
                </a:lnTo>
                <a:close/>
              </a:path>
            </a:pathLst>
          </a:custGeom>
          <a:solidFill>
            <a:srgbClr val="A38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60057" y="4644390"/>
            <a:ext cx="5492750" cy="1304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Let</a:t>
            </a:r>
            <a:r>
              <a:rPr sz="2800" b="1" spc="-5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𝑋</a:t>
            </a:r>
            <a:r>
              <a:rPr sz="2800" spc="190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be</a:t>
            </a:r>
            <a:r>
              <a:rPr sz="2800" b="1" spc="-4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</a:t>
            </a:r>
            <a:r>
              <a:rPr sz="2800" b="1" spc="-3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random</a:t>
            </a:r>
            <a:r>
              <a:rPr sz="2800" b="1" spc="-1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variable</a:t>
            </a:r>
            <a:endParaRPr sz="2800">
              <a:latin typeface="Segoe UI Semibold"/>
              <a:cs typeface="Segoe UI Semibold"/>
            </a:endParaRPr>
          </a:p>
          <a:p>
            <a:pPr marL="12700" marR="5080" algn="ctr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supported</a:t>
            </a:r>
            <a:r>
              <a:rPr sz="2800" b="1" spc="-4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(only)</a:t>
            </a:r>
            <a:r>
              <a:rPr sz="2800" b="1" spc="-7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on</a:t>
            </a:r>
            <a:r>
              <a:rPr sz="2800" b="1" spc="-7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Segoe UI Semibold"/>
                <a:cs typeface="Segoe UI Semibold"/>
              </a:rPr>
              <a:t>non-</a:t>
            </a:r>
            <a:r>
              <a:rPr sz="28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negative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numbers.</a:t>
            </a:r>
            <a:r>
              <a:rPr sz="2800" b="1" spc="-2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For</a:t>
            </a:r>
            <a:r>
              <a:rPr sz="2800" b="1" spc="-45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 Semibold"/>
                <a:cs typeface="Segoe UI Semibold"/>
              </a:rPr>
              <a:t>any</a:t>
            </a:r>
            <a:r>
              <a:rPr sz="2800" b="1" spc="-3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spc="10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&gt;</a:t>
            </a:r>
            <a:r>
              <a:rPr sz="2800" spc="10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𝟎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290052" y="6252502"/>
            <a:ext cx="2310130" cy="328930"/>
          </a:xfrm>
          <a:custGeom>
            <a:avLst/>
            <a:gdLst/>
            <a:ahLst/>
            <a:cxnLst/>
            <a:rect l="l" t="t" r="r" b="b"/>
            <a:pathLst>
              <a:path w="2310129" h="328929">
                <a:moveTo>
                  <a:pt x="109474" y="13347"/>
                </a:moveTo>
                <a:lnTo>
                  <a:pt x="104902" y="0"/>
                </a:lnTo>
                <a:lnTo>
                  <a:pt x="81038" y="8610"/>
                </a:lnTo>
                <a:lnTo>
                  <a:pt x="60109" y="21094"/>
                </a:lnTo>
                <a:lnTo>
                  <a:pt x="27051" y="57645"/>
                </a:lnTo>
                <a:lnTo>
                  <a:pt x="6756" y="106527"/>
                </a:lnTo>
                <a:lnTo>
                  <a:pt x="88" y="162801"/>
                </a:lnTo>
                <a:lnTo>
                  <a:pt x="0" y="164541"/>
                </a:lnTo>
                <a:lnTo>
                  <a:pt x="1689" y="194767"/>
                </a:lnTo>
                <a:lnTo>
                  <a:pt x="15214" y="248208"/>
                </a:lnTo>
                <a:lnTo>
                  <a:pt x="42049" y="291579"/>
                </a:lnTo>
                <a:lnTo>
                  <a:pt x="80962" y="320319"/>
                </a:lnTo>
                <a:lnTo>
                  <a:pt x="104902" y="328904"/>
                </a:lnTo>
                <a:lnTo>
                  <a:pt x="108966" y="315556"/>
                </a:lnTo>
                <a:lnTo>
                  <a:pt x="90246" y="307263"/>
                </a:lnTo>
                <a:lnTo>
                  <a:pt x="74079" y="295706"/>
                </a:lnTo>
                <a:lnTo>
                  <a:pt x="49403" y="262851"/>
                </a:lnTo>
                <a:lnTo>
                  <a:pt x="34823" y="218173"/>
                </a:lnTo>
                <a:lnTo>
                  <a:pt x="30035" y="164541"/>
                </a:lnTo>
                <a:lnTo>
                  <a:pt x="29972" y="162801"/>
                </a:lnTo>
                <a:lnTo>
                  <a:pt x="31178" y="134747"/>
                </a:lnTo>
                <a:lnTo>
                  <a:pt x="40894" y="86080"/>
                </a:lnTo>
                <a:lnTo>
                  <a:pt x="60515" y="47663"/>
                </a:lnTo>
                <a:lnTo>
                  <a:pt x="90563" y="21615"/>
                </a:lnTo>
                <a:lnTo>
                  <a:pt x="109474" y="13347"/>
                </a:lnTo>
                <a:close/>
              </a:path>
              <a:path w="2310129" h="328929">
                <a:moveTo>
                  <a:pt x="1092327" y="164541"/>
                </a:moveTo>
                <a:lnTo>
                  <a:pt x="1090625" y="134747"/>
                </a:lnTo>
                <a:lnTo>
                  <a:pt x="1090612" y="134391"/>
                </a:lnTo>
                <a:lnTo>
                  <a:pt x="1085494" y="106527"/>
                </a:lnTo>
                <a:lnTo>
                  <a:pt x="1065149" y="57645"/>
                </a:lnTo>
                <a:lnTo>
                  <a:pt x="1032141" y="21094"/>
                </a:lnTo>
                <a:lnTo>
                  <a:pt x="987425" y="0"/>
                </a:lnTo>
                <a:lnTo>
                  <a:pt x="982726" y="13347"/>
                </a:lnTo>
                <a:lnTo>
                  <a:pt x="1001776" y="21615"/>
                </a:lnTo>
                <a:lnTo>
                  <a:pt x="1018159" y="33058"/>
                </a:lnTo>
                <a:lnTo>
                  <a:pt x="1042924" y="65455"/>
                </a:lnTo>
                <a:lnTo>
                  <a:pt x="1057376" y="109169"/>
                </a:lnTo>
                <a:lnTo>
                  <a:pt x="1060958" y="134391"/>
                </a:lnTo>
                <a:lnTo>
                  <a:pt x="1061008" y="134747"/>
                </a:lnTo>
                <a:lnTo>
                  <a:pt x="1062228" y="162801"/>
                </a:lnTo>
                <a:lnTo>
                  <a:pt x="1061008" y="191820"/>
                </a:lnTo>
                <a:lnTo>
                  <a:pt x="1057363" y="218160"/>
                </a:lnTo>
                <a:lnTo>
                  <a:pt x="1042797" y="262851"/>
                </a:lnTo>
                <a:lnTo>
                  <a:pt x="1018108" y="295706"/>
                </a:lnTo>
                <a:lnTo>
                  <a:pt x="983234" y="315556"/>
                </a:lnTo>
                <a:lnTo>
                  <a:pt x="987425" y="328904"/>
                </a:lnTo>
                <a:lnTo>
                  <a:pt x="1032256" y="307873"/>
                </a:lnTo>
                <a:lnTo>
                  <a:pt x="1065276" y="271437"/>
                </a:lnTo>
                <a:lnTo>
                  <a:pt x="1085557" y="222656"/>
                </a:lnTo>
                <a:lnTo>
                  <a:pt x="1090625" y="194767"/>
                </a:lnTo>
                <a:lnTo>
                  <a:pt x="1092327" y="164541"/>
                </a:lnTo>
                <a:close/>
              </a:path>
              <a:path w="2310129" h="328929">
                <a:moveTo>
                  <a:pt x="2309622" y="153009"/>
                </a:moveTo>
                <a:lnTo>
                  <a:pt x="1588770" y="153009"/>
                </a:lnTo>
                <a:lnTo>
                  <a:pt x="1588770" y="175869"/>
                </a:lnTo>
                <a:lnTo>
                  <a:pt x="2309622" y="175869"/>
                </a:lnTo>
                <a:lnTo>
                  <a:pt x="2309622" y="1530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001761" y="5883046"/>
            <a:ext cx="2613025" cy="720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78330">
              <a:lnSpc>
                <a:spcPts val="2735"/>
              </a:lnSpc>
              <a:spcBef>
                <a:spcPts val="95"/>
              </a:spcBef>
            </a:pPr>
            <a:r>
              <a:rPr sz="2800" spc="-20" dirty="0">
                <a:solidFill>
                  <a:srgbClr val="FFFFFF"/>
                </a:solidFill>
                <a:latin typeface="Cambria Math"/>
                <a:cs typeface="Cambria Math"/>
              </a:rPr>
              <a:t>𝔼[𝑿]</a:t>
            </a:r>
            <a:endParaRPr sz="2800">
              <a:latin typeface="Cambria Math"/>
              <a:cs typeface="Cambria Math"/>
            </a:endParaRPr>
          </a:p>
          <a:p>
            <a:pPr marL="12700">
              <a:lnSpc>
                <a:spcPts val="2735"/>
              </a:lnSpc>
              <a:tabLst>
                <a:tab pos="405765" algn="l"/>
                <a:tab pos="1511935" algn="l"/>
              </a:tabLst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ℙ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𝑿</a:t>
            </a:r>
            <a:r>
              <a:rPr sz="2800" spc="13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≥</a:t>
            </a:r>
            <a:r>
              <a:rPr sz="2800" spc="145" dirty="0">
                <a:solidFill>
                  <a:srgbClr val="FFFFFF"/>
                </a:solidFill>
                <a:latin typeface="Cambria Math"/>
                <a:cs typeface="Cambria Math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r>
              <a:rPr sz="2800" dirty="0">
                <a:solidFill>
                  <a:srgbClr val="FFFFFF"/>
                </a:solidFill>
                <a:latin typeface="Cambria Math"/>
                <a:cs typeface="Cambria Math"/>
              </a:rPr>
              <a:t>	</a:t>
            </a: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≤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52380" y="6389623"/>
            <a:ext cx="1746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FFFFFF"/>
                </a:solidFill>
                <a:latin typeface="Cambria Math"/>
                <a:cs typeface="Cambria Math"/>
              </a:rPr>
              <a:t>𝒕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73952" y="3703320"/>
            <a:ext cx="5674360" cy="835660"/>
          </a:xfrm>
          <a:prstGeom prst="rect">
            <a:avLst/>
          </a:prstGeom>
          <a:solidFill>
            <a:srgbClr val="4B3182"/>
          </a:solidFill>
        </p:spPr>
        <p:txBody>
          <a:bodyPr vert="horz" wrap="square" lIns="0" tIns="1644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295"/>
              </a:spcBef>
            </a:pPr>
            <a:r>
              <a:rPr sz="3200" b="1" spc="-20" dirty="0">
                <a:solidFill>
                  <a:srgbClr val="FFFFFF"/>
                </a:solidFill>
                <a:latin typeface="Segoe UI Semibold"/>
                <a:cs typeface="Segoe UI Semibold"/>
              </a:rPr>
              <a:t>Markov’s</a:t>
            </a:r>
            <a:r>
              <a:rPr sz="3200" b="1" spc="-160" dirty="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Segoe UI Semibold"/>
                <a:cs typeface="Segoe UI Semibold"/>
              </a:rPr>
              <a:t>Inequality</a:t>
            </a:r>
            <a:endParaRPr sz="3200">
              <a:latin typeface="Segoe UI Semibold"/>
              <a:cs typeface="Segoe UI Semibold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66610" y="5385498"/>
            <a:ext cx="3731895" cy="1278255"/>
            <a:chOff x="566610" y="5385498"/>
            <a:chExt cx="3731895" cy="1278255"/>
          </a:xfrm>
        </p:grpSpPr>
        <p:sp>
          <p:nvSpPr>
            <p:cNvPr id="11" name="object 11"/>
            <p:cNvSpPr/>
            <p:nvPr/>
          </p:nvSpPr>
          <p:spPr>
            <a:xfrm>
              <a:off x="574548" y="5393435"/>
              <a:ext cx="3716020" cy="1262380"/>
            </a:xfrm>
            <a:custGeom>
              <a:avLst/>
              <a:gdLst/>
              <a:ahLst/>
              <a:cxnLst/>
              <a:rect l="l" t="t" r="r" b="b"/>
              <a:pathLst>
                <a:path w="3716020" h="1262379">
                  <a:moveTo>
                    <a:pt x="3505200" y="0"/>
                  </a:moveTo>
                  <a:lnTo>
                    <a:pt x="210311" y="0"/>
                  </a:lnTo>
                  <a:lnTo>
                    <a:pt x="162088" y="5551"/>
                  </a:lnTo>
                  <a:lnTo>
                    <a:pt x="117821" y="21367"/>
                  </a:lnTo>
                  <a:lnTo>
                    <a:pt x="78771" y="46186"/>
                  </a:lnTo>
                  <a:lnTo>
                    <a:pt x="46202" y="78750"/>
                  </a:lnTo>
                  <a:lnTo>
                    <a:pt x="21375" y="117798"/>
                  </a:lnTo>
                  <a:lnTo>
                    <a:pt x="5554" y="162072"/>
                  </a:lnTo>
                  <a:lnTo>
                    <a:pt x="0" y="210311"/>
                  </a:lnTo>
                  <a:lnTo>
                    <a:pt x="0" y="1051559"/>
                  </a:lnTo>
                  <a:lnTo>
                    <a:pt x="5554" y="1099783"/>
                  </a:lnTo>
                  <a:lnTo>
                    <a:pt x="21375" y="1144050"/>
                  </a:lnTo>
                  <a:lnTo>
                    <a:pt x="46202" y="1183100"/>
                  </a:lnTo>
                  <a:lnTo>
                    <a:pt x="78771" y="1215669"/>
                  </a:lnTo>
                  <a:lnTo>
                    <a:pt x="117821" y="1240496"/>
                  </a:lnTo>
                  <a:lnTo>
                    <a:pt x="162088" y="1256317"/>
                  </a:lnTo>
                  <a:lnTo>
                    <a:pt x="210311" y="1261871"/>
                  </a:lnTo>
                  <a:lnTo>
                    <a:pt x="3505200" y="1261871"/>
                  </a:lnTo>
                  <a:lnTo>
                    <a:pt x="3553439" y="1256317"/>
                  </a:lnTo>
                  <a:lnTo>
                    <a:pt x="3597713" y="1240496"/>
                  </a:lnTo>
                  <a:lnTo>
                    <a:pt x="3636761" y="1215669"/>
                  </a:lnTo>
                  <a:lnTo>
                    <a:pt x="3669325" y="1183100"/>
                  </a:lnTo>
                  <a:lnTo>
                    <a:pt x="3694144" y="1144050"/>
                  </a:lnTo>
                  <a:lnTo>
                    <a:pt x="3709960" y="1099783"/>
                  </a:lnTo>
                  <a:lnTo>
                    <a:pt x="3715512" y="1051559"/>
                  </a:lnTo>
                  <a:lnTo>
                    <a:pt x="3715512" y="210311"/>
                  </a:lnTo>
                  <a:lnTo>
                    <a:pt x="3709960" y="162072"/>
                  </a:lnTo>
                  <a:lnTo>
                    <a:pt x="3694144" y="117798"/>
                  </a:lnTo>
                  <a:lnTo>
                    <a:pt x="3669325" y="78750"/>
                  </a:lnTo>
                  <a:lnTo>
                    <a:pt x="3636761" y="46186"/>
                  </a:lnTo>
                  <a:lnTo>
                    <a:pt x="3597713" y="21367"/>
                  </a:lnTo>
                  <a:lnTo>
                    <a:pt x="3553439" y="5551"/>
                  </a:lnTo>
                  <a:lnTo>
                    <a:pt x="3505200" y="0"/>
                  </a:lnTo>
                  <a:close/>
                </a:path>
              </a:pathLst>
            </a:custGeom>
            <a:solidFill>
              <a:srgbClr val="1CA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548" y="5393435"/>
              <a:ext cx="3716020" cy="1262380"/>
            </a:xfrm>
            <a:custGeom>
              <a:avLst/>
              <a:gdLst/>
              <a:ahLst/>
              <a:cxnLst/>
              <a:rect l="l" t="t" r="r" b="b"/>
              <a:pathLst>
                <a:path w="3716020" h="1262379">
                  <a:moveTo>
                    <a:pt x="0" y="210311"/>
                  </a:moveTo>
                  <a:lnTo>
                    <a:pt x="5554" y="162072"/>
                  </a:lnTo>
                  <a:lnTo>
                    <a:pt x="21375" y="117798"/>
                  </a:lnTo>
                  <a:lnTo>
                    <a:pt x="46202" y="78750"/>
                  </a:lnTo>
                  <a:lnTo>
                    <a:pt x="78771" y="46186"/>
                  </a:lnTo>
                  <a:lnTo>
                    <a:pt x="117821" y="21367"/>
                  </a:lnTo>
                  <a:lnTo>
                    <a:pt x="162088" y="5551"/>
                  </a:lnTo>
                  <a:lnTo>
                    <a:pt x="210311" y="0"/>
                  </a:lnTo>
                  <a:lnTo>
                    <a:pt x="3505200" y="0"/>
                  </a:lnTo>
                  <a:lnTo>
                    <a:pt x="3553439" y="5551"/>
                  </a:lnTo>
                  <a:lnTo>
                    <a:pt x="3597713" y="21367"/>
                  </a:lnTo>
                  <a:lnTo>
                    <a:pt x="3636761" y="46186"/>
                  </a:lnTo>
                  <a:lnTo>
                    <a:pt x="3669325" y="78750"/>
                  </a:lnTo>
                  <a:lnTo>
                    <a:pt x="3694144" y="117798"/>
                  </a:lnTo>
                  <a:lnTo>
                    <a:pt x="3709960" y="162072"/>
                  </a:lnTo>
                  <a:lnTo>
                    <a:pt x="3715512" y="210311"/>
                  </a:lnTo>
                  <a:lnTo>
                    <a:pt x="3715512" y="1051559"/>
                  </a:lnTo>
                  <a:lnTo>
                    <a:pt x="3709960" y="1099783"/>
                  </a:lnTo>
                  <a:lnTo>
                    <a:pt x="3694144" y="1144050"/>
                  </a:lnTo>
                  <a:lnTo>
                    <a:pt x="3669325" y="1183100"/>
                  </a:lnTo>
                  <a:lnTo>
                    <a:pt x="3636761" y="1215669"/>
                  </a:lnTo>
                  <a:lnTo>
                    <a:pt x="3597713" y="1240496"/>
                  </a:lnTo>
                  <a:lnTo>
                    <a:pt x="3553439" y="1256317"/>
                  </a:lnTo>
                  <a:lnTo>
                    <a:pt x="3505200" y="1261871"/>
                  </a:lnTo>
                  <a:lnTo>
                    <a:pt x="210311" y="1261871"/>
                  </a:lnTo>
                  <a:lnTo>
                    <a:pt x="162088" y="1256317"/>
                  </a:lnTo>
                  <a:lnTo>
                    <a:pt x="117821" y="1240496"/>
                  </a:lnTo>
                  <a:lnTo>
                    <a:pt x="78771" y="1215669"/>
                  </a:lnTo>
                  <a:lnTo>
                    <a:pt x="46202" y="1183100"/>
                  </a:lnTo>
                  <a:lnTo>
                    <a:pt x="21375" y="1144050"/>
                  </a:lnTo>
                  <a:lnTo>
                    <a:pt x="5554" y="1099783"/>
                  </a:lnTo>
                  <a:lnTo>
                    <a:pt x="0" y="1051559"/>
                  </a:lnTo>
                  <a:lnTo>
                    <a:pt x="0" y="210311"/>
                  </a:lnTo>
                  <a:close/>
                </a:path>
              </a:pathLst>
            </a:custGeom>
            <a:ln w="15875">
              <a:solidFill>
                <a:srgbClr val="117D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40155" y="5630367"/>
            <a:ext cx="338327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7370" marR="5080" indent="-535305">
              <a:lnSpc>
                <a:spcPct val="100000"/>
              </a:lnSpc>
              <a:spcBef>
                <a:spcPts val="100"/>
              </a:spcBef>
            </a:pPr>
            <a:r>
              <a:rPr sz="2400" spc="-12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Fill</a:t>
            </a:r>
            <a:r>
              <a:rPr sz="2400" spc="-5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sz="2400" spc="-155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out</a:t>
            </a:r>
            <a:r>
              <a:rPr sz="2400" spc="-1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sz="2400" spc="-155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the</a:t>
            </a:r>
            <a:r>
              <a:rPr sz="2400" spc="-1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poll</a:t>
            </a:r>
            <a:r>
              <a:rPr sz="2400" spc="-9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sz="2400" spc="-114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everywhere: </a:t>
            </a:r>
            <a:r>
              <a:rPr sz="2400" spc="-6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pollev.com/</a:t>
            </a:r>
            <a:r>
              <a:rPr lang="en-US" sz="2400" spc="-6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jolie</a:t>
            </a:r>
            <a:r>
              <a:rPr sz="2400" spc="-60" dirty="0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312</a:t>
            </a:r>
            <a:endParaRPr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Example</a:t>
            </a:r>
            <a:r>
              <a:rPr lang="en-US" dirty="0"/>
              <a:t>: Continuous Servers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time until server 1 crashes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and the time until server 2 crashes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 Both servers are independent of each other. </a:t>
                </a:r>
              </a:p>
              <a:p>
                <a:endParaRPr lang="en-US" dirty="0"/>
              </a:p>
              <a:p>
                <a:r>
                  <a:rPr lang="en-US" dirty="0"/>
                  <a:t>What is the probability server 1 crashes before server 2? </a:t>
                </a:r>
              </a:p>
              <a:p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7E166F-D8D0-1BB9-302E-100DF73EC9C5}"/>
              </a:ext>
            </a:extLst>
          </p:cNvPr>
          <p:cNvCxnSpPr>
            <a:cxnSpLocks/>
          </p:cNvCxnSpPr>
          <p:nvPr/>
        </p:nvCxnSpPr>
        <p:spPr>
          <a:xfrm>
            <a:off x="8869677" y="6499823"/>
            <a:ext cx="2770496" cy="15318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732FBC-62CB-9D92-75C3-6226C8C8E952}"/>
              </a:ext>
            </a:extLst>
          </p:cNvPr>
          <p:cNvCxnSpPr>
            <a:cxnSpLocks/>
          </p:cNvCxnSpPr>
          <p:nvPr/>
        </p:nvCxnSpPr>
        <p:spPr>
          <a:xfrm>
            <a:off x="9226109" y="4349241"/>
            <a:ext cx="0" cy="2360983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D6C933-0E53-E25F-8B31-E792222C21F0}"/>
                  </a:ext>
                </a:extLst>
              </p:cNvPr>
              <p:cNvSpPr txBox="1"/>
              <p:nvPr/>
            </p:nvSpPr>
            <p:spPr>
              <a:xfrm>
                <a:off x="11614100" y="6219898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D6C933-0E53-E25F-8B31-E792222C2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4100" y="6219898"/>
                <a:ext cx="33997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05678-D33C-65DA-97B3-0319B318BD3F}"/>
                  </a:ext>
                </a:extLst>
              </p:cNvPr>
              <p:cNvSpPr txBox="1"/>
              <p:nvPr/>
            </p:nvSpPr>
            <p:spPr>
              <a:xfrm>
                <a:off x="9083420" y="3837181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05678-D33C-65DA-97B3-0319B318B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3420" y="3837181"/>
                <a:ext cx="339970" cy="461665"/>
              </a:xfrm>
              <a:prstGeom prst="rect">
                <a:avLst/>
              </a:prstGeom>
              <a:blipFill>
                <a:blip r:embed="rId5"/>
                <a:stretch>
                  <a:fillRect l="-5357" r="-8929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42AB72D-2005-C0B0-C095-A8BEA675CAB9}"/>
              </a:ext>
            </a:extLst>
          </p:cNvPr>
          <p:cNvSpPr/>
          <p:nvPr/>
        </p:nvSpPr>
        <p:spPr>
          <a:xfrm>
            <a:off x="545267" y="5404679"/>
            <a:ext cx="3998975" cy="1047364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pollev.com/jolie312</a:t>
            </a:r>
          </a:p>
        </p:txBody>
      </p:sp>
    </p:spTree>
    <p:extLst>
      <p:ext uri="{BB962C8B-B14F-4D97-AF65-F5344CB8AC3E}">
        <p14:creationId xmlns:p14="http://schemas.microsoft.com/office/powerpoint/2010/main" val="20701679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70" dirty="0">
                <a:latin typeface="Segoe UI"/>
                <a:cs typeface="Segoe UI"/>
              </a:rPr>
              <a:t>Example</a:t>
            </a:r>
            <a:r>
              <a:rPr spc="70" dirty="0"/>
              <a:t>:</a:t>
            </a:r>
            <a:r>
              <a:rPr spc="204" dirty="0"/>
              <a:t> </a:t>
            </a:r>
            <a:r>
              <a:rPr spc="55" dirty="0"/>
              <a:t>More</a:t>
            </a:r>
            <a:r>
              <a:rPr spc="175" dirty="0"/>
              <a:t> </a:t>
            </a:r>
            <a:r>
              <a:rPr spc="35" dirty="0"/>
              <a:t>Ads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9921" y="1445513"/>
            <a:ext cx="11104245" cy="830997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5715">
              <a:lnSpc>
                <a:spcPts val="3020"/>
              </a:lnSpc>
              <a:spcBef>
                <a:spcPts val="480"/>
              </a:spcBef>
            </a:pPr>
            <a:r>
              <a:rPr lang="en-US" sz="2800" b="0" dirty="0">
                <a:latin typeface="Segoe UI Semilight"/>
                <a:cs typeface="Segoe UI Semilight"/>
              </a:rPr>
              <a:t>Suppose</a:t>
            </a:r>
            <a:r>
              <a:rPr lang="en-US" sz="2800" b="0" spc="-4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the</a:t>
            </a:r>
            <a:r>
              <a:rPr lang="en-US" sz="2800" b="0" spc="-4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average</a:t>
            </a:r>
            <a:r>
              <a:rPr lang="en-US" sz="2800" b="0" spc="-5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number</a:t>
            </a:r>
            <a:r>
              <a:rPr lang="en-US" sz="2800" b="0" spc="-4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of</a:t>
            </a:r>
            <a:r>
              <a:rPr lang="en-US" sz="2800" b="0" spc="-5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ads</a:t>
            </a:r>
            <a:r>
              <a:rPr lang="en-US" sz="2800" b="0" spc="-3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you</a:t>
            </a:r>
            <a:r>
              <a:rPr lang="en-US" sz="2800" b="0" spc="-4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see</a:t>
            </a:r>
            <a:r>
              <a:rPr lang="en-US" sz="2800" b="0" spc="-4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on</a:t>
            </a:r>
            <a:r>
              <a:rPr lang="en-US" sz="2800" b="0" spc="-6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a</a:t>
            </a:r>
            <a:r>
              <a:rPr lang="en-US" sz="2800" b="0" spc="-4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website</a:t>
            </a:r>
            <a:r>
              <a:rPr lang="en-US" sz="2800" b="0" spc="-4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is</a:t>
            </a:r>
            <a:r>
              <a:rPr lang="en-US" sz="2800" b="0" spc="-2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25.</a:t>
            </a:r>
            <a:r>
              <a:rPr lang="en-US" sz="2800" b="0" spc="-5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Give</a:t>
            </a:r>
            <a:r>
              <a:rPr lang="en-US" sz="2800" b="0" spc="-50" dirty="0">
                <a:latin typeface="Segoe UI Semilight"/>
                <a:cs typeface="Segoe UI Semilight"/>
              </a:rPr>
              <a:t> </a:t>
            </a:r>
            <a:r>
              <a:rPr lang="en-US" sz="2800" b="0" spc="-25" dirty="0">
                <a:latin typeface="Segoe UI Semilight"/>
                <a:cs typeface="Segoe UI Semilight"/>
              </a:rPr>
              <a:t>an </a:t>
            </a:r>
            <a:r>
              <a:rPr lang="en-US" sz="2800" b="0" dirty="0">
                <a:latin typeface="Segoe UI Semilight"/>
                <a:cs typeface="Segoe UI Semilight"/>
              </a:rPr>
              <a:t>upper</a:t>
            </a:r>
            <a:r>
              <a:rPr lang="en-US" sz="2800" b="0" spc="-5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bound</a:t>
            </a:r>
            <a:r>
              <a:rPr lang="en-US" sz="2800" b="0" spc="-6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on</a:t>
            </a:r>
            <a:r>
              <a:rPr lang="en-US" sz="2800" b="0" spc="-6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the</a:t>
            </a:r>
            <a:r>
              <a:rPr lang="en-US" sz="2800" b="0" spc="-5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probability</a:t>
            </a:r>
            <a:r>
              <a:rPr lang="en-US" sz="2800" b="0" spc="-5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of</a:t>
            </a:r>
            <a:r>
              <a:rPr lang="en-US" sz="2800" b="0" spc="-5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seeing</a:t>
            </a:r>
            <a:r>
              <a:rPr lang="en-US" sz="2800" b="0" spc="-6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a</a:t>
            </a:r>
            <a:r>
              <a:rPr lang="en-US" sz="2800" b="0" spc="-5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website</a:t>
            </a:r>
            <a:r>
              <a:rPr lang="en-US" sz="2800" b="0" spc="-4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with</a:t>
            </a:r>
            <a:r>
              <a:rPr lang="en-US" sz="2800" b="0" spc="-5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20</a:t>
            </a:r>
            <a:r>
              <a:rPr lang="en-US" sz="2800" b="0" spc="-60" dirty="0">
                <a:latin typeface="Segoe UI Semilight"/>
                <a:cs typeface="Segoe UI Semilight"/>
              </a:rPr>
              <a:t> </a:t>
            </a:r>
            <a:r>
              <a:rPr lang="en-US" sz="2800" b="0" dirty="0">
                <a:latin typeface="Segoe UI Semilight"/>
                <a:cs typeface="Segoe UI Semilight"/>
              </a:rPr>
              <a:t>or</a:t>
            </a:r>
            <a:r>
              <a:rPr lang="en-US" sz="2800" b="0" spc="-45" dirty="0">
                <a:latin typeface="Segoe UI Semilight"/>
                <a:cs typeface="Segoe UI Semilight"/>
              </a:rPr>
              <a:t> </a:t>
            </a:r>
            <a:r>
              <a:rPr lang="en-US" sz="2800" b="0" spc="-20" dirty="0">
                <a:latin typeface="Segoe UI Semilight"/>
                <a:cs typeface="Segoe UI Semilight"/>
              </a:rPr>
              <a:t>more ads.</a:t>
            </a:r>
            <a:endParaRPr lang="en-US" sz="2800" dirty="0">
              <a:latin typeface="Segoe UI Semilight"/>
              <a:cs typeface="Segoe UI Semi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7534" y="3543553"/>
            <a:ext cx="1329055" cy="328930"/>
          </a:xfrm>
          <a:custGeom>
            <a:avLst/>
            <a:gdLst/>
            <a:ahLst/>
            <a:cxnLst/>
            <a:rect l="l" t="t" r="r" b="b"/>
            <a:pathLst>
              <a:path w="1329055" h="328929">
                <a:moveTo>
                  <a:pt x="1223619" y="0"/>
                </a:moveTo>
                <a:lnTo>
                  <a:pt x="1218920" y="13335"/>
                </a:lnTo>
                <a:lnTo>
                  <a:pt x="1237970" y="21595"/>
                </a:lnTo>
                <a:lnTo>
                  <a:pt x="1254353" y="33035"/>
                </a:lnTo>
                <a:lnTo>
                  <a:pt x="1279118" y="65405"/>
                </a:lnTo>
                <a:lnTo>
                  <a:pt x="1293691" y="109108"/>
                </a:lnTo>
                <a:lnTo>
                  <a:pt x="1297282" y="134346"/>
                </a:lnTo>
                <a:lnTo>
                  <a:pt x="1297335" y="134717"/>
                </a:lnTo>
                <a:lnTo>
                  <a:pt x="1297333" y="191789"/>
                </a:lnTo>
                <a:lnTo>
                  <a:pt x="1287566" y="241788"/>
                </a:lnTo>
                <a:lnTo>
                  <a:pt x="1267988" y="280838"/>
                </a:lnTo>
                <a:lnTo>
                  <a:pt x="1238218" y="307179"/>
                </a:lnTo>
                <a:lnTo>
                  <a:pt x="1219428" y="315468"/>
                </a:lnTo>
                <a:lnTo>
                  <a:pt x="1223619" y="328930"/>
                </a:lnTo>
                <a:lnTo>
                  <a:pt x="1268498" y="307832"/>
                </a:lnTo>
                <a:lnTo>
                  <a:pt x="1301470" y="271399"/>
                </a:lnTo>
                <a:lnTo>
                  <a:pt x="1321758" y="222599"/>
                </a:lnTo>
                <a:lnTo>
                  <a:pt x="1328521" y="164465"/>
                </a:lnTo>
                <a:lnTo>
                  <a:pt x="1326849" y="134717"/>
                </a:lnTo>
                <a:lnTo>
                  <a:pt x="1313251" y="80918"/>
                </a:lnTo>
                <a:lnTo>
                  <a:pt x="1286341" y="37415"/>
                </a:lnTo>
                <a:lnTo>
                  <a:pt x="1247479" y="8598"/>
                </a:lnTo>
                <a:lnTo>
                  <a:pt x="1223619" y="0"/>
                </a:lnTo>
                <a:close/>
              </a:path>
              <a:path w="1329055" h="328929">
                <a:moveTo>
                  <a:pt x="104902" y="0"/>
                </a:moveTo>
                <a:lnTo>
                  <a:pt x="60144" y="21066"/>
                </a:lnTo>
                <a:lnTo>
                  <a:pt x="27139" y="57658"/>
                </a:lnTo>
                <a:lnTo>
                  <a:pt x="6783" y="106489"/>
                </a:lnTo>
                <a:lnTo>
                  <a:pt x="92" y="162814"/>
                </a:lnTo>
                <a:lnTo>
                  <a:pt x="0" y="164465"/>
                </a:lnTo>
                <a:lnTo>
                  <a:pt x="1690" y="194710"/>
                </a:lnTo>
                <a:lnTo>
                  <a:pt x="15216" y="248154"/>
                </a:lnTo>
                <a:lnTo>
                  <a:pt x="42060" y="291550"/>
                </a:lnTo>
                <a:lnTo>
                  <a:pt x="80984" y="320280"/>
                </a:lnTo>
                <a:lnTo>
                  <a:pt x="104902" y="328930"/>
                </a:lnTo>
                <a:lnTo>
                  <a:pt x="109054" y="315468"/>
                </a:lnTo>
                <a:lnTo>
                  <a:pt x="90316" y="307179"/>
                </a:lnTo>
                <a:lnTo>
                  <a:pt x="74145" y="295640"/>
                </a:lnTo>
                <a:lnTo>
                  <a:pt x="49504" y="262763"/>
                </a:lnTo>
                <a:lnTo>
                  <a:pt x="34874" y="218122"/>
                </a:lnTo>
                <a:lnTo>
                  <a:pt x="30066" y="164465"/>
                </a:lnTo>
                <a:lnTo>
                  <a:pt x="29997" y="162814"/>
                </a:lnTo>
                <a:lnTo>
                  <a:pt x="34874" y="109108"/>
                </a:lnTo>
                <a:lnTo>
                  <a:pt x="49504" y="65405"/>
                </a:lnTo>
                <a:lnTo>
                  <a:pt x="74272" y="33035"/>
                </a:lnTo>
                <a:lnTo>
                  <a:pt x="109575" y="13335"/>
                </a:lnTo>
                <a:lnTo>
                  <a:pt x="104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08482" y="3442208"/>
            <a:ext cx="15144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5765" algn="l"/>
              </a:tabLst>
            </a:pPr>
            <a:r>
              <a:rPr sz="2800" spc="-50" dirty="0">
                <a:latin typeface="Cambria Math"/>
                <a:cs typeface="Cambria Math"/>
              </a:rPr>
              <a:t>ℙ</a:t>
            </a:r>
            <a:r>
              <a:rPr sz="2800" dirty="0">
                <a:latin typeface="Cambria Math"/>
                <a:cs typeface="Cambria Math"/>
              </a:rPr>
              <a:t>	𝑋</a:t>
            </a:r>
            <a:r>
              <a:rPr sz="2800" spc="2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≥</a:t>
            </a:r>
            <a:r>
              <a:rPr sz="2800" spc="155" dirty="0">
                <a:latin typeface="Cambria Math"/>
                <a:cs typeface="Cambria Math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20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722498" y="3696461"/>
            <a:ext cx="530860" cy="22860"/>
          </a:xfrm>
          <a:custGeom>
            <a:avLst/>
            <a:gdLst/>
            <a:ahLst/>
            <a:cxnLst/>
            <a:rect l="l" t="t" r="r" b="b"/>
            <a:pathLst>
              <a:path w="530860" h="22860">
                <a:moveTo>
                  <a:pt x="530351" y="0"/>
                </a:moveTo>
                <a:lnTo>
                  <a:pt x="0" y="0"/>
                </a:lnTo>
                <a:lnTo>
                  <a:pt x="0" y="22860"/>
                </a:lnTo>
                <a:lnTo>
                  <a:pt x="530351" y="22860"/>
                </a:lnTo>
                <a:lnTo>
                  <a:pt x="5303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68396" y="3404869"/>
            <a:ext cx="56515" cy="241300"/>
          </a:xfrm>
          <a:custGeom>
            <a:avLst/>
            <a:gdLst/>
            <a:ahLst/>
            <a:cxnLst/>
            <a:rect l="l" t="t" r="r" b="b"/>
            <a:pathLst>
              <a:path w="56514" h="241300">
                <a:moveTo>
                  <a:pt x="56515" y="0"/>
                </a:moveTo>
                <a:lnTo>
                  <a:pt x="0" y="0"/>
                </a:lnTo>
                <a:lnTo>
                  <a:pt x="0" y="10160"/>
                </a:lnTo>
                <a:lnTo>
                  <a:pt x="35433" y="10160"/>
                </a:lnTo>
                <a:lnTo>
                  <a:pt x="35433" y="231140"/>
                </a:lnTo>
                <a:lnTo>
                  <a:pt x="0" y="231140"/>
                </a:lnTo>
                <a:lnTo>
                  <a:pt x="0" y="241300"/>
                </a:lnTo>
                <a:lnTo>
                  <a:pt x="56515" y="241300"/>
                </a:lnTo>
                <a:lnTo>
                  <a:pt x="56515" y="231140"/>
                </a:lnTo>
                <a:lnTo>
                  <a:pt x="56515" y="10160"/>
                </a:lnTo>
                <a:lnTo>
                  <a:pt x="565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16047" y="3404869"/>
            <a:ext cx="56515" cy="241300"/>
          </a:xfrm>
          <a:custGeom>
            <a:avLst/>
            <a:gdLst/>
            <a:ahLst/>
            <a:cxnLst/>
            <a:rect l="l" t="t" r="r" b="b"/>
            <a:pathLst>
              <a:path w="56514" h="241300">
                <a:moveTo>
                  <a:pt x="56388" y="0"/>
                </a:moveTo>
                <a:lnTo>
                  <a:pt x="0" y="0"/>
                </a:lnTo>
                <a:lnTo>
                  <a:pt x="0" y="10160"/>
                </a:lnTo>
                <a:lnTo>
                  <a:pt x="0" y="231140"/>
                </a:lnTo>
                <a:lnTo>
                  <a:pt x="0" y="241300"/>
                </a:lnTo>
                <a:lnTo>
                  <a:pt x="56388" y="241300"/>
                </a:lnTo>
                <a:lnTo>
                  <a:pt x="56388" y="231140"/>
                </a:lnTo>
                <a:lnTo>
                  <a:pt x="20955" y="231140"/>
                </a:lnTo>
                <a:lnTo>
                  <a:pt x="20955" y="10160"/>
                </a:lnTo>
                <a:lnTo>
                  <a:pt x="56388" y="10160"/>
                </a:lnTo>
                <a:lnTo>
                  <a:pt x="563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318892" y="3233419"/>
            <a:ext cx="8769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4200" baseline="-32738" dirty="0">
                <a:latin typeface="Cambria Math"/>
                <a:cs typeface="Cambria Math"/>
              </a:rPr>
              <a:t>≤</a:t>
            </a:r>
            <a:r>
              <a:rPr sz="4200" spc="217" baseline="-32738" dirty="0">
                <a:latin typeface="Cambria Math"/>
                <a:cs typeface="Cambria Math"/>
              </a:rPr>
              <a:t> </a:t>
            </a:r>
            <a:r>
              <a:rPr sz="2050" dirty="0">
                <a:latin typeface="Cambria Math"/>
                <a:cs typeface="Cambria Math"/>
              </a:rPr>
              <a:t>𝔼</a:t>
            </a:r>
            <a:r>
              <a:rPr sz="2050" spc="250" dirty="0">
                <a:latin typeface="Cambria Math"/>
                <a:cs typeface="Cambria Math"/>
              </a:rPr>
              <a:t> </a:t>
            </a:r>
            <a:r>
              <a:rPr sz="2050" spc="15" dirty="0">
                <a:latin typeface="Cambria Math"/>
                <a:cs typeface="Cambria Math"/>
              </a:rPr>
              <a:t>𝑋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24352" y="3716527"/>
            <a:ext cx="32512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25" dirty="0">
                <a:latin typeface="Cambria Math"/>
                <a:cs typeface="Cambria Math"/>
              </a:rPr>
              <a:t>20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14622" y="3696461"/>
            <a:ext cx="302260" cy="22860"/>
          </a:xfrm>
          <a:custGeom>
            <a:avLst/>
            <a:gdLst/>
            <a:ahLst/>
            <a:cxnLst/>
            <a:rect l="l" t="t" r="r" b="b"/>
            <a:pathLst>
              <a:path w="302260" h="22860">
                <a:moveTo>
                  <a:pt x="301751" y="0"/>
                </a:moveTo>
                <a:lnTo>
                  <a:pt x="0" y="0"/>
                </a:lnTo>
                <a:lnTo>
                  <a:pt x="0" y="22860"/>
                </a:lnTo>
                <a:lnTo>
                  <a:pt x="301751" y="22860"/>
                </a:lnTo>
                <a:lnTo>
                  <a:pt x="3017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702558" y="3716527"/>
            <a:ext cx="32448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25" dirty="0">
                <a:latin typeface="Cambria Math"/>
                <a:cs typeface="Cambria Math"/>
              </a:rPr>
              <a:t>20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12921" y="3442208"/>
            <a:ext cx="18688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mbria Math"/>
                <a:cs typeface="Cambria Math"/>
              </a:rPr>
              <a:t>=</a:t>
            </a:r>
            <a:r>
              <a:rPr sz="2800" spc="180" dirty="0">
                <a:latin typeface="Cambria Math"/>
                <a:cs typeface="Cambria Math"/>
              </a:rPr>
              <a:t> </a:t>
            </a:r>
            <a:r>
              <a:rPr sz="3075" baseline="44715" dirty="0">
                <a:latin typeface="Cambria Math"/>
                <a:cs typeface="Cambria Math"/>
              </a:rPr>
              <a:t>25</a:t>
            </a:r>
            <a:r>
              <a:rPr sz="3075" spc="547" baseline="44715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=</a:t>
            </a:r>
            <a:r>
              <a:rPr sz="2800" spc="180" dirty="0">
                <a:latin typeface="Cambria Math"/>
                <a:cs typeface="Cambria Math"/>
              </a:rPr>
              <a:t> </a:t>
            </a:r>
            <a:r>
              <a:rPr sz="2800" spc="-20" dirty="0">
                <a:latin typeface="Cambria Math"/>
                <a:cs typeface="Cambria Math"/>
              </a:rPr>
              <a:t>1.25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8482" y="4515169"/>
            <a:ext cx="11104245" cy="1534160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sz="2800" b="0" dirty="0">
                <a:latin typeface="Segoe UI Semilight"/>
                <a:cs typeface="Segoe UI Semilight"/>
              </a:rPr>
              <a:t>Well,</a:t>
            </a:r>
            <a:r>
              <a:rPr sz="2800" b="0" spc="-120" dirty="0">
                <a:latin typeface="Segoe UI Semilight"/>
                <a:cs typeface="Segoe UI Semilight"/>
              </a:rPr>
              <a:t> </a:t>
            </a:r>
            <a:r>
              <a:rPr sz="2800" b="0" spc="-20" dirty="0">
                <a:latin typeface="Segoe UI Semilight"/>
                <a:cs typeface="Segoe UI Semilight"/>
              </a:rPr>
              <a:t>that’s…true.</a:t>
            </a:r>
            <a:r>
              <a:rPr sz="2800" b="0" spc="-11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Technically.</a:t>
            </a:r>
            <a:endParaRPr sz="2800">
              <a:latin typeface="Segoe UI Semilight"/>
              <a:cs typeface="Segoe UI Semilight"/>
            </a:endParaRPr>
          </a:p>
          <a:p>
            <a:pPr marL="12700">
              <a:lnSpc>
                <a:spcPts val="3195"/>
              </a:lnSpc>
              <a:spcBef>
                <a:spcPts val="1065"/>
              </a:spcBef>
            </a:pPr>
            <a:r>
              <a:rPr sz="2800" b="0" dirty="0">
                <a:latin typeface="Segoe UI Semilight"/>
                <a:cs typeface="Segoe UI Semilight"/>
              </a:rPr>
              <a:t>But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without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more</a:t>
            </a:r>
            <a:r>
              <a:rPr sz="2800" b="0" spc="-8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information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we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couldn’t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hope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to</a:t>
            </a:r>
            <a:r>
              <a:rPr sz="2800" b="0" spc="-4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do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much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spc="-30" dirty="0">
                <a:latin typeface="Segoe UI Semilight"/>
                <a:cs typeface="Segoe UI Semilight"/>
              </a:rPr>
              <a:t>better.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spc="-20" dirty="0">
                <a:latin typeface="Segoe UI Semilight"/>
                <a:cs typeface="Segoe UI Semilight"/>
              </a:rPr>
              <a:t>What</a:t>
            </a:r>
            <a:endParaRPr sz="2800">
              <a:latin typeface="Segoe UI Semilight"/>
              <a:cs typeface="Segoe UI Semilight"/>
            </a:endParaRPr>
          </a:p>
          <a:p>
            <a:pPr marL="12700">
              <a:lnSpc>
                <a:spcPts val="3195"/>
              </a:lnSpc>
            </a:pPr>
            <a:r>
              <a:rPr sz="2800" b="0" dirty="0">
                <a:latin typeface="Segoe UI Semilight"/>
                <a:cs typeface="Segoe UI Semilight"/>
              </a:rPr>
              <a:t>if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every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page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gives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exactly</a:t>
            </a:r>
            <a:r>
              <a:rPr sz="2800" b="0" spc="-7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25</a:t>
            </a:r>
            <a:r>
              <a:rPr sz="2800" b="0" spc="-5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ads?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Then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7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probability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really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is</a:t>
            </a:r>
            <a:r>
              <a:rPr sz="2800" b="0" spc="-15" dirty="0">
                <a:latin typeface="Segoe UI Semilight"/>
                <a:cs typeface="Segoe UI Semilight"/>
              </a:rPr>
              <a:t> </a:t>
            </a:r>
            <a:r>
              <a:rPr sz="2800" spc="-25" dirty="0">
                <a:latin typeface="Cambria Math"/>
                <a:cs typeface="Cambria Math"/>
              </a:rPr>
              <a:t>1</a:t>
            </a:r>
            <a:r>
              <a:rPr sz="2800" b="0" spc="-25" dirty="0">
                <a:latin typeface="Segoe UI Semilight"/>
                <a:cs typeface="Segoe UI Semilight"/>
              </a:rPr>
              <a:t>.</a:t>
            </a:r>
            <a:endParaRPr sz="2800">
              <a:latin typeface="Segoe UI Semilight"/>
              <a:cs typeface="Segoe UI Semilight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/>
              <a:t>So…what</a:t>
            </a:r>
            <a:r>
              <a:rPr spc="210" dirty="0"/>
              <a:t> </a:t>
            </a:r>
            <a:r>
              <a:rPr dirty="0"/>
              <a:t>do</a:t>
            </a:r>
            <a:r>
              <a:rPr spc="229" dirty="0"/>
              <a:t> </a:t>
            </a:r>
            <a:r>
              <a:rPr dirty="0"/>
              <a:t>we</a:t>
            </a:r>
            <a:r>
              <a:rPr spc="245" dirty="0"/>
              <a:t> </a:t>
            </a:r>
            <a:r>
              <a:rPr spc="25" dirty="0"/>
              <a:t>do?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6018" y="1445513"/>
            <a:ext cx="8705850" cy="2700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better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inequality!</a:t>
            </a:r>
            <a:endParaRPr sz="2800">
              <a:latin typeface="Segoe UI Semilight"/>
              <a:cs typeface="Segoe UI Semilight"/>
            </a:endParaRPr>
          </a:p>
          <a:p>
            <a:pPr>
              <a:lnSpc>
                <a:spcPct val="100000"/>
              </a:lnSpc>
              <a:spcBef>
                <a:spcPts val="1770"/>
              </a:spcBef>
            </a:pPr>
            <a:endParaRPr sz="2800">
              <a:latin typeface="Segoe UI Semilight"/>
              <a:cs typeface="Segoe UI Semi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0" dirty="0">
                <a:latin typeface="Segoe UI Semilight"/>
                <a:cs typeface="Segoe UI Semilight"/>
              </a:rPr>
              <a:t>We’re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trying</a:t>
            </a:r>
            <a:r>
              <a:rPr sz="2800" b="0" spc="-4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to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bound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tails</a:t>
            </a:r>
            <a:r>
              <a:rPr sz="2800" b="0" spc="-5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6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6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distribution.</a:t>
            </a:r>
            <a:endParaRPr sz="2800">
              <a:latin typeface="Segoe UI Semilight"/>
              <a:cs typeface="Segoe UI Semilight"/>
            </a:endParaRPr>
          </a:p>
          <a:p>
            <a:pPr marL="12700" marR="5080">
              <a:lnSpc>
                <a:spcPts val="4430"/>
              </a:lnSpc>
              <a:spcBef>
                <a:spcPts val="110"/>
              </a:spcBef>
            </a:pPr>
            <a:r>
              <a:rPr sz="2800" b="0" dirty="0">
                <a:latin typeface="Segoe UI Semilight"/>
                <a:cs typeface="Segoe UI Semilight"/>
              </a:rPr>
              <a:t>What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parameter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of</a:t>
            </a:r>
            <a:r>
              <a:rPr sz="2800" b="0" spc="-100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a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random</a:t>
            </a:r>
            <a:r>
              <a:rPr sz="2800" b="0" spc="-8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variable</a:t>
            </a:r>
            <a:r>
              <a:rPr sz="2800" b="0" spc="-9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describes</a:t>
            </a:r>
            <a:r>
              <a:rPr sz="2800" b="0" spc="-75" dirty="0">
                <a:latin typeface="Segoe UI Semilight"/>
                <a:cs typeface="Segoe UI Semilight"/>
              </a:rPr>
              <a:t>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80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tails? </a:t>
            </a:r>
            <a:r>
              <a:rPr sz="2800" b="0" dirty="0">
                <a:latin typeface="Segoe UI Semilight"/>
                <a:cs typeface="Segoe UI Semilight"/>
              </a:rPr>
              <a:t>The</a:t>
            </a:r>
            <a:r>
              <a:rPr sz="2800" b="0" spc="-15" dirty="0">
                <a:latin typeface="Segoe UI Semilight"/>
                <a:cs typeface="Segoe UI Semilight"/>
              </a:rPr>
              <a:t> </a:t>
            </a:r>
            <a:r>
              <a:rPr sz="2800" b="0" spc="-10" dirty="0">
                <a:latin typeface="Segoe UI Semilight"/>
                <a:cs typeface="Segoe UI Semilight"/>
              </a:rPr>
              <a:t>variance!</a:t>
            </a:r>
            <a:endParaRPr sz="2800">
              <a:latin typeface="Segoe UI Semilight"/>
              <a:cs typeface="Segoe UI Semilight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A4CBE-6419-4AD8-B041-53F064EFC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Chebyshev’s Inequality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4C941FF-F7AC-4F91-B552-1EAC84C90B21}"/>
              </a:ext>
            </a:extLst>
          </p:cNvPr>
          <p:cNvGrpSpPr/>
          <p:nvPr/>
        </p:nvGrpSpPr>
        <p:grpSpPr>
          <a:xfrm>
            <a:off x="265958" y="1502552"/>
            <a:ext cx="5682126" cy="3163577"/>
            <a:chOff x="1185842" y="3429000"/>
            <a:chExt cx="6111311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A2AEFB4D-3AB8-441A-A643-EEFDAFFC6A28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Let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𝑋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be a random variable. For any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𝒕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&gt;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</m:oMath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𝔼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𝑿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≥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𝐕𝐚𝐫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A2AEFB4D-3AB8-441A-A643-EEFDAFFC6A2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1E28C02-8B35-4E12-B467-1CFC15B8F1A1}"/>
                </a:ext>
              </a:extLst>
            </p:cNvPr>
            <p:cNvSpPr/>
            <p:nvPr/>
          </p:nvSpPr>
          <p:spPr>
            <a:xfrm>
              <a:off x="1195367" y="3429001"/>
              <a:ext cx="6101786" cy="508983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Chebyshev’s Inequality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object 20">
                <a:extLst>
                  <a:ext uri="{FF2B5EF4-FFF2-40B4-BE49-F238E27FC236}">
                    <a16:creationId xmlns:a16="http://schemas.microsoft.com/office/drawing/2014/main" id="{5C5F696C-EA8F-C49F-5A7C-26C5646C9DE4}"/>
                  </a:ext>
                </a:extLst>
              </p:cNvPr>
              <p:cNvSpPr/>
              <p:nvPr/>
            </p:nvSpPr>
            <p:spPr>
              <a:xfrm>
                <a:off x="323088" y="4890515"/>
                <a:ext cx="5415280" cy="1708785"/>
              </a:xfrm>
              <a:custGeom>
                <a:avLst/>
                <a:gdLst/>
                <a:ahLst/>
                <a:cxnLst/>
                <a:rect l="l" t="t" r="r" b="b"/>
                <a:pathLst>
                  <a:path w="5415280" h="1708784">
                    <a:moveTo>
                      <a:pt x="5250942" y="0"/>
                    </a:moveTo>
                    <a:lnTo>
                      <a:pt x="163855" y="0"/>
                    </a:lnTo>
                    <a:lnTo>
                      <a:pt x="120294" y="5856"/>
                    </a:lnTo>
                    <a:lnTo>
                      <a:pt x="81152" y="22380"/>
                    </a:lnTo>
                    <a:lnTo>
                      <a:pt x="47990" y="48005"/>
                    </a:lnTo>
                    <a:lnTo>
                      <a:pt x="22369" y="81167"/>
                    </a:lnTo>
                    <a:lnTo>
                      <a:pt x="5852" y="120297"/>
                    </a:lnTo>
                    <a:lnTo>
                      <a:pt x="0" y="163829"/>
                    </a:lnTo>
                    <a:lnTo>
                      <a:pt x="0" y="1544548"/>
                    </a:lnTo>
                    <a:lnTo>
                      <a:pt x="5852" y="1588109"/>
                    </a:lnTo>
                    <a:lnTo>
                      <a:pt x="22369" y="1627251"/>
                    </a:lnTo>
                    <a:lnTo>
                      <a:pt x="47990" y="1660413"/>
                    </a:lnTo>
                    <a:lnTo>
                      <a:pt x="81152" y="1686034"/>
                    </a:lnTo>
                    <a:lnTo>
                      <a:pt x="120294" y="1702551"/>
                    </a:lnTo>
                    <a:lnTo>
                      <a:pt x="163855" y="1708403"/>
                    </a:lnTo>
                    <a:lnTo>
                      <a:pt x="5250942" y="1708403"/>
                    </a:lnTo>
                    <a:lnTo>
                      <a:pt x="5294474" y="1702551"/>
                    </a:lnTo>
                    <a:lnTo>
                      <a:pt x="5333604" y="1686034"/>
                    </a:lnTo>
                    <a:lnTo>
                      <a:pt x="5366766" y="1660413"/>
                    </a:lnTo>
                    <a:lnTo>
                      <a:pt x="5392391" y="1627251"/>
                    </a:lnTo>
                    <a:lnTo>
                      <a:pt x="5408915" y="1588109"/>
                    </a:lnTo>
                    <a:lnTo>
                      <a:pt x="5414772" y="1544548"/>
                    </a:lnTo>
                    <a:lnTo>
                      <a:pt x="5414772" y="163829"/>
                    </a:lnTo>
                    <a:lnTo>
                      <a:pt x="5408915" y="120297"/>
                    </a:lnTo>
                    <a:lnTo>
                      <a:pt x="5392391" y="81167"/>
                    </a:lnTo>
                    <a:lnTo>
                      <a:pt x="5366766" y="48005"/>
                    </a:lnTo>
                    <a:lnTo>
                      <a:pt x="5333604" y="22380"/>
                    </a:lnTo>
                    <a:lnTo>
                      <a:pt x="5294474" y="5856"/>
                    </a:lnTo>
                    <a:lnTo>
                      <a:pt x="5250942" y="0"/>
                    </a:lnTo>
                    <a:close/>
                  </a:path>
                </a:pathLst>
              </a:custGeom>
              <a:solidFill>
                <a:srgbClr val="ECF7F1"/>
              </a:solidFill>
            </p:spPr>
            <p:txBody>
              <a:bodyPr wrap="square" lIns="0" tIns="0" rIns="0" bIns="0" rtlCol="0" anchor="ctr"/>
              <a:lstStyle/>
              <a:p>
                <a:pPr marL="182880" algn="l">
                  <a:lnSpc>
                    <a:spcPct val="100000"/>
                  </a:lnSpc>
                  <a:spcBef>
                    <a:spcPts val="1165"/>
                  </a:spcBef>
                </a:pPr>
                <a:r>
                  <a:rPr lang="en-US" sz="2600" b="1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Requirements:</a:t>
                </a:r>
                <a:endParaRPr lang="en-US" sz="26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182880" algn="l">
                  <a:lnSpc>
                    <a:spcPct val="100000"/>
                  </a:lnSpc>
                  <a:spcBef>
                    <a:spcPts val="1070"/>
                  </a:spcBef>
                  <a:tabLst>
                    <a:tab pos="318770" algn="l"/>
                  </a:tabLst>
                </a:pPr>
                <a:r>
                  <a:rPr lang="en-US" sz="26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1.</a:t>
                </a:r>
                <a:r>
                  <a:rPr lang="en-US" sz="26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We know the expectation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</m:oMath>
                </a14:m>
                <a:endParaRPr lang="en-US" sz="26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182880" algn="l">
                  <a:lnSpc>
                    <a:spcPct val="100000"/>
                  </a:lnSpc>
                  <a:spcBef>
                    <a:spcPts val="1070"/>
                  </a:spcBef>
                  <a:tabLst>
                    <a:tab pos="373380" algn="l"/>
                  </a:tabLst>
                </a:pPr>
                <a:r>
                  <a:rPr lang="en-US" sz="26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2. </a:t>
                </a:r>
                <a:r>
                  <a:rPr lang="en-US" sz="2600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We</a:t>
                </a:r>
                <a:r>
                  <a:rPr lang="en-US" sz="2600" b="0" spc="-2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600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know</a:t>
                </a:r>
                <a:r>
                  <a:rPr lang="en-US" sz="2600" b="0" spc="-3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600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z="2600" b="0" spc="-2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600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variance</a:t>
                </a:r>
                <a:r>
                  <a:rPr lang="en-US" sz="2600" b="0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600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</a:t>
                </a:r>
                <a:r>
                  <a:rPr lang="en-US" sz="2600" b="0" spc="-2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600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𝑋</a:t>
                </a:r>
                <a:endParaRPr lang="en-US" sz="26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20" name="object 20">
                <a:extLst>
                  <a:ext uri="{FF2B5EF4-FFF2-40B4-BE49-F238E27FC236}">
                    <a16:creationId xmlns:a16="http://schemas.microsoft.com/office/drawing/2014/main" id="{5C5F696C-EA8F-C49F-5A7C-26C5646C9D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088" y="4890515"/>
                <a:ext cx="5415280" cy="1708785"/>
              </a:xfrm>
              <a:custGeom>
                <a:avLst/>
                <a:gdLst/>
                <a:ahLst/>
                <a:cxnLst/>
                <a:rect l="l" t="t" r="r" b="b"/>
                <a:pathLst>
                  <a:path w="5415280" h="1708784">
                    <a:moveTo>
                      <a:pt x="5250942" y="0"/>
                    </a:moveTo>
                    <a:lnTo>
                      <a:pt x="163855" y="0"/>
                    </a:lnTo>
                    <a:lnTo>
                      <a:pt x="120294" y="5856"/>
                    </a:lnTo>
                    <a:lnTo>
                      <a:pt x="81152" y="22380"/>
                    </a:lnTo>
                    <a:lnTo>
                      <a:pt x="47990" y="48005"/>
                    </a:lnTo>
                    <a:lnTo>
                      <a:pt x="22369" y="81167"/>
                    </a:lnTo>
                    <a:lnTo>
                      <a:pt x="5852" y="120297"/>
                    </a:lnTo>
                    <a:lnTo>
                      <a:pt x="0" y="163829"/>
                    </a:lnTo>
                    <a:lnTo>
                      <a:pt x="0" y="1544548"/>
                    </a:lnTo>
                    <a:lnTo>
                      <a:pt x="5852" y="1588109"/>
                    </a:lnTo>
                    <a:lnTo>
                      <a:pt x="22369" y="1627251"/>
                    </a:lnTo>
                    <a:lnTo>
                      <a:pt x="47990" y="1660413"/>
                    </a:lnTo>
                    <a:lnTo>
                      <a:pt x="81152" y="1686034"/>
                    </a:lnTo>
                    <a:lnTo>
                      <a:pt x="120294" y="1702551"/>
                    </a:lnTo>
                    <a:lnTo>
                      <a:pt x="163855" y="1708403"/>
                    </a:lnTo>
                    <a:lnTo>
                      <a:pt x="5250942" y="1708403"/>
                    </a:lnTo>
                    <a:lnTo>
                      <a:pt x="5294474" y="1702551"/>
                    </a:lnTo>
                    <a:lnTo>
                      <a:pt x="5333604" y="1686034"/>
                    </a:lnTo>
                    <a:lnTo>
                      <a:pt x="5366766" y="1660413"/>
                    </a:lnTo>
                    <a:lnTo>
                      <a:pt x="5392391" y="1627251"/>
                    </a:lnTo>
                    <a:lnTo>
                      <a:pt x="5408915" y="1588109"/>
                    </a:lnTo>
                    <a:lnTo>
                      <a:pt x="5414772" y="1544548"/>
                    </a:lnTo>
                    <a:lnTo>
                      <a:pt x="5414772" y="163829"/>
                    </a:lnTo>
                    <a:lnTo>
                      <a:pt x="5408915" y="120297"/>
                    </a:lnTo>
                    <a:lnTo>
                      <a:pt x="5392391" y="81167"/>
                    </a:lnTo>
                    <a:lnTo>
                      <a:pt x="5366766" y="48005"/>
                    </a:lnTo>
                    <a:lnTo>
                      <a:pt x="5333604" y="22380"/>
                    </a:lnTo>
                    <a:lnTo>
                      <a:pt x="5294474" y="5856"/>
                    </a:lnTo>
                    <a:lnTo>
                      <a:pt x="5250942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-338" b="-4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70291CCC-EE18-2CA3-8E53-75B5F48F5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634" y="1219200"/>
            <a:ext cx="4810796" cy="486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1620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7BAA3-5276-0123-9279-C90952C63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5DCC4-EAAC-B1FA-4465-AB2ED83A5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Chebyshev’s Inequality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2E2D75B-F118-E764-7D74-624C0839CC44}"/>
              </a:ext>
            </a:extLst>
          </p:cNvPr>
          <p:cNvGrpSpPr/>
          <p:nvPr/>
        </p:nvGrpSpPr>
        <p:grpSpPr>
          <a:xfrm>
            <a:off x="265958" y="1502552"/>
            <a:ext cx="5682126" cy="3163577"/>
            <a:chOff x="1185842" y="3429000"/>
            <a:chExt cx="6111311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8B3C46FC-F4CA-0773-72FE-38B4DAC0B80F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Let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𝑋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be a random variable. For any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𝒕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&gt;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</m:oMath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𝔼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𝑿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≥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𝐕𝐚𝐫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A2AEFB4D-3AB8-441A-A643-EEFDAFFC6A2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000B854-72D5-CC41-8B0B-6130B796F179}"/>
                </a:ext>
              </a:extLst>
            </p:cNvPr>
            <p:cNvSpPr/>
            <p:nvPr/>
          </p:nvSpPr>
          <p:spPr>
            <a:xfrm>
              <a:off x="1195367" y="3429001"/>
              <a:ext cx="6101786" cy="508983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Chebyshev’s Inequality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E4DDFBB-3F91-8BAA-A004-B69DF8F7A1EC}"/>
              </a:ext>
            </a:extLst>
          </p:cNvPr>
          <p:cNvGrpSpPr/>
          <p:nvPr/>
        </p:nvGrpSpPr>
        <p:grpSpPr>
          <a:xfrm>
            <a:off x="6263346" y="1502551"/>
            <a:ext cx="5682126" cy="3163577"/>
            <a:chOff x="1185842" y="3429000"/>
            <a:chExt cx="6111311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09389D1C-5A26-F202-6C48-0DB48C32D14C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Let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𝑋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be a random variable. For any </a:t>
                  </a:r>
                  <a14:m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𝐤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&gt;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</m:oMath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𝔼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𝑿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≥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𝒌</m:t>
                            </m:r>
                            <m:rad>
                              <m:radPr>
                                <m:degHide m:val="on"/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𝐕𝐚𝐫</m:t>
                                </m:r>
                                <m:d>
                                  <m:d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𝑿</m:t>
                                    </m:r>
                                  </m:e>
                                </m:d>
                              </m:e>
                            </m:rad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𝟏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𝒌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3B83D06B-E721-4345-B6D5-F8E1CF9CA36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1AD8476-3772-75D3-95D4-F325E79A6BB0}"/>
                </a:ext>
              </a:extLst>
            </p:cNvPr>
            <p:cNvSpPr/>
            <p:nvPr/>
          </p:nvSpPr>
          <p:spPr>
            <a:xfrm>
              <a:off x="1195367" y="3429001"/>
              <a:ext cx="6101786" cy="508983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Chebyshev’s Inequality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74CC65B-0D01-E996-F8AC-C469CED2ECF5}"/>
              </a:ext>
            </a:extLst>
          </p:cNvPr>
          <p:cNvSpPr txBox="1"/>
          <p:nvPr/>
        </p:nvSpPr>
        <p:spPr>
          <a:xfrm>
            <a:off x="8626831" y="509865"/>
            <a:ext cx="3565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Two statements are equivalent. Left form is often easier to use. Right form is more intuitive.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object 20">
                <a:extLst>
                  <a:ext uri="{FF2B5EF4-FFF2-40B4-BE49-F238E27FC236}">
                    <a16:creationId xmlns:a16="http://schemas.microsoft.com/office/drawing/2014/main" id="{B16A8905-26AD-CC73-50C6-D97D9B912EA8}"/>
                  </a:ext>
                </a:extLst>
              </p:cNvPr>
              <p:cNvSpPr/>
              <p:nvPr/>
            </p:nvSpPr>
            <p:spPr>
              <a:xfrm>
                <a:off x="323088" y="4890515"/>
                <a:ext cx="5415280" cy="1708785"/>
              </a:xfrm>
              <a:custGeom>
                <a:avLst/>
                <a:gdLst/>
                <a:ahLst/>
                <a:cxnLst/>
                <a:rect l="l" t="t" r="r" b="b"/>
                <a:pathLst>
                  <a:path w="5415280" h="1708784">
                    <a:moveTo>
                      <a:pt x="5250942" y="0"/>
                    </a:moveTo>
                    <a:lnTo>
                      <a:pt x="163855" y="0"/>
                    </a:lnTo>
                    <a:lnTo>
                      <a:pt x="120294" y="5856"/>
                    </a:lnTo>
                    <a:lnTo>
                      <a:pt x="81152" y="22380"/>
                    </a:lnTo>
                    <a:lnTo>
                      <a:pt x="47990" y="48005"/>
                    </a:lnTo>
                    <a:lnTo>
                      <a:pt x="22369" y="81167"/>
                    </a:lnTo>
                    <a:lnTo>
                      <a:pt x="5852" y="120297"/>
                    </a:lnTo>
                    <a:lnTo>
                      <a:pt x="0" y="163829"/>
                    </a:lnTo>
                    <a:lnTo>
                      <a:pt x="0" y="1544548"/>
                    </a:lnTo>
                    <a:lnTo>
                      <a:pt x="5852" y="1588109"/>
                    </a:lnTo>
                    <a:lnTo>
                      <a:pt x="22369" y="1627251"/>
                    </a:lnTo>
                    <a:lnTo>
                      <a:pt x="47990" y="1660413"/>
                    </a:lnTo>
                    <a:lnTo>
                      <a:pt x="81152" y="1686034"/>
                    </a:lnTo>
                    <a:lnTo>
                      <a:pt x="120294" y="1702551"/>
                    </a:lnTo>
                    <a:lnTo>
                      <a:pt x="163855" y="1708403"/>
                    </a:lnTo>
                    <a:lnTo>
                      <a:pt x="5250942" y="1708403"/>
                    </a:lnTo>
                    <a:lnTo>
                      <a:pt x="5294474" y="1702551"/>
                    </a:lnTo>
                    <a:lnTo>
                      <a:pt x="5333604" y="1686034"/>
                    </a:lnTo>
                    <a:lnTo>
                      <a:pt x="5366766" y="1660413"/>
                    </a:lnTo>
                    <a:lnTo>
                      <a:pt x="5392391" y="1627251"/>
                    </a:lnTo>
                    <a:lnTo>
                      <a:pt x="5408915" y="1588109"/>
                    </a:lnTo>
                    <a:lnTo>
                      <a:pt x="5414772" y="1544548"/>
                    </a:lnTo>
                    <a:lnTo>
                      <a:pt x="5414772" y="163829"/>
                    </a:lnTo>
                    <a:lnTo>
                      <a:pt x="5408915" y="120297"/>
                    </a:lnTo>
                    <a:lnTo>
                      <a:pt x="5392391" y="81167"/>
                    </a:lnTo>
                    <a:lnTo>
                      <a:pt x="5366766" y="48005"/>
                    </a:lnTo>
                    <a:lnTo>
                      <a:pt x="5333604" y="22380"/>
                    </a:lnTo>
                    <a:lnTo>
                      <a:pt x="5294474" y="5856"/>
                    </a:lnTo>
                    <a:lnTo>
                      <a:pt x="5250942" y="0"/>
                    </a:lnTo>
                    <a:close/>
                  </a:path>
                </a:pathLst>
              </a:custGeom>
              <a:solidFill>
                <a:srgbClr val="ECF7F1"/>
              </a:solidFill>
            </p:spPr>
            <p:txBody>
              <a:bodyPr wrap="square" lIns="0" tIns="0" rIns="0" bIns="0" rtlCol="0" anchor="ctr"/>
              <a:lstStyle/>
              <a:p>
                <a:pPr marL="182880" algn="l">
                  <a:lnSpc>
                    <a:spcPct val="100000"/>
                  </a:lnSpc>
                  <a:spcBef>
                    <a:spcPts val="1165"/>
                  </a:spcBef>
                </a:pPr>
                <a:r>
                  <a:rPr lang="en-US" sz="2600" b="1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Requirements:</a:t>
                </a:r>
                <a:endParaRPr lang="en-US" sz="2600" b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182880" algn="l">
                  <a:lnSpc>
                    <a:spcPct val="100000"/>
                  </a:lnSpc>
                  <a:spcBef>
                    <a:spcPts val="1070"/>
                  </a:spcBef>
                  <a:tabLst>
                    <a:tab pos="318770" algn="l"/>
                  </a:tabLst>
                </a:pPr>
                <a:r>
                  <a:rPr lang="en-US" sz="26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1.</a:t>
                </a:r>
                <a:r>
                  <a:rPr lang="en-US" sz="26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We know the expectation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</m:oMath>
                </a14:m>
                <a:endParaRPr lang="en-US" sz="26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marL="182880" algn="l">
                  <a:lnSpc>
                    <a:spcPct val="100000"/>
                  </a:lnSpc>
                  <a:spcBef>
                    <a:spcPts val="1070"/>
                  </a:spcBef>
                  <a:tabLst>
                    <a:tab pos="373380" algn="l"/>
                  </a:tabLst>
                </a:pPr>
                <a:r>
                  <a:rPr lang="en-US" sz="26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2. </a:t>
                </a:r>
                <a:r>
                  <a:rPr lang="en-US" sz="2600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We</a:t>
                </a:r>
                <a:r>
                  <a:rPr lang="en-US" sz="2600" b="0" spc="-2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600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know</a:t>
                </a:r>
                <a:r>
                  <a:rPr lang="en-US" sz="2600" b="0" spc="-3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600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z="2600" b="0" spc="-2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600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variance</a:t>
                </a:r>
                <a:r>
                  <a:rPr lang="en-US" sz="2600" b="0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600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</a:t>
                </a:r>
                <a:r>
                  <a:rPr lang="en-US" sz="2600" b="0" spc="-2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z="2600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𝑋</a:t>
                </a:r>
                <a:endParaRPr lang="en-US" sz="26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14" name="object 20">
                <a:extLst>
                  <a:ext uri="{FF2B5EF4-FFF2-40B4-BE49-F238E27FC236}">
                    <a16:creationId xmlns:a16="http://schemas.microsoft.com/office/drawing/2014/main" id="{B16A8905-26AD-CC73-50C6-D97D9B912E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088" y="4890515"/>
                <a:ext cx="5415280" cy="1708785"/>
              </a:xfrm>
              <a:custGeom>
                <a:avLst/>
                <a:gdLst/>
                <a:ahLst/>
                <a:cxnLst/>
                <a:rect l="l" t="t" r="r" b="b"/>
                <a:pathLst>
                  <a:path w="5415280" h="1708784">
                    <a:moveTo>
                      <a:pt x="5250942" y="0"/>
                    </a:moveTo>
                    <a:lnTo>
                      <a:pt x="163855" y="0"/>
                    </a:lnTo>
                    <a:lnTo>
                      <a:pt x="120294" y="5856"/>
                    </a:lnTo>
                    <a:lnTo>
                      <a:pt x="81152" y="22380"/>
                    </a:lnTo>
                    <a:lnTo>
                      <a:pt x="47990" y="48005"/>
                    </a:lnTo>
                    <a:lnTo>
                      <a:pt x="22369" y="81167"/>
                    </a:lnTo>
                    <a:lnTo>
                      <a:pt x="5852" y="120297"/>
                    </a:lnTo>
                    <a:lnTo>
                      <a:pt x="0" y="163829"/>
                    </a:lnTo>
                    <a:lnTo>
                      <a:pt x="0" y="1544548"/>
                    </a:lnTo>
                    <a:lnTo>
                      <a:pt x="5852" y="1588109"/>
                    </a:lnTo>
                    <a:lnTo>
                      <a:pt x="22369" y="1627251"/>
                    </a:lnTo>
                    <a:lnTo>
                      <a:pt x="47990" y="1660413"/>
                    </a:lnTo>
                    <a:lnTo>
                      <a:pt x="81152" y="1686034"/>
                    </a:lnTo>
                    <a:lnTo>
                      <a:pt x="120294" y="1702551"/>
                    </a:lnTo>
                    <a:lnTo>
                      <a:pt x="163855" y="1708403"/>
                    </a:lnTo>
                    <a:lnTo>
                      <a:pt x="5250942" y="1708403"/>
                    </a:lnTo>
                    <a:lnTo>
                      <a:pt x="5294474" y="1702551"/>
                    </a:lnTo>
                    <a:lnTo>
                      <a:pt x="5333604" y="1686034"/>
                    </a:lnTo>
                    <a:lnTo>
                      <a:pt x="5366766" y="1660413"/>
                    </a:lnTo>
                    <a:lnTo>
                      <a:pt x="5392391" y="1627251"/>
                    </a:lnTo>
                    <a:lnTo>
                      <a:pt x="5408915" y="1588109"/>
                    </a:lnTo>
                    <a:lnTo>
                      <a:pt x="5414772" y="1544548"/>
                    </a:lnTo>
                    <a:lnTo>
                      <a:pt x="5414772" y="163829"/>
                    </a:lnTo>
                    <a:lnTo>
                      <a:pt x="5408915" y="120297"/>
                    </a:lnTo>
                    <a:lnTo>
                      <a:pt x="5392391" y="81167"/>
                    </a:lnTo>
                    <a:lnTo>
                      <a:pt x="5366766" y="48005"/>
                    </a:lnTo>
                    <a:lnTo>
                      <a:pt x="5333604" y="22380"/>
                    </a:lnTo>
                    <a:lnTo>
                      <a:pt x="5294474" y="5856"/>
                    </a:lnTo>
                    <a:lnTo>
                      <a:pt x="5250942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338" b="-4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6D2093A-9E1C-C3EB-FD1D-13CAF484C313}"/>
                  </a:ext>
                </a:extLst>
              </p:cNvPr>
              <p:cNvSpPr txBox="1"/>
              <p:nvPr/>
            </p:nvSpPr>
            <p:spPr>
              <a:xfrm>
                <a:off x="6569430" y="4974477"/>
                <a:ext cx="4708169" cy="8363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“probability we’re at least 𝑘 standard deviations away from the mean is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≤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Segoe UI Semilight" panose="020B0402040204020203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0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”</a:t>
                </a: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6D2093A-9E1C-C3EB-FD1D-13CAF484C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9430" y="4974477"/>
                <a:ext cx="4708169" cy="836383"/>
              </a:xfrm>
              <a:prstGeom prst="rect">
                <a:avLst/>
              </a:prstGeom>
              <a:blipFill>
                <a:blip r:embed="rId5"/>
                <a:stretch>
                  <a:fillRect l="-1425" t="-3650" b="-43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0229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FB88E-D5D5-5D51-3722-CC418FA27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4D2AE-D8B1-E7D0-6E2F-5768342F2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202" y="340613"/>
            <a:ext cx="11283950" cy="677108"/>
          </a:xfrm>
        </p:spPr>
        <p:txBody>
          <a:bodyPr/>
          <a:lstStyle/>
          <a:p>
            <a:r>
              <a:rPr lang="en-US" dirty="0"/>
              <a:t>Proof of Chebyshev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15EB108-5174-99F0-55F8-E7A03395835A}"/>
              </a:ext>
            </a:extLst>
          </p:cNvPr>
          <p:cNvGrpSpPr/>
          <p:nvPr/>
        </p:nvGrpSpPr>
        <p:grpSpPr>
          <a:xfrm>
            <a:off x="265958" y="1502552"/>
            <a:ext cx="5682126" cy="3163577"/>
            <a:chOff x="1185842" y="3429000"/>
            <a:chExt cx="6111311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CC4DC726-81C7-788E-87AB-FFB9FAE09E24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Let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𝑋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be a random variable. For any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𝒕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&gt;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</m:oMath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𝔼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𝑿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≥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𝐕𝐚𝐫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A2AEFB4D-3AB8-441A-A643-EEFDAFFC6A2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805A6F2-0372-4B5E-5CE6-95A58F6132AE}"/>
                </a:ext>
              </a:extLst>
            </p:cNvPr>
            <p:cNvSpPr/>
            <p:nvPr/>
          </p:nvSpPr>
          <p:spPr>
            <a:xfrm>
              <a:off x="1195367" y="3429001"/>
              <a:ext cx="6101786" cy="508983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Chebyshev’s Inequality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B2B85C3-78DF-9B8C-20F4-5478F10A59CC}"/>
                  </a:ext>
                </a:extLst>
              </p:cNvPr>
              <p:cNvSpPr txBox="1"/>
              <p:nvPr/>
            </p:nvSpPr>
            <p:spPr>
              <a:xfrm>
                <a:off x="6629400" y="1371600"/>
                <a:ext cx="3962400" cy="4472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endParaRPr lang="en-US" sz="2400" b="0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|≥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≥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𝔼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𝔼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𝔼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Var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Var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B2B85C3-78DF-9B8C-20F4-5478F10A5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1371600"/>
                <a:ext cx="3962400" cy="4472058"/>
              </a:xfrm>
              <a:prstGeom prst="rect">
                <a:avLst/>
              </a:prstGeom>
              <a:blipFill>
                <a:blip r:embed="rId3"/>
                <a:stretch>
                  <a:fillRect l="-2462" t="-9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2B41175-2822-17A9-F4F8-2C11977E05DF}"/>
              </a:ext>
            </a:extLst>
          </p:cNvPr>
          <p:cNvSpPr txBox="1"/>
          <p:nvPr/>
        </p:nvSpPr>
        <p:spPr>
          <a:xfrm>
            <a:off x="8915400" y="2209800"/>
            <a:ext cx="28956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Inequalities are equivalent (square each side)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0BC601-13D2-1A67-C9F1-01DE6E1A87FD}"/>
              </a:ext>
            </a:extLst>
          </p:cNvPr>
          <p:cNvSpPr txBox="1"/>
          <p:nvPr/>
        </p:nvSpPr>
        <p:spPr>
          <a:xfrm>
            <a:off x="8915400" y="3054148"/>
            <a:ext cx="289560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Markov’s Inequality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8A8E38C-2949-1192-EDF6-FED64768B655}"/>
                  </a:ext>
                </a:extLst>
              </p:cNvPr>
              <p:cNvSpPr txBox="1"/>
              <p:nvPr/>
            </p:nvSpPr>
            <p:spPr>
              <a:xfrm>
                <a:off x="9448800" y="3863544"/>
                <a:ext cx="1447800" cy="369332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1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𝔼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</m:ctrlPr>
                        </m:dPr>
                        <m:e>
                          <m:r>
                            <a:rPr lang="en-US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egoe UI Semilight" panose="020B0402040204020203" pitchFamily="34" charset="0"/>
                            </a:rPr>
                            <m:t>𝑍</m:t>
                          </m:r>
                        </m:e>
                      </m:d>
                      <m:r>
                        <a:rPr lang="en-US" sz="1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egoe UI Semilight" panose="020B0402040204020203" pitchFamily="34" charset="0"/>
                        </a:rPr>
                        <m:t>=0</m:t>
                      </m:r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8A8E38C-2949-1192-EDF6-FED64768B6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8800" y="3863544"/>
                <a:ext cx="144780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8F5C06C-CC1D-763F-1081-670BB7D79711}"/>
                  </a:ext>
                </a:extLst>
              </p:cNvPr>
              <p:cNvSpPr txBox="1"/>
              <p:nvPr/>
            </p:nvSpPr>
            <p:spPr>
              <a:xfrm>
                <a:off x="8915400" y="5088231"/>
                <a:ext cx="2895600" cy="64633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𝑍</m:t>
                    </m:r>
                  </m:oMath>
                </a14:m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is just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</m:oMath>
                </a14:m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shifted. Variance is unchanged.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8F5C06C-CC1D-763F-1081-670BB7D79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400" y="5088231"/>
                <a:ext cx="2895600" cy="646331"/>
              </a:xfrm>
              <a:prstGeom prst="rect">
                <a:avLst/>
              </a:prstGeom>
              <a:blipFill>
                <a:blip r:embed="rId5"/>
                <a:stretch>
                  <a:fillRect l="-1895" t="-4717" r="-1474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17909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9160-E573-48A7-A864-2BB308345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with geometric RV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5C8417-82D1-4558-AA7C-62207418DF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9922" y="1453134"/>
                <a:ext cx="10969625" cy="3008516"/>
              </a:xfrm>
            </p:spPr>
            <p:txBody>
              <a:bodyPr/>
              <a:lstStyle/>
              <a:p>
                <a:r>
                  <a:rPr lang="en-US" sz="2800" dirty="0"/>
                  <a:t>Suppose you roll a fair (6-sided) die until you see a 6. 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800" dirty="0"/>
                  <a:t> be the number of rolls. Bound the probability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≥12</m:t>
                    </m:r>
                  </m:oMath>
                </a14:m>
                <a:endParaRPr lang="en-US" sz="2800" dirty="0"/>
              </a:p>
              <a:p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≥12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−6</m:t>
                            </m:r>
                          </m:e>
                        </m:d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≥6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5/6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1/36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2800" dirty="0"/>
              </a:p>
              <a:p>
                <a:endParaRPr lang="en-US" sz="2800" dirty="0"/>
              </a:p>
              <a:p>
                <a:r>
                  <a:rPr lang="en-US" sz="2800" dirty="0"/>
                  <a:t>Not any better than Markov </a:t>
                </a:r>
                <a:r>
                  <a:rPr lang="en-US" sz="2800" dirty="0">
                    <a:sym typeface="Wingdings" panose="05000000000000000000" pitchFamily="2" charset="2"/>
                  </a:rPr>
                  <a:t></a:t>
                </a:r>
                <a:endParaRPr lang="en-US" sz="28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5C8417-82D1-4558-AA7C-62207418DF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9922" y="1453134"/>
                <a:ext cx="10969625" cy="3008516"/>
              </a:xfrm>
              <a:blipFill>
                <a:blip r:embed="rId2"/>
                <a:stretch>
                  <a:fillRect l="-2001" t="-3644" b="-6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7B49DE77-0D52-490F-B1D3-FA62873C5D48}"/>
              </a:ext>
            </a:extLst>
          </p:cNvPr>
          <p:cNvGrpSpPr/>
          <p:nvPr/>
        </p:nvGrpSpPr>
        <p:grpSpPr>
          <a:xfrm>
            <a:off x="6367500" y="4444579"/>
            <a:ext cx="5682126" cy="2313668"/>
            <a:chOff x="1185842" y="3429000"/>
            <a:chExt cx="6111311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68B69513-784F-46AC-94D8-FBA15D3F1AE1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Let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𝑋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be a random variable. For any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𝒕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&gt;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</m:oMath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𝔼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𝑿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≥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𝐕𝐚𝐫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68B69513-784F-46AC-94D8-FBA15D3F1A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932124-1544-40B9-AD48-BB49324C00C7}"/>
                </a:ext>
              </a:extLst>
            </p:cNvPr>
            <p:cNvSpPr/>
            <p:nvPr/>
          </p:nvSpPr>
          <p:spPr>
            <a:xfrm>
              <a:off x="1195367" y="3429001"/>
              <a:ext cx="6101786" cy="508983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Chebyshev’s Inequality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4681CA1-C836-5419-7CE5-1936FAA7B176}"/>
                  </a:ext>
                </a:extLst>
              </p:cNvPr>
              <p:cNvSpPr txBox="1"/>
              <p:nvPr/>
            </p:nvSpPr>
            <p:spPr>
              <a:xfrm>
                <a:off x="7772400" y="0"/>
                <a:ext cx="4419600" cy="36933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Markov’s inequality gave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𝑋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≥12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≤1/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2</m:t>
                    </m:r>
                  </m:oMath>
                </a14:m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4681CA1-C836-5419-7CE5-1936FAA7B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0" y="0"/>
                <a:ext cx="4419600" cy="369332"/>
              </a:xfrm>
              <a:prstGeom prst="rect">
                <a:avLst/>
              </a:prstGeom>
              <a:blipFill>
                <a:blip r:embed="rId4"/>
                <a:stretch>
                  <a:fillRect l="-1103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48662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A9160-E573-48A7-A864-2BB308345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with geometric RV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5C8417-82D1-4558-AA7C-62207418DF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9922" y="1453134"/>
                <a:ext cx="10969625" cy="3976601"/>
              </a:xfrm>
            </p:spPr>
            <p:txBody>
              <a:bodyPr/>
              <a:lstStyle/>
              <a:p>
                <a:r>
                  <a:rPr lang="en-US" sz="2800" dirty="0"/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800" dirty="0"/>
                  <a:t> be a geometric </a:t>
                </a:r>
                <a:r>
                  <a:rPr lang="en-US" sz="2800" dirty="0" err="1"/>
                  <a:t>rv</a:t>
                </a:r>
                <a:r>
                  <a:rPr lang="en-US" sz="2800" dirty="0"/>
                  <a:t> with parameter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Bound the probability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endParaRPr lang="en-US" sz="2800" dirty="0"/>
              </a:p>
              <a:p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≥2/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−1/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≥1/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num>
                      <m:den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1/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Markov gives: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den>
                        </m:f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2/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.</a:t>
                </a:r>
              </a:p>
              <a:p>
                <a:r>
                  <a:rPr lang="en-US" sz="2800" dirty="0"/>
                  <a:t>For large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/>
                  <a:t>, Chebyshev is better.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5C8417-82D1-4558-AA7C-62207418DF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9922" y="1453134"/>
                <a:ext cx="10969625" cy="3976601"/>
              </a:xfrm>
              <a:blipFill>
                <a:blip r:embed="rId2"/>
                <a:stretch>
                  <a:fillRect l="-2001" t="-2757" b="-4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7B49DE77-0D52-490F-B1D3-FA62873C5D48}"/>
              </a:ext>
            </a:extLst>
          </p:cNvPr>
          <p:cNvGrpSpPr/>
          <p:nvPr/>
        </p:nvGrpSpPr>
        <p:grpSpPr>
          <a:xfrm>
            <a:off x="6367500" y="4444579"/>
            <a:ext cx="5682126" cy="2313668"/>
            <a:chOff x="1185842" y="3429000"/>
            <a:chExt cx="6111311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68B69513-784F-46AC-94D8-FBA15D3F1AE1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Let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𝑋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be a random variable. For any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𝒕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&gt;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</m:oMath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𝔼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𝑿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≥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𝐕𝐚𝐫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68B69513-784F-46AC-94D8-FBA15D3F1A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932124-1544-40B9-AD48-BB49324C00C7}"/>
                </a:ext>
              </a:extLst>
            </p:cNvPr>
            <p:cNvSpPr/>
            <p:nvPr/>
          </p:nvSpPr>
          <p:spPr>
            <a:xfrm>
              <a:off x="1195367" y="3429001"/>
              <a:ext cx="6101786" cy="508983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Chebyshev’s Inequality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6146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755BA-C2C3-4EE1-BE33-74301A4AE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spc="70" dirty="0">
                <a:latin typeface="Segoe UI"/>
                <a:cs typeface="Segoe UI"/>
              </a:rPr>
              <a:t>Example</a:t>
            </a:r>
            <a:r>
              <a:rPr lang="en-US" spc="70" dirty="0"/>
              <a:t>:</a:t>
            </a:r>
            <a:r>
              <a:rPr lang="en-US" spc="204" dirty="0"/>
              <a:t> </a:t>
            </a:r>
            <a:r>
              <a:rPr lang="en-US" spc="35" dirty="0"/>
              <a:t>Ads (but better!)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A80A8-B07E-4836-909A-15418CB26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the average number of ads you see on a website is 25. </a:t>
            </a:r>
            <a:r>
              <a:rPr lang="en-US" b="1" dirty="0">
                <a:solidFill>
                  <a:srgbClr val="7030A0"/>
                </a:solidFill>
              </a:rPr>
              <a:t>And the variance of the number of ads is 16</a:t>
            </a:r>
            <a:r>
              <a:rPr lang="en-US" dirty="0"/>
              <a:t>. Give an upper bound on the probability of seeing a website with 75 or more ads.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1CD3554-E080-7D7E-BC90-BC43DAC11944}"/>
              </a:ext>
            </a:extLst>
          </p:cNvPr>
          <p:cNvGrpSpPr/>
          <p:nvPr/>
        </p:nvGrpSpPr>
        <p:grpSpPr>
          <a:xfrm>
            <a:off x="6367500" y="4444579"/>
            <a:ext cx="5682126" cy="2313668"/>
            <a:chOff x="1185842" y="3429000"/>
            <a:chExt cx="6111311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C92065EF-A160-1D34-3879-ABC6B8C4E51D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Let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𝑋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be a random variable. For any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𝒕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&gt;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</m:oMath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𝔼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𝑿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≥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𝐕𝐚𝐫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68B69513-784F-46AC-94D8-FBA15D3F1A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96057E9-6D07-137F-9D28-506B1B37B5F3}"/>
                </a:ext>
              </a:extLst>
            </p:cNvPr>
            <p:cNvSpPr/>
            <p:nvPr/>
          </p:nvSpPr>
          <p:spPr>
            <a:xfrm>
              <a:off x="1195367" y="3429001"/>
              <a:ext cx="6101786" cy="508983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Chebyshev’s Inequality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27932E-5D4E-068C-4F6B-1F01EE0D1076}"/>
                  </a:ext>
                </a:extLst>
              </p:cNvPr>
              <p:cNvSpPr txBox="1"/>
              <p:nvPr/>
            </p:nvSpPr>
            <p:spPr>
              <a:xfrm>
                <a:off x="7772400" y="0"/>
                <a:ext cx="4419600" cy="36933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Markov’s inequality gave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𝑋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≥75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≤1/3</m:t>
                    </m:r>
                  </m:oMath>
                </a14:m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27932E-5D4E-068C-4F6B-1F01EE0D10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0" y="0"/>
                <a:ext cx="4419600" cy="369332"/>
              </a:xfrm>
              <a:prstGeom prst="rect">
                <a:avLst/>
              </a:prstGeom>
              <a:blipFill>
                <a:blip r:embed="rId4"/>
                <a:stretch>
                  <a:fillRect l="-1103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26600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755BA-C2C3-4EE1-BE33-74301A4AE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spc="70" dirty="0">
                <a:latin typeface="Segoe UI"/>
                <a:cs typeface="Segoe UI"/>
              </a:rPr>
              <a:t>Example</a:t>
            </a:r>
            <a:r>
              <a:rPr lang="en-US" spc="70" dirty="0"/>
              <a:t>:</a:t>
            </a:r>
            <a:r>
              <a:rPr lang="en-US" spc="204" dirty="0"/>
              <a:t> </a:t>
            </a:r>
            <a:r>
              <a:rPr lang="en-US" spc="35" dirty="0"/>
              <a:t>Ads (but better!)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7A80A8-B07E-4836-909A-15418CB26F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the average number of ads you see on a website is 25. </a:t>
                </a:r>
                <a:r>
                  <a:rPr lang="en-US" b="1" dirty="0">
                    <a:solidFill>
                      <a:srgbClr val="7030A0"/>
                    </a:solidFill>
                  </a:rPr>
                  <a:t>And the variance of the number of ads is 16</a:t>
                </a:r>
                <a:r>
                  <a:rPr lang="en-US" dirty="0"/>
                  <a:t>. Give an upper bound on the probability of seeing a website with 75 or more ads.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≥75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−25≥75−25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−25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50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7A80A8-B07E-4836-909A-15418CB26F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 r="-21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EA1BEC94-1799-543E-6071-1D04F1668092}"/>
              </a:ext>
            </a:extLst>
          </p:cNvPr>
          <p:cNvGrpSpPr/>
          <p:nvPr/>
        </p:nvGrpSpPr>
        <p:grpSpPr>
          <a:xfrm>
            <a:off x="6367500" y="4444579"/>
            <a:ext cx="5682126" cy="2313668"/>
            <a:chOff x="1185842" y="3429000"/>
            <a:chExt cx="6111311" cy="1927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BE43A481-D6D9-2520-88B3-2AD0D48C4DB2}"/>
                    </a:ext>
                  </a:extLst>
                </p:cNvPr>
                <p:cNvSpPr/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solidFill>
                  <a:srgbClr val="A48D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:r>
                    <a:rPr lang="en-US" sz="2800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Let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𝑋</m:t>
                      </m:r>
                    </m:oMath>
                  </a14:m>
                  <a:r>
                    <a:rPr lang="en-US" sz="2800" b="1" dirty="0">
                      <a:latin typeface="Segoe UI Semibold" panose="020B0702040204020203" pitchFamily="34" charset="0"/>
                      <a:cs typeface="Segoe UI Semibold" panose="020B0702040204020203" pitchFamily="34" charset="0"/>
                    </a:rPr>
                    <a:t> be a random variable. For any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𝒕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&gt;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𝟎</m:t>
                      </m:r>
                    </m:oMath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ℙ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𝑿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𝔼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cs typeface="Segoe UI Semibold" panose="020B0702040204020203" pitchFamily="34" charset="0"/>
                                      </a:rPr>
                                      <m:t>𝑿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≥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≤</m:t>
                        </m:r>
                        <m:f>
                          <m:fPr>
                            <m:ctrlP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𝐕𝐚𝐫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𝑿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Segoe UI Semibold" panose="020B0702040204020203" pitchFamily="34" charset="0"/>
                              </a:rPr>
                              <m:t>)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cs typeface="Segoe UI Semibold" panose="020B0702040204020203" pitchFamily="34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2800" b="1" dirty="0">
                    <a:latin typeface="Segoe UI Semibold" panose="020B0702040204020203" pitchFamily="34" charset="0"/>
                    <a:cs typeface="Segoe UI Semibold" panose="020B0702040204020203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68B69513-784F-46AC-94D8-FBA15D3F1A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842" y="3429000"/>
                  <a:ext cx="6111311" cy="192784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A374247-0D9A-2A2A-27BB-C78CC88022F9}"/>
                </a:ext>
              </a:extLst>
            </p:cNvPr>
            <p:cNvSpPr/>
            <p:nvPr/>
          </p:nvSpPr>
          <p:spPr>
            <a:xfrm>
              <a:off x="1195367" y="3429001"/>
              <a:ext cx="6101786" cy="508983"/>
            </a:xfrm>
            <a:prstGeom prst="rect">
              <a:avLst/>
            </a:prstGeom>
            <a:solidFill>
              <a:srgbClr val="4C3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Chebyshev’s Inequality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B3F976-DD25-6C2D-8EC8-AB7DEA582F5B}"/>
                  </a:ext>
                </a:extLst>
              </p:cNvPr>
              <p:cNvSpPr txBox="1"/>
              <p:nvPr/>
            </p:nvSpPr>
            <p:spPr>
              <a:xfrm>
                <a:off x="7772400" y="0"/>
                <a:ext cx="4419600" cy="36933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i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Markov’s inequality gave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ℙ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𝑋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  <a:cs typeface="Segoe UI Semibold" panose="020B0702040204020203" pitchFamily="34" charset="0"/>
                          </a:rPr>
                          <m:t>≥75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  <a:cs typeface="Segoe UI Semibold" panose="020B0702040204020203" pitchFamily="34" charset="0"/>
                      </a:rPr>
                      <m:t>≤1/3</m:t>
                    </m:r>
                  </m:oMath>
                </a14:m>
                <a:endParaRPr lang="en-US" i="1" dirty="0">
                  <a:latin typeface="Segoe UI Semilight" panose="020B0402040204020203" pitchFamily="34" charset="0"/>
                  <a:cs typeface="Segoe UI Semilight" panose="020B0402040204020203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B3F976-DD25-6C2D-8EC8-AB7DEA582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0" y="0"/>
                <a:ext cx="4419600" cy="369332"/>
              </a:xfrm>
              <a:prstGeom prst="rect">
                <a:avLst/>
              </a:prstGeom>
              <a:blipFill>
                <a:blip r:embed="rId4"/>
                <a:stretch>
                  <a:fillRect l="-1103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29485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292F4-3397-49A7-A425-ED2A02C1E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Tail Bounds – Takeaways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DB1BCB-315E-4990-A27E-DA6451E7AF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Useful when an experiment is complicated and you just need the probability to be small (you don’t need the exact value).</a:t>
                </a:r>
              </a:p>
              <a:p>
                <a:r>
                  <a:rPr lang="en-US" dirty="0"/>
                  <a:t>Choosing a minimum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for a poll – don’t need exact probability of failure, just to make sure it’s small.</a:t>
                </a:r>
              </a:p>
              <a:p>
                <a:r>
                  <a:rPr lang="en-US" dirty="0"/>
                  <a:t>Designing probabilistic algorithms – just need a guarantee that they’ll be extremely accurate </a:t>
                </a:r>
              </a:p>
              <a:p>
                <a:endParaRPr lang="en-US" dirty="0"/>
              </a:p>
              <a:p>
                <a:r>
                  <a:rPr lang="en-US" dirty="0"/>
                  <a:t>Learning more about the situation (e.g. learning variance instead of just mean) usually lets you get more accurate bounds.</a:t>
                </a:r>
              </a:p>
              <a:p>
                <a:r>
                  <a:rPr lang="en-US" dirty="0"/>
                  <a:t>Next: more assumptions to get better bounds.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DB1BCB-315E-4990-A27E-DA6451E7AF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08" t="-2138" r="-871" b="-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8611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13653-0FA2-C196-95BC-5350CDB63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Example</a:t>
            </a:r>
            <a:r>
              <a:rPr lang="en-US" dirty="0"/>
              <a:t>: Continuous Servers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time until server 1 crashes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and the time until server 2 crashes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 Both servers are independent of each other. </a:t>
                </a:r>
              </a:p>
              <a:p>
                <a:endParaRPr lang="en-US" dirty="0"/>
              </a:p>
              <a:p>
                <a:r>
                  <a:rPr lang="en-US" dirty="0"/>
                  <a:t>What is the probability server 1 crashes before server 2? </a:t>
                </a:r>
              </a:p>
              <a:p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</a:rPr>
                        <m:t>ℙ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</m:oMath>
                  </m:oMathPara>
                </a14:m>
                <a:br>
                  <a:rPr lang="en-US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nary>
                          <m:nary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e>
                        </m:nary>
                      </m:e>
                    </m:nary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nary>
                          <m:nary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𝑑𝑦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e>
                        </m:nary>
                      </m:e>
                    </m:nary>
                  </m:oMath>
                </a14:m>
                <a:r>
                  <a:rPr lang="en-US" dirty="0"/>
                  <a:t> </a:t>
                </a:r>
                <a:r>
                  <a:rPr lang="en-US" i="1" dirty="0"/>
                  <a:t>by independence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E77539-CB97-A16C-13C2-A26EA4926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08" t="-2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7E166F-D8D0-1BB9-302E-100DF73EC9C5}"/>
              </a:ext>
            </a:extLst>
          </p:cNvPr>
          <p:cNvCxnSpPr>
            <a:cxnSpLocks/>
          </p:cNvCxnSpPr>
          <p:nvPr/>
        </p:nvCxnSpPr>
        <p:spPr>
          <a:xfrm>
            <a:off x="8869677" y="6499823"/>
            <a:ext cx="2770496" cy="15318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732FBC-62CB-9D92-75C3-6226C8C8E952}"/>
              </a:ext>
            </a:extLst>
          </p:cNvPr>
          <p:cNvCxnSpPr>
            <a:cxnSpLocks/>
          </p:cNvCxnSpPr>
          <p:nvPr/>
        </p:nvCxnSpPr>
        <p:spPr>
          <a:xfrm>
            <a:off x="9226109" y="4349241"/>
            <a:ext cx="0" cy="2360983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D6C933-0E53-E25F-8B31-E792222C21F0}"/>
                  </a:ext>
                </a:extLst>
              </p:cNvPr>
              <p:cNvSpPr txBox="1"/>
              <p:nvPr/>
            </p:nvSpPr>
            <p:spPr>
              <a:xfrm>
                <a:off x="11614100" y="6219898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D6C933-0E53-E25F-8B31-E792222C2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4100" y="6219898"/>
                <a:ext cx="33997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05678-D33C-65DA-97B3-0319B318BD3F}"/>
                  </a:ext>
                </a:extLst>
              </p:cNvPr>
              <p:cNvSpPr txBox="1"/>
              <p:nvPr/>
            </p:nvSpPr>
            <p:spPr>
              <a:xfrm>
                <a:off x="9083420" y="3837181"/>
                <a:ext cx="3399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05678-D33C-65DA-97B3-0319B318B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3420" y="3837181"/>
                <a:ext cx="339970" cy="461665"/>
              </a:xfrm>
              <a:prstGeom prst="rect">
                <a:avLst/>
              </a:prstGeom>
              <a:blipFill>
                <a:blip r:embed="rId5"/>
                <a:stretch>
                  <a:fillRect l="-5357" r="-8929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object 2">
            <a:extLst>
              <a:ext uri="{FF2B5EF4-FFF2-40B4-BE49-F238E27FC236}">
                <a16:creationId xmlns:a16="http://schemas.microsoft.com/office/drawing/2014/main" id="{411288A0-30DE-E56F-80DF-20AB2D16EE50}"/>
              </a:ext>
            </a:extLst>
          </p:cNvPr>
          <p:cNvGrpSpPr/>
          <p:nvPr/>
        </p:nvGrpSpPr>
        <p:grpSpPr>
          <a:xfrm>
            <a:off x="8841105" y="4349496"/>
            <a:ext cx="2827655" cy="2470150"/>
            <a:chOff x="8841105" y="4349496"/>
            <a:chExt cx="2827655" cy="2470150"/>
          </a:xfrm>
        </p:grpSpPr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38780FD3-57D5-F136-32D2-7797285E8991}"/>
                </a:ext>
              </a:extLst>
            </p:cNvPr>
            <p:cNvSpPr/>
            <p:nvPr/>
          </p:nvSpPr>
          <p:spPr>
            <a:xfrm>
              <a:off x="9264396" y="4448556"/>
              <a:ext cx="2040889" cy="1945005"/>
            </a:xfrm>
            <a:custGeom>
              <a:avLst/>
              <a:gdLst/>
              <a:ahLst/>
              <a:cxnLst/>
              <a:rect l="l" t="t" r="r" b="b"/>
              <a:pathLst>
                <a:path w="2040890" h="1945004">
                  <a:moveTo>
                    <a:pt x="2040635" y="0"/>
                  </a:moveTo>
                  <a:lnTo>
                    <a:pt x="0" y="0"/>
                  </a:lnTo>
                  <a:lnTo>
                    <a:pt x="0" y="1944624"/>
                  </a:lnTo>
                  <a:lnTo>
                    <a:pt x="2040635" y="0"/>
                  </a:lnTo>
                  <a:close/>
                </a:path>
              </a:pathLst>
            </a:custGeom>
            <a:solidFill>
              <a:srgbClr val="D2EE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EAC5C9AC-1CB1-8D93-2F21-138CD6378E30}"/>
                </a:ext>
              </a:extLst>
            </p:cNvPr>
            <p:cNvSpPr/>
            <p:nvPr/>
          </p:nvSpPr>
          <p:spPr>
            <a:xfrm>
              <a:off x="8869680" y="4349496"/>
              <a:ext cx="2770505" cy="2361565"/>
            </a:xfrm>
            <a:custGeom>
              <a:avLst/>
              <a:gdLst/>
              <a:ahLst/>
              <a:cxnLst/>
              <a:rect l="l" t="t" r="r" b="b"/>
              <a:pathLst>
                <a:path w="2770504" h="2361565">
                  <a:moveTo>
                    <a:pt x="0" y="2150364"/>
                  </a:moveTo>
                  <a:lnTo>
                    <a:pt x="2770504" y="2165680"/>
                  </a:lnTo>
                </a:path>
                <a:path w="2770504" h="2361565">
                  <a:moveTo>
                    <a:pt x="356616" y="0"/>
                  </a:moveTo>
                  <a:lnTo>
                    <a:pt x="356616" y="2360980"/>
                  </a:lnTo>
                </a:path>
              </a:pathLst>
            </a:custGeom>
            <a:ln w="57150">
              <a:solidFill>
                <a:srgbClr val="39256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EBBF13C7-5755-2A97-3FF7-284EFA8ADD98}"/>
                </a:ext>
              </a:extLst>
            </p:cNvPr>
            <p:cNvSpPr/>
            <p:nvPr/>
          </p:nvSpPr>
          <p:spPr>
            <a:xfrm>
              <a:off x="8926068" y="4543044"/>
              <a:ext cx="2322830" cy="2247900"/>
            </a:xfrm>
            <a:custGeom>
              <a:avLst/>
              <a:gdLst/>
              <a:ahLst/>
              <a:cxnLst/>
              <a:rect l="l" t="t" r="r" b="b"/>
              <a:pathLst>
                <a:path w="2322829" h="2247900">
                  <a:moveTo>
                    <a:pt x="2322576" y="0"/>
                  </a:moveTo>
                  <a:lnTo>
                    <a:pt x="0" y="2247483"/>
                  </a:lnTo>
                </a:path>
              </a:pathLst>
            </a:custGeom>
            <a:ln w="57150">
              <a:solidFill>
                <a:srgbClr val="B6A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25">
            <a:extLst>
              <a:ext uri="{FF2B5EF4-FFF2-40B4-BE49-F238E27FC236}">
                <a16:creationId xmlns:a16="http://schemas.microsoft.com/office/drawing/2014/main" id="{9E8C3C5E-847B-971C-5045-38EB6C4AE628}"/>
              </a:ext>
            </a:extLst>
          </p:cNvPr>
          <p:cNvSpPr txBox="1"/>
          <p:nvPr/>
        </p:nvSpPr>
        <p:spPr>
          <a:xfrm>
            <a:off x="10896981" y="4084777"/>
            <a:ext cx="7632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𝑥</a:t>
            </a:r>
            <a:r>
              <a:rPr sz="2400" spc="204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=</a:t>
            </a:r>
            <a:r>
              <a:rPr sz="2400" spc="120" dirty="0">
                <a:latin typeface="Cambria Math"/>
                <a:cs typeface="Cambria Math"/>
              </a:rPr>
              <a:t> </a:t>
            </a:r>
            <a:r>
              <a:rPr sz="2400" spc="-60" dirty="0">
                <a:latin typeface="Cambria Math"/>
                <a:cs typeface="Cambria Math"/>
              </a:rPr>
              <a:t>𝑦</a:t>
            </a:r>
            <a:endParaRPr sz="2400">
              <a:latin typeface="Cambria Math"/>
              <a:cs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1183957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0530" y="172973"/>
            <a:ext cx="0" cy="1196975"/>
          </a:xfrm>
          <a:custGeom>
            <a:avLst/>
            <a:gdLst/>
            <a:ahLst/>
            <a:cxnLst/>
            <a:rect l="l" t="t" r="r" b="b"/>
            <a:pathLst>
              <a:path h="1196975">
                <a:moveTo>
                  <a:pt x="0" y="1196466"/>
                </a:moveTo>
                <a:lnTo>
                  <a:pt x="0" y="0"/>
                </a:lnTo>
              </a:path>
            </a:pathLst>
          </a:custGeom>
          <a:ln w="19050">
            <a:solidFill>
              <a:srgbClr val="4B31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870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60" dirty="0"/>
              <a:t>Discrete</a:t>
            </a:r>
            <a:r>
              <a:rPr spc="210" dirty="0"/>
              <a:t> </a:t>
            </a:r>
            <a:r>
              <a:rPr spc="50" dirty="0"/>
              <a:t>vs.</a:t>
            </a:r>
            <a:r>
              <a:rPr spc="195" dirty="0"/>
              <a:t> </a:t>
            </a:r>
            <a:r>
              <a:rPr spc="80" dirty="0"/>
              <a:t>Continuous</a:t>
            </a:r>
            <a:r>
              <a:rPr spc="190" dirty="0"/>
              <a:t> </a:t>
            </a:r>
            <a:r>
              <a:rPr spc="65" dirty="0"/>
              <a:t>Joint</a:t>
            </a:r>
            <a:r>
              <a:rPr spc="210" dirty="0"/>
              <a:t> </a:t>
            </a:r>
            <a:r>
              <a:rPr spc="70" dirty="0"/>
              <a:t>Distributions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CE6BD0-9AFF-3330-0E78-17CE6DDAC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982" y="1447800"/>
            <a:ext cx="9712036" cy="47002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FA887-8A09-4C61-9E18-AC476BD18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of Total Expectation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2D0654F-826B-4974-89FE-739D8262E15E}"/>
                  </a:ext>
                </a:extLst>
              </p:cNvPr>
              <p:cNvSpPr/>
              <p:nvPr/>
            </p:nvSpPr>
            <p:spPr>
              <a:xfrm>
                <a:off x="575239" y="1539343"/>
                <a:ext cx="11187258" cy="1709548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,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,…,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be a partition of the sample space, then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[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𝑿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]=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𝒊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𝟏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𝒏</m:t>
                          </m:r>
                        </m:sup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𝔼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𝑿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cs typeface="Segoe UI Semibold" panose="020B0702040204020203" pitchFamily="34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8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2D0654F-826B-4974-89FE-739D8262E1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1539343"/>
                <a:ext cx="11187258" cy="17095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1AD4E26-6440-4AF3-9BBA-C54493D0C1B5}"/>
                  </a:ext>
                </a:extLst>
              </p:cNvPr>
              <p:cNvSpPr/>
              <p:nvPr/>
            </p:nvSpPr>
            <p:spPr>
              <a:xfrm>
                <a:off x="575239" y="3429000"/>
                <a:ext cx="11187258" cy="1941473"/>
              </a:xfrm>
              <a:prstGeom prst="rect">
                <a:avLst/>
              </a:prstGeom>
              <a:solidFill>
                <a:srgbClr val="A48D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𝑿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𝒀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 discrete random variables, then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8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𝔼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[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𝑿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Segoe UI Semibold" panose="020B0702040204020203" pitchFamily="34" charset="0"/>
                        </a:rPr>
                        <m:t>]=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𝒚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2800" b="1" i="0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𝛀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𝒀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𝔼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𝑿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𝒀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=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cs typeface="Segoe UI Semibold" panose="020B0702040204020203" pitchFamily="34" charset="0"/>
                                </a:rPr>
                                <m:t>𝒚</m:t>
                              </m:r>
                            </m:e>
                          </m:d>
                          <m:r>
                            <a:rPr lang="en-US" sz="28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ℙ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(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𝒀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𝒚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cs typeface="Segoe UI Semibold" panose="020B0702040204020203" pitchFamily="34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800" b="1" dirty="0">
                  <a:latin typeface="Segoe UI Semibold" panose="020B0702040204020203" pitchFamily="34" charset="0"/>
                  <a:cs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1AD4E26-6440-4AF3-9BBA-C54493D0C1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39" y="3429000"/>
                <a:ext cx="11187258" cy="19414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61B2380E-FE31-4F66-A984-382C3089547C}"/>
              </a:ext>
            </a:extLst>
          </p:cNvPr>
          <p:cNvSpPr txBox="1"/>
          <p:nvPr/>
        </p:nvSpPr>
        <p:spPr>
          <a:xfrm>
            <a:off x="575239" y="5624945"/>
            <a:ext cx="11187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Similar in form to law of total probability, and the proof goes that way as well.</a:t>
            </a:r>
          </a:p>
        </p:txBody>
      </p:sp>
    </p:spTree>
    <p:extLst>
      <p:ext uri="{BB962C8B-B14F-4D97-AF65-F5344CB8AC3E}">
        <p14:creationId xmlns:p14="http://schemas.microsoft.com/office/powerpoint/2010/main" val="2090168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latin typeface="Segoe UI"/>
                <a:cs typeface="Segoe UI"/>
              </a:rPr>
              <a:t>LTE</a:t>
            </a:r>
            <a:r>
              <a:rPr i="1" spc="135" dirty="0">
                <a:latin typeface="Segoe UI"/>
                <a:cs typeface="Segoe UI"/>
              </a:rPr>
              <a:t> </a:t>
            </a:r>
            <a:r>
              <a:rPr i="1" spc="65" dirty="0">
                <a:latin typeface="Segoe UI"/>
                <a:cs typeface="Segoe UI"/>
              </a:rPr>
              <a:t>Example:</a:t>
            </a:r>
            <a:r>
              <a:rPr i="1" spc="200" dirty="0">
                <a:latin typeface="Segoe UI"/>
                <a:cs typeface="Segoe UI"/>
              </a:rPr>
              <a:t> </a:t>
            </a:r>
            <a:r>
              <a:rPr spc="60" dirty="0"/>
              <a:t>Elevator</a:t>
            </a:r>
            <a:r>
              <a:rPr spc="125" dirty="0"/>
              <a:t> </a:t>
            </a:r>
            <a:r>
              <a:rPr spc="55" dirty="0"/>
              <a:t>Rides</a:t>
            </a: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60919" y="199644"/>
            <a:ext cx="1451609" cy="117424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object 5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1824217"/>
              </a:xfrm>
              <a:prstGeom prst="rect">
                <a:avLst/>
              </a:prstGeom>
            </p:spPr>
            <p:txBody>
              <a:bodyPr vert="horz" wrap="square" lIns="0" tIns="53975" rIns="0" bIns="0" rtlCol="0">
                <a:spAutoFit/>
              </a:bodyPr>
              <a:lstStyle/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14:m>
                  <m:oMath xmlns:m="http://schemas.openxmlformats.org/officeDocument/2006/math">
                    <m:r>
                      <a:rPr lang="en-US" b="0" i="1" spc="-10" smtClean="0">
                        <a:latin typeface="Cambria Math" panose="02040503050406030204" pitchFamily="18" charset="0"/>
                        <a:cs typeface="Cambria Math"/>
                      </a:rPr>
                      <m:t>𝑋</m:t>
                    </m:r>
                  </m:oMath>
                </a14:m>
                <a:r>
                  <a:rPr lang="en-US" b="0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people enter an elevator on the ground floor, where </a:t>
                </a:r>
                <a14:m>
                  <m:oMath xmlns:m="http://schemas.openxmlformats.org/officeDocument/2006/math"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𝑋</m:t>
                    </m:r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~</m:t>
                    </m:r>
                    <m:r>
                      <a:rPr lang="en-US" b="0" i="1" spc="-10" smtClean="0">
                        <a:latin typeface="Cambria Math" panose="02040503050406030204" pitchFamily="18" charset="0"/>
                        <a:cs typeface="Segoe UI Semilight" panose="020B0402040204020203" pitchFamily="34" charset="0"/>
                      </a:rPr>
                      <m:t>𝑃𝑜𝑖</m:t>
                    </m:r>
                    <m:d>
                      <m:dPr>
                        <m:ctrlPr>
                          <a:rPr lang="en-US" b="0" i="1" spc="-10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</m:ctrlPr>
                      </m:dPr>
                      <m:e>
                        <m:r>
                          <a:rPr lang="en-US" b="0" i="1" spc="-10" smtClean="0">
                            <a:latin typeface="Cambria Math" panose="02040503050406030204" pitchFamily="18" charset="0"/>
                            <a:cs typeface="Segoe UI Semilight" panose="020B0402040204020203" pitchFamily="34" charset="0"/>
                          </a:rPr>
                          <m:t>10</m:t>
                        </m:r>
                      </m:e>
                    </m:d>
                  </m:oMath>
                </a14:m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. </a:t>
                </a:r>
              </a:p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There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are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𝑁</a:t>
                </a:r>
                <a:r>
                  <a:rPr lang="en-US" b="0" spc="1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floors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above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ground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2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floor,</a:t>
                </a:r>
                <a:r>
                  <a:rPr lang="en-US" spc="-7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and</a:t>
                </a:r>
                <a:r>
                  <a:rPr lang="en-US" spc="-4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each</a:t>
                </a:r>
                <a:r>
                  <a:rPr lang="en-US" spc="-4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person</a:t>
                </a:r>
                <a:r>
                  <a:rPr lang="en-US" spc="-5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is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equally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likely</a:t>
                </a:r>
                <a:r>
                  <a:rPr lang="en-US" spc="-5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to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2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get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off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at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any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b="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𝑁</a:t>
                </a:r>
                <a:r>
                  <a:rPr lang="en-US" b="0" spc="1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floors,</a:t>
                </a:r>
                <a:r>
                  <a:rPr lang="en-US" spc="-4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independently</a:t>
                </a:r>
                <a:r>
                  <a:rPr lang="en-US" spc="-5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</a:t>
                </a:r>
                <a:r>
                  <a:rPr lang="en-US" spc="-3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others.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	</a:t>
                </a:r>
              </a:p>
              <a:p>
                <a:pPr marL="12700" marR="5080">
                  <a:lnSpc>
                    <a:spcPts val="2590"/>
                  </a:lnSpc>
                  <a:spcBef>
                    <a:spcPts val="425"/>
                  </a:spcBef>
                  <a:tabLst>
                    <a:tab pos="6746240" algn="l"/>
                  </a:tabLst>
                </a:pP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What</a:t>
                </a:r>
                <a:r>
                  <a:rPr lang="en-US" spc="-4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is</a:t>
                </a:r>
                <a:r>
                  <a:rPr lang="en-US" spc="-3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3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expected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number</a:t>
                </a:r>
                <a:r>
                  <a:rPr lang="en-US" spc="-7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2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of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stops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elevator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will</a:t>
                </a:r>
                <a:r>
                  <a:rPr lang="en-US" spc="-6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make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before</a:t>
                </a:r>
                <a:r>
                  <a:rPr lang="en-US" spc="-7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discharging</a:t>
                </a:r>
                <a:r>
                  <a:rPr lang="en-US" spc="-2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all</a:t>
                </a:r>
                <a:r>
                  <a:rPr lang="en-US" spc="-55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the</a:t>
                </a:r>
                <a:r>
                  <a:rPr lang="en-US" spc="-6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 </a:t>
                </a:r>
                <a:r>
                  <a:rPr lang="en-US" spc="-10" dirty="0">
                    <a:latin typeface="Segoe UI Semilight" panose="020B0402040204020203" pitchFamily="34" charset="0"/>
                    <a:cs typeface="Segoe UI Semilight" panose="020B0402040204020203" pitchFamily="34" charset="0"/>
                  </a:rPr>
                  <a:t>passengers?</a:t>
                </a:r>
              </a:p>
            </p:txBody>
          </p:sp>
        </mc:Choice>
        <mc:Fallback>
          <p:sp>
            <p:nvSpPr>
              <p:cNvPr id="5" name="object 5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99922" y="1453134"/>
                <a:ext cx="10969625" cy="1824217"/>
              </a:xfrm>
              <a:prstGeom prst="rect">
                <a:avLst/>
              </a:prstGeom>
              <a:blipFill>
                <a:blip r:embed="rId4"/>
                <a:stretch>
                  <a:fillRect l="-1612" t="-3667" b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554100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ntegral">
  <a:themeElements>
    <a:clrScheme name="UW-accent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A48DD3"/>
      </a:accent2>
      <a:accent3>
        <a:srgbClr val="4C3282"/>
      </a:accent3>
      <a:accent4>
        <a:srgbClr val="B6A479"/>
      </a:accent4>
      <a:accent5>
        <a:srgbClr val="3E8853"/>
      </a:accent5>
      <a:accent6>
        <a:srgbClr val="62A39F"/>
      </a:accent6>
      <a:hlink>
        <a:srgbClr val="33006F"/>
      </a:hlink>
      <a:folHlink>
        <a:srgbClr val="9A7B4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12_template" id="{E9E1C34E-321A-4CCF-AB4F-B7BF45CD4E83}" vid="{4E8A6AA9-08E3-46AB-AEAF-6FC73982C91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</TotalTime>
  <Words>4276</Words>
  <Application>Microsoft Office PowerPoint</Application>
  <PresentationFormat>Widescreen</PresentationFormat>
  <Paragraphs>455</Paragraphs>
  <Slides>59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59</vt:i4>
      </vt:variant>
    </vt:vector>
  </HeadingPairs>
  <TitlesOfParts>
    <vt:vector size="71" baseType="lpstr">
      <vt:lpstr>Aptos</vt:lpstr>
      <vt:lpstr>Arial</vt:lpstr>
      <vt:lpstr>Cambria Math</vt:lpstr>
      <vt:lpstr>Segoe UI</vt:lpstr>
      <vt:lpstr>Segoe UI Light</vt:lpstr>
      <vt:lpstr>Segoe UI Semibold</vt:lpstr>
      <vt:lpstr>Segoe UI Semilight</vt:lpstr>
      <vt:lpstr>Tw Cen MT</vt:lpstr>
      <vt:lpstr>Wingdings</vt:lpstr>
      <vt:lpstr>Wingdings 3</vt:lpstr>
      <vt:lpstr>Office Theme</vt:lpstr>
      <vt:lpstr>Integral</vt:lpstr>
      <vt:lpstr>More Joint Distributions, Tail Bounds</vt:lpstr>
      <vt:lpstr>Announcements</vt:lpstr>
      <vt:lpstr>Where Are We?</vt:lpstr>
      <vt:lpstr>Joint Probabilities</vt:lpstr>
      <vt:lpstr>Example: Continuous Servers </vt:lpstr>
      <vt:lpstr>Example: Continuous Servers </vt:lpstr>
      <vt:lpstr>Discrete vs. Continuous Joint Distributions</vt:lpstr>
      <vt:lpstr>Law of Total Expectation</vt:lpstr>
      <vt:lpstr>LTE Example: Elevator Rides</vt:lpstr>
      <vt:lpstr>LTE Example: Elevator Rides</vt:lpstr>
      <vt:lpstr>LTE Example: Elevator Rides</vt:lpstr>
      <vt:lpstr>LTE Example: Elevator Rides</vt:lpstr>
      <vt:lpstr>LTE Example: Elevator Rides</vt:lpstr>
      <vt:lpstr>Covariance</vt:lpstr>
      <vt:lpstr>Covariance</vt:lpstr>
      <vt:lpstr>Covariance</vt:lpstr>
      <vt:lpstr>Covariance</vt:lpstr>
      <vt:lpstr>Properties of Covariance</vt:lpstr>
      <vt:lpstr>Properties of Covariance</vt:lpstr>
      <vt:lpstr>Properties of Covariance</vt:lpstr>
      <vt:lpstr>Properties of Covariance</vt:lpstr>
      <vt:lpstr>Properties of Covariance</vt:lpstr>
      <vt:lpstr>Properties of Covariance</vt:lpstr>
      <vt:lpstr>Properties of Covariance</vt:lpstr>
      <vt:lpstr>Covariance used for variance of a sum</vt:lpstr>
      <vt:lpstr>Covariance used for variance of a sum</vt:lpstr>
      <vt:lpstr>Covariance used for variance of a sum</vt:lpstr>
      <vt:lpstr>Covariance</vt:lpstr>
      <vt:lpstr>Pearson Correlation (normalized covariance!)</vt:lpstr>
      <vt:lpstr>Pearson Correlation (normalized covariance!)</vt:lpstr>
      <vt:lpstr>Additional Notes</vt:lpstr>
      <vt:lpstr>PowerPoint Presentation</vt:lpstr>
      <vt:lpstr>Tail Bounds</vt:lpstr>
      <vt:lpstr>What’s a Tail Bound?</vt:lpstr>
      <vt:lpstr>What’s a Tail Bound?</vt:lpstr>
      <vt:lpstr>What’s a Tail Bound?</vt:lpstr>
      <vt:lpstr>What’s a Tail Bound?</vt:lpstr>
      <vt:lpstr>What’s a Tail Bound?</vt:lpstr>
      <vt:lpstr>What’s a Tail Bound?</vt:lpstr>
      <vt:lpstr>Tail Bounds</vt:lpstr>
      <vt:lpstr>Upper vs. Lower Bound</vt:lpstr>
      <vt:lpstr>Markov’s Inequality</vt:lpstr>
      <vt:lpstr>PowerPoint Presentation</vt:lpstr>
      <vt:lpstr>Proof</vt:lpstr>
      <vt:lpstr>Example: Let’s see how good this bound is…</vt:lpstr>
      <vt:lpstr>Example: Let’s see how good this bound is…</vt:lpstr>
      <vt:lpstr>Example: Ads</vt:lpstr>
      <vt:lpstr>Example: Ads</vt:lpstr>
      <vt:lpstr>Example: More Ads</vt:lpstr>
      <vt:lpstr>Example: More Ads</vt:lpstr>
      <vt:lpstr>So…what do we do?</vt:lpstr>
      <vt:lpstr>Chebyshev’s Inequality</vt:lpstr>
      <vt:lpstr>Chebyshev’s Inequality</vt:lpstr>
      <vt:lpstr>Proof of Chebyshev</vt:lpstr>
      <vt:lpstr>Example with geometric RV</vt:lpstr>
      <vt:lpstr>Example with geometric RV</vt:lpstr>
      <vt:lpstr>Example: Ads (but better!)</vt:lpstr>
      <vt:lpstr>Example: Ads (but better!)</vt:lpstr>
      <vt:lpstr>Tail Bounds – Takeaways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Tail Bounds 1</dc:title>
  <dc:creator>rtweber2</dc:creator>
  <cp:lastModifiedBy>Jolie Zhou</cp:lastModifiedBy>
  <cp:revision>5</cp:revision>
  <dcterms:created xsi:type="dcterms:W3CDTF">2026-08-05T07:38:31Z</dcterms:created>
  <dcterms:modified xsi:type="dcterms:W3CDTF">2026-08-05T11:17:21Z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2024-07-26T00:00:00Z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2026-08-05T00:00:00Z</vt:filetime>
  </property>
  <property fmtid="{D5CDD505-2E9C-101B-9397-08002B2CF9AE}" pid="5" name="Producer">
    <vt:lpwstr>Microsoft® PowerPoint® for Microsoft 365</vt:lpwstr>
  </property>
</Properties>
</file>