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4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5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4"/>
  </p:notesMasterIdLst>
  <p:sldIdLst>
    <p:sldId id="256" r:id="rId2"/>
    <p:sldId id="374" r:id="rId3"/>
    <p:sldId id="393" r:id="rId4"/>
    <p:sldId id="315" r:id="rId5"/>
    <p:sldId id="299" r:id="rId6"/>
    <p:sldId id="344" r:id="rId7"/>
    <p:sldId id="343" r:id="rId8"/>
    <p:sldId id="258" r:id="rId9"/>
    <p:sldId id="347" r:id="rId10"/>
    <p:sldId id="346" r:id="rId11"/>
    <p:sldId id="345" r:id="rId12"/>
    <p:sldId id="348" r:id="rId13"/>
    <p:sldId id="269" r:id="rId14"/>
    <p:sldId id="350" r:id="rId15"/>
    <p:sldId id="353" r:id="rId16"/>
    <p:sldId id="355" r:id="rId17"/>
    <p:sldId id="356" r:id="rId18"/>
    <p:sldId id="362" r:id="rId19"/>
    <p:sldId id="354" r:id="rId20"/>
    <p:sldId id="357" r:id="rId21"/>
    <p:sldId id="358" r:id="rId22"/>
    <p:sldId id="359" r:id="rId23"/>
    <p:sldId id="360" r:id="rId24"/>
    <p:sldId id="260" r:id="rId25"/>
    <p:sldId id="361" r:id="rId26"/>
    <p:sldId id="261" r:id="rId27"/>
    <p:sldId id="386" r:id="rId28"/>
    <p:sldId id="387" r:id="rId29"/>
    <p:sldId id="262" r:id="rId30"/>
    <p:sldId id="271" r:id="rId31"/>
    <p:sldId id="263" r:id="rId32"/>
    <p:sldId id="264" r:id="rId33"/>
    <p:sldId id="273" r:id="rId34"/>
    <p:sldId id="388" r:id="rId35"/>
    <p:sldId id="389" r:id="rId36"/>
    <p:sldId id="390" r:id="rId37"/>
    <p:sldId id="368" r:id="rId38"/>
    <p:sldId id="369" r:id="rId39"/>
    <p:sldId id="370" r:id="rId40"/>
    <p:sldId id="371" r:id="rId41"/>
    <p:sldId id="372" r:id="rId42"/>
    <p:sldId id="373" r:id="rId43"/>
    <p:sldId id="375" r:id="rId44"/>
    <p:sldId id="376" r:id="rId45"/>
    <p:sldId id="377" r:id="rId46"/>
    <p:sldId id="378" r:id="rId47"/>
    <p:sldId id="379" r:id="rId48"/>
    <p:sldId id="391" r:id="rId49"/>
    <p:sldId id="392" r:id="rId50"/>
    <p:sldId id="380" r:id="rId51"/>
    <p:sldId id="381" r:id="rId52"/>
    <p:sldId id="382" r:id="rId53"/>
    <p:sldId id="267" r:id="rId54"/>
    <p:sldId id="363" r:id="rId55"/>
    <p:sldId id="364" r:id="rId56"/>
    <p:sldId id="272" r:id="rId57"/>
    <p:sldId id="297" r:id="rId58"/>
    <p:sldId id="366" r:id="rId59"/>
    <p:sldId id="367" r:id="rId60"/>
    <p:sldId id="383" r:id="rId61"/>
    <p:sldId id="384" r:id="rId62"/>
    <p:sldId id="385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7FC"/>
    <a:srgbClr val="FDF1F7"/>
    <a:srgbClr val="FFF4E1"/>
    <a:srgbClr val="E7F1FA"/>
    <a:srgbClr val="ECF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54019" autoAdjust="0"/>
  </p:normalViewPr>
  <p:slideViewPr>
    <p:cSldViewPr snapToGrid="0">
      <p:cViewPr varScale="1">
        <p:scale>
          <a:sx n="67" d="100"/>
          <a:sy n="67" d="100"/>
        </p:scale>
        <p:origin x="14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05" units="cm"/>
          <inkml:channel name="Y" type="integer" max="7421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800.39215" units="1/cm"/>
          <inkml:channelProperty channel="Y" name="resolution" value="800.5393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03T19:04:21.9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18680 1825 9362 0,'-55'0'5322'15,"55"0"-2244"-15,0 0-1026 16,0 0-257-16,0 0-320 15,0 0 192 1,0 0-128-16,-28 0-256 16,28 0-386-1,0 0-256-15,0 0-384 16,28 0 64 0,27 0-193-16,73 0-128 15,18 0 0-15,-36 0-64 16,36 0-578-1,-64 0-640-15,19 0-1155 16,-83 0-2372 0,-18 0-5771-16</inkml:trace>
  <inkml:trace contextRef="#ctx0" brushRef="#br0" timeOffset="648.69">21305 1825 6732 0,'-46'0'8016'0,"10"0"-3143"15,36 0-2372 1,0 0-1411-16,0 0 128 16,0 31 65-16,0-31-321 15,0 0 64 1,55 0-257-16,36 0-384 15,28 0-129 1,27 0-127-16,1 0-129 16,-1 0-706-16,-63 0-1859 15,-19 0-9874 1</inkml:trace>
  <inkml:trace contextRef="#ctx0" brushRef="#br0" timeOffset="2562.91">11763 2799 5899 0,'-54'0'320'0,"26"0"1219"0,28 0 834 15,0 0 448 1,0 0 1-16,-27 0 63 15,27 0-448 1,0 0-1026-16,27 0-193 16,120 0 257-1,54 0-193-15,119 0-576 16,64 0-65 0,19 0-320-1,36-31-385-15,-28 7-1 16,-8 1-191-16,-46 23-1 15,-101-32 129 1,-110 32-321-16,-54 0 257 16,-92 0-257-1,0 0-128-15,-28 0-1347 16,-118 0-3783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05" units="cm"/>
          <inkml:channel name="Y" type="integer" max="7421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800.39215" units="1/cm"/>
          <inkml:channelProperty channel="Y" name="resolution" value="800.5393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03T19:04:50.5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9083 7153 3013 0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05" units="cm"/>
          <inkml:channel name="Y" type="integer" max="7421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800.39215" units="1/cm"/>
          <inkml:channelProperty channel="Y" name="resolution" value="800.5393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03T19:09:18.8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12175 7636 384 0,'0'0'5130'0,"0"0"-3142"16,0 0-1283-1,0 0-512-15,0-24-129 16,0 24-64 0,0 0-128-16,28 0-2245 15</inkml:trace>
  <inkml:trace contextRef="#ctx0" brushRef="#br0" timeOffset="35674.53">22888 6528 1346 0,'0'0'1026'15,"0"0"-2950"-15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05" units="cm"/>
          <inkml:channel name="Y" type="integer" max="7421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800.39215" units="1/cm"/>
          <inkml:channelProperty channel="Y" name="resolution" value="800.5393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03T19:19:25.0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7912 13479 1538 0,'-27'-55'1219'0,"27"55"-1668"16,0 0-1858-1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05" units="cm"/>
          <inkml:channel name="Y" type="integer" max="7421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800.39215" units="1/cm"/>
          <inkml:channelProperty channel="Y" name="resolution" value="800.5393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03T19:34:03.3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4610 7585 12119 0,'0'0'-1603'0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C2CEA-0C3F-4832-AD1C-46701011287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1ACDB-4AF7-4ACB-A8DD-4020649C8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8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92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Impossible for W &gt; U</a:t>
            </a:r>
          </a:p>
          <a:p>
            <a:endParaRPr lang="en-US" dirty="0"/>
          </a:p>
          <a:p>
            <a:r>
              <a:rPr lang="en-US" dirty="0"/>
              <a:t>1 outcome possible along diagonal</a:t>
            </a:r>
          </a:p>
          <a:p>
            <a:r>
              <a:rPr lang="en-US" dirty="0"/>
              <a:t>2 outcomes possible for others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0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 q: are they independent?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73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78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93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93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4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example with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33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Y has a very strange distribution! We can find it in principle, but if we just want the expectation, we can avoid that work.</a:t>
                </a:r>
              </a:p>
              <a:p>
                <a:endParaRPr lang="en-US" dirty="0"/>
              </a:p>
              <a:p>
                <a:r>
                  <a:rPr lang="en-US" dirty="0"/>
                  <a:t>We can partition on the values that X takes on.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This is a conditional independence, once we know the number of coin flips; certainly the value of </a:t>
                </a:r>
                <a:r>
                  <a:rPr lang="en-US" b="0" i="0">
                    <a:latin typeface="Cambria Math" panose="02040503050406030204" pitchFamily="18" charset="0"/>
                  </a:rPr>
                  <a:t>𝑋</a:t>
                </a:r>
                <a:r>
                  <a:rPr lang="en-US" dirty="0"/>
                  <a:t> impacts</a:t>
                </a:r>
                <a:r>
                  <a:rPr lang="en-US" baseline="0" dirty="0"/>
                  <a:t>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𝑌</a:t>
                </a:r>
                <a:r>
                  <a:rPr lang="en-US" dirty="0"/>
                  <a:t> since it changes the distribution!</a:t>
                </a:r>
              </a:p>
              <a:p>
                <a:r>
                  <a:rPr lang="en-US" dirty="0"/>
                  <a:t>Y has a very strange distribution! We can find it in principle, but if we just want the expectation, we can avoid that work.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686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Sometimes you’ll want to look at a lot of these values, so we will define a conditional PMF. This is the notation that we will use, so we don’t forget that we are conditioning.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17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DDA25-FFCA-F78E-F528-B68175D56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85AE7-ED32-0E57-8DD3-715003B85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DCFCFE-3ECD-BD68-ABE5-01619D301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4B17F-1329-BE5C-5801-587D176E7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EA092-5A1C-405F-8CCA-198B608C04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84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6563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conditioning order really matters.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387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246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994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143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0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Volume needs to integrate to 1</a:t>
            </a:r>
          </a:p>
          <a:p>
            <a:endParaRPr lang="en-US" dirty="0"/>
          </a:p>
          <a:p>
            <a:r>
              <a:rPr lang="en-US" dirty="0"/>
              <a:t>It’s a cylinder</a:t>
            </a:r>
          </a:p>
          <a:p>
            <a:endParaRPr lang="en-US" dirty="0"/>
          </a:p>
          <a:p>
            <a:r>
              <a:rPr lang="en-US" dirty="0"/>
              <a:t>On the circle</a:t>
            </a:r>
          </a:p>
          <a:p>
            <a:endParaRPr lang="en-US" dirty="0"/>
          </a:p>
          <a:p>
            <a:r>
              <a:rPr lang="en-US" dirty="0"/>
              <a:t>1 / pi r ^2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039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603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as getting a slice, integrating with respect to direction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571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2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E3152-4512-29E8-5F30-92BFC2C6F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61182-6D26-D236-5F7E-712EB1FFA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E33862-368F-E87E-3EE5-E22AD8C24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C2340-1C4B-50A3-4E90-5A8CB479C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EA092-5A1C-405F-8CCA-198B608C04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454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878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605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54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E74D6-6ECB-4C31-CEAF-CE64641AD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7FD4EB-3072-43CE-B5E9-552AD30CF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45CC2D8C-F636-B2B7-CF52-BDDBEE04CE2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from last example can have their dependence verified this way.</a:t>
                </a:r>
              </a:p>
              <a:p>
                <a:endParaRPr lang="en-US" dirty="0"/>
              </a:p>
              <a:p>
                <a:r>
                  <a:rPr lang="en-US" dirty="0"/>
                  <a:t>Step 1: check the support</a:t>
                </a:r>
              </a:p>
              <a:p>
                <a:r>
                  <a:rPr lang="en-US" dirty="0"/>
                  <a:t>Step 2: go through the math to check for independence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="0" i="0">
                    <a:latin typeface="Cambria Math" panose="02040503050406030204" pitchFamily="18" charset="0"/>
                  </a:rPr>
                  <a:t>𝑈,𝑉</a:t>
                </a:r>
                <a:r>
                  <a:rPr lang="en-US" dirty="0"/>
                  <a:t> from last example can have their dependence verified this way.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FCD85-5840-DF58-E55F-F927419DE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359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380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917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we have two random variables that are dependent, we want to answer when how dependent are they. Does knowing the value Y took on tell up a lot about what value X would take on or not that much. Covariance is out way of measuring this exact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110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596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Cov(X,Y) &lt; 0, negative trend</a:t>
            </a:r>
          </a:p>
          <a:p>
            <a:endParaRPr lang="en-US" dirty="0"/>
          </a:p>
          <a:p>
            <a:r>
              <a:rPr lang="en-US" dirty="0"/>
              <a:t>Cov(X,Y) = 0, no trend, center circle</a:t>
            </a:r>
          </a:p>
          <a:p>
            <a:endParaRPr lang="en-US" dirty="0"/>
          </a:p>
          <a:p>
            <a:r>
              <a:rPr lang="en-US" dirty="0"/>
              <a:t>Cov(X,Y) &gt; 0, positive trend</a:t>
            </a:r>
          </a:p>
          <a:p>
            <a:endParaRPr lang="en-US" dirty="0"/>
          </a:p>
          <a:p>
            <a:r>
              <a:rPr lang="en-US" dirty="0"/>
              <a:t>X, Y in same direction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If X &gt; E[X], positive</a:t>
            </a:r>
          </a:p>
          <a:p>
            <a:pPr marL="171450" indent="-171450">
              <a:buFontTx/>
              <a:buChar char="-"/>
            </a:pPr>
            <a:r>
              <a:rPr lang="en-US" dirty="0"/>
              <a:t>If Y &gt; E[Y], positive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Product is positive</a:t>
            </a:r>
          </a:p>
          <a:p>
            <a:pPr marL="171450" lvl="0" indent="-171450">
              <a:buFontTx/>
              <a:buChar char="-"/>
            </a:pPr>
            <a:r>
              <a:rPr lang="en-US" dirty="0"/>
              <a:t>If X &lt; E[X], negative</a:t>
            </a:r>
          </a:p>
          <a:p>
            <a:pPr marL="171450" lvl="0" indent="-171450">
              <a:buFontTx/>
              <a:buChar char="-"/>
            </a:pPr>
            <a:r>
              <a:rPr lang="en-US" dirty="0"/>
              <a:t>If Y &lt; E[Y], negative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Product is positive</a:t>
            </a:r>
          </a:p>
          <a:p>
            <a:pPr marL="628650" lvl="1" indent="-171450">
              <a:buFontTx/>
              <a:buChar char="-"/>
            </a:pPr>
            <a:endParaRPr lang="en-US" dirty="0"/>
          </a:p>
          <a:p>
            <a:pPr marL="0" lvl="0" indent="0">
              <a:buFontTx/>
              <a:buNone/>
            </a:pPr>
            <a:r>
              <a:rPr lang="en-US" dirty="0"/>
              <a:t>Differing signs, product is negative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7500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Cov</a:t>
            </a:r>
            <a:r>
              <a:rPr lang="en-US" dirty="0"/>
              <a:t>(</a:t>
            </a:r>
            <a:r>
              <a:rPr lang="en-US" dirty="0" err="1"/>
              <a:t>aX,Y</a:t>
            </a:r>
            <a:r>
              <a:rPr lang="en-US" dirty="0"/>
              <a:t>)=</a:t>
            </a:r>
            <a:r>
              <a:rPr lang="en-US" dirty="0" err="1"/>
              <a:t>aCov</a:t>
            </a:r>
            <a:r>
              <a:rPr lang="en-US" dirty="0"/>
              <a:t>(X,Y) in general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59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601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Converse is </a:t>
                </a:r>
                <a:r>
                  <a:rPr lang="en-US" b="1" dirty="0"/>
                  <a:t>not </a:t>
                </a:r>
                <a:r>
                  <a:rPr lang="en-US" b="0" dirty="0"/>
                  <a:t>a general pattern; there are “uncorrelated” random variables which are dependent but have covariance 0. </a:t>
                </a:r>
              </a:p>
              <a:p>
                <a:r>
                  <a:rPr lang="en-US" b="0" dirty="0"/>
                  <a:t>Covariance only measures “linear” relationship; sometimes higher dimensional relationships are hidden. Taking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^2</m:t>
                    </m:r>
                  </m:oMath>
                </a14:m>
                <a:r>
                  <a:rPr lang="en-US" b="0" dirty="0"/>
                  <a:t> is a standard example, but not worth the effort</a:t>
                </a:r>
                <a:r>
                  <a:rPr lang="en-US" b="0" baseline="0" dirty="0"/>
                  <a:t> to compute here.</a:t>
                </a:r>
                <a:endParaRPr lang="en-US" b="0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Converse is </a:t>
                </a:r>
                <a:r>
                  <a:rPr lang="en-US" b="1" dirty="0"/>
                  <a:t>not </a:t>
                </a:r>
                <a:r>
                  <a:rPr lang="en-US" b="0" dirty="0"/>
                  <a:t>a general pattern; there are “uncorrelated” random variables which are dependent but have covariance 0. </a:t>
                </a:r>
              </a:p>
              <a:p>
                <a:r>
                  <a:rPr lang="en-US" b="0" dirty="0"/>
                  <a:t>Covariance only measures “linear” relationship; sometimes higher dimensional relationships are hidden. Taking </a:t>
                </a:r>
                <a:r>
                  <a:rPr lang="en-US" b="0" i="0">
                    <a:latin typeface="Cambria Math" panose="02040503050406030204" pitchFamily="18" charset="0"/>
                  </a:rPr>
                  <a:t>𝑋~𝑁(0,1), 𝑌=𝑋^2</a:t>
                </a:r>
                <a:r>
                  <a:rPr lang="en-US" b="0" dirty="0"/>
                  <a:t> is a standard example, but not worth the effort</a:t>
                </a:r>
                <a:r>
                  <a:rPr lang="en-US" b="0" baseline="0" dirty="0"/>
                  <a:t> to compute here.</a:t>
                </a:r>
                <a:endParaRPr lang="en-US" b="0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51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52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64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6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71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00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86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3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841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45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372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3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89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19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7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80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4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D4E3274-D6B6-4653-BE93-096E98D05FF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1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7" Type="http://schemas.openxmlformats.org/officeDocument/2006/relationships/image" Target="../media/image23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190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181.png"/><Relationship Id="rId9" Type="http://schemas.openxmlformats.org/officeDocument/2006/relationships/image" Target="../media/image2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customXml" Target="../ink/ink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4.xml"/><Relationship Id="rId4" Type="http://schemas.openxmlformats.org/officeDocument/2006/relationships/image" Target="../media/image6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0.png"/><Relationship Id="rId2" Type="http://schemas.openxmlformats.org/officeDocument/2006/relationships/image" Target="../media/image270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3.png"/><Relationship Id="rId5" Type="http://schemas.openxmlformats.org/officeDocument/2006/relationships/customXml" Target="../ink/ink5.xml"/><Relationship Id="rId4" Type="http://schemas.openxmlformats.org/officeDocument/2006/relationships/image" Target="../media/image1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image" Target="../media/image620.png"/><Relationship Id="rId3" Type="http://schemas.openxmlformats.org/officeDocument/2006/relationships/image" Target="../media/image520.png"/><Relationship Id="rId7" Type="http://schemas.openxmlformats.org/officeDocument/2006/relationships/image" Target="../media/image560.png"/><Relationship Id="rId12" Type="http://schemas.openxmlformats.org/officeDocument/2006/relationships/image" Target="../media/image6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0.png"/><Relationship Id="rId11" Type="http://schemas.openxmlformats.org/officeDocument/2006/relationships/image" Target="../media/image600.png"/><Relationship Id="rId5" Type="http://schemas.openxmlformats.org/officeDocument/2006/relationships/image" Target="../media/image540.png"/><Relationship Id="rId10" Type="http://schemas.openxmlformats.org/officeDocument/2006/relationships/image" Target="../media/image590.png"/><Relationship Id="rId4" Type="http://schemas.openxmlformats.org/officeDocument/2006/relationships/image" Target="../media/image530.png"/><Relationship Id="rId9" Type="http://schemas.openxmlformats.org/officeDocument/2006/relationships/image" Target="../media/image580.png"/><Relationship Id="rId1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670.png"/><Relationship Id="rId4" Type="http://schemas.openxmlformats.org/officeDocument/2006/relationships/image" Target="../media/image660.png"/><Relationship Id="rId9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image" Target="../media/image690.png"/><Relationship Id="rId7" Type="http://schemas.openxmlformats.org/officeDocument/2006/relationships/image" Target="../media/image7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5.png"/><Relationship Id="rId4" Type="http://schemas.openxmlformats.org/officeDocument/2006/relationships/image" Target="../media/image70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image" Target="../media/image690.png"/><Relationship Id="rId7" Type="http://schemas.openxmlformats.org/officeDocument/2006/relationships/image" Target="../media/image7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5.png"/><Relationship Id="rId4" Type="http://schemas.openxmlformats.org/officeDocument/2006/relationships/image" Target="../media/image85.png"/><Relationship Id="rId9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image" Target="../media/image760.png"/><Relationship Id="rId7" Type="http://schemas.openxmlformats.org/officeDocument/2006/relationships/image" Target="../media/image730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5.png"/><Relationship Id="rId4" Type="http://schemas.openxmlformats.org/officeDocument/2006/relationships/image" Target="../media/image770.png"/><Relationship Id="rId9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image" Target="../media/image760.png"/><Relationship Id="rId7" Type="http://schemas.openxmlformats.org/officeDocument/2006/relationships/image" Target="../media/image730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5.png"/><Relationship Id="rId4" Type="http://schemas.openxmlformats.org/officeDocument/2006/relationships/image" Target="../media/image790.png"/><Relationship Id="rId9" Type="http://schemas.openxmlformats.org/officeDocument/2006/relationships/image" Target="../media/image8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7" Type="http://schemas.openxmlformats.org/officeDocument/2006/relationships/image" Target="../media/image67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0.png"/><Relationship Id="rId5" Type="http://schemas.openxmlformats.org/officeDocument/2006/relationships/image" Target="../media/image86.png"/><Relationship Id="rId10" Type="http://schemas.openxmlformats.org/officeDocument/2006/relationships/image" Target="../media/image83.png"/><Relationship Id="rId4" Type="http://schemas.openxmlformats.org/officeDocument/2006/relationships/image" Target="../media/image79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7" Type="http://schemas.openxmlformats.org/officeDocument/2006/relationships/image" Target="../media/image67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0.png"/><Relationship Id="rId5" Type="http://schemas.openxmlformats.org/officeDocument/2006/relationships/image" Target="../media/image86.png"/><Relationship Id="rId10" Type="http://schemas.openxmlformats.org/officeDocument/2006/relationships/image" Target="../media/image83.png"/><Relationship Id="rId4" Type="http://schemas.openxmlformats.org/officeDocument/2006/relationships/image" Target="../media/image22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0.png"/><Relationship Id="rId4" Type="http://schemas.openxmlformats.org/officeDocument/2006/relationships/image" Target="../media/image33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ustomXml" Target="../ink/ink2.xml"/><Relationship Id="rId4" Type="http://schemas.openxmlformats.org/officeDocument/2006/relationships/image" Target="../media/image2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74B3E25-B9E4-BFFF-91FF-F69C1C5E9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73355" y="1645920"/>
            <a:ext cx="12538710" cy="2075018"/>
          </a:xfrm>
        </p:spPr>
        <p:txBody>
          <a:bodyPr/>
          <a:lstStyle/>
          <a:p>
            <a:pPr algn="ctr"/>
            <a:br>
              <a:rPr lang="en-US" b="1" dirty="0"/>
            </a:br>
            <a:r>
              <a:rPr lang="en-US" b="1" dirty="0"/>
              <a:t>Joint Distributions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FA8ABFF-B7FA-2616-37C9-831AF9E36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3508" y="3174170"/>
            <a:ext cx="7615003" cy="146304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CSE 312 26Su</a:t>
            </a:r>
          </a:p>
          <a:p>
            <a:pPr algn="ctr"/>
            <a:r>
              <a:rPr lang="en-US" sz="3500" dirty="0"/>
              <a:t>Lecture 17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38619B-5E7B-31C8-7521-2FB477A4BF62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E03C44-3B9A-23E6-D825-06CC817D0103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D8CFB7-70AF-962C-8466-AD6D1BB1B864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2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Joint </a:t>
                </a:r>
                <a:r>
                  <a:rPr lang="en-US" b="1" dirty="0"/>
                  <a:t>Support/Range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  <a:blipFill>
                <a:blip r:embed="rId2"/>
                <a:stretch>
                  <a:fillRect l="-2888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3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is the set of all possible </a:t>
                </a:r>
                <a:r>
                  <a:rPr lang="en-US" b="1" dirty="0"/>
                  <a:t>pairs</a:t>
                </a:r>
                <a:r>
                  <a:rPr lang="en-US" dirty="0"/>
                  <a:t>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can be together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  <a:blipFill>
                <a:blip r:embed="rId4"/>
                <a:stretch>
                  <a:fillRect l="-654" t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2963534"/>
                <a:ext cx="1005603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dirty="0"/>
                  <a:t>Joint </a:t>
                </a:r>
                <a:r>
                  <a:rPr lang="en-US" b="1" dirty="0"/>
                  <a:t>PMF</a:t>
                </a:r>
                <a:r>
                  <a:rPr lang="en-US" sz="2900" i="1" dirty="0"/>
                  <a:t>(probability mass function)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2963534"/>
                <a:ext cx="10056038" cy="1014667"/>
              </a:xfrm>
              <a:prstGeom prst="rect">
                <a:avLst/>
              </a:prstGeom>
              <a:blipFill>
                <a:blip r:embed="rId5"/>
                <a:stretch>
                  <a:fillRect l="-2364" t="-6587"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3757860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defines probabilities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being certain values at once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i="1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i="1" dirty="0"/>
              </a:p>
              <a:p>
                <a:pPr lvl="1"/>
                <a:r>
                  <a:rPr lang="en-US" i="1" dirty="0"/>
                  <a:t>   should be defined for </a:t>
                </a:r>
                <a:r>
                  <a:rPr lang="en-US" b="1" i="1" dirty="0"/>
                  <a:t>all </a:t>
                </a:r>
                <a:r>
                  <a:rPr lang="en-US" i="1" dirty="0"/>
                  <a:t>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i="1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3757860"/>
                <a:ext cx="11187258" cy="1574299"/>
              </a:xfrm>
              <a:prstGeom prst="rect">
                <a:avLst/>
              </a:prstGeom>
              <a:blipFill>
                <a:blip r:embed="rId6"/>
                <a:stretch>
                  <a:fillRect l="-654" t="-6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8AA7000-FEA1-73CC-7AA6-C3E360E4A055}"/>
                  </a:ext>
                </a:extLst>
              </p:cNvPr>
              <p:cNvSpPr txBox="1"/>
              <p:nvPr/>
            </p:nvSpPr>
            <p:spPr>
              <a:xfrm>
                <a:off x="586256" y="5332159"/>
                <a:ext cx="7064610" cy="743643"/>
              </a:xfrm>
              <a:prstGeom prst="roundRect">
                <a:avLst>
                  <a:gd name="adj" fmla="val 8011"/>
                </a:avLst>
              </a:prstGeom>
              <a:solidFill>
                <a:srgbClr val="F2F7FC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Normalization Property</a:t>
                </a:r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endParaRPr lang="en-US" sz="24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8AA7000-FEA1-73CC-7AA6-C3E360E4A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5332159"/>
                <a:ext cx="7064610" cy="743643"/>
              </a:xfrm>
              <a:prstGeom prst="roundRect">
                <a:avLst>
                  <a:gd name="adj" fmla="val 8011"/>
                </a:avLst>
              </a:prstGeom>
              <a:blipFill>
                <a:blip r:embed="rId7"/>
                <a:stretch>
                  <a:fillRect l="-103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92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Joint </a:t>
                </a:r>
                <a:r>
                  <a:rPr lang="en-US" b="1" dirty="0"/>
                  <a:t>Support/Range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  <a:blipFill>
                <a:blip r:embed="rId3"/>
                <a:stretch>
                  <a:fillRect l="-2888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4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is the set of all possible </a:t>
                </a:r>
                <a:r>
                  <a:rPr lang="en-US" b="1" dirty="0"/>
                  <a:t>pairs</a:t>
                </a:r>
                <a:r>
                  <a:rPr lang="en-US" dirty="0"/>
                  <a:t>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can be together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  <a:blipFill>
                <a:blip r:embed="rId5"/>
                <a:stretch>
                  <a:fillRect l="-654" t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2952517"/>
                <a:ext cx="1005603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dirty="0"/>
                  <a:t>Joint </a:t>
                </a:r>
                <a:r>
                  <a:rPr lang="en-US" b="1" dirty="0"/>
                  <a:t>PMF</a:t>
                </a:r>
                <a:r>
                  <a:rPr lang="en-US" sz="2900" i="1" dirty="0"/>
                  <a:t>(probability mass function)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2952517"/>
                <a:ext cx="10056038" cy="1014667"/>
              </a:xfrm>
              <a:prstGeom prst="rect">
                <a:avLst/>
              </a:prstGeom>
              <a:blipFill>
                <a:blip r:embed="rId6"/>
                <a:stretch>
                  <a:fillRect l="-2364" t="-6587"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3746843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defines probabilities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being certain values at once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i="1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i="1" dirty="0"/>
              </a:p>
              <a:p>
                <a:pPr lvl="1"/>
                <a:r>
                  <a:rPr lang="en-US" i="1" dirty="0"/>
                  <a:t>   should be defined for </a:t>
                </a:r>
                <a:r>
                  <a:rPr lang="en-US" b="1" i="1" dirty="0"/>
                  <a:t>all </a:t>
                </a:r>
                <a:r>
                  <a:rPr lang="en-US" i="1" dirty="0"/>
                  <a:t>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i="1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3746843"/>
                <a:ext cx="11187258" cy="1574299"/>
              </a:xfrm>
              <a:prstGeom prst="rect">
                <a:avLst/>
              </a:prstGeom>
              <a:blipFill>
                <a:blip r:embed="rId7"/>
                <a:stretch>
                  <a:fillRect l="-654" t="-7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5198122"/>
                <a:ext cx="10838236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00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dirty="0"/>
                  <a:t>Joint </a:t>
                </a:r>
                <a:r>
                  <a:rPr lang="en-US" b="1" dirty="0"/>
                  <a:t>CDF</a:t>
                </a:r>
                <a:r>
                  <a:rPr lang="en-US" sz="2900" i="1" dirty="0"/>
                  <a:t>(cumulative distribution function)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5198122"/>
                <a:ext cx="10838236" cy="1014667"/>
              </a:xfrm>
              <a:prstGeom prst="rect">
                <a:avLst/>
              </a:prstGeom>
              <a:blipFill>
                <a:blip r:embed="rId8"/>
                <a:stretch>
                  <a:fillRect l="-1969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5904312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1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i="1" dirty="0"/>
              </a:p>
              <a:p>
                <a:pPr lvl="1"/>
                <a:r>
                  <a:rPr lang="en-US" i="1" dirty="0"/>
                  <a:t>   should be defined for </a:t>
                </a:r>
                <a:r>
                  <a:rPr lang="en-US" b="1" i="1" dirty="0"/>
                  <a:t>all </a:t>
                </a:r>
                <a:r>
                  <a:rPr lang="en-US" i="1" dirty="0"/>
                  <a:t>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i="1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5904312"/>
                <a:ext cx="11187258" cy="1574299"/>
              </a:xfrm>
              <a:prstGeom prst="rect">
                <a:avLst/>
              </a:prstGeom>
              <a:blipFill>
                <a:blip r:embed="rId9"/>
                <a:stretch>
                  <a:fillRect l="-654" t="-7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48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F372D-FF68-46BC-B17B-F2B96921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256" y="960663"/>
            <a:ext cx="7389956" cy="1014667"/>
          </a:xfrm>
        </p:spPr>
        <p:txBody>
          <a:bodyPr>
            <a:normAutofit/>
          </a:bodyPr>
          <a:lstStyle/>
          <a:p>
            <a:r>
              <a:rPr lang="en-US" dirty="0"/>
              <a:t>(Joint) </a:t>
            </a:r>
            <a:r>
              <a:rPr lang="en-US" b="1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3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5" y="1788040"/>
                <a:ext cx="11741619" cy="309463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independent if:  </a:t>
                </a:r>
              </a:p>
              <a:p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  </a:t>
                </a:r>
                <a:r>
                  <a:rPr lang="en-US" i="1" dirty="0"/>
                  <a:t>if you find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i="1" dirty="0"/>
                  <a:t>, that is enough to show that they aren’t independent</a:t>
                </a:r>
              </a:p>
              <a:p>
                <a:pPr lvl="1"/>
                <a:endParaRPr lang="en-US" i="1" dirty="0"/>
              </a:p>
              <a:p>
                <a:pPr lvl="1"/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This is the same definition we’ve seen before for independence of random variables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:pPr lvl="1"/>
                <a:endParaRPr lang="en-US" i="1" dirty="0"/>
              </a:p>
              <a:p>
                <a:pPr lvl="1"/>
                <a:endParaRPr lang="en-US" i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5" y="1788040"/>
                <a:ext cx="11741619" cy="3094631"/>
              </a:xfrm>
              <a:prstGeom prst="rect">
                <a:avLst/>
              </a:prstGeom>
              <a:blipFill>
                <a:blip r:embed="rId4"/>
                <a:stretch>
                  <a:fillRect l="-623" t="-4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6875D26-184C-02EF-F9B7-69942D82D3AB}"/>
              </a:ext>
            </a:extLst>
          </p:cNvPr>
          <p:cNvSpPr txBox="1"/>
          <p:nvPr/>
        </p:nvSpPr>
        <p:spPr>
          <a:xfrm>
            <a:off x="0" y="6550223"/>
            <a:ext cx="2679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08/03: missing symbol corrected</a:t>
            </a:r>
          </a:p>
        </p:txBody>
      </p:sp>
    </p:spTree>
    <p:extLst>
      <p:ext uri="{BB962C8B-B14F-4D97-AF65-F5344CB8AC3E}">
        <p14:creationId xmlns:p14="http://schemas.microsoft.com/office/powerpoint/2010/main" val="1154918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600" dirty="0"/>
                  <a:t> be the value of the 1</a:t>
                </a:r>
                <a:r>
                  <a:rPr lang="en-US" sz="2600" baseline="30000" dirty="0"/>
                  <a:t>st</a:t>
                </a:r>
                <a:r>
                  <a:rPr lang="en-US" sz="2600" dirty="0"/>
                  <a:t> dice</a:t>
                </a:r>
                <a:br>
                  <a:rPr lang="en-US" sz="2600" dirty="0"/>
                </a:br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600" dirty="0"/>
                  <a:t> be the value of the 2</a:t>
                </a:r>
                <a:r>
                  <a:rPr lang="en-US" sz="2600" baseline="30000" dirty="0"/>
                  <a:t>nd</a:t>
                </a:r>
                <a:r>
                  <a:rPr lang="en-US" sz="2600" dirty="0"/>
                  <a:t> dice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600" dirty="0"/>
              </a:p>
              <a:p>
                <a:pPr lvl="1"/>
                <a:r>
                  <a:rPr lang="en-US" sz="2000" i="1" dirty="0"/>
                  <a:t>because all combinations are possible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lang="en-US" sz="2600" b="1" dirty="0">
                  <a:solidFill>
                    <a:prstClr val="black"/>
                  </a:solidFill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  <a:blipFill>
                <a:blip r:embed="rId2"/>
                <a:stretch>
                  <a:fillRect l="-1007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65656783"/>
                  </p:ext>
                </p:extLst>
              </p:nvPr>
            </p:nvGraphicFramePr>
            <p:xfrm>
              <a:off x="5897029" y="1476260"/>
              <a:ext cx="6053715" cy="412115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1074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1430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65656783"/>
                  </p:ext>
                </p:extLst>
              </p:nvPr>
            </p:nvGraphicFramePr>
            <p:xfrm>
              <a:off x="5897029" y="1476260"/>
              <a:ext cx="6053715" cy="412115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1074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1430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" t="-2239" r="-402010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1005" t="-2239" r="-302010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2020" t="-2239" r="-203535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503" t="-2239" r="-102513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0503" t="-2239" r="-2513" b="-4082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05" t="-100735" r="-402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05" t="-202222" r="-402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05" t="-300000" r="-402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5" t="-400000" r="-402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F59D012-5270-EED9-3C76-9DA3A4C4409D}"/>
                  </a:ext>
                </a:extLst>
              </p14:cNvPr>
              <p14:cNvContentPartPr/>
              <p14:nvPr/>
            </p14:nvContentPartPr>
            <p14:xfrm>
              <a:off x="4383000" y="2350080"/>
              <a:ext cx="3857040" cy="399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F59D012-5270-EED9-3C76-9DA3A4C440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4680" y="851400"/>
                <a:ext cx="10794960" cy="585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13119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600" dirty="0"/>
                  <a:t> be the value of the 1</a:t>
                </a:r>
                <a:r>
                  <a:rPr lang="en-US" sz="2600" baseline="30000" dirty="0"/>
                  <a:t>st</a:t>
                </a:r>
                <a:r>
                  <a:rPr lang="en-US" sz="2600" dirty="0"/>
                  <a:t> dice</a:t>
                </a:r>
                <a:br>
                  <a:rPr lang="en-US" sz="2600" dirty="0"/>
                </a:br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600" dirty="0"/>
                  <a:t> be the value of the 2</a:t>
                </a:r>
                <a:r>
                  <a:rPr lang="en-US" sz="2600" baseline="30000" dirty="0"/>
                  <a:t>nd</a:t>
                </a:r>
                <a:r>
                  <a:rPr lang="en-US" sz="2600" dirty="0"/>
                  <a:t> dice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600" dirty="0"/>
              </a:p>
              <a:p>
                <a:pPr lvl="1"/>
                <a:r>
                  <a:rPr lang="en-US" sz="2000" i="1" dirty="0"/>
                  <a:t>because all combinations are possible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lang="en-US" sz="10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type m:val="lin"/>
                                  <m:ctrlPr>
                                    <a:rPr lang="en-US" sz="26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6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0  </m:t>
                              </m:r>
                              <m:r>
                                <a:rPr lang="en-US" sz="26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  <a:blipFill>
                <a:blip r:embed="rId2"/>
                <a:stretch>
                  <a:fillRect l="-1007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23664820"/>
                  </p:ext>
                </p:extLst>
              </p:nvPr>
            </p:nvGraphicFramePr>
            <p:xfrm>
              <a:off x="5883007" y="1463857"/>
              <a:ext cx="6067737" cy="41335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24765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2671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23664820"/>
                  </p:ext>
                </p:extLst>
              </p:nvPr>
            </p:nvGraphicFramePr>
            <p:xfrm>
              <a:off x="5883007" y="1463857"/>
              <a:ext cx="6067737" cy="41335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24765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493" t="-2206" r="-39801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2513" t="-2206" r="-30201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2513" t="-2206" r="-20201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4040" t="-2206" r="-10303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010" t="-2206" r="-2513" b="-4022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493" t="-102206" r="-398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2513" t="-102206" r="-302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2513" t="-102206" r="-202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4040" t="-102206" r="-10303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402010" t="-102206" r="-2513" b="-3022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493" t="-203704" r="-398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2513" t="-203704" r="-302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2513" t="-203704" r="-202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4040" t="-203704" r="-10303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402010" t="-203704" r="-2513" b="-204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493" t="-301471" r="-398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2513" t="-301471" r="-302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2513" t="-301471" r="-202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4040" t="-301471" r="-10303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402010" t="-301471" r="-2513" b="-10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93" t="-401471" r="-398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2513" t="-401471" r="-302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513" t="-401471" r="-202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4040" t="-401471" r="-10303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2010" t="-401471" r="-2513" b="-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91802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:endParaRPr lang="en-US" sz="2600" b="0" dirty="0"/>
              </a:p>
              <a:p>
                <a:pPr lvl="1"/>
                <a:endParaRPr lang="en-US" sz="20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2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41373101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41373101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51082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2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141581415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141581415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96961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lang="en-US" sz="26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3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878914089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878914089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20647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  <a:endParaRPr lang="en-US" sz="26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6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sz="2600" i="1" dirty="0">
                                  <a:latin typeface="Cambria Math" panose="02040503050406030204" pitchFamily="18" charset="0"/>
                                </a:rPr>
                                <m:t>0  </m:t>
                              </m:r>
                              <m: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3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939219619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939219619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49831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  <a:endParaRPr lang="en-US" sz="26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6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sz="2600" i="1" dirty="0">
                                  <a:latin typeface="Cambria Math" panose="02040503050406030204" pitchFamily="18" charset="0"/>
                                </a:rPr>
                                <m:t>0  </m:t>
                              </m:r>
                              <m: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2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141892508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141892508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6478E1-57C2-1756-A75F-A4E5FECCF30A}"/>
                  </a:ext>
                </a:extLst>
              </p:cNvPr>
              <p:cNvSpPr txBox="1"/>
              <p:nvPr/>
            </p:nvSpPr>
            <p:spPr>
              <a:xfrm>
                <a:off x="8681321" y="5220619"/>
                <a:ext cx="3168547" cy="1382499"/>
              </a:xfrm>
              <a:prstGeom prst="roundRect">
                <a:avLst>
                  <a:gd name="adj" fmla="val 8011"/>
                </a:avLst>
              </a:prstGeom>
              <a:solidFill>
                <a:srgbClr val="FDF1F7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91440" lvl="0" indent="-9144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𝑈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𝑊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are 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NOT independent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</a:t>
                </a:r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because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6478E1-57C2-1756-A75F-A4E5FECCF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321" y="5220619"/>
                <a:ext cx="3168547" cy="1382499"/>
              </a:xfrm>
              <a:prstGeom prst="roundRect">
                <a:avLst>
                  <a:gd name="adj" fmla="val 8011"/>
                </a:avLst>
              </a:prstGeom>
              <a:blipFill>
                <a:blip r:embed="rId4"/>
                <a:stretch>
                  <a:fillRect l="-1923" r="-192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47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E2E27-4207-DF8B-BD8F-F6A34BCD7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36C74AB-FDE4-54B6-D4CB-7D7464BA0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620" y="1512985"/>
            <a:ext cx="5397689" cy="4796375"/>
          </a:xfrm>
        </p:spPr>
        <p:txBody>
          <a:bodyPr>
            <a:normAutofit/>
          </a:bodyPr>
          <a:lstStyle/>
          <a:p>
            <a:r>
              <a:rPr lang="en-US" dirty="0"/>
              <a:t>Homework 5 due Wednesday</a:t>
            </a:r>
          </a:p>
          <a:p>
            <a:endParaRPr lang="en-US" dirty="0"/>
          </a:p>
          <a:p>
            <a:r>
              <a:rPr lang="en-US" dirty="0"/>
              <a:t>Quiz 5 on Friday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1B734-7EFD-2E21-2E07-5DDE61CED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</p:spPr>
        <p:txBody>
          <a:bodyPr/>
          <a:lstStyle/>
          <a:p>
            <a:r>
              <a:rPr lang="en-US" dirty="0"/>
              <a:t>Announcements</a:t>
            </a:r>
          </a:p>
        </p:txBody>
      </p:sp>
    </p:spTree>
    <p:extLst>
      <p:ext uri="{BB962C8B-B14F-4D97-AF65-F5344CB8AC3E}">
        <p14:creationId xmlns:p14="http://schemas.microsoft.com/office/powerpoint/2010/main" val="388800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dirty="0"/>
                  <a:t>We know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600" dirty="0"/>
                  <a:t> for all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2600" dirty="0"/>
                  <a:t>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</m:oMath>
                </a14:m>
                <a:br>
                  <a:rPr lang="en-US" sz="26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50434191"/>
                  </p:ext>
                </p:extLst>
              </p:nvPr>
            </p:nvGraphicFramePr>
            <p:xfrm>
              <a:off x="6665205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50434191"/>
                  </p:ext>
                </p:extLst>
              </p:nvPr>
            </p:nvGraphicFramePr>
            <p:xfrm>
              <a:off x="6665205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143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0568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1714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000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286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143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143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143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43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9F964E5-016D-7927-84BB-2DCA6CEAC66F}"/>
                  </a:ext>
                </a:extLst>
              </p14:cNvPr>
              <p14:cNvContentPartPr/>
              <p14:nvPr/>
            </p14:nvContentPartPr>
            <p14:xfrm>
              <a:off x="2838600" y="4832640"/>
              <a:ext cx="10080" cy="20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9F964E5-016D-7927-84BB-2DCA6CEAC66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17720" y="2302560"/>
                <a:ext cx="9945360" cy="430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8575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dirty="0"/>
                  <a:t>We know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600" dirty="0"/>
                  <a:t> for all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2600" dirty="0"/>
                  <a:t>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</m:oMath>
                </a14:m>
                <a:br>
                  <a:rPr lang="en-US" sz="26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</a:t>
                </a:r>
                <a:br>
                  <a:rPr lang="en-US" sz="2400" i="1" dirty="0">
                    <a:latin typeface="Cambria Math" panose="02040503050406030204" pitchFamily="18" charset="0"/>
                  </a:rPr>
                </a:br>
                <a:r>
                  <a:rPr lang="en-US" sz="2400" i="1" dirty="0">
                    <a:latin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=4</m:t>
                        </m:r>
                      </m:e>
                    </m:d>
                  </m:oMath>
                </a14:m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400" i="1" dirty="0">
                    <a:solidFill>
                      <a:schemeClr val="accent5"/>
                    </a:solidFill>
                  </a:rPr>
                  <a:t>Use </a:t>
                </a:r>
                <a:r>
                  <a:rPr lang="en-US" sz="2400" b="1" i="1" u="sng" dirty="0" err="1">
                    <a:solidFill>
                      <a:schemeClr val="accent5"/>
                    </a:solidFill>
                  </a:rPr>
                  <a:t>LoTP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accent5"/>
                    </a:solidFill>
                  </a:rPr>
                  <a:t>because the events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</a:t>
                </a:r>
                <a:br>
                  <a:rPr lang="en-US" sz="2400" i="1" dirty="0">
                    <a:solidFill>
                      <a:schemeClr val="accent5"/>
                    </a:solidFill>
                  </a:rPr>
                </a:br>
                <a:r>
                  <a:rPr lang="en-US" sz="2400" i="1" dirty="0">
                    <a:solidFill>
                      <a:schemeClr val="accent5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partition the sample space</a:t>
                </a:r>
              </a:p>
              <a:p>
                <a:pPr>
                  <a:spcBef>
                    <a:spcPts val="1500"/>
                  </a:spcBef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51875367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51875367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125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b="1" dirty="0"/>
                  <a:t>In general…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br>
                  <a:rPr lang="en-US" sz="24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</a:t>
                </a:r>
                <a:br>
                  <a:rPr lang="en-US" sz="2400" i="1" dirty="0">
                    <a:latin typeface="Cambria Math" panose="02040503050406030204" pitchFamily="18" charset="0"/>
                  </a:rPr>
                </a:br>
                <a:r>
                  <a:rPr lang="en-US" sz="2400" i="1" dirty="0">
                    <a:latin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=4</m:t>
                        </m:r>
                      </m:e>
                    </m:d>
                  </m:oMath>
                </a14:m>
                <a:br>
                  <a:rPr lang="en-US" sz="24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/>
                            <m:aln/>
                          </m:rP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400" dirty="0"/>
                  <a:t> 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400" i="1" dirty="0">
                    <a:solidFill>
                      <a:schemeClr val="accent5"/>
                    </a:solidFill>
                  </a:rPr>
                  <a:t>Use </a:t>
                </a:r>
                <a:r>
                  <a:rPr lang="en-US" sz="2400" b="1" i="1" u="sng" dirty="0" err="1">
                    <a:solidFill>
                      <a:schemeClr val="accent5"/>
                    </a:solidFill>
                  </a:rPr>
                  <a:t>LoTP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accent5"/>
                    </a:solidFill>
                  </a:rPr>
                  <a:t>because the events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</a:t>
                </a:r>
                <a:br>
                  <a:rPr lang="en-US" sz="2400" i="1" dirty="0">
                    <a:solidFill>
                      <a:schemeClr val="accent5"/>
                    </a:solidFill>
                  </a:rPr>
                </a:br>
                <a:r>
                  <a:rPr lang="en-US" sz="2400" i="1" dirty="0">
                    <a:solidFill>
                      <a:schemeClr val="accent5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partition the sample space</a:t>
                </a:r>
              </a:p>
              <a:p>
                <a:pPr marL="0" indent="0">
                  <a:spcBef>
                    <a:spcPts val="1500"/>
                  </a:spcBef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919453861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919453861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78552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b="1" dirty="0"/>
                  <a:t>In general…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/>
                            <m:aln/>
                          </m:rP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400" dirty="0"/>
                  <a:t> 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400" i="1" dirty="0">
                    <a:solidFill>
                      <a:schemeClr val="accent5"/>
                    </a:solidFill>
                  </a:rPr>
                  <a:t>Use </a:t>
                </a:r>
                <a:r>
                  <a:rPr lang="en-US" sz="2400" b="1" i="1" u="sng" dirty="0" err="1">
                    <a:solidFill>
                      <a:schemeClr val="accent5"/>
                    </a:solidFill>
                  </a:rPr>
                  <a:t>LoTP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accent5"/>
                    </a:solidFill>
                  </a:rPr>
                  <a:t>because the events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</a:t>
                </a:r>
                <a:br>
                  <a:rPr lang="en-US" sz="2400" i="1" dirty="0">
                    <a:solidFill>
                      <a:schemeClr val="accent5"/>
                    </a:solidFill>
                  </a:rPr>
                </a:br>
                <a:r>
                  <a:rPr lang="en-US" sz="2400" i="1" dirty="0">
                    <a:solidFill>
                      <a:schemeClr val="accent5"/>
                    </a:solidFill>
                  </a:rPr>
                  <a:t>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W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partition the sample space</a:t>
                </a:r>
              </a:p>
              <a:p>
                <a:pPr marL="0" indent="0">
                  <a:spcBef>
                    <a:spcPts val="1500"/>
                  </a:spcBef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83467010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83467010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173127-B19E-C2C2-C91B-528FD995704D}"/>
                  </a:ext>
                </a:extLst>
              </p:cNvPr>
              <p:cNvSpPr txBox="1"/>
              <p:nvPr/>
            </p:nvSpPr>
            <p:spPr>
              <a:xfrm>
                <a:off x="643485" y="5651652"/>
                <a:ext cx="5801382" cy="888671"/>
              </a:xfrm>
              <a:prstGeom prst="roundRect">
                <a:avLst>
                  <a:gd name="adj" fmla="val 8011"/>
                </a:avLst>
              </a:prstGeom>
              <a:solidFill>
                <a:srgbClr val="ECF4ED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𝑝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𝑈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𝑢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is the 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“marginal” PMF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𝑈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(because we “marginalized”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W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173127-B19E-C2C2-C91B-528FD9957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85" y="5651652"/>
                <a:ext cx="5801382" cy="888671"/>
              </a:xfrm>
              <a:prstGeom prst="roundRect">
                <a:avLst>
                  <a:gd name="adj" fmla="val 8011"/>
                </a:avLst>
              </a:prstGeom>
              <a:blipFill>
                <a:blip r:embed="rId5"/>
                <a:stretch>
                  <a:fillRect t="-1370" b="-821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38B1A89-CE9A-ED2E-CECA-B22CA1C7AFBF}"/>
              </a:ext>
            </a:extLst>
          </p:cNvPr>
          <p:cNvSpPr txBox="1"/>
          <p:nvPr/>
        </p:nvSpPr>
        <p:spPr>
          <a:xfrm>
            <a:off x="0" y="6550223"/>
            <a:ext cx="3684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08/03: V typo corrected to W</a:t>
            </a:r>
          </a:p>
        </p:txBody>
      </p:sp>
    </p:spTree>
    <p:extLst>
      <p:ext uri="{BB962C8B-B14F-4D97-AF65-F5344CB8AC3E}">
        <p14:creationId xmlns:p14="http://schemas.microsoft.com/office/powerpoint/2010/main" val="969334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14183-0686-4453-8718-156EFF42D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Marginal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2CABB1-CEAD-474B-964D-65A2D90C1C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041522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If you have the joint PMF for two random variables, you can find the PMF of one of them by </a:t>
                </a:r>
                <a:r>
                  <a:rPr lang="en-US" b="1" dirty="0"/>
                  <a:t>using the law of total probability</a:t>
                </a:r>
                <a:r>
                  <a:rPr lang="en-US" dirty="0"/>
                  <a:t>, </a:t>
                </a:r>
                <a:r>
                  <a:rPr lang="en-US" b="1" dirty="0"/>
                  <a:t>partitioning on the values of the other random variable: </a:t>
                </a:r>
              </a:p>
              <a:p>
                <a:endParaRPr lang="en-US" sz="1000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b="0" i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dirty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sz="2400" dirty="0"/>
                  <a:t>^ it’s the same PMF we’ve talked about before, the “marginal” is just there to indicate is was derived from a joint PMF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2CABB1-CEAD-474B-964D-65A2D90C1C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041522" cy="4845504"/>
              </a:xfrm>
              <a:blipFill>
                <a:blip r:embed="rId2"/>
                <a:stretch>
                  <a:fillRect l="-717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EF2D22-A703-162E-2B40-5EBAD11639E4}"/>
              </a:ext>
            </a:extLst>
          </p:cNvPr>
          <p:cNvSpPr/>
          <p:nvPr/>
        </p:nvSpPr>
        <p:spPr>
          <a:xfrm>
            <a:off x="575239" y="2970836"/>
            <a:ext cx="4404385" cy="871705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endParaRPr lang="en-US" sz="2600" i="1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=3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=4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43525201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43525201"/>
                  </p:ext>
                </p:extLst>
              </p:nvPr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69446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FEAA-C1E2-4D35-8028-861E8745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</a:t>
            </a:r>
            <a:r>
              <a:rPr lang="en-US" b="1" dirty="0"/>
              <a:t>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39384C-DEA9-4C0E-9CB5-3A93EC6ECF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4597628"/>
                <a:ext cx="11187258" cy="242011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Same ideas as before! </a:t>
                </a:r>
              </a:p>
              <a:p>
                <a:endParaRPr lang="en-US" sz="1000" dirty="0"/>
              </a:p>
              <a:p>
                <a:r>
                  <a:rPr lang="en-US" i="1" dirty="0"/>
                  <a:t>Examples of joint functions: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i="1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𝑋𝑌</m:t>
                    </m:r>
                  </m:oMath>
                </a14:m>
                <a:r>
                  <a:rPr lang="en-US" i="1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p>
                    </m:sSup>
                  </m:oMath>
                </a14:m>
                <a:r>
                  <a:rPr lang="en-US" i="1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dirty="0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i="1" dirty="0"/>
                  <a:t>, etc.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39384C-DEA9-4C0E-9CB5-3A93EC6ECF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4597628"/>
                <a:ext cx="11187258" cy="2420117"/>
              </a:xfrm>
              <a:blipFill>
                <a:blip r:embed="rId2"/>
                <a:stretch>
                  <a:fillRect l="-654" t="-4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F11A24C-E2F3-4349-B7CD-1C87325DA5A8}"/>
              </a:ext>
            </a:extLst>
          </p:cNvPr>
          <p:cNvGrpSpPr/>
          <p:nvPr/>
        </p:nvGrpSpPr>
        <p:grpSpPr>
          <a:xfrm>
            <a:off x="592027" y="1601444"/>
            <a:ext cx="10754845" cy="2862632"/>
            <a:chOff x="1195367" y="3429001"/>
            <a:chExt cx="6101786" cy="1971351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390A343C-062D-48CC-8770-EE0C148A429A}"/>
                    </a:ext>
                  </a:extLst>
                </p:cNvPr>
                <p:cNvSpPr/>
                <p:nvPr/>
              </p:nvSpPr>
              <p:spPr>
                <a:xfrm>
                  <a:off x="1195367" y="3882771"/>
                  <a:ext cx="6101786" cy="151758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2800" b="1" dirty="0">
                      <a:solidFill>
                        <a:schemeClr val="tx1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For a function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𝒈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𝑿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𝒀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r>
                    <a:rPr lang="en-US" sz="2800" b="1" dirty="0">
                      <a:solidFill>
                        <a:schemeClr val="tx1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, the expectation can be written in terms of the joint PMF. </a:t>
                  </a: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𝒀</m:t>
                                </m:r>
                              </m:e>
                            </m:d>
                          </m:e>
                        </m:d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naryPr>
                          <m:sub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𝒂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𝒃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)∈</m:t>
                            </m:r>
                            <m:sSub>
                              <m:sSubPr>
                                <m:ctrlPr>
                                  <a:rPr lang="en-US" sz="28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𝛀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</m:t>
                                </m:r>
                                <m:r>
                                  <a:rPr lang="en-US" sz="28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𝐘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𝒂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𝒃</m:t>
                                </m:r>
                              </m:e>
                            </m:d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 </m:t>
                                </m:r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𝒀</m:t>
                                </m:r>
                              </m:sub>
                            </m:sSub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𝒂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,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𝒃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en-US" sz="2800" b="1" dirty="0">
                    <a:solidFill>
                      <a:schemeClr val="tx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390A343C-062D-48CC-8770-EE0C148A42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7" y="3882771"/>
                  <a:ext cx="6101786" cy="1517581"/>
                </a:xfrm>
                <a:prstGeom prst="rect">
                  <a:avLst/>
                </a:prstGeom>
                <a:blipFill>
                  <a:blip r:embed="rId3"/>
                  <a:stretch>
                    <a:fillRect l="-510" t="-3047" r="-153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5DCDB5-0F09-402E-A1DB-F213DEAD7DE5}"/>
                </a:ext>
              </a:extLst>
            </p:cNvPr>
            <p:cNvSpPr/>
            <p:nvPr/>
          </p:nvSpPr>
          <p:spPr>
            <a:xfrm>
              <a:off x="1195367" y="3429001"/>
              <a:ext cx="6101786" cy="4537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Joint Expectations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7340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C1C27-3306-7545-707E-5FCA7D78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 of a function of two RVs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0D6020-0C7F-A97E-340A-127FB6C4C8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What’s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from the last slide?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0D6020-0C7F-A97E-340A-127FB6C4C8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9A12CC4-2C59-CB7E-A6EF-71E078789F01}"/>
              </a:ext>
            </a:extLst>
          </p:cNvPr>
          <p:cNvSpPr txBox="1"/>
          <p:nvPr/>
        </p:nvSpPr>
        <p:spPr>
          <a:xfrm>
            <a:off x="0" y="6550223"/>
            <a:ext cx="2679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08/03: typo corrected</a:t>
            </a:r>
          </a:p>
        </p:txBody>
      </p:sp>
    </p:spTree>
    <p:extLst>
      <p:ext uri="{BB962C8B-B14F-4D97-AF65-F5344CB8AC3E}">
        <p14:creationId xmlns:p14="http://schemas.microsoft.com/office/powerpoint/2010/main" val="1006737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BB4E4-C9B3-68AF-8A2B-BAEFEDAE8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9C193F-D621-4CD3-9F0A-EE616FE199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What’s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from the last slide?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sub>
                        </m:sSub>
                      </m:sub>
                      <m:sup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=1⋅1⋅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+1⋅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+1⋅4⋅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+ 2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=6.25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9C193F-D621-4CD3-9F0A-EE616FE199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5F87DBF6-7C11-54F6-F1A5-A39D81953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 of a function of two RVs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F19504-42EF-121C-46D8-60EA28479157}"/>
              </a:ext>
            </a:extLst>
          </p:cNvPr>
          <p:cNvSpPr txBox="1"/>
          <p:nvPr/>
        </p:nvSpPr>
        <p:spPr>
          <a:xfrm>
            <a:off x="0" y="6550223"/>
            <a:ext cx="5388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08/03: typo corrected, missing term added, calculation corrected</a:t>
            </a:r>
          </a:p>
        </p:txBody>
      </p:sp>
    </p:spTree>
    <p:extLst>
      <p:ext uri="{BB962C8B-B14F-4D97-AF65-F5344CB8AC3E}">
        <p14:creationId xmlns:p14="http://schemas.microsoft.com/office/powerpoint/2010/main" val="3395856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77F49-5E2E-4075-AC74-17E4871C5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Expectation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19C20-D0AA-4716-BA5E-FB32AF532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7"/>
            <a:ext cx="11187258" cy="1965143"/>
          </a:xfrm>
        </p:spPr>
        <p:txBody>
          <a:bodyPr/>
          <a:lstStyle/>
          <a:p>
            <a:r>
              <a:rPr lang="en-US" dirty="0"/>
              <a:t>Waaaaaay back when, we said conditioning on an event creates a new probability space, with all the laws holding.</a:t>
            </a:r>
          </a:p>
          <a:p>
            <a:r>
              <a:rPr lang="en-US" dirty="0"/>
              <a:t>So we can define things like “conditional expectations” which is the expectation of a random variable in that new probability space.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19C3117-5D23-4ED6-A640-CADEE5379CF4}"/>
                  </a:ext>
                </a:extLst>
              </p:cNvPr>
              <p:cNvSpPr/>
              <p:nvPr/>
            </p:nvSpPr>
            <p:spPr>
              <a:xfrm>
                <a:off x="575239" y="3527470"/>
                <a:ext cx="11187258" cy="1145999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𝑿</m:t>
                          </m:r>
                        </m: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𝑬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𝛀</m:t>
                              </m:r>
                            </m:e>
                            <m:sub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𝐗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⋅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𝑿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𝑬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19C3117-5D23-4ED6-A640-CADEE5379C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3527470"/>
                <a:ext cx="11187258" cy="1145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153B3B8-98BB-4F15-B519-11D09176885E}"/>
                  </a:ext>
                </a:extLst>
              </p:cNvPr>
              <p:cNvSpPr/>
              <p:nvPr/>
            </p:nvSpPr>
            <p:spPr>
              <a:xfrm>
                <a:off x="575239" y="5155379"/>
                <a:ext cx="11187258" cy="1145999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𝑿</m:t>
                          </m:r>
                        </m: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𝒚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𝛀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𝑿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⋅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𝑿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𝒙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𝒀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𝒚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153B3B8-98BB-4F15-B519-11D0917688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5155379"/>
                <a:ext cx="11187258" cy="1145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869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288E-53FE-F3A7-12E7-BE004BC4D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071D6A-D95C-E69A-9E99-C639891D8A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620" y="1512985"/>
            <a:ext cx="5397689" cy="4796375"/>
          </a:xfrm>
        </p:spPr>
        <p:txBody>
          <a:bodyPr>
            <a:normAutofit/>
          </a:bodyPr>
          <a:lstStyle/>
          <a:p>
            <a:r>
              <a:rPr lang="en-US" dirty="0"/>
              <a:t>Last time: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Polling</a:t>
            </a:r>
            <a:endParaRPr lang="en-US" sz="2000" dirty="0"/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A5FAE70-5F40-3179-661E-3684CF63546E}"/>
              </a:ext>
            </a:extLst>
          </p:cNvPr>
          <p:cNvSpPr txBox="1">
            <a:spLocks/>
          </p:cNvSpPr>
          <p:nvPr/>
        </p:nvSpPr>
        <p:spPr>
          <a:xfrm>
            <a:off x="6364809" y="1512984"/>
            <a:ext cx="5397689" cy="479637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Joint Distributions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Support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PMF / PDF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CDF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Expectation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Conditional Distributions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Conditional Expectation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Law of Total Expectation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Covariance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A3007A-C90E-C714-4820-53F4F8741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</p:spPr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195135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95C28-0A42-4FDB-8024-77EF98E3B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4C08A-F6AD-4298-ACE4-5359A2234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your favorite theorems are still true. </a:t>
            </a:r>
          </a:p>
          <a:p>
            <a:r>
              <a:rPr lang="en-US" dirty="0"/>
              <a:t>For example, linearity of expectation still holds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735370C-F25E-45D2-820A-0EE3C5407ECD}"/>
                  </a:ext>
                </a:extLst>
              </p:cNvPr>
              <p:cNvSpPr/>
              <p:nvPr/>
            </p:nvSpPr>
            <p:spPr>
              <a:xfrm>
                <a:off x="575239" y="2938652"/>
                <a:ext cx="11187258" cy="1145999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|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𝒂𝑿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𝒃𝒀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𝒄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 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𝑬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]=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𝑿</m:t>
                          </m:r>
                        </m: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𝑬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𝒃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</m: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𝑬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𝒄</m:t>
                      </m:r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735370C-F25E-45D2-820A-0EE3C5407E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938652"/>
                <a:ext cx="11187258" cy="11459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520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FA887-8A09-4C61-9E18-AC476BD1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2D0654F-826B-4974-89FE-739D8262E15E}"/>
                  </a:ext>
                </a:extLst>
              </p:cNvPr>
              <p:cNvSpPr/>
              <p:nvPr/>
            </p:nvSpPr>
            <p:spPr>
              <a:xfrm>
                <a:off x="575239" y="1539343"/>
                <a:ext cx="11187258" cy="1709548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,…,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a partition of the sample space, then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[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𝑿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]=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p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𝑿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2D0654F-826B-4974-89FE-739D8262E1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1539343"/>
                <a:ext cx="11187258" cy="17095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1AD4E26-6440-4AF3-9BBA-C54493D0C1B5}"/>
                  </a:ext>
                </a:extLst>
              </p:cNvPr>
              <p:cNvSpPr/>
              <p:nvPr/>
            </p:nvSpPr>
            <p:spPr>
              <a:xfrm>
                <a:off x="575239" y="3429000"/>
                <a:ext cx="11187258" cy="1941473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𝑿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𝒀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 discrete random variables, then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[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𝑿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]=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𝒚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𝛀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𝒀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𝑿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𝒀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𝒚</m:t>
                              </m:r>
                            </m:e>
                          </m:d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ℙ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𝒚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1AD4E26-6440-4AF3-9BBA-C54493D0C1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3429000"/>
                <a:ext cx="11187258" cy="19414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1B2380E-FE31-4F66-A984-382C3089547C}"/>
              </a:ext>
            </a:extLst>
          </p:cNvPr>
          <p:cNvSpPr txBox="1"/>
          <p:nvPr/>
        </p:nvSpPr>
        <p:spPr>
          <a:xfrm>
            <a:off x="575239" y="5624945"/>
            <a:ext cx="11187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Similar in form to law of total probability, and the proof goes that way as well.</a:t>
            </a:r>
          </a:p>
        </p:txBody>
      </p:sp>
    </p:spTree>
    <p:extLst>
      <p:ext uri="{BB962C8B-B14F-4D97-AF65-F5344CB8AC3E}">
        <p14:creationId xmlns:p14="http://schemas.microsoft.com/office/powerpoint/2010/main" val="2090168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4E3-9802-4A53-8C45-5472FF8ED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79EE3A-DD61-4862-B67D-006C98B153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will flip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(independent, fair coins). Call the number of heads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. Then (independently of the coin flips) draw an exponential random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from the distribution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79EE3A-DD61-4862-B67D-006C98B15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5330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4E3-9802-4A53-8C45-5472FF8ED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79EE3A-DD61-4862-B67D-006C98B153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will flip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(independent, fair coins). Call the number of heads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. Then (independently of the coin flips) draw an exponential random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from the distribution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0+1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2+1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79EE3A-DD61-4862-B67D-006C98B15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87" t="-2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788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41708-7996-E977-58E1-B47D942B8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31A-413F-9B24-9A98-318A25748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1328B6-A156-94B0-25F0-2EB0386A60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5465342" cy="4845504"/>
              </a:xfrm>
            </p:spPr>
            <p:txBody>
              <a:bodyPr/>
              <a:lstStyle/>
              <a:p>
                <a:r>
                  <a:rPr lang="en-US" dirty="0"/>
                  <a:t>Roll two fair dice independently.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dirty="0"/>
                  <a:t> be the minimum of the two rolls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be the maximum</a:t>
                </a:r>
              </a:p>
              <a:p>
                <a:endParaRPr lang="en-US" dirty="0"/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=3)</m:t>
                    </m:r>
                  </m:oMath>
                </a14:m>
                <a:r>
                  <a:rPr lang="en-US" dirty="0"/>
                  <a:t>?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=2∩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=3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=3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2/16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5/16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1328B6-A156-94B0-25F0-2EB0386A60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5465342" cy="4845504"/>
              </a:xfrm>
              <a:blipFill>
                <a:blip r:embed="rId3"/>
                <a:stretch>
                  <a:fillRect l="-1449" t="-2138" r="-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3">
                <a:extLst>
                  <a:ext uri="{FF2B5EF4-FFF2-40B4-BE49-F238E27FC236}">
                    <a16:creationId xmlns:a16="http://schemas.microsoft.com/office/drawing/2014/main" id="{967A2702-437E-6A38-D320-7840DB64DD6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54038831"/>
                  </p:ext>
                </p:extLst>
              </p:nvPr>
            </p:nvGraphicFramePr>
            <p:xfrm>
              <a:off x="6273195" y="1842570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3">
                <a:extLst>
                  <a:ext uri="{FF2B5EF4-FFF2-40B4-BE49-F238E27FC236}">
                    <a16:creationId xmlns:a16="http://schemas.microsoft.com/office/drawing/2014/main" id="{967A2702-437E-6A38-D320-7840DB64DD6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54038831"/>
                  </p:ext>
                </p:extLst>
              </p:nvPr>
            </p:nvGraphicFramePr>
            <p:xfrm>
              <a:off x="6273195" y="1842570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B284878-3676-AF78-D960-966E55ED04C3}"/>
                  </a:ext>
                </a:extLst>
              </p14:cNvPr>
              <p14:cNvContentPartPr/>
              <p14:nvPr/>
            </p14:nvContentPartPr>
            <p14:xfrm>
              <a:off x="1659600" y="2730600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B284878-3676-AF78-D960-966E55ED04C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1960" y="608040"/>
                <a:ext cx="10702800" cy="573372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9AD7417-37BF-B823-3B5D-EDFC6BE50EBE}"/>
              </a:ext>
            </a:extLst>
          </p:cNvPr>
          <p:cNvSpPr txBox="1"/>
          <p:nvPr/>
        </p:nvSpPr>
        <p:spPr>
          <a:xfrm>
            <a:off x="0" y="6550223"/>
            <a:ext cx="2679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08/03: typo corrected</a:t>
            </a:r>
          </a:p>
        </p:txBody>
      </p:sp>
    </p:spTree>
    <p:extLst>
      <p:ext uri="{BB962C8B-B14F-4D97-AF65-F5344CB8AC3E}">
        <p14:creationId xmlns:p14="http://schemas.microsoft.com/office/powerpoint/2010/main" val="6932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785AF-1D14-6B69-ACAD-F7F76E7D1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5D097-40B8-1F8F-253C-96D68B465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57F66-409C-727B-091D-7B3BB39E61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5465342" cy="4845504"/>
              </a:xfrm>
            </p:spPr>
            <p:txBody>
              <a:bodyPr/>
              <a:lstStyle/>
              <a:p>
                <a:r>
                  <a:rPr lang="en-US" dirty="0"/>
                  <a:t>Find these values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2|1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57F66-409C-727B-091D-7B3BB39E61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5465342" cy="4845504"/>
              </a:xfrm>
              <a:blipFill>
                <a:blip r:embed="rId3"/>
                <a:stretch>
                  <a:fillRect l="-133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3">
                <a:extLst>
                  <a:ext uri="{FF2B5EF4-FFF2-40B4-BE49-F238E27FC236}">
                    <a16:creationId xmlns:a16="http://schemas.microsoft.com/office/drawing/2014/main" id="{602FB3D7-3BA0-917C-C1E2-CF76ED3FAA0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28037646"/>
                  </p:ext>
                </p:extLst>
              </p:nvPr>
            </p:nvGraphicFramePr>
            <p:xfrm>
              <a:off x="6273195" y="1842570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3">
                <a:extLst>
                  <a:ext uri="{FF2B5EF4-FFF2-40B4-BE49-F238E27FC236}">
                    <a16:creationId xmlns:a16="http://schemas.microsoft.com/office/drawing/2014/main" id="{602FB3D7-3BA0-917C-C1E2-CF76ED3FAA0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28037646"/>
                  </p:ext>
                </p:extLst>
              </p:nvPr>
            </p:nvGraphicFramePr>
            <p:xfrm>
              <a:off x="6273195" y="1842570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00401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39C66-755F-0C40-C7C5-50AA5C100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1EDFE-1DE2-51E5-8C8D-A23BF864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917CFF-DCB0-CDEB-F84A-02E5BC5EBC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5465342" cy="4845504"/>
              </a:xfrm>
            </p:spPr>
            <p:txBody>
              <a:bodyPr/>
              <a:lstStyle/>
              <a:p>
                <a:r>
                  <a:rPr lang="en-US" dirty="0"/>
                  <a:t>Find these values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2|1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(2,1)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2/16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7/16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(1,2)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2/16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3/16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(4,1)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1/16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917CFF-DCB0-CDEB-F84A-02E5BC5EBC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5465342" cy="4845504"/>
              </a:xfrm>
              <a:blipFill>
                <a:blip r:embed="rId3"/>
                <a:stretch>
                  <a:fillRect l="-133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3">
                <a:extLst>
                  <a:ext uri="{FF2B5EF4-FFF2-40B4-BE49-F238E27FC236}">
                    <a16:creationId xmlns:a16="http://schemas.microsoft.com/office/drawing/2014/main" id="{C83B094E-8720-2C23-08DA-06CB8E0B847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37332737"/>
                  </p:ext>
                </p:extLst>
              </p:nvPr>
            </p:nvGraphicFramePr>
            <p:xfrm>
              <a:off x="6273195" y="1842570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3">
                <a:extLst>
                  <a:ext uri="{FF2B5EF4-FFF2-40B4-BE49-F238E27FC236}">
                    <a16:creationId xmlns:a16="http://schemas.microsoft.com/office/drawing/2014/main" id="{C83B094E-8720-2C23-08DA-06CB8E0B847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37332737"/>
                  </p:ext>
                </p:extLst>
              </p:nvPr>
            </p:nvGraphicFramePr>
            <p:xfrm>
              <a:off x="6273195" y="1842570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72581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641" y="3262680"/>
            <a:ext cx="3903114" cy="590415"/>
          </a:xfrm>
        </p:spPr>
        <p:txBody>
          <a:bodyPr/>
          <a:lstStyle/>
          <a:p>
            <a:r>
              <a:rPr lang="en-US" dirty="0"/>
              <a:t>Joint Distributions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171995-0D60-190D-477C-4F34AC231719}"/>
              </a:ext>
            </a:extLst>
          </p:cNvPr>
          <p:cNvSpPr txBox="1"/>
          <p:nvPr/>
        </p:nvSpPr>
        <p:spPr>
          <a:xfrm>
            <a:off x="1902774" y="3928770"/>
            <a:ext cx="8363969" cy="1384010"/>
          </a:xfrm>
          <a:prstGeom prst="roundRect">
            <a:avLst>
              <a:gd name="adj" fmla="val 8011"/>
            </a:avLst>
          </a:prstGeom>
          <a:solidFill>
            <a:srgbClr val="ECF4ED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For </a:t>
            </a:r>
            <a:r>
              <a:rPr lang="en-US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continuous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joint distributions, everything will look very similar but we </a:t>
            </a:r>
            <a:r>
              <a:rPr lang="en-US" sz="24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replace summations with integrals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and use a </a:t>
            </a:r>
            <a:r>
              <a:rPr lang="en-US" sz="24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density function instead of the PMF</a:t>
            </a:r>
          </a:p>
        </p:txBody>
      </p:sp>
    </p:spTree>
    <p:extLst>
      <p:ext uri="{BB962C8B-B14F-4D97-AF65-F5344CB8AC3E}">
        <p14:creationId xmlns:p14="http://schemas.microsoft.com/office/powerpoint/2010/main" val="4070723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872981"/>
                <a:ext cx="7389956" cy="1014667"/>
              </a:xfrm>
            </p:spPr>
            <p:txBody>
              <a:bodyPr>
                <a:normAutofit/>
              </a:bodyPr>
              <a:lstStyle/>
              <a:p>
                <a:r>
                  <a:rPr lang="en-US" sz="3500" dirty="0"/>
                  <a:t>Joint </a:t>
                </a:r>
                <a:r>
                  <a:rPr lang="en-US" sz="3500" b="1" dirty="0"/>
                  <a:t>Support/Range </a:t>
                </a:r>
                <a:r>
                  <a:rPr lang="en-US" sz="3500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872981"/>
                <a:ext cx="7389956" cy="1014667"/>
              </a:xfrm>
              <a:blipFill>
                <a:blip r:embed="rId3"/>
                <a:stretch>
                  <a:fillRect l="-2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continuous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4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596184"/>
                <a:ext cx="11187258" cy="69298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sz="2400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24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sz="2400" dirty="0"/>
                  <a:t> 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596184"/>
                <a:ext cx="11187258" cy="6929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927288"/>
                <a:ext cx="1042126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sz="3500" dirty="0"/>
                  <a:t>Joint </a:t>
                </a:r>
                <a:r>
                  <a:rPr lang="en-US" sz="3500" b="1" dirty="0"/>
                  <a:t>P</a:t>
                </a:r>
                <a:r>
                  <a:rPr lang="en-US" sz="3500" b="1" u="sng" dirty="0"/>
                  <a:t>D</a:t>
                </a:r>
                <a:r>
                  <a:rPr lang="en-US" sz="3500" b="1" dirty="0"/>
                  <a:t>F </a:t>
                </a:r>
                <a:r>
                  <a:rPr lang="en-US" sz="3500" dirty="0"/>
                  <a:t>-</a:t>
                </a:r>
                <a:r>
                  <a:rPr lang="en-US" sz="35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927288"/>
                <a:ext cx="10421268" cy="1014667"/>
              </a:xfrm>
              <a:prstGeom prst="rect">
                <a:avLst/>
              </a:prstGeom>
              <a:blipFill>
                <a:blip r:embed="rId6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956" y="2629070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200" i="1" dirty="0"/>
                  <a:t>defined for </a:t>
                </a:r>
                <a:r>
                  <a:rPr lang="en-US" sz="2200" b="1" i="1" dirty="0"/>
                  <a:t>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2200" i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56" y="2629070"/>
                <a:ext cx="11187258" cy="1574299"/>
              </a:xfrm>
              <a:prstGeom prst="rect">
                <a:avLst/>
              </a:prstGeom>
              <a:blipFill>
                <a:blip r:embed="rId7"/>
                <a:stretch>
                  <a:fillRect l="-54" t="-3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50226" y="1916757"/>
                <a:ext cx="6158011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sz="3500" dirty="0"/>
                  <a:t>Joint </a:t>
                </a:r>
                <a:r>
                  <a:rPr lang="en-US" sz="3500" b="1" dirty="0"/>
                  <a:t>CDF</a:t>
                </a:r>
                <a:r>
                  <a:rPr lang="en-US" sz="3500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226" y="1916757"/>
                <a:ext cx="6158011" cy="1014667"/>
              </a:xfrm>
              <a:prstGeom prst="rect">
                <a:avLst/>
              </a:prstGeom>
              <a:blipFill>
                <a:blip r:embed="rId8"/>
                <a:stretch>
                  <a:fillRect l="-2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92351" y="2618342"/>
                <a:ext cx="4561423" cy="80968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000" i="1" dirty="0"/>
                  <a:t> </a:t>
                </a:r>
                <a:br>
                  <a:rPr lang="en-US" sz="2000" i="1" dirty="0"/>
                </a:br>
                <a:r>
                  <a:rPr lang="en-US" sz="2000" i="1" dirty="0"/>
                  <a:t>defined for </a:t>
                </a:r>
                <a:r>
                  <a:rPr lang="en-US" sz="2000" b="1" i="1" dirty="0"/>
                  <a:t>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2000" i="1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351" y="2618342"/>
                <a:ext cx="4561423" cy="809689"/>
              </a:xfrm>
              <a:prstGeom prst="rect">
                <a:avLst/>
              </a:prstGeom>
              <a:blipFill>
                <a:blip r:embed="rId9"/>
                <a:stretch>
                  <a:fillRect l="-401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5AD659-BE27-940C-B832-DC0DD28CBBCC}"/>
                  </a:ext>
                </a:extLst>
              </p:cNvPr>
              <p:cNvSpPr txBox="1"/>
              <p:nvPr/>
            </p:nvSpPr>
            <p:spPr>
              <a:xfrm>
                <a:off x="586256" y="3301005"/>
                <a:ext cx="4791656" cy="1545547"/>
              </a:xfrm>
              <a:prstGeom prst="roundRect">
                <a:avLst>
                  <a:gd name="adj" fmla="val 8011"/>
                </a:avLst>
              </a:prstGeom>
              <a:solidFill>
                <a:srgbClr val="F2F7FC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2400" b="1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Normalization Property:</a:t>
                </a:r>
                <a:endParaRPr lang="en-US" sz="2400" b="1" i="1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naryPr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−∞</m:t>
                            </m:r>
                          </m:sub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𝑋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𝑑𝑥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𝑑𝑦</m:t>
                            </m:r>
                          </m:e>
                        </m:nary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nary>
                  </m:oMath>
                </a14:m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5AD659-BE27-940C-B832-DC0DD28CB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3301005"/>
                <a:ext cx="4791656" cy="1545547"/>
              </a:xfrm>
              <a:prstGeom prst="roundRect">
                <a:avLst>
                  <a:gd name="adj" fmla="val 8011"/>
                </a:avLst>
              </a:prstGeom>
              <a:blipFill>
                <a:blip r:embed="rId10"/>
                <a:stretch>
                  <a:fillRect l="-114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itle 1">
                <a:extLst>
                  <a:ext uri="{FF2B5EF4-FFF2-40B4-BE49-F238E27FC236}">
                    <a16:creationId xmlns:a16="http://schemas.microsoft.com/office/drawing/2014/main" id="{63891A2D-6803-EA5A-30A9-D58AB0EFAD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6519" y="4889835"/>
                <a:ext cx="1042126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sz="3500" dirty="0"/>
                  <a:t>Marginal </a:t>
                </a:r>
                <a:r>
                  <a:rPr lang="en-US" sz="3500" b="1" dirty="0"/>
                  <a:t>P</a:t>
                </a:r>
                <a:r>
                  <a:rPr lang="en-US" sz="3500" b="1" u="sng" dirty="0"/>
                  <a:t>D</a:t>
                </a:r>
                <a:r>
                  <a:rPr lang="en-US" sz="3500" b="1" dirty="0"/>
                  <a:t>F </a:t>
                </a:r>
                <a:r>
                  <a:rPr lang="en-US" sz="3500" dirty="0"/>
                  <a:t>-</a:t>
                </a:r>
                <a:r>
                  <a:rPr lang="en-US" sz="35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5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35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10" name="Title 1">
                <a:extLst>
                  <a:ext uri="{FF2B5EF4-FFF2-40B4-BE49-F238E27FC236}">
                    <a16:creationId xmlns:a16="http://schemas.microsoft.com/office/drawing/2014/main" id="{63891A2D-6803-EA5A-30A9-D58AB0EFA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19" y="4889835"/>
                <a:ext cx="10421268" cy="1014667"/>
              </a:xfrm>
              <a:prstGeom prst="rect">
                <a:avLst/>
              </a:prstGeom>
              <a:blipFill>
                <a:blip r:embed="rId11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B81786D-CDAB-EEBA-D158-0AFDB31409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6519" y="5691328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e>
                    </m:nary>
                  </m:oMath>
                </a14:m>
                <a:r>
                  <a:rPr lang="en-US" sz="2400" i="1" dirty="0"/>
                  <a:t> </a:t>
                </a:r>
                <a:br>
                  <a:rPr lang="en-US" sz="2400" i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400" i="1" dirty="0"/>
                  <a:t> 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B81786D-CDAB-EEBA-D158-0AFDB3140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19" y="5691328"/>
                <a:ext cx="11187258" cy="15742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itle 1">
            <a:extLst>
              <a:ext uri="{FF2B5EF4-FFF2-40B4-BE49-F238E27FC236}">
                <a16:creationId xmlns:a16="http://schemas.microsoft.com/office/drawing/2014/main" id="{64034B31-B1FF-E95F-FF19-E97EF9EBDF34}"/>
              </a:ext>
            </a:extLst>
          </p:cNvPr>
          <p:cNvSpPr txBox="1">
            <a:spLocks/>
          </p:cNvSpPr>
          <p:nvPr/>
        </p:nvSpPr>
        <p:spPr>
          <a:xfrm>
            <a:off x="586256" y="4802153"/>
            <a:ext cx="10421268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sz="3500" dirty="0"/>
              <a:t>Joint </a:t>
            </a:r>
            <a:r>
              <a:rPr lang="en-US" sz="3500" b="1" dirty="0"/>
              <a:t>Expectation</a:t>
            </a:r>
            <a:endParaRPr lang="en-US" sz="3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43FFBE-749B-8883-EC05-12A5AE48FEC3}"/>
                  </a:ext>
                </a:extLst>
              </p:cNvPr>
              <p:cNvSpPr txBox="1"/>
              <p:nvPr/>
            </p:nvSpPr>
            <p:spPr>
              <a:xfrm>
                <a:off x="667279" y="5650738"/>
                <a:ext cx="4332984" cy="929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𝑋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𝑌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</m:oMath>
                  </m:oMathPara>
                </a14:m>
                <a:br>
                  <a:rPr lang="en-US" sz="2400" b="0" i="1" dirty="0">
                    <a:latin typeface="Cambria Math" panose="02040503050406030204" pitchFamily="18" charset="0"/>
                    <a:cs typeface="Segoe UI Semibold" panose="020B0702040204020203" pitchFamily="34" charset="0"/>
                  </a:rPr>
                </a:b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−∞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∞</m:t>
                            </m:r>
                          </m:sup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𝑔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𝑋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𝑑𝑦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43FFBE-749B-8883-EC05-12A5AE48F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79" y="5650738"/>
                <a:ext cx="4332984" cy="929678"/>
              </a:xfrm>
              <a:prstGeom prst="rect">
                <a:avLst/>
              </a:prstGeom>
              <a:blipFill>
                <a:blip r:embed="rId13"/>
                <a:stretch>
                  <a:fillRect l="-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B855FBC-1AEE-D411-41D1-256E6D13AB87}"/>
              </a:ext>
            </a:extLst>
          </p:cNvPr>
          <p:cNvSpPr txBox="1"/>
          <p:nvPr/>
        </p:nvSpPr>
        <p:spPr>
          <a:xfrm>
            <a:off x="9247315" y="5691328"/>
            <a:ext cx="2674955" cy="929678"/>
          </a:xfrm>
          <a:prstGeom prst="roundRect">
            <a:avLst>
              <a:gd name="adj" fmla="val 8011"/>
            </a:avLst>
          </a:prstGeom>
          <a:solidFill>
            <a:srgbClr val="F2F7FC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Notice we’re integrating (summing) over what the other RV can be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09C011A-86FC-A491-ECC0-BFDB93F396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21242" y="4104502"/>
                <a:ext cx="11741619" cy="1158416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0"/>
                  </a:spcBef>
                </a:pPr>
                <a:r>
                  <a:rPr lang="en-US" sz="2400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for 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>
                  <a:spcBef>
                    <a:spcPts val="0"/>
                  </a:spcBef>
                </a:pPr>
                <a:r>
                  <a:rPr lang="en-US" sz="2400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lvl="1"/>
                <a:endParaRPr lang="en-US" i="1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09C011A-86FC-A491-ECC0-BFDB93F39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242" y="4104502"/>
                <a:ext cx="11741619" cy="1158416"/>
              </a:xfrm>
              <a:prstGeom prst="rect">
                <a:avLst/>
              </a:prstGeom>
              <a:blipFill>
                <a:blip r:embed="rId14"/>
                <a:stretch>
                  <a:fillRect l="-415" t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1">
            <a:extLst>
              <a:ext uri="{FF2B5EF4-FFF2-40B4-BE49-F238E27FC236}">
                <a16:creationId xmlns:a16="http://schemas.microsoft.com/office/drawing/2014/main" id="{100F6B75-651E-1456-DF71-E715F5ACF21A}"/>
              </a:ext>
            </a:extLst>
          </p:cNvPr>
          <p:cNvSpPr txBox="1">
            <a:spLocks/>
          </p:cNvSpPr>
          <p:nvPr/>
        </p:nvSpPr>
        <p:spPr>
          <a:xfrm>
            <a:off x="5650226" y="3322023"/>
            <a:ext cx="6158011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sz="3500" dirty="0"/>
              <a:t>Joint </a:t>
            </a:r>
            <a:r>
              <a:rPr lang="en-US" sz="3500" b="1" dirty="0"/>
              <a:t>Independence</a:t>
            </a:r>
          </a:p>
        </p:txBody>
      </p:sp>
    </p:spTree>
    <p:extLst>
      <p:ext uri="{BB962C8B-B14F-4D97-AF65-F5344CB8AC3E}">
        <p14:creationId xmlns:p14="http://schemas.microsoft.com/office/powerpoint/2010/main" val="16904893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origin.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range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FA5907C-8115-7436-5879-F96344926AB5}"/>
              </a:ext>
            </a:extLst>
          </p:cNvPr>
          <p:cNvSpPr txBox="1"/>
          <p:nvPr/>
        </p:nvSpPr>
        <p:spPr>
          <a:xfrm>
            <a:off x="0" y="6550223"/>
            <a:ext cx="3684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08/03: ‘version’ typo corrected to ‘origin’</a:t>
            </a:r>
          </a:p>
        </p:txBody>
      </p:sp>
    </p:spTree>
    <p:extLst>
      <p:ext uri="{BB962C8B-B14F-4D97-AF65-F5344CB8AC3E}">
        <p14:creationId xmlns:p14="http://schemas.microsoft.com/office/powerpoint/2010/main" val="39783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641" y="3262680"/>
            <a:ext cx="5509704" cy="590415"/>
          </a:xfrm>
        </p:spPr>
        <p:txBody>
          <a:bodyPr/>
          <a:lstStyle/>
          <a:p>
            <a:r>
              <a:rPr lang="en-US" i="1" dirty="0"/>
              <a:t>Multiple</a:t>
            </a:r>
            <a:r>
              <a:rPr lang="en-US" dirty="0"/>
              <a:t> Random Variables</a:t>
            </a:r>
          </a:p>
        </p:txBody>
      </p:sp>
    </p:spTree>
    <p:extLst>
      <p:ext uri="{BB962C8B-B14F-4D97-AF65-F5344CB8AC3E}">
        <p14:creationId xmlns:p14="http://schemas.microsoft.com/office/powerpoint/2010/main" val="23681465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range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00C970-1403-F258-924F-CC9FF532AAA0}"/>
              </a:ext>
            </a:extLst>
          </p:cNvPr>
          <p:cNvCxnSpPr>
            <a:cxnSpLocks/>
          </p:cNvCxnSpPr>
          <p:nvPr/>
        </p:nvCxnSpPr>
        <p:spPr>
          <a:xfrm>
            <a:off x="914397" y="536190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E6BEC4-6247-3BD8-40F6-B35A94F0076C}"/>
              </a:ext>
            </a:extLst>
          </p:cNvPr>
          <p:cNvCxnSpPr>
            <a:cxnSpLocks/>
          </p:cNvCxnSpPr>
          <p:nvPr/>
        </p:nvCxnSpPr>
        <p:spPr>
          <a:xfrm>
            <a:off x="2276669" y="421716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9472CC35-9A57-8807-3140-F9DC3835867A}"/>
              </a:ext>
            </a:extLst>
          </p:cNvPr>
          <p:cNvSpPr/>
          <p:nvPr/>
        </p:nvSpPr>
        <p:spPr>
          <a:xfrm>
            <a:off x="1596786" y="4697338"/>
            <a:ext cx="1359766" cy="13597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793B86-41A3-35FB-D295-5EACC6E4380C}"/>
                  </a:ext>
                </a:extLst>
              </p:cNvPr>
              <p:cNvSpPr txBox="1"/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793B86-41A3-35FB-D295-5EACC6E43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CC76AE-6869-BA4F-63B4-8356A866B539}"/>
                  </a:ext>
                </a:extLst>
              </p:cNvPr>
              <p:cNvSpPr txBox="1"/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CC76AE-6869-BA4F-63B4-8356A866B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307471" y="5094166"/>
                <a:ext cx="6104107" cy="5507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800" dirty="0" smtClean="0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800" dirty="0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US" sz="2800" b="0" i="0" dirty="0" smtClean="0">
                          <a:latin typeface="Cambria Math" panose="02040503050406030204" pitchFamily="18" charset="0"/>
                        </a:rPr>
                        <m:t>;</m:t>
                      </m:r>
                      <m:sSup>
                        <m:sSupPr>
                          <m:ctrl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471" y="5094166"/>
                <a:ext cx="6104107" cy="5507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3F87CB-EE2B-F531-86A6-663D19B4CFD0}"/>
                  </a:ext>
                </a:extLst>
              </p:cNvPr>
              <p:cNvSpPr txBox="1"/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08/03: circle equation typo corrected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schemeClr val="accent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3F87CB-EE2B-F531-86A6-663D19B4C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blipFill>
                <a:blip r:embed="rId9"/>
                <a:stretch>
                  <a:fillRect l="-497" t="-6000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14819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PDF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960666" y="4367530"/>
                <a:ext cx="6104107" cy="20347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b="0" i="1" dirty="0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sz="2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800" b="0" i="1" dirty="0" smtClean="0">
                                        <a:latin typeface="Cambria Math" panose="02040503050406030204" pitchFamily="18" charset="0"/>
                                      </a:rPr>
                                      <m:t>    </m:t>
                                    </m:r>
                                  </m:e>
                                  <m:e/>
                                  <m:e/>
                                  <m:e/>
                                  <m:e/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66" y="4367530"/>
                <a:ext cx="6104107" cy="20347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CADF71-A422-20AF-EF39-0A6D5F0B6C69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CADF71-A422-20AF-EF39-0A6D5F0B6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9A052-5C46-F38E-1673-B59B6A0307C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9A052-5C46-F38E-1673-B59B6A030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51127DD-07C5-5364-29BB-F8FE7CB436ED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51127DD-07C5-5364-29BB-F8FE7CB436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02030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PDF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960666" y="4367530"/>
                <a:ext cx="6104107" cy="1467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8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8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8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66" y="4367530"/>
                <a:ext cx="6104107" cy="1467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A7566F8-117F-4AB2-9AD4-FE2135DDE87C}"/>
                  </a:ext>
                </a:extLst>
              </p:cNvPr>
              <p:cNvSpPr txBox="1"/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08/03: circle equation typo corrected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schemeClr val="accent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A7566F8-117F-4AB2-9AD4-FE2135DDE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blipFill>
                <a:blip r:embed="rId9"/>
                <a:stretch>
                  <a:fillRect l="-497" t="-6000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2421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5099050" y="3886609"/>
                <a:ext cx="6104107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050" y="3886609"/>
                <a:ext cx="6104107" cy="18158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8BDC2D-7428-2B65-E478-707E4762384A}"/>
                  </a:ext>
                </a:extLst>
              </p:cNvPr>
              <p:cNvSpPr txBox="1"/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08/03: circle equation typo corrected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schemeClr val="accent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8BDC2D-7428-2B65-E478-707E47623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blipFill>
                <a:blip r:embed="rId12"/>
                <a:stretch>
                  <a:fillRect l="-497" t="-6000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15901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E00AF7-2E99-1148-8E64-0AC191A203EA}"/>
                  </a:ext>
                </a:extLst>
              </p:cNvPr>
              <p:cNvSpPr txBox="1"/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08/03: circle equation typo corrected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schemeClr val="accent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E00AF7-2E99-1148-8E64-0AC191A20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blipFill>
                <a:blip r:embed="rId12"/>
                <a:stretch>
                  <a:fillRect l="-497" t="-6000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5406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630EC2-FF51-6F7C-CF84-65BE2DC8422F}"/>
              </a:ext>
            </a:extLst>
          </p:cNvPr>
          <p:cNvCxnSpPr>
            <a:cxnSpLocks/>
          </p:cNvCxnSpPr>
          <p:nvPr/>
        </p:nvCxnSpPr>
        <p:spPr>
          <a:xfrm>
            <a:off x="914397" y="536190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F8EC01-C311-14B5-2991-3FE08F2AB188}"/>
              </a:ext>
            </a:extLst>
          </p:cNvPr>
          <p:cNvCxnSpPr>
            <a:cxnSpLocks/>
          </p:cNvCxnSpPr>
          <p:nvPr/>
        </p:nvCxnSpPr>
        <p:spPr>
          <a:xfrm>
            <a:off x="2276669" y="421716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119C10A-2028-2E35-313E-F9EACFBAC42C}"/>
              </a:ext>
            </a:extLst>
          </p:cNvPr>
          <p:cNvSpPr/>
          <p:nvPr/>
        </p:nvSpPr>
        <p:spPr>
          <a:xfrm>
            <a:off x="1596786" y="4697338"/>
            <a:ext cx="1359766" cy="13597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/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/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blipFill>
                <a:blip r:embed="rId7"/>
                <a:stretch>
                  <a:fillRect l="-5357" r="-892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16BC17-AFAA-1D34-285E-A2B82625AD61}"/>
                  </a:ext>
                </a:extLst>
              </p:cNvPr>
              <p:cNvSpPr txBox="1"/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08/03: circle equation typo corrected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schemeClr val="accent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16BC17-AFAA-1D34-285E-A2B82625A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blipFill>
                <a:blip r:embed="rId10"/>
                <a:stretch>
                  <a:fillRect l="-497" t="-6000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6894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032250" y="4099969"/>
                <a:ext cx="8322309" cy="2295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250" y="4099969"/>
                <a:ext cx="8322309" cy="22952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630EC2-FF51-6F7C-CF84-65BE2DC8422F}"/>
              </a:ext>
            </a:extLst>
          </p:cNvPr>
          <p:cNvCxnSpPr>
            <a:cxnSpLocks/>
          </p:cNvCxnSpPr>
          <p:nvPr/>
        </p:nvCxnSpPr>
        <p:spPr>
          <a:xfrm>
            <a:off x="914397" y="536190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F8EC01-C311-14B5-2991-3FE08F2AB188}"/>
              </a:ext>
            </a:extLst>
          </p:cNvPr>
          <p:cNvCxnSpPr>
            <a:cxnSpLocks/>
          </p:cNvCxnSpPr>
          <p:nvPr/>
        </p:nvCxnSpPr>
        <p:spPr>
          <a:xfrm>
            <a:off x="2276669" y="421716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119C10A-2028-2E35-313E-F9EACFBAC42C}"/>
              </a:ext>
            </a:extLst>
          </p:cNvPr>
          <p:cNvSpPr/>
          <p:nvPr/>
        </p:nvSpPr>
        <p:spPr>
          <a:xfrm>
            <a:off x="1596786" y="4697338"/>
            <a:ext cx="1359766" cy="13597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/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/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blipFill>
                <a:blip r:embed="rId7"/>
                <a:stretch>
                  <a:fillRect l="-5357" r="-892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282BD1-E097-B4A8-165C-4DAD86DC99D4}"/>
                  </a:ext>
                </a:extLst>
              </p:cNvPr>
              <p:cNvSpPr txBox="1"/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08/03: circle equation typo corrected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𝑟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schemeClr val="accent6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282BD1-E097-B4A8-165C-4DAD86DC9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550223"/>
                <a:ext cx="3684893" cy="307777"/>
              </a:xfrm>
              <a:prstGeom prst="rect">
                <a:avLst/>
              </a:prstGeom>
              <a:blipFill>
                <a:blip r:embed="rId10"/>
                <a:stretch>
                  <a:fillRect l="-497" t="-6000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3041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E03E-69F2-3DFF-5DD1-8EDFEE1E5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Continuous Probabilities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739D09-B430-A5E8-42ED-71B7F70517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Just like we’ve done with PDFs for single random variables…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nary>
                          <m:nary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739D09-B430-A5E8-42ED-71B7F70517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61189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17442-3B11-84EA-673C-3F7AFD90B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C6013-91B3-E34B-902B-E96FA0669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7"/>
            <a:ext cx="11187259" cy="727324"/>
          </a:xfrm>
        </p:spPr>
        <p:txBody>
          <a:bodyPr/>
          <a:lstStyle/>
          <a:p>
            <a:r>
              <a:rPr lang="en-US" dirty="0"/>
              <a:t>Analogues for continuous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62D2D-85FA-2EA9-B823-9C20F0473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055148"/>
            <a:ext cx="11187258" cy="1528725"/>
          </a:xfrm>
        </p:spPr>
        <p:txBody>
          <a:bodyPr/>
          <a:lstStyle/>
          <a:p>
            <a:r>
              <a:rPr lang="en-US" dirty="0"/>
              <a:t>Everything we saw today has a continuous version.</a:t>
            </a:r>
          </a:p>
          <a:p>
            <a:r>
              <a:rPr lang="en-US" dirty="0"/>
              <a:t>There are “no surprises”– replace </a:t>
            </a:r>
            <a:r>
              <a:rPr lang="en-US" dirty="0" err="1"/>
              <a:t>pmf</a:t>
            </a:r>
            <a:r>
              <a:rPr lang="en-US" dirty="0"/>
              <a:t> with pdf and sums with integrals.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805798-F5D5-9864-7D93-5664EC133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850" y="2157741"/>
            <a:ext cx="9712036" cy="470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48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E98E1-8D93-B7C8-BAFD-304C0D6FF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FA18-2423-155B-6932-79F211D78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31A3D1-E205-613B-E813-6667A4F073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definition of independence says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independent if and only if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(as appropriate)</a:t>
                </a:r>
              </a:p>
              <a:p>
                <a:endParaRPr lang="en-US" dirty="0"/>
              </a:p>
              <a:p>
                <a:r>
                  <a:rPr lang="en-US" dirty="0"/>
                  <a:t>There’s often a nice shortcut.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independent then joint support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(denoted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) must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Joint support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&gt;0}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Often easier to verify </a:t>
                </a:r>
                <a:r>
                  <a:rPr lang="en-US" u="sng" dirty="0"/>
                  <a:t>dependence</a:t>
                </a:r>
                <a:r>
                  <a:rPr lang="en-US" dirty="0"/>
                  <a:t> when those are different (especially in the continuous case).</a:t>
                </a:r>
              </a:p>
              <a:p>
                <a:r>
                  <a:rPr lang="en-US" dirty="0"/>
                  <a:t>But note this is a single implication not an if-and-only-if.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109D43-339B-5A7D-3BAB-DF97435676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191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9FBA4-5EEA-49B0-B3B8-9C93E1E7C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719585" cy="1014667"/>
          </a:xfrm>
        </p:spPr>
        <p:txBody>
          <a:bodyPr>
            <a:normAutofit/>
          </a:bodyPr>
          <a:lstStyle/>
          <a:p>
            <a:r>
              <a:rPr lang="en-US" dirty="0"/>
              <a:t>Analyzing </a:t>
            </a:r>
            <a:r>
              <a:rPr lang="en-US" i="1" dirty="0"/>
              <a:t>Multiple</a:t>
            </a:r>
            <a:r>
              <a:rPr lang="en-US" dirty="0"/>
              <a:t> Random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AACF7-EEBF-4423-90E6-BFCA6836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far, we’ve pretty much only analyzed one random variable at a time </a:t>
            </a:r>
          </a:p>
          <a:p>
            <a:pPr lvl="1"/>
            <a:r>
              <a:rPr lang="en-US" dirty="0"/>
              <a:t>We’ve </a:t>
            </a:r>
            <a:r>
              <a:rPr lang="en-US" i="1" dirty="0"/>
              <a:t>worked </a:t>
            </a:r>
            <a:r>
              <a:rPr lang="en-US" dirty="0"/>
              <a:t>with multiple random variables (e.g., the sum of them) but haven’t really analyzed their relationships except for independence</a:t>
            </a:r>
          </a:p>
          <a:p>
            <a:pPr lvl="1"/>
            <a:endParaRPr lang="en-US" dirty="0"/>
          </a:p>
          <a:p>
            <a:r>
              <a:rPr lang="en-US" dirty="0"/>
              <a:t>Today, we will talk about </a:t>
            </a:r>
            <a:r>
              <a:rPr lang="en-US" u="sng" dirty="0"/>
              <a:t>analyzing the relations between multiple RVs</a:t>
            </a:r>
          </a:p>
          <a:p>
            <a:pPr marL="0" indent="0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6809953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Example</a:t>
            </a:r>
            <a:r>
              <a:rPr lang="en-US" dirty="0"/>
              <a:t>: Continuous Servers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time until server 1 crashes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and the time until server 2 crashes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Both servers are independent of each other. </a:t>
                </a:r>
              </a:p>
              <a:p>
                <a:endParaRPr lang="en-US" dirty="0"/>
              </a:p>
              <a:p>
                <a:r>
                  <a:rPr lang="en-US" dirty="0"/>
                  <a:t>What is the probability server 1 crashes before server 2?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7E166F-D8D0-1BB9-302E-100DF73EC9C5}"/>
              </a:ext>
            </a:extLst>
          </p:cNvPr>
          <p:cNvCxnSpPr>
            <a:cxnSpLocks/>
          </p:cNvCxnSpPr>
          <p:nvPr/>
        </p:nvCxnSpPr>
        <p:spPr>
          <a:xfrm>
            <a:off x="8869677" y="649982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732FBC-62CB-9D92-75C3-6226C8C8E952}"/>
              </a:ext>
            </a:extLst>
          </p:cNvPr>
          <p:cNvCxnSpPr>
            <a:cxnSpLocks/>
          </p:cNvCxnSpPr>
          <p:nvPr/>
        </p:nvCxnSpPr>
        <p:spPr>
          <a:xfrm>
            <a:off x="9226109" y="434924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/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/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2AB72D-2005-C0B0-C095-A8BEA675CAB9}"/>
              </a:ext>
            </a:extLst>
          </p:cNvPr>
          <p:cNvSpPr/>
          <p:nvPr/>
        </p:nvSpPr>
        <p:spPr>
          <a:xfrm>
            <a:off x="545267" y="5404679"/>
            <a:ext cx="3998975" cy="10473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pollev.con</a:t>
            </a:r>
            <a:r>
              <a:rPr lang="en-US" sz="2400" dirty="0"/>
              <a:t>/jolie312</a:t>
            </a:r>
          </a:p>
        </p:txBody>
      </p:sp>
    </p:spTree>
    <p:extLst>
      <p:ext uri="{BB962C8B-B14F-4D97-AF65-F5344CB8AC3E}">
        <p14:creationId xmlns:p14="http://schemas.microsoft.com/office/powerpoint/2010/main" val="20701679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Example</a:t>
            </a:r>
            <a:r>
              <a:rPr lang="en-US" dirty="0"/>
              <a:t>: Continuous Servers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time until server 1 crashes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and the time until server 2 crashes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Both servers are independent of each other. </a:t>
                </a:r>
              </a:p>
              <a:p>
                <a:endParaRPr lang="en-US" dirty="0"/>
              </a:p>
              <a:p>
                <a:r>
                  <a:rPr lang="en-US" dirty="0"/>
                  <a:t>What is the probability server 1 crashes before server 2?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by independence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7E166F-D8D0-1BB9-302E-100DF73EC9C5}"/>
              </a:ext>
            </a:extLst>
          </p:cNvPr>
          <p:cNvCxnSpPr>
            <a:cxnSpLocks/>
          </p:cNvCxnSpPr>
          <p:nvPr/>
        </p:nvCxnSpPr>
        <p:spPr>
          <a:xfrm>
            <a:off x="8869677" y="649982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732FBC-62CB-9D92-75C3-6226C8C8E952}"/>
              </a:ext>
            </a:extLst>
          </p:cNvPr>
          <p:cNvCxnSpPr>
            <a:cxnSpLocks/>
          </p:cNvCxnSpPr>
          <p:nvPr/>
        </p:nvCxnSpPr>
        <p:spPr>
          <a:xfrm>
            <a:off x="9226109" y="434924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/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/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9571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4EEBBE-EC91-4860-F0C9-F30175C45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5126B-2582-A9E4-1F12-C57662818F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670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9D701-644B-4898-9857-B965EFB1B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013724-7D57-4486-82D5-99CB8090ED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196514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We sometimes want to measure how “intertwined”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– how much knowing about one of them will affect the other.</a:t>
                </a:r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turns out “big” how likely is it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will be “big”,</a:t>
                </a:r>
                <a:br>
                  <a:rPr lang="en-US" dirty="0"/>
                </a:br>
                <a:r>
                  <a:rPr lang="en-US" dirty="0"/>
                  <a:t>how much do they “vary together”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013724-7D57-4486-82D5-99CB8090ED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1965143"/>
              </a:xfrm>
              <a:blipFill>
                <a:blip r:embed="rId3"/>
                <a:stretch>
                  <a:fillRect l="-708" t="-5263" b="-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D3ED776E-BE8F-4C73-AFF5-149D976889C0}"/>
              </a:ext>
            </a:extLst>
          </p:cNvPr>
          <p:cNvGrpSpPr/>
          <p:nvPr/>
        </p:nvGrpSpPr>
        <p:grpSpPr>
          <a:xfrm>
            <a:off x="647154" y="3429001"/>
            <a:ext cx="9432027" cy="2057400"/>
            <a:chOff x="1185841" y="3429000"/>
            <a:chExt cx="7419972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885B053-6015-439F-BCCF-AB53874F1596}"/>
                    </a:ext>
                  </a:extLst>
                </p:cNvPr>
                <p:cNvSpPr/>
                <p:nvPr/>
              </p:nvSpPr>
              <p:spPr>
                <a:xfrm>
                  <a:off x="1185841" y="3429000"/>
                  <a:ext cx="7419972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b="1" i="0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𝐂𝐨𝐯</m:t>
                        </m:r>
                        <m:d>
                          <m:d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𝐗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,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𝐘</m:t>
                            </m:r>
                          </m:e>
                        </m:d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𝒀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𝔼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𝒀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𝑿𝒀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]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𝒀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]</m:t>
                        </m:r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885B053-6015-439F-BCCF-AB53874F15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1" y="3429000"/>
                  <a:ext cx="7419972" cy="192784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724517-3E6F-48A6-B4A9-9F54740A6B12}"/>
                </a:ext>
              </a:extLst>
            </p:cNvPr>
            <p:cNvSpPr/>
            <p:nvPr/>
          </p:nvSpPr>
          <p:spPr>
            <a:xfrm>
              <a:off x="1195367" y="3429001"/>
              <a:ext cx="741044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Covariance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1424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FA27C-706C-ACD0-C0B9-000F1C96C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9F1B03-CF2A-27FE-709B-7366C3453B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2836857"/>
                <a:ext cx="4429246" cy="3472504"/>
              </a:xfrm>
            </p:spPr>
            <p:txBody>
              <a:bodyPr/>
              <a:lstStyle/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go in the same direction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9F1B03-CF2A-27FE-709B-7366C3453B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2836857"/>
                <a:ext cx="4429246" cy="3472504"/>
              </a:xfrm>
              <a:blipFill>
                <a:blip r:embed="rId3"/>
                <a:stretch>
                  <a:fillRect l="-1788" t="-2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2AC321A9-AD25-C8E3-0AD0-A46A240FCB9B}"/>
              </a:ext>
            </a:extLst>
          </p:cNvPr>
          <p:cNvGrpSpPr/>
          <p:nvPr/>
        </p:nvGrpSpPr>
        <p:grpSpPr>
          <a:xfrm>
            <a:off x="575239" y="1371600"/>
            <a:ext cx="9432027" cy="1371600"/>
            <a:chOff x="1185841" y="3429000"/>
            <a:chExt cx="7419972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2C9F6B8A-4DB6-89CE-DAB1-FB99ABFB6A44}"/>
                    </a:ext>
                  </a:extLst>
                </p:cNvPr>
                <p:cNvSpPr/>
                <p:nvPr/>
              </p:nvSpPr>
              <p:spPr>
                <a:xfrm>
                  <a:off x="1185841" y="3429000"/>
                  <a:ext cx="7419972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b="1" i="0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𝐂𝐨𝐯</m:t>
                        </m:r>
                        <m:d>
                          <m:d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𝐗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,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𝐘</m:t>
                            </m:r>
                          </m:e>
                        </m:d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𝒀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𝔼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𝒀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𝑿𝒀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]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𝒀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]</m:t>
                        </m:r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885B053-6015-439F-BCCF-AB53874F15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1" y="3429000"/>
                  <a:ext cx="7419972" cy="192784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F4C68D7-8D6E-CBC7-C69D-FC9A5A3CE261}"/>
                </a:ext>
              </a:extLst>
            </p:cNvPr>
            <p:cNvSpPr/>
            <p:nvPr/>
          </p:nvSpPr>
          <p:spPr>
            <a:xfrm>
              <a:off x="1195367" y="3429001"/>
              <a:ext cx="7410446" cy="851030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Covariance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E9CCD0B8-C5D1-11E7-13E2-E19B658613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0" y="2836857"/>
                <a:ext cx="4429246" cy="3472504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go in the opposite directions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E9CCD0B8-C5D1-11E7-13E2-E19B65861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36857"/>
                <a:ext cx="4429246" cy="3472504"/>
              </a:xfrm>
              <a:prstGeom prst="rect">
                <a:avLst/>
              </a:prstGeom>
              <a:blipFill>
                <a:blip r:embed="rId5"/>
                <a:stretch>
                  <a:fillRect l="-1788" t="-2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67203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E5D9-B8AE-4FB4-A4ED-3198BE1D3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That’s consistent with our previous knowledge for independent variables. (for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independent,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). 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87" t="-1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9645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E5D9-B8AE-4FB4-A4ED-3198BE1D3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You and your friend are playing a game, you flip a coin: if heads you pay your friend a dollar, if tails they pay you a dollar.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your profit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 your friend’s profit.</a:t>
                </a:r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r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A114553-3166-4268-94C0-B827438D0F66}"/>
              </a:ext>
            </a:extLst>
          </p:cNvPr>
          <p:cNvSpPr/>
          <p:nvPr/>
        </p:nvSpPr>
        <p:spPr>
          <a:xfrm>
            <a:off x="7025951" y="5612363"/>
            <a:ext cx="4506686" cy="882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Before you calculate, make a prediction. What should it be?</a:t>
            </a:r>
          </a:p>
        </p:txBody>
      </p:sp>
    </p:spTree>
    <p:extLst>
      <p:ext uri="{BB962C8B-B14F-4D97-AF65-F5344CB8AC3E}">
        <p14:creationId xmlns:p14="http://schemas.microsoft.com/office/powerpoint/2010/main" val="33494163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E5D9-B8AE-4FB4-A4ED-3198BE1D3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You and your friend are playing a game, you flip a coin: if heads you pay your friend a dollar, if tails they pay you a dollar.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your profit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 your friend’s profit.</a:t>
                </a:r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𝔼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−1⋅1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1⋅−1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=−1−0⋅0=−1</m:t>
                    </m:r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=1+1+2⋅−1=0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9721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4BB7D6-8B7E-9F87-23DA-D2EF844D4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3684D-2BBA-EE43-3A02-5E9BA0C1F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Covariance, Another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103FCE-77BE-1098-71E0-D38FC7F304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a Bernoulli RV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of success.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u="sng" dirty="0"/>
                  <a:t>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not an </a:t>
                </a:r>
                <a:r>
                  <a:rPr lang="en-US" dirty="0" err="1"/>
                  <a:t>iid</a:t>
                </a:r>
                <a:r>
                  <a:rPr lang="en-US" dirty="0"/>
                  <a:t> copy, literally the same experiment)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be an independent Bernoulli, indentically distributed to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endParaRPr lang="en-US" b="0" i="0" dirty="0">
                  <a:latin typeface="Cambria Math" panose="02040503050406030204" pitchFamily="18" charset="0"/>
                </a:endParaRPr>
              </a:p>
              <a:p>
                <a:r>
                  <a:rPr lang="en-US" dirty="0">
                    <a:latin typeface="Cambria Math" panose="02040503050406030204" pitchFamily="18" charset="0"/>
                  </a:rPr>
                  <a:t>Find</a:t>
                </a:r>
                <a:endParaRPr lang="en-US" b="0" i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103FCE-77BE-1098-71E0-D38FC7F304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94602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E48FD-625D-DA14-C6C8-F7D9CE9F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Covariance, Another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C55D-A2B5-247D-D7F6-E90CC16266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a Bernoulli RV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of success.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u="sng" dirty="0"/>
                  <a:t>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u="sng" dirty="0"/>
                  <a:t>,</a:t>
                </a:r>
                <a:r>
                  <a:rPr lang="en-US" dirty="0"/>
                  <a:t> not an </a:t>
                </a:r>
                <a:r>
                  <a:rPr lang="en-US" dirty="0" err="1"/>
                  <a:t>iid</a:t>
                </a:r>
                <a:r>
                  <a:rPr lang="en-US" dirty="0"/>
                  <a:t> copy, literally the same experiment)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be an independent Bernoulli, indentically distributed to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1⋅1⋅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+0⋅0⋅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Hey, that’s the variance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. This is a pattern: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C55D-A2B5-247D-D7F6-E90CC16266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40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9FBA4-5EEA-49B0-B3B8-9C93E1E7C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719585" cy="1014667"/>
          </a:xfrm>
        </p:spPr>
        <p:txBody>
          <a:bodyPr>
            <a:normAutofit/>
          </a:bodyPr>
          <a:lstStyle/>
          <a:p>
            <a:r>
              <a:rPr lang="en-US" dirty="0"/>
              <a:t>Analyzing </a:t>
            </a:r>
            <a:r>
              <a:rPr lang="en-US" i="1" dirty="0"/>
              <a:t>Multiple</a:t>
            </a:r>
            <a:r>
              <a:rPr lang="en-US" dirty="0"/>
              <a:t> Random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AACF7-EEBF-4423-90E6-BFCA6836B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6"/>
            <a:ext cx="11187258" cy="5130867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Examples: 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b="1" dirty="0"/>
              <a:t>Economics</a:t>
            </a:r>
            <a:r>
              <a:rPr lang="en-US" dirty="0"/>
              <a:t>: Analyzing the relationship between stock returns and volume helps in understanding market behavior and making investment decisions 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b="1" dirty="0"/>
              <a:t> Healthcare: </a:t>
            </a:r>
            <a:r>
              <a:rPr lang="en-US" dirty="0"/>
              <a:t>Understanding how different factors (like blood pressure and cholesterol levels) affects the probability of medical conditionals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b="1" dirty="0"/>
              <a:t> Machine learning</a:t>
            </a:r>
            <a:r>
              <a:rPr lang="en-US" dirty="0"/>
              <a:t>: understanding how different features contribute to predicting a label and improving model accuracy (what features are most important)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b="1" dirty="0"/>
              <a:t> Recommendation systems</a:t>
            </a:r>
            <a:r>
              <a:rPr lang="en-US" dirty="0"/>
              <a:t>: Understanding relationship between user preferences and item features to improve recommendation systems, or other factors like age and choices of products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2585785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818CF86-7999-4A34-9DD0-EF0685EF1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EDB2B-1CF9-2026-B8DD-D132B5BB7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Covariance, Another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6D73E4-FE48-FF0C-0E87-F7ECB47FE4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a Bernoulli RV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of success.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u="sng" dirty="0"/>
                  <a:t>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u="sng" dirty="0"/>
                  <a:t>,</a:t>
                </a:r>
                <a:r>
                  <a:rPr lang="en-US" dirty="0"/>
                  <a:t> not an </a:t>
                </a:r>
                <a:r>
                  <a:rPr lang="en-US" dirty="0" err="1"/>
                  <a:t>iid</a:t>
                </a:r>
                <a:r>
                  <a:rPr lang="en-US" dirty="0"/>
                  <a:t> copy, literally the same experiment)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be an independent Bernoulli, indentically distributed to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1⋅−1⋅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+0⋅−0⋅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b="0" dirty="0"/>
                  <a:t>General pattern: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6D73E4-FE48-FF0C-0E87-F7ECB47FE4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69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62F3EB6-2429-653F-56E8-BF4EEF2EB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4D40-9165-0487-BD82-02E7DB1A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Covariance, Another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EFF93F-69FC-3301-63AE-725D3D96C5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a Bernoulli RV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of success.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u="sng" dirty="0"/>
                  <a:t>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u="sng" dirty="0"/>
                  <a:t>,</a:t>
                </a:r>
                <a:r>
                  <a:rPr lang="en-US" dirty="0"/>
                  <a:t> not an </a:t>
                </a:r>
                <a:r>
                  <a:rPr lang="en-US" dirty="0" err="1"/>
                  <a:t>iid</a:t>
                </a:r>
                <a:r>
                  <a:rPr lang="en-US" dirty="0"/>
                  <a:t> copy, literally the same experiment)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be an independent Bernoulli, indentically distributed to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1⋅1⋅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+1⋅0⋅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+0⋅1⋅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+0⋅0⋅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General pattern: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independent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EFF93F-69FC-3301-63AE-725D3D96C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 b="-2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689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BB247-E0C1-332B-A435-07C76959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Notes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C51A27-DC74-2F52-E377-0F66C68BEC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Covariance is an un-normalized number.</a:t>
                </a:r>
              </a:p>
              <a:p>
                <a:r>
                  <a:rPr lang="en-US" dirty="0"/>
                  <a:t>It measures both how intertwined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and in some sense how much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vary in the first place (if you multiply both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, the strength of the relationship intuitively is the same, but covariance increases).</a:t>
                </a:r>
              </a:p>
              <a:p>
                <a:r>
                  <a:rPr lang="en-US" dirty="0"/>
                  <a:t>If you want just the strength of the relationship, you probably want the “correlation coefficient”: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Cov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Var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Var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</m:d>
                          </m:e>
                        </m:rad>
                      </m:den>
                    </m:f>
                  </m:oMath>
                </a14:m>
                <a:r>
                  <a:rPr lang="en-US" dirty="0"/>
                  <a:t>   always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Covariance directly measures only “linear” relationships;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depends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the covariance might not be as high as you expect. </a:t>
                </a:r>
              </a:p>
              <a:p>
                <a:r>
                  <a:rPr lang="en-US" dirty="0"/>
                  <a:t>If dealing with real data, look at a plot to see if you should be looking for a linear relationship in the first place. 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C51A27-DC74-2F52-E377-0F66C68BEC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3019" r="-2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845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641" y="3262680"/>
            <a:ext cx="3903114" cy="590415"/>
          </a:xfrm>
        </p:spPr>
        <p:txBody>
          <a:bodyPr/>
          <a:lstStyle/>
          <a:p>
            <a:r>
              <a:rPr lang="en-US" dirty="0"/>
              <a:t>Joint Distributions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171995-0D60-190D-477C-4F34AC231719}"/>
              </a:ext>
            </a:extLst>
          </p:cNvPr>
          <p:cNvSpPr txBox="1"/>
          <p:nvPr/>
        </p:nvSpPr>
        <p:spPr>
          <a:xfrm>
            <a:off x="1902775" y="3928770"/>
            <a:ext cx="4509042" cy="590415"/>
          </a:xfrm>
          <a:prstGeom prst="roundRect">
            <a:avLst>
              <a:gd name="adj" fmla="val 8011"/>
            </a:avLst>
          </a:prstGeom>
          <a:solidFill>
            <a:srgbClr val="ECF4ED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We’ll start with the </a:t>
            </a:r>
            <a:r>
              <a:rPr lang="en-US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discrete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case</a:t>
            </a:r>
          </a:p>
        </p:txBody>
      </p:sp>
    </p:spTree>
    <p:extLst>
      <p:ext uri="{BB962C8B-B14F-4D97-AF65-F5344CB8AC3E}">
        <p14:creationId xmlns:p14="http://schemas.microsoft.com/office/powerpoint/2010/main" val="192644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2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8042D22-BC89-008A-CCDA-65EB51808FFB}"/>
                  </a:ext>
                </a:extLst>
              </p14:cNvPr>
              <p14:cNvContentPartPr/>
              <p14:nvPr/>
            </p14:nvContentPartPr>
            <p14:xfrm>
              <a:off x="4195440" y="657000"/>
              <a:ext cx="3751560" cy="351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8042D22-BC89-008A-CCDA-65EB51808F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86080" y="647640"/>
                <a:ext cx="3770280" cy="36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6953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Joint </a:t>
                </a:r>
                <a:r>
                  <a:rPr lang="en-US" b="1" dirty="0"/>
                  <a:t>Support/Range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  <a:blipFill>
                <a:blip r:embed="rId2"/>
                <a:stretch>
                  <a:fillRect l="-2888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3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is the set of all possible </a:t>
                </a:r>
                <a:r>
                  <a:rPr lang="en-US" b="1" dirty="0"/>
                  <a:t>pairs</a:t>
                </a:r>
                <a:r>
                  <a:rPr lang="en-US" dirty="0"/>
                  <a:t>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can be together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  <a:blipFill>
                <a:blip r:embed="rId4"/>
                <a:stretch>
                  <a:fillRect l="-654" t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DF47FF5-C529-FA93-BCA9-BEEC6DC560BB}"/>
                  </a:ext>
                </a:extLst>
              </p14:cNvPr>
              <p14:cNvContentPartPr/>
              <p14:nvPr/>
            </p14:nvContentPartPr>
            <p14:xfrm>
              <a:off x="3269880" y="257508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DF47FF5-C529-FA93-BCA9-BEEC6DC560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3120" y="384480"/>
                <a:ext cx="10406520" cy="303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7498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UW-accent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2_template" id="{E9E1C34E-321A-4CCF-AB4F-B7BF45CD4E83}" vid="{4E8A6AA9-08E3-46AB-AEAF-6FC73982C9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312_template</Template>
  <TotalTime>0</TotalTime>
  <Words>5025</Words>
  <Application>Microsoft Office PowerPoint</Application>
  <PresentationFormat>Widescreen</PresentationFormat>
  <Paragraphs>826</Paragraphs>
  <Slides>62</Slides>
  <Notes>40</Notes>
  <HiddenSlides>13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2" baseType="lpstr">
      <vt:lpstr>Arial</vt:lpstr>
      <vt:lpstr>Calibri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 3</vt:lpstr>
      <vt:lpstr>Integral</vt:lpstr>
      <vt:lpstr> Joint Distributions</vt:lpstr>
      <vt:lpstr>Announcements</vt:lpstr>
      <vt:lpstr>Where Are We?</vt:lpstr>
      <vt:lpstr>Multiple Random Variables</vt:lpstr>
      <vt:lpstr>Analyzing Multiple Random Variables</vt:lpstr>
      <vt:lpstr>Analyzing Multiple Random Variables</vt:lpstr>
      <vt:lpstr>Joint Distributions</vt:lpstr>
      <vt:lpstr>PowerPoint Presentation</vt:lpstr>
      <vt:lpstr>Joint Support/Range - Ω_(X,Y)</vt:lpstr>
      <vt:lpstr>Joint Support/Range - Ω_(X,Y)</vt:lpstr>
      <vt:lpstr>Joint Support/Range - Ω_(X,Y)</vt:lpstr>
      <vt:lpstr>(Joint) Independence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Marginal Distribution</vt:lpstr>
      <vt:lpstr>Example: Weird Dice</vt:lpstr>
      <vt:lpstr>Joint Expectation</vt:lpstr>
      <vt:lpstr>Expectation of a function of two RVs</vt:lpstr>
      <vt:lpstr>Expectation of a function of two RVs</vt:lpstr>
      <vt:lpstr>Conditional Expectation</vt:lpstr>
      <vt:lpstr>Conditional Expectations</vt:lpstr>
      <vt:lpstr>Law of Total Expectation</vt:lpstr>
      <vt:lpstr>LTE</vt:lpstr>
      <vt:lpstr>LTE</vt:lpstr>
      <vt:lpstr>Different dice</vt:lpstr>
      <vt:lpstr>Different dice</vt:lpstr>
      <vt:lpstr>Different dice</vt:lpstr>
      <vt:lpstr>Joint Distributions</vt:lpstr>
      <vt:lpstr>Joint Support/Range - Ω_(X,Y)</vt:lpstr>
      <vt:lpstr>Example: Darts </vt:lpstr>
      <vt:lpstr>Example: Darts </vt:lpstr>
      <vt:lpstr>Example: Darts </vt:lpstr>
      <vt:lpstr>Example: Darts </vt:lpstr>
      <vt:lpstr>Example: Darts </vt:lpstr>
      <vt:lpstr>Example: Darts </vt:lpstr>
      <vt:lpstr>Example: Darts </vt:lpstr>
      <vt:lpstr>Example: Darts </vt:lpstr>
      <vt:lpstr>Joint Continuous Probabilities</vt:lpstr>
      <vt:lpstr>Analogues for continuous</vt:lpstr>
      <vt:lpstr>A note on independence</vt:lpstr>
      <vt:lpstr>Example: Continuous Servers </vt:lpstr>
      <vt:lpstr>Example: Continuous Servers </vt:lpstr>
      <vt:lpstr>Covariance</vt:lpstr>
      <vt:lpstr>Covariance</vt:lpstr>
      <vt:lpstr>PowerPoint Presentation</vt:lpstr>
      <vt:lpstr>Covariance</vt:lpstr>
      <vt:lpstr>Covariance</vt:lpstr>
      <vt:lpstr>Covariance</vt:lpstr>
      <vt:lpstr>Covariance, Another example</vt:lpstr>
      <vt:lpstr>Covariance, Another example</vt:lpstr>
      <vt:lpstr>Covariance, Another example</vt:lpstr>
      <vt:lpstr>Covariance, Another example</vt:lpstr>
      <vt:lpstr>A Few Notes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2024-07-24T18:23:22Z</dcterms:created>
  <dcterms:modified xsi:type="dcterms:W3CDTF">2026-08-04T00:09:36Z</dcterms:modified>
</cp:coreProperties>
</file>