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4"/>
  </p:notesMasterIdLst>
  <p:sldIdLst>
    <p:sldId id="256" r:id="rId2"/>
    <p:sldId id="374" r:id="rId3"/>
    <p:sldId id="300" r:id="rId4"/>
    <p:sldId id="338" r:id="rId5"/>
    <p:sldId id="296" r:id="rId6"/>
    <p:sldId id="305" r:id="rId7"/>
    <p:sldId id="382" r:id="rId8"/>
    <p:sldId id="306" r:id="rId9"/>
    <p:sldId id="307" r:id="rId10"/>
    <p:sldId id="308" r:id="rId11"/>
    <p:sldId id="287" r:id="rId12"/>
    <p:sldId id="383" r:id="rId13"/>
    <p:sldId id="288" r:id="rId14"/>
    <p:sldId id="384" r:id="rId15"/>
    <p:sldId id="289" r:id="rId16"/>
    <p:sldId id="290" r:id="rId17"/>
    <p:sldId id="291" r:id="rId18"/>
    <p:sldId id="292" r:id="rId19"/>
    <p:sldId id="293" r:id="rId20"/>
    <p:sldId id="334" r:id="rId21"/>
    <p:sldId id="285" r:id="rId22"/>
    <p:sldId id="385" r:id="rId23"/>
    <p:sldId id="315" r:id="rId24"/>
    <p:sldId id="299" r:id="rId25"/>
    <p:sldId id="344" r:id="rId26"/>
    <p:sldId id="343" r:id="rId27"/>
    <p:sldId id="258" r:id="rId28"/>
    <p:sldId id="347" r:id="rId29"/>
    <p:sldId id="346" r:id="rId30"/>
    <p:sldId id="345" r:id="rId31"/>
    <p:sldId id="348" r:id="rId32"/>
    <p:sldId id="269" r:id="rId33"/>
    <p:sldId id="350" r:id="rId34"/>
    <p:sldId id="353" r:id="rId35"/>
    <p:sldId id="355" r:id="rId36"/>
    <p:sldId id="356" r:id="rId37"/>
    <p:sldId id="362" r:id="rId38"/>
    <p:sldId id="354" r:id="rId39"/>
    <p:sldId id="357" r:id="rId40"/>
    <p:sldId id="358" r:id="rId41"/>
    <p:sldId id="359" r:id="rId42"/>
    <p:sldId id="360" r:id="rId43"/>
    <p:sldId id="260" r:id="rId44"/>
    <p:sldId id="361" r:id="rId45"/>
    <p:sldId id="261" r:id="rId46"/>
    <p:sldId id="368" r:id="rId47"/>
    <p:sldId id="369" r:id="rId48"/>
    <p:sldId id="370" r:id="rId49"/>
    <p:sldId id="371" r:id="rId50"/>
    <p:sldId id="372" r:id="rId51"/>
    <p:sldId id="373" r:id="rId52"/>
    <p:sldId id="375" r:id="rId53"/>
    <p:sldId id="376" r:id="rId54"/>
    <p:sldId id="377" r:id="rId55"/>
    <p:sldId id="378" r:id="rId56"/>
    <p:sldId id="379" r:id="rId57"/>
    <p:sldId id="380" r:id="rId58"/>
    <p:sldId id="381" r:id="rId59"/>
    <p:sldId id="265" r:id="rId60"/>
    <p:sldId id="267" r:id="rId61"/>
    <p:sldId id="272" r:id="rId62"/>
    <p:sldId id="297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7FC"/>
    <a:srgbClr val="FDF1F7"/>
    <a:srgbClr val="FFF4E1"/>
    <a:srgbClr val="E7F1FA"/>
    <a:srgbClr val="ECF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84242" autoAdjust="0"/>
  </p:normalViewPr>
  <p:slideViewPr>
    <p:cSldViewPr snapToGrid="0">
      <p:cViewPr varScale="1">
        <p:scale>
          <a:sx n="103" d="100"/>
          <a:sy n="103" d="100"/>
        </p:scale>
        <p:origin x="11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C2CEA-0C3F-4832-AD1C-46701011287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1ACDB-4AF7-4ACB-A8DD-4020649C8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8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92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Next q: are they independent?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173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78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93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93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41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4246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4994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1143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0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DDA25-FFCA-F78E-F528-B68175D56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C85AE7-ED32-0E57-8DD3-715003B85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DCFCFE-3ECD-BD68-ABE5-01619D301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4B17F-1329-BE5C-5801-587D176E7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EA092-5A1C-405F-8CCA-198B608C04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844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039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603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571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211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8878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605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854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318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245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159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10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60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52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064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9B8E6-6F8E-45EC-9935-9DD11ED5920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6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71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00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D4E3274-D6B6-4653-BE93-096E98D05FF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869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01CC624-0437-43EF-99D3-4B5E545BF210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EBE18-A94F-4CF8-8975-BC720F07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EFF45-D87C-45A5-8A43-AA51E832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072C5-2DDD-45C4-966C-970A137A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7B5817-8D3A-4DD3-92FF-32BBC5F91560}"/>
              </a:ext>
            </a:extLst>
          </p:cNvPr>
          <p:cNvCxnSpPr/>
          <p:nvPr/>
        </p:nvCxnSpPr>
        <p:spPr>
          <a:xfrm>
            <a:off x="61415" y="753975"/>
            <a:ext cx="12008609" cy="0"/>
          </a:xfrm>
          <a:prstGeom prst="line">
            <a:avLst/>
          </a:prstGeom>
          <a:ln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2B1C59-33FF-4FB4-BDD7-F61C6400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134" y="263276"/>
            <a:ext cx="10334364" cy="101466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754F48-B758-43EB-980F-1E2884C8E2A7}"/>
              </a:ext>
            </a:extLst>
          </p:cNvPr>
          <p:cNvGrpSpPr/>
          <p:nvPr/>
        </p:nvGrpSpPr>
        <p:grpSpPr>
          <a:xfrm>
            <a:off x="575239" y="475151"/>
            <a:ext cx="631298" cy="631298"/>
            <a:chOff x="1530939" y="2405329"/>
            <a:chExt cx="631298" cy="63129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BADBD9-302C-40D9-A763-C65CCFE16FDE}"/>
                </a:ext>
              </a:extLst>
            </p:cNvPr>
            <p:cNvSpPr/>
            <p:nvPr userDrawn="1"/>
          </p:nvSpPr>
          <p:spPr>
            <a:xfrm>
              <a:off x="1530939" y="2405329"/>
              <a:ext cx="631298" cy="631298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Shape 490">
              <a:extLst>
                <a:ext uri="{FF2B5EF4-FFF2-40B4-BE49-F238E27FC236}">
                  <a16:creationId xmlns:a16="http://schemas.microsoft.com/office/drawing/2014/main" id="{ABC713E7-D704-4682-B292-907313F269C9}"/>
                </a:ext>
              </a:extLst>
            </p:cNvPr>
            <p:cNvGrpSpPr/>
            <p:nvPr userDrawn="1"/>
          </p:nvGrpSpPr>
          <p:grpSpPr>
            <a:xfrm>
              <a:off x="1661835" y="2536225"/>
              <a:ext cx="369505" cy="369505"/>
              <a:chOff x="2594050" y="1631825"/>
              <a:chExt cx="439625" cy="439625"/>
            </a:xfrm>
          </p:grpSpPr>
          <p:sp>
            <p:nvSpPr>
              <p:cNvPr id="9" name="Shape 491">
                <a:extLst>
                  <a:ext uri="{FF2B5EF4-FFF2-40B4-BE49-F238E27FC236}">
                    <a16:creationId xmlns:a16="http://schemas.microsoft.com/office/drawing/2014/main" id="{5701E159-D011-460A-BF32-22B3BFF6328B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492">
                <a:extLst>
                  <a:ext uri="{FF2B5EF4-FFF2-40B4-BE49-F238E27FC236}">
                    <a16:creationId xmlns:a16="http://schemas.microsoft.com/office/drawing/2014/main" id="{CA3D8659-8AB7-48FB-9131-98E6A18A0B2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493">
                <a:extLst>
                  <a:ext uri="{FF2B5EF4-FFF2-40B4-BE49-F238E27FC236}">
                    <a16:creationId xmlns:a16="http://schemas.microsoft.com/office/drawing/2014/main" id="{A811AE90-64AA-41C3-9DE9-62A86028AA6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494">
                <a:extLst>
                  <a:ext uri="{FF2B5EF4-FFF2-40B4-BE49-F238E27FC236}">
                    <a16:creationId xmlns:a16="http://schemas.microsoft.com/office/drawing/2014/main" id="{0551D70B-4457-48F5-81B9-3A38F6B661D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72BD7EC-0D21-433C-A8B8-B34982C0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134" y="1463857"/>
            <a:ext cx="10334364" cy="4845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036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841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56FD08-8E43-4554-8ACC-11234BCBCF4E}"/>
              </a:ext>
            </a:extLst>
          </p:cNvPr>
          <p:cNvCxnSpPr/>
          <p:nvPr/>
        </p:nvCxnSpPr>
        <p:spPr>
          <a:xfrm>
            <a:off x="127669" y="3557888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777F25E-8269-472E-9791-7EB74F79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504161" cy="59041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32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D8F82-27EF-4582-903A-FAC77926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D10-A7D3-406B-872E-50AC28FAACA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6C1EE-E506-47FA-A188-0DF16D497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0F48F-87DE-4815-AD70-D0F2CA55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5C22-C705-4902-9514-37BAEA59219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6714E5-EBF9-4569-A5F7-79EC8ADBC566}"/>
              </a:ext>
            </a:extLst>
          </p:cNvPr>
          <p:cNvSpPr/>
          <p:nvPr/>
        </p:nvSpPr>
        <p:spPr>
          <a:xfrm>
            <a:off x="743453" y="3050554"/>
            <a:ext cx="897775" cy="897775"/>
          </a:xfrm>
          <a:prstGeom prst="ellipse">
            <a:avLst/>
          </a:prstGeom>
          <a:solidFill>
            <a:srgbClr val="B6A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A67AF-FC3C-498E-9019-5526D4E35E56}"/>
              </a:ext>
            </a:extLst>
          </p:cNvPr>
          <p:cNvSpPr/>
          <p:nvPr/>
        </p:nvSpPr>
        <p:spPr>
          <a:xfrm>
            <a:off x="321425" y="60960"/>
            <a:ext cx="171797" cy="1474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Shape 496">
            <a:extLst>
              <a:ext uri="{FF2B5EF4-FFF2-40B4-BE49-F238E27FC236}">
                <a16:creationId xmlns:a16="http://schemas.microsoft.com/office/drawing/2014/main" id="{A9D83950-EFA8-45B6-9842-F0E75D62D1E4}"/>
              </a:ext>
            </a:extLst>
          </p:cNvPr>
          <p:cNvGrpSpPr/>
          <p:nvPr/>
        </p:nvGrpSpPr>
        <p:grpSpPr>
          <a:xfrm>
            <a:off x="1042384" y="3287057"/>
            <a:ext cx="299911" cy="424768"/>
            <a:chOff x="3979850" y="1598950"/>
            <a:chExt cx="356825" cy="505375"/>
          </a:xfrm>
        </p:grpSpPr>
        <p:sp>
          <p:nvSpPr>
            <p:cNvPr id="11" name="Shape 497">
              <a:extLst>
                <a:ext uri="{FF2B5EF4-FFF2-40B4-BE49-F238E27FC236}">
                  <a16:creationId xmlns:a16="http://schemas.microsoft.com/office/drawing/2014/main" id="{5AC1FC31-D74E-4136-9F49-9396640AE6A7}"/>
                </a:ext>
              </a:extLst>
            </p:cNvPr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0" t="0" r="0" b="0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98">
              <a:extLst>
                <a:ext uri="{FF2B5EF4-FFF2-40B4-BE49-F238E27FC236}">
                  <a16:creationId xmlns:a16="http://schemas.microsoft.com/office/drawing/2014/main" id="{55224696-5DAC-453B-AD17-A914F23CD917}"/>
                </a:ext>
              </a:extLst>
            </p:cNvPr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0" t="0" r="0" b="0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5FA472A-7AFD-46BC-8C3E-7439952E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5" y="3931493"/>
            <a:ext cx="6504161" cy="506283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/>
            </a:lvl1pPr>
            <a:lvl2pPr marL="128016" indent="0">
              <a:buNone/>
              <a:defRPr sz="2400" baseline="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45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39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CD2F29-FDCB-4CD4-A706-8477E063ED4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4218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6C8EDAC-3655-4870-AA43-44830ED94D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55830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6DFFB8E-9225-4B12-B4C6-960DAE3BDB9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4809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3727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73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4620" y="1512985"/>
            <a:ext cx="5397689" cy="4796375"/>
          </a:xfrm>
        </p:spPr>
        <p:txBody>
          <a:bodyPr/>
          <a:lstStyle>
            <a:lvl1pPr marL="91440" indent="-91440">
              <a:buFontTx/>
              <a:buChar char=" "/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4809" y="1512984"/>
            <a:ext cx="5397689" cy="479637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45E9297-2ED3-49ED-918C-68275E6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89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UW building">
            <a:extLst>
              <a:ext uri="{FF2B5EF4-FFF2-40B4-BE49-F238E27FC236}">
                <a16:creationId xmlns:a16="http://schemas.microsoft.com/office/drawing/2014/main" id="{8DB080C4-5F0D-47C3-B99E-D2AD3B91F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" y="0"/>
            <a:ext cx="12191997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19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7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80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CB2A4-11AD-445D-9449-ECE97BF7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5881" y="3446573"/>
            <a:ext cx="5590283" cy="1014667"/>
          </a:xfrm>
        </p:spPr>
        <p:txBody>
          <a:bodyPr/>
          <a:lstStyle>
            <a:lvl1pPr algn="ctr">
              <a:defRPr cap="none" baseline="0"/>
            </a:lvl1pPr>
          </a:lstStyle>
          <a:p>
            <a:r>
              <a:rPr lang="en-US" dirty="0"/>
              <a:t>Big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E7B94-0CB0-48FD-9BA2-0BCEF75A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E3274-D6B6-4653-BE93-096E98D05FF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BA529F-BA16-4C50-8761-34379098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838C27-C210-4D9C-AB83-9BF54E32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67791F-5EAB-433C-8512-E3D8B5FEA33C}"/>
              </a:ext>
            </a:extLst>
          </p:cNvPr>
          <p:cNvCxnSpPr/>
          <p:nvPr/>
        </p:nvCxnSpPr>
        <p:spPr>
          <a:xfrm>
            <a:off x="138752" y="1917510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C5ADD-7CD5-4855-8137-142378EFA26D}"/>
              </a:ext>
            </a:extLst>
          </p:cNvPr>
          <p:cNvGrpSpPr/>
          <p:nvPr/>
        </p:nvGrpSpPr>
        <p:grpSpPr>
          <a:xfrm>
            <a:off x="4736398" y="555634"/>
            <a:ext cx="2723751" cy="2723751"/>
            <a:chOff x="4360460" y="449353"/>
            <a:chExt cx="3282287" cy="328228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1030CC-581E-4D1E-9ACA-A92F5BB6C0CB}"/>
                </a:ext>
              </a:extLst>
            </p:cNvPr>
            <p:cNvSpPr/>
            <p:nvPr userDrawn="1"/>
          </p:nvSpPr>
          <p:spPr>
            <a:xfrm>
              <a:off x="4360460" y="449353"/>
              <a:ext cx="3282287" cy="3282287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Shape 822">
              <a:extLst>
                <a:ext uri="{FF2B5EF4-FFF2-40B4-BE49-F238E27FC236}">
                  <a16:creationId xmlns:a16="http://schemas.microsoft.com/office/drawing/2014/main" id="{9662AC8F-8502-4CF6-87AC-2CB7EFEBC5CD}"/>
                </a:ext>
              </a:extLst>
            </p:cNvPr>
            <p:cNvGrpSpPr/>
            <p:nvPr userDrawn="1"/>
          </p:nvGrpSpPr>
          <p:grpSpPr>
            <a:xfrm>
              <a:off x="4868910" y="1003939"/>
              <a:ext cx="2265387" cy="2173113"/>
              <a:chOff x="5233525" y="4954450"/>
              <a:chExt cx="538275" cy="516350"/>
            </a:xfrm>
          </p:grpSpPr>
          <p:sp>
            <p:nvSpPr>
              <p:cNvPr id="8" name="Shape 823">
                <a:extLst>
                  <a:ext uri="{FF2B5EF4-FFF2-40B4-BE49-F238E27FC236}">
                    <a16:creationId xmlns:a16="http://schemas.microsoft.com/office/drawing/2014/main" id="{915C32CE-F54C-4A91-A795-5F6EE0E2C310}"/>
                  </a:ext>
                </a:extLst>
              </p:cNvPr>
              <p:cNvSpPr/>
              <p:nvPr/>
            </p:nvSpPr>
            <p:spPr>
              <a:xfrm>
                <a:off x="5637825" y="4954450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1023" y="3410"/>
                    </a:moveTo>
                    <a:lnTo>
                      <a:pt x="1023" y="3410"/>
                    </a:lnTo>
                    <a:lnTo>
                      <a:pt x="1193" y="3483"/>
                    </a:lnTo>
                    <a:lnTo>
                      <a:pt x="1388" y="3532"/>
                    </a:lnTo>
                    <a:lnTo>
                      <a:pt x="1583" y="3556"/>
                    </a:lnTo>
                    <a:lnTo>
                      <a:pt x="1778" y="3581"/>
                    </a:lnTo>
                    <a:lnTo>
                      <a:pt x="1778" y="3581"/>
                    </a:lnTo>
                    <a:lnTo>
                      <a:pt x="1973" y="3556"/>
                    </a:lnTo>
                    <a:lnTo>
                      <a:pt x="2143" y="3532"/>
                    </a:lnTo>
                    <a:lnTo>
                      <a:pt x="2314" y="3508"/>
                    </a:lnTo>
                    <a:lnTo>
                      <a:pt x="2484" y="3435"/>
                    </a:lnTo>
                    <a:lnTo>
                      <a:pt x="2630" y="3361"/>
                    </a:lnTo>
                    <a:lnTo>
                      <a:pt x="2776" y="3264"/>
                    </a:lnTo>
                    <a:lnTo>
                      <a:pt x="2923" y="3167"/>
                    </a:lnTo>
                    <a:lnTo>
                      <a:pt x="3044" y="3045"/>
                    </a:lnTo>
                    <a:lnTo>
                      <a:pt x="3166" y="2923"/>
                    </a:lnTo>
                    <a:lnTo>
                      <a:pt x="3264" y="2801"/>
                    </a:lnTo>
                    <a:lnTo>
                      <a:pt x="3361" y="2631"/>
                    </a:lnTo>
                    <a:lnTo>
                      <a:pt x="3434" y="2485"/>
                    </a:lnTo>
                    <a:lnTo>
                      <a:pt x="3483" y="2314"/>
                    </a:lnTo>
                    <a:lnTo>
                      <a:pt x="3531" y="2144"/>
                    </a:lnTo>
                    <a:lnTo>
                      <a:pt x="3556" y="1973"/>
                    </a:lnTo>
                    <a:lnTo>
                      <a:pt x="3580" y="1803"/>
                    </a:lnTo>
                    <a:lnTo>
                      <a:pt x="3580" y="1803"/>
                    </a:lnTo>
                    <a:lnTo>
                      <a:pt x="3556" y="1608"/>
                    </a:lnTo>
                    <a:lnTo>
                      <a:pt x="3531" y="1437"/>
                    </a:lnTo>
                    <a:lnTo>
                      <a:pt x="3483" y="1267"/>
                    </a:lnTo>
                    <a:lnTo>
                      <a:pt x="3434" y="1096"/>
                    </a:lnTo>
                    <a:lnTo>
                      <a:pt x="3361" y="950"/>
                    </a:lnTo>
                    <a:lnTo>
                      <a:pt x="3264" y="804"/>
                    </a:lnTo>
                    <a:lnTo>
                      <a:pt x="3166" y="658"/>
                    </a:lnTo>
                    <a:lnTo>
                      <a:pt x="3044" y="536"/>
                    </a:lnTo>
                    <a:lnTo>
                      <a:pt x="2923" y="414"/>
                    </a:lnTo>
                    <a:lnTo>
                      <a:pt x="2776" y="317"/>
                    </a:lnTo>
                    <a:lnTo>
                      <a:pt x="2630" y="220"/>
                    </a:lnTo>
                    <a:lnTo>
                      <a:pt x="2484" y="147"/>
                    </a:lnTo>
                    <a:lnTo>
                      <a:pt x="2314" y="98"/>
                    </a:lnTo>
                    <a:lnTo>
                      <a:pt x="2143" y="49"/>
                    </a:lnTo>
                    <a:lnTo>
                      <a:pt x="1973" y="25"/>
                    </a:lnTo>
                    <a:lnTo>
                      <a:pt x="1778" y="0"/>
                    </a:lnTo>
                    <a:lnTo>
                      <a:pt x="1778" y="0"/>
                    </a:lnTo>
                    <a:lnTo>
                      <a:pt x="1607" y="25"/>
                    </a:lnTo>
                    <a:lnTo>
                      <a:pt x="1437" y="49"/>
                    </a:lnTo>
                    <a:lnTo>
                      <a:pt x="1266" y="98"/>
                    </a:lnTo>
                    <a:lnTo>
                      <a:pt x="1096" y="147"/>
                    </a:lnTo>
                    <a:lnTo>
                      <a:pt x="925" y="220"/>
                    </a:lnTo>
                    <a:lnTo>
                      <a:pt x="779" y="317"/>
                    </a:lnTo>
                    <a:lnTo>
                      <a:pt x="658" y="414"/>
                    </a:lnTo>
                    <a:lnTo>
                      <a:pt x="536" y="536"/>
                    </a:lnTo>
                    <a:lnTo>
                      <a:pt x="414" y="658"/>
                    </a:lnTo>
                    <a:lnTo>
                      <a:pt x="317" y="804"/>
                    </a:lnTo>
                    <a:lnTo>
                      <a:pt x="219" y="950"/>
                    </a:lnTo>
                    <a:lnTo>
                      <a:pt x="146" y="1096"/>
                    </a:lnTo>
                    <a:lnTo>
                      <a:pt x="73" y="1267"/>
                    </a:lnTo>
                    <a:lnTo>
                      <a:pt x="49" y="1437"/>
                    </a:lnTo>
                    <a:lnTo>
                      <a:pt x="24" y="1608"/>
                    </a:lnTo>
                    <a:lnTo>
                      <a:pt x="0" y="1803"/>
                    </a:lnTo>
                    <a:lnTo>
                      <a:pt x="0" y="1803"/>
                    </a:lnTo>
                    <a:lnTo>
                      <a:pt x="24" y="2071"/>
                    </a:lnTo>
                    <a:lnTo>
                      <a:pt x="97" y="2339"/>
                    </a:lnTo>
                    <a:lnTo>
                      <a:pt x="195" y="2582"/>
                    </a:lnTo>
                    <a:lnTo>
                      <a:pt x="317" y="280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Shape 824">
                <a:extLst>
                  <a:ext uri="{FF2B5EF4-FFF2-40B4-BE49-F238E27FC236}">
                    <a16:creationId xmlns:a16="http://schemas.microsoft.com/office/drawing/2014/main" id="{25663F7D-C889-439B-A68E-97D8B29147A8}"/>
                  </a:ext>
                </a:extLst>
              </p:cNvPr>
              <p:cNvSpPr/>
              <p:nvPr/>
            </p:nvSpPr>
            <p:spPr>
              <a:xfrm>
                <a:off x="5323025" y="4980625"/>
                <a:ext cx="88925" cy="889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57" fill="none" extrusionOk="0">
                    <a:moveTo>
                      <a:pt x="3191" y="2850"/>
                    </a:moveTo>
                    <a:lnTo>
                      <a:pt x="3191" y="2850"/>
                    </a:lnTo>
                    <a:lnTo>
                      <a:pt x="3313" y="2680"/>
                    </a:lnTo>
                    <a:lnTo>
                      <a:pt x="3410" y="2509"/>
                    </a:lnTo>
                    <a:lnTo>
                      <a:pt x="3483" y="2314"/>
                    </a:lnTo>
                    <a:lnTo>
                      <a:pt x="3532" y="2095"/>
                    </a:lnTo>
                    <a:lnTo>
                      <a:pt x="3532" y="2095"/>
                    </a:lnTo>
                    <a:lnTo>
                      <a:pt x="3556" y="1925"/>
                    </a:lnTo>
                    <a:lnTo>
                      <a:pt x="3556" y="1730"/>
                    </a:lnTo>
                    <a:lnTo>
                      <a:pt x="3556" y="1559"/>
                    </a:lnTo>
                    <a:lnTo>
                      <a:pt x="3508" y="1389"/>
                    </a:lnTo>
                    <a:lnTo>
                      <a:pt x="3459" y="1218"/>
                    </a:lnTo>
                    <a:lnTo>
                      <a:pt x="3410" y="1072"/>
                    </a:lnTo>
                    <a:lnTo>
                      <a:pt x="3337" y="902"/>
                    </a:lnTo>
                    <a:lnTo>
                      <a:pt x="3240" y="756"/>
                    </a:lnTo>
                    <a:lnTo>
                      <a:pt x="3142" y="634"/>
                    </a:lnTo>
                    <a:lnTo>
                      <a:pt x="3021" y="512"/>
                    </a:lnTo>
                    <a:lnTo>
                      <a:pt x="2899" y="390"/>
                    </a:lnTo>
                    <a:lnTo>
                      <a:pt x="2753" y="293"/>
                    </a:lnTo>
                    <a:lnTo>
                      <a:pt x="2606" y="196"/>
                    </a:lnTo>
                    <a:lnTo>
                      <a:pt x="2436" y="122"/>
                    </a:lnTo>
                    <a:lnTo>
                      <a:pt x="2266" y="74"/>
                    </a:lnTo>
                    <a:lnTo>
                      <a:pt x="2095" y="25"/>
                    </a:lnTo>
                    <a:lnTo>
                      <a:pt x="2095" y="25"/>
                    </a:lnTo>
                    <a:lnTo>
                      <a:pt x="1925" y="1"/>
                    </a:lnTo>
                    <a:lnTo>
                      <a:pt x="1730" y="1"/>
                    </a:lnTo>
                    <a:lnTo>
                      <a:pt x="1559" y="1"/>
                    </a:lnTo>
                    <a:lnTo>
                      <a:pt x="1389" y="25"/>
                    </a:lnTo>
                    <a:lnTo>
                      <a:pt x="1218" y="74"/>
                    </a:lnTo>
                    <a:lnTo>
                      <a:pt x="1072" y="147"/>
                    </a:lnTo>
                    <a:lnTo>
                      <a:pt x="902" y="220"/>
                    </a:lnTo>
                    <a:lnTo>
                      <a:pt x="756" y="317"/>
                    </a:lnTo>
                    <a:lnTo>
                      <a:pt x="634" y="415"/>
                    </a:lnTo>
                    <a:lnTo>
                      <a:pt x="512" y="537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1"/>
                    </a:lnTo>
                    <a:lnTo>
                      <a:pt x="122" y="1097"/>
                    </a:lnTo>
                    <a:lnTo>
                      <a:pt x="74" y="1267"/>
                    </a:lnTo>
                    <a:lnTo>
                      <a:pt x="25" y="1462"/>
                    </a:lnTo>
                    <a:lnTo>
                      <a:pt x="25" y="1462"/>
                    </a:lnTo>
                    <a:lnTo>
                      <a:pt x="1" y="1633"/>
                    </a:lnTo>
                    <a:lnTo>
                      <a:pt x="1" y="1803"/>
                    </a:lnTo>
                    <a:lnTo>
                      <a:pt x="1" y="1998"/>
                    </a:lnTo>
                    <a:lnTo>
                      <a:pt x="25" y="2168"/>
                    </a:lnTo>
                    <a:lnTo>
                      <a:pt x="74" y="2339"/>
                    </a:lnTo>
                    <a:lnTo>
                      <a:pt x="147" y="2485"/>
                    </a:lnTo>
                    <a:lnTo>
                      <a:pt x="220" y="2655"/>
                    </a:lnTo>
                    <a:lnTo>
                      <a:pt x="317" y="2777"/>
                    </a:lnTo>
                    <a:lnTo>
                      <a:pt x="415" y="2923"/>
                    </a:lnTo>
                    <a:lnTo>
                      <a:pt x="536" y="3045"/>
                    </a:lnTo>
                    <a:lnTo>
                      <a:pt x="658" y="3167"/>
                    </a:lnTo>
                    <a:lnTo>
                      <a:pt x="804" y="3264"/>
                    </a:lnTo>
                    <a:lnTo>
                      <a:pt x="950" y="3362"/>
                    </a:lnTo>
                    <a:lnTo>
                      <a:pt x="1096" y="3435"/>
                    </a:lnTo>
                    <a:lnTo>
                      <a:pt x="1267" y="3483"/>
                    </a:lnTo>
                    <a:lnTo>
                      <a:pt x="1462" y="3532"/>
                    </a:lnTo>
                    <a:lnTo>
                      <a:pt x="1462" y="3532"/>
                    </a:lnTo>
                    <a:lnTo>
                      <a:pt x="1705" y="3557"/>
                    </a:lnTo>
                    <a:lnTo>
                      <a:pt x="1973" y="3557"/>
                    </a:lnTo>
                    <a:lnTo>
                      <a:pt x="2217" y="3508"/>
                    </a:lnTo>
                    <a:lnTo>
                      <a:pt x="2460" y="3435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825">
                <a:extLst>
                  <a:ext uri="{FF2B5EF4-FFF2-40B4-BE49-F238E27FC236}">
                    <a16:creationId xmlns:a16="http://schemas.microsoft.com/office/drawing/2014/main" id="{5C225417-5386-4CF0-A050-D547324972FC}"/>
                  </a:ext>
                </a:extLst>
              </p:cNvPr>
              <p:cNvSpPr/>
              <p:nvPr/>
            </p:nvSpPr>
            <p:spPr>
              <a:xfrm>
                <a:off x="5233525" y="5255225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3215" y="707"/>
                    </a:moveTo>
                    <a:lnTo>
                      <a:pt x="3215" y="707"/>
                    </a:lnTo>
                    <a:lnTo>
                      <a:pt x="3093" y="585"/>
                    </a:lnTo>
                    <a:lnTo>
                      <a:pt x="2972" y="464"/>
                    </a:lnTo>
                    <a:lnTo>
                      <a:pt x="2850" y="342"/>
                    </a:lnTo>
                    <a:lnTo>
                      <a:pt x="2679" y="244"/>
                    </a:lnTo>
                    <a:lnTo>
                      <a:pt x="2679" y="244"/>
                    </a:lnTo>
                    <a:lnTo>
                      <a:pt x="2533" y="171"/>
                    </a:lnTo>
                    <a:lnTo>
                      <a:pt x="2363" y="98"/>
                    </a:lnTo>
                    <a:lnTo>
                      <a:pt x="2192" y="50"/>
                    </a:lnTo>
                    <a:lnTo>
                      <a:pt x="2022" y="25"/>
                    </a:lnTo>
                    <a:lnTo>
                      <a:pt x="1851" y="1"/>
                    </a:lnTo>
                    <a:lnTo>
                      <a:pt x="1681" y="25"/>
                    </a:lnTo>
                    <a:lnTo>
                      <a:pt x="1510" y="25"/>
                    </a:lnTo>
                    <a:lnTo>
                      <a:pt x="1340" y="74"/>
                    </a:lnTo>
                    <a:lnTo>
                      <a:pt x="1169" y="123"/>
                    </a:lnTo>
                    <a:lnTo>
                      <a:pt x="1023" y="196"/>
                    </a:lnTo>
                    <a:lnTo>
                      <a:pt x="877" y="269"/>
                    </a:lnTo>
                    <a:lnTo>
                      <a:pt x="731" y="366"/>
                    </a:lnTo>
                    <a:lnTo>
                      <a:pt x="585" y="488"/>
                    </a:lnTo>
                    <a:lnTo>
                      <a:pt x="463" y="610"/>
                    </a:lnTo>
                    <a:lnTo>
                      <a:pt x="341" y="731"/>
                    </a:lnTo>
                    <a:lnTo>
                      <a:pt x="244" y="902"/>
                    </a:lnTo>
                    <a:lnTo>
                      <a:pt x="244" y="902"/>
                    </a:lnTo>
                    <a:lnTo>
                      <a:pt x="171" y="1048"/>
                    </a:lnTo>
                    <a:lnTo>
                      <a:pt x="98" y="1219"/>
                    </a:lnTo>
                    <a:lnTo>
                      <a:pt x="49" y="1389"/>
                    </a:lnTo>
                    <a:lnTo>
                      <a:pt x="25" y="1560"/>
                    </a:lnTo>
                    <a:lnTo>
                      <a:pt x="0" y="1730"/>
                    </a:lnTo>
                    <a:lnTo>
                      <a:pt x="0" y="1900"/>
                    </a:lnTo>
                    <a:lnTo>
                      <a:pt x="25" y="2071"/>
                    </a:lnTo>
                    <a:lnTo>
                      <a:pt x="73" y="2241"/>
                    </a:lnTo>
                    <a:lnTo>
                      <a:pt x="122" y="2412"/>
                    </a:lnTo>
                    <a:lnTo>
                      <a:pt x="195" y="2558"/>
                    </a:lnTo>
                    <a:lnTo>
                      <a:pt x="268" y="2729"/>
                    </a:lnTo>
                    <a:lnTo>
                      <a:pt x="366" y="2850"/>
                    </a:lnTo>
                    <a:lnTo>
                      <a:pt x="463" y="2996"/>
                    </a:lnTo>
                    <a:lnTo>
                      <a:pt x="609" y="3118"/>
                    </a:lnTo>
                    <a:lnTo>
                      <a:pt x="731" y="3240"/>
                    </a:lnTo>
                    <a:lnTo>
                      <a:pt x="901" y="3337"/>
                    </a:lnTo>
                    <a:lnTo>
                      <a:pt x="901" y="3337"/>
                    </a:lnTo>
                    <a:lnTo>
                      <a:pt x="1048" y="3410"/>
                    </a:lnTo>
                    <a:lnTo>
                      <a:pt x="1218" y="3484"/>
                    </a:lnTo>
                    <a:lnTo>
                      <a:pt x="1389" y="3532"/>
                    </a:lnTo>
                    <a:lnTo>
                      <a:pt x="1559" y="3557"/>
                    </a:lnTo>
                    <a:lnTo>
                      <a:pt x="1730" y="3581"/>
                    </a:lnTo>
                    <a:lnTo>
                      <a:pt x="1900" y="3581"/>
                    </a:lnTo>
                    <a:lnTo>
                      <a:pt x="2071" y="3557"/>
                    </a:lnTo>
                    <a:lnTo>
                      <a:pt x="2241" y="3508"/>
                    </a:lnTo>
                    <a:lnTo>
                      <a:pt x="2411" y="3459"/>
                    </a:lnTo>
                    <a:lnTo>
                      <a:pt x="2558" y="3410"/>
                    </a:lnTo>
                    <a:lnTo>
                      <a:pt x="2704" y="3313"/>
                    </a:lnTo>
                    <a:lnTo>
                      <a:pt x="2850" y="3216"/>
                    </a:lnTo>
                    <a:lnTo>
                      <a:pt x="2996" y="3118"/>
                    </a:lnTo>
                    <a:lnTo>
                      <a:pt x="3118" y="2996"/>
                    </a:lnTo>
                    <a:lnTo>
                      <a:pt x="3240" y="2850"/>
                    </a:lnTo>
                    <a:lnTo>
                      <a:pt x="3337" y="2704"/>
                    </a:lnTo>
                    <a:lnTo>
                      <a:pt x="3337" y="2704"/>
                    </a:lnTo>
                    <a:lnTo>
                      <a:pt x="3459" y="2412"/>
                    </a:lnTo>
                    <a:lnTo>
                      <a:pt x="3532" y="2144"/>
                    </a:lnTo>
                    <a:lnTo>
                      <a:pt x="3581" y="1852"/>
                    </a:lnTo>
                    <a:lnTo>
                      <a:pt x="3556" y="156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826">
                <a:extLst>
                  <a:ext uri="{FF2B5EF4-FFF2-40B4-BE49-F238E27FC236}">
                    <a16:creationId xmlns:a16="http://schemas.microsoft.com/office/drawing/2014/main" id="{F2B2177A-3C1C-4737-A983-B5086B44BAC9}"/>
                  </a:ext>
                </a:extLst>
              </p:cNvPr>
              <p:cNvSpPr/>
              <p:nvPr/>
            </p:nvSpPr>
            <p:spPr>
              <a:xfrm>
                <a:off x="5453325" y="5382475"/>
                <a:ext cx="88925" cy="883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33" fill="none" extrusionOk="0">
                    <a:moveTo>
                      <a:pt x="1389" y="1"/>
                    </a:moveTo>
                    <a:lnTo>
                      <a:pt x="1389" y="1"/>
                    </a:lnTo>
                    <a:lnTo>
                      <a:pt x="1194" y="50"/>
                    </a:lnTo>
                    <a:lnTo>
                      <a:pt x="999" y="147"/>
                    </a:lnTo>
                    <a:lnTo>
                      <a:pt x="804" y="245"/>
                    </a:lnTo>
                    <a:lnTo>
                      <a:pt x="634" y="366"/>
                    </a:lnTo>
                    <a:lnTo>
                      <a:pt x="634" y="366"/>
                    </a:lnTo>
                    <a:lnTo>
                      <a:pt x="488" y="488"/>
                    </a:lnTo>
                    <a:lnTo>
                      <a:pt x="390" y="634"/>
                    </a:lnTo>
                    <a:lnTo>
                      <a:pt x="268" y="780"/>
                    </a:lnTo>
                    <a:lnTo>
                      <a:pt x="195" y="926"/>
                    </a:lnTo>
                    <a:lnTo>
                      <a:pt x="122" y="1073"/>
                    </a:lnTo>
                    <a:lnTo>
                      <a:pt x="74" y="1243"/>
                    </a:lnTo>
                    <a:lnTo>
                      <a:pt x="25" y="1414"/>
                    </a:lnTo>
                    <a:lnTo>
                      <a:pt x="0" y="1584"/>
                    </a:lnTo>
                    <a:lnTo>
                      <a:pt x="0" y="1755"/>
                    </a:lnTo>
                    <a:lnTo>
                      <a:pt x="0" y="1925"/>
                    </a:lnTo>
                    <a:lnTo>
                      <a:pt x="25" y="2096"/>
                    </a:lnTo>
                    <a:lnTo>
                      <a:pt x="74" y="2266"/>
                    </a:lnTo>
                    <a:lnTo>
                      <a:pt x="122" y="2412"/>
                    </a:lnTo>
                    <a:lnTo>
                      <a:pt x="195" y="2583"/>
                    </a:lnTo>
                    <a:lnTo>
                      <a:pt x="293" y="2729"/>
                    </a:lnTo>
                    <a:lnTo>
                      <a:pt x="415" y="2875"/>
                    </a:lnTo>
                    <a:lnTo>
                      <a:pt x="415" y="2875"/>
                    </a:lnTo>
                    <a:lnTo>
                      <a:pt x="536" y="3021"/>
                    </a:lnTo>
                    <a:lnTo>
                      <a:pt x="658" y="3143"/>
                    </a:lnTo>
                    <a:lnTo>
                      <a:pt x="804" y="3240"/>
                    </a:lnTo>
                    <a:lnTo>
                      <a:pt x="950" y="3313"/>
                    </a:lnTo>
                    <a:lnTo>
                      <a:pt x="1121" y="3386"/>
                    </a:lnTo>
                    <a:lnTo>
                      <a:pt x="1267" y="3459"/>
                    </a:lnTo>
                    <a:lnTo>
                      <a:pt x="1437" y="3484"/>
                    </a:lnTo>
                    <a:lnTo>
                      <a:pt x="1608" y="3508"/>
                    </a:lnTo>
                    <a:lnTo>
                      <a:pt x="1778" y="3532"/>
                    </a:lnTo>
                    <a:lnTo>
                      <a:pt x="1949" y="3508"/>
                    </a:lnTo>
                    <a:lnTo>
                      <a:pt x="2119" y="3484"/>
                    </a:lnTo>
                    <a:lnTo>
                      <a:pt x="2290" y="3435"/>
                    </a:lnTo>
                    <a:lnTo>
                      <a:pt x="2460" y="3386"/>
                    </a:lnTo>
                    <a:lnTo>
                      <a:pt x="2606" y="3313"/>
                    </a:lnTo>
                    <a:lnTo>
                      <a:pt x="2777" y="3216"/>
                    </a:lnTo>
                    <a:lnTo>
                      <a:pt x="2923" y="3118"/>
                    </a:lnTo>
                    <a:lnTo>
                      <a:pt x="2923" y="3118"/>
                    </a:lnTo>
                    <a:lnTo>
                      <a:pt x="3045" y="2997"/>
                    </a:lnTo>
                    <a:lnTo>
                      <a:pt x="3167" y="2851"/>
                    </a:lnTo>
                    <a:lnTo>
                      <a:pt x="3264" y="2704"/>
                    </a:lnTo>
                    <a:lnTo>
                      <a:pt x="3361" y="2558"/>
                    </a:lnTo>
                    <a:lnTo>
                      <a:pt x="3435" y="2412"/>
                    </a:lnTo>
                    <a:lnTo>
                      <a:pt x="3483" y="2242"/>
                    </a:lnTo>
                    <a:lnTo>
                      <a:pt x="3532" y="2071"/>
                    </a:lnTo>
                    <a:lnTo>
                      <a:pt x="3556" y="1901"/>
                    </a:lnTo>
                    <a:lnTo>
                      <a:pt x="3556" y="1730"/>
                    </a:lnTo>
                    <a:lnTo>
                      <a:pt x="3556" y="1560"/>
                    </a:lnTo>
                    <a:lnTo>
                      <a:pt x="3532" y="1389"/>
                    </a:lnTo>
                    <a:lnTo>
                      <a:pt x="3483" y="1219"/>
                    </a:lnTo>
                    <a:lnTo>
                      <a:pt x="3410" y="1048"/>
                    </a:lnTo>
                    <a:lnTo>
                      <a:pt x="3337" y="902"/>
                    </a:lnTo>
                    <a:lnTo>
                      <a:pt x="3264" y="756"/>
                    </a:lnTo>
                    <a:lnTo>
                      <a:pt x="3142" y="610"/>
                    </a:lnTo>
                    <a:lnTo>
                      <a:pt x="3142" y="610"/>
                    </a:lnTo>
                    <a:lnTo>
                      <a:pt x="2972" y="415"/>
                    </a:lnTo>
                    <a:lnTo>
                      <a:pt x="2753" y="245"/>
                    </a:lnTo>
                    <a:lnTo>
                      <a:pt x="2533" y="123"/>
                    </a:lnTo>
                    <a:lnTo>
                      <a:pt x="2314" y="5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827">
                <a:extLst>
                  <a:ext uri="{FF2B5EF4-FFF2-40B4-BE49-F238E27FC236}">
                    <a16:creationId xmlns:a16="http://schemas.microsoft.com/office/drawing/2014/main" id="{065E0883-FD56-4990-A3BA-7394FB6E3D9D}"/>
                  </a:ext>
                </a:extLst>
              </p:cNvPr>
              <p:cNvSpPr/>
              <p:nvPr/>
            </p:nvSpPr>
            <p:spPr>
              <a:xfrm>
                <a:off x="5682875" y="5188875"/>
                <a:ext cx="889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81" fill="none" extrusionOk="0">
                    <a:moveTo>
                      <a:pt x="0" y="2022"/>
                    </a:moveTo>
                    <a:lnTo>
                      <a:pt x="0" y="2022"/>
                    </a:lnTo>
                    <a:lnTo>
                      <a:pt x="25" y="2216"/>
                    </a:lnTo>
                    <a:lnTo>
                      <a:pt x="98" y="2411"/>
                    </a:lnTo>
                    <a:lnTo>
                      <a:pt x="98" y="2411"/>
                    </a:lnTo>
                    <a:lnTo>
                      <a:pt x="171" y="2557"/>
                    </a:lnTo>
                    <a:lnTo>
                      <a:pt x="244" y="2728"/>
                    </a:lnTo>
                    <a:lnTo>
                      <a:pt x="341" y="2874"/>
                    </a:lnTo>
                    <a:lnTo>
                      <a:pt x="463" y="2996"/>
                    </a:lnTo>
                    <a:lnTo>
                      <a:pt x="585" y="3118"/>
                    </a:lnTo>
                    <a:lnTo>
                      <a:pt x="707" y="3239"/>
                    </a:lnTo>
                    <a:lnTo>
                      <a:pt x="853" y="3337"/>
                    </a:lnTo>
                    <a:lnTo>
                      <a:pt x="999" y="3410"/>
                    </a:lnTo>
                    <a:lnTo>
                      <a:pt x="1169" y="3483"/>
                    </a:lnTo>
                    <a:lnTo>
                      <a:pt x="1340" y="3532"/>
                    </a:lnTo>
                    <a:lnTo>
                      <a:pt x="1510" y="3556"/>
                    </a:lnTo>
                    <a:lnTo>
                      <a:pt x="1681" y="3580"/>
                    </a:lnTo>
                    <a:lnTo>
                      <a:pt x="1851" y="3580"/>
                    </a:lnTo>
                    <a:lnTo>
                      <a:pt x="2022" y="3556"/>
                    </a:lnTo>
                    <a:lnTo>
                      <a:pt x="2192" y="3532"/>
                    </a:lnTo>
                    <a:lnTo>
                      <a:pt x="2363" y="3459"/>
                    </a:lnTo>
                    <a:lnTo>
                      <a:pt x="2363" y="3459"/>
                    </a:lnTo>
                    <a:lnTo>
                      <a:pt x="2533" y="3410"/>
                    </a:lnTo>
                    <a:lnTo>
                      <a:pt x="2704" y="3312"/>
                    </a:lnTo>
                    <a:lnTo>
                      <a:pt x="2850" y="3215"/>
                    </a:lnTo>
                    <a:lnTo>
                      <a:pt x="2972" y="3093"/>
                    </a:lnTo>
                    <a:lnTo>
                      <a:pt x="3093" y="2971"/>
                    </a:lnTo>
                    <a:lnTo>
                      <a:pt x="3215" y="2850"/>
                    </a:lnTo>
                    <a:lnTo>
                      <a:pt x="3288" y="2704"/>
                    </a:lnTo>
                    <a:lnTo>
                      <a:pt x="3386" y="2557"/>
                    </a:lnTo>
                    <a:lnTo>
                      <a:pt x="3434" y="2387"/>
                    </a:lnTo>
                    <a:lnTo>
                      <a:pt x="3483" y="2216"/>
                    </a:lnTo>
                    <a:lnTo>
                      <a:pt x="3532" y="2070"/>
                    </a:lnTo>
                    <a:lnTo>
                      <a:pt x="3556" y="1875"/>
                    </a:lnTo>
                    <a:lnTo>
                      <a:pt x="3556" y="1705"/>
                    </a:lnTo>
                    <a:lnTo>
                      <a:pt x="3532" y="1534"/>
                    </a:lnTo>
                    <a:lnTo>
                      <a:pt x="3507" y="1364"/>
                    </a:lnTo>
                    <a:lnTo>
                      <a:pt x="3434" y="1194"/>
                    </a:lnTo>
                    <a:lnTo>
                      <a:pt x="3434" y="1194"/>
                    </a:lnTo>
                    <a:lnTo>
                      <a:pt x="3361" y="1023"/>
                    </a:lnTo>
                    <a:lnTo>
                      <a:pt x="3288" y="853"/>
                    </a:lnTo>
                    <a:lnTo>
                      <a:pt x="3191" y="706"/>
                    </a:lnTo>
                    <a:lnTo>
                      <a:pt x="3069" y="585"/>
                    </a:lnTo>
                    <a:lnTo>
                      <a:pt x="2947" y="463"/>
                    </a:lnTo>
                    <a:lnTo>
                      <a:pt x="2825" y="341"/>
                    </a:lnTo>
                    <a:lnTo>
                      <a:pt x="2679" y="268"/>
                    </a:lnTo>
                    <a:lnTo>
                      <a:pt x="2533" y="171"/>
                    </a:lnTo>
                    <a:lnTo>
                      <a:pt x="2363" y="122"/>
                    </a:lnTo>
                    <a:lnTo>
                      <a:pt x="2192" y="73"/>
                    </a:lnTo>
                    <a:lnTo>
                      <a:pt x="2022" y="24"/>
                    </a:lnTo>
                    <a:lnTo>
                      <a:pt x="1851" y="24"/>
                    </a:lnTo>
                    <a:lnTo>
                      <a:pt x="1681" y="0"/>
                    </a:lnTo>
                    <a:lnTo>
                      <a:pt x="1510" y="24"/>
                    </a:lnTo>
                    <a:lnTo>
                      <a:pt x="1340" y="73"/>
                    </a:lnTo>
                    <a:lnTo>
                      <a:pt x="1169" y="122"/>
                    </a:lnTo>
                    <a:lnTo>
                      <a:pt x="1169" y="122"/>
                    </a:lnTo>
                    <a:lnTo>
                      <a:pt x="974" y="195"/>
                    </a:lnTo>
                    <a:lnTo>
                      <a:pt x="804" y="292"/>
                    </a:lnTo>
                    <a:lnTo>
                      <a:pt x="658" y="390"/>
                    </a:lnTo>
                    <a:lnTo>
                      <a:pt x="512" y="512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0"/>
                    </a:lnTo>
                    <a:lnTo>
                      <a:pt x="122" y="112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Shape 828">
                <a:extLst>
                  <a:ext uri="{FF2B5EF4-FFF2-40B4-BE49-F238E27FC236}">
                    <a16:creationId xmlns:a16="http://schemas.microsoft.com/office/drawing/2014/main" id="{C497A5ED-CCEE-4F09-A7B4-7079C57F1DC1}"/>
                  </a:ext>
                </a:extLst>
              </p:cNvPr>
              <p:cNvSpPr/>
              <p:nvPr/>
            </p:nvSpPr>
            <p:spPr>
              <a:xfrm>
                <a:off x="5411925" y="5110925"/>
                <a:ext cx="188775" cy="189400"/>
              </a:xfrm>
              <a:custGeom>
                <a:avLst/>
                <a:gdLst/>
                <a:ahLst/>
                <a:cxnLst/>
                <a:rect l="0" t="0" r="0" b="0"/>
                <a:pathLst>
                  <a:path w="7551" h="7576" fill="none" extrusionOk="0">
                    <a:moveTo>
                      <a:pt x="0" y="3776"/>
                    </a:moveTo>
                    <a:lnTo>
                      <a:pt x="0" y="3776"/>
                    </a:lnTo>
                    <a:lnTo>
                      <a:pt x="25" y="3410"/>
                    </a:lnTo>
                    <a:lnTo>
                      <a:pt x="73" y="3021"/>
                    </a:lnTo>
                    <a:lnTo>
                      <a:pt x="171" y="2655"/>
                    </a:lnTo>
                    <a:lnTo>
                      <a:pt x="293" y="2314"/>
                    </a:lnTo>
                    <a:lnTo>
                      <a:pt x="463" y="1973"/>
                    </a:lnTo>
                    <a:lnTo>
                      <a:pt x="658" y="1681"/>
                    </a:lnTo>
                    <a:lnTo>
                      <a:pt x="877" y="1389"/>
                    </a:lnTo>
                    <a:lnTo>
                      <a:pt x="1121" y="1121"/>
                    </a:lnTo>
                    <a:lnTo>
                      <a:pt x="1389" y="877"/>
                    </a:lnTo>
                    <a:lnTo>
                      <a:pt x="1656" y="658"/>
                    </a:lnTo>
                    <a:lnTo>
                      <a:pt x="1973" y="463"/>
                    </a:lnTo>
                    <a:lnTo>
                      <a:pt x="2314" y="293"/>
                    </a:lnTo>
                    <a:lnTo>
                      <a:pt x="2655" y="171"/>
                    </a:lnTo>
                    <a:lnTo>
                      <a:pt x="3020" y="74"/>
                    </a:lnTo>
                    <a:lnTo>
                      <a:pt x="3386" y="25"/>
                    </a:lnTo>
                    <a:lnTo>
                      <a:pt x="3775" y="1"/>
                    </a:lnTo>
                    <a:lnTo>
                      <a:pt x="3775" y="1"/>
                    </a:lnTo>
                    <a:lnTo>
                      <a:pt x="4165" y="25"/>
                    </a:lnTo>
                    <a:lnTo>
                      <a:pt x="4555" y="74"/>
                    </a:lnTo>
                    <a:lnTo>
                      <a:pt x="4896" y="171"/>
                    </a:lnTo>
                    <a:lnTo>
                      <a:pt x="5261" y="293"/>
                    </a:lnTo>
                    <a:lnTo>
                      <a:pt x="5578" y="463"/>
                    </a:lnTo>
                    <a:lnTo>
                      <a:pt x="5894" y="658"/>
                    </a:lnTo>
                    <a:lnTo>
                      <a:pt x="6186" y="877"/>
                    </a:lnTo>
                    <a:lnTo>
                      <a:pt x="6454" y="1121"/>
                    </a:lnTo>
                    <a:lnTo>
                      <a:pt x="6698" y="1389"/>
                    </a:lnTo>
                    <a:lnTo>
                      <a:pt x="6917" y="1681"/>
                    </a:lnTo>
                    <a:lnTo>
                      <a:pt x="7112" y="1973"/>
                    </a:lnTo>
                    <a:lnTo>
                      <a:pt x="7258" y="2314"/>
                    </a:lnTo>
                    <a:lnTo>
                      <a:pt x="7404" y="2655"/>
                    </a:lnTo>
                    <a:lnTo>
                      <a:pt x="7477" y="3021"/>
                    </a:lnTo>
                    <a:lnTo>
                      <a:pt x="7550" y="3410"/>
                    </a:lnTo>
                    <a:lnTo>
                      <a:pt x="7550" y="3776"/>
                    </a:lnTo>
                    <a:lnTo>
                      <a:pt x="7550" y="3776"/>
                    </a:lnTo>
                    <a:lnTo>
                      <a:pt x="7550" y="4165"/>
                    </a:lnTo>
                    <a:lnTo>
                      <a:pt x="7477" y="4555"/>
                    </a:lnTo>
                    <a:lnTo>
                      <a:pt x="7404" y="4920"/>
                    </a:lnTo>
                    <a:lnTo>
                      <a:pt x="7258" y="5261"/>
                    </a:lnTo>
                    <a:lnTo>
                      <a:pt x="7112" y="5578"/>
                    </a:lnTo>
                    <a:lnTo>
                      <a:pt x="6917" y="5895"/>
                    </a:lnTo>
                    <a:lnTo>
                      <a:pt x="6698" y="6187"/>
                    </a:lnTo>
                    <a:lnTo>
                      <a:pt x="6454" y="6455"/>
                    </a:lnTo>
                    <a:lnTo>
                      <a:pt x="6186" y="6698"/>
                    </a:lnTo>
                    <a:lnTo>
                      <a:pt x="5894" y="6917"/>
                    </a:lnTo>
                    <a:lnTo>
                      <a:pt x="5578" y="7112"/>
                    </a:lnTo>
                    <a:lnTo>
                      <a:pt x="5261" y="7258"/>
                    </a:lnTo>
                    <a:lnTo>
                      <a:pt x="4896" y="7405"/>
                    </a:lnTo>
                    <a:lnTo>
                      <a:pt x="4555" y="7478"/>
                    </a:lnTo>
                    <a:lnTo>
                      <a:pt x="4165" y="7551"/>
                    </a:lnTo>
                    <a:lnTo>
                      <a:pt x="3775" y="7575"/>
                    </a:lnTo>
                    <a:lnTo>
                      <a:pt x="3775" y="7575"/>
                    </a:lnTo>
                    <a:lnTo>
                      <a:pt x="3386" y="7551"/>
                    </a:lnTo>
                    <a:lnTo>
                      <a:pt x="3020" y="7478"/>
                    </a:lnTo>
                    <a:lnTo>
                      <a:pt x="2655" y="7405"/>
                    </a:lnTo>
                    <a:lnTo>
                      <a:pt x="2314" y="7258"/>
                    </a:lnTo>
                    <a:lnTo>
                      <a:pt x="1973" y="7112"/>
                    </a:lnTo>
                    <a:lnTo>
                      <a:pt x="1656" y="6917"/>
                    </a:lnTo>
                    <a:lnTo>
                      <a:pt x="1389" y="6698"/>
                    </a:lnTo>
                    <a:lnTo>
                      <a:pt x="1121" y="6455"/>
                    </a:lnTo>
                    <a:lnTo>
                      <a:pt x="877" y="6187"/>
                    </a:lnTo>
                    <a:lnTo>
                      <a:pt x="658" y="5895"/>
                    </a:lnTo>
                    <a:lnTo>
                      <a:pt x="463" y="5578"/>
                    </a:lnTo>
                    <a:lnTo>
                      <a:pt x="293" y="5261"/>
                    </a:lnTo>
                    <a:lnTo>
                      <a:pt x="171" y="4920"/>
                    </a:lnTo>
                    <a:lnTo>
                      <a:pt x="73" y="4555"/>
                    </a:lnTo>
                    <a:lnTo>
                      <a:pt x="25" y="4165"/>
                    </a:lnTo>
                    <a:lnTo>
                      <a:pt x="0" y="3776"/>
                    </a:lnTo>
                    <a:lnTo>
                      <a:pt x="0" y="3776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Shape 829">
                <a:extLst>
                  <a:ext uri="{FF2B5EF4-FFF2-40B4-BE49-F238E27FC236}">
                    <a16:creationId xmlns:a16="http://schemas.microsoft.com/office/drawing/2014/main" id="{D8CBE5C1-1916-4EF1-B9E9-DC5E58DE62C4}"/>
                  </a:ext>
                </a:extLst>
              </p:cNvPr>
              <p:cNvSpPr/>
              <p:nvPr/>
            </p:nvSpPr>
            <p:spPr>
              <a:xfrm>
                <a:off x="5367475" y="5025075"/>
                <a:ext cx="81600" cy="105975"/>
              </a:xfrm>
              <a:custGeom>
                <a:avLst/>
                <a:gdLst/>
                <a:ahLst/>
                <a:cxnLst/>
                <a:rect l="0" t="0" r="0" b="0"/>
                <a:pathLst>
                  <a:path w="3264" h="4239" fill="none" extrusionOk="0">
                    <a:moveTo>
                      <a:pt x="0" y="1"/>
                    </a:moveTo>
                    <a:lnTo>
                      <a:pt x="3264" y="4238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Shape 830">
                <a:extLst>
                  <a:ext uri="{FF2B5EF4-FFF2-40B4-BE49-F238E27FC236}">
                    <a16:creationId xmlns:a16="http://schemas.microsoft.com/office/drawing/2014/main" id="{BB37530B-08B3-4205-8A08-E876EE3F9FBE}"/>
                  </a:ext>
                </a:extLst>
              </p:cNvPr>
              <p:cNvSpPr/>
              <p:nvPr/>
            </p:nvSpPr>
            <p:spPr>
              <a:xfrm>
                <a:off x="5567800" y="4999500"/>
                <a:ext cx="115100" cy="133975"/>
              </a:xfrm>
              <a:custGeom>
                <a:avLst/>
                <a:gdLst/>
                <a:ahLst/>
                <a:cxnLst/>
                <a:rect l="0" t="0" r="0" b="0"/>
                <a:pathLst>
                  <a:path w="4604" h="5359" fill="none" extrusionOk="0">
                    <a:moveTo>
                      <a:pt x="0" y="5359"/>
                    </a:moveTo>
                    <a:lnTo>
                      <a:pt x="4603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Shape 831">
                <a:extLst>
                  <a:ext uri="{FF2B5EF4-FFF2-40B4-BE49-F238E27FC236}">
                    <a16:creationId xmlns:a16="http://schemas.microsoft.com/office/drawing/2014/main" id="{14DEB002-C856-4D51-9E3F-42951B8C7A10}"/>
                  </a:ext>
                </a:extLst>
              </p:cNvPr>
              <p:cNvSpPr/>
              <p:nvPr/>
            </p:nvSpPr>
            <p:spPr>
              <a:xfrm>
                <a:off x="5600075" y="5217475"/>
                <a:ext cx="127275" cy="16475"/>
              </a:xfrm>
              <a:custGeom>
                <a:avLst/>
                <a:gdLst/>
                <a:ahLst/>
                <a:cxnLst/>
                <a:rect l="0" t="0" r="0" b="0"/>
                <a:pathLst>
                  <a:path w="5091" h="659" fill="none" extrusionOk="0">
                    <a:moveTo>
                      <a:pt x="5090" y="658"/>
                    </a:moveTo>
                    <a:lnTo>
                      <a:pt x="0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Shape 832">
                <a:extLst>
                  <a:ext uri="{FF2B5EF4-FFF2-40B4-BE49-F238E27FC236}">
                    <a16:creationId xmlns:a16="http://schemas.microsoft.com/office/drawing/2014/main" id="{5B5D5E96-C594-4AB6-9DF5-2ED8F56CCF52}"/>
                  </a:ext>
                </a:extLst>
              </p:cNvPr>
              <p:cNvSpPr/>
              <p:nvPr/>
            </p:nvSpPr>
            <p:spPr>
              <a:xfrm>
                <a:off x="5497775" y="5299675"/>
                <a:ext cx="4900" cy="126675"/>
              </a:xfrm>
              <a:custGeom>
                <a:avLst/>
                <a:gdLst/>
                <a:ahLst/>
                <a:cxnLst/>
                <a:rect l="0" t="0" r="0" b="0"/>
                <a:pathLst>
                  <a:path w="196" h="5067" fill="none" extrusionOk="0">
                    <a:moveTo>
                      <a:pt x="0" y="5067"/>
                    </a:moveTo>
                    <a:lnTo>
                      <a:pt x="195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Shape 833">
                <a:extLst>
                  <a:ext uri="{FF2B5EF4-FFF2-40B4-BE49-F238E27FC236}">
                    <a16:creationId xmlns:a16="http://schemas.microsoft.com/office/drawing/2014/main" id="{3FC3F998-CA08-40F4-81A5-CEC994EBBF42}"/>
                  </a:ext>
                </a:extLst>
              </p:cNvPr>
              <p:cNvSpPr/>
              <p:nvPr/>
            </p:nvSpPr>
            <p:spPr>
              <a:xfrm>
                <a:off x="5277975" y="5241825"/>
                <a:ext cx="141275" cy="58500"/>
              </a:xfrm>
              <a:custGeom>
                <a:avLst/>
                <a:gdLst/>
                <a:ahLst/>
                <a:cxnLst/>
                <a:rect l="0" t="0" r="0" b="0"/>
                <a:pathLst>
                  <a:path w="5651" h="2340" fill="none" extrusionOk="0">
                    <a:moveTo>
                      <a:pt x="0" y="2339"/>
                    </a:moveTo>
                    <a:lnTo>
                      <a:pt x="5651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C05CDBC-229D-45E2-B2F9-9037D7DF9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880" y="4628428"/>
            <a:ext cx="5590283" cy="1463040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812236-1A32-4FE2-AB5A-F8F998D835F3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46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40" y="1463857"/>
            <a:ext cx="11187258" cy="48455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240" y="6544402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D4E3274-D6B6-4653-BE93-096E98D05FF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742" y="6544402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544402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F1F181CB-A8D1-4E71-B164-80C38260B3F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429491" y="172390"/>
            <a:ext cx="0" cy="1196439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1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none" spc="100" baseline="0">
          <a:solidFill>
            <a:schemeClr val="tx1">
              <a:lumMod val="95000"/>
              <a:lumOff val="5000"/>
            </a:schemeClr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128016" indent="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None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0.png"/><Relationship Id="rId2" Type="http://schemas.openxmlformats.org/officeDocument/2006/relationships/image" Target="../media/image110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0.png"/><Relationship Id="rId2" Type="http://schemas.openxmlformats.org/officeDocument/2006/relationships/image" Target="../media/image13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7" Type="http://schemas.openxmlformats.org/officeDocument/2006/relationships/image" Target="../media/image23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9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81.png"/><Relationship Id="rId9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6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7.png"/><Relationship Id="rId9" Type="http://schemas.openxmlformats.org/officeDocument/2006/relationships/image" Target="../media/image7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6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9.png"/><Relationship Id="rId9" Type="http://schemas.openxmlformats.org/officeDocument/2006/relationships/image" Target="../media/image7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78.png"/><Relationship Id="rId4" Type="http://schemas.openxmlformats.org/officeDocument/2006/relationships/image" Target="../media/image7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74B3E25-B9E4-BFFF-91FF-F69C1C5E9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73355" y="1645920"/>
            <a:ext cx="12538710" cy="2075018"/>
          </a:xfrm>
        </p:spPr>
        <p:txBody>
          <a:bodyPr/>
          <a:lstStyle/>
          <a:p>
            <a:pPr algn="ctr"/>
            <a:r>
              <a:rPr lang="en-US" b="1" dirty="0"/>
              <a:t>Confidence Intervals + </a:t>
            </a:r>
            <a:br>
              <a:rPr lang="en-US" b="1" dirty="0"/>
            </a:br>
            <a:r>
              <a:rPr lang="en-US" b="1" dirty="0"/>
              <a:t>Joint Distributions I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FA8ABFF-B7FA-2616-37C9-831AF9E369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3508" y="3174170"/>
            <a:ext cx="7615003" cy="146304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CSE 312 26Su</a:t>
            </a:r>
          </a:p>
          <a:p>
            <a:pPr algn="ctr"/>
            <a:r>
              <a:rPr lang="en-US" sz="3500" dirty="0"/>
              <a:t>Lecture 16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38619B-5E7B-31C8-7521-2FB477A4BF62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E03C44-3B9A-23E6-D825-06CC817D0103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D8CFB7-70AF-962C-8466-AD6D1BB1B864}"/>
              </a:ext>
            </a:extLst>
          </p:cNvPr>
          <p:cNvSpPr/>
          <p:nvPr/>
        </p:nvSpPr>
        <p:spPr>
          <a:xfrm>
            <a:off x="8019738" y="5006715"/>
            <a:ext cx="869429" cy="125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2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F965-9E76-4C8B-AD7D-62CEDD6F7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Setup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3B7983-1B3E-44AB-8B22-DFF3D6BB24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be the true fraction of people who support the proposal. 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be indicator that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th</m:t>
                        </m:r>
                      </m:sup>
                    </m:sSup>
                  </m:oMath>
                </a14:m>
                <a:r>
                  <a:rPr lang="en-US" dirty="0"/>
                  <a:t> person supports the proposal. </a:t>
                </a:r>
              </a:p>
              <a:p>
                <a:r>
                  <a:rPr lang="en-US" dirty="0"/>
                  <a:t>Report our estimate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as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m:rPr>
                            <m:brk m:alnAt="23"/>
                          </m:rPr>
                          <a:rPr lang="en-US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dirty="0"/>
              </a:p>
              <a:p>
                <a:r>
                  <a:rPr lang="en-US" dirty="0"/>
                  <a:t>What is the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b="0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3B7983-1B3E-44AB-8B22-DFF3D6BB24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056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F965-9E76-4C8B-AD7D-62CEDD6F7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Setup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3B7983-1B3E-44AB-8B22-DFF3D6BB24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be the true fraction of people who support the proposal. 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Ber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-- indicator that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th</m:t>
                        </m:r>
                      </m:sup>
                    </m:sSup>
                  </m:oMath>
                </a14:m>
                <a:r>
                  <a:rPr lang="en-US" dirty="0"/>
                  <a:t> person supports the proposal. </a:t>
                </a:r>
              </a:p>
              <a:p>
                <a:r>
                  <a:rPr lang="en-US" dirty="0"/>
                  <a:t>Report our estimate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as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m:rPr>
                            <m:brk m:alnAt="23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What is the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∑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3B7983-1B3E-44AB-8B22-DFF3D6BB24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8176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A0B72-A50C-A979-F1FA-B2EECF053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9CCC-518F-50F4-0F4B-9B7CC028C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Setup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B7142A-E36D-A62C-EC22-1EA50219A0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be the true fraction of people who support the proposal. 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Ber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-- indicator that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th</m:t>
                        </m:r>
                      </m:sup>
                    </m:sSup>
                  </m:oMath>
                </a14:m>
                <a:r>
                  <a:rPr lang="en-US" dirty="0"/>
                  <a:t> person supports the proposal. </a:t>
                </a:r>
              </a:p>
              <a:p>
                <a:r>
                  <a:rPr lang="en-US" dirty="0"/>
                  <a:t>Report our estimate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as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m:rPr>
                            <m:brk m:alnAt="23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What is the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∑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B7142A-E36D-A62C-EC22-1EA50219A0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0DF936D4-E18F-B328-EEB3-E86EF5E3F172}"/>
                  </a:ext>
                </a:extLst>
              </p:cNvPr>
              <p:cNvSpPr/>
              <p:nvPr/>
            </p:nvSpPr>
            <p:spPr>
              <a:xfrm>
                <a:off x="7434072" y="4059936"/>
                <a:ext cx="3803904" cy="192024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By CLT, as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sz="26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</a:p>
              <a:p>
                <a:pPr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d>
                              <m:dPr>
                                <m:ctrlP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</m:num>
                          <m:den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6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0DF936D4-E18F-B328-EEB3-E86EF5E3F1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072" y="4059936"/>
                <a:ext cx="3803904" cy="192024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5167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1EF75-69BC-4EAC-9B3F-AFAEF33EE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24858C-80A7-4BC0-B685-97379E2B05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What are we looking for? Well we have a margin of error: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−.02≤</m:t>
                        </m:r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+.02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≥.95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That says we’re within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2%</m:t>
                    </m:r>
                  </m:oMath>
                </a14:m>
                <a:r>
                  <a:rPr lang="en-US" dirty="0"/>
                  <a:t> margin of error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95% </m:t>
                    </m:r>
                  </m:oMath>
                </a14:m>
                <a:r>
                  <a:rPr lang="en-US" dirty="0"/>
                  <a:t>of the time.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24858C-80A7-4BC0-B685-97379E2B05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59E5EDD5-5A88-247A-DF2B-1BCA7FF88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693" y="3886609"/>
            <a:ext cx="9658350" cy="179277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6A485A5-DB22-B496-BC48-8AC7FF99C147}"/>
              </a:ext>
            </a:extLst>
          </p:cNvPr>
          <p:cNvCxnSpPr>
            <a:cxnSpLocks/>
          </p:cNvCxnSpPr>
          <p:nvPr/>
        </p:nvCxnSpPr>
        <p:spPr>
          <a:xfrm>
            <a:off x="6004560" y="5410609"/>
            <a:ext cx="0" cy="34193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76E66A-64FA-BCD2-5BA0-8A7D335A5E79}"/>
                  </a:ext>
                </a:extLst>
              </p:cNvPr>
              <p:cNvSpPr txBox="1"/>
              <p:nvPr/>
            </p:nvSpPr>
            <p:spPr>
              <a:xfrm>
                <a:off x="5724144" y="5679388"/>
                <a:ext cx="5669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76E66A-64FA-BCD2-5BA0-8A7D335A5E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44" y="5679388"/>
                <a:ext cx="56692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8076BB-1EBB-972F-CF01-558A568377E1}"/>
              </a:ext>
            </a:extLst>
          </p:cNvPr>
          <p:cNvCxnSpPr>
            <a:cxnSpLocks/>
          </p:cNvCxnSpPr>
          <p:nvPr/>
        </p:nvCxnSpPr>
        <p:spPr>
          <a:xfrm>
            <a:off x="7335940" y="5410609"/>
            <a:ext cx="0" cy="34193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2ECAD3-A33F-535A-89C2-EA39F3BCCE26}"/>
                  </a:ext>
                </a:extLst>
              </p:cNvPr>
              <p:cNvSpPr txBox="1"/>
              <p:nvPr/>
            </p:nvSpPr>
            <p:spPr>
              <a:xfrm>
                <a:off x="7055524" y="5679388"/>
                <a:ext cx="143010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+.02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2ECAD3-A33F-535A-89C2-EA39F3BCC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524" y="5679388"/>
                <a:ext cx="143010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AD4BA2F-C755-E3D8-9C27-6FC890EA7B35}"/>
              </a:ext>
            </a:extLst>
          </p:cNvPr>
          <p:cNvCxnSpPr>
            <a:cxnSpLocks/>
          </p:cNvCxnSpPr>
          <p:nvPr/>
        </p:nvCxnSpPr>
        <p:spPr>
          <a:xfrm>
            <a:off x="4673181" y="5410609"/>
            <a:ext cx="0" cy="34193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76F3ED4-5F03-B78C-D8A4-6C221E3EFBEA}"/>
                  </a:ext>
                </a:extLst>
              </p:cNvPr>
              <p:cNvSpPr txBox="1"/>
              <p:nvPr/>
            </p:nvSpPr>
            <p:spPr>
              <a:xfrm>
                <a:off x="3673837" y="5679388"/>
                <a:ext cx="12858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−.02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76F3ED4-5F03-B78C-D8A4-6C221E3EF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3837" y="5679388"/>
                <a:ext cx="128585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9460B7-1A08-080A-6DE8-B4338D8B099D}"/>
                  </a:ext>
                </a:extLst>
              </p:cNvPr>
              <p:cNvSpPr txBox="1"/>
              <p:nvPr/>
            </p:nvSpPr>
            <p:spPr>
              <a:xfrm>
                <a:off x="4276345" y="3424320"/>
                <a:ext cx="3456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Good estimate if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in this region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9460B7-1A08-080A-6DE8-B4338D8B0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345" y="3424320"/>
                <a:ext cx="3456430" cy="369332"/>
              </a:xfrm>
              <a:prstGeom prst="rect">
                <a:avLst/>
              </a:prstGeom>
              <a:blipFill>
                <a:blip r:embed="rId7"/>
                <a:stretch>
                  <a:fillRect l="-1590" t="-8333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FFF64AA-49F7-17CE-288D-B270AD246205}"/>
                  </a:ext>
                </a:extLst>
              </p:cNvPr>
              <p:cNvSpPr/>
              <p:nvPr/>
            </p:nvSpPr>
            <p:spPr>
              <a:xfrm>
                <a:off x="6004560" y="118871"/>
                <a:ext cx="6013704" cy="429768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Same question as: for what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𝑝</m:t>
                                </m:r>
                              </m:e>
                            </m:acc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𝑝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&gt;0.02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≤0.05</m:t>
                    </m:r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FFF64AA-49F7-17CE-288D-B270AD2462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560" y="118871"/>
                <a:ext cx="6013704" cy="429768"/>
              </a:xfrm>
              <a:prstGeom prst="roundRect">
                <a:avLst>
                  <a:gd name="adj" fmla="val 0"/>
                </a:avLst>
              </a:prstGeom>
              <a:blipFill>
                <a:blip r:embed="rId8"/>
                <a:stretch>
                  <a:fillRect b="-1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863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85F5C-5246-53AF-60EE-9C04657DC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2CB66-7388-2FDC-FD66-A1EF08DEE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CLT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131E15-4F7B-1342-482D-900305AE14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What are we looking for? Well we have a margin of error: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−.02≤</m:t>
                        </m:r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+.02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≥.95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That says we’re within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2%</m:t>
                    </m:r>
                  </m:oMath>
                </a14:m>
                <a:r>
                  <a:rPr lang="en-US" dirty="0"/>
                  <a:t> margin of error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95% </m:t>
                    </m:r>
                  </m:oMath>
                </a14:m>
                <a:r>
                  <a:rPr lang="en-US" dirty="0"/>
                  <a:t>of the time. </a:t>
                </a:r>
              </a:p>
              <a:p>
                <a:endParaRPr lang="en-US" dirty="0"/>
              </a:p>
              <a:p>
                <a:r>
                  <a:rPr lang="en-US" dirty="0"/>
                  <a:t>Let’s setup to use the CLT.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−.02−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+.02−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≥.95</m:t>
                    </m:r>
                  </m:oMath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131E15-4F7B-1342-482D-900305AE14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5B4E650F-8F37-9DC5-9598-C7F4552223CC}"/>
                  </a:ext>
                </a:extLst>
              </p:cNvPr>
              <p:cNvSpPr/>
              <p:nvPr/>
            </p:nvSpPr>
            <p:spPr>
              <a:xfrm>
                <a:off x="6004560" y="118871"/>
                <a:ext cx="6013704" cy="429768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Same question as: for what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𝑛</m:t>
                    </m:r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𝑝</m:t>
                                </m:r>
                              </m:e>
                            </m:acc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𝑝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&gt;0.02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≤0.05</m:t>
                    </m:r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5B4E650F-8F37-9DC5-9598-C7F4552223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560" y="118871"/>
                <a:ext cx="6013704" cy="429768"/>
              </a:xfrm>
              <a:prstGeom prst="roundRect">
                <a:avLst>
                  <a:gd name="adj" fmla="val 0"/>
                </a:avLst>
              </a:prstGeom>
              <a:blipFill>
                <a:blip r:embed="rId3"/>
                <a:stretch>
                  <a:fillRect b="-1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0818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B7CFC-F855-46D2-B3FE-8FAA9865B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 the CLT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F6DBAA-C1AF-46EB-9A1A-5C738930FF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−.02−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+.02−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≥.95</m:t>
                    </m:r>
                  </m:oMath>
                </a14:m>
                <a:endParaRPr lang="en-US" dirty="0"/>
              </a:p>
              <a:p>
                <a:r>
                  <a:rPr lang="en-US" b="0" dirty="0"/>
                  <a:t>Is well approximated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⋅.02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d>
                              </m:e>
                            </m:rad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⋅.02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d>
                              </m:e>
                            </m:rad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≥.95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So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changes, the probability changes. So choose the smallest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for which the probability is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.95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WAIT, what’s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rad>
                  </m:oMath>
                </a14:m>
                <a:r>
                  <a:rPr lang="en-US" dirty="0"/>
                  <a:t>? We don’t know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. That’s </a:t>
                </a:r>
                <a:r>
                  <a:rPr lang="en-US" i="1" dirty="0"/>
                  <a:t>why</a:t>
                </a:r>
                <a:r>
                  <a:rPr lang="en-US" dirty="0"/>
                  <a:t> we’re doing the poll in the first place.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F6DBAA-C1AF-46EB-9A1A-5C738930FF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3612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FFFEBB4-A869-4DB6-84EB-065DFE510D7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Handling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ra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FFFEBB4-A869-4DB6-84EB-065DFE510D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4192" b="-11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A467B5-A3C3-4C46-BD5E-B2C23838CE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b="1" dirty="0"/>
                  <a:t>Justification 1:</a:t>
                </a:r>
                <a:r>
                  <a:rPr lang="en-US" dirty="0"/>
                  <a:t> If we make a mistake, we want it to be making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bigger. (since we’re trying to say “take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at least this big, and you’ll be safe”).</a:t>
                </a:r>
              </a:p>
              <a:p>
                <a:r>
                  <a:rPr lang="en-US" dirty="0"/>
                  <a:t>The bigger the standard deviation, the bigger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will need to be to control it. So assume the biggest possible standard deviation.</a:t>
                </a:r>
              </a:p>
              <a:p>
                <a:r>
                  <a:rPr lang="en-US" b="1" dirty="0"/>
                  <a:t>Justification 2:</a:t>
                </a:r>
              </a:p>
              <a:p>
                <a:r>
                  <a:rPr lang="en-US" dirty="0"/>
                  <a:t>As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rad>
                  </m:oMath>
                </a14:m>
                <a:r>
                  <a:rPr lang="en-US" dirty="0"/>
                  <a:t> gets bigger, the interval gets smaller (it’s in the denominator), so assuming the biggest value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rad>
                  </m:oMath>
                </a14:m>
                <a:r>
                  <a:rPr lang="en-US" dirty="0"/>
                  <a:t> gives us the most restricted interval. So no matter what the true interval is we have a subset of it. And if our probability is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.95</m:t>
                    </m:r>
                  </m:oMath>
                </a14:m>
                <a:r>
                  <a:rPr lang="en-US" dirty="0"/>
                  <a:t> then the true probability is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.95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What’s the maximum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rad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8A467B5-A3C3-4C46-BD5E-B2C23838CE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3019" r="-1906" b="-1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3126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EBE0D54-DF25-438F-ABA9-E18B83443F5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Worst value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EBE0D54-DF25-438F-ABA9-E18B83443F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576003-A94E-4906-9410-439933E960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4643915" cy="4845504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Calculus time! </a:t>
                </a:r>
              </a:p>
              <a:p>
                <a:r>
                  <a:rPr lang="en-US" b="0" dirty="0"/>
                  <a:t>Set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𝑑𝑝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1−2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=1/2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Second derivative test will confirm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is a maximizer</a:t>
                </a:r>
              </a:p>
              <a:p>
                <a:r>
                  <a:rPr lang="en-US" dirty="0"/>
                  <a:t>Or just plot it.</a:t>
                </a:r>
              </a:p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1/4</m:t>
                        </m:r>
                      </m:e>
                    </m:rad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576003-A94E-4906-9410-439933E960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4643915" cy="4845504"/>
              </a:xfrm>
              <a:blipFill>
                <a:blip r:embed="rId3"/>
                <a:stretch>
                  <a:fillRect l="-1312" t="-2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A051CB0-1977-405D-954C-FBBA70D91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837" y="1516108"/>
            <a:ext cx="6681661" cy="262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93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06D83-E7EB-4810-84BF-09E266891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Doing the algebra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8B3DE6-90AD-4492-A54F-EABC30BD77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−.02−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+.02−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(1−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⋅.02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d>
                              </m:e>
                            </m:rad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⋅.02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d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dirty="0"/>
                  <a:t> by CLT;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⋅.02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1/4</m:t>
                                </m:r>
                              </m:e>
                            </m:rad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⋅.02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1/4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−.04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≤.04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.04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.04</m:t>
                            </m:r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.04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.04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−1≥.95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.04</m:t>
                        </m:r>
                        <m:rad>
                          <m:radPr>
                            <m:degHide m:val="on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1.95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8B3DE6-90AD-4492-A54F-EABC30BD77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6175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A3E8B98-78E7-4414-A0C6-7BECB3401D5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Using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en-US" dirty="0"/>
                  <a:t>-table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A3E8B98-78E7-4414-A0C6-7BECB3401D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075E37-BB2E-4268-AABF-9112DF6510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.0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975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en-US" dirty="0"/>
                  <a:t>-table says: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.04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≥1.96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≥49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≥2401</m:t>
                    </m:r>
                  </m:oMath>
                </a14:m>
                <a:r>
                  <a:rPr lang="en-US" dirty="0"/>
                  <a:t>. gives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95%</m:t>
                    </m:r>
                  </m:oMath>
                </a14:m>
                <a:r>
                  <a:rPr lang="en-US" dirty="0"/>
                  <a:t> confidence interval of +/-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2%.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I.e.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95%</m:t>
                    </m:r>
                  </m:oMath>
                </a14:m>
                <a:r>
                  <a:rPr lang="en-US" dirty="0"/>
                  <a:t> of the time, our poll gets a value within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2%</m:t>
                    </m:r>
                  </m:oMath>
                </a14:m>
                <a:r>
                  <a:rPr lang="en-US" dirty="0"/>
                  <a:t> of the true value.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075E37-BB2E-4268-AABF-9112DF6510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213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E2E27-4207-DF8B-BD8F-F6A34BCD7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36C74AB-FDE4-54B6-D4CB-7D7464BA0A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4620" y="1512985"/>
            <a:ext cx="5397689" cy="4796375"/>
          </a:xfrm>
        </p:spPr>
        <p:txBody>
          <a:bodyPr>
            <a:normAutofit/>
          </a:bodyPr>
          <a:lstStyle/>
          <a:p>
            <a:r>
              <a:rPr lang="en-US" dirty="0"/>
              <a:t>Last time: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dirty="0"/>
              <a:t>Central Limit Theorem</a:t>
            </a:r>
            <a:endParaRPr lang="en-US" sz="2000" dirty="0"/>
          </a:p>
          <a:p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B0FDFA96-7E7E-A52E-E8C9-322EF61F3093}"/>
              </a:ext>
            </a:extLst>
          </p:cNvPr>
          <p:cNvSpPr txBox="1">
            <a:spLocks/>
          </p:cNvSpPr>
          <p:nvPr/>
        </p:nvSpPr>
        <p:spPr>
          <a:xfrm>
            <a:off x="6364809" y="1512984"/>
            <a:ext cx="5397689" cy="479637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128016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Today: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Polling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Joint Distributions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Joint Support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Joint PMF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81B734-7EFD-2E21-2E07-5DDE61CED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</p:spPr>
        <p:txBody>
          <a:bodyPr/>
          <a:lstStyle/>
          <a:p>
            <a:r>
              <a:rPr lang="en-US" dirty="0"/>
              <a:t>Where Are We?</a:t>
            </a:r>
          </a:p>
        </p:txBody>
      </p:sp>
    </p:spTree>
    <p:extLst>
      <p:ext uri="{BB962C8B-B14F-4D97-AF65-F5344CB8AC3E}">
        <p14:creationId xmlns:p14="http://schemas.microsoft.com/office/powerpoint/2010/main" val="388800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91FA05-6188-BCDA-1DDE-7E6CA4BE4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684" y="152237"/>
            <a:ext cx="7737899" cy="655352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610FEF5-C56A-20E9-5D44-870D8E17D87F}"/>
              </a:ext>
            </a:extLst>
          </p:cNvPr>
          <p:cNvSpPr/>
          <p:nvPr/>
        </p:nvSpPr>
        <p:spPr>
          <a:xfrm>
            <a:off x="5605272" y="4242816"/>
            <a:ext cx="822960" cy="2286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56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796C7-2E49-4BB1-8446-F47BDA95D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Confidence Intervals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C32BB4-5C22-4C01-BBD5-60040F6E82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We are trying to estimate some parameter (e.g.,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). We output an estimator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dirty="0"/>
                  <a:t> such that </a:t>
                </a:r>
              </a:p>
              <a:p>
                <a:pPr algn="ctr"/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</m:d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4000" dirty="0"/>
                  <a:t> </a:t>
                </a:r>
              </a:p>
              <a:p>
                <a:endParaRPr lang="en-US" dirty="0"/>
              </a:p>
              <a:p>
                <a:r>
                  <a:rPr lang="en-US" dirty="0"/>
                  <a:t>A “confidence interval” tells you the probability (how confident you should be) that your random variable fell in a certain range (interval)</a:t>
                </a:r>
              </a:p>
              <a:p>
                <a:r>
                  <a:rPr lang="en-US" dirty="0"/>
                  <a:t>We are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</m:oMath>
                </a14:m>
                <a:r>
                  <a:rPr lang="en-US" dirty="0"/>
                  <a:t>*100% confident that our result is an accurate estimate within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*100% percent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C32BB4-5C22-4C01-BBD5-60040F6E82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955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2CA38-7541-CA66-640D-51B1E0302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Idealized Polling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B9123-F927-31F8-730B-59367D3A7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have just discussed “idealized polling”. Real life is normally not so nice </a:t>
            </a:r>
            <a:r>
              <a:rPr lang="en-US" dirty="0">
                <a:sym typeface="Wingdings" panose="05000000000000000000" pitchFamily="2" charset="2"/>
              </a:rPr>
              <a:t> </a:t>
            </a:r>
            <a:endParaRPr lang="en-US" dirty="0"/>
          </a:p>
          <a:p>
            <a:endParaRPr lang="en-US" dirty="0"/>
          </a:p>
          <a:p>
            <a:r>
              <a:rPr lang="en-US" dirty="0"/>
              <a:t>Assumed we can sample people uniformly at random, not really possible in practice</a:t>
            </a:r>
          </a:p>
          <a:p>
            <a:pPr lvl="1"/>
            <a:r>
              <a:rPr lang="en-US" dirty="0"/>
              <a:t>Not everyone responds</a:t>
            </a:r>
          </a:p>
          <a:p>
            <a:pPr lvl="1"/>
            <a:r>
              <a:rPr lang="en-US" dirty="0"/>
              <a:t>Response rates might differ in different groups</a:t>
            </a:r>
          </a:p>
          <a:p>
            <a:pPr lvl="1"/>
            <a:r>
              <a:rPr lang="en-US" dirty="0"/>
              <a:t>Will people respond truthfully?</a:t>
            </a:r>
          </a:p>
          <a:p>
            <a:endParaRPr lang="en-US" dirty="0"/>
          </a:p>
          <a:p>
            <a:r>
              <a:rPr lang="en-US" dirty="0"/>
              <a:t>Makes polling in real life much more complex than this idealized model!</a:t>
            </a:r>
          </a:p>
        </p:txBody>
      </p:sp>
    </p:spTree>
    <p:extLst>
      <p:ext uri="{BB962C8B-B14F-4D97-AF65-F5344CB8AC3E}">
        <p14:creationId xmlns:p14="http://schemas.microsoft.com/office/powerpoint/2010/main" val="816108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087B-B17B-6C76-ED5B-533C8382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641" y="3262680"/>
            <a:ext cx="5509704" cy="590415"/>
          </a:xfrm>
        </p:spPr>
        <p:txBody>
          <a:bodyPr/>
          <a:lstStyle/>
          <a:p>
            <a:r>
              <a:rPr lang="en-US" i="1" dirty="0"/>
              <a:t>Multiple</a:t>
            </a:r>
            <a:r>
              <a:rPr lang="en-US" dirty="0"/>
              <a:t> Random Variables</a:t>
            </a:r>
          </a:p>
        </p:txBody>
      </p:sp>
    </p:spTree>
    <p:extLst>
      <p:ext uri="{BB962C8B-B14F-4D97-AF65-F5344CB8AC3E}">
        <p14:creationId xmlns:p14="http://schemas.microsoft.com/office/powerpoint/2010/main" val="2368146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9FBA4-5EEA-49B0-B3B8-9C93E1E7C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719585" cy="1014667"/>
          </a:xfrm>
        </p:spPr>
        <p:txBody>
          <a:bodyPr>
            <a:normAutofit/>
          </a:bodyPr>
          <a:lstStyle/>
          <a:p>
            <a:r>
              <a:rPr lang="en-US" dirty="0"/>
              <a:t>Analyzing </a:t>
            </a:r>
            <a:r>
              <a:rPr lang="en-US" i="1" dirty="0"/>
              <a:t>Multiple</a:t>
            </a:r>
            <a:r>
              <a:rPr lang="en-US" dirty="0"/>
              <a:t> Random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AACF7-EEBF-4423-90E6-BFCA6836B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 far, we’ve pretty much only analyzed one random variable at a time </a:t>
            </a:r>
          </a:p>
          <a:p>
            <a:pPr lvl="1"/>
            <a:r>
              <a:rPr lang="en-US" dirty="0"/>
              <a:t>We’ve </a:t>
            </a:r>
            <a:r>
              <a:rPr lang="en-US" i="1" dirty="0"/>
              <a:t>worked </a:t>
            </a:r>
            <a:r>
              <a:rPr lang="en-US" dirty="0"/>
              <a:t>with multiple random variables (e.g., the sum of them) but haven’t really analyzed their relationships except for independence</a:t>
            </a:r>
          </a:p>
          <a:p>
            <a:pPr lvl="1"/>
            <a:endParaRPr lang="en-US" dirty="0"/>
          </a:p>
          <a:p>
            <a:r>
              <a:rPr lang="en-US" dirty="0"/>
              <a:t>Today, we will talk about </a:t>
            </a:r>
            <a:r>
              <a:rPr lang="en-US" u="sng" dirty="0"/>
              <a:t>analyzing the relations between multiple RVs</a:t>
            </a:r>
          </a:p>
          <a:p>
            <a:r>
              <a:rPr lang="en-US" dirty="0"/>
              <a:t>&gt; </a:t>
            </a:r>
            <a:r>
              <a:rPr lang="en-US" b="1" dirty="0"/>
              <a:t>Joint Distributions</a:t>
            </a:r>
          </a:p>
          <a:p>
            <a:pPr lvl="1"/>
            <a:r>
              <a:rPr lang="en-US" b="1" dirty="0"/>
              <a:t>    </a:t>
            </a:r>
            <a:r>
              <a:rPr lang="en-US" b="1" i="1" dirty="0"/>
              <a:t>Joint PMF/PDF, Joint CDF, Joint Expectation</a:t>
            </a:r>
          </a:p>
        </p:txBody>
      </p:sp>
    </p:spTree>
    <p:extLst>
      <p:ext uri="{BB962C8B-B14F-4D97-AF65-F5344CB8AC3E}">
        <p14:creationId xmlns:p14="http://schemas.microsoft.com/office/powerpoint/2010/main" val="26809953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9FBA4-5EEA-49B0-B3B8-9C93E1E7C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719585" cy="1014667"/>
          </a:xfrm>
        </p:spPr>
        <p:txBody>
          <a:bodyPr>
            <a:normAutofit/>
          </a:bodyPr>
          <a:lstStyle/>
          <a:p>
            <a:r>
              <a:rPr lang="en-US" dirty="0"/>
              <a:t>Analyzing </a:t>
            </a:r>
            <a:r>
              <a:rPr lang="en-US" i="1" dirty="0"/>
              <a:t>Multiple</a:t>
            </a:r>
            <a:r>
              <a:rPr lang="en-US" dirty="0"/>
              <a:t> Random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AACF7-EEBF-4423-90E6-BFCA6836B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63856"/>
            <a:ext cx="11187258" cy="5130867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Examples: </a:t>
            </a:r>
          </a:p>
          <a:p>
            <a:pPr marL="176213" indent="141288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b="1" dirty="0"/>
              <a:t>Economics</a:t>
            </a:r>
            <a:r>
              <a:rPr lang="en-US" dirty="0"/>
              <a:t>: Analyzing the relationship between stock returns and volume helps in understanding market behavior and making investment decisions </a:t>
            </a:r>
          </a:p>
          <a:p>
            <a:pPr marL="176213" indent="141288">
              <a:buFont typeface="Arial" panose="020B0604020202020204" pitchFamily="34" charset="0"/>
              <a:buChar char="•"/>
            </a:pPr>
            <a:r>
              <a:rPr lang="en-US" b="1" dirty="0"/>
              <a:t> Healthcare: </a:t>
            </a:r>
            <a:r>
              <a:rPr lang="en-US" dirty="0"/>
              <a:t>Understanding how different factors (like blood pressure and cholesterol levels) affects the probability of medical conditionals</a:t>
            </a:r>
          </a:p>
          <a:p>
            <a:pPr marL="176213" indent="141288">
              <a:buFont typeface="Arial" panose="020B0604020202020204" pitchFamily="34" charset="0"/>
              <a:buChar char="•"/>
            </a:pPr>
            <a:r>
              <a:rPr lang="en-US" b="1" dirty="0"/>
              <a:t> Machine learning</a:t>
            </a:r>
            <a:r>
              <a:rPr lang="en-US" dirty="0"/>
              <a:t>: understanding how different features contribute to predicting a label and improving model accuracy (what features are most important)</a:t>
            </a:r>
          </a:p>
          <a:p>
            <a:pPr marL="176213" indent="141288">
              <a:buFont typeface="Arial" panose="020B0604020202020204" pitchFamily="34" charset="0"/>
              <a:buChar char="•"/>
            </a:pPr>
            <a:r>
              <a:rPr lang="en-US" b="1" dirty="0"/>
              <a:t> Recommendation systems</a:t>
            </a:r>
            <a:r>
              <a:rPr lang="en-US" dirty="0"/>
              <a:t>: Understanding relationship between user preferences and item features to improve recommendation systems, or other factors like age and choices of products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258578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087B-B17B-6C76-ED5B-533C8382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641" y="3262680"/>
            <a:ext cx="3903114" cy="590415"/>
          </a:xfrm>
        </p:spPr>
        <p:txBody>
          <a:bodyPr/>
          <a:lstStyle/>
          <a:p>
            <a:r>
              <a:rPr lang="en-US" dirty="0"/>
              <a:t>Joint Distributions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171995-0D60-190D-477C-4F34AC231719}"/>
              </a:ext>
            </a:extLst>
          </p:cNvPr>
          <p:cNvSpPr txBox="1"/>
          <p:nvPr/>
        </p:nvSpPr>
        <p:spPr>
          <a:xfrm>
            <a:off x="1902775" y="3928770"/>
            <a:ext cx="4509042" cy="590415"/>
          </a:xfrm>
          <a:prstGeom prst="roundRect">
            <a:avLst>
              <a:gd name="adj" fmla="val 8011"/>
            </a:avLst>
          </a:prstGeom>
          <a:solidFill>
            <a:srgbClr val="ECF4ED"/>
          </a:solidFill>
          <a:ln w="28575">
            <a:noFill/>
          </a:ln>
        </p:spPr>
        <p:txBody>
          <a:bodyPr wrap="square" anchor="ctr">
            <a:no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We’ll start with the </a:t>
            </a:r>
            <a:r>
              <a:rPr lang="en-US" sz="2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discrete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case</a:t>
            </a:r>
          </a:p>
        </p:txBody>
      </p:sp>
    </p:spTree>
    <p:extLst>
      <p:ext uri="{BB962C8B-B14F-4D97-AF65-F5344CB8AC3E}">
        <p14:creationId xmlns:p14="http://schemas.microsoft.com/office/powerpoint/2010/main" val="1926441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discrete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2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6953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Joint </a:t>
                </a:r>
                <a:r>
                  <a:rPr lang="en-US" b="1" dirty="0"/>
                  <a:t>Support/Range 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  <a:blipFill>
                <a:blip r:embed="rId2"/>
                <a:stretch>
                  <a:fillRect l="-2888" t="-2410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discrete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3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is the set of all possible </a:t>
                </a:r>
                <a:r>
                  <a:rPr lang="en-US" b="1" dirty="0"/>
                  <a:t>pairs</a:t>
                </a:r>
                <a:r>
                  <a:rPr lang="en-US" dirty="0"/>
                  <a:t> of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can be together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e>
                    </m:d>
                    <m:r>
                      <a:rPr lang="en-US" dirty="0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  <a:blipFill>
                <a:blip r:embed="rId4"/>
                <a:stretch>
                  <a:fillRect l="-654" t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7498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Joint </a:t>
                </a:r>
                <a:r>
                  <a:rPr lang="en-US" b="1" dirty="0"/>
                  <a:t>Support/Range 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  <a:blipFill>
                <a:blip r:embed="rId2"/>
                <a:stretch>
                  <a:fillRect l="-2888" t="-2410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discrete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3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is the set of all possible </a:t>
                </a:r>
                <a:r>
                  <a:rPr lang="en-US" b="1" dirty="0"/>
                  <a:t>pairs</a:t>
                </a:r>
                <a:r>
                  <a:rPr lang="en-US" dirty="0"/>
                  <a:t> of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can be together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e>
                    </m:d>
                    <m:r>
                      <a:rPr lang="en-US" dirty="0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  <a:blipFill>
                <a:blip r:embed="rId4"/>
                <a:stretch>
                  <a:fillRect l="-654" t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2963534"/>
                <a:ext cx="10056038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dirty="0"/>
                  <a:t>Joint </a:t>
                </a:r>
                <a:r>
                  <a:rPr lang="en-US" b="1" dirty="0"/>
                  <a:t>PMF</a:t>
                </a:r>
                <a:r>
                  <a:rPr lang="en-US" sz="2900" i="1" dirty="0"/>
                  <a:t>(probability mass function)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2963534"/>
                <a:ext cx="10056038" cy="1014667"/>
              </a:xfrm>
              <a:prstGeom prst="rect">
                <a:avLst/>
              </a:prstGeom>
              <a:blipFill>
                <a:blip r:embed="rId5"/>
                <a:stretch>
                  <a:fillRect l="-2364" t="-6587"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3757860"/>
                <a:ext cx="11187258" cy="157429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defines probabilities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being certain values at once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i="1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i="1" dirty="0"/>
              </a:p>
              <a:p>
                <a:pPr lvl="1"/>
                <a:r>
                  <a:rPr lang="en-US" i="1" dirty="0"/>
                  <a:t>   should be defined for </a:t>
                </a:r>
                <a:r>
                  <a:rPr lang="en-US" b="1" i="1" dirty="0"/>
                  <a:t>all </a:t>
                </a:r>
                <a:r>
                  <a:rPr lang="en-US" i="1" dirty="0"/>
                  <a:t>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i="1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3757860"/>
                <a:ext cx="11187258" cy="1574299"/>
              </a:xfrm>
              <a:prstGeom prst="rect">
                <a:avLst/>
              </a:prstGeom>
              <a:blipFill>
                <a:blip r:embed="rId6"/>
                <a:stretch>
                  <a:fillRect l="-654" t="-6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8AA7000-FEA1-73CC-7AA6-C3E360E4A055}"/>
                  </a:ext>
                </a:extLst>
              </p:cNvPr>
              <p:cNvSpPr txBox="1"/>
              <p:nvPr/>
            </p:nvSpPr>
            <p:spPr>
              <a:xfrm>
                <a:off x="586256" y="5332159"/>
                <a:ext cx="7064610" cy="743643"/>
              </a:xfrm>
              <a:prstGeom prst="roundRect">
                <a:avLst>
                  <a:gd name="adj" fmla="val 8011"/>
                </a:avLst>
              </a:prstGeom>
              <a:solidFill>
                <a:srgbClr val="F2F7FC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Normalization Property</a:t>
                </a:r>
                <a:r>
                  <a:rPr lang="en-US" sz="24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d>
                          <m:d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nary>
                  </m:oMath>
                </a14:m>
                <a:endParaRPr lang="en-US" sz="24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8AA7000-FEA1-73CC-7AA6-C3E360E4A0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5332159"/>
                <a:ext cx="7064610" cy="743643"/>
              </a:xfrm>
              <a:prstGeom prst="roundRect">
                <a:avLst>
                  <a:gd name="adj" fmla="val 8011"/>
                </a:avLst>
              </a:prstGeom>
              <a:blipFill>
                <a:blip r:embed="rId7"/>
                <a:stretch>
                  <a:fillRect l="-1035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926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2B05-AD36-9F6F-4B48-9E1C067E6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Limit Theorem (Review)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F1241CF-AB41-EDA3-9B37-0412E5A49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463857"/>
            <a:ext cx="11187258" cy="4845504"/>
          </a:xfrm>
        </p:spPr>
        <p:txBody>
          <a:bodyPr/>
          <a:lstStyle/>
          <a:p>
            <a:r>
              <a:rPr lang="en-US" dirty="0"/>
              <a:t>“The sum of </a:t>
            </a:r>
            <a:r>
              <a:rPr lang="en-US" b="1" dirty="0"/>
              <a:t>any </a:t>
            </a:r>
            <a:r>
              <a:rPr lang="en-US" dirty="0"/>
              <a:t>independent random variables </a:t>
            </a:r>
            <a:r>
              <a:rPr lang="en-US" b="1" dirty="0"/>
              <a:t>approaches </a:t>
            </a:r>
            <a:r>
              <a:rPr lang="en-US" dirty="0"/>
              <a:t>a normal distribution. It becomes closer to normal/the approximation gets better as we sum more RVs together.”</a:t>
            </a:r>
          </a:p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5F5F85F-C60E-650C-3FE5-3E28904B6716}"/>
              </a:ext>
            </a:extLst>
          </p:cNvPr>
          <p:cNvGrpSpPr/>
          <p:nvPr/>
        </p:nvGrpSpPr>
        <p:grpSpPr>
          <a:xfrm>
            <a:off x="429502" y="2924134"/>
            <a:ext cx="11470055" cy="2643824"/>
            <a:chOff x="1185842" y="3429000"/>
            <a:chExt cx="6111311" cy="17249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E0BAE01F-D0C3-F9C6-C612-9A4383F7891C}"/>
                    </a:ext>
                  </a:extLst>
                </p:cNvPr>
                <p:cNvSpPr/>
                <p:nvPr/>
              </p:nvSpPr>
              <p:spPr>
                <a:xfrm>
                  <a:off x="1185842" y="3916746"/>
                  <a:ext cx="6111311" cy="123716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US" sz="2600" b="0" dirty="0">
                      <a:cs typeface="Segoe UI Semibold" panose="020B0702040204020203" pitchFamily="34" charset="0"/>
                    </a:rPr>
                    <a:t>If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,…,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𝑛</m:t>
                          </m:r>
                        </m:sub>
                      </m:sSub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are </a:t>
                  </a:r>
                  <a:r>
                    <a:rPr lang="en-US" sz="2600" b="1" dirty="0" err="1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i.i.d</a:t>
                  </a:r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. random variables, each with mean </a:t>
                  </a:r>
                  <a14:m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𝝁</m:t>
                      </m:r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and variance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𝝈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𝟐</m:t>
                          </m:r>
                        </m:sup>
                      </m:sSup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</a:t>
                  </a:r>
                </a:p>
                <a:p>
                  <a:pPr algn="ctr"/>
                  <a:r>
                    <a:rPr lang="en-US" sz="26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𝑌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sz="26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6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6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+…+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𝑛</m:t>
                          </m:r>
                        </m:sub>
                      </m:sSub>
                    </m:oMath>
                  </a14:m>
                  <a:endParaRPr lang="en-US" sz="26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As </a:t>
                  </a:r>
                  <a14:m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𝒏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→∞</m:t>
                      </m:r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,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𝒀</m:t>
                          </m:r>
                        </m:e>
                        <m:sub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b>
                      </m:sSub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approaches a normal distribution </a:t>
                  </a:r>
                  <a14:m>
                    <m:oMath xmlns:m="http://schemas.openxmlformats.org/officeDocument/2006/math"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𝒩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(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𝒏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⋅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𝝁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𝒏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⋅</m:t>
                      </m:r>
                      <m:sSup>
                        <m:sSup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𝝈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)</m:t>
                      </m:r>
                    </m:oMath>
                  </a14:m>
                  <a:endParaRPr lang="en-US" sz="26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(i.e., CDF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bPr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𝒀</m:t>
                          </m:r>
                        </m:e>
                        <m:sub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b>
                      </m:sSub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converges to the CDF of </a:t>
                  </a:r>
                  <a14:m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𝒩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(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𝒏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⋅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𝝁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𝒏</m:t>
                      </m:r>
                      <m:r>
                        <a:rPr lang="en-US" sz="26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⋅</m:t>
                      </m:r>
                      <m:sSup>
                        <m:sSupPr>
                          <m:ctrlPr>
                            <a:rPr lang="en-US" sz="26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sSupPr>
                        <m:e>
                          <m:r>
                            <a:rPr lang="en-US" sz="26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𝝈</m:t>
                          </m:r>
                        </m:e>
                        <m:sup>
                          <m:r>
                            <a:rPr lang="en-US" sz="26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)</m:t>
                      </m:r>
                    </m:oMath>
                  </a14:m>
                  <a:r>
                    <a:rPr lang="en-US" sz="26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E0BAE01F-D0C3-F9C6-C612-9A4383F789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916746"/>
                  <a:ext cx="6111311" cy="1237166"/>
                </a:xfrm>
                <a:prstGeom prst="rect">
                  <a:avLst/>
                </a:prstGeom>
                <a:blipFill>
                  <a:blip r:embed="rId2"/>
                  <a:stretch>
                    <a:fillRect l="-691" t="-257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4A6F7EC-E6F2-8DB9-930E-E6BD6E354A9C}"/>
                </a:ext>
              </a:extLst>
            </p:cNvPr>
            <p:cNvSpPr/>
            <p:nvPr/>
          </p:nvSpPr>
          <p:spPr>
            <a:xfrm>
              <a:off x="1195367" y="3429000"/>
              <a:ext cx="6101786" cy="487745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Central Limit Theorem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35622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Joint </a:t>
                </a:r>
                <a:r>
                  <a:rPr lang="en-US" b="1" dirty="0"/>
                  <a:t>Support/Range 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86256" y="960663"/>
                <a:ext cx="7389956" cy="1014667"/>
              </a:xfrm>
              <a:blipFill>
                <a:blip r:embed="rId3"/>
                <a:stretch>
                  <a:fillRect l="-2888" t="-2410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discrete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4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is the set of all possible </a:t>
                </a:r>
                <a:r>
                  <a:rPr lang="en-US" b="1" dirty="0"/>
                  <a:t>pairs</a:t>
                </a:r>
                <a:r>
                  <a:rPr lang="en-US" dirty="0"/>
                  <a:t> of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can be together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e>
                    </m:d>
                    <m:r>
                      <a:rPr lang="en-US" dirty="0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1788041"/>
                <a:ext cx="11187258" cy="1186510"/>
              </a:xfrm>
              <a:prstGeom prst="rect">
                <a:avLst/>
              </a:prstGeom>
              <a:blipFill>
                <a:blip r:embed="rId5"/>
                <a:stretch>
                  <a:fillRect l="-654" t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2952517"/>
                <a:ext cx="10056038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dirty="0"/>
                  <a:t>Joint </a:t>
                </a:r>
                <a:r>
                  <a:rPr lang="en-US" b="1" dirty="0"/>
                  <a:t>PMF</a:t>
                </a:r>
                <a:r>
                  <a:rPr lang="en-US" sz="2900" i="1" dirty="0"/>
                  <a:t>(probability mass function)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2952517"/>
                <a:ext cx="10056038" cy="1014667"/>
              </a:xfrm>
              <a:prstGeom prst="rect">
                <a:avLst/>
              </a:prstGeom>
              <a:blipFill>
                <a:blip r:embed="rId6"/>
                <a:stretch>
                  <a:fillRect l="-2364" t="-6587"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3746843"/>
                <a:ext cx="11187258" cy="157429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defines probabilities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being certain values at once</a:t>
                </a:r>
              </a:p>
              <a:p>
                <a:pPr>
                  <a:spcBef>
                    <a:spcPts val="500"/>
                  </a:spcBef>
                </a:pPr>
                <a:r>
                  <a:rPr lang="en-US" i="1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i="1" dirty="0"/>
              </a:p>
              <a:p>
                <a:pPr lvl="1"/>
                <a:r>
                  <a:rPr lang="en-US" i="1" dirty="0"/>
                  <a:t>   should be defined for </a:t>
                </a:r>
                <a:r>
                  <a:rPr lang="en-US" b="1" i="1" dirty="0"/>
                  <a:t>all </a:t>
                </a:r>
                <a:r>
                  <a:rPr lang="en-US" i="1" dirty="0"/>
                  <a:t>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i="1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3746843"/>
                <a:ext cx="11187258" cy="1574299"/>
              </a:xfrm>
              <a:prstGeom prst="rect">
                <a:avLst/>
              </a:prstGeom>
              <a:blipFill>
                <a:blip r:embed="rId7"/>
                <a:stretch>
                  <a:fillRect l="-654" t="-7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344CABA7-E574-3420-607F-04965A3650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5198122"/>
                <a:ext cx="10838236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00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dirty="0"/>
                  <a:t>Joint </a:t>
                </a:r>
                <a:r>
                  <a:rPr lang="en-US" b="1" dirty="0"/>
                  <a:t>CDF</a:t>
                </a:r>
                <a:r>
                  <a:rPr lang="en-US" sz="2900" i="1" dirty="0"/>
                  <a:t>(cumulative distribution function)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344CABA7-E574-3420-607F-04965A365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5198122"/>
                <a:ext cx="10838236" cy="1014667"/>
              </a:xfrm>
              <a:prstGeom prst="rect">
                <a:avLst/>
              </a:prstGeom>
              <a:blipFill>
                <a:blip r:embed="rId8"/>
                <a:stretch>
                  <a:fillRect l="-1969" t="-2410" b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A84EE7-F9F5-8015-478D-98169BA986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5904312"/>
                <a:ext cx="11187258" cy="157429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i="1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i="1" dirty="0"/>
              </a:p>
              <a:p>
                <a:pPr lvl="1"/>
                <a:r>
                  <a:rPr lang="en-US" i="1" dirty="0"/>
                  <a:t>   should be defined for </a:t>
                </a:r>
                <a:r>
                  <a:rPr lang="en-US" b="1" i="1" dirty="0"/>
                  <a:t>all </a:t>
                </a:r>
                <a:r>
                  <a:rPr lang="en-US" i="1" dirty="0"/>
                  <a:t>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i="1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A84EE7-F9F5-8015-478D-98169BA98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5904312"/>
                <a:ext cx="11187258" cy="1574299"/>
              </a:xfrm>
              <a:prstGeom prst="rect">
                <a:avLst/>
              </a:prstGeom>
              <a:blipFill>
                <a:blip r:embed="rId9"/>
                <a:stretch>
                  <a:fillRect l="-654" t="-7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748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F372D-FF68-46BC-B17B-F2B96921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256" y="960663"/>
            <a:ext cx="7389956" cy="1014667"/>
          </a:xfrm>
        </p:spPr>
        <p:txBody>
          <a:bodyPr>
            <a:normAutofit/>
          </a:bodyPr>
          <a:lstStyle/>
          <a:p>
            <a:r>
              <a:rPr lang="en-US" dirty="0"/>
              <a:t>(Joint) </a:t>
            </a:r>
            <a:r>
              <a:rPr lang="en-US" b="1" dirty="0"/>
              <a:t>Independence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discrete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3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5" y="1788040"/>
                <a:ext cx="11741619" cy="3094631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independent if:  </a:t>
                </a:r>
              </a:p>
              <a:p>
                <a:r>
                  <a:rPr lang="en-US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all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  </a:t>
                </a:r>
                <a:r>
                  <a:rPr lang="en-US" i="1" dirty="0"/>
                  <a:t>if you find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i="1" dirty="0"/>
                  <a:t>, that is enough to show that they aren’t independent</a:t>
                </a:r>
              </a:p>
              <a:p>
                <a:pPr lvl="1"/>
                <a:endParaRPr lang="en-US" i="1" dirty="0"/>
              </a:p>
              <a:p>
                <a:pPr lvl="1"/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This is the same definition we’ve seen before for independence of random variables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ℙ</m:t>
                      </m:r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i="1" dirty="0">
                  <a:solidFill>
                    <a:schemeClr val="accent4">
                      <a:lumMod val="75000"/>
                    </a:schemeClr>
                  </a:solidFill>
                </a:endParaRPr>
              </a:p>
              <a:p>
                <a:pPr lvl="1"/>
                <a:endParaRPr lang="en-US" i="1" dirty="0"/>
              </a:p>
              <a:p>
                <a:pPr lvl="1"/>
                <a:endParaRPr lang="en-US" i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5" y="1788040"/>
                <a:ext cx="11741619" cy="3094631"/>
              </a:xfrm>
              <a:prstGeom prst="rect">
                <a:avLst/>
              </a:prstGeom>
              <a:blipFill>
                <a:blip r:embed="rId4"/>
                <a:stretch>
                  <a:fillRect l="-623" t="-4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4918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6053715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600" dirty="0"/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600" dirty="0"/>
                  <a:t> be the value of the 1</a:t>
                </a:r>
                <a:r>
                  <a:rPr lang="en-US" sz="2600" baseline="30000" dirty="0"/>
                  <a:t>st</a:t>
                </a:r>
                <a:r>
                  <a:rPr lang="en-US" sz="2600" dirty="0"/>
                  <a:t> dice</a:t>
                </a:r>
                <a:br>
                  <a:rPr lang="en-US" sz="2600" dirty="0"/>
                </a:br>
                <a:r>
                  <a:rPr lang="en-US" sz="2600" dirty="0"/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600" dirty="0"/>
                  <a:t> be the value of the 2</a:t>
                </a:r>
                <a:r>
                  <a:rPr lang="en-US" sz="2600" baseline="30000" dirty="0"/>
                  <a:t>nd</a:t>
                </a:r>
                <a:r>
                  <a:rPr lang="en-US" sz="2600" dirty="0"/>
                  <a:t> dice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sz="2600" dirty="0"/>
              </a:p>
              <a:p>
                <a:pPr lvl="1"/>
                <a:r>
                  <a:rPr lang="en-US" sz="2000" i="1" dirty="0"/>
                  <a:t>because all combinations are possible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What is the </a:t>
                </a:r>
                <a:r>
                  <a:rPr kumimoji="0" lang="en-US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joint PMF?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endParaRPr lang="en-US" sz="2600" b="1" dirty="0">
                  <a:solidFill>
                    <a:prstClr val="black"/>
                  </a:solidFill>
                </a:endParaRP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6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6053715" cy="5245415"/>
              </a:xfrm>
              <a:blipFill>
                <a:blip r:embed="rId2"/>
                <a:stretch>
                  <a:fillRect l="-1007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465656783"/>
                  </p:ext>
                </p:extLst>
              </p:nvPr>
            </p:nvGraphicFramePr>
            <p:xfrm>
              <a:off x="5897029" y="1476260"/>
              <a:ext cx="6053715" cy="412115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1074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81430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465656783"/>
                  </p:ext>
                </p:extLst>
              </p:nvPr>
            </p:nvGraphicFramePr>
            <p:xfrm>
              <a:off x="5897029" y="1476260"/>
              <a:ext cx="6053715" cy="412115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1074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81430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05" t="-2239" r="-402010" b="-4082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1005" t="-2239" r="-302010" b="-4082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2020" t="-2239" r="-203535" b="-4082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0503" t="-2239" r="-102513" b="-4082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0503" t="-2239" r="-2513" b="-4082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05" t="-100735" r="-402010" b="-3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05" t="-202222" r="-402010" b="-20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05" t="-300000" r="-402010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5" t="-400000" r="-402010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13119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6053715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600" dirty="0"/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600" dirty="0"/>
                  <a:t> be the value of the 1</a:t>
                </a:r>
                <a:r>
                  <a:rPr lang="en-US" sz="2600" baseline="30000" dirty="0"/>
                  <a:t>st</a:t>
                </a:r>
                <a:r>
                  <a:rPr lang="en-US" sz="2600" dirty="0"/>
                  <a:t> dice</a:t>
                </a:r>
                <a:br>
                  <a:rPr lang="en-US" sz="2600" dirty="0"/>
                </a:br>
                <a:r>
                  <a:rPr lang="en-US" sz="2600" dirty="0"/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600" dirty="0"/>
                  <a:t> be the value of the 2</a:t>
                </a:r>
                <a:r>
                  <a:rPr lang="en-US" sz="2600" baseline="30000" dirty="0"/>
                  <a:t>nd</a:t>
                </a:r>
                <a:r>
                  <a:rPr lang="en-US" sz="2600" dirty="0"/>
                  <a:t> dice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sz="2600" dirty="0"/>
              </a:p>
              <a:p>
                <a:pPr lvl="1"/>
                <a:r>
                  <a:rPr lang="en-US" sz="2000" i="1" dirty="0"/>
                  <a:t>because all combinations are possible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What is the </a:t>
                </a:r>
                <a:r>
                  <a:rPr kumimoji="0" lang="en-US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joint PMF?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endParaRPr lang="en-US" sz="1000" b="1" dirty="0">
                  <a:solidFill>
                    <a:prstClr val="black"/>
                  </a:solidFill>
                </a:endParaRPr>
              </a:p>
              <a:p>
                <a:pPr lvl="0">
                  <a:buClr>
                    <a:srgbClr val="1CADE4"/>
                  </a:buCl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type m:val="lin"/>
                                  <m:ctrlPr>
                                    <a:rPr lang="en-US" sz="26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6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m:rPr>
                                  <m:sty m:val="p"/>
                                </m:rPr>
                                <a:rPr lang="en-US" sz="2600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sz="2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sz="2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0  </m:t>
                              </m:r>
                              <m:r>
                                <a:rPr lang="en-US" sz="2600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  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600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6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6053715" cy="5245415"/>
              </a:xfrm>
              <a:blipFill>
                <a:blip r:embed="rId2"/>
                <a:stretch>
                  <a:fillRect l="-1007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23664820"/>
                  </p:ext>
                </p:extLst>
              </p:nvPr>
            </p:nvGraphicFramePr>
            <p:xfrm>
              <a:off x="5883007" y="1463857"/>
              <a:ext cx="6067737" cy="41335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24765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82671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𝒀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1/16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23664820"/>
                  </p:ext>
                </p:extLst>
              </p:nvPr>
            </p:nvGraphicFramePr>
            <p:xfrm>
              <a:off x="5883007" y="1463857"/>
              <a:ext cx="6067737" cy="41335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24765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21074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493" t="-2206" r="-398010" b="-4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2513" t="-2206" r="-302010" b="-4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2513" t="-2206" r="-202010" b="-4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4040" t="-2206" r="-103030" b="-4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2010" t="-2206" r="-2513" b="-4022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493" t="-102206" r="-398010" b="-3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2513" t="-102206" r="-302010" b="-3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2513" t="-102206" r="-202010" b="-3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4040" t="-102206" r="-103030" b="-3022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402010" t="-102206" r="-2513" b="-3022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493" t="-203704" r="-398010" b="-20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2513" t="-203704" r="-302010" b="-20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2513" t="-203704" r="-202010" b="-20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4040" t="-203704" r="-103030" b="-20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402010" t="-203704" r="-2513" b="-2044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493" t="-301471" r="-398010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2513" t="-301471" r="-302010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2513" t="-301471" r="-202010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4040" t="-301471" r="-103030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3"/>
                          <a:stretch>
                            <a:fillRect l="-402010" t="-301471" r="-2513" b="-10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8267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493" t="-401471" r="-398010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2513" t="-401471" r="-302010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513" t="-401471" r="-202010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4040" t="-401471" r="-103030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2010" t="-401471" r="-2513" b="-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91802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sz="2400" b="0" dirty="0"/>
                </a:br>
                <a:r>
                  <a:rPr lang="en-US" sz="2400" b="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is:</a:t>
                </a:r>
                <a:br>
                  <a:rPr lang="en-US" sz="2600" b="1" dirty="0"/>
                </a:br>
                <a:endParaRPr lang="en-US" sz="2600" b="0" dirty="0"/>
              </a:p>
              <a:p>
                <a:pPr lvl="1"/>
                <a:endParaRPr lang="en-US" sz="20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  <a:blipFill>
                <a:blip r:embed="rId2"/>
                <a:stretch>
                  <a:fillRect l="-838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634585083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634585083"/>
                  </p:ext>
                </p:extLst>
              </p:nvPr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75" t="-2564" r="-404301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0535" t="-2564" r="-302139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1613" t="-2564" r="-203763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0000" t="-2564" r="-102674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2151" t="-2564" r="-3226" b="-4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102564" r="-404301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200847" r="-404301" b="-208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303419" r="-404301" b="-1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75" t="-403419" r="-404301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510823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sz="2400" b="0" dirty="0"/>
                </a:br>
                <a:r>
                  <a:rPr lang="en-US" sz="2400" b="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is:</a:t>
                </a:r>
                <a:br>
                  <a:rPr lang="en-US" sz="2600" b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endPara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  <a:blipFill>
                <a:blip r:embed="rId2"/>
                <a:stretch>
                  <a:fillRect l="-838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75" t="-2564" r="-404301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0535" t="-2564" r="-302139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1613" t="-2564" r="-203763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0000" t="-2564" r="-102674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2151" t="-2564" r="-3226" b="-4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102564" r="-404301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200847" r="-404301" b="-208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303419" r="-404301" b="-1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75" t="-403419" r="-404301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3969612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sz="2400" b="0" dirty="0"/>
                </a:br>
                <a:r>
                  <a:rPr lang="en-US" sz="2400" b="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is:</a:t>
                </a:r>
                <a:br>
                  <a:rPr lang="en-US" sz="2600" b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What is the </a:t>
                </a:r>
                <a:r>
                  <a:rPr kumimoji="0" lang="en-US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joint PMF?</a:t>
                </a:r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endParaRPr lang="en-US" sz="2600" b="1" dirty="0">
                  <a:solidFill>
                    <a:prstClr val="black"/>
                  </a:solidFill>
                </a:endParaRPr>
              </a:p>
              <a:p>
                <a:pPr lvl="0">
                  <a:buClr>
                    <a:srgbClr val="1CADE4"/>
                  </a:buCl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6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  <a:blipFill>
                <a:blip r:embed="rId2"/>
                <a:stretch>
                  <a:fillRect l="-838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75" t="-2564" r="-404301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0535" t="-2564" r="-302139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1613" t="-2564" r="-203763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0000" t="-2564" r="-102674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2151" t="-2564" r="-3226" b="-4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102564" r="-404301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200847" r="-404301" b="-208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303419" r="-404301" b="-1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75" t="-403419" r="-404301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206476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sz="2400" b="0" dirty="0"/>
                </a:br>
                <a:r>
                  <a:rPr lang="en-US" sz="2400" b="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is:</a:t>
                </a:r>
                <a:br>
                  <a:rPr lang="en-US" sz="2600" b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What is the </a:t>
                </a:r>
                <a:r>
                  <a:rPr kumimoji="0" lang="en-US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joint PMF?</a:t>
                </a:r>
                <a:endParaRPr lang="en-US" sz="2600" b="1" dirty="0">
                  <a:solidFill>
                    <a:prstClr val="black"/>
                  </a:solidFill>
                </a:endParaRPr>
              </a:p>
              <a:p>
                <a:pPr lvl="0">
                  <a:buClr>
                    <a:srgbClr val="1CADE4"/>
                  </a:buCl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6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eqArr>
                                <m:eqArrPr>
                                  <m:ctrlP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f>
                                    <m:fPr>
                                      <m:type m:val="lin"/>
                                      <m:ctrlP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den>
                                  </m:f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dirty="0">
                                      <a:latin typeface="Cambria Math" panose="02040503050406030204" pitchFamily="18" charset="0"/>
                                    </a:rPr>
                                    <m:t>if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d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  <m:r>
                                    <a:rPr lang="en-US" sz="26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latin typeface="Cambria Math" panose="02040503050406030204" pitchFamily="18" charset="0"/>
                                    </a:rPr>
                                    <m:t>and</m:t>
                                  </m:r>
                                  <m:r>
                                    <a:rPr lang="en-US" sz="2600" b="0" i="0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e>
                                  <m:f>
                                    <m:fPr>
                                      <m:type m:val="lin"/>
                                      <m:ctrlP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den>
                                  </m:f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dirty="0">
                                      <a:latin typeface="Cambria Math" panose="02040503050406030204" pitchFamily="18" charset="0"/>
                                    </a:rPr>
                                    <m:t>if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d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and</m:t>
                                  </m:r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&lt;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a:rPr lang="en-US" sz="2600" i="1" dirty="0">
                                  <a:latin typeface="Cambria Math" panose="02040503050406030204" pitchFamily="18" charset="0"/>
                                </a:rPr>
                                <m:t>0  </m:t>
                              </m:r>
                              <m:r>
                                <a:rPr lang="en-US" sz="2600" dirty="0">
                                  <a:latin typeface="Cambria Math" panose="02040503050406030204" pitchFamily="18" charset="0"/>
                                </a:rPr>
                                <m:t>    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600" dirty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6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  <a:blipFill>
                <a:blip r:embed="rId3"/>
                <a:stretch>
                  <a:fillRect l="-838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75" t="-2564" r="-404301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0535" t="-2564" r="-302139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1613" t="-2564" r="-203763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000" t="-2564" r="-102674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151" t="-2564" r="-3226" b="-4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75" t="-102564" r="-404301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75" t="-200847" r="-404301" b="-208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075" t="-303419" r="-404301" b="-1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75" t="-403419" r="-404301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498313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br>
                  <a:rPr lang="en-US" sz="2400" b="0" dirty="0"/>
                </a:br>
                <a:r>
                  <a:rPr lang="en-US" sz="2400" b="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6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={1,2,3,4}</m:t>
                    </m:r>
                  </m:oMath>
                </a14:m>
                <a:endParaRPr lang="en-US" sz="2600" dirty="0"/>
              </a:p>
              <a:p>
                <a:r>
                  <a:rPr lang="en-US" sz="2600" dirty="0"/>
                  <a:t>The </a:t>
                </a:r>
                <a:r>
                  <a:rPr lang="en-US" sz="2600" b="1" dirty="0"/>
                  <a:t>joint support </a:t>
                </a:r>
                <a:r>
                  <a:rPr lang="en-US" sz="2600" dirty="0"/>
                  <a:t>is:</a:t>
                </a:r>
                <a:br>
                  <a:rPr lang="en-US" sz="2600" b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={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i="1" dirty="0"/>
                  <a:t> </a:t>
                </a:r>
              </a:p>
              <a:p>
                <a:pPr lvl="1"/>
                <a:endParaRPr lang="en-US" sz="2000" i="1" dirty="0"/>
              </a:p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What is the </a:t>
                </a:r>
                <a:r>
                  <a:rPr kumimoji="0" lang="en-US" sz="2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joint PMF?</a:t>
                </a:r>
                <a:endParaRPr lang="en-US" sz="2600" b="1" dirty="0">
                  <a:solidFill>
                    <a:prstClr val="black"/>
                  </a:solidFill>
                </a:endParaRPr>
              </a:p>
              <a:p>
                <a:pPr lvl="0">
                  <a:buClr>
                    <a:srgbClr val="1CADE4"/>
                  </a:buCl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6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eqArr>
                                <m:eqArrPr>
                                  <m:ctrlP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f>
                                    <m:fPr>
                                      <m:type m:val="lin"/>
                                      <m:ctrlP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den>
                                  </m:f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dirty="0">
                                      <a:latin typeface="Cambria Math" panose="02040503050406030204" pitchFamily="18" charset="0"/>
                                    </a:rPr>
                                    <m:t>if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d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  <m:r>
                                    <a:rPr lang="en-US" sz="26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latin typeface="Cambria Math" panose="02040503050406030204" pitchFamily="18" charset="0"/>
                                    </a:rPr>
                                    <m:t>and</m:t>
                                  </m:r>
                                  <m:r>
                                    <a:rPr lang="en-US" sz="2600" b="0" i="0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e>
                                  <m:f>
                                    <m:fPr>
                                      <m:type m:val="lin"/>
                                      <m:ctrlP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den>
                                  </m:f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 dirty="0">
                                      <a:latin typeface="Cambria Math" panose="02040503050406030204" pitchFamily="18" charset="0"/>
                                    </a:rPr>
                                    <m:t>if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 dirty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d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sSub>
                                    <m:sSubPr>
                                      <m:ctrl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600">
                                          <a:latin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and</m:t>
                                  </m:r>
                                  <m:r>
                                    <a:rPr lang="en-US" sz="260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sz="2600" b="0" i="1" dirty="0" smtClean="0">
                                      <a:latin typeface="Cambria Math" panose="02040503050406030204" pitchFamily="18" charset="0"/>
                                    </a:rPr>
                                    <m:t>&lt;</m:t>
                                  </m:r>
                                  <m:r>
                                    <a:rPr lang="en-US" sz="2600" i="1" dirty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a:rPr lang="en-US" sz="2600" i="1" dirty="0">
                                  <a:latin typeface="Cambria Math" panose="02040503050406030204" pitchFamily="18" charset="0"/>
                                </a:rPr>
                                <m:t>0  </m:t>
                              </m:r>
                              <m:r>
                                <a:rPr lang="en-US" sz="2600" dirty="0">
                                  <a:latin typeface="Cambria Math" panose="02040503050406030204" pitchFamily="18" charset="0"/>
                                </a:rPr>
                                <m:t>    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600" dirty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600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7268771" cy="5245415"/>
              </a:xfrm>
              <a:blipFill>
                <a:blip r:embed="rId2"/>
                <a:stretch>
                  <a:fillRect l="-838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168868" y="1463856"/>
              <a:ext cx="5674650" cy="35708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34930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134930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75" t="-2564" r="-404301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100535" t="-2564" r="-302139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201613" t="-2564" r="-203763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300000" t="-2564" r="-102674" b="-4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402151" t="-2564" r="-3226" b="-4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102564" r="-404301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200847" r="-404301" b="-208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3"/>
                          <a:stretch>
                            <a:fillRect l="-1075" t="-303419" r="-404301" b="-1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71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75" t="-403419" r="-404301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6478E1-57C2-1756-A75F-A4E5FECCF30A}"/>
                  </a:ext>
                </a:extLst>
              </p:cNvPr>
              <p:cNvSpPr txBox="1"/>
              <p:nvPr/>
            </p:nvSpPr>
            <p:spPr>
              <a:xfrm>
                <a:off x="8681321" y="5220619"/>
                <a:ext cx="3168547" cy="1382499"/>
              </a:xfrm>
              <a:prstGeom prst="roundRect">
                <a:avLst>
                  <a:gd name="adj" fmla="val 8011"/>
                </a:avLst>
              </a:prstGeom>
              <a:solidFill>
                <a:srgbClr val="FDF1F7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91440" lvl="0" indent="-91440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defRPr/>
                </a:pP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𝑈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Segoe UI Semilight" panose="020B0402040204020203" pitchFamily="34" charset="0"/>
                      </a:rPr>
                      <m:t>𝑊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are 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NOT independent</a:t>
                </a:r>
                <a:r>
                  <a:rPr kumimoji="0" lang="en-US" sz="24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</a:t>
                </a:r>
                <a:r>
                  <a:rPr kumimoji="0" lang="en-US" sz="2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because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sz="24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4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6478E1-57C2-1756-A75F-A4E5FECCF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1321" y="5220619"/>
                <a:ext cx="3168547" cy="1382499"/>
              </a:xfrm>
              <a:prstGeom prst="roundRect">
                <a:avLst>
                  <a:gd name="adj" fmla="val 8011"/>
                </a:avLst>
              </a:prstGeom>
              <a:blipFill>
                <a:blip r:embed="rId4"/>
                <a:stretch>
                  <a:fillRect l="-1923" r="-192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14732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b="0" dirty="0"/>
                  <a:t>. 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:r>
                  <a:rPr lang="en-US" sz="2600" i="1" dirty="0"/>
                  <a:t>Suppose I didn’t know how 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 directly. </a:t>
                </a:r>
                <a:br>
                  <a:rPr lang="en-US" sz="2600" i="1" dirty="0"/>
                </a:br>
                <a:r>
                  <a:rPr lang="en-US" sz="2600" i="1" dirty="0"/>
                  <a:t>Can we find it from the joint PMF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?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600" dirty="0"/>
                  <a:t>We know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600" dirty="0"/>
                  <a:t> for all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600" dirty="0"/>
                  <a:t>…</a:t>
                </a:r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</m:oMath>
                </a14:m>
                <a:br>
                  <a:rPr lang="en-US" sz="26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  <a:blipFill>
                <a:blip r:embed="rId3"/>
                <a:stretch>
                  <a:fillRect l="-536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98026373"/>
                  </p:ext>
                </p:extLst>
              </p:nvPr>
            </p:nvGraphicFramePr>
            <p:xfrm>
              <a:off x="6665205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98026373"/>
                  </p:ext>
                </p:extLst>
              </p:nvPr>
            </p:nvGraphicFramePr>
            <p:xfrm>
              <a:off x="6665205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143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0568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1714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000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286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143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143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143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143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48575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E58E-07E7-0EE2-66FF-8FA67D000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CLT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0F2FD-7AF2-2636-B956-CF7AC6847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669" y="1574025"/>
            <a:ext cx="11187258" cy="4845504"/>
          </a:xfrm>
        </p:spPr>
        <p:txBody>
          <a:bodyPr>
            <a:normAutofit/>
          </a:bodyPr>
          <a:lstStyle/>
          <a:p>
            <a:r>
              <a:rPr lang="en-US" i="1" dirty="0"/>
              <a:t>Use the CLT when:</a:t>
            </a:r>
          </a:p>
          <a:p>
            <a:pPr marL="231775" indent="-174625">
              <a:buFont typeface="Arial" panose="020B0604020202020204" pitchFamily="34" charset="0"/>
              <a:buChar char="•"/>
            </a:pPr>
            <a:r>
              <a:rPr lang="en-US" dirty="0"/>
              <a:t>The random variable you’re interested in is the sum of independent random variables.</a:t>
            </a:r>
          </a:p>
          <a:p>
            <a:pPr marL="231775" indent="-174625">
              <a:buFont typeface="Arial" panose="020B0604020202020204" pitchFamily="34" charset="0"/>
              <a:buChar char="•"/>
            </a:pPr>
            <a:r>
              <a:rPr lang="en-US" dirty="0"/>
              <a:t>The random variable you’re interested in does not have an easily accessible or easy to use </a:t>
            </a:r>
            <a:r>
              <a:rPr lang="en-US" dirty="0" err="1"/>
              <a:t>pmf</a:t>
            </a:r>
            <a:r>
              <a:rPr lang="en-US" dirty="0"/>
              <a:t>/pdf (or the question you’re asking doesn’t lend it self to easily using the </a:t>
            </a:r>
            <a:r>
              <a:rPr lang="en-US" dirty="0" err="1"/>
              <a:t>pmf</a:t>
            </a:r>
            <a:r>
              <a:rPr lang="en-US" dirty="0"/>
              <a:t>/pdf) </a:t>
            </a:r>
          </a:p>
          <a:p>
            <a:pPr marL="231775" indent="-174625">
              <a:buFont typeface="Arial" panose="020B0604020202020204" pitchFamily="34" charset="0"/>
              <a:buChar char="•"/>
            </a:pPr>
            <a:r>
              <a:rPr lang="en-US" dirty="0"/>
              <a:t>You only need an approximate answer, and the sum is of at least a moderate number of random variables.</a:t>
            </a:r>
          </a:p>
        </p:txBody>
      </p:sp>
    </p:spTree>
    <p:extLst>
      <p:ext uri="{BB962C8B-B14F-4D97-AF65-F5344CB8AC3E}">
        <p14:creationId xmlns:p14="http://schemas.microsoft.com/office/powerpoint/2010/main" val="21439703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b="0" dirty="0"/>
                  <a:t>. 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:r>
                  <a:rPr lang="en-US" sz="2600" i="1" dirty="0"/>
                  <a:t>Suppose I didn’t know how 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 directly. </a:t>
                </a:r>
                <a:br>
                  <a:rPr lang="en-US" sz="2600" i="1" dirty="0"/>
                </a:br>
                <a:r>
                  <a:rPr lang="en-US" sz="2600" i="1" dirty="0"/>
                  <a:t>Can we find it from the joint PMF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?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600" dirty="0"/>
                  <a:t>We know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600" dirty="0"/>
                  <a:t> for all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600" dirty="0"/>
                  <a:t>…</a:t>
                </a:r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</m:oMath>
                </a14:m>
                <a:br>
                  <a:rPr lang="en-US" sz="26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</m:oMath>
                </a14:m>
                <a:r>
                  <a:rPr lang="en-US" sz="2400" i="1" dirty="0">
                    <a:latin typeface="Cambria Math" panose="02040503050406030204" pitchFamily="18" charset="0"/>
                  </a:rPr>
                  <a:t> </a:t>
                </a:r>
                <a:br>
                  <a:rPr lang="en-US" sz="2400" i="1" dirty="0">
                    <a:latin typeface="Cambria Math" panose="02040503050406030204" pitchFamily="18" charset="0"/>
                  </a:rPr>
                </a:br>
                <a:r>
                  <a:rPr lang="en-US" sz="2400" i="1" dirty="0">
                    <a:latin typeface="Cambria Math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=3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=1∩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=4</m:t>
                        </m:r>
                      </m:e>
                    </m:d>
                  </m:oMath>
                </a14:m>
                <a:br>
                  <a:rPr lang="en-US" sz="2400" dirty="0"/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400" i="1" dirty="0">
                    <a:solidFill>
                      <a:schemeClr val="accent5"/>
                    </a:solidFill>
                  </a:rPr>
                  <a:t>Use </a:t>
                </a:r>
                <a:r>
                  <a:rPr lang="en-US" sz="2400" b="1" i="1" u="sng" dirty="0" err="1">
                    <a:solidFill>
                      <a:schemeClr val="accent5"/>
                    </a:solidFill>
                  </a:rPr>
                  <a:t>LoTP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i="1" dirty="0">
                    <a:solidFill>
                      <a:schemeClr val="accent5"/>
                    </a:solidFill>
                  </a:rPr>
                  <a:t>because the events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</a:t>
                </a:r>
                <a:br>
                  <a:rPr lang="en-US" sz="2400" i="1" dirty="0">
                    <a:solidFill>
                      <a:schemeClr val="accent5"/>
                    </a:solidFill>
                  </a:rPr>
                </a:b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partition the sample space</a:t>
                </a:r>
              </a:p>
              <a:p>
                <a:pPr>
                  <a:spcBef>
                    <a:spcPts val="1500"/>
                  </a:spcBef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  <a:blipFill>
                <a:blip r:embed="rId3"/>
                <a:stretch>
                  <a:fillRect l="-536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14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136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2286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568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857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14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1251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b="0" dirty="0"/>
                  <a:t>. 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:r>
                  <a:rPr lang="en-US" sz="2600" i="1" dirty="0"/>
                  <a:t>Suppose I didn’t know how 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 directly. </a:t>
                </a:r>
                <a:br>
                  <a:rPr lang="en-US" sz="2600" i="1" dirty="0"/>
                </a:br>
                <a:r>
                  <a:rPr lang="en-US" sz="2600" i="1" dirty="0"/>
                  <a:t>Can we find it from the joint PMF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?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600" b="1" dirty="0"/>
                  <a:t>In general…</a:t>
                </a:r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br>
                  <a:rPr lang="en-US" sz="24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</m:oMath>
                </a14:m>
                <a:r>
                  <a:rPr lang="en-US" sz="2400" i="1" dirty="0">
                    <a:latin typeface="Cambria Math" panose="02040503050406030204" pitchFamily="18" charset="0"/>
                  </a:rPr>
                  <a:t> </a:t>
                </a:r>
                <a:br>
                  <a:rPr lang="en-US" sz="2400" i="1" dirty="0">
                    <a:latin typeface="Cambria Math" panose="02040503050406030204" pitchFamily="18" charset="0"/>
                  </a:rPr>
                </a:br>
                <a:r>
                  <a:rPr lang="en-US" sz="2400" i="1" dirty="0">
                    <a:latin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=3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=4</m:t>
                        </m:r>
                      </m:e>
                    </m:d>
                  </m:oMath>
                </a14:m>
                <a:br>
                  <a:rPr lang="en-US" sz="240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400" b="0" i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400" dirty="0"/>
                  <a:t> 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400" i="1" dirty="0">
                    <a:solidFill>
                      <a:schemeClr val="accent5"/>
                    </a:solidFill>
                  </a:rPr>
                  <a:t>Use </a:t>
                </a:r>
                <a:r>
                  <a:rPr lang="en-US" sz="2400" b="1" i="1" u="sng" dirty="0" err="1">
                    <a:solidFill>
                      <a:schemeClr val="accent5"/>
                    </a:solidFill>
                  </a:rPr>
                  <a:t>LoTP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i="1" dirty="0">
                    <a:solidFill>
                      <a:schemeClr val="accent5"/>
                    </a:solidFill>
                  </a:rPr>
                  <a:t>because the events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</a:t>
                </a:r>
                <a:br>
                  <a:rPr lang="en-US" sz="2400" i="1" dirty="0">
                    <a:solidFill>
                      <a:schemeClr val="accent5"/>
                    </a:solidFill>
                  </a:rPr>
                </a:b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partition the sample space</a:t>
                </a:r>
              </a:p>
              <a:p>
                <a:pPr marL="0" indent="0">
                  <a:spcBef>
                    <a:spcPts val="1500"/>
                  </a:spcBef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  <a:blipFill>
                <a:blip r:embed="rId3"/>
                <a:stretch>
                  <a:fillRect l="-2089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14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136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2286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568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857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14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785527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b="0" dirty="0"/>
                  <a:t>. 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:r>
                  <a:rPr lang="en-US" sz="2600" i="1" dirty="0"/>
                  <a:t>Suppose I didn’t know how 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 directly. </a:t>
                </a:r>
                <a:br>
                  <a:rPr lang="en-US" sz="2600" i="1" dirty="0"/>
                </a:br>
                <a:r>
                  <a:rPr lang="en-US" sz="2600" i="1" dirty="0"/>
                  <a:t>Can we find it from the joint PMF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?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600" b="1" dirty="0"/>
                  <a:t>In general…</a:t>
                </a:r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400" b="0" i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400" dirty="0"/>
                  <a:t> </a:t>
                </a:r>
              </a:p>
              <a:p>
                <a:pPr>
                  <a:spcBef>
                    <a:spcPts val="1500"/>
                  </a:spcBef>
                </a:pPr>
                <a:r>
                  <a:rPr lang="en-US" sz="2400" i="1" dirty="0">
                    <a:solidFill>
                      <a:schemeClr val="accent5"/>
                    </a:solidFill>
                  </a:rPr>
                  <a:t>Use </a:t>
                </a:r>
                <a:r>
                  <a:rPr lang="en-US" sz="2400" b="1" i="1" u="sng" dirty="0" err="1">
                    <a:solidFill>
                      <a:schemeClr val="accent5"/>
                    </a:solidFill>
                  </a:rPr>
                  <a:t>LoTP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i="1" dirty="0">
                    <a:solidFill>
                      <a:schemeClr val="accent5"/>
                    </a:solidFill>
                  </a:rPr>
                  <a:t>because the events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</a:t>
                </a:r>
                <a:br>
                  <a:rPr lang="en-US" sz="2400" i="1" dirty="0">
                    <a:solidFill>
                      <a:schemeClr val="accent5"/>
                    </a:solidFill>
                  </a:rPr>
                </a:b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2400" i="1" dirty="0">
                    <a:solidFill>
                      <a:schemeClr val="accent5"/>
                    </a:solidFill>
                  </a:rPr>
                  <a:t> </a:t>
                </a:r>
                <a:r>
                  <a:rPr lang="en-US" sz="2400" b="1" i="1" dirty="0">
                    <a:solidFill>
                      <a:schemeClr val="accent5"/>
                    </a:solidFill>
                  </a:rPr>
                  <a:t>partition the sample space</a:t>
                </a:r>
              </a:p>
              <a:p>
                <a:pPr marL="0" indent="0">
                  <a:spcBef>
                    <a:spcPts val="1500"/>
                  </a:spcBef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  <a:blipFill>
                <a:blip r:embed="rId3"/>
                <a:stretch>
                  <a:fillRect l="-536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14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136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2286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568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857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14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173127-B19E-C2C2-C91B-528FD995704D}"/>
                  </a:ext>
                </a:extLst>
              </p:cNvPr>
              <p:cNvSpPr txBox="1"/>
              <p:nvPr/>
            </p:nvSpPr>
            <p:spPr>
              <a:xfrm>
                <a:off x="643485" y="5651652"/>
                <a:ext cx="5801382" cy="888671"/>
              </a:xfrm>
              <a:prstGeom prst="roundRect">
                <a:avLst>
                  <a:gd name="adj" fmla="val 8011"/>
                </a:avLst>
              </a:prstGeom>
              <a:solidFill>
                <a:srgbClr val="ECF4ED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 marL="91440" marR="0" lvl="0" indent="-9144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1CADE4"/>
                  </a:buClr>
                  <a:buSzPct val="100000"/>
                  <a:buFont typeface="Tw Cen MT" panose="020B0602020104020603" pitchFamily="34" charset="0"/>
                  <a:buChar char=" 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𝑝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𝑈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𝑢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is the 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5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“marginal” PMF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𝑈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rPr>
                  <a:t> (because we “marginalized” V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173127-B19E-C2C2-C91B-528FD9957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85" y="5651652"/>
                <a:ext cx="5801382" cy="888671"/>
              </a:xfrm>
              <a:prstGeom prst="roundRect">
                <a:avLst>
                  <a:gd name="adj" fmla="val 8011"/>
                </a:avLst>
              </a:prstGeom>
              <a:blipFill>
                <a:blip r:embed="rId5"/>
                <a:stretch>
                  <a:fillRect t="-1370" b="-821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93343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14183-0686-4453-8718-156EFF42D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Marginal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2CABB1-CEAD-474B-964D-65A2D90C1C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041522" cy="48455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If you have the joint PMF for two random variables, you can find the PMF of one of them by </a:t>
                </a:r>
                <a:r>
                  <a:rPr lang="en-US" b="1" dirty="0"/>
                  <a:t>using the law of total probability</a:t>
                </a:r>
                <a:r>
                  <a:rPr lang="en-US" dirty="0"/>
                  <a:t>, </a:t>
                </a:r>
                <a:r>
                  <a:rPr lang="en-US" b="1" dirty="0"/>
                  <a:t>partitioning on the values of the other random variable: </a:t>
                </a:r>
              </a:p>
              <a:p>
                <a:endParaRPr lang="en-US" sz="1000" b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supHide m:val="on"/>
                        <m:ctrlPr>
                          <a:rPr lang="en-US" sz="2800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800" b="0" i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dirty="0" smtClean="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  <a:p>
                <a:endParaRPr lang="en-US" sz="1000" dirty="0"/>
              </a:p>
              <a:p>
                <a:r>
                  <a:rPr lang="en-US" sz="2400" dirty="0"/>
                  <a:t>^ it’s the same PMF we’ve talked about before, the “marginal” is just there to indicate is was derived from a joint PMF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2CABB1-CEAD-474B-964D-65A2D90C1C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041522" cy="4845504"/>
              </a:xfrm>
              <a:blipFill>
                <a:blip r:embed="rId2"/>
                <a:stretch>
                  <a:fillRect l="-717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AEF2D22-A703-162E-2B40-5EBAD11639E4}"/>
              </a:ext>
            </a:extLst>
          </p:cNvPr>
          <p:cNvSpPr/>
          <p:nvPr/>
        </p:nvSpPr>
        <p:spPr>
          <a:xfrm>
            <a:off x="575239" y="2970836"/>
            <a:ext cx="4404385" cy="871705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9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135E-48D0-4FA5-AC6D-526EC71E5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Weird Dice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/>
                  <a:t>Roll 2 fair 4-sided dice independently </a:t>
                </a:r>
              </a:p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be the min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b="0" dirty="0"/>
                  <a:t>. 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 be the max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1500"/>
                  </a:spcBef>
                </a:pPr>
                <a:r>
                  <a:rPr lang="en-US" sz="2600" i="1" dirty="0"/>
                  <a:t>Suppose I didn’t know how to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 directly. </a:t>
                </a:r>
                <a:br>
                  <a:rPr lang="en-US" sz="2600" i="1" dirty="0"/>
                </a:br>
                <a:r>
                  <a:rPr lang="en-US" sz="2600" i="1" dirty="0"/>
                  <a:t>Can we find it from the joint PMF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i="1" dirty="0"/>
                  <a:t>?</a:t>
                </a:r>
              </a:p>
              <a:p>
                <a:pPr>
                  <a:spcBef>
                    <a:spcPts val="1500"/>
                  </a:spcBef>
                </a:pPr>
                <a:endParaRPr lang="en-US" sz="2600" i="1" dirty="0"/>
              </a:p>
              <a:p>
                <a:pPr>
                  <a:spcBef>
                    <a:spcPts val="1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=2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=3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=4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0 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otherwise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53E481-11DC-4B9A-B9F4-4906C21745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1463856"/>
                <a:ext cx="11378448" cy="5245415"/>
              </a:xfrm>
              <a:blipFill>
                <a:blip r:embed="rId3"/>
                <a:stretch>
                  <a:fillRect l="-536" t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7F1FA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𝑼</m:t>
                              </m:r>
                            </m:oMath>
                          </a14:m>
                          <a:r>
                            <a:rPr lang="en-US" sz="2800" dirty="0"/>
                            <a:t>=4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EEF4B8DF-65B4-48BD-BDED-A6A2FF308E0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10120" y="3536414"/>
              <a:ext cx="5343565" cy="317286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8713">
                      <a:extLst>
                        <a:ext uri="{9D8B030D-6E8A-4147-A177-3AD203B41FA5}">
                          <a16:colId xmlns:a16="http://schemas.microsoft.com/office/drawing/2014/main" val="26839742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28562884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514118099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1499315214"/>
                        </a:ext>
                      </a:extLst>
                    </a:gridCol>
                    <a:gridCol w="1068713">
                      <a:extLst>
                        <a:ext uri="{9D8B030D-6E8A-4147-A177-3AD203B41FA5}">
                          <a16:colId xmlns:a16="http://schemas.microsoft.com/office/drawing/2014/main" val="854729101"/>
                        </a:ext>
                      </a:extLst>
                    </a:gridCol>
                  </a:tblGrid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14" t="-2885" r="-40457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136" t="-2885" r="-302273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2286" t="-2885" r="-204000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568" t="-2885" r="-102841" b="-4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402857" t="-2885" r="-3429" b="-41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22542354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102885" r="-404571" b="-31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245702278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200952" r="-404571" b="-2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509430748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1714" t="-303846" r="-404571" b="-1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2/16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3494609799"/>
                      </a:ext>
                    </a:extLst>
                  </a:tr>
                  <a:tr h="634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14" t="-403846" r="-404571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1/16</a:t>
                          </a: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276361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694460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0FEAA-C1E2-4D35-8028-861E87457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</a:t>
            </a:r>
            <a:r>
              <a:rPr lang="en-US" b="1" dirty="0"/>
              <a:t>Expectation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39384C-DEA9-4C0E-9CB5-3A93EC6ECF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39" y="4597628"/>
                <a:ext cx="11187258" cy="242011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Same ideas as before! </a:t>
                </a:r>
              </a:p>
              <a:p>
                <a:endParaRPr lang="en-US" sz="1000" dirty="0"/>
              </a:p>
              <a:p>
                <a:r>
                  <a:rPr lang="en-US" i="1" dirty="0"/>
                  <a:t>Examples of joint functions: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i="1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𝑋𝑌</m:t>
                    </m:r>
                  </m:oMath>
                </a14:m>
                <a:r>
                  <a:rPr lang="en-US" i="1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p>
                    </m:sSup>
                  </m:oMath>
                </a14:m>
                <a:r>
                  <a:rPr lang="en-US" i="1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 dirty="0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i="1" dirty="0"/>
                  <a:t>, etc. 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39384C-DEA9-4C0E-9CB5-3A93EC6ECF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39" y="4597628"/>
                <a:ext cx="11187258" cy="2420117"/>
              </a:xfrm>
              <a:blipFill>
                <a:blip r:embed="rId2"/>
                <a:stretch>
                  <a:fillRect l="-654" t="-4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1F11A24C-E2F3-4349-B7CD-1C87325DA5A8}"/>
              </a:ext>
            </a:extLst>
          </p:cNvPr>
          <p:cNvGrpSpPr/>
          <p:nvPr/>
        </p:nvGrpSpPr>
        <p:grpSpPr>
          <a:xfrm>
            <a:off x="592027" y="1601444"/>
            <a:ext cx="10754845" cy="2862632"/>
            <a:chOff x="1195367" y="3429001"/>
            <a:chExt cx="6101786" cy="1971351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390A343C-062D-48CC-8770-EE0C148A429A}"/>
                    </a:ext>
                  </a:extLst>
                </p:cNvPr>
                <p:cNvSpPr/>
                <p:nvPr/>
              </p:nvSpPr>
              <p:spPr>
                <a:xfrm>
                  <a:off x="1195367" y="3882771"/>
                  <a:ext cx="6101786" cy="151758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US" sz="2800" b="1" dirty="0">
                      <a:solidFill>
                        <a:schemeClr val="tx1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For a function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𝒈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𝑿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𝒀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)</m:t>
                      </m:r>
                    </m:oMath>
                  </a14:m>
                  <a:r>
                    <a:rPr lang="en-US" sz="2800" b="1" dirty="0">
                      <a:solidFill>
                        <a:schemeClr val="tx1"/>
                      </a:solidFill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, the expectation can be written in terms of the joint PMF. </a:t>
                  </a: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𝒈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,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𝒀</m:t>
                                </m:r>
                              </m:e>
                            </m:d>
                          </m:e>
                        </m:d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naryPr>
                          <m:sub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𝒂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𝒃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)∈</m:t>
                            </m:r>
                            <m:sSub>
                              <m:sSubPr>
                                <m:ctrlPr>
                                  <a:rPr lang="en-US" sz="2800" b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𝛀</m:t>
                                </m:r>
                              </m:e>
                              <m:sub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,</m:t>
                                </m:r>
                                <m:r>
                                  <a:rPr lang="en-US" sz="2800" b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𝐘</m:t>
                                </m:r>
                              </m:sub>
                            </m:sSub>
                          </m:sub>
                          <m:sup/>
                          <m:e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𝒈</m:t>
                            </m:r>
                            <m:d>
                              <m:dPr>
                                <m:ctrlP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𝒂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,</m:t>
                                </m:r>
                                <m:r>
                                  <a:rPr lang="en-US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𝒃</m:t>
                                </m:r>
                              </m:e>
                            </m:d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⋅</m:t>
                            </m:r>
                            <m:sSub>
                              <m:sSubPr>
                                <m:ctrlPr>
                                  <a:rPr lang="en-US" sz="2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sz="2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, </m:t>
                                </m:r>
                                <m:r>
                                  <a:rPr lang="en-US" sz="2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𝒀</m:t>
                                </m:r>
                              </m:sub>
                            </m:sSub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𝒂</m:t>
                            </m:r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,</m:t>
                            </m:r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𝒃</m:t>
                            </m:r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e>
                        </m:nary>
                      </m:oMath>
                    </m:oMathPara>
                  </a14:m>
                  <a:endParaRPr lang="en-US" sz="2800" b="1" dirty="0">
                    <a:solidFill>
                      <a:schemeClr val="tx1"/>
                    </a:solidFill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390A343C-062D-48CC-8770-EE0C148A42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367" y="3882771"/>
                  <a:ext cx="6101786" cy="1517581"/>
                </a:xfrm>
                <a:prstGeom prst="rect">
                  <a:avLst/>
                </a:prstGeom>
                <a:blipFill>
                  <a:blip r:embed="rId3"/>
                  <a:stretch>
                    <a:fillRect l="-510" t="-3047" r="-153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C5DCDB5-0F09-402E-A1DB-F213DEAD7DE5}"/>
                </a:ext>
              </a:extLst>
            </p:cNvPr>
            <p:cNvSpPr/>
            <p:nvPr/>
          </p:nvSpPr>
          <p:spPr>
            <a:xfrm>
              <a:off x="1195367" y="3429001"/>
              <a:ext cx="6101786" cy="4537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Joint Expectations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30175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087B-B17B-6C76-ED5B-533C8382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641" y="3262680"/>
            <a:ext cx="3903114" cy="590415"/>
          </a:xfrm>
        </p:spPr>
        <p:txBody>
          <a:bodyPr/>
          <a:lstStyle/>
          <a:p>
            <a:r>
              <a:rPr lang="en-US" dirty="0"/>
              <a:t>Joint Distributions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171995-0D60-190D-477C-4F34AC231719}"/>
              </a:ext>
            </a:extLst>
          </p:cNvPr>
          <p:cNvSpPr txBox="1"/>
          <p:nvPr/>
        </p:nvSpPr>
        <p:spPr>
          <a:xfrm>
            <a:off x="1902774" y="3928770"/>
            <a:ext cx="8363969" cy="1384010"/>
          </a:xfrm>
          <a:prstGeom prst="roundRect">
            <a:avLst>
              <a:gd name="adj" fmla="val 8011"/>
            </a:avLst>
          </a:prstGeom>
          <a:solidFill>
            <a:srgbClr val="ECF4ED"/>
          </a:solidFill>
          <a:ln w="28575">
            <a:noFill/>
          </a:ln>
        </p:spPr>
        <p:txBody>
          <a:bodyPr wrap="square" anchor="ctr">
            <a:no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For </a:t>
            </a:r>
            <a:r>
              <a:rPr lang="en-US" sz="2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continuous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joint distributions, everything will look very similar but we </a:t>
            </a:r>
            <a:r>
              <a:rPr lang="en-US" sz="2400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replace summations with integrals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and use a </a:t>
            </a:r>
            <a:r>
              <a:rPr lang="en-US" sz="2400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density function instead of the PMF</a:t>
            </a:r>
          </a:p>
        </p:txBody>
      </p:sp>
    </p:spTree>
    <p:extLst>
      <p:ext uri="{BB962C8B-B14F-4D97-AF65-F5344CB8AC3E}">
        <p14:creationId xmlns:p14="http://schemas.microsoft.com/office/powerpoint/2010/main" val="40707235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86256" y="872981"/>
                <a:ext cx="7389956" cy="1014667"/>
              </a:xfrm>
            </p:spPr>
            <p:txBody>
              <a:bodyPr>
                <a:normAutofit/>
              </a:bodyPr>
              <a:lstStyle/>
              <a:p>
                <a:r>
                  <a:rPr lang="en-US" sz="3500" dirty="0"/>
                  <a:t>Joint </a:t>
                </a:r>
                <a:r>
                  <a:rPr lang="en-US" sz="3500" b="1" dirty="0"/>
                  <a:t>Support/Range </a:t>
                </a:r>
                <a:r>
                  <a:rPr lang="en-US" sz="3500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sz="3500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92F372D-FF68-46BC-B17B-F2B9692136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86256" y="872981"/>
                <a:ext cx="7389956" cy="1014667"/>
              </a:xfrm>
              <a:blipFill>
                <a:blip r:embed="rId3"/>
                <a:stretch>
                  <a:fillRect l="-2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 have two </a:t>
                </a:r>
                <a:r>
                  <a:rPr lang="en-US" b="1" dirty="0"/>
                  <a:t>continuous</a:t>
                </a:r>
                <a:r>
                  <a:rPr lang="en-US" dirty="0"/>
                  <a:t> random variables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(that may or may not be independent)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17F829-F0E6-49FD-99C9-077B09FD31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2371" y="229969"/>
                <a:ext cx="11187258" cy="884932"/>
              </a:xfrm>
              <a:blipFill>
                <a:blip r:embed="rId4"/>
                <a:stretch>
                  <a:fillRect l="-654" t="-17241" b="-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1596184"/>
                <a:ext cx="11187258" cy="69298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: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e>
                    </m:d>
                    <m:r>
                      <a:rPr lang="en-US" sz="2400" dirty="0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sz="2400" b="0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4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sz="2400" dirty="0"/>
                  <a:t>  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4A4B541-958C-BC3A-5136-D5A98A307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1596184"/>
                <a:ext cx="11187258" cy="6929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6256" y="1927288"/>
                <a:ext cx="10421268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sz="3500" dirty="0"/>
                  <a:t>Joint </a:t>
                </a:r>
                <a:r>
                  <a:rPr lang="en-US" sz="3500" b="1" dirty="0"/>
                  <a:t>P</a:t>
                </a:r>
                <a:r>
                  <a:rPr lang="en-US" sz="3500" b="1" u="sng" dirty="0"/>
                  <a:t>D</a:t>
                </a:r>
                <a:r>
                  <a:rPr lang="en-US" sz="3500" b="1" dirty="0"/>
                  <a:t>F </a:t>
                </a:r>
                <a:r>
                  <a:rPr lang="en-US" sz="3500" dirty="0"/>
                  <a:t>-</a:t>
                </a:r>
                <a:r>
                  <a:rPr lang="en-US" sz="35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500" b="1" dirty="0"/>
              </a:p>
            </p:txBody>
          </p:sp>
        </mc:Choice>
        <mc:Fallback xmlns="">
          <p:sp>
            <p:nvSpPr>
              <p:cNvPr id="5" name="Title 1">
                <a:extLst>
                  <a:ext uri="{FF2B5EF4-FFF2-40B4-BE49-F238E27FC236}">
                    <a16:creationId xmlns:a16="http://schemas.microsoft.com/office/drawing/2014/main" id="{6B997D17-4DA8-AD64-FB30-E8673DEED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1927288"/>
                <a:ext cx="10421268" cy="1014667"/>
              </a:xfrm>
              <a:prstGeom prst="rect">
                <a:avLst/>
              </a:prstGeom>
              <a:blipFill>
                <a:blip r:embed="rId6"/>
                <a:stretch>
                  <a:fillRect l="-1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9956" y="2629070"/>
                <a:ext cx="11187258" cy="157429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US" sz="2200" i="1" dirty="0"/>
                  <a:t>defined for </a:t>
                </a:r>
                <a:r>
                  <a:rPr lang="en-US" sz="2200" b="1" i="1" dirty="0"/>
                  <a:t>all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ℝ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sz="2200" i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00FEF1C-999F-3AE4-7F42-0CC23FFC3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56" y="2629070"/>
                <a:ext cx="11187258" cy="1574299"/>
              </a:xfrm>
              <a:prstGeom prst="rect">
                <a:avLst/>
              </a:prstGeom>
              <a:blipFill>
                <a:blip r:embed="rId7"/>
                <a:stretch>
                  <a:fillRect l="-54" t="-3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344CABA7-E574-3420-607F-04965A3650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50226" y="1916757"/>
                <a:ext cx="6158011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sz="3500" dirty="0"/>
                  <a:t>Joint </a:t>
                </a:r>
                <a:r>
                  <a:rPr lang="en-US" sz="3500" b="1" dirty="0"/>
                  <a:t>CDF</a:t>
                </a:r>
                <a:r>
                  <a:rPr lang="en-US" sz="3500" dirty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500" b="1" dirty="0"/>
              </a:p>
            </p:txBody>
          </p:sp>
        </mc:Choice>
        <mc:Fallback xmlns="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344CABA7-E574-3420-607F-04965A365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226" y="1916757"/>
                <a:ext cx="6158011" cy="1014667"/>
              </a:xfrm>
              <a:prstGeom prst="rect">
                <a:avLst/>
              </a:prstGeom>
              <a:blipFill>
                <a:blip r:embed="rId8"/>
                <a:stretch>
                  <a:fillRect l="-2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A84EE7-F9F5-8015-478D-98169BA986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92351" y="2618342"/>
                <a:ext cx="4561423" cy="80968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40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2000" i="1" dirty="0"/>
                  <a:t> </a:t>
                </a:r>
                <a:br>
                  <a:rPr lang="en-US" sz="2000" i="1" dirty="0"/>
                </a:br>
                <a:r>
                  <a:rPr lang="en-US" sz="2000" i="1" dirty="0"/>
                  <a:t>defined for </a:t>
                </a:r>
                <a:r>
                  <a:rPr lang="en-US" sz="2000" b="1" i="1" dirty="0"/>
                  <a:t>all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ℝ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sz="2000" i="1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A84EE7-F9F5-8015-478D-98169BA98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351" y="2618342"/>
                <a:ext cx="4561423" cy="809689"/>
              </a:xfrm>
              <a:prstGeom prst="rect">
                <a:avLst/>
              </a:prstGeom>
              <a:blipFill>
                <a:blip r:embed="rId9"/>
                <a:stretch>
                  <a:fillRect l="-401" b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5AD659-BE27-940C-B832-DC0DD28CBBCC}"/>
                  </a:ext>
                </a:extLst>
              </p:cNvPr>
              <p:cNvSpPr txBox="1"/>
              <p:nvPr/>
            </p:nvSpPr>
            <p:spPr>
              <a:xfrm>
                <a:off x="586256" y="3301005"/>
                <a:ext cx="4791656" cy="1545547"/>
              </a:xfrm>
              <a:prstGeom prst="roundRect">
                <a:avLst>
                  <a:gd name="adj" fmla="val 8011"/>
                </a:avLst>
              </a:prstGeom>
              <a:solidFill>
                <a:srgbClr val="F2F7FC"/>
              </a:solidFill>
              <a:ln w="28575">
                <a:noFill/>
              </a:ln>
            </p:spPr>
            <p:txBody>
              <a:bodyPr wrap="square" anchor="ctr">
                <a:noAutofit/>
              </a:bodyPr>
              <a:lstStyle/>
              <a:p>
                <a:pPr>
                  <a:spcAft>
                    <a:spcPts val="500"/>
                  </a:spcAft>
                </a:pPr>
                <a:r>
                  <a:rPr lang="en-US" sz="2400" b="1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Normalization Property:</a:t>
                </a:r>
                <a:endParaRPr lang="en-US" sz="2400" b="1" i="1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14:m>
                  <m:oMath xmlns:m="http://schemas.openxmlformats.org/officeDocument/2006/math">
                    <m:nary>
                      <m:nary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∞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naryPr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−∞</m:t>
                            </m:r>
                          </m:sub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∞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𝑋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,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𝑌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,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𝑑𝑥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𝑑𝑦</m:t>
                            </m:r>
                          </m:e>
                        </m:nary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=1</m:t>
                        </m:r>
                      </m:e>
                    </m:nary>
                  </m:oMath>
                </a14:m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5AD659-BE27-940C-B832-DC0DD28CB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56" y="3301005"/>
                <a:ext cx="4791656" cy="1545547"/>
              </a:xfrm>
              <a:prstGeom prst="roundRect">
                <a:avLst>
                  <a:gd name="adj" fmla="val 8011"/>
                </a:avLst>
              </a:prstGeom>
              <a:blipFill>
                <a:blip r:embed="rId10"/>
                <a:stretch>
                  <a:fillRect l="-1145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itle 1">
                <a:extLst>
                  <a:ext uri="{FF2B5EF4-FFF2-40B4-BE49-F238E27FC236}">
                    <a16:creationId xmlns:a16="http://schemas.microsoft.com/office/drawing/2014/main" id="{63891A2D-6803-EA5A-30A9-D58AB0EFAD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86519" y="4889835"/>
                <a:ext cx="10421268" cy="10146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4400" kern="1200" cap="none" spc="1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r>
                  <a:rPr lang="en-US" sz="3500" dirty="0"/>
                  <a:t>Marginal </a:t>
                </a:r>
                <a:r>
                  <a:rPr lang="en-US" sz="3500" b="1" dirty="0"/>
                  <a:t>P</a:t>
                </a:r>
                <a:r>
                  <a:rPr lang="en-US" sz="3500" b="1" u="sng" dirty="0"/>
                  <a:t>D</a:t>
                </a:r>
                <a:r>
                  <a:rPr lang="en-US" sz="3500" b="1" dirty="0"/>
                  <a:t>F </a:t>
                </a:r>
                <a:r>
                  <a:rPr lang="en-US" sz="3500" dirty="0"/>
                  <a:t>-</a:t>
                </a:r>
                <a:r>
                  <a:rPr lang="en-US" sz="35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5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50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35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500" dirty="0"/>
              </a:p>
            </p:txBody>
          </p:sp>
        </mc:Choice>
        <mc:Fallback xmlns="">
          <p:sp>
            <p:nvSpPr>
              <p:cNvPr id="10" name="Title 1">
                <a:extLst>
                  <a:ext uri="{FF2B5EF4-FFF2-40B4-BE49-F238E27FC236}">
                    <a16:creationId xmlns:a16="http://schemas.microsoft.com/office/drawing/2014/main" id="{63891A2D-6803-EA5A-30A9-D58AB0EFA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519" y="4889835"/>
                <a:ext cx="10421268" cy="1014667"/>
              </a:xfrm>
              <a:prstGeom prst="rect">
                <a:avLst/>
              </a:prstGeom>
              <a:blipFill>
                <a:blip r:embed="rId11"/>
                <a:stretch>
                  <a:fillRect l="-1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B81786D-CDAB-EEBA-D158-0AFDB31409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86519" y="5691328"/>
                <a:ext cx="11187258" cy="1574299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5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e>
                    </m:nary>
                  </m:oMath>
                </a14:m>
                <a:r>
                  <a:rPr lang="en-US" sz="2400" i="1" dirty="0"/>
                  <a:t> </a:t>
                </a:r>
                <a:br>
                  <a:rPr lang="en-US" sz="2400" i="1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sz="2400" i="1" dirty="0"/>
                  <a:t> 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B81786D-CDAB-EEBA-D158-0AFDB3140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519" y="5691328"/>
                <a:ext cx="11187258" cy="15742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itle 1">
            <a:extLst>
              <a:ext uri="{FF2B5EF4-FFF2-40B4-BE49-F238E27FC236}">
                <a16:creationId xmlns:a16="http://schemas.microsoft.com/office/drawing/2014/main" id="{64034B31-B1FF-E95F-FF19-E97EF9EBDF34}"/>
              </a:ext>
            </a:extLst>
          </p:cNvPr>
          <p:cNvSpPr txBox="1">
            <a:spLocks/>
          </p:cNvSpPr>
          <p:nvPr/>
        </p:nvSpPr>
        <p:spPr>
          <a:xfrm>
            <a:off x="586256" y="4802153"/>
            <a:ext cx="10421268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sz="3500" dirty="0"/>
              <a:t>Joint </a:t>
            </a:r>
            <a:r>
              <a:rPr lang="en-US" sz="3500" b="1" dirty="0"/>
              <a:t>Expectation</a:t>
            </a:r>
            <a:endParaRPr lang="en-US" sz="3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343FFBE-749B-8883-EC05-12A5AE48FEC3}"/>
                  </a:ext>
                </a:extLst>
              </p:cNvPr>
              <p:cNvSpPr txBox="1"/>
              <p:nvPr/>
            </p:nvSpPr>
            <p:spPr>
              <a:xfrm>
                <a:off x="667279" y="5650738"/>
                <a:ext cx="4332984" cy="929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𝑋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𝑌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</m:oMath>
                  </m:oMathPara>
                </a14:m>
                <a:br>
                  <a:rPr lang="en-US" sz="2400" b="0" i="1" dirty="0">
                    <a:latin typeface="Cambria Math" panose="02040503050406030204" pitchFamily="18" charset="0"/>
                    <a:cs typeface="Segoe UI Semibold" panose="020B0702040204020203" pitchFamily="34" charset="0"/>
                  </a:rPr>
                </a:br>
                <a14:m>
                  <m:oMath xmlns:m="http://schemas.openxmlformats.org/officeDocument/2006/math"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∞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naryPr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−∞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∞</m:t>
                            </m:r>
                          </m:sup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𝑔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,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𝑋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𝑌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𝑑𝑥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𝑑𝑦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343FFBE-749B-8883-EC05-12A5AE48F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79" y="5650738"/>
                <a:ext cx="4332984" cy="929678"/>
              </a:xfrm>
              <a:prstGeom prst="rect">
                <a:avLst/>
              </a:prstGeom>
              <a:blipFill>
                <a:blip r:embed="rId13"/>
                <a:stretch>
                  <a:fillRect l="-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8B855FBC-1AEE-D411-41D1-256E6D13AB87}"/>
              </a:ext>
            </a:extLst>
          </p:cNvPr>
          <p:cNvSpPr txBox="1"/>
          <p:nvPr/>
        </p:nvSpPr>
        <p:spPr>
          <a:xfrm>
            <a:off x="9247315" y="5691328"/>
            <a:ext cx="2674955" cy="929678"/>
          </a:xfrm>
          <a:prstGeom prst="roundRect">
            <a:avLst>
              <a:gd name="adj" fmla="val 8011"/>
            </a:avLst>
          </a:prstGeom>
          <a:solidFill>
            <a:srgbClr val="F2F7FC"/>
          </a:solidFill>
          <a:ln w="28575">
            <a:noFill/>
          </a:ln>
        </p:spPr>
        <p:txBody>
          <a:bodyPr wrap="square" anchor="ctr">
            <a:noAutofit/>
          </a:bodyPr>
          <a:lstStyle/>
          <a:p>
            <a:r>
              <a:rPr lang="en-US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Notice we’re integrating (summing) over what the other RV can be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09C011A-86FC-A491-ECC0-BFDB93F396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21242" y="4104502"/>
                <a:ext cx="11741619" cy="1158416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Tw Cen MT" panose="020B0602020104020603" pitchFamily="34" charset="0"/>
                  <a:buChar char=" "/>
                  <a:defRPr sz="2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128016" indent="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None/>
                  <a:defRPr sz="2400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B6A479"/>
                  </a:buClr>
                  <a:buFont typeface="Segoe UI Semilight" panose="020B0402040204020203" pitchFamily="34" charset="0"/>
                  <a:buChar char="-"/>
                  <a:defRPr sz="2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0"/>
                  </a:spcBef>
                </a:pPr>
                <a:r>
                  <a:rPr lang="en-US" sz="2400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for all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>
                  <a:spcBef>
                    <a:spcPts val="0"/>
                  </a:spcBef>
                </a:pPr>
                <a:r>
                  <a:rPr lang="en-US" sz="2400" dirty="0"/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lvl="1"/>
                <a:endParaRPr lang="en-US" i="1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709C011A-86FC-A491-ECC0-BFDB93F39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242" y="4104502"/>
                <a:ext cx="11741619" cy="1158416"/>
              </a:xfrm>
              <a:prstGeom prst="rect">
                <a:avLst/>
              </a:prstGeom>
              <a:blipFill>
                <a:blip r:embed="rId14"/>
                <a:stretch>
                  <a:fillRect l="-415" t="-7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itle 1">
            <a:extLst>
              <a:ext uri="{FF2B5EF4-FFF2-40B4-BE49-F238E27FC236}">
                <a16:creationId xmlns:a16="http://schemas.microsoft.com/office/drawing/2014/main" id="{100F6B75-651E-1456-DF71-E715F5ACF21A}"/>
              </a:ext>
            </a:extLst>
          </p:cNvPr>
          <p:cNvSpPr txBox="1">
            <a:spLocks/>
          </p:cNvSpPr>
          <p:nvPr/>
        </p:nvSpPr>
        <p:spPr>
          <a:xfrm>
            <a:off x="5650226" y="3322023"/>
            <a:ext cx="6158011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sz="3500" dirty="0"/>
              <a:t>Joint </a:t>
            </a:r>
            <a:r>
              <a:rPr lang="en-US" sz="3500" b="1" dirty="0"/>
              <a:t>Independence</a:t>
            </a:r>
          </a:p>
        </p:txBody>
      </p:sp>
    </p:spTree>
    <p:extLst>
      <p:ext uri="{BB962C8B-B14F-4D97-AF65-F5344CB8AC3E}">
        <p14:creationId xmlns:p14="http://schemas.microsoft.com/office/powerpoint/2010/main" val="16904893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Let’s find and sketch the </a:t>
                </a:r>
                <a:r>
                  <a:rPr lang="en-US" b="1" dirty="0"/>
                  <a:t>joint range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8302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Let’s find and sketch the </a:t>
                </a:r>
                <a:r>
                  <a:rPr lang="en-US" b="1" dirty="0"/>
                  <a:t>joint range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00C970-1403-F258-924F-CC9FF532AAA0}"/>
              </a:ext>
            </a:extLst>
          </p:cNvPr>
          <p:cNvCxnSpPr>
            <a:cxnSpLocks/>
          </p:cNvCxnSpPr>
          <p:nvPr/>
        </p:nvCxnSpPr>
        <p:spPr>
          <a:xfrm>
            <a:off x="914397" y="536190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E6BEC4-6247-3BD8-40F6-B35A94F0076C}"/>
              </a:ext>
            </a:extLst>
          </p:cNvPr>
          <p:cNvCxnSpPr>
            <a:cxnSpLocks/>
          </p:cNvCxnSpPr>
          <p:nvPr/>
        </p:nvCxnSpPr>
        <p:spPr>
          <a:xfrm>
            <a:off x="2276669" y="421716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9472CC35-9A57-8807-3140-F9DC3835867A}"/>
              </a:ext>
            </a:extLst>
          </p:cNvPr>
          <p:cNvSpPr/>
          <p:nvPr/>
        </p:nvSpPr>
        <p:spPr>
          <a:xfrm>
            <a:off x="1596786" y="4697338"/>
            <a:ext cx="1359766" cy="13597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793B86-41A3-35FB-D295-5EACC6E4380C}"/>
                  </a:ext>
                </a:extLst>
              </p:cNvPr>
              <p:cNvSpPr txBox="1"/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793B86-41A3-35FB-D295-5EACC6E43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CC76AE-6869-BA4F-63B4-8356A866B539}"/>
                  </a:ext>
                </a:extLst>
              </p:cNvPr>
              <p:cNvSpPr txBox="1"/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CC76AE-6869-BA4F-63B4-8356A866B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blipFill>
                <a:blip r:embed="rId5"/>
                <a:stretch>
                  <a:fillRect l="-5357" r="-892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4307471" y="5094166"/>
                <a:ext cx="6104107" cy="5507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2800" dirty="0" smtClean="0">
                          <a:latin typeface="Cambria Math" panose="02040503050406030204" pitchFamily="18" charset="0"/>
                        </a:rPr>
                        <m:t>ℝ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2800" dirty="0">
                          <a:latin typeface="Cambria Math" panose="02040503050406030204" pitchFamily="18" charset="0"/>
                        </a:rPr>
                        <m:t>ℝ</m:t>
                      </m:r>
                      <m:r>
                        <a:rPr lang="en-US" sz="2800" b="0" i="0" dirty="0" smtClean="0">
                          <a:latin typeface="Cambria Math" panose="02040503050406030204" pitchFamily="18" charset="0"/>
                        </a:rPr>
                        <m:t>;</m:t>
                      </m:r>
                      <m:sSup>
                        <m:sSupPr>
                          <m:ctrl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0" dirty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2800" b="0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471" y="5094166"/>
                <a:ext cx="6104107" cy="5507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1481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4C6B4B-268B-4423-9DAA-192C62680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504161" cy="590415"/>
          </a:xfrm>
        </p:spPr>
        <p:txBody>
          <a:bodyPr/>
          <a:lstStyle/>
          <a:p>
            <a:r>
              <a:rPr lang="en-US" dirty="0"/>
              <a:t>Polling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D293D8-7BEB-4523-8F8B-E18D881C01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35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Let’s find and sketch the </a:t>
                </a:r>
                <a:r>
                  <a:rPr lang="en-US" b="1" dirty="0"/>
                  <a:t>joint PDF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4960666" y="4367530"/>
                <a:ext cx="6104107" cy="20347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800" b="0" i="1" dirty="0" smtClean="0"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sz="28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sz="2800" b="0" i="1" dirty="0" smtClean="0">
                                        <a:latin typeface="Cambria Math" panose="02040503050406030204" pitchFamily="18" charset="0"/>
                                      </a:rPr>
                                      <m:t>    </m:t>
                                    </m:r>
                                  </m:e>
                                  <m:e/>
                                  <m:e/>
                                  <m:e/>
                                  <m:e/>
                                </m:eqAr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666" y="4367530"/>
                <a:ext cx="6104107" cy="20347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drawing of a cylinder&#10;&#10;Description automatically generated">
            <a:extLst>
              <a:ext uri="{FF2B5EF4-FFF2-40B4-BE49-F238E27FC236}">
                <a16:creationId xmlns:a16="http://schemas.microsoft.com/office/drawing/2014/main" id="{BE6857A0-D1EC-9F42-8E78-46D2BE7B36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8" y="3886609"/>
            <a:ext cx="3785508" cy="2608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2CADF71-A422-20AF-EF39-0A6D5F0B6C69}"/>
                  </a:ext>
                </a:extLst>
              </p:cNvPr>
              <p:cNvSpPr txBox="1"/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2CADF71-A422-20AF-EF39-0A6D5F0B6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89A052-5C46-F38E-1673-B59B6A0307CE}"/>
                  </a:ext>
                </a:extLst>
              </p:cNvPr>
              <p:cNvSpPr txBox="1"/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89A052-5C46-F38E-1673-B59B6A030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blipFill>
                <a:blip r:embed="rId7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51127DD-07C5-5364-29BB-F8FE7CB436ED}"/>
                  </a:ext>
                </a:extLst>
              </p:cNvPr>
              <p:cNvSpPr txBox="1"/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51127DD-07C5-5364-29BB-F8FE7CB436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blipFill>
                <a:blip r:embed="rId8"/>
                <a:stretch>
                  <a:fillRect l="-6977" r="-88372" b="-13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02030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Let’s find and sketch the </a:t>
                </a:r>
                <a:r>
                  <a:rPr lang="en-US" b="1" dirty="0"/>
                  <a:t>joint PDF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4960666" y="4367530"/>
                <a:ext cx="6104107" cy="1467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p>
                                    <m:sSupPr>
                                      <m:ctrlPr>
                                        <a:rPr lang="en-US" sz="28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0" i="1" dirty="0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8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p>
                                <m:sSupPr>
                                  <m:ctrlP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8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  <m:t>≤1</m:t>
                              </m:r>
                            </m:e>
                            <m:e>
                              <m: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sz="2800" b="0" i="0" dirty="0" smtClean="0">
                                  <a:latin typeface="Cambria Math" panose="02040503050406030204" pitchFamily="18" charset="0"/>
                                </a:rPr>
                                <m:t>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dirty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666" y="4367530"/>
                <a:ext cx="6104107" cy="1467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drawing of a cylinder&#10;&#10;Description automatically generated">
            <a:extLst>
              <a:ext uri="{FF2B5EF4-FFF2-40B4-BE49-F238E27FC236}">
                <a16:creationId xmlns:a16="http://schemas.microsoft.com/office/drawing/2014/main" id="{BE6857A0-D1EC-9F42-8E78-46D2BE7B36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8" y="3886609"/>
            <a:ext cx="3785508" cy="2608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/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/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blipFill>
                <a:blip r:embed="rId7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/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blipFill>
                <a:blip r:embed="rId8"/>
                <a:stretch>
                  <a:fillRect l="-6977" r="-88372" b="-13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2421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What is the marginal PDF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5099050" y="3886609"/>
                <a:ext cx="6104107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800" dirty="0"/>
              </a:p>
              <a:p>
                <a:endParaRPr lang="en-US" sz="2800" dirty="0"/>
              </a:p>
              <a:p>
                <a:endParaRPr lang="en-US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050" y="3886609"/>
                <a:ext cx="6104107" cy="18158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drawing of a cylinder&#10;&#10;Description automatically generated">
            <a:extLst>
              <a:ext uri="{FF2B5EF4-FFF2-40B4-BE49-F238E27FC236}">
                <a16:creationId xmlns:a16="http://schemas.microsoft.com/office/drawing/2014/main" id="{BE6857A0-D1EC-9F42-8E78-46D2BE7B36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8" y="3886609"/>
            <a:ext cx="3785508" cy="2608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/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/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blipFill>
                <a:blip r:embed="rId7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/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blipFill>
                <a:blip r:embed="rId8"/>
                <a:stretch>
                  <a:fillRect l="-6977" r="-88372" b="-13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/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noFill/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p>
                                    <m:sSupPr>
                                      <m:ctrlP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≤1</m:t>
                              </m:r>
                            </m:e>
                            <m:e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15901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What is the marginal PDF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5099050" y="3886609"/>
                <a:ext cx="6104107" cy="23824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  <a:p>
                <a:endParaRPr lang="en-US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050" y="3886609"/>
                <a:ext cx="6104107" cy="23824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drawing of a cylinder&#10;&#10;Description automatically generated">
            <a:extLst>
              <a:ext uri="{FF2B5EF4-FFF2-40B4-BE49-F238E27FC236}">
                <a16:creationId xmlns:a16="http://schemas.microsoft.com/office/drawing/2014/main" id="{BE6857A0-D1EC-9F42-8E78-46D2BE7B36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8" y="3886609"/>
            <a:ext cx="3785508" cy="2608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/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07828F-198A-0600-378F-F1CF56D49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261" y="6163791"/>
                <a:ext cx="782320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/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D460A0-144B-3D02-E39A-CF56D8B65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94" y="6174099"/>
                <a:ext cx="782320" cy="477054"/>
              </a:xfrm>
              <a:prstGeom prst="rect">
                <a:avLst/>
              </a:prstGeom>
              <a:blipFill>
                <a:blip r:embed="rId7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/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5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5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E28FC9-9D4A-8B8D-AFC8-AD7D65896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154" y="3741039"/>
                <a:ext cx="782320" cy="493981"/>
              </a:xfrm>
              <a:prstGeom prst="rect">
                <a:avLst/>
              </a:prstGeom>
              <a:blipFill>
                <a:blip r:embed="rId8"/>
                <a:stretch>
                  <a:fillRect l="-6977" r="-88372" b="-13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/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noFill/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p>
                                    <m:sSupPr>
                                      <m:ctrlP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≤1</m:t>
                              </m:r>
                            </m:e>
                            <m:e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95406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What is the marginal PDF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5099050" y="3886609"/>
                <a:ext cx="6104107" cy="23824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  <a:p>
                <a:endParaRPr lang="en-US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050" y="3886609"/>
                <a:ext cx="6104107" cy="23824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/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noFill/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p>
                                    <m:sSupPr>
                                      <m:ctrlP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≤1</m:t>
                              </m:r>
                            </m:e>
                            <m:e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0630EC2-FF51-6F7C-CF84-65BE2DC8422F}"/>
              </a:ext>
            </a:extLst>
          </p:cNvPr>
          <p:cNvCxnSpPr>
            <a:cxnSpLocks/>
          </p:cNvCxnSpPr>
          <p:nvPr/>
        </p:nvCxnSpPr>
        <p:spPr>
          <a:xfrm>
            <a:off x="914397" y="536190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BF8EC01-C311-14B5-2991-3FE08F2AB188}"/>
              </a:ext>
            </a:extLst>
          </p:cNvPr>
          <p:cNvCxnSpPr>
            <a:cxnSpLocks/>
          </p:cNvCxnSpPr>
          <p:nvPr/>
        </p:nvCxnSpPr>
        <p:spPr>
          <a:xfrm>
            <a:off x="2276669" y="421716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119C10A-2028-2E35-313E-F9EACFBAC42C}"/>
              </a:ext>
            </a:extLst>
          </p:cNvPr>
          <p:cNvSpPr/>
          <p:nvPr/>
        </p:nvSpPr>
        <p:spPr>
          <a:xfrm>
            <a:off x="1596786" y="4697338"/>
            <a:ext cx="1359766" cy="13597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6392D5-1BA1-E887-CF24-84FB90261FD9}"/>
                  </a:ext>
                </a:extLst>
              </p:cNvPr>
              <p:cNvSpPr txBox="1"/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6392D5-1BA1-E887-CF24-84FB90261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5C4250-8E56-488C-C653-ADFFE59A0167}"/>
                  </a:ext>
                </a:extLst>
              </p:cNvPr>
              <p:cNvSpPr txBox="1"/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5C4250-8E56-488C-C653-ADFFE59A0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blipFill>
                <a:blip r:embed="rId7"/>
                <a:stretch>
                  <a:fillRect l="-5357" r="-892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06894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Example</a:t>
            </a:r>
            <a:r>
              <a:rPr lang="en-US" dirty="0"/>
              <a:t>: Darts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throw a dart uniformly at random onto a circle of radius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centered around the version.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the x and y coordinates of the point the dart lands at. </a:t>
                </a:r>
              </a:p>
              <a:p>
                <a:endParaRPr lang="en-US" dirty="0"/>
              </a:p>
              <a:p>
                <a:r>
                  <a:rPr lang="en-US" dirty="0"/>
                  <a:t>What is the marginal PDF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/>
              <p:nvPr/>
            </p:nvSpPr>
            <p:spPr>
              <a:xfrm>
                <a:off x="4032250" y="4099969"/>
                <a:ext cx="8322309" cy="22952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sub>
                        <m:sup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sup>
                        <m:e>
                          <m:f>
                            <m:fPr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sSup>
                                <m:sSupPr>
                                  <m:ctrlP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sub>
                        <m:sup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sup>
                        <m:e>
                          <m:f>
                            <m:fPr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sSup>
                                <m:sSupPr>
                                  <m:ctrlP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C7D423-1050-8EDD-8D45-F64360120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250" y="4099969"/>
                <a:ext cx="8322309" cy="22952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/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noFill/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p>
                                    <m:sSupPr>
                                      <m:ctrlP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e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2200" b="0" i="0" dirty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ECC499C-A4BA-1A31-0CC7-D46F4C5B7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761" y="2384788"/>
                <a:ext cx="4284738" cy="1241284"/>
              </a:xfrm>
              <a:prstGeom prst="roundRect">
                <a:avLst>
                  <a:gd name="adj" fmla="val 10050"/>
                </a:avLst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0630EC2-FF51-6F7C-CF84-65BE2DC8422F}"/>
              </a:ext>
            </a:extLst>
          </p:cNvPr>
          <p:cNvCxnSpPr>
            <a:cxnSpLocks/>
          </p:cNvCxnSpPr>
          <p:nvPr/>
        </p:nvCxnSpPr>
        <p:spPr>
          <a:xfrm>
            <a:off x="914397" y="536190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BF8EC01-C311-14B5-2991-3FE08F2AB188}"/>
              </a:ext>
            </a:extLst>
          </p:cNvPr>
          <p:cNvCxnSpPr>
            <a:cxnSpLocks/>
          </p:cNvCxnSpPr>
          <p:nvPr/>
        </p:nvCxnSpPr>
        <p:spPr>
          <a:xfrm>
            <a:off x="2276669" y="421716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119C10A-2028-2E35-313E-F9EACFBAC42C}"/>
              </a:ext>
            </a:extLst>
          </p:cNvPr>
          <p:cNvSpPr/>
          <p:nvPr/>
        </p:nvSpPr>
        <p:spPr>
          <a:xfrm>
            <a:off x="1596786" y="4697338"/>
            <a:ext cx="1359766" cy="13597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6392D5-1BA1-E887-CF24-84FB90261FD9}"/>
                  </a:ext>
                </a:extLst>
              </p:cNvPr>
              <p:cNvSpPr txBox="1"/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6392D5-1BA1-E887-CF24-84FB90261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820" y="5081978"/>
                <a:ext cx="33997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5C4250-8E56-488C-C653-ADFFE59A0167}"/>
                  </a:ext>
                </a:extLst>
              </p:cNvPr>
              <p:cNvSpPr txBox="1"/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5C4250-8E56-488C-C653-ADFFE59A0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980" y="3705101"/>
                <a:ext cx="339970" cy="461665"/>
              </a:xfrm>
              <a:prstGeom prst="rect">
                <a:avLst/>
              </a:prstGeom>
              <a:blipFill>
                <a:blip r:embed="rId7"/>
                <a:stretch>
                  <a:fillRect l="-5357" r="-892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03041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1E03E-69F2-3DFF-5DD1-8EDFEE1E5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Continuous Probabilities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739D09-B430-A5E8-42ED-71B7F70517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Just like we’ve done with PDFs for single random variables…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  <m:e>
                        <m:nary>
                          <m:nary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</m:nary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739D09-B430-A5E8-42ED-71B7F70517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61189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Example</a:t>
            </a:r>
            <a:r>
              <a:rPr lang="en-US" dirty="0"/>
              <a:t>: Continuous Servers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time until server 1 crashes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and the time until server 2 crashes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Both servers are independent of each other. </a:t>
                </a:r>
              </a:p>
              <a:p>
                <a:endParaRPr lang="en-US" dirty="0"/>
              </a:p>
              <a:p>
                <a:r>
                  <a:rPr lang="en-US" dirty="0"/>
                  <a:t>What is the probability server 1 crashes before server 2? 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7E166F-D8D0-1BB9-302E-100DF73EC9C5}"/>
              </a:ext>
            </a:extLst>
          </p:cNvPr>
          <p:cNvCxnSpPr>
            <a:cxnSpLocks/>
          </p:cNvCxnSpPr>
          <p:nvPr/>
        </p:nvCxnSpPr>
        <p:spPr>
          <a:xfrm>
            <a:off x="8869677" y="649982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732FBC-62CB-9D92-75C3-6226C8C8E952}"/>
              </a:ext>
            </a:extLst>
          </p:cNvPr>
          <p:cNvCxnSpPr>
            <a:cxnSpLocks/>
          </p:cNvCxnSpPr>
          <p:nvPr/>
        </p:nvCxnSpPr>
        <p:spPr>
          <a:xfrm>
            <a:off x="9226109" y="434924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/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/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blipFill>
                <a:blip r:embed="rId5"/>
                <a:stretch>
                  <a:fillRect l="-5357" r="-892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14666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Example</a:t>
            </a:r>
            <a:r>
              <a:rPr lang="en-US" dirty="0"/>
              <a:t>: Continuous Servers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time until server 1 crashes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and the time until server 2 crashes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Both servers are independent of each other. </a:t>
                </a:r>
              </a:p>
              <a:p>
                <a:endParaRPr lang="en-US" dirty="0"/>
              </a:p>
              <a:p>
                <a:r>
                  <a:rPr lang="en-US" dirty="0"/>
                  <a:t>What is the probability server 1 crashes before server 2? 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</m:oMath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dirty="0"/>
                  <a:t> </a:t>
                </a:r>
                <a:r>
                  <a:rPr lang="en-US" i="1" dirty="0"/>
                  <a:t>by independence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7E166F-D8D0-1BB9-302E-100DF73EC9C5}"/>
              </a:ext>
            </a:extLst>
          </p:cNvPr>
          <p:cNvCxnSpPr>
            <a:cxnSpLocks/>
          </p:cNvCxnSpPr>
          <p:nvPr/>
        </p:nvCxnSpPr>
        <p:spPr>
          <a:xfrm>
            <a:off x="8869677" y="649982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732FBC-62CB-9D92-75C3-6226C8C8E952}"/>
              </a:ext>
            </a:extLst>
          </p:cNvPr>
          <p:cNvCxnSpPr>
            <a:cxnSpLocks/>
          </p:cNvCxnSpPr>
          <p:nvPr/>
        </p:nvCxnSpPr>
        <p:spPr>
          <a:xfrm>
            <a:off x="9226109" y="434924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/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/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blipFill>
                <a:blip r:embed="rId5"/>
                <a:stretch>
                  <a:fillRect l="-5357" r="-892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64967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E7BEE-EA2B-465D-870A-3EBDFB8EE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7"/>
            <a:ext cx="11187259" cy="727324"/>
          </a:xfrm>
        </p:spPr>
        <p:txBody>
          <a:bodyPr/>
          <a:lstStyle/>
          <a:p>
            <a:r>
              <a:rPr lang="en-US" dirty="0"/>
              <a:t>Analogues for continuous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DFDC5-819E-4D9B-81B7-E8C2CE233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240" y="1055148"/>
            <a:ext cx="11187258" cy="1528725"/>
          </a:xfrm>
        </p:spPr>
        <p:txBody>
          <a:bodyPr/>
          <a:lstStyle/>
          <a:p>
            <a:r>
              <a:rPr lang="en-US" dirty="0"/>
              <a:t>Everything we saw today has a continuous version.</a:t>
            </a:r>
          </a:p>
          <a:p>
            <a:r>
              <a:rPr lang="en-US" dirty="0"/>
              <a:t>There are “no surprises”– replace </a:t>
            </a:r>
            <a:r>
              <a:rPr lang="en-US" dirty="0" err="1"/>
              <a:t>pmf</a:t>
            </a:r>
            <a:r>
              <a:rPr lang="en-US" dirty="0"/>
              <a:t> with pdf and sums with integrals.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60E9AA-5099-43C0-A1C1-891F0D589B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411"/>
          <a:stretch/>
        </p:blipFill>
        <p:spPr>
          <a:xfrm>
            <a:off x="713810" y="2051723"/>
            <a:ext cx="9712036" cy="31298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70EB14-2073-C8D7-6BF1-BE427031AF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550"/>
          <a:stretch/>
        </p:blipFill>
        <p:spPr>
          <a:xfrm>
            <a:off x="721050" y="5181600"/>
            <a:ext cx="9712036" cy="35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07886-BE1D-4B53-A394-1BD2F21AD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(Idealized) Polling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88E036-372C-4BB9-BAAF-0DD396425E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we want to conduct a poll to understand how many people support you in your run for SAC</a:t>
                </a:r>
              </a:p>
              <a:p>
                <a:br>
                  <a:rPr lang="en-US" dirty="0"/>
                </a:br>
                <a:r>
                  <a:rPr lang="en-US" dirty="0"/>
                  <a:t>Poll to determine the fraction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of the population that approve</a:t>
                </a:r>
              </a:p>
              <a:p>
                <a:pPr lvl="1"/>
                <a:r>
                  <a:rPr lang="en-US" dirty="0"/>
                  <a:t>Call up a random sample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people to ask their opinion</a:t>
                </a:r>
              </a:p>
              <a:p>
                <a:pPr lvl="1"/>
                <a:r>
                  <a:rPr lang="en-US" dirty="0"/>
                  <a:t>Report the empirical fraction</a:t>
                </a:r>
              </a:p>
              <a:p>
                <a:endParaRPr lang="en-US" dirty="0"/>
              </a:p>
              <a:p>
                <a:r>
                  <a:rPr lang="en-US" dirty="0"/>
                  <a:t>Is this a good estimate?</a:t>
                </a:r>
              </a:p>
              <a:p>
                <a:r>
                  <a:rPr lang="en-US" dirty="0"/>
                  <a:t>How to choose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88E036-372C-4BB9-BAAF-0DD396425E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72795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9D701-644B-4898-9857-B965EFB1B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013724-7D57-4486-82D5-99CB8090ED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1965143"/>
              </a:xfrm>
            </p:spPr>
            <p:txBody>
              <a:bodyPr/>
              <a:lstStyle/>
              <a:p>
                <a:r>
                  <a:rPr lang="en-US" dirty="0"/>
                  <a:t>We sometimes want to measure how “intertwined”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are – how much knowing about one of them will affect the other.</a:t>
                </a:r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turns out “big” how likely is it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will be “big” how much do they “vary together”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013724-7D57-4486-82D5-99CB8090ED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1965143"/>
              </a:xfrm>
              <a:blipFill>
                <a:blip r:embed="rId3"/>
                <a:stretch>
                  <a:fillRect l="-708" t="-5263" r="-1580" b="-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D3ED776E-BE8F-4C73-AFF5-149D976889C0}"/>
              </a:ext>
            </a:extLst>
          </p:cNvPr>
          <p:cNvGrpSpPr/>
          <p:nvPr/>
        </p:nvGrpSpPr>
        <p:grpSpPr>
          <a:xfrm>
            <a:off x="647154" y="3429001"/>
            <a:ext cx="9432027" cy="2057400"/>
            <a:chOff x="1185841" y="3429000"/>
            <a:chExt cx="7419972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F885B053-6015-439F-BCCF-AB53874F1596}"/>
                    </a:ext>
                  </a:extLst>
                </p:cNvPr>
                <p:cNvSpPr/>
                <p:nvPr/>
              </p:nvSpPr>
              <p:spPr>
                <a:xfrm>
                  <a:off x="1185841" y="3429000"/>
                  <a:ext cx="7419972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b="1" i="0" dirty="0">
                    <a:latin typeface="Cambria Math" panose="02040503050406030204" pitchFamily="18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𝐂𝐨𝐯</m:t>
                        </m:r>
                        <m:d>
                          <m:dPr>
                            <m:ctrlP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𝐗</m:t>
                            </m:r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,</m:t>
                            </m:r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𝐘</m:t>
                            </m:r>
                          </m:e>
                        </m:d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𝒀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𝔼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𝒀</m:t>
                                </m:r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𝑿𝒀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[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𝑿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]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𝔼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[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𝒀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]</m:t>
                        </m:r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F885B053-6015-439F-BCCF-AB53874F159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1" y="3429000"/>
                  <a:ext cx="7419972" cy="192784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A724517-3E6F-48A6-B4A9-9F54740A6B12}"/>
                </a:ext>
              </a:extLst>
            </p:cNvPr>
            <p:cNvSpPr/>
            <p:nvPr/>
          </p:nvSpPr>
          <p:spPr>
            <a:xfrm>
              <a:off x="1195367" y="3429001"/>
              <a:ext cx="7410446" cy="599067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Covariance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11424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9E5D9-B8AE-4FB4-A4ED-3198BE1D3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3F169-9EDC-401A-B936-10C5944A8A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That’s consistent with our previous knowledge for independent variables. (for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independent,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). </a:t>
                </a:r>
              </a:p>
              <a:p>
                <a:endParaRPr lang="en-US" dirty="0"/>
              </a:p>
              <a:p>
                <a:r>
                  <a:rPr lang="en-US" dirty="0"/>
                  <a:t>You and your friend are playing a game, you flip a coin: if heads you pay your friend a dollar, if tails they pay you a dollar.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your profit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be your friend’s profit.</a:t>
                </a:r>
              </a:p>
              <a:p>
                <a:r>
                  <a:rPr lang="en-US" dirty="0"/>
                  <a:t>What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3F169-9EDC-401A-B936-10C5944A8A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r="-22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9A114553-3166-4268-94C0-B827438D0F66}"/>
              </a:ext>
            </a:extLst>
          </p:cNvPr>
          <p:cNvSpPr/>
          <p:nvPr/>
        </p:nvSpPr>
        <p:spPr>
          <a:xfrm>
            <a:off x="7025951" y="5612363"/>
            <a:ext cx="4506686" cy="882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Before you calculate, make a prediction. What should it be?</a:t>
            </a:r>
          </a:p>
        </p:txBody>
      </p:sp>
    </p:spTree>
    <p:extLst>
      <p:ext uri="{BB962C8B-B14F-4D97-AF65-F5344CB8AC3E}">
        <p14:creationId xmlns:p14="http://schemas.microsoft.com/office/powerpoint/2010/main" val="33494163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9E5D9-B8AE-4FB4-A4ED-3198BE1D3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3F169-9EDC-401A-B936-10C5944A8A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You and your friend are playing a game, you flip a coin: if heads you pay your friend a dollar, if tails they pay you a dollar.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your profit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be your friend’s profit.</a:t>
                </a:r>
              </a:p>
              <a:p>
                <a:r>
                  <a:rPr lang="en-US" dirty="0"/>
                  <a:t>What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𝔼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−1⋅1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1⋅−1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=−1−0⋅0=−1</m:t>
                    </m:r>
                  </m:oMath>
                </a14:m>
                <a:r>
                  <a:rPr lang="en-US" dirty="0"/>
                  <a:t>.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=1+1+2⋅−1=0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23F169-9EDC-401A-B936-10C5944A8A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 r="-22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6972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711EF-5B55-3F97-73C4-9BE39F432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8A47-1130-2D3D-A926-B695C9459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Reverse Question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681249-4907-44C5-3BAE-6A2E605627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Polls are made by sampling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people from a population.</a:t>
                </a:r>
              </a:p>
              <a:p>
                <a:r>
                  <a:rPr lang="en-US" dirty="0"/>
                  <a:t>Often reported with “</a:t>
                </a:r>
                <a:r>
                  <a:rPr lang="en-US" dirty="0">
                    <a:solidFill>
                      <a:schemeClr val="accent1"/>
                    </a:solidFill>
                  </a:rPr>
                  <a:t>52% of likely voters would vote in favor of proposal if held today (margin of error +/- 3%)</a:t>
                </a:r>
                <a:r>
                  <a:rPr lang="en-US" dirty="0"/>
                  <a:t>”</a:t>
                </a:r>
              </a:p>
              <a:p>
                <a:r>
                  <a:rPr lang="en-US" dirty="0"/>
                  <a:t>You are going to run your own poll. And you want a better “margin of error” – you want 2%</a:t>
                </a:r>
              </a:p>
              <a:p>
                <a:r>
                  <a:rPr lang="en-US" dirty="0"/>
                  <a:t>How many people do you need to poll?</a:t>
                </a:r>
              </a:p>
              <a:p>
                <a:endParaRPr lang="en-US" dirty="0"/>
              </a:p>
              <a:p>
                <a:r>
                  <a:rPr lang="en-US" dirty="0"/>
                  <a:t>Let’s think about idealized polling – pretend we’re really getting a uniformly random person.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681249-4907-44C5-3BAE-6A2E605627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0386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41A-E43C-4034-9A0F-92D338000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Margin of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6868D-6A63-44AA-BBB9-AA6377458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Wait…what’s a “margin of error”</a:t>
            </a:r>
          </a:p>
          <a:p>
            <a:endParaRPr lang="en-US" dirty="0"/>
          </a:p>
          <a:p>
            <a:r>
              <a:rPr lang="en-US" dirty="0"/>
              <a:t>The result of the poll is a random variable – it has a distribution. </a:t>
            </a:r>
          </a:p>
          <a:p>
            <a:r>
              <a:rPr lang="en-US" dirty="0"/>
              <a:t>You’d like to know something about its variance (Did you poll everyone in the entire country? Just 3 people? How much variance is there in the poll?)</a:t>
            </a:r>
          </a:p>
          <a:p>
            <a:endParaRPr lang="en-US" dirty="0"/>
          </a:p>
          <a:p>
            <a:r>
              <a:rPr lang="en-US" dirty="0"/>
              <a:t>A “margin of error” is an intuitive measurement of the variance of the poll. “If I performed this poll repeatedly, 95% of the time, we’re within true +/- the margin of error.”</a:t>
            </a:r>
          </a:p>
        </p:txBody>
      </p:sp>
    </p:spTree>
    <p:extLst>
      <p:ext uri="{BB962C8B-B14F-4D97-AF65-F5344CB8AC3E}">
        <p14:creationId xmlns:p14="http://schemas.microsoft.com/office/powerpoint/2010/main" val="1030480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1D0F-F0AF-4C44-85A2-6465C53E6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BD357F-548E-47FE-B291-7FFE88122E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Set a target – I want my margin of error to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2%</m:t>
                    </m:r>
                  </m:oMath>
                </a14:m>
                <a:r>
                  <a:rPr lang="en-US" dirty="0"/>
                  <a:t>. That is,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95%</m:t>
                    </m:r>
                  </m:oMath>
                </a14:m>
                <a:r>
                  <a:rPr lang="en-US" dirty="0"/>
                  <a:t> of the time, your poll’s estimate of the fraction of people in favor will be within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percentage points of the true value.</a:t>
                </a:r>
              </a:p>
              <a:p>
                <a:r>
                  <a:rPr lang="en-US" dirty="0"/>
                  <a:t>So…how many people are you going to need to interview?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BD357F-548E-47FE-B291-7FFE88122E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 r="-1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34017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UW-accent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A48DD3"/>
      </a:accent2>
      <a:accent3>
        <a:srgbClr val="4C3282"/>
      </a:accent3>
      <a:accent4>
        <a:srgbClr val="B6A479"/>
      </a:accent4>
      <a:accent5>
        <a:srgbClr val="3E8853"/>
      </a:accent5>
      <a:accent6>
        <a:srgbClr val="62A39F"/>
      </a:accent6>
      <a:hlink>
        <a:srgbClr val="33006F"/>
      </a:hlink>
      <a:folHlink>
        <a:srgbClr val="9A7B4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2_template" id="{E9E1C34E-321A-4CCF-AB4F-B7BF45CD4E83}" vid="{4E8A6AA9-08E3-46AB-AEAF-6FC73982C9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312_template</Template>
  <TotalTime>0</TotalTime>
  <Words>4600</Words>
  <Application>Microsoft Office PowerPoint</Application>
  <PresentationFormat>Widescreen</PresentationFormat>
  <Paragraphs>701</Paragraphs>
  <Slides>62</Slides>
  <Notes>29</Notes>
  <HiddenSlides>3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3" baseType="lpstr">
      <vt:lpstr>Arial</vt:lpstr>
      <vt:lpstr>Calibri</vt:lpstr>
      <vt:lpstr>Cambria Math</vt:lpstr>
      <vt:lpstr>Segoe UI</vt:lpstr>
      <vt:lpstr>Segoe UI Light</vt:lpstr>
      <vt:lpstr>Segoe UI Semibold</vt:lpstr>
      <vt:lpstr>Segoe UI Semilight</vt:lpstr>
      <vt:lpstr>Tw Cen MT</vt:lpstr>
      <vt:lpstr>Wingdings</vt:lpstr>
      <vt:lpstr>Wingdings 3</vt:lpstr>
      <vt:lpstr>Integral</vt:lpstr>
      <vt:lpstr>Confidence Intervals +  Joint Distributions I</vt:lpstr>
      <vt:lpstr>Where Are We?</vt:lpstr>
      <vt:lpstr>Central Limit Theorem (Review)</vt:lpstr>
      <vt:lpstr>When to use CLT</vt:lpstr>
      <vt:lpstr>Polling</vt:lpstr>
      <vt:lpstr>(Idealized) Polling</vt:lpstr>
      <vt:lpstr>The Reverse Question</vt:lpstr>
      <vt:lpstr>Margin of Error</vt:lpstr>
      <vt:lpstr>Our Goal</vt:lpstr>
      <vt:lpstr>Poll Setup</vt:lpstr>
      <vt:lpstr>Poll Setup</vt:lpstr>
      <vt:lpstr>Poll Setup</vt:lpstr>
      <vt:lpstr>Using the CLT</vt:lpstr>
      <vt:lpstr>Using the CLT</vt:lpstr>
      <vt:lpstr>Apply the CLT</vt:lpstr>
      <vt:lpstr>Handling √(p(1-p) )</vt:lpstr>
      <vt:lpstr>Worst value of p</vt:lpstr>
      <vt:lpstr>Doing the algebra</vt:lpstr>
      <vt:lpstr>Using the Φ-table</vt:lpstr>
      <vt:lpstr>PowerPoint Presentation</vt:lpstr>
      <vt:lpstr>Confidence Intervals</vt:lpstr>
      <vt:lpstr>Idealized Polling</vt:lpstr>
      <vt:lpstr>Multiple Random Variables</vt:lpstr>
      <vt:lpstr>Analyzing Multiple Random Variables</vt:lpstr>
      <vt:lpstr>Analyzing Multiple Random Variables</vt:lpstr>
      <vt:lpstr>Joint Distributions</vt:lpstr>
      <vt:lpstr>PowerPoint Presentation</vt:lpstr>
      <vt:lpstr>Joint Support/Range - Ω_(X,Y)</vt:lpstr>
      <vt:lpstr>Joint Support/Range - Ω_(X,Y)</vt:lpstr>
      <vt:lpstr>Joint Support/Range - Ω_(X,Y)</vt:lpstr>
      <vt:lpstr>(Joint) Independence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Example: Weird Dice</vt:lpstr>
      <vt:lpstr>Marginal Distribution</vt:lpstr>
      <vt:lpstr>Example: Weird Dice</vt:lpstr>
      <vt:lpstr>Joint Expectation</vt:lpstr>
      <vt:lpstr>Joint Distributions</vt:lpstr>
      <vt:lpstr>Joint Support/Range - Ω_(X,Y)</vt:lpstr>
      <vt:lpstr>Example: Darts </vt:lpstr>
      <vt:lpstr>Example: Darts </vt:lpstr>
      <vt:lpstr>Example: Darts </vt:lpstr>
      <vt:lpstr>Example: Darts </vt:lpstr>
      <vt:lpstr>Example: Darts </vt:lpstr>
      <vt:lpstr>Example: Darts </vt:lpstr>
      <vt:lpstr>Example: Darts </vt:lpstr>
      <vt:lpstr>Example: Darts </vt:lpstr>
      <vt:lpstr>Joint Continuous Probabilities</vt:lpstr>
      <vt:lpstr>Example: Continuous Servers </vt:lpstr>
      <vt:lpstr>Example: Continuous Servers </vt:lpstr>
      <vt:lpstr>Analogues for continuous</vt:lpstr>
      <vt:lpstr>Covariance</vt:lpstr>
      <vt:lpstr>Covariance</vt:lpstr>
      <vt:lpstr>Covariance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2024-07-24T18:23:22Z</dcterms:created>
  <dcterms:modified xsi:type="dcterms:W3CDTF">2026-07-31T11:41:44Z</dcterms:modified>
</cp:coreProperties>
</file>