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notesMasterIdLst>
    <p:notesMasterId r:id="rId66"/>
  </p:notesMasterIdLst>
  <p:sldIdLst>
    <p:sldId id="256" r:id="rId2"/>
    <p:sldId id="312" r:id="rId3"/>
    <p:sldId id="311" r:id="rId4"/>
    <p:sldId id="313" r:id="rId5"/>
    <p:sldId id="285" r:id="rId6"/>
    <p:sldId id="286" r:id="rId7"/>
    <p:sldId id="290" r:id="rId8"/>
    <p:sldId id="291" r:id="rId9"/>
    <p:sldId id="287" r:id="rId10"/>
    <p:sldId id="289" r:id="rId11"/>
    <p:sldId id="292" r:id="rId12"/>
    <p:sldId id="281" r:id="rId13"/>
    <p:sldId id="260" r:id="rId14"/>
    <p:sldId id="282" r:id="rId15"/>
    <p:sldId id="295" r:id="rId16"/>
    <p:sldId id="304" r:id="rId17"/>
    <p:sldId id="303" r:id="rId18"/>
    <p:sldId id="302" r:id="rId19"/>
    <p:sldId id="301" r:id="rId20"/>
    <p:sldId id="300" r:id="rId21"/>
    <p:sldId id="299" r:id="rId22"/>
    <p:sldId id="298" r:id="rId23"/>
    <p:sldId id="297" r:id="rId24"/>
    <p:sldId id="296" r:id="rId25"/>
    <p:sldId id="305" r:id="rId26"/>
    <p:sldId id="259" r:id="rId27"/>
    <p:sldId id="261" r:id="rId28"/>
    <p:sldId id="306" r:id="rId29"/>
    <p:sldId id="271" r:id="rId30"/>
    <p:sldId id="269" r:id="rId31"/>
    <p:sldId id="309" r:id="rId32"/>
    <p:sldId id="333" r:id="rId33"/>
    <p:sldId id="314" r:id="rId34"/>
    <p:sldId id="315" r:id="rId35"/>
    <p:sldId id="262" r:id="rId36"/>
    <p:sldId id="316" r:id="rId37"/>
    <p:sldId id="318" r:id="rId38"/>
    <p:sldId id="319" r:id="rId39"/>
    <p:sldId id="320" r:id="rId40"/>
    <p:sldId id="321" r:id="rId41"/>
    <p:sldId id="322" r:id="rId42"/>
    <p:sldId id="267" r:id="rId43"/>
    <p:sldId id="324" r:id="rId44"/>
    <p:sldId id="325" r:id="rId45"/>
    <p:sldId id="323" r:id="rId46"/>
    <p:sldId id="326" r:id="rId47"/>
    <p:sldId id="327" r:id="rId48"/>
    <p:sldId id="328" r:id="rId49"/>
    <p:sldId id="335" r:id="rId50"/>
    <p:sldId id="329" r:id="rId51"/>
    <p:sldId id="338" r:id="rId52"/>
    <p:sldId id="339" r:id="rId53"/>
    <p:sldId id="365" r:id="rId54"/>
    <p:sldId id="364" r:id="rId55"/>
    <p:sldId id="363" r:id="rId56"/>
    <p:sldId id="366" r:id="rId57"/>
    <p:sldId id="367" r:id="rId58"/>
    <p:sldId id="340" r:id="rId59"/>
    <p:sldId id="368" r:id="rId60"/>
    <p:sldId id="369" r:id="rId61"/>
    <p:sldId id="342" r:id="rId62"/>
    <p:sldId id="370" r:id="rId63"/>
    <p:sldId id="341" r:id="rId64"/>
    <p:sldId id="371" r:id="rId6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F4ED"/>
    <a:srgbClr val="FFEBEB"/>
    <a:srgbClr val="FFE1E2"/>
    <a:srgbClr val="E5FBF9"/>
    <a:srgbClr val="E5F2FB"/>
    <a:srgbClr val="FFF4E1"/>
    <a:srgbClr val="E2FE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0" autoAdjust="0"/>
    <p:restoredTop sz="66024" autoAdjust="0"/>
  </p:normalViewPr>
  <p:slideViewPr>
    <p:cSldViewPr snapToGrid="0">
      <p:cViewPr varScale="1">
        <p:scale>
          <a:sx n="82" d="100"/>
          <a:sy n="82" d="100"/>
        </p:scale>
        <p:origin x="1710" y="60"/>
      </p:cViewPr>
      <p:guideLst/>
    </p:cSldViewPr>
  </p:slideViewPr>
  <p:outlineViewPr>
    <p:cViewPr>
      <p:scale>
        <a:sx n="33" d="100"/>
        <a:sy n="33" d="100"/>
      </p:scale>
      <p:origin x="0" y="-900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ED02C1-D21F-4796-9F27-0ECD3E7B245B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39B8E6-6F8E-45EC-9935-9DD11ED592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7418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39B8E6-6F8E-45EC-9935-9DD11ED5920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4517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39B8E6-6F8E-45EC-9935-9DD11ED5920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908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39B8E6-6F8E-45EC-9935-9DD11ED5920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410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39B8E6-6F8E-45EC-9935-9DD11ED5920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7874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39B8E6-6F8E-45EC-9935-9DD11ED5920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8342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39B8E6-6F8E-45EC-9935-9DD11ED5920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61217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39B8E6-6F8E-45EC-9935-9DD11ED5920D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49656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39B8E6-6F8E-45EC-9935-9DD11ED5920D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35670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39B8E6-6F8E-45EC-9935-9DD11ED5920D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20378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39B8E6-6F8E-45EC-9935-9DD11ED5920D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65863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 be the time it takes for lightbulb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dirty="0"/>
                  <a:t> to burn out. </a:t>
                </a:r>
                <a:endParaRPr lang="en-US" b="0" i="1" dirty="0">
                  <a:latin typeface="Cambria Math" panose="02040503050406030204" pitchFamily="18" charset="0"/>
                </a:endParaRPr>
              </a:p>
              <a:p>
                <a:endParaRPr lang="en-US" b="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~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Exp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(1.8)</m:t>
                    </m:r>
                  </m:oMath>
                </a14:m>
                <a:r>
                  <a:rPr lang="en-US" dirty="0"/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1.8</m:t>
                        </m:r>
                      </m:den>
                    </m:f>
                  </m:oMath>
                </a14:m>
                <a:r>
                  <a:rPr lang="en-US" dirty="0"/>
                  <a:t> 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𝑉𝑎𝑟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1.8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i="1" dirty="0"/>
                  <a:t>. </a:t>
                </a:r>
              </a:p>
              <a:p>
                <a:endParaRPr lang="en-US" i="1" dirty="0"/>
              </a:p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X</m:t>
                    </m:r>
                  </m:oMath>
                </a14:m>
                <a:r>
                  <a:rPr lang="en-US" dirty="0"/>
                  <a:t> be the total time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limLoc m:val="undOvr"/>
                        <m:grow m:val="on"/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i="0" dirty="0" smtClean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i="0" dirty="0" smtClean="0">
                            <a:latin typeface="Cambria Math" panose="02040503050406030204" pitchFamily="18" charset="0"/>
                          </a:rPr>
                          <m:t>10</m:t>
                        </m:r>
                      </m:sup>
                      <m:e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dirty="0"/>
                  <a:t>. </a:t>
                </a:r>
              </a:p>
              <a:p>
                <a:endParaRPr lang="en-US" dirty="0"/>
              </a:p>
              <a:p>
                <a:r>
                  <a:rPr lang="en-US" dirty="0"/>
                  <a:t>We are interested in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≥5)</m:t>
                    </m:r>
                  </m:oMath>
                </a14:m>
                <a:r>
                  <a:rPr lang="en-US" dirty="0"/>
                  <a:t>.</a:t>
                </a:r>
              </a:p>
              <a:p>
                <a:endParaRPr lang="en-US" dirty="0"/>
              </a:p>
              <a:p>
                <a:r>
                  <a:rPr lang="en-US" b="1" dirty="0">
                    <a:solidFill>
                      <a:schemeClr val="accent5"/>
                    </a:solidFill>
                  </a:rPr>
                  <a:t>2. Apply CLT</a:t>
                </a:r>
                <a:r>
                  <a:rPr lang="en-US" b="1" dirty="0"/>
                  <a:t>. </a:t>
                </a:r>
              </a:p>
              <a:p>
                <a:r>
                  <a:rPr lang="en-US" dirty="0"/>
                  <a:t>Because 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’s are </a:t>
                </a:r>
                <a:r>
                  <a:rPr lang="en-US" dirty="0" err="1"/>
                  <a:t>i.d.d</a:t>
                </a:r>
                <a:r>
                  <a:rPr lang="en-US" dirty="0"/>
                  <a:t>, we can apply CLT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can be approximated by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∼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𝒩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(10⋅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1.8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, 10⋅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1.8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.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≥5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≈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≥5</m:t>
                        </m:r>
                      </m:e>
                    </m:d>
                  </m:oMath>
                </a14:m>
                <a:endParaRPr lang="en-US" dirty="0"/>
              </a:p>
              <a:p>
                <a:endParaRPr lang="en-US" b="1" dirty="0">
                  <a:solidFill>
                    <a:schemeClr val="accent5"/>
                  </a:solidFill>
                </a:endParaRPr>
              </a:p>
              <a:p>
                <a:r>
                  <a:rPr lang="en-US" b="1" dirty="0">
                    <a:solidFill>
                      <a:schemeClr val="accent5"/>
                    </a:solidFill>
                  </a:rPr>
                  <a:t>3. Compute Probability.</a:t>
                </a:r>
                <a:r>
                  <a:rPr lang="en-US" dirty="0">
                    <a:solidFill>
                      <a:schemeClr val="accent5"/>
                    </a:solidFill>
                  </a:rPr>
                  <a:t> </a:t>
                </a:r>
                <a:endParaRPr lang="en-US" i="1" dirty="0">
                  <a:solidFill>
                    <a:schemeClr val="accent5"/>
                  </a:solidFill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≥5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𝑍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≥</m:t>
                        </m:r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5−10/1.8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10</m:t>
                                </m:r>
                              </m:e>
                            </m:rad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/1.8</m:t>
                            </m:r>
                          </m:den>
                        </m:f>
                      </m:e>
                    </m:d>
                  </m:oMath>
                </a14:m>
                <a:r>
                  <a:rPr lang="en-US" i="1" dirty="0">
                    <a:latin typeface="Cambria Math" panose="02040503050406030204" pitchFamily="18" charset="0"/>
                  </a:rPr>
                  <a:t>  </a:t>
                </a:r>
                <a:r>
                  <a:rPr lang="en-US" b="1" i="1" dirty="0">
                    <a:solidFill>
                      <a:schemeClr val="accent5"/>
                    </a:solidFill>
                  </a:rPr>
                  <a:t>standardize</a:t>
                </a:r>
                <a:endParaRPr lang="en-US" i="1" dirty="0">
                  <a:solidFill>
                    <a:schemeClr val="accent5"/>
                  </a:solidFill>
                  <a:latin typeface="Cambria Math" panose="02040503050406030204" pitchFamily="18" charset="0"/>
                </a:endParaRPr>
              </a:p>
              <a:p>
                <a:r>
                  <a:rPr lang="en-US" dirty="0"/>
                  <a:t>             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≈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𝑍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≥−0.32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𝑍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0.32</m:t>
                        </m:r>
                      </m:e>
                    </m:d>
                  </m:oMath>
                </a14:m>
                <a:r>
                  <a:rPr lang="en-US" dirty="0"/>
                  <a:t>(</a:t>
                </a:r>
                <a:r>
                  <a:rPr lang="en-US" dirty="0">
                    <a:solidFill>
                      <a:schemeClr val="accent5"/>
                    </a:solidFill>
                  </a:rPr>
                  <a:t>symmetry</a:t>
                </a:r>
                <a:r>
                  <a:rPr lang="en-US" dirty="0"/>
                  <a:t>)</a:t>
                </a:r>
                <a:endParaRPr lang="en-US" i="1" dirty="0">
                  <a:latin typeface="Cambria Math" panose="02040503050406030204" pitchFamily="18" charset="0"/>
                </a:endParaRPr>
              </a:p>
              <a:p>
                <a:r>
                  <a:rPr lang="en-US" b="0" dirty="0"/>
                  <a:t>              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(0.32)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≈.62552</m:t>
                    </m:r>
                  </m:oMath>
                </a14:m>
                <a:r>
                  <a:rPr lang="en-US" dirty="0"/>
                  <a:t>  </a:t>
                </a:r>
                <a:r>
                  <a:rPr lang="en-US" b="1" i="1" dirty="0">
                    <a:solidFill>
                      <a:schemeClr val="accent5"/>
                    </a:solidFill>
                  </a:rPr>
                  <a:t>plug into z-table</a:t>
                </a:r>
                <a:endParaRPr lang="en-US" dirty="0">
                  <a:solidFill>
                    <a:schemeClr val="accent5"/>
                  </a:solidFill>
                </a:endParaRPr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dirty="0"/>
                  <a:t>Let </a:t>
                </a:r>
                <a:r>
                  <a:rPr lang="en-US" b="0" i="0">
                    <a:latin typeface="Cambria Math" panose="02040503050406030204" pitchFamily="18" charset="0"/>
                  </a:rPr>
                  <a:t>𝑋_𝑖</a:t>
                </a:r>
                <a:r>
                  <a:rPr lang="en-US" dirty="0"/>
                  <a:t> be the time it takes for lightbulb </a:t>
                </a:r>
                <a:r>
                  <a:rPr lang="en-US" b="0" i="0">
                    <a:latin typeface="Cambria Math" panose="02040503050406030204" pitchFamily="18" charset="0"/>
                  </a:rPr>
                  <a:t>𝑖</a:t>
                </a:r>
                <a:r>
                  <a:rPr lang="en-US" dirty="0"/>
                  <a:t> to burn out. </a:t>
                </a:r>
                <a:endParaRPr lang="en-US" b="0" i="1" dirty="0">
                  <a:latin typeface="Cambria Math" panose="02040503050406030204" pitchFamily="18" charset="0"/>
                </a:endParaRPr>
              </a:p>
              <a:p>
                <a:endParaRPr lang="en-US" b="0" i="1" dirty="0">
                  <a:latin typeface="Cambria Math" panose="02040503050406030204" pitchFamily="18" charset="0"/>
                </a:endParaRPr>
              </a:p>
              <a:p>
                <a:r>
                  <a:rPr lang="en-US" b="0" i="0">
                    <a:latin typeface="Cambria Math" panose="02040503050406030204" pitchFamily="18" charset="0"/>
                  </a:rPr>
                  <a:t>𝑋_𝑖~Exp(1.8)</a:t>
                </a:r>
                <a:r>
                  <a:rPr lang="en-US" dirty="0"/>
                  <a:t> </a:t>
                </a:r>
              </a:p>
              <a:p>
                <a:r>
                  <a:rPr lang="en-US" b="0" i="0">
                    <a:latin typeface="Cambria Math" panose="02040503050406030204" pitchFamily="18" charset="0"/>
                  </a:rPr>
                  <a:t>𝜇=</a:t>
                </a:r>
                <a:r>
                  <a:rPr lang="en-US" i="0">
                    <a:latin typeface="Cambria Math" panose="02040503050406030204" pitchFamily="18" charset="0"/>
                  </a:rPr>
                  <a:t>𝔼</a:t>
                </a:r>
                <a:r>
                  <a:rPr lang="en-US" b="0" i="0">
                    <a:latin typeface="Cambria Math" panose="02040503050406030204" pitchFamily="18" charset="0"/>
                  </a:rPr>
                  <a:t>[𝑋_𝑖 ]=1/1.8</a:t>
                </a:r>
                <a:r>
                  <a:rPr lang="en-US" dirty="0"/>
                  <a:t> </a:t>
                </a:r>
              </a:p>
              <a:p>
                <a:r>
                  <a:rPr lang="en-US" b="0" i="0">
                    <a:latin typeface="Cambria Math" panose="02040503050406030204" pitchFamily="18" charset="0"/>
                  </a:rPr>
                  <a:t>𝜎^2=𝑉𝑎𝑟(𝑋_𝑖 )=1/〖1.8〗^2 </a:t>
                </a:r>
                <a:r>
                  <a:rPr lang="en-US" i="1" dirty="0"/>
                  <a:t>. </a:t>
                </a:r>
              </a:p>
              <a:p>
                <a:endParaRPr lang="en-US" i="1" dirty="0"/>
              </a:p>
              <a:p>
                <a:r>
                  <a:rPr lang="en-US" dirty="0"/>
                  <a:t>Let </a:t>
                </a:r>
                <a:r>
                  <a:rPr lang="en-US" b="0" i="0">
                    <a:latin typeface="Cambria Math" panose="02040503050406030204" pitchFamily="18" charset="0"/>
                  </a:rPr>
                  <a:t>X</a:t>
                </a:r>
                <a:r>
                  <a:rPr lang="en-US" dirty="0"/>
                  <a:t> be the total time and </a:t>
                </a:r>
                <a:r>
                  <a:rPr lang="en-US" b="0" i="0">
                    <a:latin typeface="Cambria Math" panose="02040503050406030204" pitchFamily="18" charset="0"/>
                  </a:rPr>
                  <a:t>𝑋=</a:t>
                </a:r>
                <a:r>
                  <a:rPr lang="en-US" i="0" dirty="0">
                    <a:latin typeface="Cambria Math" panose="02040503050406030204" pitchFamily="18" charset="0"/>
                  </a:rPr>
                  <a:t>∑129_(𝑖=1)^10</a:t>
                </a:r>
                <a:r>
                  <a:rPr lang="en-US" b="0" i="0" dirty="0">
                    <a:latin typeface="Cambria Math" panose="02040503050406030204" pitchFamily="18" charset="0"/>
                  </a:rPr>
                  <a:t>▒𝑋_𝑖 </a:t>
                </a:r>
                <a:r>
                  <a:rPr lang="en-US" dirty="0"/>
                  <a:t>. </a:t>
                </a:r>
              </a:p>
              <a:p>
                <a:endParaRPr lang="en-US" dirty="0"/>
              </a:p>
              <a:p>
                <a:r>
                  <a:rPr lang="en-US" dirty="0"/>
                  <a:t>We are interested in </a:t>
                </a:r>
                <a:r>
                  <a:rPr lang="en-US" i="0">
                    <a:latin typeface="Cambria Math" panose="02040503050406030204" pitchFamily="18" charset="0"/>
                  </a:rPr>
                  <a:t>ℙ(𝑋≥5)</a:t>
                </a:r>
                <a:r>
                  <a:rPr lang="en-US" dirty="0"/>
                  <a:t>.</a:t>
                </a:r>
              </a:p>
              <a:p>
                <a:endParaRPr lang="en-US" dirty="0"/>
              </a:p>
              <a:p>
                <a:r>
                  <a:rPr lang="en-US" b="1" dirty="0">
                    <a:solidFill>
                      <a:schemeClr val="accent5"/>
                    </a:solidFill>
                  </a:rPr>
                  <a:t>2. Apply CLT</a:t>
                </a:r>
                <a:r>
                  <a:rPr lang="en-US" b="1" dirty="0"/>
                  <a:t>. </a:t>
                </a:r>
              </a:p>
              <a:p>
                <a:r>
                  <a:rPr lang="en-US" dirty="0"/>
                  <a:t>Because the </a:t>
                </a:r>
                <a:r>
                  <a:rPr lang="en-US" b="0" i="0">
                    <a:latin typeface="Cambria Math" panose="02040503050406030204" pitchFamily="18" charset="0"/>
                  </a:rPr>
                  <a:t>𝑋_𝑖</a:t>
                </a:r>
                <a:r>
                  <a:rPr lang="en-US" dirty="0"/>
                  <a:t>’s are </a:t>
                </a:r>
                <a:r>
                  <a:rPr lang="en-US" dirty="0" err="1"/>
                  <a:t>i.d.d</a:t>
                </a:r>
                <a:r>
                  <a:rPr lang="en-US" dirty="0"/>
                  <a:t>, we can apply CLT and </a:t>
                </a:r>
                <a:r>
                  <a:rPr lang="en-US" b="0" i="0">
                    <a:latin typeface="Cambria Math" panose="02040503050406030204" pitchFamily="18" charset="0"/>
                  </a:rPr>
                  <a:t>𝑋</a:t>
                </a:r>
                <a:r>
                  <a:rPr lang="en-US" dirty="0"/>
                  <a:t> can be approximated by </a:t>
                </a:r>
                <a:r>
                  <a:rPr lang="en-US" i="0">
                    <a:latin typeface="Cambria Math" panose="02040503050406030204" pitchFamily="18" charset="0"/>
                  </a:rPr>
                  <a:t>𝑌∼𝒩</a:t>
                </a:r>
                <a:r>
                  <a:rPr lang="en-US" b="0" i="0">
                    <a:latin typeface="Cambria Math" panose="02040503050406030204" pitchFamily="18" charset="0"/>
                  </a:rPr>
                  <a:t>(10⋅</a:t>
                </a:r>
                <a:r>
                  <a:rPr lang="en-US" i="0">
                    <a:latin typeface="Cambria Math" panose="02040503050406030204" pitchFamily="18" charset="0"/>
                  </a:rPr>
                  <a:t>1/1.8</a:t>
                </a:r>
                <a:r>
                  <a:rPr lang="en-US" b="0" i="0">
                    <a:latin typeface="Cambria Math" panose="02040503050406030204" pitchFamily="18" charset="0"/>
                  </a:rPr>
                  <a:t>, 10⋅</a:t>
                </a:r>
                <a:r>
                  <a:rPr lang="en-US" i="0">
                    <a:latin typeface="Cambria Math" panose="02040503050406030204" pitchFamily="18" charset="0"/>
                  </a:rPr>
                  <a:t>1/〖1.8〗^2 </a:t>
                </a:r>
                <a:r>
                  <a:rPr lang="en-US" b="0" i="0">
                    <a:latin typeface="Cambria Math" panose="02040503050406030204" pitchFamily="18" charset="0"/>
                  </a:rPr>
                  <a:t>)</a:t>
                </a:r>
                <a:r>
                  <a:rPr lang="en-US" dirty="0"/>
                  <a:t>. </a:t>
                </a:r>
                <a:r>
                  <a:rPr lang="en-US" i="0">
                    <a:latin typeface="Cambria Math" panose="02040503050406030204" pitchFamily="18" charset="0"/>
                  </a:rPr>
                  <a:t>ℙ(𝑋≥5)</a:t>
                </a:r>
                <a:r>
                  <a:rPr lang="en-US" b="0" i="0">
                    <a:latin typeface="Cambria Math" panose="02040503050406030204" pitchFamily="18" charset="0"/>
                  </a:rPr>
                  <a:t>≈</a:t>
                </a:r>
                <a:r>
                  <a:rPr lang="en-US" i="0">
                    <a:latin typeface="Cambria Math" panose="02040503050406030204" pitchFamily="18" charset="0"/>
                  </a:rPr>
                  <a:t>ℙ</a:t>
                </a:r>
                <a:r>
                  <a:rPr lang="en-US" b="0" i="0">
                    <a:latin typeface="Cambria Math" panose="02040503050406030204" pitchFamily="18" charset="0"/>
                  </a:rPr>
                  <a:t>(𝑌</a:t>
                </a:r>
                <a:r>
                  <a:rPr lang="en-US" i="0">
                    <a:latin typeface="Cambria Math" panose="02040503050406030204" pitchFamily="18" charset="0"/>
                  </a:rPr>
                  <a:t>≥5)</a:t>
                </a:r>
                <a:endParaRPr lang="en-US" dirty="0"/>
              </a:p>
              <a:p>
                <a:endParaRPr lang="en-US" b="1" dirty="0">
                  <a:solidFill>
                    <a:schemeClr val="accent5"/>
                  </a:solidFill>
                </a:endParaRPr>
              </a:p>
              <a:p>
                <a:r>
                  <a:rPr lang="en-US" b="1" dirty="0">
                    <a:solidFill>
                      <a:schemeClr val="accent5"/>
                    </a:solidFill>
                  </a:rPr>
                  <a:t>3. Compute Probability.</a:t>
                </a:r>
                <a:r>
                  <a:rPr lang="en-US" dirty="0">
                    <a:solidFill>
                      <a:schemeClr val="accent5"/>
                    </a:solidFill>
                  </a:rPr>
                  <a:t> </a:t>
                </a:r>
                <a:endParaRPr lang="en-US" i="1" dirty="0">
                  <a:solidFill>
                    <a:schemeClr val="accent5"/>
                  </a:solidFill>
                  <a:latin typeface="Cambria Math" panose="02040503050406030204" pitchFamily="18" charset="0"/>
                </a:endParaRPr>
              </a:p>
              <a:p>
                <a:r>
                  <a:rPr lang="en-US" i="0">
                    <a:latin typeface="Cambria Math" panose="02040503050406030204" pitchFamily="18" charset="0"/>
                  </a:rPr>
                  <a:t>ℙ</a:t>
                </a:r>
                <a:r>
                  <a:rPr lang="en-US" b="0" i="0">
                    <a:latin typeface="Cambria Math" panose="02040503050406030204" pitchFamily="18" charset="0"/>
                  </a:rPr>
                  <a:t>(𝑌</a:t>
                </a:r>
                <a:r>
                  <a:rPr lang="en-US" i="0">
                    <a:latin typeface="Cambria Math" panose="02040503050406030204" pitchFamily="18" charset="0"/>
                  </a:rPr>
                  <a:t>≥5)</a:t>
                </a:r>
                <a:r>
                  <a:rPr lang="en-US" b="0" i="0">
                    <a:latin typeface="Cambria Math" panose="02040503050406030204" pitchFamily="18" charset="0"/>
                  </a:rPr>
                  <a:t>=</a:t>
                </a:r>
                <a:r>
                  <a:rPr lang="en-US" i="0">
                    <a:latin typeface="Cambria Math" panose="02040503050406030204" pitchFamily="18" charset="0"/>
                  </a:rPr>
                  <a:t>ℙ</a:t>
                </a:r>
                <a:r>
                  <a:rPr lang="en-US" b="0" i="0">
                    <a:latin typeface="Cambria Math" panose="02040503050406030204" pitchFamily="18" charset="0"/>
                  </a:rPr>
                  <a:t>(𝑍≥(5−10/1.8)/(√10/1.8))</a:t>
                </a:r>
                <a:r>
                  <a:rPr lang="en-US" i="1" dirty="0">
                    <a:latin typeface="Cambria Math" panose="02040503050406030204" pitchFamily="18" charset="0"/>
                  </a:rPr>
                  <a:t>  </a:t>
                </a:r>
                <a:r>
                  <a:rPr lang="en-US" b="1" i="1" dirty="0">
                    <a:solidFill>
                      <a:schemeClr val="accent5"/>
                    </a:solidFill>
                  </a:rPr>
                  <a:t>standardize</a:t>
                </a:r>
                <a:endParaRPr lang="en-US" i="1" dirty="0">
                  <a:solidFill>
                    <a:schemeClr val="accent5"/>
                  </a:solidFill>
                  <a:latin typeface="Cambria Math" panose="02040503050406030204" pitchFamily="18" charset="0"/>
                </a:endParaRPr>
              </a:p>
              <a:p>
                <a:r>
                  <a:rPr lang="en-US" dirty="0"/>
                  <a:t>               </a:t>
                </a:r>
                <a:r>
                  <a:rPr lang="en-US" i="0">
                    <a:latin typeface="Cambria Math" panose="02040503050406030204" pitchFamily="18" charset="0"/>
                  </a:rPr>
                  <a:t>≈ℙ(𝑍≥−0.32)</a:t>
                </a:r>
                <a:r>
                  <a:rPr lang="en-US" b="0" i="0">
                    <a:latin typeface="Cambria Math" panose="02040503050406030204" pitchFamily="18" charset="0"/>
                  </a:rPr>
                  <a:t>=</a:t>
                </a:r>
                <a:r>
                  <a:rPr lang="en-US" i="0">
                    <a:latin typeface="Cambria Math" panose="02040503050406030204" pitchFamily="18" charset="0"/>
                  </a:rPr>
                  <a:t>ℙ(𝑍</a:t>
                </a:r>
                <a:r>
                  <a:rPr lang="en-US" b="0" i="0">
                    <a:latin typeface="Cambria Math" panose="02040503050406030204" pitchFamily="18" charset="0"/>
                  </a:rPr>
                  <a:t>≤</a:t>
                </a:r>
                <a:r>
                  <a:rPr lang="en-US" i="0">
                    <a:latin typeface="Cambria Math" panose="02040503050406030204" pitchFamily="18" charset="0"/>
                  </a:rPr>
                  <a:t>0.32)</a:t>
                </a:r>
                <a:r>
                  <a:rPr lang="en-US" dirty="0"/>
                  <a:t>(</a:t>
                </a:r>
                <a:r>
                  <a:rPr lang="en-US" dirty="0">
                    <a:solidFill>
                      <a:schemeClr val="accent5"/>
                    </a:solidFill>
                  </a:rPr>
                  <a:t>symmetry</a:t>
                </a:r>
                <a:r>
                  <a:rPr lang="en-US" dirty="0"/>
                  <a:t>)</a:t>
                </a:r>
                <a:endParaRPr lang="en-US" i="1" dirty="0">
                  <a:latin typeface="Cambria Math" panose="02040503050406030204" pitchFamily="18" charset="0"/>
                </a:endParaRPr>
              </a:p>
              <a:p>
                <a:r>
                  <a:rPr lang="en-US" b="0" dirty="0"/>
                  <a:t>               </a:t>
                </a:r>
                <a:r>
                  <a:rPr lang="en-US" b="0" i="0">
                    <a:latin typeface="Cambria Math" panose="02040503050406030204" pitchFamily="18" charset="0"/>
                  </a:rPr>
                  <a:t>=Φ(0.32)</a:t>
                </a:r>
                <a:r>
                  <a:rPr lang="en-US" dirty="0"/>
                  <a:t> </a:t>
                </a:r>
                <a:r>
                  <a:rPr lang="en-US" b="0" i="0">
                    <a:latin typeface="Cambria Math" panose="02040503050406030204" pitchFamily="18" charset="0"/>
                  </a:rPr>
                  <a:t>≈.62552</a:t>
                </a:r>
                <a:r>
                  <a:rPr lang="en-US" dirty="0"/>
                  <a:t>  </a:t>
                </a:r>
                <a:r>
                  <a:rPr lang="en-US" b="1" i="1" dirty="0">
                    <a:solidFill>
                      <a:schemeClr val="accent5"/>
                    </a:solidFill>
                  </a:rPr>
                  <a:t>plug into z-table</a:t>
                </a:r>
                <a:endParaRPr lang="en-US" dirty="0">
                  <a:solidFill>
                    <a:schemeClr val="accent5"/>
                  </a:solidFill>
                </a:endParaRPr>
              </a:p>
              <a:p>
                <a:endParaRPr lang="en-US" dirty="0"/>
              </a:p>
              <a:p>
                <a:endParaRPr lang="en-US" dirty="0"/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39B8E6-6F8E-45EC-9935-9DD11ED5920D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380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39B8E6-6F8E-45EC-9935-9DD11ED5920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58495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39B8E6-6F8E-45EC-9935-9DD11ED5920D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02246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39B8E6-6F8E-45EC-9935-9DD11ED5920D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94350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39B8E6-6F8E-45EC-9935-9DD11ED5920D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56012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~</m:t>
                    </m:r>
                    <m:r>
                      <m:rPr>
                        <m:sty m:val="p"/>
                      </m:rPr>
                      <a:rPr lang="en-US" smtClean="0">
                        <a:latin typeface="Cambria Math" panose="02040503050406030204" pitchFamily="18" charset="0"/>
                      </a:rPr>
                      <m:t>Bin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(1000,.95)</m:t>
                    </m:r>
                  </m:oMath>
                </a14:m>
                <a:endParaRPr lang="en-US" dirty="0"/>
              </a:p>
              <a:p>
                <a:r>
                  <a:rPr lang="en-US" dirty="0"/>
                  <a:t>Our goal: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≤940)</m:t>
                    </m:r>
                  </m:oMath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dirty="0"/>
                  <a:t>Let </a:t>
                </a:r>
                <a:r>
                  <a:rPr lang="en-US" i="0">
                    <a:latin typeface="Cambria Math" panose="02040503050406030204" pitchFamily="18" charset="0"/>
                  </a:rPr>
                  <a:t>𝑋~Bin(1000,.95)</a:t>
                </a:r>
                <a:endParaRPr lang="en-US" dirty="0"/>
              </a:p>
              <a:p>
                <a:r>
                  <a:rPr lang="en-US" dirty="0"/>
                  <a:t>Our goal: </a:t>
                </a:r>
                <a:r>
                  <a:rPr lang="en-US" i="0">
                    <a:latin typeface="Cambria Math" panose="02040503050406030204" pitchFamily="18" charset="0"/>
                  </a:rPr>
                  <a:t>ℙ(𝑋≤940)</a:t>
                </a:r>
                <a:endParaRPr lang="en-US" dirty="0"/>
              </a:p>
              <a:p>
                <a:endParaRPr lang="en-US" dirty="0"/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39B8E6-6F8E-45EC-9935-9DD11ED5920D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08682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39B8E6-6F8E-45EC-9935-9DD11ED5920D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36835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39B8E6-6F8E-45EC-9935-9DD11ED5920D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39220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sz="1200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sz="1200" dirty="0"/>
                  <a:t> is the number of non-defective widgets. </a:t>
                </a:r>
              </a:p>
              <a:p>
                <a:br>
                  <a:rPr lang="en-US" sz="1200" dirty="0"/>
                </a:br>
                <a14:m>
                  <m:oMath xmlns:m="http://schemas.openxmlformats.org/officeDocument/2006/math">
                    <m:r>
                      <a:rPr lang="en-US" sz="1200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sz="1200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limLoc m:val="undOvr"/>
                        <m:grow m:val="on"/>
                        <m:ctrlPr>
                          <a:rPr lang="en-US" sz="1200" b="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sz="1200" b="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1200" b="0" i="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sz="1200" b="0" i="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1000</m:t>
                        </m:r>
                      </m:sup>
                      <m:e>
                        <m:sSub>
                          <m:sSubPr>
                            <m:ctrlPr>
                              <a:rPr lang="en-US" sz="1200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200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1200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sz="1200" dirty="0">
                    <a:solidFill>
                      <a:schemeClr val="tx1"/>
                    </a:solidFill>
                  </a:rPr>
                  <a:t> 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2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12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1200" dirty="0"/>
                  <a:t> is 1 if the </a:t>
                </a:r>
                <a:r>
                  <a:rPr lang="en-US" sz="1200" dirty="0" err="1"/>
                  <a:t>i’th</a:t>
                </a:r>
                <a:r>
                  <a:rPr lang="en-US" sz="1200" dirty="0"/>
                  <a:t> widget is non-defective. </a:t>
                </a:r>
              </a:p>
              <a:p>
                <a:endParaRPr lang="en-US" sz="1200" b="1" i="1" dirty="0"/>
              </a:p>
              <a:p>
                <a:r>
                  <a:rPr lang="en-US" sz="1200" b="1" i="1" dirty="0"/>
                  <a:t>Goal</a:t>
                </a:r>
                <a:r>
                  <a:rPr lang="en-US" sz="1200" dirty="0"/>
                  <a:t>: </a:t>
                </a:r>
                <a14:m>
                  <m:oMath xmlns:m="http://schemas.openxmlformats.org/officeDocument/2006/math">
                    <m:r>
                      <a:rPr lang="en-US" sz="1200" i="1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sz="12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200" i="1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sz="1200" i="1">
                        <a:latin typeface="Cambria Math" panose="02040503050406030204" pitchFamily="18" charset="0"/>
                      </a:rPr>
                      <m:t>≤940)</m:t>
                    </m:r>
                  </m:oMath>
                </a14:m>
                <a:endParaRPr lang="en-US" sz="1200" b="1" dirty="0">
                  <a:solidFill>
                    <a:schemeClr val="accent5"/>
                  </a:solidFill>
                </a:endParaRPr>
              </a:p>
              <a:p>
                <a:endParaRPr lang="en-US" sz="1200" b="1" dirty="0">
                  <a:solidFill>
                    <a:schemeClr val="accent5"/>
                  </a:solidFill>
                </a:endParaRPr>
              </a:p>
              <a:p>
                <a:pPr>
                  <a:spcBef>
                    <a:spcPts val="1800"/>
                  </a:spcBef>
                </a:pPr>
                <a:r>
                  <a:rPr lang="en-US" sz="1200" b="1" dirty="0">
                    <a:solidFill>
                      <a:schemeClr val="accent5"/>
                    </a:solidFill>
                  </a:rPr>
                  <a:t>2. Apply CLT</a:t>
                </a:r>
                <a:r>
                  <a:rPr lang="en-US" sz="1200" b="1" dirty="0"/>
                  <a:t>. </a:t>
                </a:r>
                <a14:m>
                  <m:oMath xmlns:m="http://schemas.openxmlformats.org/officeDocument/2006/math">
                    <m:r>
                      <a:rPr lang="en-US" sz="1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sz="1200" b="1" dirty="0">
                    <a:solidFill>
                      <a:schemeClr val="tx1"/>
                    </a:solidFill>
                  </a:rPr>
                  <a:t> </a:t>
                </a:r>
                <a:r>
                  <a:rPr lang="en-US" sz="1200" dirty="0">
                    <a:solidFill>
                      <a:schemeClr val="tx1"/>
                    </a:solidFill>
                  </a:rPr>
                  <a:t>is sum of </a:t>
                </a:r>
                <a:r>
                  <a:rPr lang="en-US" sz="1200" dirty="0" err="1">
                    <a:solidFill>
                      <a:schemeClr val="tx1"/>
                    </a:solidFill>
                  </a:rPr>
                  <a:t>i.i.d</a:t>
                </a:r>
                <a:r>
                  <a:rPr lang="en-US" sz="1200" dirty="0">
                    <a:solidFill>
                      <a:schemeClr val="tx1"/>
                    </a:solidFill>
                  </a:rPr>
                  <a:t> RVs each with </a:t>
                </a:r>
                <a14:m>
                  <m:oMath xmlns:m="http://schemas.openxmlformats.org/officeDocument/2006/math">
                    <m:r>
                      <a:rPr lang="en-US" sz="1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US" sz="1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200" i="1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sz="1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2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12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sz="12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200" i="1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sz="1200" i="1">
                        <a:latin typeface="Cambria Math" panose="02040503050406030204" pitchFamily="18" charset="0"/>
                      </a:rPr>
                      <m:t>=.95</m:t>
                    </m:r>
                  </m:oMath>
                </a14:m>
                <a:r>
                  <a:rPr lang="en-US" sz="1200" dirty="0">
                    <a:solidFill>
                      <a:schemeClr val="tx1"/>
                    </a:solidFill>
                  </a:rPr>
                  <a:t> and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200">
                        <a:latin typeface="Cambria Math" panose="02040503050406030204" pitchFamily="18" charset="0"/>
                      </a:rPr>
                      <m:t>Var</m:t>
                    </m:r>
                    <m:d>
                      <m:dPr>
                        <m:ctrlPr>
                          <a:rPr lang="en-US" sz="1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2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12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sz="12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200" i="1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en-US" sz="1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d>
                    <m:r>
                      <a:rPr lang="en-US" sz="1200" i="1">
                        <a:latin typeface="Cambria Math" panose="02040503050406030204" pitchFamily="18" charset="0"/>
                      </a:rPr>
                      <m:t>=.0475</m:t>
                    </m:r>
                  </m:oMath>
                </a14:m>
                <a:endParaRPr lang="en-US" sz="1200" dirty="0"/>
              </a:p>
              <a:p>
                <a:pPr>
                  <a:spcBef>
                    <a:spcPts val="1800"/>
                  </a:spcBef>
                </a:pPr>
                <a:r>
                  <a:rPr lang="en-US" sz="1200" dirty="0">
                    <a:solidFill>
                      <a:schemeClr val="tx1"/>
                    </a:solidFill>
                  </a:rPr>
                  <a:t>We can approximate </a:t>
                </a:r>
                <a14:m>
                  <m:oMath xmlns:m="http://schemas.openxmlformats.org/officeDocument/2006/math">
                    <m:r>
                      <a:rPr lang="en-US" sz="1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sz="1200" b="1" dirty="0">
                    <a:solidFill>
                      <a:schemeClr val="tx1"/>
                    </a:solidFill>
                  </a:rPr>
                  <a:t> </a:t>
                </a:r>
                <a:r>
                  <a:rPr lang="en-US" sz="1200" dirty="0">
                    <a:solidFill>
                      <a:schemeClr val="tx1"/>
                    </a:solidFill>
                  </a:rPr>
                  <a:t>with </a:t>
                </a:r>
                <a14:m>
                  <m:oMath xmlns:m="http://schemas.openxmlformats.org/officeDocument/2006/math">
                    <m:r>
                      <a:rPr lang="en-US" sz="1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sz="1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~</m:t>
                    </m:r>
                    <m:r>
                      <a:rPr lang="en-US" sz="1200" b="0" i="1">
                        <a:latin typeface="Cambria Math" panose="02040503050406030204" pitchFamily="18" charset="0"/>
                      </a:rPr>
                      <m:t>𝒩</m:t>
                    </m:r>
                    <m:r>
                      <a:rPr lang="en-US" sz="1200" b="0" i="1" smtClean="0">
                        <a:latin typeface="Cambria Math" panose="02040503050406030204" pitchFamily="18" charset="0"/>
                      </a:rPr>
                      <m:t>(1000⋅0.95, 1000⋅0.0475)</m:t>
                    </m:r>
                  </m:oMath>
                </a14:m>
                <a:r>
                  <a:rPr lang="en-US" sz="1200" dirty="0">
                    <a:solidFill>
                      <a:schemeClr val="tx1"/>
                    </a:solidFill>
                  </a:rPr>
                  <a:t>. </a:t>
                </a:r>
                <a:br>
                  <a:rPr lang="en-US" sz="1200" dirty="0">
                    <a:solidFill>
                      <a:schemeClr val="tx1"/>
                    </a:solidFill>
                  </a:rPr>
                </a:br>
                <a:r>
                  <a:rPr lang="en-US" sz="1200" dirty="0">
                    <a:solidFill>
                      <a:schemeClr val="tx1"/>
                    </a:solidFill>
                  </a:rPr>
                  <a:t>So,</a:t>
                </a:r>
                <a:r>
                  <a:rPr lang="en-US" sz="1200" dirty="0"/>
                  <a:t> </a:t>
                </a:r>
                <a14:m>
                  <m:oMath xmlns:m="http://schemas.openxmlformats.org/officeDocument/2006/math">
                    <m:r>
                      <a:rPr lang="en-US" sz="1200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1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≤940</m:t>
                        </m:r>
                      </m:e>
                    </m:d>
                    <m:r>
                      <a:rPr lang="en-US" sz="1200" b="0" i="1" smtClean="0">
                        <a:latin typeface="Cambria Math" panose="02040503050406030204" pitchFamily="18" charset="0"/>
                      </a:rPr>
                      <m:t>≈</m:t>
                    </m:r>
                    <m:r>
                      <a:rPr lang="en-US" sz="1200" i="1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sz="12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200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sz="1200" i="1">
                        <a:latin typeface="Cambria Math" panose="02040503050406030204" pitchFamily="18" charset="0"/>
                      </a:rPr>
                      <m:t>≤940)</m:t>
                    </m:r>
                  </m:oMath>
                </a14:m>
                <a:endParaRPr lang="en-US" sz="1200" b="1" dirty="0">
                  <a:solidFill>
                    <a:schemeClr val="accent5"/>
                  </a:solidFill>
                </a:endParaRPr>
              </a:p>
              <a:p>
                <a:pPr>
                  <a:spcBef>
                    <a:spcPts val="1800"/>
                  </a:spcBef>
                </a:pPr>
                <a:endParaRPr lang="en-US" sz="1200" b="1" dirty="0">
                  <a:solidFill>
                    <a:schemeClr val="accent5"/>
                  </a:solidFill>
                </a:endParaRPr>
              </a:p>
              <a:p>
                <a:pPr>
                  <a:spcBef>
                    <a:spcPts val="1800"/>
                  </a:spcBef>
                </a:pPr>
                <a:r>
                  <a:rPr lang="en-US" sz="1200" b="1" dirty="0">
                    <a:solidFill>
                      <a:schemeClr val="accent5"/>
                    </a:solidFill>
                  </a:rPr>
                  <a:t>3. Compute Probability. </a:t>
                </a:r>
              </a:p>
              <a:p>
                <a14:m>
                  <m:oMath xmlns:m="http://schemas.openxmlformats.org/officeDocument/2006/math">
                    <m:r>
                      <a:rPr lang="en-US" sz="1200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1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𝑌</m:t>
                        </m:r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≤940</m:t>
                        </m:r>
                      </m:e>
                    </m:d>
                    <m:r>
                      <a:rPr lang="en-US" sz="1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200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1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200" b="0" i="1" smtClean="0">
                            <a:latin typeface="Cambria Math" panose="02040503050406030204" pitchFamily="18" charset="0"/>
                          </a:rPr>
                          <m:t>𝑍</m:t>
                        </m:r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≤</m:t>
                        </m:r>
                        <m:f>
                          <m:fPr>
                            <m:ctrlPr>
                              <a:rPr lang="en-US" sz="12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200" i="1">
                                <a:latin typeface="Cambria Math" panose="02040503050406030204" pitchFamily="18" charset="0"/>
                              </a:rPr>
                              <m:t>940</m:t>
                            </m:r>
                            <m:r>
                              <a:rPr lang="en-US" sz="12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1200" i="1">
                                <a:latin typeface="Cambria Math" panose="02040503050406030204" pitchFamily="18" charset="0"/>
                              </a:rPr>
                              <m:t>1000⋅0.95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sz="1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1200" i="1">
                                    <a:latin typeface="Cambria Math" panose="02040503050406030204" pitchFamily="18" charset="0"/>
                                  </a:rPr>
                                  <m:t>1000⋅0.0475</m:t>
                                </m:r>
                              </m:e>
                            </m:rad>
                          </m:den>
                        </m:f>
                      </m:e>
                    </m:d>
                  </m:oMath>
                </a14:m>
                <a:r>
                  <a:rPr lang="en-US" sz="1200" b="0" dirty="0"/>
                  <a:t>          </a:t>
                </a:r>
                <a:r>
                  <a:rPr lang="en-US" sz="1200" b="1" i="1" dirty="0">
                    <a:solidFill>
                      <a:schemeClr val="accent5"/>
                    </a:solidFill>
                  </a:rPr>
                  <a:t>standardize</a:t>
                </a:r>
                <a:endParaRPr lang="en-US" sz="1200" b="0" dirty="0">
                  <a:solidFill>
                    <a:schemeClr val="accent5"/>
                  </a:solidFill>
                </a:endParaRPr>
              </a:p>
              <a:p>
                <a:r>
                  <a:rPr lang="en-US" sz="1200" b="0" dirty="0"/>
                  <a:t>                    </a:t>
                </a:r>
                <a14:m>
                  <m:oMath xmlns:m="http://schemas.openxmlformats.org/officeDocument/2006/math">
                    <m:r>
                      <a:rPr lang="en-US" sz="1200" b="0" i="1" smtClean="0">
                        <a:latin typeface="Cambria Math" panose="02040503050406030204" pitchFamily="18" charset="0"/>
                      </a:rPr>
                      <m:t>≈</m:t>
                    </m:r>
                    <m:r>
                      <m:rPr>
                        <m:sty m:val="p"/>
                      </m:rPr>
                      <a:rPr lang="en-US" sz="1200" b="0" i="0" smtClean="0">
                        <a:latin typeface="Cambria Math" panose="02040503050406030204" pitchFamily="18" charset="0"/>
                      </a:rPr>
                      <m:t>Φ</m:t>
                    </m:r>
                    <m:d>
                      <m:dPr>
                        <m:ctrlPr>
                          <a:rPr lang="en-US" sz="1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200" b="0" i="1" smtClean="0">
                            <a:latin typeface="Cambria Math" panose="02040503050406030204" pitchFamily="18" charset="0"/>
                          </a:rPr>
                          <m:t>−1.45</m:t>
                        </m:r>
                      </m:e>
                    </m:d>
                    <m:r>
                      <a:rPr lang="en-US" sz="1200" b="0" i="1" smtClean="0">
                        <a:latin typeface="Cambria Math" panose="02040503050406030204" pitchFamily="18" charset="0"/>
                      </a:rPr>
                      <m:t>=1−</m:t>
                    </m:r>
                    <m:r>
                      <m:rPr>
                        <m:sty m:val="p"/>
                      </m:rPr>
                      <a:rPr lang="en-US" sz="1200" b="0" i="0" smtClean="0">
                        <a:latin typeface="Cambria Math" panose="02040503050406030204" pitchFamily="18" charset="0"/>
                      </a:rPr>
                      <m:t>Φ</m:t>
                    </m:r>
                    <m:r>
                      <a:rPr lang="en-US" sz="1200" b="0" i="1" smtClean="0">
                        <a:latin typeface="Cambria Math" panose="02040503050406030204" pitchFamily="18" charset="0"/>
                      </a:rPr>
                      <m:t>(1.45)</m:t>
                    </m:r>
                  </m:oMath>
                </a14:m>
                <a:r>
                  <a:rPr lang="en-US" sz="1200" b="0" dirty="0"/>
                  <a:t>  </a:t>
                </a:r>
                <a:r>
                  <a:rPr lang="en-US" sz="1200" b="1" i="1" dirty="0">
                    <a:solidFill>
                      <a:schemeClr val="accent5"/>
                    </a:solidFill>
                  </a:rPr>
                  <a:t>write in terms of </a:t>
                </a:r>
                <a14:m>
                  <m:oMath xmlns:m="http://schemas.openxmlformats.org/officeDocument/2006/math">
                    <m:r>
                      <a:rPr lang="en-US" sz="1200" b="1" i="0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𝚽</m:t>
                    </m:r>
                  </m:oMath>
                </a14:m>
                <a:endParaRPr lang="en-US" sz="1200" b="0" dirty="0">
                  <a:solidFill>
                    <a:schemeClr val="accent5"/>
                  </a:solidFill>
                </a:endParaRPr>
              </a:p>
              <a:p>
                <a:r>
                  <a:rPr lang="en-US" sz="1200" b="0" dirty="0"/>
                  <a:t>                    </a:t>
                </a:r>
                <a14:m>
                  <m:oMath xmlns:m="http://schemas.openxmlformats.org/officeDocument/2006/math">
                    <m:r>
                      <a:rPr lang="en-US" sz="1200" b="0" i="1" smtClean="0">
                        <a:latin typeface="Cambria Math" panose="02040503050406030204" pitchFamily="18" charset="0"/>
                      </a:rPr>
                      <m:t>≈1−.92647=.07353</m:t>
                    </m:r>
                  </m:oMath>
                </a14:m>
                <a:r>
                  <a:rPr lang="en-US" sz="1200" dirty="0"/>
                  <a:t>.</a:t>
                </a:r>
                <a:r>
                  <a:rPr lang="en-US" sz="1200" b="1" dirty="0">
                    <a:solidFill>
                      <a:schemeClr val="accent5"/>
                    </a:solidFill>
                  </a:rPr>
                  <a:t>        </a:t>
                </a:r>
                <a:r>
                  <a:rPr lang="en-US" sz="1200" b="1" i="1" dirty="0">
                    <a:solidFill>
                      <a:schemeClr val="accent5"/>
                    </a:solidFill>
                  </a:rPr>
                  <a:t>plug into z-table</a:t>
                </a:r>
                <a:endParaRPr lang="en-US" sz="1200" b="1" dirty="0">
                  <a:solidFill>
                    <a:schemeClr val="accent5"/>
                  </a:solidFill>
                </a:endParaRPr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sz="1200" b="0" i="0">
                    <a:latin typeface="Cambria Math" panose="02040503050406030204" pitchFamily="18" charset="0"/>
                  </a:rPr>
                  <a:t>𝑋</a:t>
                </a:r>
                <a:r>
                  <a:rPr lang="en-US" sz="1200" dirty="0"/>
                  <a:t> is the number of non-defective widgets. </a:t>
                </a:r>
              </a:p>
              <a:p>
                <a:br>
                  <a:rPr lang="en-US" sz="1200" dirty="0"/>
                </a:br>
                <a:r>
                  <a:rPr lang="en-US" sz="1200" b="0" i="0">
                    <a:latin typeface="Cambria Math" panose="02040503050406030204" pitchFamily="18" charset="0"/>
                  </a:rPr>
                  <a:t>𝑋=</a:t>
                </a:r>
                <a:r>
                  <a:rPr lang="en-US" sz="1200" b="0" i="0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∑129_(𝑖=1)^1000▒𝑋_𝑖 </a:t>
                </a:r>
                <a:r>
                  <a:rPr lang="en-US" sz="1200" dirty="0">
                    <a:solidFill>
                      <a:schemeClr val="tx1"/>
                    </a:solidFill>
                  </a:rPr>
                  <a:t> where </a:t>
                </a:r>
                <a:r>
                  <a:rPr lang="en-US" sz="1200" b="0" i="0">
                    <a:latin typeface="Cambria Math" panose="02040503050406030204" pitchFamily="18" charset="0"/>
                  </a:rPr>
                  <a:t>𝑋_𝑖</a:t>
                </a:r>
                <a:r>
                  <a:rPr lang="en-US" sz="1200" dirty="0"/>
                  <a:t> is 1 if the </a:t>
                </a:r>
                <a:r>
                  <a:rPr lang="en-US" sz="1200" dirty="0" err="1"/>
                  <a:t>i’th</a:t>
                </a:r>
                <a:r>
                  <a:rPr lang="en-US" sz="1200" dirty="0"/>
                  <a:t> widget is non-defective. </a:t>
                </a:r>
              </a:p>
              <a:p>
                <a:endParaRPr lang="en-US" sz="1200" b="1" i="1" dirty="0"/>
              </a:p>
              <a:p>
                <a:r>
                  <a:rPr lang="en-US" sz="1200" b="1" i="1" dirty="0"/>
                  <a:t>Goal</a:t>
                </a:r>
                <a:r>
                  <a:rPr lang="en-US" sz="1200" dirty="0"/>
                  <a:t>: </a:t>
                </a:r>
                <a:r>
                  <a:rPr lang="en-US" sz="1200" i="0">
                    <a:latin typeface="Cambria Math" panose="02040503050406030204" pitchFamily="18" charset="0"/>
                  </a:rPr>
                  <a:t>ℙ(𝑋≤940)</a:t>
                </a:r>
                <a:endParaRPr lang="en-US" sz="1200" b="1" dirty="0">
                  <a:solidFill>
                    <a:schemeClr val="accent5"/>
                  </a:solidFill>
                </a:endParaRPr>
              </a:p>
              <a:p>
                <a:endParaRPr lang="en-US" sz="1200" b="1" dirty="0">
                  <a:solidFill>
                    <a:schemeClr val="accent5"/>
                  </a:solidFill>
                </a:endParaRPr>
              </a:p>
              <a:p>
                <a:pPr>
                  <a:spcBef>
                    <a:spcPts val="1800"/>
                  </a:spcBef>
                </a:pPr>
                <a:r>
                  <a:rPr lang="en-US" sz="1200" b="1" dirty="0">
                    <a:solidFill>
                      <a:schemeClr val="accent5"/>
                    </a:solidFill>
                  </a:rPr>
                  <a:t>2. Apply CLT</a:t>
                </a:r>
                <a:r>
                  <a:rPr lang="en-US" sz="1200" b="1" dirty="0"/>
                  <a:t>. </a:t>
                </a:r>
                <a:r>
                  <a:rPr lang="en-US" sz="1200" b="0" i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𝑋</a:t>
                </a:r>
                <a:r>
                  <a:rPr lang="en-US" sz="1200" b="1" dirty="0">
                    <a:solidFill>
                      <a:schemeClr val="tx1"/>
                    </a:solidFill>
                  </a:rPr>
                  <a:t> </a:t>
                </a:r>
                <a:r>
                  <a:rPr lang="en-US" sz="1200" dirty="0">
                    <a:solidFill>
                      <a:schemeClr val="tx1"/>
                    </a:solidFill>
                  </a:rPr>
                  <a:t>is sum of </a:t>
                </a:r>
                <a:r>
                  <a:rPr lang="en-US" sz="1200" dirty="0" err="1">
                    <a:solidFill>
                      <a:schemeClr val="tx1"/>
                    </a:solidFill>
                  </a:rPr>
                  <a:t>i.i.d</a:t>
                </a:r>
                <a:r>
                  <a:rPr lang="en-US" sz="1200" dirty="0">
                    <a:solidFill>
                      <a:schemeClr val="tx1"/>
                    </a:solidFill>
                  </a:rPr>
                  <a:t> RVs each with </a:t>
                </a:r>
                <a:r>
                  <a:rPr lang="en-US" sz="1200" b="0" i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𝜇=</a:t>
                </a:r>
                <a:r>
                  <a:rPr lang="en-US" sz="1200" i="0">
                    <a:latin typeface="Cambria Math" panose="02040503050406030204" pitchFamily="18" charset="0"/>
                  </a:rPr>
                  <a:t>𝔼[𝑋_𝑖 ]=𝑝=.95</a:t>
                </a:r>
                <a:r>
                  <a:rPr lang="en-US" sz="1200" dirty="0">
                    <a:solidFill>
                      <a:schemeClr val="tx1"/>
                    </a:solidFill>
                  </a:rPr>
                  <a:t> and </a:t>
                </a:r>
                <a:r>
                  <a:rPr lang="en-US" sz="1200" i="0">
                    <a:latin typeface="Cambria Math" panose="02040503050406030204" pitchFamily="18" charset="0"/>
                  </a:rPr>
                  <a:t>Var(𝑋_𝑖 )=𝑝(1−𝑝)=.0475</a:t>
                </a:r>
                <a:endParaRPr lang="en-US" sz="1200" dirty="0"/>
              </a:p>
              <a:p>
                <a:pPr>
                  <a:spcBef>
                    <a:spcPts val="1800"/>
                  </a:spcBef>
                </a:pPr>
                <a:r>
                  <a:rPr lang="en-US" sz="1200" dirty="0">
                    <a:solidFill>
                      <a:schemeClr val="tx1"/>
                    </a:solidFill>
                  </a:rPr>
                  <a:t>We can approximate </a:t>
                </a:r>
                <a:r>
                  <a:rPr lang="en-US" sz="1200" b="0" i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𝑋</a:t>
                </a:r>
                <a:r>
                  <a:rPr lang="en-US" sz="1200" b="1" dirty="0">
                    <a:solidFill>
                      <a:schemeClr val="tx1"/>
                    </a:solidFill>
                  </a:rPr>
                  <a:t> </a:t>
                </a:r>
                <a:r>
                  <a:rPr lang="en-US" sz="1200" dirty="0">
                    <a:solidFill>
                      <a:schemeClr val="tx1"/>
                    </a:solidFill>
                  </a:rPr>
                  <a:t>with </a:t>
                </a:r>
                <a:r>
                  <a:rPr lang="en-US" sz="1200" b="0" i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𝑌~</a:t>
                </a:r>
                <a:r>
                  <a:rPr lang="en-US" sz="1200" b="0" i="0">
                    <a:latin typeface="Cambria Math" panose="02040503050406030204" pitchFamily="18" charset="0"/>
                  </a:rPr>
                  <a:t>𝒩(1000⋅0.95, 1000⋅0.0475)</a:t>
                </a:r>
                <a:r>
                  <a:rPr lang="en-US" sz="1200" dirty="0">
                    <a:solidFill>
                      <a:schemeClr val="tx1"/>
                    </a:solidFill>
                  </a:rPr>
                  <a:t>. </a:t>
                </a:r>
                <a:br>
                  <a:rPr lang="en-US" sz="1200" dirty="0">
                    <a:solidFill>
                      <a:schemeClr val="tx1"/>
                    </a:solidFill>
                  </a:rPr>
                </a:br>
                <a:r>
                  <a:rPr lang="en-US" sz="1200" dirty="0">
                    <a:solidFill>
                      <a:schemeClr val="tx1"/>
                    </a:solidFill>
                  </a:rPr>
                  <a:t>So,</a:t>
                </a:r>
                <a:r>
                  <a:rPr lang="en-US" sz="1200" dirty="0"/>
                  <a:t> </a:t>
                </a:r>
                <a:r>
                  <a:rPr lang="en-US" sz="1200" i="0">
                    <a:latin typeface="Cambria Math" panose="02040503050406030204" pitchFamily="18" charset="0"/>
                  </a:rPr>
                  <a:t>ℙ(𝑋≤940)</a:t>
                </a:r>
                <a:r>
                  <a:rPr lang="en-US" sz="1200" b="0" i="0">
                    <a:latin typeface="Cambria Math" panose="02040503050406030204" pitchFamily="18" charset="0"/>
                  </a:rPr>
                  <a:t>≈</a:t>
                </a:r>
                <a:r>
                  <a:rPr lang="en-US" sz="1200" i="0">
                    <a:latin typeface="Cambria Math" panose="02040503050406030204" pitchFamily="18" charset="0"/>
                  </a:rPr>
                  <a:t>ℙ(</a:t>
                </a:r>
                <a:r>
                  <a:rPr lang="en-US" sz="1200" b="0" i="0">
                    <a:latin typeface="Cambria Math" panose="02040503050406030204" pitchFamily="18" charset="0"/>
                  </a:rPr>
                  <a:t>𝑌</a:t>
                </a:r>
                <a:r>
                  <a:rPr lang="en-US" sz="1200" i="0">
                    <a:latin typeface="Cambria Math" panose="02040503050406030204" pitchFamily="18" charset="0"/>
                  </a:rPr>
                  <a:t>≤940)</a:t>
                </a:r>
                <a:endParaRPr lang="en-US" sz="1200" b="1" dirty="0">
                  <a:solidFill>
                    <a:schemeClr val="accent5"/>
                  </a:solidFill>
                </a:endParaRPr>
              </a:p>
              <a:p>
                <a:pPr>
                  <a:spcBef>
                    <a:spcPts val="1800"/>
                  </a:spcBef>
                </a:pPr>
                <a:endParaRPr lang="en-US" sz="1200" b="1" dirty="0">
                  <a:solidFill>
                    <a:schemeClr val="accent5"/>
                  </a:solidFill>
                </a:endParaRPr>
              </a:p>
              <a:p>
                <a:pPr>
                  <a:spcBef>
                    <a:spcPts val="1800"/>
                  </a:spcBef>
                </a:pPr>
                <a:r>
                  <a:rPr lang="en-US" sz="1200" b="1" dirty="0">
                    <a:solidFill>
                      <a:schemeClr val="accent5"/>
                    </a:solidFill>
                  </a:rPr>
                  <a:t>3. Compute Probability. </a:t>
                </a:r>
              </a:p>
              <a:p>
                <a:r>
                  <a:rPr lang="en-US" sz="1200" i="0">
                    <a:latin typeface="Cambria Math" panose="02040503050406030204" pitchFamily="18" charset="0"/>
                  </a:rPr>
                  <a:t>ℙ(𝑌≤940)</a:t>
                </a:r>
                <a:r>
                  <a:rPr lang="en-US" sz="1200" b="0" i="0">
                    <a:latin typeface="Cambria Math" panose="02040503050406030204" pitchFamily="18" charset="0"/>
                  </a:rPr>
                  <a:t>=</a:t>
                </a:r>
                <a:r>
                  <a:rPr lang="en-US" sz="1200" i="0">
                    <a:latin typeface="Cambria Math" panose="02040503050406030204" pitchFamily="18" charset="0"/>
                  </a:rPr>
                  <a:t>ℙ</a:t>
                </a:r>
                <a:r>
                  <a:rPr lang="en-US" sz="1200" b="0" i="0">
                    <a:latin typeface="Cambria Math" panose="02040503050406030204" pitchFamily="18" charset="0"/>
                  </a:rPr>
                  <a:t>(𝑍</a:t>
                </a:r>
                <a:r>
                  <a:rPr lang="en-US" sz="1200" i="0">
                    <a:latin typeface="Cambria Math" panose="02040503050406030204" pitchFamily="18" charset="0"/>
                  </a:rPr>
                  <a:t>≤(940</a:t>
                </a:r>
                <a:r>
                  <a:rPr lang="en-US" sz="1200" b="0" i="0">
                    <a:latin typeface="Cambria Math" panose="02040503050406030204" pitchFamily="18" charset="0"/>
                  </a:rPr>
                  <a:t>−</a:t>
                </a:r>
                <a:r>
                  <a:rPr lang="en-US" sz="1200" i="0">
                    <a:latin typeface="Cambria Math" panose="02040503050406030204" pitchFamily="18" charset="0"/>
                  </a:rPr>
                  <a:t>1000⋅0.95)/</a:t>
                </a:r>
                <a:r>
                  <a:rPr lang="en-US" sz="1200" b="0" i="0">
                    <a:latin typeface="Cambria Math" panose="02040503050406030204" pitchFamily="18" charset="0"/>
                  </a:rPr>
                  <a:t>√(</a:t>
                </a:r>
                <a:r>
                  <a:rPr lang="en-US" sz="1200" i="0">
                    <a:latin typeface="Cambria Math" panose="02040503050406030204" pitchFamily="18" charset="0"/>
                  </a:rPr>
                  <a:t>1000⋅0.0475</a:t>
                </a:r>
                <a:r>
                  <a:rPr lang="en-US" sz="1200" b="0" i="0">
                    <a:latin typeface="Cambria Math" panose="02040503050406030204" pitchFamily="18" charset="0"/>
                  </a:rPr>
                  <a:t>))</a:t>
                </a:r>
                <a:r>
                  <a:rPr lang="en-US" sz="1200" b="0" dirty="0"/>
                  <a:t>          </a:t>
                </a:r>
                <a:r>
                  <a:rPr lang="en-US" sz="1200" b="1" i="1" dirty="0">
                    <a:solidFill>
                      <a:schemeClr val="accent5"/>
                    </a:solidFill>
                  </a:rPr>
                  <a:t>standardize</a:t>
                </a:r>
                <a:endParaRPr lang="en-US" sz="1200" b="0" dirty="0">
                  <a:solidFill>
                    <a:schemeClr val="accent5"/>
                  </a:solidFill>
                </a:endParaRPr>
              </a:p>
              <a:p>
                <a:r>
                  <a:rPr lang="en-US" sz="1200" b="0" dirty="0"/>
                  <a:t>                    </a:t>
                </a:r>
                <a:r>
                  <a:rPr lang="en-US" sz="1200" b="0" i="0">
                    <a:latin typeface="Cambria Math" panose="02040503050406030204" pitchFamily="18" charset="0"/>
                  </a:rPr>
                  <a:t>≈Φ(−1.45)=1−Φ(1.45)</a:t>
                </a:r>
                <a:r>
                  <a:rPr lang="en-US" sz="1200" b="0" dirty="0"/>
                  <a:t>  </a:t>
                </a:r>
                <a:r>
                  <a:rPr lang="en-US" sz="1200" b="1" i="1" dirty="0">
                    <a:solidFill>
                      <a:schemeClr val="accent5"/>
                    </a:solidFill>
                  </a:rPr>
                  <a:t>write in terms of </a:t>
                </a:r>
                <a:r>
                  <a:rPr lang="en-US" sz="1200" b="1" i="0">
                    <a:solidFill>
                      <a:schemeClr val="accent5"/>
                    </a:solidFill>
                    <a:latin typeface="Cambria Math" panose="02040503050406030204" pitchFamily="18" charset="0"/>
                  </a:rPr>
                  <a:t>𝚽</a:t>
                </a:r>
                <a:endParaRPr lang="en-US" sz="1200" b="0" dirty="0">
                  <a:solidFill>
                    <a:schemeClr val="accent5"/>
                  </a:solidFill>
                </a:endParaRPr>
              </a:p>
              <a:p>
                <a:r>
                  <a:rPr lang="en-US" sz="1200" b="0" dirty="0"/>
                  <a:t>                    </a:t>
                </a:r>
                <a:r>
                  <a:rPr lang="en-US" sz="1200" b="0" i="0">
                    <a:latin typeface="Cambria Math" panose="02040503050406030204" pitchFamily="18" charset="0"/>
                  </a:rPr>
                  <a:t>≈1−.92647=.07353</a:t>
                </a:r>
                <a:r>
                  <a:rPr lang="en-US" sz="1200" dirty="0"/>
                  <a:t>.</a:t>
                </a:r>
                <a:r>
                  <a:rPr lang="en-US" sz="1200" b="1" dirty="0">
                    <a:solidFill>
                      <a:schemeClr val="accent5"/>
                    </a:solidFill>
                  </a:rPr>
                  <a:t>        </a:t>
                </a:r>
                <a:r>
                  <a:rPr lang="en-US" sz="1200" b="1" i="1" dirty="0">
                    <a:solidFill>
                      <a:schemeClr val="accent5"/>
                    </a:solidFill>
                  </a:rPr>
                  <a:t>plug into z-table</a:t>
                </a:r>
                <a:endParaRPr lang="en-US" sz="1200" b="1" dirty="0">
                  <a:solidFill>
                    <a:schemeClr val="accent5"/>
                  </a:solidFill>
                </a:endParaRPr>
              </a:p>
              <a:p>
                <a:endParaRPr lang="en-US" dirty="0"/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39B8E6-6F8E-45EC-9935-9DD11ED5920D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75067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39B8E6-6F8E-45EC-9935-9DD11ED5920D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10849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39B8E6-6F8E-45EC-9935-9DD11ED5920D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55665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39B8E6-6F8E-45EC-9935-9DD11ED5920D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3438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39B8E6-6F8E-45EC-9935-9DD11ED5920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6705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39B8E6-6F8E-45EC-9935-9DD11ED5920D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84391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39B8E6-6F8E-45EC-9935-9DD11ED5920D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82308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39B8E6-6F8E-45EC-9935-9DD11ED5920D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31789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39B8E6-6F8E-45EC-9935-9DD11ED5920D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51124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39B8E6-6F8E-45EC-9935-9DD11ED5920D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52712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39B8E6-6F8E-45EC-9935-9DD11ED5920D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39591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39B8E6-6F8E-45EC-9935-9DD11ED5920D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75055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893BF8-75D4-D454-D583-6256541745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38F2E31-847C-42F0-9BB2-6C1FB3D789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221B3F2-CC7C-C0BC-AAB0-E102F98FFB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D92BD0-3E31-9F25-E95E-D57CE38FDA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39B8E6-6F8E-45EC-9935-9DD11ED5920D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84114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39B8E6-6F8E-45EC-9935-9DD11ED5920D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21117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C1ACDB-4AF7-4ACB-A8DD-4020649C8DDE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3720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39B8E6-6F8E-45EC-9935-9DD11ED5920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78572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1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1200" dirty="0">
                    <a:solidFill>
                      <a:schemeClr val="tx1"/>
                    </a:solidFill>
                  </a:rPr>
                  <a:t> be the weight of the </a:t>
                </a:r>
                <a14:m>
                  <m:oMath xmlns:m="http://schemas.openxmlformats.org/officeDocument/2006/math">
                    <m:r>
                      <a:rPr lang="en-US" sz="1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sz="1200" dirty="0" err="1">
                    <a:solidFill>
                      <a:schemeClr val="tx1"/>
                    </a:solidFill>
                  </a:rPr>
                  <a:t>th</a:t>
                </a:r>
                <a:r>
                  <a:rPr lang="en-US" sz="1200" dirty="0">
                    <a:solidFill>
                      <a:schemeClr val="tx1"/>
                    </a:solidFill>
                  </a:rPr>
                  <a:t> box weighed. The sample mean is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1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acc>
                    <m:r>
                      <a:rPr lang="en-US" sz="12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1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1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  <m:nary>
                      <m:naryPr>
                        <m:chr m:val="∑"/>
                        <m:limLoc m:val="undOvr"/>
                        <m:grow m:val="on"/>
                        <m:ctrlPr>
                          <a:rPr lang="en-US" sz="1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sz="1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1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sz="1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sSub>
                          <m:sSubPr>
                            <m:ctrlPr>
                              <a:rPr lang="en-US" sz="1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12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  <m:r>
                      <a:rPr lang="en-US" sz="1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1200" dirty="0"/>
                  <a:t> </a:t>
                </a:r>
                <a14:m>
                  <m:oMath xmlns:m="http://schemas.openxmlformats.org/officeDocument/2006/math">
                    <m:r>
                      <a:rPr lang="en-US" sz="1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nary>
                      <m:naryPr>
                        <m:chr m:val="∑"/>
                        <m:limLoc m:val="undOvr"/>
                        <m:grow m:val="on"/>
                        <m:ctrlPr>
                          <a:rPr lang="en-US" sz="12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r>
                          <a:rPr lang="en-US" sz="1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nary>
                  </m:oMath>
                </a14:m>
                <a:br>
                  <a:rPr lang="en-US" sz="1200" dirty="0">
                    <a:solidFill>
                      <a:schemeClr val="tx1"/>
                    </a:solidFill>
                  </a:rPr>
                </a:br>
                <a:r>
                  <a:rPr lang="en-US" sz="1200" b="1" dirty="0">
                    <a:solidFill>
                      <a:schemeClr val="tx1"/>
                    </a:solidFill>
                  </a:rPr>
                  <a:t>G</a:t>
                </a:r>
                <a:r>
                  <a:rPr lang="en-US" sz="1200" b="1" dirty="0"/>
                  <a:t>oal</a:t>
                </a:r>
                <a:r>
                  <a:rPr lang="en-US" sz="1200" dirty="0"/>
                  <a:t>: </a:t>
                </a:r>
                <a14:m>
                  <m:oMath xmlns:m="http://schemas.openxmlformats.org/officeDocument/2006/math">
                    <m:r>
                      <a:rPr lang="en-US" sz="120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12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2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498≤</m:t>
                        </m:r>
                        <m:acc>
                          <m:accPr>
                            <m:chr m:val="̅"/>
                            <m:ctrlPr>
                              <a:rPr lang="en-US" sz="1200" i="1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200" i="1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</m:acc>
                        <m:r>
                          <a:rPr lang="en-US" sz="12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≤502</m:t>
                        </m:r>
                      </m:e>
                    </m:d>
                    <m:r>
                      <a:rPr lang="en-US" sz="12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≥0.95</m:t>
                    </m:r>
                  </m:oMath>
                </a14:m>
                <a:endParaRPr lang="en-US" sz="1200" dirty="0">
                  <a:solidFill>
                    <a:schemeClr val="accent5"/>
                  </a:solidFill>
                </a:endParaRPr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200" dirty="0">
                    <a:solidFill>
                      <a:schemeClr val="tx1"/>
                    </a:solidFill>
                  </a:rPr>
                  <a:t>Let </a:t>
                </a:r>
                <a:r>
                  <a:rPr lang="en-US" sz="1200" b="0" i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𝑋_𝑖</a:t>
                </a:r>
                <a:r>
                  <a:rPr lang="en-US" sz="1200" dirty="0">
                    <a:solidFill>
                      <a:schemeClr val="tx1"/>
                    </a:solidFill>
                  </a:rPr>
                  <a:t> be the weight of the </a:t>
                </a:r>
                <a:r>
                  <a:rPr lang="en-US" sz="1200" b="0" i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𝑖</a:t>
                </a:r>
                <a:r>
                  <a:rPr lang="en-US" sz="1200" dirty="0" err="1">
                    <a:solidFill>
                      <a:schemeClr val="tx1"/>
                    </a:solidFill>
                  </a:rPr>
                  <a:t>th</a:t>
                </a:r>
                <a:r>
                  <a:rPr lang="en-US" sz="1200" dirty="0">
                    <a:solidFill>
                      <a:schemeClr val="tx1"/>
                    </a:solidFill>
                  </a:rPr>
                  <a:t> box weighed. The sample mean is </a:t>
                </a:r>
                <a:r>
                  <a:rPr lang="en-US" sz="1200" b="0" i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𝑋 ̅</a:t>
                </a:r>
                <a:r>
                  <a:rPr lang="en-US" sz="1200" i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=</a:t>
                </a:r>
                <a:r>
                  <a:rPr lang="en-US" sz="1200" b="0" i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1/𝑛 </a:t>
                </a:r>
                <a:r>
                  <a:rPr lang="en-US" sz="1200" i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∑129_(𝑖=1)^𝑛▒</a:t>
                </a:r>
                <a:r>
                  <a:rPr lang="en-US" sz="1200" b="0" i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𝑋_</a:t>
                </a:r>
                <a:r>
                  <a:rPr lang="en-US" sz="1200" i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𝑖 </a:t>
                </a:r>
                <a:r>
                  <a:rPr lang="en-US" sz="1200" b="0" i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=</a:t>
                </a:r>
                <a:r>
                  <a:rPr lang="en-US" sz="1200" dirty="0"/>
                  <a:t> </a:t>
                </a:r>
                <a:r>
                  <a:rPr lang="en-US" sz="1200" b="0" i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 </a:t>
                </a:r>
                <a:r>
                  <a:rPr lang="en-US" sz="1200" i="0">
                    <a:latin typeface="Cambria Math" panose="02040503050406030204" pitchFamily="18" charset="0"/>
                  </a:rPr>
                  <a:t>∑129_(𝑗=1)^𝑛</a:t>
                </a:r>
                <a:r>
                  <a:rPr lang="en-US" sz="1200" b="0" i="0">
                    <a:latin typeface="Cambria Math" panose="02040503050406030204" pitchFamily="18" charset="0"/>
                  </a:rPr>
                  <a:t>▒ </a:t>
                </a:r>
                <a:br>
                  <a:rPr lang="en-US" sz="1200" dirty="0">
                    <a:solidFill>
                      <a:schemeClr val="tx1"/>
                    </a:solidFill>
                  </a:rPr>
                </a:br>
                <a:r>
                  <a:rPr lang="en-US" sz="1200" b="1" dirty="0">
                    <a:solidFill>
                      <a:schemeClr val="tx1"/>
                    </a:solidFill>
                  </a:rPr>
                  <a:t>G</a:t>
                </a:r>
                <a:r>
                  <a:rPr lang="en-US" sz="1200" b="1" dirty="0"/>
                  <a:t>oal</a:t>
                </a:r>
                <a:r>
                  <a:rPr lang="en-US" sz="1200" dirty="0"/>
                  <a:t>: </a:t>
                </a:r>
                <a:r>
                  <a:rPr lang="en-US" sz="1200" i="0">
                    <a:solidFill>
                      <a:schemeClr val="accent1">
                        <a:lumMod val="75000"/>
                      </a:schemeClr>
                    </a:solidFill>
                    <a:latin typeface="Cambria Math" panose="02040503050406030204" pitchFamily="18" charset="0"/>
                  </a:rPr>
                  <a:t>ℙ</a:t>
                </a:r>
                <a:r>
                  <a:rPr lang="en-US" sz="1200" b="0" i="0">
                    <a:solidFill>
                      <a:schemeClr val="accent1">
                        <a:lumMod val="75000"/>
                      </a:schemeClr>
                    </a:solidFill>
                    <a:latin typeface="Cambria Math" panose="02040503050406030204" pitchFamily="18" charset="0"/>
                  </a:rPr>
                  <a:t>(498≤</a:t>
                </a:r>
                <a:r>
                  <a:rPr lang="en-US" sz="1200" i="0">
                    <a:solidFill>
                      <a:schemeClr val="accent1">
                        <a:lumMod val="75000"/>
                      </a:schemeClr>
                    </a:solidFill>
                    <a:latin typeface="Cambria Math" panose="02040503050406030204" pitchFamily="18" charset="0"/>
                  </a:rPr>
                  <a:t>𝑋 ̅</a:t>
                </a:r>
                <a:r>
                  <a:rPr lang="en-US" sz="1200" b="0" i="0">
                    <a:solidFill>
                      <a:schemeClr val="accent1">
                        <a:lumMod val="75000"/>
                      </a:schemeClr>
                    </a:solidFill>
                    <a:latin typeface="Cambria Math" panose="02040503050406030204" pitchFamily="18" charset="0"/>
                  </a:rPr>
                  <a:t>≤502)≥0.95</a:t>
                </a:r>
                <a:endParaRPr lang="en-US" sz="1200" dirty="0">
                  <a:solidFill>
                    <a:schemeClr val="accent5"/>
                  </a:solidFill>
                </a:endParaRPr>
              </a:p>
              <a:p>
                <a:endParaRPr lang="en-US" dirty="0"/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C1ACDB-4AF7-4ACB-A8DD-4020649C8DDE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43122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C1ACDB-4AF7-4ACB-A8DD-4020649C8DDE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55589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C1ACDB-4AF7-4ACB-A8DD-4020649C8DDE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43565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C1ACDB-4AF7-4ACB-A8DD-4020649C8DDE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51615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C1ACDB-4AF7-4ACB-A8DD-4020649C8DDE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955504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C1ACDB-4AF7-4ACB-A8DD-4020649C8DDE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663849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C1ACDB-4AF7-4ACB-A8DD-4020649C8DDE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25992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C1ACDB-4AF7-4ACB-A8DD-4020649C8DDE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637059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sz="12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2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𝑐</m:t>
                    </m:r>
                    <m:r>
                      <a:rPr lang="en-US" sz="12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≈0.53</m:t>
                    </m:r>
                  </m:oMath>
                </a14:m>
                <a:r>
                  <a:rPr lang="en-US" sz="12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(it’s an estimate, it gives us a value that’s pretty close to </a:t>
                </a:r>
                <a14:m>
                  <m:oMath xmlns:m="http://schemas.openxmlformats.org/officeDocument/2006/math">
                    <m:r>
                      <a:rPr lang="en-US" sz="12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0.76</m:t>
                    </m:r>
                  </m:oMath>
                </a14:m>
                <a:r>
                  <a:rPr lang="en-US" sz="12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)</a:t>
                </a:r>
              </a:p>
              <a:p>
                <a:pPr>
                  <a:spcBef>
                    <a:spcPts val="1000"/>
                  </a:spcBef>
                  <a:spcAft>
                    <a:spcPts val="1000"/>
                  </a:spcAft>
                </a:pPr>
                <a:r>
                  <a:rPr lang="en-US" sz="1200" b="1" dirty="0">
                    <a:solidFill>
                      <a:schemeClr val="accent2">
                        <a:lumMod val="75000"/>
                      </a:schemeClr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   </a:t>
                </a:r>
                <a:r>
                  <a:rPr lang="en-US" sz="1200" b="1" i="1" dirty="0">
                    <a:solidFill>
                      <a:schemeClr val="accent2">
                        <a:lumMod val="75000"/>
                      </a:schemeClr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some write this as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200" b="1" i="0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sSupPr>
                      <m:e>
                        <m:r>
                          <a:rPr lang="en-US" sz="1200" b="1" i="0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𝚽</m:t>
                        </m:r>
                      </m:e>
                      <m:sup>
                        <m:r>
                          <a:rPr lang="en-US" sz="1200" b="1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−</m:t>
                        </m:r>
                        <m:r>
                          <a:rPr lang="en-US" sz="1200" b="1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𝟏</m:t>
                        </m:r>
                      </m:sup>
                    </m:sSup>
                    <m:d>
                      <m:dPr>
                        <m:ctrlPr>
                          <a:rPr lang="en-US" sz="1200" b="1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dPr>
                      <m:e>
                        <m:r>
                          <a:rPr lang="en-US" sz="1200" b="1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𝟎</m:t>
                        </m:r>
                        <m:r>
                          <a:rPr lang="en-US" sz="1200" b="1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.</m:t>
                        </m:r>
                        <m:r>
                          <a:rPr lang="en-US" sz="1200" b="1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𝟕𝟔</m:t>
                        </m:r>
                      </m:e>
                    </m:d>
                    <m:r>
                      <a:rPr lang="en-US" sz="1200" b="1" i="1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≈</m:t>
                    </m:r>
                    <m:r>
                      <a:rPr lang="en-US" sz="1200" b="1" i="1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𝟎</m:t>
                    </m:r>
                    <m:r>
                      <a:rPr lang="en-US" sz="1200" b="1" i="1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.</m:t>
                    </m:r>
                    <m:r>
                      <a:rPr lang="en-US" sz="1200" b="1" i="1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𝟓𝟑</m:t>
                    </m:r>
                  </m:oMath>
                </a14:m>
                <a:endParaRPr lang="en-US" sz="1200" b="1" dirty="0">
                  <a:solidFill>
                    <a:schemeClr val="accent2">
                      <a:lumMod val="75000"/>
                    </a:schemeClr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:pPr>
                  <a:spcBef>
                    <a:spcPts val="1000"/>
                  </a:spcBef>
                  <a:spcAft>
                    <a:spcPts val="1000"/>
                  </a:spcAft>
                </a:pPr>
                <a:endParaRPr lang="en-US" sz="1200" b="1" dirty="0">
                  <a:solidFill>
                    <a:schemeClr val="accent2">
                      <a:lumMod val="75000"/>
                    </a:schemeClr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:r>
                  <a:rPr lang="en-US" sz="12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&gt; What condition on </a:t>
                </a:r>
                <a14:m>
                  <m:oMath xmlns:m="http://schemas.openxmlformats.org/officeDocument/2006/math">
                    <m:r>
                      <a:rPr lang="en-US" sz="12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𝑐</m:t>
                    </m:r>
                  </m:oMath>
                </a14:m>
                <a:r>
                  <a:rPr lang="en-US" sz="12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so that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20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Φ</m:t>
                    </m:r>
                    <m:d>
                      <m:dPr>
                        <m:ctrlPr>
                          <a:rPr lang="en-US" sz="1200" i="1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dPr>
                      <m:e>
                        <m:r>
                          <a:rPr lang="en-US" sz="1200" i="1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𝑐</m:t>
                        </m:r>
                      </m:e>
                    </m:d>
                    <m:r>
                      <a:rPr lang="en-US" sz="12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≥</m:t>
                    </m:r>
                    <m:r>
                      <a:rPr lang="en-US" sz="1200" i="1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0.</m:t>
                    </m:r>
                    <m:r>
                      <a:rPr lang="en-US" sz="12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94</m:t>
                    </m:r>
                  </m:oMath>
                </a14:m>
                <a:r>
                  <a:rPr lang="en-US" sz="12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?</a:t>
                </a:r>
              </a:p>
              <a:p>
                <a:r>
                  <a:rPr lang="en-US" sz="1200" dirty="0">
                    <a:cs typeface="Segoe UI Semilight" panose="020B0402040204020203" pitchFamily="34" charset="0"/>
                  </a:rPr>
                  <a:t>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20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Φ</m:t>
                    </m:r>
                    <m:d>
                      <m:dPr>
                        <m:ctrlPr>
                          <a:rPr lang="en-US" sz="12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dPr>
                      <m:e>
                        <m:r>
                          <a:rPr lang="en-US" sz="12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1.56</m:t>
                        </m:r>
                      </m:e>
                    </m:d>
                    <m:r>
                      <a:rPr lang="en-US" sz="12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=0.94062</m:t>
                    </m:r>
                  </m:oMath>
                </a14:m>
                <a:r>
                  <a:rPr lang="en-US" sz="12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. 1.56 is the first value that gives us a value </a:t>
                </a:r>
                <a14:m>
                  <m:oMath xmlns:m="http://schemas.openxmlformats.org/officeDocument/2006/math">
                    <m:r>
                      <a:rPr lang="en-US" sz="12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≥0.94</m:t>
                    </m:r>
                  </m:oMath>
                </a14:m>
                <a:r>
                  <a:rPr lang="en-US" sz="12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br>
                  <a:rPr lang="en-US" sz="12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</a:br>
                <a:r>
                  <a:rPr lang="en-US" sz="12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   So, if </a:t>
                </a:r>
                <a14:m>
                  <m:oMath xmlns:m="http://schemas.openxmlformats.org/officeDocument/2006/math">
                    <m:r>
                      <a:rPr lang="en-US" sz="1200" b="1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𝒄</m:t>
                    </m:r>
                    <m:r>
                      <a:rPr lang="en-US" sz="1200" b="1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≥</m:t>
                    </m:r>
                    <m:r>
                      <a:rPr lang="en-US" sz="1200" b="1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𝟏</m:t>
                    </m:r>
                    <m:r>
                      <a:rPr lang="en-US" sz="1200" b="1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.</m:t>
                    </m:r>
                    <m:r>
                      <a:rPr lang="en-US" sz="1200" b="1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𝟓𝟔</m:t>
                    </m:r>
                  </m:oMath>
                </a14:m>
                <a:r>
                  <a:rPr lang="en-US" sz="12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20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Φ</m:t>
                    </m:r>
                    <m:d>
                      <m:dPr>
                        <m:ctrlPr>
                          <a:rPr lang="en-US" sz="1200" i="1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dPr>
                      <m:e>
                        <m:r>
                          <a:rPr lang="en-US" sz="1200" i="1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𝑐</m:t>
                        </m:r>
                      </m:e>
                    </m:d>
                    <m:r>
                      <a:rPr lang="en-US" sz="1200" i="1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≥0.94</m:t>
                    </m:r>
                  </m:oMath>
                </a14:m>
                <a:r>
                  <a:rPr lang="en-US" sz="12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</a:p>
              <a:p>
                <a:endParaRPr lang="en-US" sz="1200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:r>
                  <a:rPr lang="en-US" sz="12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&gt; What condition on </a:t>
                </a:r>
                <a14:m>
                  <m:oMath xmlns:m="http://schemas.openxmlformats.org/officeDocument/2006/math">
                    <m:r>
                      <a:rPr lang="en-US" sz="12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𝑐</m:t>
                    </m:r>
                  </m:oMath>
                </a14:m>
                <a:r>
                  <a:rPr lang="en-US" sz="12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so that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20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Φ</m:t>
                    </m:r>
                    <m:d>
                      <m:dPr>
                        <m:ctrlPr>
                          <a:rPr lang="en-US" sz="1200" i="1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dPr>
                      <m:e>
                        <m:r>
                          <a:rPr lang="en-US" sz="1200" i="1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𝑐</m:t>
                        </m:r>
                      </m:e>
                    </m:d>
                    <m:r>
                      <a:rPr lang="en-US" sz="12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≤</m:t>
                    </m:r>
                    <m:r>
                      <a:rPr lang="en-US" sz="1200" i="1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0.</m:t>
                    </m:r>
                    <m:r>
                      <a:rPr lang="en-US" sz="12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94</m:t>
                    </m:r>
                  </m:oMath>
                </a14:m>
                <a:r>
                  <a:rPr lang="en-US" sz="12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?</a:t>
                </a:r>
              </a:p>
              <a:p>
                <a:r>
                  <a:rPr lang="en-US" sz="12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   Now, if we want the probability </a:t>
                </a:r>
                <a14:m>
                  <m:oMath xmlns:m="http://schemas.openxmlformats.org/officeDocument/2006/math">
                    <m:r>
                      <a:rPr lang="en-US" sz="12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≤0.94</m:t>
                    </m:r>
                  </m:oMath>
                </a14:m>
                <a:r>
                  <a:rPr lang="en-US" sz="12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1200" b="1" i="1" dirty="0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𝒄</m:t>
                    </m:r>
                    <m:r>
                      <a:rPr lang="en-US" sz="1200" b="1" i="1" dirty="0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≤</m:t>
                    </m:r>
                    <m:r>
                      <a:rPr lang="en-US" sz="1200" b="1" i="1" dirty="0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𝟏</m:t>
                    </m:r>
                    <m:r>
                      <a:rPr lang="en-US" sz="1200" b="1" i="1" dirty="0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.</m:t>
                    </m:r>
                    <m:r>
                      <a:rPr lang="en-US" sz="1200" b="1" i="1" dirty="0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𝟓𝟓</m:t>
                    </m:r>
                  </m:oMath>
                </a14:m>
                <a:r>
                  <a:rPr lang="en-US" sz="12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because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200" b="0" i="0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Φ</m:t>
                    </m:r>
                    <m:d>
                      <m:dPr>
                        <m:ctrlPr>
                          <a:rPr lang="en-US" sz="12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dPr>
                      <m:e>
                        <m:r>
                          <a:rPr lang="en-US" sz="12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1.55</m:t>
                        </m:r>
                      </m:e>
                    </m:d>
                    <m:r>
                      <a:rPr lang="en-US" sz="1200" i="1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=</m:t>
                    </m:r>
                    <m:r>
                      <a:rPr lang="en-US" sz="12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0.</m:t>
                    </m:r>
                    <m:r>
                      <a:rPr lang="en-US" sz="1200" i="1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93943</m:t>
                    </m:r>
                  </m:oMath>
                </a14:m>
                <a:endParaRPr lang="en-US" sz="1200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:r>
                  <a:rPr lang="en-US" sz="11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    </a:t>
                </a:r>
                <a:r>
                  <a:rPr lang="en-US" sz="1100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if we said </a:t>
                </a:r>
                <a14:m>
                  <m:oMath xmlns:m="http://schemas.openxmlformats.org/officeDocument/2006/math">
                    <m:r>
                      <a:rPr lang="en-US" sz="11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𝑐</m:t>
                    </m:r>
                    <m:r>
                      <a:rPr lang="en-US" sz="11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≤1.56</m:t>
                    </m:r>
                  </m:oMath>
                </a14:m>
                <a:r>
                  <a:rPr lang="en-US" sz="1100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that would include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100" i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Φ</m:t>
                    </m:r>
                    <m:d>
                      <m:dPr>
                        <m:ctrlPr>
                          <a:rPr lang="en-US" sz="1100" i="1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dPr>
                      <m:e>
                        <m:r>
                          <a:rPr lang="en-US" sz="1100" i="1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1.56</m:t>
                        </m:r>
                      </m:e>
                    </m:d>
                    <m:r>
                      <a:rPr lang="en-US" sz="1100" i="1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=0.94062</m:t>
                    </m:r>
                    <m:r>
                      <a:rPr lang="en-US" sz="11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&gt;0.94</m:t>
                    </m:r>
                  </m:oMath>
                </a14:m>
                <a:r>
                  <a:rPr lang="en-US" sz="1100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and values that give </a:t>
                </a:r>
                <a:br>
                  <a:rPr lang="en-US" sz="1100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</a:br>
                <a:r>
                  <a:rPr lang="en-US" sz="1100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    probability between </a:t>
                </a:r>
                <a14:m>
                  <m:oMath xmlns:m="http://schemas.openxmlformats.org/officeDocument/2006/math">
                    <m:r>
                      <a:rPr lang="en-US" sz="11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0.94</m:t>
                    </m:r>
                  </m:oMath>
                </a14:m>
                <a:r>
                  <a:rPr lang="en-US" sz="1100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1100" i="1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0.94062</m:t>
                    </m:r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sz="12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sz="1200" b="0" i="0">
                    <a:latin typeface="Cambria Math" panose="02040503050406030204" pitchFamily="18" charset="0"/>
                    <a:cs typeface="Segoe UI Semilight" panose="020B0402040204020203" pitchFamily="34" charset="0"/>
                  </a:rPr>
                  <a:t>𝑐≈0.53</a:t>
                </a:r>
                <a:r>
                  <a:rPr lang="en-US" sz="12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(it’s an estimate, it gives us a value that’s pretty close to </a:t>
                </a:r>
                <a:r>
                  <a:rPr lang="en-US" sz="1200" b="0" i="0">
                    <a:latin typeface="Cambria Math" panose="02040503050406030204" pitchFamily="18" charset="0"/>
                    <a:cs typeface="Segoe UI Semilight" panose="020B0402040204020203" pitchFamily="34" charset="0"/>
                  </a:rPr>
                  <a:t>0.76</a:t>
                </a:r>
                <a:r>
                  <a:rPr lang="en-US" sz="12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)</a:t>
                </a:r>
              </a:p>
              <a:p>
                <a:pPr>
                  <a:spcBef>
                    <a:spcPts val="1000"/>
                  </a:spcBef>
                  <a:spcAft>
                    <a:spcPts val="1000"/>
                  </a:spcAft>
                </a:pPr>
                <a:r>
                  <a:rPr lang="en-US" sz="1200" b="1" dirty="0">
                    <a:solidFill>
                      <a:schemeClr val="accent2">
                        <a:lumMod val="75000"/>
                      </a:schemeClr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   </a:t>
                </a:r>
                <a:r>
                  <a:rPr lang="en-US" sz="1200" b="1" i="1" dirty="0">
                    <a:solidFill>
                      <a:schemeClr val="accent2">
                        <a:lumMod val="75000"/>
                      </a:schemeClr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some write this as </a:t>
                </a:r>
                <a:r>
                  <a:rPr lang="en-US" sz="1200" b="1" i="0">
                    <a:solidFill>
                      <a:schemeClr val="accent2">
                        <a:lumMod val="75000"/>
                      </a:schemeClr>
                    </a:solidFill>
                    <a:latin typeface="Cambria Math" panose="02040503050406030204" pitchFamily="18" charset="0"/>
                    <a:cs typeface="Segoe UI Semilight" panose="020B0402040204020203" pitchFamily="34" charset="0"/>
                  </a:rPr>
                  <a:t>𝚽^(−𝟏) (𝟎.𝟕𝟔)≈𝟎.𝟓𝟑</a:t>
                </a:r>
                <a:endParaRPr lang="en-US" sz="1200" b="1" dirty="0">
                  <a:solidFill>
                    <a:schemeClr val="accent2">
                      <a:lumMod val="75000"/>
                    </a:schemeClr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:pPr>
                  <a:spcBef>
                    <a:spcPts val="1000"/>
                  </a:spcBef>
                  <a:spcAft>
                    <a:spcPts val="1000"/>
                  </a:spcAft>
                </a:pPr>
                <a:endParaRPr lang="en-US" sz="1200" b="1" dirty="0">
                  <a:solidFill>
                    <a:schemeClr val="accent2">
                      <a:lumMod val="75000"/>
                    </a:schemeClr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:r>
                  <a:rPr lang="en-US" sz="12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&gt; What condition on </a:t>
                </a:r>
                <a:r>
                  <a:rPr lang="en-US" sz="1200" b="0" i="0">
                    <a:latin typeface="Cambria Math" panose="02040503050406030204" pitchFamily="18" charset="0"/>
                    <a:cs typeface="Segoe UI Semilight" panose="020B0402040204020203" pitchFamily="34" charset="0"/>
                  </a:rPr>
                  <a:t>𝑐</a:t>
                </a:r>
                <a:r>
                  <a:rPr lang="en-US" sz="12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so that </a:t>
                </a:r>
                <a:r>
                  <a:rPr lang="en-US" sz="1200" i="0">
                    <a:latin typeface="Cambria Math" panose="02040503050406030204" pitchFamily="18" charset="0"/>
                    <a:cs typeface="Segoe UI Semilight" panose="020B0402040204020203" pitchFamily="34" charset="0"/>
                  </a:rPr>
                  <a:t>Φ(𝑐)</a:t>
                </a:r>
                <a:r>
                  <a:rPr lang="en-US" sz="1200" b="0" i="0">
                    <a:latin typeface="Cambria Math" panose="02040503050406030204" pitchFamily="18" charset="0"/>
                    <a:cs typeface="Segoe UI Semilight" panose="020B0402040204020203" pitchFamily="34" charset="0"/>
                  </a:rPr>
                  <a:t>≥</a:t>
                </a:r>
                <a:r>
                  <a:rPr lang="en-US" sz="1200" i="0">
                    <a:latin typeface="Cambria Math" panose="02040503050406030204" pitchFamily="18" charset="0"/>
                    <a:cs typeface="Segoe UI Semilight" panose="020B0402040204020203" pitchFamily="34" charset="0"/>
                  </a:rPr>
                  <a:t>0.</a:t>
                </a:r>
                <a:r>
                  <a:rPr lang="en-US" sz="1200" b="0" i="0">
                    <a:latin typeface="Cambria Math" panose="02040503050406030204" pitchFamily="18" charset="0"/>
                    <a:cs typeface="Segoe UI Semilight" panose="020B0402040204020203" pitchFamily="34" charset="0"/>
                  </a:rPr>
                  <a:t>94</a:t>
                </a:r>
                <a:r>
                  <a:rPr lang="en-US" sz="12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?</a:t>
                </a:r>
              </a:p>
              <a:p>
                <a:r>
                  <a:rPr lang="en-US" sz="1200" dirty="0">
                    <a:cs typeface="Segoe UI Semilight" panose="020B0402040204020203" pitchFamily="34" charset="0"/>
                  </a:rPr>
                  <a:t>    </a:t>
                </a:r>
                <a:r>
                  <a:rPr lang="en-US" sz="1200" i="0">
                    <a:latin typeface="Cambria Math" panose="02040503050406030204" pitchFamily="18" charset="0"/>
                    <a:cs typeface="Segoe UI Semilight" panose="020B0402040204020203" pitchFamily="34" charset="0"/>
                  </a:rPr>
                  <a:t>Φ</a:t>
                </a:r>
                <a:r>
                  <a:rPr lang="en-US" sz="1200" b="0" i="0">
                    <a:latin typeface="Cambria Math" panose="02040503050406030204" pitchFamily="18" charset="0"/>
                    <a:cs typeface="Segoe UI Semilight" panose="020B0402040204020203" pitchFamily="34" charset="0"/>
                  </a:rPr>
                  <a:t>(1.56)=0.94062</a:t>
                </a:r>
                <a:r>
                  <a:rPr lang="en-US" sz="12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. 1.56 is the first value that gives us a value </a:t>
                </a:r>
                <a:r>
                  <a:rPr lang="en-US" sz="1200" b="0" i="0">
                    <a:latin typeface="Cambria Math" panose="02040503050406030204" pitchFamily="18" charset="0"/>
                    <a:cs typeface="Segoe UI Semilight" panose="020B0402040204020203" pitchFamily="34" charset="0"/>
                  </a:rPr>
                  <a:t>≥0.94</a:t>
                </a:r>
                <a:r>
                  <a:rPr lang="en-US" sz="12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br>
                  <a:rPr lang="en-US" sz="12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</a:br>
                <a:r>
                  <a:rPr lang="en-US" sz="12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   So, if </a:t>
                </a:r>
                <a:r>
                  <a:rPr lang="en-US" sz="1200" b="1" i="0">
                    <a:latin typeface="Cambria Math" panose="02040503050406030204" pitchFamily="18" charset="0"/>
                    <a:cs typeface="Segoe UI Semilight" panose="020B0402040204020203" pitchFamily="34" charset="0"/>
                  </a:rPr>
                  <a:t>𝒄≥𝟏.𝟓𝟔</a:t>
                </a:r>
                <a:r>
                  <a:rPr lang="en-US" sz="12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, </a:t>
                </a:r>
                <a:r>
                  <a:rPr lang="en-US" sz="1200" i="0">
                    <a:latin typeface="Cambria Math" panose="02040503050406030204" pitchFamily="18" charset="0"/>
                    <a:cs typeface="Segoe UI Semilight" panose="020B0402040204020203" pitchFamily="34" charset="0"/>
                  </a:rPr>
                  <a:t>Φ(𝑐)≥0.94</a:t>
                </a:r>
                <a:r>
                  <a:rPr lang="en-US" sz="12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</a:p>
              <a:p>
                <a:endParaRPr lang="en-US" sz="1200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:r>
                  <a:rPr lang="en-US" sz="12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&gt; What condition on </a:t>
                </a:r>
                <a:r>
                  <a:rPr lang="en-US" sz="1200" b="0" i="0">
                    <a:latin typeface="Cambria Math" panose="02040503050406030204" pitchFamily="18" charset="0"/>
                    <a:cs typeface="Segoe UI Semilight" panose="020B0402040204020203" pitchFamily="34" charset="0"/>
                  </a:rPr>
                  <a:t>𝑐</a:t>
                </a:r>
                <a:r>
                  <a:rPr lang="en-US" sz="12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so that </a:t>
                </a:r>
                <a:r>
                  <a:rPr lang="en-US" sz="1200" i="0">
                    <a:latin typeface="Cambria Math" panose="02040503050406030204" pitchFamily="18" charset="0"/>
                    <a:cs typeface="Segoe UI Semilight" panose="020B0402040204020203" pitchFamily="34" charset="0"/>
                  </a:rPr>
                  <a:t>Φ(𝑐)</a:t>
                </a:r>
                <a:r>
                  <a:rPr lang="en-US" sz="1200" b="0" i="0">
                    <a:latin typeface="Cambria Math" panose="02040503050406030204" pitchFamily="18" charset="0"/>
                    <a:cs typeface="Segoe UI Semilight" panose="020B0402040204020203" pitchFamily="34" charset="0"/>
                  </a:rPr>
                  <a:t>≤</a:t>
                </a:r>
                <a:r>
                  <a:rPr lang="en-US" sz="1200" i="0">
                    <a:latin typeface="Cambria Math" panose="02040503050406030204" pitchFamily="18" charset="0"/>
                    <a:cs typeface="Segoe UI Semilight" panose="020B0402040204020203" pitchFamily="34" charset="0"/>
                  </a:rPr>
                  <a:t>0.</a:t>
                </a:r>
                <a:r>
                  <a:rPr lang="en-US" sz="1200" b="0" i="0">
                    <a:latin typeface="Cambria Math" panose="02040503050406030204" pitchFamily="18" charset="0"/>
                    <a:cs typeface="Segoe UI Semilight" panose="020B0402040204020203" pitchFamily="34" charset="0"/>
                  </a:rPr>
                  <a:t>94</a:t>
                </a:r>
                <a:r>
                  <a:rPr lang="en-US" sz="12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?</a:t>
                </a:r>
              </a:p>
              <a:p>
                <a:r>
                  <a:rPr lang="en-US" sz="12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   Now, if we want the probability </a:t>
                </a:r>
                <a:r>
                  <a:rPr lang="en-US" sz="1200" b="0" i="0">
                    <a:latin typeface="Cambria Math" panose="02040503050406030204" pitchFamily="18" charset="0"/>
                    <a:cs typeface="Segoe UI Semilight" panose="020B0402040204020203" pitchFamily="34" charset="0"/>
                  </a:rPr>
                  <a:t>≤0.94</a:t>
                </a:r>
                <a:r>
                  <a:rPr lang="en-US" sz="12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, </a:t>
                </a:r>
                <a:r>
                  <a:rPr lang="en-US" sz="1200" b="1" i="0" dirty="0">
                    <a:latin typeface="Cambria Math" panose="02040503050406030204" pitchFamily="18" charset="0"/>
                    <a:cs typeface="Segoe UI Semilight" panose="020B0402040204020203" pitchFamily="34" charset="0"/>
                  </a:rPr>
                  <a:t>𝒄≤𝟏.𝟓𝟓</a:t>
                </a:r>
                <a:r>
                  <a:rPr lang="en-US" sz="12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because </a:t>
                </a:r>
                <a:r>
                  <a:rPr lang="en-US" sz="1200" b="0" i="0">
                    <a:latin typeface="Cambria Math" panose="02040503050406030204" pitchFamily="18" charset="0"/>
                    <a:cs typeface="Segoe UI Semilight" panose="020B0402040204020203" pitchFamily="34" charset="0"/>
                  </a:rPr>
                  <a:t>Φ(1.55)</a:t>
                </a:r>
                <a:r>
                  <a:rPr lang="en-US" sz="1200" i="0">
                    <a:latin typeface="Cambria Math" panose="02040503050406030204" pitchFamily="18" charset="0"/>
                    <a:cs typeface="Segoe UI Semilight" panose="020B0402040204020203" pitchFamily="34" charset="0"/>
                  </a:rPr>
                  <a:t>=</a:t>
                </a:r>
                <a:r>
                  <a:rPr lang="en-US" sz="1200" b="0" i="0">
                    <a:latin typeface="Cambria Math" panose="02040503050406030204" pitchFamily="18" charset="0"/>
                    <a:cs typeface="Segoe UI Semilight" panose="020B0402040204020203" pitchFamily="34" charset="0"/>
                  </a:rPr>
                  <a:t>0.</a:t>
                </a:r>
                <a:r>
                  <a:rPr lang="en-US" sz="1200" i="0">
                    <a:latin typeface="Cambria Math" panose="02040503050406030204" pitchFamily="18" charset="0"/>
                    <a:cs typeface="Segoe UI Semilight" panose="020B0402040204020203" pitchFamily="34" charset="0"/>
                  </a:rPr>
                  <a:t>93943</a:t>
                </a:r>
                <a:endParaRPr lang="en-US" sz="1200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:r>
                  <a:rPr lang="en-US" sz="11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    </a:t>
                </a:r>
                <a:r>
                  <a:rPr lang="en-US" sz="1100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if we said </a:t>
                </a:r>
                <a:r>
                  <a:rPr lang="en-US" sz="1100" b="0" i="0">
                    <a:latin typeface="Cambria Math" panose="02040503050406030204" pitchFamily="18" charset="0"/>
                    <a:cs typeface="Segoe UI Semilight" panose="020B0402040204020203" pitchFamily="34" charset="0"/>
                  </a:rPr>
                  <a:t>𝑐≤1.56</a:t>
                </a:r>
                <a:r>
                  <a:rPr lang="en-US" sz="1100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that would include </a:t>
                </a:r>
                <a:r>
                  <a:rPr lang="en-US" sz="1100" i="0">
                    <a:latin typeface="Cambria Math" panose="02040503050406030204" pitchFamily="18" charset="0"/>
                    <a:cs typeface="Segoe UI Semilight" panose="020B0402040204020203" pitchFamily="34" charset="0"/>
                  </a:rPr>
                  <a:t>Φ(1.56)=0.94062</a:t>
                </a:r>
                <a:r>
                  <a:rPr lang="en-US" sz="1100" b="0" i="0">
                    <a:latin typeface="Cambria Math" panose="02040503050406030204" pitchFamily="18" charset="0"/>
                    <a:cs typeface="Segoe UI Semilight" panose="020B0402040204020203" pitchFamily="34" charset="0"/>
                  </a:rPr>
                  <a:t>&gt;0.94</a:t>
                </a:r>
                <a:r>
                  <a:rPr lang="en-US" sz="1100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and values that give </a:t>
                </a:r>
                <a:br>
                  <a:rPr lang="en-US" sz="1100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</a:br>
                <a:r>
                  <a:rPr lang="en-US" sz="1100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    probability between </a:t>
                </a:r>
                <a:r>
                  <a:rPr lang="en-US" sz="1100" b="0" i="0">
                    <a:latin typeface="Cambria Math" panose="02040503050406030204" pitchFamily="18" charset="0"/>
                    <a:cs typeface="Segoe UI Semilight" panose="020B0402040204020203" pitchFamily="34" charset="0"/>
                  </a:rPr>
                  <a:t>0.94</a:t>
                </a:r>
                <a:r>
                  <a:rPr lang="en-US" sz="1100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and </a:t>
                </a:r>
                <a:r>
                  <a:rPr lang="en-US" sz="1100" i="0">
                    <a:latin typeface="Cambria Math" panose="02040503050406030204" pitchFamily="18" charset="0"/>
                    <a:cs typeface="Segoe UI Semilight" panose="020B0402040204020203" pitchFamily="34" charset="0"/>
                  </a:rPr>
                  <a:t>0.94062</a:t>
                </a:r>
                <a:endParaRPr lang="en-US" dirty="0"/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39B8E6-6F8E-45EC-9935-9DD11ED5920D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8704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39B8E6-6F8E-45EC-9935-9DD11ED5920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7582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39B8E6-6F8E-45EC-9935-9DD11ED5920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8612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39B8E6-6F8E-45EC-9935-9DD11ED5920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3418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39B8E6-6F8E-45EC-9935-9DD11ED5920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3814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39B8E6-6F8E-45EC-9935-9DD11ED5920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6099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8874FD10-A7D3-406B-872E-50AC28FAACAD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95C22-C705-4902-9514-37BAEA592197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rgbClr val="4C3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163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6CB2A4-11AD-445D-9449-ECE97BF72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15881" y="3446573"/>
            <a:ext cx="5590283" cy="1014667"/>
          </a:xfrm>
        </p:spPr>
        <p:txBody>
          <a:bodyPr/>
          <a:lstStyle>
            <a:lvl1pPr algn="ctr">
              <a:defRPr cap="none" baseline="0"/>
            </a:lvl1pPr>
          </a:lstStyle>
          <a:p>
            <a:r>
              <a:rPr lang="en-US" dirty="0"/>
              <a:t>Big Concept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45E7B94-0CB0-48FD-9BA2-0BCEF75A76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D10-A7D3-406B-872E-50AC28FAACAD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BA529F-BA16-4C50-8761-34379098B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E838C27-C210-4D9C-AB83-9BF54E329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95C22-C705-4902-9514-37BAEA592197}" type="slidenum">
              <a:rPr lang="en-US" smtClean="0"/>
              <a:t>‹#›</a:t>
            </a:fld>
            <a:endParaRPr lang="en-US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067791F-5EAB-433C-8512-E3D8B5FEA33C}"/>
              </a:ext>
            </a:extLst>
          </p:cNvPr>
          <p:cNvCxnSpPr/>
          <p:nvPr/>
        </p:nvCxnSpPr>
        <p:spPr>
          <a:xfrm>
            <a:off x="138752" y="1917510"/>
            <a:ext cx="11914495" cy="0"/>
          </a:xfrm>
          <a:prstGeom prst="line">
            <a:avLst/>
          </a:prstGeom>
          <a:ln w="19050">
            <a:solidFill>
              <a:srgbClr val="D8D8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9FC5ADD-7CD5-4855-8137-142378EFA26D}"/>
              </a:ext>
            </a:extLst>
          </p:cNvPr>
          <p:cNvGrpSpPr/>
          <p:nvPr/>
        </p:nvGrpSpPr>
        <p:grpSpPr>
          <a:xfrm>
            <a:off x="4736398" y="555634"/>
            <a:ext cx="2723751" cy="2723751"/>
            <a:chOff x="4360460" y="449353"/>
            <a:chExt cx="3282287" cy="3282287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161030CC-581E-4D1E-9ACA-A92F5BB6C0CB}"/>
                </a:ext>
              </a:extLst>
            </p:cNvPr>
            <p:cNvSpPr/>
            <p:nvPr userDrawn="1"/>
          </p:nvSpPr>
          <p:spPr>
            <a:xfrm>
              <a:off x="4360460" y="449353"/>
              <a:ext cx="3282287" cy="3282287"/>
            </a:xfrm>
            <a:prstGeom prst="ellipse">
              <a:avLst/>
            </a:prstGeom>
            <a:solidFill>
              <a:srgbClr val="B6A4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" name="Shape 822">
              <a:extLst>
                <a:ext uri="{FF2B5EF4-FFF2-40B4-BE49-F238E27FC236}">
                  <a16:creationId xmlns:a16="http://schemas.microsoft.com/office/drawing/2014/main" id="{9662AC8F-8502-4CF6-87AC-2CB7EFEBC5CD}"/>
                </a:ext>
              </a:extLst>
            </p:cNvPr>
            <p:cNvGrpSpPr/>
            <p:nvPr userDrawn="1"/>
          </p:nvGrpSpPr>
          <p:grpSpPr>
            <a:xfrm>
              <a:off x="4868910" y="1003939"/>
              <a:ext cx="2265387" cy="2173113"/>
              <a:chOff x="5233525" y="4954450"/>
              <a:chExt cx="538275" cy="516350"/>
            </a:xfrm>
          </p:grpSpPr>
          <p:sp>
            <p:nvSpPr>
              <p:cNvPr id="8" name="Shape 823">
                <a:extLst>
                  <a:ext uri="{FF2B5EF4-FFF2-40B4-BE49-F238E27FC236}">
                    <a16:creationId xmlns:a16="http://schemas.microsoft.com/office/drawing/2014/main" id="{915C32CE-F54C-4A91-A795-5F6EE0E2C310}"/>
                  </a:ext>
                </a:extLst>
              </p:cNvPr>
              <p:cNvSpPr/>
              <p:nvPr/>
            </p:nvSpPr>
            <p:spPr>
              <a:xfrm>
                <a:off x="5637825" y="4954450"/>
                <a:ext cx="89525" cy="89525"/>
              </a:xfrm>
              <a:custGeom>
                <a:avLst/>
                <a:gdLst/>
                <a:ahLst/>
                <a:cxnLst/>
                <a:rect l="0" t="0" r="0" b="0"/>
                <a:pathLst>
                  <a:path w="3581" h="3581" fill="none" extrusionOk="0">
                    <a:moveTo>
                      <a:pt x="1023" y="3410"/>
                    </a:moveTo>
                    <a:lnTo>
                      <a:pt x="1023" y="3410"/>
                    </a:lnTo>
                    <a:lnTo>
                      <a:pt x="1193" y="3483"/>
                    </a:lnTo>
                    <a:lnTo>
                      <a:pt x="1388" y="3532"/>
                    </a:lnTo>
                    <a:lnTo>
                      <a:pt x="1583" y="3556"/>
                    </a:lnTo>
                    <a:lnTo>
                      <a:pt x="1778" y="3581"/>
                    </a:lnTo>
                    <a:lnTo>
                      <a:pt x="1778" y="3581"/>
                    </a:lnTo>
                    <a:lnTo>
                      <a:pt x="1973" y="3556"/>
                    </a:lnTo>
                    <a:lnTo>
                      <a:pt x="2143" y="3532"/>
                    </a:lnTo>
                    <a:lnTo>
                      <a:pt x="2314" y="3508"/>
                    </a:lnTo>
                    <a:lnTo>
                      <a:pt x="2484" y="3435"/>
                    </a:lnTo>
                    <a:lnTo>
                      <a:pt x="2630" y="3361"/>
                    </a:lnTo>
                    <a:lnTo>
                      <a:pt x="2776" y="3264"/>
                    </a:lnTo>
                    <a:lnTo>
                      <a:pt x="2923" y="3167"/>
                    </a:lnTo>
                    <a:lnTo>
                      <a:pt x="3044" y="3045"/>
                    </a:lnTo>
                    <a:lnTo>
                      <a:pt x="3166" y="2923"/>
                    </a:lnTo>
                    <a:lnTo>
                      <a:pt x="3264" y="2801"/>
                    </a:lnTo>
                    <a:lnTo>
                      <a:pt x="3361" y="2631"/>
                    </a:lnTo>
                    <a:lnTo>
                      <a:pt x="3434" y="2485"/>
                    </a:lnTo>
                    <a:lnTo>
                      <a:pt x="3483" y="2314"/>
                    </a:lnTo>
                    <a:lnTo>
                      <a:pt x="3531" y="2144"/>
                    </a:lnTo>
                    <a:lnTo>
                      <a:pt x="3556" y="1973"/>
                    </a:lnTo>
                    <a:lnTo>
                      <a:pt x="3580" y="1803"/>
                    </a:lnTo>
                    <a:lnTo>
                      <a:pt x="3580" y="1803"/>
                    </a:lnTo>
                    <a:lnTo>
                      <a:pt x="3556" y="1608"/>
                    </a:lnTo>
                    <a:lnTo>
                      <a:pt x="3531" y="1437"/>
                    </a:lnTo>
                    <a:lnTo>
                      <a:pt x="3483" y="1267"/>
                    </a:lnTo>
                    <a:lnTo>
                      <a:pt x="3434" y="1096"/>
                    </a:lnTo>
                    <a:lnTo>
                      <a:pt x="3361" y="950"/>
                    </a:lnTo>
                    <a:lnTo>
                      <a:pt x="3264" y="804"/>
                    </a:lnTo>
                    <a:lnTo>
                      <a:pt x="3166" y="658"/>
                    </a:lnTo>
                    <a:lnTo>
                      <a:pt x="3044" y="536"/>
                    </a:lnTo>
                    <a:lnTo>
                      <a:pt x="2923" y="414"/>
                    </a:lnTo>
                    <a:lnTo>
                      <a:pt x="2776" y="317"/>
                    </a:lnTo>
                    <a:lnTo>
                      <a:pt x="2630" y="220"/>
                    </a:lnTo>
                    <a:lnTo>
                      <a:pt x="2484" y="147"/>
                    </a:lnTo>
                    <a:lnTo>
                      <a:pt x="2314" y="98"/>
                    </a:lnTo>
                    <a:lnTo>
                      <a:pt x="2143" y="49"/>
                    </a:lnTo>
                    <a:lnTo>
                      <a:pt x="1973" y="25"/>
                    </a:lnTo>
                    <a:lnTo>
                      <a:pt x="1778" y="0"/>
                    </a:lnTo>
                    <a:lnTo>
                      <a:pt x="1778" y="0"/>
                    </a:lnTo>
                    <a:lnTo>
                      <a:pt x="1607" y="25"/>
                    </a:lnTo>
                    <a:lnTo>
                      <a:pt x="1437" y="49"/>
                    </a:lnTo>
                    <a:lnTo>
                      <a:pt x="1266" y="98"/>
                    </a:lnTo>
                    <a:lnTo>
                      <a:pt x="1096" y="147"/>
                    </a:lnTo>
                    <a:lnTo>
                      <a:pt x="925" y="220"/>
                    </a:lnTo>
                    <a:lnTo>
                      <a:pt x="779" y="317"/>
                    </a:lnTo>
                    <a:lnTo>
                      <a:pt x="658" y="414"/>
                    </a:lnTo>
                    <a:lnTo>
                      <a:pt x="536" y="536"/>
                    </a:lnTo>
                    <a:lnTo>
                      <a:pt x="414" y="658"/>
                    </a:lnTo>
                    <a:lnTo>
                      <a:pt x="317" y="804"/>
                    </a:lnTo>
                    <a:lnTo>
                      <a:pt x="219" y="950"/>
                    </a:lnTo>
                    <a:lnTo>
                      <a:pt x="146" y="1096"/>
                    </a:lnTo>
                    <a:lnTo>
                      <a:pt x="73" y="1267"/>
                    </a:lnTo>
                    <a:lnTo>
                      <a:pt x="49" y="1437"/>
                    </a:lnTo>
                    <a:lnTo>
                      <a:pt x="24" y="1608"/>
                    </a:lnTo>
                    <a:lnTo>
                      <a:pt x="0" y="1803"/>
                    </a:lnTo>
                    <a:lnTo>
                      <a:pt x="0" y="1803"/>
                    </a:lnTo>
                    <a:lnTo>
                      <a:pt x="24" y="2071"/>
                    </a:lnTo>
                    <a:lnTo>
                      <a:pt x="97" y="2339"/>
                    </a:lnTo>
                    <a:lnTo>
                      <a:pt x="195" y="2582"/>
                    </a:lnTo>
                    <a:lnTo>
                      <a:pt x="317" y="2801"/>
                    </a:lnTo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" name="Shape 824">
                <a:extLst>
                  <a:ext uri="{FF2B5EF4-FFF2-40B4-BE49-F238E27FC236}">
                    <a16:creationId xmlns:a16="http://schemas.microsoft.com/office/drawing/2014/main" id="{25663F7D-C889-439B-A68E-97D8B29147A8}"/>
                  </a:ext>
                </a:extLst>
              </p:cNvPr>
              <p:cNvSpPr/>
              <p:nvPr/>
            </p:nvSpPr>
            <p:spPr>
              <a:xfrm>
                <a:off x="5323025" y="4980625"/>
                <a:ext cx="88925" cy="88925"/>
              </a:xfrm>
              <a:custGeom>
                <a:avLst/>
                <a:gdLst/>
                <a:ahLst/>
                <a:cxnLst/>
                <a:rect l="0" t="0" r="0" b="0"/>
                <a:pathLst>
                  <a:path w="3557" h="3557" fill="none" extrusionOk="0">
                    <a:moveTo>
                      <a:pt x="3191" y="2850"/>
                    </a:moveTo>
                    <a:lnTo>
                      <a:pt x="3191" y="2850"/>
                    </a:lnTo>
                    <a:lnTo>
                      <a:pt x="3313" y="2680"/>
                    </a:lnTo>
                    <a:lnTo>
                      <a:pt x="3410" y="2509"/>
                    </a:lnTo>
                    <a:lnTo>
                      <a:pt x="3483" y="2314"/>
                    </a:lnTo>
                    <a:lnTo>
                      <a:pt x="3532" y="2095"/>
                    </a:lnTo>
                    <a:lnTo>
                      <a:pt x="3532" y="2095"/>
                    </a:lnTo>
                    <a:lnTo>
                      <a:pt x="3556" y="1925"/>
                    </a:lnTo>
                    <a:lnTo>
                      <a:pt x="3556" y="1730"/>
                    </a:lnTo>
                    <a:lnTo>
                      <a:pt x="3556" y="1559"/>
                    </a:lnTo>
                    <a:lnTo>
                      <a:pt x="3508" y="1389"/>
                    </a:lnTo>
                    <a:lnTo>
                      <a:pt x="3459" y="1218"/>
                    </a:lnTo>
                    <a:lnTo>
                      <a:pt x="3410" y="1072"/>
                    </a:lnTo>
                    <a:lnTo>
                      <a:pt x="3337" y="902"/>
                    </a:lnTo>
                    <a:lnTo>
                      <a:pt x="3240" y="756"/>
                    </a:lnTo>
                    <a:lnTo>
                      <a:pt x="3142" y="634"/>
                    </a:lnTo>
                    <a:lnTo>
                      <a:pt x="3021" y="512"/>
                    </a:lnTo>
                    <a:lnTo>
                      <a:pt x="2899" y="390"/>
                    </a:lnTo>
                    <a:lnTo>
                      <a:pt x="2753" y="293"/>
                    </a:lnTo>
                    <a:lnTo>
                      <a:pt x="2606" y="196"/>
                    </a:lnTo>
                    <a:lnTo>
                      <a:pt x="2436" y="122"/>
                    </a:lnTo>
                    <a:lnTo>
                      <a:pt x="2266" y="74"/>
                    </a:lnTo>
                    <a:lnTo>
                      <a:pt x="2095" y="25"/>
                    </a:lnTo>
                    <a:lnTo>
                      <a:pt x="2095" y="25"/>
                    </a:lnTo>
                    <a:lnTo>
                      <a:pt x="1925" y="1"/>
                    </a:lnTo>
                    <a:lnTo>
                      <a:pt x="1730" y="1"/>
                    </a:lnTo>
                    <a:lnTo>
                      <a:pt x="1559" y="1"/>
                    </a:lnTo>
                    <a:lnTo>
                      <a:pt x="1389" y="25"/>
                    </a:lnTo>
                    <a:lnTo>
                      <a:pt x="1218" y="74"/>
                    </a:lnTo>
                    <a:lnTo>
                      <a:pt x="1072" y="147"/>
                    </a:lnTo>
                    <a:lnTo>
                      <a:pt x="902" y="220"/>
                    </a:lnTo>
                    <a:lnTo>
                      <a:pt x="756" y="317"/>
                    </a:lnTo>
                    <a:lnTo>
                      <a:pt x="634" y="415"/>
                    </a:lnTo>
                    <a:lnTo>
                      <a:pt x="512" y="537"/>
                    </a:lnTo>
                    <a:lnTo>
                      <a:pt x="390" y="658"/>
                    </a:lnTo>
                    <a:lnTo>
                      <a:pt x="293" y="804"/>
                    </a:lnTo>
                    <a:lnTo>
                      <a:pt x="195" y="951"/>
                    </a:lnTo>
                    <a:lnTo>
                      <a:pt x="122" y="1097"/>
                    </a:lnTo>
                    <a:lnTo>
                      <a:pt x="74" y="1267"/>
                    </a:lnTo>
                    <a:lnTo>
                      <a:pt x="25" y="1462"/>
                    </a:lnTo>
                    <a:lnTo>
                      <a:pt x="25" y="1462"/>
                    </a:lnTo>
                    <a:lnTo>
                      <a:pt x="1" y="1633"/>
                    </a:lnTo>
                    <a:lnTo>
                      <a:pt x="1" y="1803"/>
                    </a:lnTo>
                    <a:lnTo>
                      <a:pt x="1" y="1998"/>
                    </a:lnTo>
                    <a:lnTo>
                      <a:pt x="25" y="2168"/>
                    </a:lnTo>
                    <a:lnTo>
                      <a:pt x="74" y="2339"/>
                    </a:lnTo>
                    <a:lnTo>
                      <a:pt x="147" y="2485"/>
                    </a:lnTo>
                    <a:lnTo>
                      <a:pt x="220" y="2655"/>
                    </a:lnTo>
                    <a:lnTo>
                      <a:pt x="317" y="2777"/>
                    </a:lnTo>
                    <a:lnTo>
                      <a:pt x="415" y="2923"/>
                    </a:lnTo>
                    <a:lnTo>
                      <a:pt x="536" y="3045"/>
                    </a:lnTo>
                    <a:lnTo>
                      <a:pt x="658" y="3167"/>
                    </a:lnTo>
                    <a:lnTo>
                      <a:pt x="804" y="3264"/>
                    </a:lnTo>
                    <a:lnTo>
                      <a:pt x="950" y="3362"/>
                    </a:lnTo>
                    <a:lnTo>
                      <a:pt x="1096" y="3435"/>
                    </a:lnTo>
                    <a:lnTo>
                      <a:pt x="1267" y="3483"/>
                    </a:lnTo>
                    <a:lnTo>
                      <a:pt x="1462" y="3532"/>
                    </a:lnTo>
                    <a:lnTo>
                      <a:pt x="1462" y="3532"/>
                    </a:lnTo>
                    <a:lnTo>
                      <a:pt x="1705" y="3557"/>
                    </a:lnTo>
                    <a:lnTo>
                      <a:pt x="1973" y="3557"/>
                    </a:lnTo>
                    <a:lnTo>
                      <a:pt x="2217" y="3508"/>
                    </a:lnTo>
                    <a:lnTo>
                      <a:pt x="2460" y="3435"/>
                    </a:lnTo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" name="Shape 825">
                <a:extLst>
                  <a:ext uri="{FF2B5EF4-FFF2-40B4-BE49-F238E27FC236}">
                    <a16:creationId xmlns:a16="http://schemas.microsoft.com/office/drawing/2014/main" id="{5C225417-5386-4CF0-A050-D547324972FC}"/>
                  </a:ext>
                </a:extLst>
              </p:cNvPr>
              <p:cNvSpPr/>
              <p:nvPr/>
            </p:nvSpPr>
            <p:spPr>
              <a:xfrm>
                <a:off x="5233525" y="5255225"/>
                <a:ext cx="89525" cy="89525"/>
              </a:xfrm>
              <a:custGeom>
                <a:avLst/>
                <a:gdLst/>
                <a:ahLst/>
                <a:cxnLst/>
                <a:rect l="0" t="0" r="0" b="0"/>
                <a:pathLst>
                  <a:path w="3581" h="3581" fill="none" extrusionOk="0">
                    <a:moveTo>
                      <a:pt x="3215" y="707"/>
                    </a:moveTo>
                    <a:lnTo>
                      <a:pt x="3215" y="707"/>
                    </a:lnTo>
                    <a:lnTo>
                      <a:pt x="3093" y="585"/>
                    </a:lnTo>
                    <a:lnTo>
                      <a:pt x="2972" y="464"/>
                    </a:lnTo>
                    <a:lnTo>
                      <a:pt x="2850" y="342"/>
                    </a:lnTo>
                    <a:lnTo>
                      <a:pt x="2679" y="244"/>
                    </a:lnTo>
                    <a:lnTo>
                      <a:pt x="2679" y="244"/>
                    </a:lnTo>
                    <a:lnTo>
                      <a:pt x="2533" y="171"/>
                    </a:lnTo>
                    <a:lnTo>
                      <a:pt x="2363" y="98"/>
                    </a:lnTo>
                    <a:lnTo>
                      <a:pt x="2192" y="50"/>
                    </a:lnTo>
                    <a:lnTo>
                      <a:pt x="2022" y="25"/>
                    </a:lnTo>
                    <a:lnTo>
                      <a:pt x="1851" y="1"/>
                    </a:lnTo>
                    <a:lnTo>
                      <a:pt x="1681" y="25"/>
                    </a:lnTo>
                    <a:lnTo>
                      <a:pt x="1510" y="25"/>
                    </a:lnTo>
                    <a:lnTo>
                      <a:pt x="1340" y="74"/>
                    </a:lnTo>
                    <a:lnTo>
                      <a:pt x="1169" y="123"/>
                    </a:lnTo>
                    <a:lnTo>
                      <a:pt x="1023" y="196"/>
                    </a:lnTo>
                    <a:lnTo>
                      <a:pt x="877" y="269"/>
                    </a:lnTo>
                    <a:lnTo>
                      <a:pt x="731" y="366"/>
                    </a:lnTo>
                    <a:lnTo>
                      <a:pt x="585" y="488"/>
                    </a:lnTo>
                    <a:lnTo>
                      <a:pt x="463" y="610"/>
                    </a:lnTo>
                    <a:lnTo>
                      <a:pt x="341" y="731"/>
                    </a:lnTo>
                    <a:lnTo>
                      <a:pt x="244" y="902"/>
                    </a:lnTo>
                    <a:lnTo>
                      <a:pt x="244" y="902"/>
                    </a:lnTo>
                    <a:lnTo>
                      <a:pt x="171" y="1048"/>
                    </a:lnTo>
                    <a:lnTo>
                      <a:pt x="98" y="1219"/>
                    </a:lnTo>
                    <a:lnTo>
                      <a:pt x="49" y="1389"/>
                    </a:lnTo>
                    <a:lnTo>
                      <a:pt x="25" y="1560"/>
                    </a:lnTo>
                    <a:lnTo>
                      <a:pt x="0" y="1730"/>
                    </a:lnTo>
                    <a:lnTo>
                      <a:pt x="0" y="1900"/>
                    </a:lnTo>
                    <a:lnTo>
                      <a:pt x="25" y="2071"/>
                    </a:lnTo>
                    <a:lnTo>
                      <a:pt x="73" y="2241"/>
                    </a:lnTo>
                    <a:lnTo>
                      <a:pt x="122" y="2412"/>
                    </a:lnTo>
                    <a:lnTo>
                      <a:pt x="195" y="2558"/>
                    </a:lnTo>
                    <a:lnTo>
                      <a:pt x="268" y="2729"/>
                    </a:lnTo>
                    <a:lnTo>
                      <a:pt x="366" y="2850"/>
                    </a:lnTo>
                    <a:lnTo>
                      <a:pt x="463" y="2996"/>
                    </a:lnTo>
                    <a:lnTo>
                      <a:pt x="609" y="3118"/>
                    </a:lnTo>
                    <a:lnTo>
                      <a:pt x="731" y="3240"/>
                    </a:lnTo>
                    <a:lnTo>
                      <a:pt x="901" y="3337"/>
                    </a:lnTo>
                    <a:lnTo>
                      <a:pt x="901" y="3337"/>
                    </a:lnTo>
                    <a:lnTo>
                      <a:pt x="1048" y="3410"/>
                    </a:lnTo>
                    <a:lnTo>
                      <a:pt x="1218" y="3484"/>
                    </a:lnTo>
                    <a:lnTo>
                      <a:pt x="1389" y="3532"/>
                    </a:lnTo>
                    <a:lnTo>
                      <a:pt x="1559" y="3557"/>
                    </a:lnTo>
                    <a:lnTo>
                      <a:pt x="1730" y="3581"/>
                    </a:lnTo>
                    <a:lnTo>
                      <a:pt x="1900" y="3581"/>
                    </a:lnTo>
                    <a:lnTo>
                      <a:pt x="2071" y="3557"/>
                    </a:lnTo>
                    <a:lnTo>
                      <a:pt x="2241" y="3508"/>
                    </a:lnTo>
                    <a:lnTo>
                      <a:pt x="2411" y="3459"/>
                    </a:lnTo>
                    <a:lnTo>
                      <a:pt x="2558" y="3410"/>
                    </a:lnTo>
                    <a:lnTo>
                      <a:pt x="2704" y="3313"/>
                    </a:lnTo>
                    <a:lnTo>
                      <a:pt x="2850" y="3216"/>
                    </a:lnTo>
                    <a:lnTo>
                      <a:pt x="2996" y="3118"/>
                    </a:lnTo>
                    <a:lnTo>
                      <a:pt x="3118" y="2996"/>
                    </a:lnTo>
                    <a:lnTo>
                      <a:pt x="3240" y="2850"/>
                    </a:lnTo>
                    <a:lnTo>
                      <a:pt x="3337" y="2704"/>
                    </a:lnTo>
                    <a:lnTo>
                      <a:pt x="3337" y="2704"/>
                    </a:lnTo>
                    <a:lnTo>
                      <a:pt x="3459" y="2412"/>
                    </a:lnTo>
                    <a:lnTo>
                      <a:pt x="3532" y="2144"/>
                    </a:lnTo>
                    <a:lnTo>
                      <a:pt x="3581" y="1852"/>
                    </a:lnTo>
                    <a:lnTo>
                      <a:pt x="3556" y="1560"/>
                    </a:lnTo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" name="Shape 826">
                <a:extLst>
                  <a:ext uri="{FF2B5EF4-FFF2-40B4-BE49-F238E27FC236}">
                    <a16:creationId xmlns:a16="http://schemas.microsoft.com/office/drawing/2014/main" id="{F2B2177A-3C1C-4737-A983-B5086B44BAC9}"/>
                  </a:ext>
                </a:extLst>
              </p:cNvPr>
              <p:cNvSpPr/>
              <p:nvPr/>
            </p:nvSpPr>
            <p:spPr>
              <a:xfrm>
                <a:off x="5453325" y="5382475"/>
                <a:ext cx="88925" cy="88325"/>
              </a:xfrm>
              <a:custGeom>
                <a:avLst/>
                <a:gdLst/>
                <a:ahLst/>
                <a:cxnLst/>
                <a:rect l="0" t="0" r="0" b="0"/>
                <a:pathLst>
                  <a:path w="3557" h="3533" fill="none" extrusionOk="0">
                    <a:moveTo>
                      <a:pt x="1389" y="1"/>
                    </a:moveTo>
                    <a:lnTo>
                      <a:pt x="1389" y="1"/>
                    </a:lnTo>
                    <a:lnTo>
                      <a:pt x="1194" y="50"/>
                    </a:lnTo>
                    <a:lnTo>
                      <a:pt x="999" y="147"/>
                    </a:lnTo>
                    <a:lnTo>
                      <a:pt x="804" y="245"/>
                    </a:lnTo>
                    <a:lnTo>
                      <a:pt x="634" y="366"/>
                    </a:lnTo>
                    <a:lnTo>
                      <a:pt x="634" y="366"/>
                    </a:lnTo>
                    <a:lnTo>
                      <a:pt x="488" y="488"/>
                    </a:lnTo>
                    <a:lnTo>
                      <a:pt x="390" y="634"/>
                    </a:lnTo>
                    <a:lnTo>
                      <a:pt x="268" y="780"/>
                    </a:lnTo>
                    <a:lnTo>
                      <a:pt x="195" y="926"/>
                    </a:lnTo>
                    <a:lnTo>
                      <a:pt x="122" y="1073"/>
                    </a:lnTo>
                    <a:lnTo>
                      <a:pt x="74" y="1243"/>
                    </a:lnTo>
                    <a:lnTo>
                      <a:pt x="25" y="1414"/>
                    </a:lnTo>
                    <a:lnTo>
                      <a:pt x="0" y="1584"/>
                    </a:lnTo>
                    <a:lnTo>
                      <a:pt x="0" y="1755"/>
                    </a:lnTo>
                    <a:lnTo>
                      <a:pt x="0" y="1925"/>
                    </a:lnTo>
                    <a:lnTo>
                      <a:pt x="25" y="2096"/>
                    </a:lnTo>
                    <a:lnTo>
                      <a:pt x="74" y="2266"/>
                    </a:lnTo>
                    <a:lnTo>
                      <a:pt x="122" y="2412"/>
                    </a:lnTo>
                    <a:lnTo>
                      <a:pt x="195" y="2583"/>
                    </a:lnTo>
                    <a:lnTo>
                      <a:pt x="293" y="2729"/>
                    </a:lnTo>
                    <a:lnTo>
                      <a:pt x="415" y="2875"/>
                    </a:lnTo>
                    <a:lnTo>
                      <a:pt x="415" y="2875"/>
                    </a:lnTo>
                    <a:lnTo>
                      <a:pt x="536" y="3021"/>
                    </a:lnTo>
                    <a:lnTo>
                      <a:pt x="658" y="3143"/>
                    </a:lnTo>
                    <a:lnTo>
                      <a:pt x="804" y="3240"/>
                    </a:lnTo>
                    <a:lnTo>
                      <a:pt x="950" y="3313"/>
                    </a:lnTo>
                    <a:lnTo>
                      <a:pt x="1121" y="3386"/>
                    </a:lnTo>
                    <a:lnTo>
                      <a:pt x="1267" y="3459"/>
                    </a:lnTo>
                    <a:lnTo>
                      <a:pt x="1437" y="3484"/>
                    </a:lnTo>
                    <a:lnTo>
                      <a:pt x="1608" y="3508"/>
                    </a:lnTo>
                    <a:lnTo>
                      <a:pt x="1778" y="3532"/>
                    </a:lnTo>
                    <a:lnTo>
                      <a:pt x="1949" y="3508"/>
                    </a:lnTo>
                    <a:lnTo>
                      <a:pt x="2119" y="3484"/>
                    </a:lnTo>
                    <a:lnTo>
                      <a:pt x="2290" y="3435"/>
                    </a:lnTo>
                    <a:lnTo>
                      <a:pt x="2460" y="3386"/>
                    </a:lnTo>
                    <a:lnTo>
                      <a:pt x="2606" y="3313"/>
                    </a:lnTo>
                    <a:lnTo>
                      <a:pt x="2777" y="3216"/>
                    </a:lnTo>
                    <a:lnTo>
                      <a:pt x="2923" y="3118"/>
                    </a:lnTo>
                    <a:lnTo>
                      <a:pt x="2923" y="3118"/>
                    </a:lnTo>
                    <a:lnTo>
                      <a:pt x="3045" y="2997"/>
                    </a:lnTo>
                    <a:lnTo>
                      <a:pt x="3167" y="2851"/>
                    </a:lnTo>
                    <a:lnTo>
                      <a:pt x="3264" y="2704"/>
                    </a:lnTo>
                    <a:lnTo>
                      <a:pt x="3361" y="2558"/>
                    </a:lnTo>
                    <a:lnTo>
                      <a:pt x="3435" y="2412"/>
                    </a:lnTo>
                    <a:lnTo>
                      <a:pt x="3483" y="2242"/>
                    </a:lnTo>
                    <a:lnTo>
                      <a:pt x="3532" y="2071"/>
                    </a:lnTo>
                    <a:lnTo>
                      <a:pt x="3556" y="1901"/>
                    </a:lnTo>
                    <a:lnTo>
                      <a:pt x="3556" y="1730"/>
                    </a:lnTo>
                    <a:lnTo>
                      <a:pt x="3556" y="1560"/>
                    </a:lnTo>
                    <a:lnTo>
                      <a:pt x="3532" y="1389"/>
                    </a:lnTo>
                    <a:lnTo>
                      <a:pt x="3483" y="1219"/>
                    </a:lnTo>
                    <a:lnTo>
                      <a:pt x="3410" y="1048"/>
                    </a:lnTo>
                    <a:lnTo>
                      <a:pt x="3337" y="902"/>
                    </a:lnTo>
                    <a:lnTo>
                      <a:pt x="3264" y="756"/>
                    </a:lnTo>
                    <a:lnTo>
                      <a:pt x="3142" y="610"/>
                    </a:lnTo>
                    <a:lnTo>
                      <a:pt x="3142" y="610"/>
                    </a:lnTo>
                    <a:lnTo>
                      <a:pt x="2972" y="415"/>
                    </a:lnTo>
                    <a:lnTo>
                      <a:pt x="2753" y="245"/>
                    </a:lnTo>
                    <a:lnTo>
                      <a:pt x="2533" y="123"/>
                    </a:lnTo>
                    <a:lnTo>
                      <a:pt x="2314" y="50"/>
                    </a:lnTo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" name="Shape 827">
                <a:extLst>
                  <a:ext uri="{FF2B5EF4-FFF2-40B4-BE49-F238E27FC236}">
                    <a16:creationId xmlns:a16="http://schemas.microsoft.com/office/drawing/2014/main" id="{065E0883-FD56-4990-A3BA-7394FB6E3D9D}"/>
                  </a:ext>
                </a:extLst>
              </p:cNvPr>
              <p:cNvSpPr/>
              <p:nvPr/>
            </p:nvSpPr>
            <p:spPr>
              <a:xfrm>
                <a:off x="5682875" y="5188875"/>
                <a:ext cx="88925" cy="89525"/>
              </a:xfrm>
              <a:custGeom>
                <a:avLst/>
                <a:gdLst/>
                <a:ahLst/>
                <a:cxnLst/>
                <a:rect l="0" t="0" r="0" b="0"/>
                <a:pathLst>
                  <a:path w="3557" h="3581" fill="none" extrusionOk="0">
                    <a:moveTo>
                      <a:pt x="0" y="2022"/>
                    </a:moveTo>
                    <a:lnTo>
                      <a:pt x="0" y="2022"/>
                    </a:lnTo>
                    <a:lnTo>
                      <a:pt x="25" y="2216"/>
                    </a:lnTo>
                    <a:lnTo>
                      <a:pt x="98" y="2411"/>
                    </a:lnTo>
                    <a:lnTo>
                      <a:pt x="98" y="2411"/>
                    </a:lnTo>
                    <a:lnTo>
                      <a:pt x="171" y="2557"/>
                    </a:lnTo>
                    <a:lnTo>
                      <a:pt x="244" y="2728"/>
                    </a:lnTo>
                    <a:lnTo>
                      <a:pt x="341" y="2874"/>
                    </a:lnTo>
                    <a:lnTo>
                      <a:pt x="463" y="2996"/>
                    </a:lnTo>
                    <a:lnTo>
                      <a:pt x="585" y="3118"/>
                    </a:lnTo>
                    <a:lnTo>
                      <a:pt x="707" y="3239"/>
                    </a:lnTo>
                    <a:lnTo>
                      <a:pt x="853" y="3337"/>
                    </a:lnTo>
                    <a:lnTo>
                      <a:pt x="999" y="3410"/>
                    </a:lnTo>
                    <a:lnTo>
                      <a:pt x="1169" y="3483"/>
                    </a:lnTo>
                    <a:lnTo>
                      <a:pt x="1340" y="3532"/>
                    </a:lnTo>
                    <a:lnTo>
                      <a:pt x="1510" y="3556"/>
                    </a:lnTo>
                    <a:lnTo>
                      <a:pt x="1681" y="3580"/>
                    </a:lnTo>
                    <a:lnTo>
                      <a:pt x="1851" y="3580"/>
                    </a:lnTo>
                    <a:lnTo>
                      <a:pt x="2022" y="3556"/>
                    </a:lnTo>
                    <a:lnTo>
                      <a:pt x="2192" y="3532"/>
                    </a:lnTo>
                    <a:lnTo>
                      <a:pt x="2363" y="3459"/>
                    </a:lnTo>
                    <a:lnTo>
                      <a:pt x="2363" y="3459"/>
                    </a:lnTo>
                    <a:lnTo>
                      <a:pt x="2533" y="3410"/>
                    </a:lnTo>
                    <a:lnTo>
                      <a:pt x="2704" y="3312"/>
                    </a:lnTo>
                    <a:lnTo>
                      <a:pt x="2850" y="3215"/>
                    </a:lnTo>
                    <a:lnTo>
                      <a:pt x="2972" y="3093"/>
                    </a:lnTo>
                    <a:lnTo>
                      <a:pt x="3093" y="2971"/>
                    </a:lnTo>
                    <a:lnTo>
                      <a:pt x="3215" y="2850"/>
                    </a:lnTo>
                    <a:lnTo>
                      <a:pt x="3288" y="2704"/>
                    </a:lnTo>
                    <a:lnTo>
                      <a:pt x="3386" y="2557"/>
                    </a:lnTo>
                    <a:lnTo>
                      <a:pt x="3434" y="2387"/>
                    </a:lnTo>
                    <a:lnTo>
                      <a:pt x="3483" y="2216"/>
                    </a:lnTo>
                    <a:lnTo>
                      <a:pt x="3532" y="2070"/>
                    </a:lnTo>
                    <a:lnTo>
                      <a:pt x="3556" y="1875"/>
                    </a:lnTo>
                    <a:lnTo>
                      <a:pt x="3556" y="1705"/>
                    </a:lnTo>
                    <a:lnTo>
                      <a:pt x="3532" y="1534"/>
                    </a:lnTo>
                    <a:lnTo>
                      <a:pt x="3507" y="1364"/>
                    </a:lnTo>
                    <a:lnTo>
                      <a:pt x="3434" y="1194"/>
                    </a:lnTo>
                    <a:lnTo>
                      <a:pt x="3434" y="1194"/>
                    </a:lnTo>
                    <a:lnTo>
                      <a:pt x="3361" y="1023"/>
                    </a:lnTo>
                    <a:lnTo>
                      <a:pt x="3288" y="853"/>
                    </a:lnTo>
                    <a:lnTo>
                      <a:pt x="3191" y="706"/>
                    </a:lnTo>
                    <a:lnTo>
                      <a:pt x="3069" y="585"/>
                    </a:lnTo>
                    <a:lnTo>
                      <a:pt x="2947" y="463"/>
                    </a:lnTo>
                    <a:lnTo>
                      <a:pt x="2825" y="341"/>
                    </a:lnTo>
                    <a:lnTo>
                      <a:pt x="2679" y="268"/>
                    </a:lnTo>
                    <a:lnTo>
                      <a:pt x="2533" y="171"/>
                    </a:lnTo>
                    <a:lnTo>
                      <a:pt x="2363" y="122"/>
                    </a:lnTo>
                    <a:lnTo>
                      <a:pt x="2192" y="73"/>
                    </a:lnTo>
                    <a:lnTo>
                      <a:pt x="2022" y="24"/>
                    </a:lnTo>
                    <a:lnTo>
                      <a:pt x="1851" y="24"/>
                    </a:lnTo>
                    <a:lnTo>
                      <a:pt x="1681" y="0"/>
                    </a:lnTo>
                    <a:lnTo>
                      <a:pt x="1510" y="24"/>
                    </a:lnTo>
                    <a:lnTo>
                      <a:pt x="1340" y="73"/>
                    </a:lnTo>
                    <a:lnTo>
                      <a:pt x="1169" y="122"/>
                    </a:lnTo>
                    <a:lnTo>
                      <a:pt x="1169" y="122"/>
                    </a:lnTo>
                    <a:lnTo>
                      <a:pt x="974" y="195"/>
                    </a:lnTo>
                    <a:lnTo>
                      <a:pt x="804" y="292"/>
                    </a:lnTo>
                    <a:lnTo>
                      <a:pt x="658" y="390"/>
                    </a:lnTo>
                    <a:lnTo>
                      <a:pt x="512" y="512"/>
                    </a:lnTo>
                    <a:lnTo>
                      <a:pt x="390" y="658"/>
                    </a:lnTo>
                    <a:lnTo>
                      <a:pt x="293" y="804"/>
                    </a:lnTo>
                    <a:lnTo>
                      <a:pt x="195" y="950"/>
                    </a:lnTo>
                    <a:lnTo>
                      <a:pt x="122" y="1120"/>
                    </a:lnTo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Shape 828">
                <a:extLst>
                  <a:ext uri="{FF2B5EF4-FFF2-40B4-BE49-F238E27FC236}">
                    <a16:creationId xmlns:a16="http://schemas.microsoft.com/office/drawing/2014/main" id="{C497A5ED-CCEE-4F09-A7B4-7079C57F1DC1}"/>
                  </a:ext>
                </a:extLst>
              </p:cNvPr>
              <p:cNvSpPr/>
              <p:nvPr/>
            </p:nvSpPr>
            <p:spPr>
              <a:xfrm>
                <a:off x="5411925" y="5110925"/>
                <a:ext cx="188775" cy="189400"/>
              </a:xfrm>
              <a:custGeom>
                <a:avLst/>
                <a:gdLst/>
                <a:ahLst/>
                <a:cxnLst/>
                <a:rect l="0" t="0" r="0" b="0"/>
                <a:pathLst>
                  <a:path w="7551" h="7576" fill="none" extrusionOk="0">
                    <a:moveTo>
                      <a:pt x="0" y="3776"/>
                    </a:moveTo>
                    <a:lnTo>
                      <a:pt x="0" y="3776"/>
                    </a:lnTo>
                    <a:lnTo>
                      <a:pt x="25" y="3410"/>
                    </a:lnTo>
                    <a:lnTo>
                      <a:pt x="73" y="3021"/>
                    </a:lnTo>
                    <a:lnTo>
                      <a:pt x="171" y="2655"/>
                    </a:lnTo>
                    <a:lnTo>
                      <a:pt x="293" y="2314"/>
                    </a:lnTo>
                    <a:lnTo>
                      <a:pt x="463" y="1973"/>
                    </a:lnTo>
                    <a:lnTo>
                      <a:pt x="658" y="1681"/>
                    </a:lnTo>
                    <a:lnTo>
                      <a:pt x="877" y="1389"/>
                    </a:lnTo>
                    <a:lnTo>
                      <a:pt x="1121" y="1121"/>
                    </a:lnTo>
                    <a:lnTo>
                      <a:pt x="1389" y="877"/>
                    </a:lnTo>
                    <a:lnTo>
                      <a:pt x="1656" y="658"/>
                    </a:lnTo>
                    <a:lnTo>
                      <a:pt x="1973" y="463"/>
                    </a:lnTo>
                    <a:lnTo>
                      <a:pt x="2314" y="293"/>
                    </a:lnTo>
                    <a:lnTo>
                      <a:pt x="2655" y="171"/>
                    </a:lnTo>
                    <a:lnTo>
                      <a:pt x="3020" y="74"/>
                    </a:lnTo>
                    <a:lnTo>
                      <a:pt x="3386" y="25"/>
                    </a:lnTo>
                    <a:lnTo>
                      <a:pt x="3775" y="1"/>
                    </a:lnTo>
                    <a:lnTo>
                      <a:pt x="3775" y="1"/>
                    </a:lnTo>
                    <a:lnTo>
                      <a:pt x="4165" y="25"/>
                    </a:lnTo>
                    <a:lnTo>
                      <a:pt x="4555" y="74"/>
                    </a:lnTo>
                    <a:lnTo>
                      <a:pt x="4896" y="171"/>
                    </a:lnTo>
                    <a:lnTo>
                      <a:pt x="5261" y="293"/>
                    </a:lnTo>
                    <a:lnTo>
                      <a:pt x="5578" y="463"/>
                    </a:lnTo>
                    <a:lnTo>
                      <a:pt x="5894" y="658"/>
                    </a:lnTo>
                    <a:lnTo>
                      <a:pt x="6186" y="877"/>
                    </a:lnTo>
                    <a:lnTo>
                      <a:pt x="6454" y="1121"/>
                    </a:lnTo>
                    <a:lnTo>
                      <a:pt x="6698" y="1389"/>
                    </a:lnTo>
                    <a:lnTo>
                      <a:pt x="6917" y="1681"/>
                    </a:lnTo>
                    <a:lnTo>
                      <a:pt x="7112" y="1973"/>
                    </a:lnTo>
                    <a:lnTo>
                      <a:pt x="7258" y="2314"/>
                    </a:lnTo>
                    <a:lnTo>
                      <a:pt x="7404" y="2655"/>
                    </a:lnTo>
                    <a:lnTo>
                      <a:pt x="7477" y="3021"/>
                    </a:lnTo>
                    <a:lnTo>
                      <a:pt x="7550" y="3410"/>
                    </a:lnTo>
                    <a:lnTo>
                      <a:pt x="7550" y="3776"/>
                    </a:lnTo>
                    <a:lnTo>
                      <a:pt x="7550" y="3776"/>
                    </a:lnTo>
                    <a:lnTo>
                      <a:pt x="7550" y="4165"/>
                    </a:lnTo>
                    <a:lnTo>
                      <a:pt x="7477" y="4555"/>
                    </a:lnTo>
                    <a:lnTo>
                      <a:pt x="7404" y="4920"/>
                    </a:lnTo>
                    <a:lnTo>
                      <a:pt x="7258" y="5261"/>
                    </a:lnTo>
                    <a:lnTo>
                      <a:pt x="7112" y="5578"/>
                    </a:lnTo>
                    <a:lnTo>
                      <a:pt x="6917" y="5895"/>
                    </a:lnTo>
                    <a:lnTo>
                      <a:pt x="6698" y="6187"/>
                    </a:lnTo>
                    <a:lnTo>
                      <a:pt x="6454" y="6455"/>
                    </a:lnTo>
                    <a:lnTo>
                      <a:pt x="6186" y="6698"/>
                    </a:lnTo>
                    <a:lnTo>
                      <a:pt x="5894" y="6917"/>
                    </a:lnTo>
                    <a:lnTo>
                      <a:pt x="5578" y="7112"/>
                    </a:lnTo>
                    <a:lnTo>
                      <a:pt x="5261" y="7258"/>
                    </a:lnTo>
                    <a:lnTo>
                      <a:pt x="4896" y="7405"/>
                    </a:lnTo>
                    <a:lnTo>
                      <a:pt x="4555" y="7478"/>
                    </a:lnTo>
                    <a:lnTo>
                      <a:pt x="4165" y="7551"/>
                    </a:lnTo>
                    <a:lnTo>
                      <a:pt x="3775" y="7575"/>
                    </a:lnTo>
                    <a:lnTo>
                      <a:pt x="3775" y="7575"/>
                    </a:lnTo>
                    <a:lnTo>
                      <a:pt x="3386" y="7551"/>
                    </a:lnTo>
                    <a:lnTo>
                      <a:pt x="3020" y="7478"/>
                    </a:lnTo>
                    <a:lnTo>
                      <a:pt x="2655" y="7405"/>
                    </a:lnTo>
                    <a:lnTo>
                      <a:pt x="2314" y="7258"/>
                    </a:lnTo>
                    <a:lnTo>
                      <a:pt x="1973" y="7112"/>
                    </a:lnTo>
                    <a:lnTo>
                      <a:pt x="1656" y="6917"/>
                    </a:lnTo>
                    <a:lnTo>
                      <a:pt x="1389" y="6698"/>
                    </a:lnTo>
                    <a:lnTo>
                      <a:pt x="1121" y="6455"/>
                    </a:lnTo>
                    <a:lnTo>
                      <a:pt x="877" y="6187"/>
                    </a:lnTo>
                    <a:lnTo>
                      <a:pt x="658" y="5895"/>
                    </a:lnTo>
                    <a:lnTo>
                      <a:pt x="463" y="5578"/>
                    </a:lnTo>
                    <a:lnTo>
                      <a:pt x="293" y="5261"/>
                    </a:lnTo>
                    <a:lnTo>
                      <a:pt x="171" y="4920"/>
                    </a:lnTo>
                    <a:lnTo>
                      <a:pt x="73" y="4555"/>
                    </a:lnTo>
                    <a:lnTo>
                      <a:pt x="25" y="4165"/>
                    </a:lnTo>
                    <a:lnTo>
                      <a:pt x="0" y="3776"/>
                    </a:lnTo>
                    <a:lnTo>
                      <a:pt x="0" y="3776"/>
                    </a:lnTo>
                    <a:close/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Shape 829">
                <a:extLst>
                  <a:ext uri="{FF2B5EF4-FFF2-40B4-BE49-F238E27FC236}">
                    <a16:creationId xmlns:a16="http://schemas.microsoft.com/office/drawing/2014/main" id="{D8CBE5C1-1916-4EF1-B9E9-DC5E58DE62C4}"/>
                  </a:ext>
                </a:extLst>
              </p:cNvPr>
              <p:cNvSpPr/>
              <p:nvPr/>
            </p:nvSpPr>
            <p:spPr>
              <a:xfrm>
                <a:off x="5367475" y="5025075"/>
                <a:ext cx="81600" cy="105975"/>
              </a:xfrm>
              <a:custGeom>
                <a:avLst/>
                <a:gdLst/>
                <a:ahLst/>
                <a:cxnLst/>
                <a:rect l="0" t="0" r="0" b="0"/>
                <a:pathLst>
                  <a:path w="3264" h="4239" fill="none" extrusionOk="0">
                    <a:moveTo>
                      <a:pt x="0" y="1"/>
                    </a:moveTo>
                    <a:lnTo>
                      <a:pt x="3264" y="4238"/>
                    </a:lnTo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Shape 830">
                <a:extLst>
                  <a:ext uri="{FF2B5EF4-FFF2-40B4-BE49-F238E27FC236}">
                    <a16:creationId xmlns:a16="http://schemas.microsoft.com/office/drawing/2014/main" id="{BB37530B-08B3-4205-8A08-E876EE3F9FBE}"/>
                  </a:ext>
                </a:extLst>
              </p:cNvPr>
              <p:cNvSpPr/>
              <p:nvPr/>
            </p:nvSpPr>
            <p:spPr>
              <a:xfrm>
                <a:off x="5567800" y="4999500"/>
                <a:ext cx="115100" cy="133975"/>
              </a:xfrm>
              <a:custGeom>
                <a:avLst/>
                <a:gdLst/>
                <a:ahLst/>
                <a:cxnLst/>
                <a:rect l="0" t="0" r="0" b="0"/>
                <a:pathLst>
                  <a:path w="4604" h="5359" fill="none" extrusionOk="0">
                    <a:moveTo>
                      <a:pt x="0" y="5359"/>
                    </a:moveTo>
                    <a:lnTo>
                      <a:pt x="4603" y="1"/>
                    </a:lnTo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Shape 831">
                <a:extLst>
                  <a:ext uri="{FF2B5EF4-FFF2-40B4-BE49-F238E27FC236}">
                    <a16:creationId xmlns:a16="http://schemas.microsoft.com/office/drawing/2014/main" id="{14DEB002-C856-4D51-9E3F-42951B8C7A10}"/>
                  </a:ext>
                </a:extLst>
              </p:cNvPr>
              <p:cNvSpPr/>
              <p:nvPr/>
            </p:nvSpPr>
            <p:spPr>
              <a:xfrm>
                <a:off x="5600075" y="5217475"/>
                <a:ext cx="127275" cy="16475"/>
              </a:xfrm>
              <a:custGeom>
                <a:avLst/>
                <a:gdLst/>
                <a:ahLst/>
                <a:cxnLst/>
                <a:rect l="0" t="0" r="0" b="0"/>
                <a:pathLst>
                  <a:path w="5091" h="659" fill="none" extrusionOk="0">
                    <a:moveTo>
                      <a:pt x="5090" y="658"/>
                    </a:moveTo>
                    <a:lnTo>
                      <a:pt x="0" y="1"/>
                    </a:lnTo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Shape 832">
                <a:extLst>
                  <a:ext uri="{FF2B5EF4-FFF2-40B4-BE49-F238E27FC236}">
                    <a16:creationId xmlns:a16="http://schemas.microsoft.com/office/drawing/2014/main" id="{5B5D5E96-C594-4AB6-9DF5-2ED8F56CCF52}"/>
                  </a:ext>
                </a:extLst>
              </p:cNvPr>
              <p:cNvSpPr/>
              <p:nvPr/>
            </p:nvSpPr>
            <p:spPr>
              <a:xfrm>
                <a:off x="5497775" y="5299675"/>
                <a:ext cx="4900" cy="126675"/>
              </a:xfrm>
              <a:custGeom>
                <a:avLst/>
                <a:gdLst/>
                <a:ahLst/>
                <a:cxnLst/>
                <a:rect l="0" t="0" r="0" b="0"/>
                <a:pathLst>
                  <a:path w="196" h="5067" fill="none" extrusionOk="0">
                    <a:moveTo>
                      <a:pt x="0" y="5067"/>
                    </a:moveTo>
                    <a:lnTo>
                      <a:pt x="195" y="1"/>
                    </a:lnTo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Shape 833">
                <a:extLst>
                  <a:ext uri="{FF2B5EF4-FFF2-40B4-BE49-F238E27FC236}">
                    <a16:creationId xmlns:a16="http://schemas.microsoft.com/office/drawing/2014/main" id="{3FC3F998-CA08-40F4-81A5-CEC994EBBF42}"/>
                  </a:ext>
                </a:extLst>
              </p:cNvPr>
              <p:cNvSpPr/>
              <p:nvPr/>
            </p:nvSpPr>
            <p:spPr>
              <a:xfrm>
                <a:off x="5277975" y="5241825"/>
                <a:ext cx="141275" cy="58500"/>
              </a:xfrm>
              <a:custGeom>
                <a:avLst/>
                <a:gdLst/>
                <a:ahLst/>
                <a:cxnLst/>
                <a:rect l="0" t="0" r="0" b="0"/>
                <a:pathLst>
                  <a:path w="5651" h="2340" fill="none" extrusionOk="0">
                    <a:moveTo>
                      <a:pt x="0" y="2339"/>
                    </a:moveTo>
                    <a:lnTo>
                      <a:pt x="5651" y="1"/>
                    </a:lnTo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9C05CDBC-229D-45E2-B2F9-9037D7DF97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15880" y="4628428"/>
            <a:ext cx="5590283" cy="1463040"/>
          </a:xfrm>
        </p:spPr>
        <p:txBody>
          <a:bodyPr lIns="91440" rIns="91440"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D812236-1A32-4FE2-AB5A-F8F998D835F3}"/>
              </a:ext>
            </a:extLst>
          </p:cNvPr>
          <p:cNvSpPr/>
          <p:nvPr/>
        </p:nvSpPr>
        <p:spPr>
          <a:xfrm>
            <a:off x="272955" y="0"/>
            <a:ext cx="423081" cy="15623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7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501CC624-0437-43EF-99D3-4B5E545BF210}"/>
              </a:ext>
            </a:extLst>
          </p:cNvPr>
          <p:cNvSpPr/>
          <p:nvPr/>
        </p:nvSpPr>
        <p:spPr>
          <a:xfrm>
            <a:off x="272955" y="0"/>
            <a:ext cx="423081" cy="15623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FEBE18-A94F-4CF8-8975-BC720F0701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D10-A7D3-406B-872E-50AC28FAACAD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9FEFF45-D87C-45A5-8A43-AA51E8326F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4B072C5-2DDD-45C4-966C-970A137A42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95C22-C705-4902-9514-37BAEA592197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37B5817-8D3A-4DD3-92FF-32BBC5F91560}"/>
              </a:ext>
            </a:extLst>
          </p:cNvPr>
          <p:cNvCxnSpPr/>
          <p:nvPr/>
        </p:nvCxnSpPr>
        <p:spPr>
          <a:xfrm>
            <a:off x="61415" y="753975"/>
            <a:ext cx="12008609" cy="0"/>
          </a:xfrm>
          <a:prstGeom prst="line">
            <a:avLst/>
          </a:prstGeom>
          <a:ln>
            <a:solidFill>
              <a:srgbClr val="D8D8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432B1C59-33FF-4FB4-BDD7-F61C640085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8134" y="263276"/>
            <a:ext cx="10334364" cy="1014667"/>
          </a:xfrm>
          <a:solidFill>
            <a:schemeClr val="bg1"/>
          </a:solidFill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B754F48-B758-43EB-980F-1E2884C8E2A7}"/>
              </a:ext>
            </a:extLst>
          </p:cNvPr>
          <p:cNvGrpSpPr/>
          <p:nvPr/>
        </p:nvGrpSpPr>
        <p:grpSpPr>
          <a:xfrm>
            <a:off x="575239" y="475151"/>
            <a:ext cx="631298" cy="631298"/>
            <a:chOff x="1530939" y="2405329"/>
            <a:chExt cx="631298" cy="631298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99BADBD9-302C-40D9-A763-C65CCFE16FDE}"/>
                </a:ext>
              </a:extLst>
            </p:cNvPr>
            <p:cNvSpPr/>
            <p:nvPr userDrawn="1"/>
          </p:nvSpPr>
          <p:spPr>
            <a:xfrm>
              <a:off x="1530939" y="2405329"/>
              <a:ext cx="631298" cy="631298"/>
            </a:xfrm>
            <a:prstGeom prst="ellipse">
              <a:avLst/>
            </a:prstGeom>
            <a:solidFill>
              <a:srgbClr val="B6A4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Shape 490">
              <a:extLst>
                <a:ext uri="{FF2B5EF4-FFF2-40B4-BE49-F238E27FC236}">
                  <a16:creationId xmlns:a16="http://schemas.microsoft.com/office/drawing/2014/main" id="{ABC713E7-D704-4682-B292-907313F269C9}"/>
                </a:ext>
              </a:extLst>
            </p:cNvPr>
            <p:cNvGrpSpPr/>
            <p:nvPr userDrawn="1"/>
          </p:nvGrpSpPr>
          <p:grpSpPr>
            <a:xfrm>
              <a:off x="1661835" y="2536225"/>
              <a:ext cx="369505" cy="369505"/>
              <a:chOff x="2594050" y="1631825"/>
              <a:chExt cx="439625" cy="439625"/>
            </a:xfrm>
          </p:grpSpPr>
          <p:sp>
            <p:nvSpPr>
              <p:cNvPr id="9" name="Shape 491">
                <a:extLst>
                  <a:ext uri="{FF2B5EF4-FFF2-40B4-BE49-F238E27FC236}">
                    <a16:creationId xmlns:a16="http://schemas.microsoft.com/office/drawing/2014/main" id="{5701E159-D011-460A-BF32-22B3BFF6328B}"/>
                  </a:ext>
                </a:extLst>
              </p:cNvPr>
              <p:cNvSpPr/>
              <p:nvPr/>
            </p:nvSpPr>
            <p:spPr>
              <a:xfrm>
                <a:off x="2594050" y="1883300"/>
                <a:ext cx="188175" cy="188150"/>
              </a:xfrm>
              <a:custGeom>
                <a:avLst/>
                <a:gdLst/>
                <a:ahLst/>
                <a:cxnLst/>
                <a:rect l="0" t="0" r="0" b="0"/>
                <a:pathLst>
                  <a:path w="7527" h="7526" fill="none" extrusionOk="0">
                    <a:moveTo>
                      <a:pt x="5992" y="0"/>
                    </a:moveTo>
                    <a:lnTo>
                      <a:pt x="537" y="6430"/>
                    </a:lnTo>
                    <a:lnTo>
                      <a:pt x="1" y="7526"/>
                    </a:lnTo>
                    <a:lnTo>
                      <a:pt x="1097" y="6990"/>
                    </a:lnTo>
                    <a:lnTo>
                      <a:pt x="7526" y="1534"/>
                    </a:lnTo>
                    <a:lnTo>
                      <a:pt x="5992" y="0"/>
                    </a:lnTo>
                    <a:close/>
                  </a:path>
                </a:pathLst>
              </a:custGeom>
              <a:noFill/>
              <a:ln w="952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" name="Shape 492">
                <a:extLst>
                  <a:ext uri="{FF2B5EF4-FFF2-40B4-BE49-F238E27FC236}">
                    <a16:creationId xmlns:a16="http://schemas.microsoft.com/office/drawing/2014/main" id="{CA3D8659-8AB7-48FB-9131-98E6A18A0B20}"/>
                  </a:ext>
                </a:extLst>
              </p:cNvPr>
              <p:cNvSpPr/>
              <p:nvPr/>
            </p:nvSpPr>
            <p:spPr>
              <a:xfrm>
                <a:off x="2857700" y="1631825"/>
                <a:ext cx="175975" cy="176000"/>
              </a:xfrm>
              <a:custGeom>
                <a:avLst/>
                <a:gdLst/>
                <a:ahLst/>
                <a:cxnLst/>
                <a:rect l="0" t="0" r="0" b="0"/>
                <a:pathLst>
                  <a:path w="7039" h="7040" fill="none" extrusionOk="0">
                    <a:moveTo>
                      <a:pt x="268" y="2704"/>
                    </a:moveTo>
                    <a:lnTo>
                      <a:pt x="4336" y="6771"/>
                    </a:lnTo>
                    <a:lnTo>
                      <a:pt x="4336" y="6771"/>
                    </a:lnTo>
                    <a:lnTo>
                      <a:pt x="4336" y="6771"/>
                    </a:lnTo>
                    <a:lnTo>
                      <a:pt x="4652" y="6917"/>
                    </a:lnTo>
                    <a:lnTo>
                      <a:pt x="4993" y="7015"/>
                    </a:lnTo>
                    <a:lnTo>
                      <a:pt x="5310" y="7039"/>
                    </a:lnTo>
                    <a:lnTo>
                      <a:pt x="5651" y="7039"/>
                    </a:lnTo>
                    <a:lnTo>
                      <a:pt x="5992" y="6966"/>
                    </a:lnTo>
                    <a:lnTo>
                      <a:pt x="6308" y="6844"/>
                    </a:lnTo>
                    <a:lnTo>
                      <a:pt x="6454" y="6747"/>
                    </a:lnTo>
                    <a:lnTo>
                      <a:pt x="6601" y="6674"/>
                    </a:lnTo>
                    <a:lnTo>
                      <a:pt x="6747" y="6552"/>
                    </a:lnTo>
                    <a:lnTo>
                      <a:pt x="6893" y="6430"/>
                    </a:lnTo>
                    <a:lnTo>
                      <a:pt x="6893" y="6430"/>
                    </a:lnTo>
                    <a:lnTo>
                      <a:pt x="6942" y="6357"/>
                    </a:lnTo>
                    <a:lnTo>
                      <a:pt x="7015" y="6260"/>
                    </a:lnTo>
                    <a:lnTo>
                      <a:pt x="7039" y="6138"/>
                    </a:lnTo>
                    <a:lnTo>
                      <a:pt x="7039" y="6041"/>
                    </a:lnTo>
                    <a:lnTo>
                      <a:pt x="7039" y="6041"/>
                    </a:lnTo>
                    <a:lnTo>
                      <a:pt x="7039" y="5943"/>
                    </a:lnTo>
                    <a:lnTo>
                      <a:pt x="7015" y="5846"/>
                    </a:lnTo>
                    <a:lnTo>
                      <a:pt x="6942" y="5748"/>
                    </a:lnTo>
                    <a:lnTo>
                      <a:pt x="6893" y="5651"/>
                    </a:lnTo>
                    <a:lnTo>
                      <a:pt x="1389" y="147"/>
                    </a:lnTo>
                    <a:lnTo>
                      <a:pt x="1389" y="147"/>
                    </a:lnTo>
                    <a:lnTo>
                      <a:pt x="1291" y="98"/>
                    </a:lnTo>
                    <a:lnTo>
                      <a:pt x="1194" y="25"/>
                    </a:lnTo>
                    <a:lnTo>
                      <a:pt x="1096" y="0"/>
                    </a:lnTo>
                    <a:lnTo>
                      <a:pt x="999" y="0"/>
                    </a:lnTo>
                    <a:lnTo>
                      <a:pt x="999" y="0"/>
                    </a:lnTo>
                    <a:lnTo>
                      <a:pt x="902" y="0"/>
                    </a:lnTo>
                    <a:lnTo>
                      <a:pt x="780" y="25"/>
                    </a:lnTo>
                    <a:lnTo>
                      <a:pt x="682" y="98"/>
                    </a:lnTo>
                    <a:lnTo>
                      <a:pt x="609" y="147"/>
                    </a:lnTo>
                    <a:lnTo>
                      <a:pt x="609" y="147"/>
                    </a:lnTo>
                    <a:lnTo>
                      <a:pt x="487" y="293"/>
                    </a:lnTo>
                    <a:lnTo>
                      <a:pt x="366" y="439"/>
                    </a:lnTo>
                    <a:lnTo>
                      <a:pt x="293" y="585"/>
                    </a:lnTo>
                    <a:lnTo>
                      <a:pt x="195" y="731"/>
                    </a:lnTo>
                    <a:lnTo>
                      <a:pt x="73" y="1048"/>
                    </a:lnTo>
                    <a:lnTo>
                      <a:pt x="0" y="1389"/>
                    </a:lnTo>
                    <a:lnTo>
                      <a:pt x="0" y="1730"/>
                    </a:lnTo>
                    <a:lnTo>
                      <a:pt x="25" y="2046"/>
                    </a:lnTo>
                    <a:lnTo>
                      <a:pt x="122" y="2387"/>
                    </a:lnTo>
                    <a:lnTo>
                      <a:pt x="268" y="2704"/>
                    </a:lnTo>
                    <a:lnTo>
                      <a:pt x="268" y="2704"/>
                    </a:lnTo>
                    <a:close/>
                  </a:path>
                </a:pathLst>
              </a:custGeom>
              <a:noFill/>
              <a:ln w="952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" name="Shape 493">
                <a:extLst>
                  <a:ext uri="{FF2B5EF4-FFF2-40B4-BE49-F238E27FC236}">
                    <a16:creationId xmlns:a16="http://schemas.microsoft.com/office/drawing/2014/main" id="{A811AE90-64AA-41C3-9DE9-62A86028AA6C}"/>
                  </a:ext>
                </a:extLst>
              </p:cNvPr>
              <p:cNvSpPr/>
              <p:nvPr/>
            </p:nvSpPr>
            <p:spPr>
              <a:xfrm>
                <a:off x="2662850" y="1699400"/>
                <a:ext cx="303250" cy="303250"/>
              </a:xfrm>
              <a:custGeom>
                <a:avLst/>
                <a:gdLst/>
                <a:ahLst/>
                <a:cxnLst/>
                <a:rect l="0" t="0" r="0" b="0"/>
                <a:pathLst>
                  <a:path w="12130" h="12130" fill="none" extrusionOk="0">
                    <a:moveTo>
                      <a:pt x="8038" y="1"/>
                    </a:moveTo>
                    <a:lnTo>
                      <a:pt x="4872" y="3191"/>
                    </a:lnTo>
                    <a:lnTo>
                      <a:pt x="4872" y="3191"/>
                    </a:lnTo>
                    <a:lnTo>
                      <a:pt x="4628" y="3094"/>
                    </a:lnTo>
                    <a:lnTo>
                      <a:pt x="4385" y="2997"/>
                    </a:lnTo>
                    <a:lnTo>
                      <a:pt x="4092" y="2899"/>
                    </a:lnTo>
                    <a:lnTo>
                      <a:pt x="3800" y="2850"/>
                    </a:lnTo>
                    <a:lnTo>
                      <a:pt x="3484" y="2777"/>
                    </a:lnTo>
                    <a:lnTo>
                      <a:pt x="3167" y="2729"/>
                    </a:lnTo>
                    <a:lnTo>
                      <a:pt x="2850" y="2704"/>
                    </a:lnTo>
                    <a:lnTo>
                      <a:pt x="2534" y="2704"/>
                    </a:lnTo>
                    <a:lnTo>
                      <a:pt x="2534" y="2704"/>
                    </a:lnTo>
                    <a:lnTo>
                      <a:pt x="2241" y="2704"/>
                    </a:lnTo>
                    <a:lnTo>
                      <a:pt x="1949" y="2729"/>
                    </a:lnTo>
                    <a:lnTo>
                      <a:pt x="1633" y="2777"/>
                    </a:lnTo>
                    <a:lnTo>
                      <a:pt x="1316" y="2850"/>
                    </a:lnTo>
                    <a:lnTo>
                      <a:pt x="999" y="2972"/>
                    </a:lnTo>
                    <a:lnTo>
                      <a:pt x="707" y="3094"/>
                    </a:lnTo>
                    <a:lnTo>
                      <a:pt x="415" y="3289"/>
                    </a:lnTo>
                    <a:lnTo>
                      <a:pt x="147" y="3508"/>
                    </a:lnTo>
                    <a:lnTo>
                      <a:pt x="147" y="3508"/>
                    </a:lnTo>
                    <a:lnTo>
                      <a:pt x="74" y="3581"/>
                    </a:lnTo>
                    <a:lnTo>
                      <a:pt x="25" y="3678"/>
                    </a:lnTo>
                    <a:lnTo>
                      <a:pt x="1" y="3776"/>
                    </a:lnTo>
                    <a:lnTo>
                      <a:pt x="1" y="3898"/>
                    </a:lnTo>
                    <a:lnTo>
                      <a:pt x="1" y="3898"/>
                    </a:lnTo>
                    <a:lnTo>
                      <a:pt x="1" y="3995"/>
                    </a:lnTo>
                    <a:lnTo>
                      <a:pt x="25" y="4093"/>
                    </a:lnTo>
                    <a:lnTo>
                      <a:pt x="74" y="4190"/>
                    </a:lnTo>
                    <a:lnTo>
                      <a:pt x="147" y="4287"/>
                    </a:lnTo>
                    <a:lnTo>
                      <a:pt x="7843" y="11984"/>
                    </a:lnTo>
                    <a:lnTo>
                      <a:pt x="7843" y="11984"/>
                    </a:lnTo>
                    <a:lnTo>
                      <a:pt x="7941" y="12057"/>
                    </a:lnTo>
                    <a:lnTo>
                      <a:pt x="8038" y="12105"/>
                    </a:lnTo>
                    <a:lnTo>
                      <a:pt x="8135" y="12130"/>
                    </a:lnTo>
                    <a:lnTo>
                      <a:pt x="8233" y="12130"/>
                    </a:lnTo>
                    <a:lnTo>
                      <a:pt x="8233" y="12130"/>
                    </a:lnTo>
                    <a:lnTo>
                      <a:pt x="8355" y="12130"/>
                    </a:lnTo>
                    <a:lnTo>
                      <a:pt x="8452" y="12105"/>
                    </a:lnTo>
                    <a:lnTo>
                      <a:pt x="8549" y="12057"/>
                    </a:lnTo>
                    <a:lnTo>
                      <a:pt x="8622" y="11984"/>
                    </a:lnTo>
                    <a:lnTo>
                      <a:pt x="8622" y="11984"/>
                    </a:lnTo>
                    <a:lnTo>
                      <a:pt x="8842" y="11716"/>
                    </a:lnTo>
                    <a:lnTo>
                      <a:pt x="9036" y="11423"/>
                    </a:lnTo>
                    <a:lnTo>
                      <a:pt x="9158" y="11131"/>
                    </a:lnTo>
                    <a:lnTo>
                      <a:pt x="9280" y="10814"/>
                    </a:lnTo>
                    <a:lnTo>
                      <a:pt x="9353" y="10498"/>
                    </a:lnTo>
                    <a:lnTo>
                      <a:pt x="9402" y="10181"/>
                    </a:lnTo>
                    <a:lnTo>
                      <a:pt x="9426" y="9889"/>
                    </a:lnTo>
                    <a:lnTo>
                      <a:pt x="9426" y="9597"/>
                    </a:lnTo>
                    <a:lnTo>
                      <a:pt x="9426" y="9597"/>
                    </a:lnTo>
                    <a:lnTo>
                      <a:pt x="9426" y="9280"/>
                    </a:lnTo>
                    <a:lnTo>
                      <a:pt x="9402" y="8964"/>
                    </a:lnTo>
                    <a:lnTo>
                      <a:pt x="9353" y="8647"/>
                    </a:lnTo>
                    <a:lnTo>
                      <a:pt x="9280" y="8330"/>
                    </a:lnTo>
                    <a:lnTo>
                      <a:pt x="9231" y="8038"/>
                    </a:lnTo>
                    <a:lnTo>
                      <a:pt x="9134" y="7746"/>
                    </a:lnTo>
                    <a:lnTo>
                      <a:pt x="9036" y="7502"/>
                    </a:lnTo>
                    <a:lnTo>
                      <a:pt x="8939" y="7259"/>
                    </a:lnTo>
                    <a:lnTo>
                      <a:pt x="12130" y="4093"/>
                    </a:lnTo>
                  </a:path>
                </a:pathLst>
              </a:custGeom>
              <a:noFill/>
              <a:ln w="952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" name="Shape 494">
                <a:extLst>
                  <a:ext uri="{FF2B5EF4-FFF2-40B4-BE49-F238E27FC236}">
                    <a16:creationId xmlns:a16="http://schemas.microsoft.com/office/drawing/2014/main" id="{0551D70B-4457-48F5-81B9-3A38F6B661D9}"/>
                  </a:ext>
                </a:extLst>
              </p:cNvPr>
              <p:cNvSpPr/>
              <p:nvPr/>
            </p:nvSpPr>
            <p:spPr>
              <a:xfrm>
                <a:off x="2801675" y="1740825"/>
                <a:ext cx="49950" cy="49950"/>
              </a:xfrm>
              <a:custGeom>
                <a:avLst/>
                <a:gdLst/>
                <a:ahLst/>
                <a:cxnLst/>
                <a:rect l="0" t="0" r="0" b="0"/>
                <a:pathLst>
                  <a:path w="1998" h="1998" fill="none" extrusionOk="0">
                    <a:moveTo>
                      <a:pt x="1" y="1997"/>
                    </a:moveTo>
                    <a:lnTo>
                      <a:pt x="1998" y="0"/>
                    </a:lnTo>
                  </a:path>
                </a:pathLst>
              </a:custGeom>
              <a:noFill/>
              <a:ln w="952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572BD7EC-0D21-433C-A8B8-B34982C024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8134" y="1463857"/>
            <a:ext cx="10334364" cy="4845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60117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letely blank">
  <p:cSld name="Completely blank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794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 sz="2800"/>
            </a:lvl1pPr>
            <a:lvl2pPr marL="128016" indent="0">
              <a:buNone/>
              <a:defRPr sz="2400" baseline="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D10-A7D3-406B-872E-50AC28FAACAD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95C22-C705-4902-9514-37BAEA5921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69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356FD08-8E43-4554-8ACC-11234BCBCF4E}"/>
              </a:ext>
            </a:extLst>
          </p:cNvPr>
          <p:cNvCxnSpPr/>
          <p:nvPr/>
        </p:nvCxnSpPr>
        <p:spPr>
          <a:xfrm>
            <a:off x="127669" y="3557888"/>
            <a:ext cx="11914495" cy="0"/>
          </a:xfrm>
          <a:prstGeom prst="line">
            <a:avLst/>
          </a:prstGeom>
          <a:ln w="19050">
            <a:solidFill>
              <a:srgbClr val="D8D8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0777F25E-8269-472E-9791-7EB74F793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2775" y="3262680"/>
            <a:ext cx="6504161" cy="590415"/>
          </a:xfrm>
          <a:solidFill>
            <a:schemeClr val="bg1"/>
          </a:solidFill>
        </p:spPr>
        <p:txBody>
          <a:bodyPr>
            <a:noAutofit/>
          </a:bodyPr>
          <a:lstStyle>
            <a:lvl1pPr>
              <a:defRPr sz="320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7D8F82-27EF-4582-903A-FAC779261E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D10-A7D3-406B-872E-50AC28FAACAD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06C1EE-E506-47FA-A188-0DF16D497E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80F48F-87DE-4815-AD70-D0F2CA558E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95C22-C705-4902-9514-37BAEA59219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86714E5-EBF9-4569-A5F7-79EC8ADBC566}"/>
              </a:ext>
            </a:extLst>
          </p:cNvPr>
          <p:cNvSpPr/>
          <p:nvPr/>
        </p:nvSpPr>
        <p:spPr>
          <a:xfrm>
            <a:off x="743453" y="3050554"/>
            <a:ext cx="897775" cy="897775"/>
          </a:xfrm>
          <a:prstGeom prst="ellipse">
            <a:avLst/>
          </a:prstGeom>
          <a:solidFill>
            <a:srgbClr val="B6A4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48A67AF-FC3C-498E-9019-5526D4E35E56}"/>
              </a:ext>
            </a:extLst>
          </p:cNvPr>
          <p:cNvSpPr/>
          <p:nvPr/>
        </p:nvSpPr>
        <p:spPr>
          <a:xfrm>
            <a:off x="321425" y="60960"/>
            <a:ext cx="171797" cy="14741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Shape 496">
            <a:extLst>
              <a:ext uri="{FF2B5EF4-FFF2-40B4-BE49-F238E27FC236}">
                <a16:creationId xmlns:a16="http://schemas.microsoft.com/office/drawing/2014/main" id="{A9D83950-EFA8-45B6-9842-F0E75D62D1E4}"/>
              </a:ext>
            </a:extLst>
          </p:cNvPr>
          <p:cNvGrpSpPr/>
          <p:nvPr/>
        </p:nvGrpSpPr>
        <p:grpSpPr>
          <a:xfrm>
            <a:off x="1042384" y="3287057"/>
            <a:ext cx="299911" cy="424768"/>
            <a:chOff x="3979850" y="1598950"/>
            <a:chExt cx="356825" cy="505375"/>
          </a:xfrm>
        </p:grpSpPr>
        <p:sp>
          <p:nvSpPr>
            <p:cNvPr id="11" name="Shape 497">
              <a:extLst>
                <a:ext uri="{FF2B5EF4-FFF2-40B4-BE49-F238E27FC236}">
                  <a16:creationId xmlns:a16="http://schemas.microsoft.com/office/drawing/2014/main" id="{5AC1FC31-D74E-4136-9F49-9396640AE6A7}"/>
                </a:ext>
              </a:extLst>
            </p:cNvPr>
            <p:cNvSpPr/>
            <p:nvPr/>
          </p:nvSpPr>
          <p:spPr>
            <a:xfrm>
              <a:off x="3979850" y="1602600"/>
              <a:ext cx="44475" cy="501725"/>
            </a:xfrm>
            <a:custGeom>
              <a:avLst/>
              <a:gdLst/>
              <a:ahLst/>
              <a:cxnLst/>
              <a:rect l="0" t="0" r="0" b="0"/>
              <a:pathLst>
                <a:path w="1779" h="20069" fill="none" extrusionOk="0">
                  <a:moveTo>
                    <a:pt x="1778" y="20069"/>
                  </a:moveTo>
                  <a:lnTo>
                    <a:pt x="1778" y="488"/>
                  </a:lnTo>
                  <a:lnTo>
                    <a:pt x="1778" y="488"/>
                  </a:lnTo>
                  <a:lnTo>
                    <a:pt x="1778" y="390"/>
                  </a:lnTo>
                  <a:lnTo>
                    <a:pt x="1730" y="293"/>
                  </a:lnTo>
                  <a:lnTo>
                    <a:pt x="1705" y="220"/>
                  </a:lnTo>
                  <a:lnTo>
                    <a:pt x="1632" y="147"/>
                  </a:lnTo>
                  <a:lnTo>
                    <a:pt x="1559" y="74"/>
                  </a:lnTo>
                  <a:lnTo>
                    <a:pt x="1486" y="25"/>
                  </a:lnTo>
                  <a:lnTo>
                    <a:pt x="1389" y="0"/>
                  </a:lnTo>
                  <a:lnTo>
                    <a:pt x="1291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1" y="488"/>
                  </a:lnTo>
                  <a:lnTo>
                    <a:pt x="1" y="20069"/>
                  </a:lnTo>
                  <a:lnTo>
                    <a:pt x="1778" y="20069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Shape 498">
              <a:extLst>
                <a:ext uri="{FF2B5EF4-FFF2-40B4-BE49-F238E27FC236}">
                  <a16:creationId xmlns:a16="http://schemas.microsoft.com/office/drawing/2014/main" id="{55224696-5DAC-453B-AD17-A914F23CD917}"/>
                </a:ext>
              </a:extLst>
            </p:cNvPr>
            <p:cNvSpPr/>
            <p:nvPr/>
          </p:nvSpPr>
          <p:spPr>
            <a:xfrm>
              <a:off x="4037075" y="1598950"/>
              <a:ext cx="299600" cy="228950"/>
            </a:xfrm>
            <a:custGeom>
              <a:avLst/>
              <a:gdLst/>
              <a:ahLst/>
              <a:cxnLst/>
              <a:rect l="0" t="0" r="0" b="0"/>
              <a:pathLst>
                <a:path w="11984" h="9158" fill="none" extrusionOk="0">
                  <a:moveTo>
                    <a:pt x="1" y="8403"/>
                  </a:moveTo>
                  <a:lnTo>
                    <a:pt x="1" y="8403"/>
                  </a:lnTo>
                  <a:lnTo>
                    <a:pt x="366" y="8184"/>
                  </a:lnTo>
                  <a:lnTo>
                    <a:pt x="732" y="8013"/>
                  </a:lnTo>
                  <a:lnTo>
                    <a:pt x="1097" y="7867"/>
                  </a:lnTo>
                  <a:lnTo>
                    <a:pt x="1438" y="7770"/>
                  </a:lnTo>
                  <a:lnTo>
                    <a:pt x="1803" y="7696"/>
                  </a:lnTo>
                  <a:lnTo>
                    <a:pt x="2168" y="7672"/>
                  </a:lnTo>
                  <a:lnTo>
                    <a:pt x="2534" y="7648"/>
                  </a:lnTo>
                  <a:lnTo>
                    <a:pt x="2875" y="7672"/>
                  </a:lnTo>
                  <a:lnTo>
                    <a:pt x="3240" y="7696"/>
                  </a:lnTo>
                  <a:lnTo>
                    <a:pt x="3605" y="7745"/>
                  </a:lnTo>
                  <a:lnTo>
                    <a:pt x="3971" y="7818"/>
                  </a:lnTo>
                  <a:lnTo>
                    <a:pt x="4312" y="7891"/>
                  </a:lnTo>
                  <a:lnTo>
                    <a:pt x="5042" y="8111"/>
                  </a:lnTo>
                  <a:lnTo>
                    <a:pt x="5749" y="8330"/>
                  </a:lnTo>
                  <a:lnTo>
                    <a:pt x="6479" y="8549"/>
                  </a:lnTo>
                  <a:lnTo>
                    <a:pt x="7186" y="8768"/>
                  </a:lnTo>
                  <a:lnTo>
                    <a:pt x="7916" y="8963"/>
                  </a:lnTo>
                  <a:lnTo>
                    <a:pt x="8282" y="9036"/>
                  </a:lnTo>
                  <a:lnTo>
                    <a:pt x="8623" y="9085"/>
                  </a:lnTo>
                  <a:lnTo>
                    <a:pt x="8988" y="9133"/>
                  </a:lnTo>
                  <a:lnTo>
                    <a:pt x="9353" y="9158"/>
                  </a:lnTo>
                  <a:lnTo>
                    <a:pt x="9719" y="9133"/>
                  </a:lnTo>
                  <a:lnTo>
                    <a:pt x="10059" y="9109"/>
                  </a:lnTo>
                  <a:lnTo>
                    <a:pt x="10425" y="9060"/>
                  </a:lnTo>
                  <a:lnTo>
                    <a:pt x="10790" y="8963"/>
                  </a:lnTo>
                  <a:lnTo>
                    <a:pt x="11155" y="8841"/>
                  </a:lnTo>
                  <a:lnTo>
                    <a:pt x="11496" y="8671"/>
                  </a:lnTo>
                  <a:lnTo>
                    <a:pt x="11496" y="8671"/>
                  </a:lnTo>
                  <a:lnTo>
                    <a:pt x="11667" y="8573"/>
                  </a:lnTo>
                  <a:lnTo>
                    <a:pt x="11789" y="8476"/>
                  </a:lnTo>
                  <a:lnTo>
                    <a:pt x="11862" y="8354"/>
                  </a:lnTo>
                  <a:lnTo>
                    <a:pt x="11935" y="8232"/>
                  </a:lnTo>
                  <a:lnTo>
                    <a:pt x="11984" y="8111"/>
                  </a:lnTo>
                  <a:lnTo>
                    <a:pt x="11984" y="7989"/>
                  </a:lnTo>
                  <a:lnTo>
                    <a:pt x="11935" y="7891"/>
                  </a:lnTo>
                  <a:lnTo>
                    <a:pt x="11886" y="7794"/>
                  </a:lnTo>
                  <a:lnTo>
                    <a:pt x="11886" y="7794"/>
                  </a:lnTo>
                  <a:lnTo>
                    <a:pt x="11496" y="7404"/>
                  </a:lnTo>
                  <a:lnTo>
                    <a:pt x="11107" y="6941"/>
                  </a:lnTo>
                  <a:lnTo>
                    <a:pt x="10741" y="6454"/>
                  </a:lnTo>
                  <a:lnTo>
                    <a:pt x="10352" y="5943"/>
                  </a:lnTo>
                  <a:lnTo>
                    <a:pt x="10352" y="5943"/>
                  </a:lnTo>
                  <a:lnTo>
                    <a:pt x="10279" y="5797"/>
                  </a:lnTo>
                  <a:lnTo>
                    <a:pt x="10230" y="5651"/>
                  </a:lnTo>
                  <a:lnTo>
                    <a:pt x="10206" y="5480"/>
                  </a:lnTo>
                  <a:lnTo>
                    <a:pt x="10181" y="5285"/>
                  </a:lnTo>
                  <a:lnTo>
                    <a:pt x="10206" y="5115"/>
                  </a:lnTo>
                  <a:lnTo>
                    <a:pt x="10230" y="4944"/>
                  </a:lnTo>
                  <a:lnTo>
                    <a:pt x="10279" y="4774"/>
                  </a:lnTo>
                  <a:lnTo>
                    <a:pt x="10352" y="4603"/>
                  </a:lnTo>
                  <a:lnTo>
                    <a:pt x="10352" y="4603"/>
                  </a:lnTo>
                  <a:lnTo>
                    <a:pt x="10741" y="3873"/>
                  </a:lnTo>
                  <a:lnTo>
                    <a:pt x="11107" y="3118"/>
                  </a:lnTo>
                  <a:lnTo>
                    <a:pt x="11496" y="2338"/>
                  </a:lnTo>
                  <a:lnTo>
                    <a:pt x="11886" y="1486"/>
                  </a:lnTo>
                  <a:lnTo>
                    <a:pt x="11886" y="1486"/>
                  </a:lnTo>
                  <a:lnTo>
                    <a:pt x="11959" y="1315"/>
                  </a:lnTo>
                  <a:lnTo>
                    <a:pt x="11984" y="1169"/>
                  </a:lnTo>
                  <a:lnTo>
                    <a:pt x="11984" y="1048"/>
                  </a:lnTo>
                  <a:lnTo>
                    <a:pt x="11935" y="975"/>
                  </a:lnTo>
                  <a:lnTo>
                    <a:pt x="11862" y="950"/>
                  </a:lnTo>
                  <a:lnTo>
                    <a:pt x="11789" y="926"/>
                  </a:lnTo>
                  <a:lnTo>
                    <a:pt x="11667" y="975"/>
                  </a:lnTo>
                  <a:lnTo>
                    <a:pt x="11496" y="1023"/>
                  </a:lnTo>
                  <a:lnTo>
                    <a:pt x="11496" y="1023"/>
                  </a:lnTo>
                  <a:lnTo>
                    <a:pt x="11155" y="1194"/>
                  </a:lnTo>
                  <a:lnTo>
                    <a:pt x="10790" y="1315"/>
                  </a:lnTo>
                  <a:lnTo>
                    <a:pt x="10425" y="1413"/>
                  </a:lnTo>
                  <a:lnTo>
                    <a:pt x="10059" y="1462"/>
                  </a:lnTo>
                  <a:lnTo>
                    <a:pt x="9719" y="1510"/>
                  </a:lnTo>
                  <a:lnTo>
                    <a:pt x="9353" y="1510"/>
                  </a:lnTo>
                  <a:lnTo>
                    <a:pt x="8988" y="1486"/>
                  </a:lnTo>
                  <a:lnTo>
                    <a:pt x="8623" y="1462"/>
                  </a:lnTo>
                  <a:lnTo>
                    <a:pt x="8282" y="1389"/>
                  </a:lnTo>
                  <a:lnTo>
                    <a:pt x="7916" y="1315"/>
                  </a:lnTo>
                  <a:lnTo>
                    <a:pt x="7186" y="1145"/>
                  </a:lnTo>
                  <a:lnTo>
                    <a:pt x="6479" y="926"/>
                  </a:lnTo>
                  <a:lnTo>
                    <a:pt x="5749" y="682"/>
                  </a:lnTo>
                  <a:lnTo>
                    <a:pt x="5042" y="463"/>
                  </a:lnTo>
                  <a:lnTo>
                    <a:pt x="4312" y="268"/>
                  </a:lnTo>
                  <a:lnTo>
                    <a:pt x="3971" y="171"/>
                  </a:lnTo>
                  <a:lnTo>
                    <a:pt x="3605" y="98"/>
                  </a:lnTo>
                  <a:lnTo>
                    <a:pt x="3240" y="49"/>
                  </a:lnTo>
                  <a:lnTo>
                    <a:pt x="2875" y="25"/>
                  </a:lnTo>
                  <a:lnTo>
                    <a:pt x="2534" y="0"/>
                  </a:lnTo>
                  <a:lnTo>
                    <a:pt x="2168" y="25"/>
                  </a:lnTo>
                  <a:lnTo>
                    <a:pt x="1803" y="73"/>
                  </a:lnTo>
                  <a:lnTo>
                    <a:pt x="1438" y="122"/>
                  </a:lnTo>
                  <a:lnTo>
                    <a:pt x="1097" y="244"/>
                  </a:lnTo>
                  <a:lnTo>
                    <a:pt x="732" y="366"/>
                  </a:lnTo>
                  <a:lnTo>
                    <a:pt x="366" y="536"/>
                  </a:lnTo>
                  <a:lnTo>
                    <a:pt x="1" y="755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75FA472A-7AFD-46BC-8C3E-7439952E8F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02775" y="3931493"/>
            <a:ext cx="6504161" cy="506283"/>
          </a:xfrm>
        </p:spPr>
        <p:txBody>
          <a:bodyPr lIns="91440" rIns="91440"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15935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5239" y="1531279"/>
            <a:ext cx="5397688" cy="447646"/>
          </a:xfrm>
        </p:spPr>
        <p:txBody>
          <a:bodyPr lIns="137160" rIns="137160" anchor="ctr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800" b="0" kern="1200" cap="all" baseline="0" dirty="0" smtClean="0">
                <a:solidFill>
                  <a:srgbClr val="4C3282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D10-A7D3-406B-872E-50AC28FAACAD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95C22-C705-4902-9514-37BAEA592197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7CD2F29-FDCB-4CD4-A706-8477E063ED40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584218" y="2096446"/>
            <a:ext cx="5397689" cy="4330435"/>
          </a:xfrm>
        </p:spPr>
        <p:txBody>
          <a:bodyPr/>
          <a:lstStyle>
            <a:lvl1pPr>
              <a:defRPr sz="2800"/>
            </a:lvl1pPr>
            <a:lvl2pPr marL="128016" indent="0">
              <a:buNone/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F6C8EDAC-3655-4870-AA43-44830ED94DF0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6355830" y="1531279"/>
            <a:ext cx="5397688" cy="447646"/>
          </a:xfrm>
        </p:spPr>
        <p:txBody>
          <a:bodyPr lIns="137160" rIns="137160" anchor="ctr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800" b="0" kern="1200" cap="all" baseline="0" dirty="0" smtClean="0">
                <a:solidFill>
                  <a:srgbClr val="4C3282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C6DFFB8E-9225-4B12-B4C6-960DAE3BDB96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6364809" y="2096446"/>
            <a:ext cx="5397689" cy="4330435"/>
          </a:xfrm>
        </p:spPr>
        <p:txBody>
          <a:bodyPr/>
          <a:lstStyle>
            <a:lvl1pPr>
              <a:defRPr sz="2800"/>
            </a:lvl1pPr>
            <a:lvl2pPr marL="128016" indent="0">
              <a:buNone/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260126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D10-A7D3-406B-872E-50AC28FAACAD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95C22-C705-4902-9514-37BAEA5921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39974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34620" y="1512985"/>
            <a:ext cx="5397689" cy="4796375"/>
          </a:xfrm>
        </p:spPr>
        <p:txBody>
          <a:bodyPr/>
          <a:lstStyle>
            <a:lvl1pPr marL="91440" indent="-91440">
              <a:buFontTx/>
              <a:buChar char=" "/>
              <a:defRPr sz="2800"/>
            </a:lvl1pPr>
            <a:lvl2pPr marL="128016" indent="0">
              <a:buNone/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0"/>
            <a:r>
              <a:rPr lang="en-US" dirty="0"/>
              <a:t>  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364809" y="1512984"/>
            <a:ext cx="5397689" cy="4796375"/>
          </a:xfrm>
        </p:spPr>
        <p:txBody>
          <a:bodyPr/>
          <a:lstStyle>
            <a:lvl1pPr>
              <a:defRPr sz="2800"/>
            </a:lvl1pPr>
            <a:lvl2pPr marL="128016" indent="0">
              <a:buNone/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0"/>
            <a:r>
              <a:rPr lang="en-US" dirty="0"/>
              <a:t>  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D10-A7D3-406B-872E-50AC28FAACAD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95C22-C705-4902-9514-37BAEA59219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F45E9297-2ED3-49ED-918C-68275E6ED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239" y="263276"/>
            <a:ext cx="11187259" cy="10146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46509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D10-A7D3-406B-872E-50AC28FAACAD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95C22-C705-4902-9514-37BAEA592197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rgbClr val="4C3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UW building">
            <a:extLst>
              <a:ext uri="{FF2B5EF4-FFF2-40B4-BE49-F238E27FC236}">
                <a16:creationId xmlns:a16="http://schemas.microsoft.com/office/drawing/2014/main" id="{8DB080C4-5F0D-47C3-B99E-D2AD3B91FD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" y="0"/>
            <a:ext cx="12191997" cy="4572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04970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D10-A7D3-406B-872E-50AC28FAACAD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95C22-C705-4902-9514-37BAEA5921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103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D10-A7D3-406B-872E-50AC28FAACAD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95C22-C705-4902-9514-37BAEA592197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rgbClr val="4C3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5271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75239" y="263276"/>
            <a:ext cx="11187259" cy="10146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5240" y="1463857"/>
            <a:ext cx="11187258" cy="484550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240" y="6544402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fld id="{8874FD10-A7D3-406B-872E-50AC28FAACAD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742" y="6544402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544402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fld id="{00D95C22-C705-4902-9514-37BAEA592197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>
            <a:cxnSpLocks/>
          </p:cNvCxnSpPr>
          <p:nvPr/>
        </p:nvCxnSpPr>
        <p:spPr>
          <a:xfrm flipV="1">
            <a:off x="429491" y="172390"/>
            <a:ext cx="0" cy="1196439"/>
          </a:xfrm>
          <a:prstGeom prst="line">
            <a:avLst/>
          </a:prstGeom>
          <a:ln w="19050">
            <a:solidFill>
              <a:srgbClr val="4C3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1076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kern="1200" cap="none" spc="100" baseline="0">
          <a:solidFill>
            <a:schemeClr val="tx1">
              <a:lumMod val="95000"/>
              <a:lumOff val="5000"/>
            </a:schemeClr>
          </a:solidFill>
          <a:latin typeface="Segoe UI" panose="020B0502040204020203" pitchFamily="34" charset="0"/>
          <a:ea typeface="+mj-ea"/>
          <a:cs typeface="Segoe UI" panose="020B0502040204020203" pitchFamily="34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8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1pPr>
      <a:lvl2pPr marL="128016" indent="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rgbClr val="B6A479"/>
        </a:buClr>
        <a:buFont typeface="Segoe UI Semilight" panose="020B0402040204020203" pitchFamily="34" charset="0"/>
        <a:buNone/>
        <a:defRPr sz="28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rgbClr val="B6A479"/>
        </a:buClr>
        <a:buFont typeface="Segoe UI Semilight" panose="020B0402040204020203" pitchFamily="34" charset="0"/>
        <a:buChar char="-"/>
        <a:defRPr sz="24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rgbClr val="B6A479"/>
        </a:buClr>
        <a:buFont typeface="Segoe UI Semilight" panose="020B0402040204020203" pitchFamily="34" charset="0"/>
        <a:buChar char="-"/>
        <a:defRPr sz="24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rgbClr val="B6A479"/>
        </a:buClr>
        <a:buFont typeface="Segoe UI Semilight" panose="020B0402040204020203" pitchFamily="34" charset="0"/>
        <a:buChar char="-"/>
        <a:defRPr sz="24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5.png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30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5.png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1.png"/><Relationship Id="rId7" Type="http://schemas.openxmlformats.org/officeDocument/2006/relationships/image" Target="../media/image2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5.png"/><Relationship Id="rId4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1.png"/><Relationship Id="rId7" Type="http://schemas.openxmlformats.org/officeDocument/2006/relationships/image" Target="../media/image2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5.png"/><Relationship Id="rId4" Type="http://schemas.openxmlformats.org/officeDocument/2006/relationships/image" Target="../media/image23.png"/><Relationship Id="rId9" Type="http://schemas.openxmlformats.org/officeDocument/2006/relationships/image" Target="../media/image3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1.png"/><Relationship Id="rId7" Type="http://schemas.openxmlformats.org/officeDocument/2006/relationships/image" Target="../media/image2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5.png"/><Relationship Id="rId10" Type="http://schemas.openxmlformats.org/officeDocument/2006/relationships/image" Target="../media/image36.png"/><Relationship Id="rId4" Type="http://schemas.openxmlformats.org/officeDocument/2006/relationships/image" Target="../media/image23.png"/><Relationship Id="rId9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1.png"/><Relationship Id="rId7" Type="http://schemas.openxmlformats.org/officeDocument/2006/relationships/image" Target="../media/image2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11" Type="http://schemas.openxmlformats.org/officeDocument/2006/relationships/image" Target="../media/image38.png"/><Relationship Id="rId5" Type="http://schemas.openxmlformats.org/officeDocument/2006/relationships/image" Target="../media/image25.png"/><Relationship Id="rId10" Type="http://schemas.openxmlformats.org/officeDocument/2006/relationships/image" Target="../media/image35.png"/><Relationship Id="rId4" Type="http://schemas.openxmlformats.org/officeDocument/2006/relationships/image" Target="../media/image23.png"/><Relationship Id="rId9" Type="http://schemas.openxmlformats.org/officeDocument/2006/relationships/image" Target="../media/image3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1.png"/><Relationship Id="rId7" Type="http://schemas.openxmlformats.org/officeDocument/2006/relationships/image" Target="../media/image29.png"/><Relationship Id="rId12" Type="http://schemas.openxmlformats.org/officeDocument/2006/relationships/image" Target="../media/image3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11" Type="http://schemas.openxmlformats.org/officeDocument/2006/relationships/image" Target="../media/image39.png"/><Relationship Id="rId5" Type="http://schemas.openxmlformats.org/officeDocument/2006/relationships/image" Target="../media/image25.png"/><Relationship Id="rId10" Type="http://schemas.openxmlformats.org/officeDocument/2006/relationships/image" Target="../media/image35.png"/><Relationship Id="rId4" Type="http://schemas.openxmlformats.org/officeDocument/2006/relationships/image" Target="../media/image23.png"/><Relationship Id="rId9" Type="http://schemas.openxmlformats.org/officeDocument/2006/relationships/image" Target="../media/image3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ealthknowledge.org.uk/public-health-textbook/research-methods/1b-statistical-methods/statistical-distributions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eg"/><Relationship Id="rId4" Type="http://schemas.openxmlformats.org/officeDocument/2006/relationships/image" Target="../media/image6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png"/><Relationship Id="rId4" Type="http://schemas.openxmlformats.org/officeDocument/2006/relationships/image" Target="../media/image44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7.png"/><Relationship Id="rId4" Type="http://schemas.openxmlformats.org/officeDocument/2006/relationships/image" Target="../media/image44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jpeg"/><Relationship Id="rId4" Type="http://schemas.openxmlformats.org/officeDocument/2006/relationships/image" Target="../media/image69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jpeg"/><Relationship Id="rId4" Type="http://schemas.openxmlformats.org/officeDocument/2006/relationships/image" Target="../media/image69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jpeg"/><Relationship Id="rId4" Type="http://schemas.openxmlformats.org/officeDocument/2006/relationships/image" Target="../media/image72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0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D4A2CB89-AC74-8870-76A5-15CCA34741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73355" y="2257898"/>
            <a:ext cx="12538710" cy="1463040"/>
          </a:xfrm>
        </p:spPr>
        <p:txBody>
          <a:bodyPr/>
          <a:lstStyle/>
          <a:p>
            <a:pPr algn="ctr"/>
            <a:r>
              <a:rPr lang="en-US" b="1" dirty="0"/>
              <a:t>Central Limit Theorem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AF877ACF-D5BC-2E52-B932-FCCF6F584B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73508" y="3174170"/>
            <a:ext cx="7615003" cy="1463040"/>
          </a:xfrm>
        </p:spPr>
        <p:txBody>
          <a:bodyPr>
            <a:normAutofit/>
          </a:bodyPr>
          <a:lstStyle/>
          <a:p>
            <a:pPr algn="ctr"/>
            <a:r>
              <a:rPr lang="en-US" sz="4000" dirty="0"/>
              <a:t>CSE 312 26Su</a:t>
            </a:r>
          </a:p>
          <a:p>
            <a:pPr algn="ctr"/>
            <a:r>
              <a:rPr lang="en-US" sz="3500" dirty="0"/>
              <a:t>Lecture 15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41644FE-22AB-9C23-26CF-DCFA7FFF3906}"/>
              </a:ext>
            </a:extLst>
          </p:cNvPr>
          <p:cNvSpPr/>
          <p:nvPr/>
        </p:nvSpPr>
        <p:spPr>
          <a:xfrm>
            <a:off x="8019738" y="5006715"/>
            <a:ext cx="869429" cy="12591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1A4E48A-726A-C6F0-0463-DD8D32CD1567}"/>
              </a:ext>
            </a:extLst>
          </p:cNvPr>
          <p:cNvSpPr/>
          <p:nvPr/>
        </p:nvSpPr>
        <p:spPr>
          <a:xfrm>
            <a:off x="8019738" y="5006715"/>
            <a:ext cx="869429" cy="12591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E75A008-24DF-5CDC-EA72-38624A2AEE5C}"/>
              </a:ext>
            </a:extLst>
          </p:cNvPr>
          <p:cNvSpPr/>
          <p:nvPr/>
        </p:nvSpPr>
        <p:spPr>
          <a:xfrm>
            <a:off x="8019738" y="5006715"/>
            <a:ext cx="869429" cy="12591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18194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C3DDBE-DFBC-B254-F23E-3A19C9631F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CLT with </a:t>
            </a:r>
            <a:r>
              <a:rPr lang="en-US" b="1" i="1" dirty="0"/>
              <a:t>RVs that are </a:t>
            </a:r>
            <a:r>
              <a:rPr lang="en-US" b="1" i="1" dirty="0" err="1"/>
              <a:t>i.i.d</a:t>
            </a:r>
            <a:r>
              <a:rPr lang="en-US" b="1" i="1" dirty="0"/>
              <a:t>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9013459-24DC-332D-2765-AD840F8070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“number of firing neurons” – sum of indicator random variables for whether each neuron fired</a:t>
            </a:r>
          </a:p>
          <a:p>
            <a:pPr lvl="1"/>
            <a:r>
              <a:rPr lang="en-US" dirty="0"/>
              <a:t>Assume: each neuron is </a:t>
            </a:r>
            <a:r>
              <a:rPr lang="en-US" b="1" dirty="0"/>
              <a:t>independent</a:t>
            </a:r>
            <a:r>
              <a:rPr lang="en-US" dirty="0"/>
              <a:t>, and has the </a:t>
            </a:r>
            <a:r>
              <a:rPr lang="en-US" b="1" dirty="0"/>
              <a:t>same probability</a:t>
            </a:r>
          </a:p>
          <a:p>
            <a:endParaRPr lang="en-US" sz="500" dirty="0"/>
          </a:p>
          <a:p>
            <a:r>
              <a:rPr lang="en-US" dirty="0"/>
              <a:t>“number of people who voted for someone” – sum of indicator random variables for (assume people are independent)</a:t>
            </a:r>
          </a:p>
          <a:p>
            <a:pPr lvl="1"/>
            <a:r>
              <a:rPr lang="en-US" dirty="0"/>
              <a:t>Assume: each person makes </a:t>
            </a:r>
            <a:r>
              <a:rPr lang="en-US" b="1" dirty="0"/>
              <a:t>independent</a:t>
            </a:r>
            <a:r>
              <a:rPr lang="en-US" dirty="0"/>
              <a:t>, and has the </a:t>
            </a:r>
            <a:r>
              <a:rPr lang="en-US" b="1" dirty="0"/>
              <a:t>same probability</a:t>
            </a:r>
          </a:p>
          <a:p>
            <a:pPr marL="0" indent="0">
              <a:buNone/>
            </a:pPr>
            <a:endParaRPr lang="en-US" sz="500" dirty="0"/>
          </a:p>
          <a:p>
            <a:r>
              <a:rPr lang="en-US" dirty="0"/>
              <a:t>“total amount invested in a year” – sum of random variables four amount invested each day (assume each investment is independent)</a:t>
            </a:r>
          </a:p>
          <a:p>
            <a:pPr lvl="1"/>
            <a:r>
              <a:rPr lang="en-US" dirty="0"/>
              <a:t>Assume: each day’s investment is </a:t>
            </a:r>
            <a:r>
              <a:rPr lang="en-US" b="1" dirty="0"/>
              <a:t>independent</a:t>
            </a:r>
            <a:r>
              <a:rPr lang="en-US" dirty="0"/>
              <a:t> and follows the </a:t>
            </a:r>
            <a:r>
              <a:rPr lang="en-US" b="1" dirty="0"/>
              <a:t>same distribution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298C834-46E4-4545-58BD-4D922770E3D8}"/>
              </a:ext>
            </a:extLst>
          </p:cNvPr>
          <p:cNvSpPr txBox="1"/>
          <p:nvPr/>
        </p:nvSpPr>
        <p:spPr>
          <a:xfrm>
            <a:off x="484314" y="6117403"/>
            <a:ext cx="11369108" cy="476726"/>
          </a:xfrm>
          <a:prstGeom prst="roundRect">
            <a:avLst/>
          </a:prstGeom>
          <a:solidFill>
            <a:srgbClr val="E2FEED"/>
          </a:solidFill>
          <a:ln w="28575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2200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We will use CLT in this class on problems like this.</a:t>
            </a:r>
          </a:p>
        </p:txBody>
      </p:sp>
    </p:spTree>
    <p:extLst>
      <p:ext uri="{BB962C8B-B14F-4D97-AF65-F5344CB8AC3E}">
        <p14:creationId xmlns:p14="http://schemas.microsoft.com/office/powerpoint/2010/main" val="10619161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C3DDBE-DFBC-B254-F23E-3A19C9631F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 Sum of </a:t>
            </a:r>
            <a:r>
              <a:rPr lang="en-US" dirty="0" err="1"/>
              <a:t>i.i.d</a:t>
            </a:r>
            <a:r>
              <a:rPr lang="en-US" dirty="0"/>
              <a:t> Random Variables</a:t>
            </a:r>
            <a:endParaRPr lang="en-US" b="1" i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09013459-24DC-332D-2765-AD840F80705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95029" y="1463857"/>
                <a:ext cx="13029549" cy="4845504"/>
              </a:xfrm>
            </p:spPr>
            <p:txBody>
              <a:bodyPr/>
              <a:lstStyle/>
              <a:p>
                <a:r>
                  <a:rPr lang="en-US" dirty="0"/>
                  <a:t>If we have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 …,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dirty="0"/>
                  <a:t> as </a:t>
                </a:r>
                <a:r>
                  <a:rPr lang="en-US" dirty="0" err="1"/>
                  <a:t>i.i.d</a:t>
                </a:r>
                <a:r>
                  <a:rPr lang="en-US" dirty="0"/>
                  <a:t> RVs each with mean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en-US" dirty="0"/>
                  <a:t> and variance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+…+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dirty="0"/>
                  <a:t> is the sum of those RVs. Then…</a:t>
                </a:r>
              </a:p>
              <a:p>
                <a:r>
                  <a:rPr lang="en-US" dirty="0"/>
                  <a:t>&gt; </a:t>
                </a:r>
                <a:r>
                  <a:rPr lang="en-US" b="1" dirty="0"/>
                  <a:t>Expectation. </a:t>
                </a:r>
                <a:r>
                  <a:rPr lang="en-US" i="1" dirty="0"/>
                  <a:t>by linearity of expectation…</a:t>
                </a:r>
                <a:endParaRPr lang="en-US" b="1" dirty="0"/>
              </a:p>
              <a:p>
                <a:r>
                  <a:rPr lang="en-US" b="1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+…+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+…+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𝜇</m:t>
                    </m:r>
                  </m:oMath>
                </a14:m>
                <a:endParaRPr lang="en-US" dirty="0"/>
              </a:p>
              <a:p>
                <a:r>
                  <a:rPr lang="en-US" dirty="0"/>
                  <a:t>&gt; </a:t>
                </a:r>
                <a:r>
                  <a:rPr lang="en-US" b="1" dirty="0"/>
                  <a:t>Variance</a:t>
                </a:r>
                <a:r>
                  <a:rPr lang="en-US" dirty="0"/>
                  <a:t>. </a:t>
                </a:r>
                <a:r>
                  <a:rPr lang="en-US" i="1" dirty="0"/>
                  <a:t>by linearity of variance </a:t>
                </a:r>
                <a:r>
                  <a:rPr lang="en-US" i="1" u="sng" dirty="0"/>
                  <a:t>because of independence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𝑉𝑎𝑟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𝑉𝑎𝑟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+…+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𝑉𝑎𝑟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𝑉𝑎𝑟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+…+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𝑉𝑎𝑟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endParaRPr lang="en-US" i="1" dirty="0"/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09013459-24DC-332D-2765-AD840F80705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95029" y="1463857"/>
                <a:ext cx="13029549" cy="4845504"/>
              </a:xfrm>
              <a:blipFill>
                <a:blip r:embed="rId3"/>
                <a:stretch>
                  <a:fillRect l="-1310"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979036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AAB8C-9332-40C9-8776-E046D16E61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Proof of the CLT?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9895CA9-693E-413E-95AD-C3690CCC4D5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We’re not going to cover the proof here. </a:t>
                </a:r>
              </a:p>
              <a:p>
                <a:r>
                  <a:rPr lang="en-US" dirty="0"/>
                  <a:t>How is the proof done?</a:t>
                </a:r>
              </a:p>
              <a:p>
                <a:r>
                  <a:rPr lang="en-US" b="1" dirty="0"/>
                  <a:t>Step 1:</a:t>
                </a:r>
                <a:r>
                  <a:rPr lang="en-US" dirty="0"/>
                  <a:t> Prove that for all positive integers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𝑌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sub>
                                </m:sSub>
                              </m:e>
                            </m:d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p>
                        </m:sSup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𝔼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[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dirty="0"/>
              </a:p>
              <a:p>
                <a:r>
                  <a:rPr lang="en-US" b="1" dirty="0"/>
                  <a:t>Step 2</a:t>
                </a:r>
                <a:r>
                  <a:rPr lang="en-US" dirty="0"/>
                  <a:t>: Prove that 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𝑌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sub>
                                </m:sSub>
                              </m:e>
                            </m:d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p>
                        </m:sSup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𝑍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dirty="0"/>
                  <a:t> for all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 then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𝑍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9895CA9-693E-413E-95AD-C3690CCC4D5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525"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809838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570F1-58AE-49EE-A901-7860A81E36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“Proof by example”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16D5A19-773B-405F-B746-E26443E775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33800" y="1546225"/>
            <a:ext cx="5362200" cy="484505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7560E6A-011D-49EF-838C-835A40EEB807}"/>
                  </a:ext>
                </a:extLst>
              </p:cNvPr>
              <p:cNvSpPr txBox="1"/>
              <p:nvPr/>
            </p:nvSpPr>
            <p:spPr>
              <a:xfrm>
                <a:off x="6264876" y="1606550"/>
                <a:ext cx="5776560" cy="48320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𝑛</m:t>
                    </m:r>
                  </m:oMath>
                </a14:m>
                <a:r>
                  <a:rPr lang="en-US" sz="28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is the number of </a:t>
                </a:r>
                <a:r>
                  <a:rPr lang="en-US" sz="2800" dirty="0" err="1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i.i.d</a:t>
                </a:r>
                <a:r>
                  <a:rPr lang="en-US" sz="28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RVs summed</a:t>
                </a:r>
              </a:p>
              <a:p>
                <a:endParaRPr lang="en-US" sz="2800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:r>
                  <a:rPr lang="en-US" sz="28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The </a:t>
                </a:r>
                <a:r>
                  <a:rPr lang="en-US" sz="2800" b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dotted lines </a:t>
                </a:r>
                <a:r>
                  <a:rPr lang="en-US" sz="28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show an “empirical PMF” – a PMF estimated by running the experiment a large number of times.</a:t>
                </a:r>
              </a:p>
              <a:p>
                <a:r>
                  <a:rPr lang="en-US" sz="28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</a:p>
              <a:p>
                <a:r>
                  <a:rPr lang="en-US" sz="28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The </a:t>
                </a:r>
                <a:r>
                  <a:rPr lang="en-US" sz="2800" b="1" dirty="0">
                    <a:solidFill>
                      <a:schemeClr val="accent1"/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blue line </a:t>
                </a:r>
                <a:r>
                  <a:rPr lang="en-US" sz="28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is the normal RV that the CLT predicts. </a:t>
                </a:r>
              </a:p>
              <a:p>
                <a:endParaRPr lang="en-US" sz="2800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:r>
                  <a:rPr lang="en-US" sz="28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Shown are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𝑛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=1,2,3,10</m:t>
                    </m:r>
                  </m:oMath>
                </a14:m>
                <a:endParaRPr lang="en-US" sz="2800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7560E6A-011D-49EF-838C-835A40EEB8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4876" y="1606550"/>
                <a:ext cx="5776560" cy="4832092"/>
              </a:xfrm>
              <a:prstGeom prst="rect">
                <a:avLst/>
              </a:prstGeom>
              <a:blipFill>
                <a:blip r:embed="rId4"/>
                <a:stretch>
                  <a:fillRect l="-2218" t="-1389" r="-1584" b="-26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E6EB9F0-9F7F-A4AE-4A3F-921245A6560B}"/>
                  </a:ext>
                </a:extLst>
              </p:cNvPr>
              <p:cNvSpPr txBox="1"/>
              <p:nvPr/>
            </p:nvSpPr>
            <p:spPr>
              <a:xfrm>
                <a:off x="1669007" y="1288946"/>
                <a:ext cx="141571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000" i="1" dirty="0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𝑛</m:t>
                      </m:r>
                      <m:r>
                        <a:rPr lang="en-US" sz="2000" b="0" i="1" dirty="0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=1</m:t>
                      </m:r>
                    </m:oMath>
                  </m:oMathPara>
                </a14:m>
                <a:endParaRPr lang="en-US" sz="2000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E6EB9F0-9F7F-A4AE-4A3F-921245A656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9007" y="1288946"/>
                <a:ext cx="1415717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453C48E-2281-A563-7C8E-34E863AF6C63}"/>
                  </a:ext>
                </a:extLst>
              </p:cNvPr>
              <p:cNvSpPr txBox="1"/>
              <p:nvPr/>
            </p:nvSpPr>
            <p:spPr>
              <a:xfrm>
                <a:off x="4223083" y="1277943"/>
                <a:ext cx="141571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000" i="1" dirty="0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𝑛</m:t>
                      </m:r>
                      <m:r>
                        <a:rPr lang="en-US" sz="2000" b="0" i="1" dirty="0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=2</m:t>
                      </m:r>
                    </m:oMath>
                  </m:oMathPara>
                </a14:m>
                <a:endParaRPr lang="en-US" sz="2000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453C48E-2281-A563-7C8E-34E863AF6C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3083" y="1277943"/>
                <a:ext cx="1415717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8937410-2978-F8D0-24CF-786509358F39}"/>
                  </a:ext>
                </a:extLst>
              </p:cNvPr>
              <p:cNvSpPr txBox="1"/>
              <p:nvPr/>
            </p:nvSpPr>
            <p:spPr>
              <a:xfrm>
                <a:off x="1669007" y="3869383"/>
                <a:ext cx="141571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000" i="1" dirty="0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𝑛</m:t>
                      </m:r>
                      <m:r>
                        <a:rPr lang="en-US" sz="2000" b="0" i="1" dirty="0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=3</m:t>
                      </m:r>
                    </m:oMath>
                  </m:oMathPara>
                </a14:m>
                <a:endParaRPr lang="en-US" sz="2000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8937410-2978-F8D0-24CF-786509358F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9007" y="3869383"/>
                <a:ext cx="1415717" cy="4001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C7FEB8E-0DE2-0339-6320-92DB4E73F0F6}"/>
                  </a:ext>
                </a:extLst>
              </p:cNvPr>
              <p:cNvSpPr txBox="1"/>
              <p:nvPr/>
            </p:nvSpPr>
            <p:spPr>
              <a:xfrm>
                <a:off x="4223083" y="3858380"/>
                <a:ext cx="141571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000" i="1" dirty="0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𝑛</m:t>
                      </m:r>
                      <m:r>
                        <a:rPr lang="en-US" sz="2000" b="0" i="1" dirty="0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=10</m:t>
                      </m:r>
                    </m:oMath>
                  </m:oMathPara>
                </a14:m>
                <a:endParaRPr lang="en-US" sz="2000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C7FEB8E-0DE2-0339-6320-92DB4E73F0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3083" y="3858380"/>
                <a:ext cx="1415717" cy="40011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D12D389-B0CC-ED8B-4190-FC0C983EC0A4}"/>
                  </a:ext>
                </a:extLst>
              </p:cNvPr>
              <p:cNvSpPr txBox="1"/>
              <p:nvPr/>
            </p:nvSpPr>
            <p:spPr>
              <a:xfrm>
                <a:off x="6264876" y="502511"/>
                <a:ext cx="5666498" cy="975487"/>
              </a:xfrm>
              <a:prstGeom prst="roundRect">
                <a:avLst/>
              </a:prstGeom>
              <a:solidFill>
                <a:srgbClr val="E5F2FB"/>
              </a:solidFill>
              <a:ln w="28575">
                <a:noFill/>
              </a:ln>
            </p:spPr>
            <p:txBody>
              <a:bodyPr wrap="square" anchor="ctr">
                <a:noAutofit/>
              </a:bodyPr>
              <a:lstStyle/>
              <a:p>
                <a:pPr algn="ctr"/>
                <a:r>
                  <a:rPr lang="en-US" sz="2200" b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CLT says a sum of </a:t>
                </a:r>
                <a14:m>
                  <m:oMath xmlns:m="http://schemas.openxmlformats.org/officeDocument/2006/math">
                    <m:r>
                      <a:rPr lang="en-US" sz="2200" b="1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𝒏</m:t>
                    </m:r>
                  </m:oMath>
                </a14:m>
                <a:r>
                  <a:rPr lang="en-US" sz="2200" b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sz="2200" b="1" dirty="0" err="1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i.i.d</a:t>
                </a:r>
                <a:r>
                  <a:rPr lang="en-US" sz="2200" b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RVs approaches a normal distribution as </a:t>
                </a:r>
                <a14:m>
                  <m:oMath xmlns:m="http://schemas.openxmlformats.org/officeDocument/2006/math">
                    <m:r>
                      <a:rPr lang="en-US" sz="2200" b="1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𝒏</m:t>
                    </m:r>
                  </m:oMath>
                </a14:m>
                <a:r>
                  <a:rPr lang="en-US" sz="2200" b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gets larger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D12D389-B0CC-ED8B-4190-FC0C983EC0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4876" y="502511"/>
                <a:ext cx="5666498" cy="975487"/>
              </a:xfrm>
              <a:prstGeom prst="roundRect">
                <a:avLst/>
              </a:prstGeom>
              <a:blipFill>
                <a:blip r:embed="rId9"/>
                <a:stretch>
                  <a:fillRect b="-2500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322374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FE3B76-D408-412B-8C53-BB6850593D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“Proof by example” -- uniform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8CC130-7DC1-4349-9C9A-FD83DFC356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240" y="5784849"/>
            <a:ext cx="11187258" cy="524511"/>
          </a:xfrm>
        </p:spPr>
        <p:txBody>
          <a:bodyPr/>
          <a:lstStyle/>
          <a:p>
            <a:r>
              <a:rPr lang="en-US" dirty="0"/>
              <a:t>https://www.desmos.com/calculator/2n2m05a9km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9DBE1C5-BC69-498E-8B2E-209E6C0D66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4700" y="1404425"/>
            <a:ext cx="7848600" cy="4253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7068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FE3B76-D408-412B-8C53-BB6850593D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“Proof by example” -- uniform</a:t>
            </a:r>
          </a:p>
        </p:txBody>
      </p:sp>
      <p:pic>
        <p:nvPicPr>
          <p:cNvPr id="29" name="Picture 28" descr="A graph of a function&#10;&#10;Description automatically generated">
            <a:extLst>
              <a:ext uri="{FF2B5EF4-FFF2-40B4-BE49-F238E27FC236}">
                <a16:creationId xmlns:a16="http://schemas.microsoft.com/office/drawing/2014/main" id="{0332B626-D6B4-E29F-77DE-0935574426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125" y="2123750"/>
            <a:ext cx="10131763" cy="434218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2D895C0F-A837-1486-9144-10828DFF2901}"/>
                  </a:ext>
                </a:extLst>
              </p:cNvPr>
              <p:cNvSpPr txBox="1"/>
              <p:nvPr/>
            </p:nvSpPr>
            <p:spPr>
              <a:xfrm>
                <a:off x="1030118" y="1158674"/>
                <a:ext cx="10131761" cy="845807"/>
              </a:xfrm>
              <a:prstGeom prst="roundRect">
                <a:avLst/>
              </a:prstGeom>
              <a:solidFill>
                <a:srgbClr val="FFF4E1"/>
              </a:solidFill>
              <a:ln w="28575">
                <a:noFill/>
              </a:ln>
            </p:spPr>
            <p:txBody>
              <a:bodyPr wrap="square" anchor="ctr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US" sz="2200" b="1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𝑿</m:t>
                      </m:r>
                      <m:r>
                        <a:rPr lang="en-US" sz="2200" b="1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</m:ctrlPr>
                        </m:sSub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𝑿</m:t>
                          </m:r>
                        </m:e>
                        <m:sub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en-US" sz="2200" b="1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:pPr algn="ctr"/>
                <a:r>
                  <a:rPr lang="en-US" sz="22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where each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𝑋</m:t>
                        </m:r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𝑖</m:t>
                        </m:r>
                      </m:sub>
                    </m:sSub>
                    <m:r>
                      <a:rPr lang="en-US" sz="22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~</m:t>
                    </m:r>
                    <m:r>
                      <m:rPr>
                        <m:sty m:val="p"/>
                      </m:rPr>
                      <a:rPr lang="en-US" sz="2200" b="0" i="0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Unif</m:t>
                    </m:r>
                    <m:r>
                      <a:rPr lang="en-US" sz="2200" b="0" i="0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(0,1)</m:t>
                    </m:r>
                  </m:oMath>
                </a14:m>
                <a:r>
                  <a:rPr lang="en-US" sz="22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and is independent</a:t>
                </a:r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2D895C0F-A837-1486-9144-10828DFF29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0118" y="1158674"/>
                <a:ext cx="10131761" cy="845807"/>
              </a:xfrm>
              <a:prstGeom prst="roundRect">
                <a:avLst/>
              </a:prstGeom>
              <a:blipFill>
                <a:blip r:embed="rId4"/>
                <a:stretch>
                  <a:fillRect b="-10072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935718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FE3B76-D408-412B-8C53-BB6850593D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“Proof by example” -- uniform</a:t>
            </a:r>
          </a:p>
        </p:txBody>
      </p:sp>
      <p:pic>
        <p:nvPicPr>
          <p:cNvPr id="29" name="Picture 28" descr="A graph of a function&#10;&#10;Description automatically generated">
            <a:extLst>
              <a:ext uri="{FF2B5EF4-FFF2-40B4-BE49-F238E27FC236}">
                <a16:creationId xmlns:a16="http://schemas.microsoft.com/office/drawing/2014/main" id="{0332B626-D6B4-E29F-77DE-0935574426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125" y="2123750"/>
            <a:ext cx="10131763" cy="434218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2D895C0F-A837-1486-9144-10828DFF2901}"/>
                  </a:ext>
                </a:extLst>
              </p:cNvPr>
              <p:cNvSpPr txBox="1"/>
              <p:nvPr/>
            </p:nvSpPr>
            <p:spPr>
              <a:xfrm>
                <a:off x="1030118" y="1158674"/>
                <a:ext cx="10131761" cy="845807"/>
              </a:xfrm>
              <a:prstGeom prst="roundRect">
                <a:avLst/>
              </a:prstGeom>
              <a:solidFill>
                <a:srgbClr val="FFF4E1"/>
              </a:solidFill>
              <a:ln w="28575">
                <a:noFill/>
              </a:ln>
            </p:spPr>
            <p:txBody>
              <a:bodyPr wrap="square" anchor="ctr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US" sz="2200" b="1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𝑿</m:t>
                      </m:r>
                      <m:r>
                        <a:rPr lang="en-US" sz="2200" b="1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</m:ctrlPr>
                        </m:sSub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𝑿</m:t>
                          </m:r>
                        </m:e>
                        <m:sub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en-US" sz="2200" b="1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:pPr algn="ctr"/>
                <a:r>
                  <a:rPr lang="en-US" sz="22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where each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𝑋</m:t>
                        </m:r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𝑖</m:t>
                        </m:r>
                      </m:sub>
                    </m:sSub>
                    <m:r>
                      <a:rPr lang="en-US" sz="22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~</m:t>
                    </m:r>
                    <m:r>
                      <m:rPr>
                        <m:sty m:val="p"/>
                      </m:rPr>
                      <a:rPr lang="en-US" sz="2200" b="0" i="0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Unif</m:t>
                    </m:r>
                    <m:r>
                      <a:rPr lang="en-US" sz="2200" b="0" i="0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(0,1)</m:t>
                    </m:r>
                  </m:oMath>
                </a14:m>
                <a:r>
                  <a:rPr lang="en-US" sz="22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and is independent</a:t>
                </a:r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2D895C0F-A837-1486-9144-10828DFF29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0118" y="1158674"/>
                <a:ext cx="10131761" cy="845807"/>
              </a:xfrm>
              <a:prstGeom prst="roundRect">
                <a:avLst/>
              </a:prstGeom>
              <a:blipFill>
                <a:blip r:embed="rId4"/>
                <a:stretch>
                  <a:fillRect b="-10072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402588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FE3B76-D408-412B-8C53-BB6850593D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“Proof by example” -- uniform</a:t>
            </a:r>
          </a:p>
        </p:txBody>
      </p:sp>
      <p:pic>
        <p:nvPicPr>
          <p:cNvPr id="29" name="Picture 28" descr="A graph of a function&#10;&#10;Description automatically generated">
            <a:extLst>
              <a:ext uri="{FF2B5EF4-FFF2-40B4-BE49-F238E27FC236}">
                <a16:creationId xmlns:a16="http://schemas.microsoft.com/office/drawing/2014/main" id="{0332B626-D6B4-E29F-77DE-0935574426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125" y="2123750"/>
            <a:ext cx="10131763" cy="4342184"/>
          </a:xfrm>
          <a:prstGeom prst="rect">
            <a:avLst/>
          </a:prstGeom>
        </p:spPr>
      </p:pic>
      <p:pic>
        <p:nvPicPr>
          <p:cNvPr id="31" name="Picture 30" descr="A graph of a function&#10;&#10;Description automatically generated">
            <a:extLst>
              <a:ext uri="{FF2B5EF4-FFF2-40B4-BE49-F238E27FC236}">
                <a16:creationId xmlns:a16="http://schemas.microsoft.com/office/drawing/2014/main" id="{B3E13D3D-01B6-4593-F585-A082B72559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124" y="2123750"/>
            <a:ext cx="10131763" cy="434218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2D895C0F-A837-1486-9144-10828DFF2901}"/>
                  </a:ext>
                </a:extLst>
              </p:cNvPr>
              <p:cNvSpPr txBox="1"/>
              <p:nvPr/>
            </p:nvSpPr>
            <p:spPr>
              <a:xfrm>
                <a:off x="1030118" y="1158674"/>
                <a:ext cx="10131761" cy="845807"/>
              </a:xfrm>
              <a:prstGeom prst="roundRect">
                <a:avLst/>
              </a:prstGeom>
              <a:solidFill>
                <a:srgbClr val="FFF4E1"/>
              </a:solidFill>
              <a:ln w="28575">
                <a:noFill/>
              </a:ln>
            </p:spPr>
            <p:txBody>
              <a:bodyPr wrap="square" anchor="ctr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US" sz="2200" b="1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𝑿</m:t>
                      </m:r>
                      <m:r>
                        <a:rPr lang="en-US" sz="2200" b="1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</m:ctrlPr>
                        </m:sSub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𝑿</m:t>
                          </m:r>
                        </m:e>
                        <m:sub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2200" b="1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+</m:t>
                      </m:r>
                      <m:sSub>
                        <m:sSubPr>
                          <m:ctrlP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</m:ctrlPr>
                        </m:sSub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𝑿</m:t>
                          </m:r>
                        </m:e>
                        <m:sub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en-US" sz="2200" b="1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:pPr algn="ctr"/>
                <a:r>
                  <a:rPr lang="en-US" sz="22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where each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𝑋</m:t>
                        </m:r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𝑖</m:t>
                        </m:r>
                      </m:sub>
                    </m:sSub>
                    <m:r>
                      <a:rPr lang="en-US" sz="22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~</m:t>
                    </m:r>
                    <m:r>
                      <m:rPr>
                        <m:sty m:val="p"/>
                      </m:rPr>
                      <a:rPr lang="en-US" sz="2200" b="0" i="0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Unif</m:t>
                    </m:r>
                    <m:r>
                      <a:rPr lang="en-US" sz="2200" b="0" i="0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(0,1)</m:t>
                    </m:r>
                  </m:oMath>
                </a14:m>
                <a:r>
                  <a:rPr lang="en-US" sz="22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and is independent</a:t>
                </a:r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2D895C0F-A837-1486-9144-10828DFF29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0118" y="1158674"/>
                <a:ext cx="10131761" cy="845807"/>
              </a:xfrm>
              <a:prstGeom prst="roundRect">
                <a:avLst/>
              </a:prstGeom>
              <a:blipFill>
                <a:blip r:embed="rId4"/>
                <a:stretch>
                  <a:fillRect b="-10072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62570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FE3B76-D408-412B-8C53-BB6850593D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“Proof by example” -- uniform</a:t>
            </a:r>
          </a:p>
        </p:txBody>
      </p:sp>
      <p:pic>
        <p:nvPicPr>
          <p:cNvPr id="29" name="Picture 28" descr="A graph of a function&#10;&#10;Description automatically generated">
            <a:extLst>
              <a:ext uri="{FF2B5EF4-FFF2-40B4-BE49-F238E27FC236}">
                <a16:creationId xmlns:a16="http://schemas.microsoft.com/office/drawing/2014/main" id="{0332B626-D6B4-E29F-77DE-0935574426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125" y="2123750"/>
            <a:ext cx="10131763" cy="4342184"/>
          </a:xfrm>
          <a:prstGeom prst="rect">
            <a:avLst/>
          </a:prstGeom>
        </p:spPr>
      </p:pic>
      <p:pic>
        <p:nvPicPr>
          <p:cNvPr id="31" name="Picture 30" descr="A graph of a function&#10;&#10;Description automatically generated">
            <a:extLst>
              <a:ext uri="{FF2B5EF4-FFF2-40B4-BE49-F238E27FC236}">
                <a16:creationId xmlns:a16="http://schemas.microsoft.com/office/drawing/2014/main" id="{B3E13D3D-01B6-4593-F585-A082B72559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124" y="2123750"/>
            <a:ext cx="10131763" cy="4342184"/>
          </a:xfrm>
          <a:prstGeom prst="rect">
            <a:avLst/>
          </a:prstGeom>
        </p:spPr>
      </p:pic>
      <p:pic>
        <p:nvPicPr>
          <p:cNvPr id="33" name="Picture 32" descr="A graph of a function&#10;&#10;Description automatically generated">
            <a:extLst>
              <a:ext uri="{FF2B5EF4-FFF2-40B4-BE49-F238E27FC236}">
                <a16:creationId xmlns:a16="http://schemas.microsoft.com/office/drawing/2014/main" id="{55748C51-719E-311F-BA23-6651B71744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123" y="2123750"/>
            <a:ext cx="10131762" cy="434218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2D895C0F-A837-1486-9144-10828DFF2901}"/>
                  </a:ext>
                </a:extLst>
              </p:cNvPr>
              <p:cNvSpPr txBox="1"/>
              <p:nvPr/>
            </p:nvSpPr>
            <p:spPr>
              <a:xfrm>
                <a:off x="1030118" y="1158674"/>
                <a:ext cx="10131761" cy="845807"/>
              </a:xfrm>
              <a:prstGeom prst="roundRect">
                <a:avLst/>
              </a:prstGeom>
              <a:solidFill>
                <a:srgbClr val="FFF4E1"/>
              </a:solidFill>
              <a:ln w="28575">
                <a:noFill/>
              </a:ln>
            </p:spPr>
            <p:txBody>
              <a:bodyPr wrap="square" anchor="ctr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US" sz="2200" b="1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𝑿</m:t>
                      </m:r>
                      <m:r>
                        <a:rPr lang="en-US" sz="2200" b="1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</m:ctrlPr>
                        </m:sSub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𝑿</m:t>
                          </m:r>
                        </m:e>
                        <m:sub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2200" b="1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+</m:t>
                      </m:r>
                      <m:sSub>
                        <m:sSubPr>
                          <m:ctrlP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</m:ctrlPr>
                        </m:sSub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𝑿</m:t>
                          </m:r>
                        </m:e>
                        <m:sub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𝟐</m:t>
                          </m:r>
                        </m:sub>
                      </m:sSub>
                      <m:r>
                        <a:rPr lang="en-US" sz="2200" b="1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+</m:t>
                      </m:r>
                      <m:sSub>
                        <m:sSubPr>
                          <m:ctrlP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</m:ctrlPr>
                        </m:sSub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𝑿</m:t>
                          </m:r>
                        </m:e>
                        <m:sub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𝟑</m:t>
                          </m:r>
                        </m:sub>
                      </m:sSub>
                    </m:oMath>
                  </m:oMathPara>
                </a14:m>
                <a:endParaRPr lang="en-US" sz="2200" b="1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:pPr algn="ctr"/>
                <a:r>
                  <a:rPr lang="en-US" sz="22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where each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𝑋</m:t>
                        </m:r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𝑖</m:t>
                        </m:r>
                      </m:sub>
                    </m:sSub>
                    <m:r>
                      <a:rPr lang="en-US" sz="22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~</m:t>
                    </m:r>
                    <m:r>
                      <m:rPr>
                        <m:sty m:val="p"/>
                      </m:rPr>
                      <a:rPr lang="en-US" sz="2200" b="0" i="0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Unif</m:t>
                    </m:r>
                    <m:r>
                      <a:rPr lang="en-US" sz="2200" b="0" i="0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(0,1)</m:t>
                    </m:r>
                  </m:oMath>
                </a14:m>
                <a:r>
                  <a:rPr lang="en-US" sz="22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and is independent</a:t>
                </a:r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2D895C0F-A837-1486-9144-10828DFF29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0118" y="1158674"/>
                <a:ext cx="10131761" cy="845807"/>
              </a:xfrm>
              <a:prstGeom prst="roundRect">
                <a:avLst/>
              </a:prstGeom>
              <a:blipFill>
                <a:blip r:embed="rId5"/>
                <a:stretch>
                  <a:fillRect b="-10072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718966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FE3B76-D408-412B-8C53-BB6850593D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“Proof by example” -- uniform</a:t>
            </a:r>
          </a:p>
        </p:txBody>
      </p:sp>
      <p:pic>
        <p:nvPicPr>
          <p:cNvPr id="29" name="Picture 28" descr="A graph of a function&#10;&#10;Description automatically generated">
            <a:extLst>
              <a:ext uri="{FF2B5EF4-FFF2-40B4-BE49-F238E27FC236}">
                <a16:creationId xmlns:a16="http://schemas.microsoft.com/office/drawing/2014/main" id="{0332B626-D6B4-E29F-77DE-0935574426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125" y="2123750"/>
            <a:ext cx="10131763" cy="4342184"/>
          </a:xfrm>
          <a:prstGeom prst="rect">
            <a:avLst/>
          </a:prstGeom>
        </p:spPr>
      </p:pic>
      <p:pic>
        <p:nvPicPr>
          <p:cNvPr id="31" name="Picture 30" descr="A graph of a function&#10;&#10;Description automatically generated">
            <a:extLst>
              <a:ext uri="{FF2B5EF4-FFF2-40B4-BE49-F238E27FC236}">
                <a16:creationId xmlns:a16="http://schemas.microsoft.com/office/drawing/2014/main" id="{B3E13D3D-01B6-4593-F585-A082B72559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124" y="2123750"/>
            <a:ext cx="10131763" cy="4342184"/>
          </a:xfrm>
          <a:prstGeom prst="rect">
            <a:avLst/>
          </a:prstGeom>
        </p:spPr>
      </p:pic>
      <p:pic>
        <p:nvPicPr>
          <p:cNvPr id="33" name="Picture 32" descr="A graph of a function&#10;&#10;Description automatically generated">
            <a:extLst>
              <a:ext uri="{FF2B5EF4-FFF2-40B4-BE49-F238E27FC236}">
                <a16:creationId xmlns:a16="http://schemas.microsoft.com/office/drawing/2014/main" id="{55748C51-719E-311F-BA23-6651B71744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123" y="2123750"/>
            <a:ext cx="10131762" cy="4342184"/>
          </a:xfrm>
          <a:prstGeom prst="rect">
            <a:avLst/>
          </a:prstGeom>
        </p:spPr>
      </p:pic>
      <p:pic>
        <p:nvPicPr>
          <p:cNvPr id="35" name="Picture 34" descr="A graph of a function&#10;&#10;Description automatically generated">
            <a:extLst>
              <a:ext uri="{FF2B5EF4-FFF2-40B4-BE49-F238E27FC236}">
                <a16:creationId xmlns:a16="http://schemas.microsoft.com/office/drawing/2014/main" id="{5B97D716-7601-FDAB-303F-0F4FAB08FDA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121" y="2123750"/>
            <a:ext cx="10131762" cy="434218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2D895C0F-A837-1486-9144-10828DFF2901}"/>
                  </a:ext>
                </a:extLst>
              </p:cNvPr>
              <p:cNvSpPr txBox="1"/>
              <p:nvPr/>
            </p:nvSpPr>
            <p:spPr>
              <a:xfrm>
                <a:off x="1030118" y="1158674"/>
                <a:ext cx="10131761" cy="845807"/>
              </a:xfrm>
              <a:prstGeom prst="roundRect">
                <a:avLst/>
              </a:prstGeom>
              <a:solidFill>
                <a:srgbClr val="FFF4E1"/>
              </a:solidFill>
              <a:ln w="28575">
                <a:noFill/>
              </a:ln>
            </p:spPr>
            <p:txBody>
              <a:bodyPr wrap="square" anchor="ctr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US" sz="2200" b="1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𝑿</m:t>
                      </m:r>
                      <m:r>
                        <a:rPr lang="en-US" sz="2200" b="1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</m:ctrlPr>
                        </m:sSub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𝑿</m:t>
                          </m:r>
                        </m:e>
                        <m:sub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2200" b="1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+</m:t>
                      </m:r>
                      <m:sSub>
                        <m:sSubPr>
                          <m:ctrlP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</m:ctrlPr>
                        </m:sSub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𝑿</m:t>
                          </m:r>
                        </m:e>
                        <m:sub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𝟐</m:t>
                          </m:r>
                        </m:sub>
                      </m:sSub>
                      <m:r>
                        <a:rPr lang="en-US" sz="2200" b="1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+</m:t>
                      </m:r>
                      <m:sSub>
                        <m:sSubPr>
                          <m:ctrlP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</m:ctrlPr>
                        </m:sSub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𝑿</m:t>
                          </m:r>
                        </m:e>
                        <m:sub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𝟑</m:t>
                          </m:r>
                        </m:sub>
                      </m:sSub>
                      <m:r>
                        <a:rPr lang="en-US" sz="2200" b="1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+</m:t>
                      </m:r>
                      <m:sSub>
                        <m:sSubPr>
                          <m:ctrlP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</m:ctrlPr>
                        </m:sSub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𝑿</m:t>
                          </m:r>
                        </m:e>
                        <m:sub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𝟒</m:t>
                          </m:r>
                        </m:sub>
                      </m:sSub>
                    </m:oMath>
                  </m:oMathPara>
                </a14:m>
                <a:endParaRPr lang="en-US" sz="2200" b="1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:pPr algn="ctr"/>
                <a:r>
                  <a:rPr lang="en-US" sz="22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where each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𝑋</m:t>
                        </m:r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𝑖</m:t>
                        </m:r>
                      </m:sub>
                    </m:sSub>
                    <m:r>
                      <a:rPr lang="en-US" sz="22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~</m:t>
                    </m:r>
                    <m:r>
                      <m:rPr>
                        <m:sty m:val="p"/>
                      </m:rPr>
                      <a:rPr lang="en-US" sz="2200" b="0" i="0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Unif</m:t>
                    </m:r>
                    <m:r>
                      <a:rPr lang="en-US" sz="2200" b="0" i="0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(0,1)</m:t>
                    </m:r>
                  </m:oMath>
                </a14:m>
                <a:r>
                  <a:rPr lang="en-US" sz="22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and is independent</a:t>
                </a:r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2D895C0F-A837-1486-9144-10828DFF29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0118" y="1158674"/>
                <a:ext cx="10131761" cy="845807"/>
              </a:xfrm>
              <a:prstGeom prst="roundRect">
                <a:avLst/>
              </a:prstGeom>
              <a:blipFill>
                <a:blip r:embed="rId6"/>
                <a:stretch>
                  <a:fillRect b="-10072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962093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1F22CD-0D36-C91A-940B-0EDA97354D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Logistics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F3C44D-CD32-13A3-B16D-884B642D6F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Midterm grades released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See Ed post for more info!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Quiz on Friday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 Discrete + Continuous RVs (lectures 10-14)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 Midterm cheat sheet + distribution sheet + z-table</a:t>
            </a:r>
          </a:p>
        </p:txBody>
      </p:sp>
    </p:spTree>
    <p:extLst>
      <p:ext uri="{BB962C8B-B14F-4D97-AF65-F5344CB8AC3E}">
        <p14:creationId xmlns:p14="http://schemas.microsoft.com/office/powerpoint/2010/main" val="19493270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FE3B76-D408-412B-8C53-BB6850593D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“Proof by example” -- uniform</a:t>
            </a:r>
          </a:p>
        </p:txBody>
      </p:sp>
      <p:pic>
        <p:nvPicPr>
          <p:cNvPr id="29" name="Picture 28" descr="A graph of a function&#10;&#10;Description automatically generated">
            <a:extLst>
              <a:ext uri="{FF2B5EF4-FFF2-40B4-BE49-F238E27FC236}">
                <a16:creationId xmlns:a16="http://schemas.microsoft.com/office/drawing/2014/main" id="{0332B626-D6B4-E29F-77DE-0935574426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125" y="2123750"/>
            <a:ext cx="10131763" cy="4342184"/>
          </a:xfrm>
          <a:prstGeom prst="rect">
            <a:avLst/>
          </a:prstGeom>
        </p:spPr>
      </p:pic>
      <p:pic>
        <p:nvPicPr>
          <p:cNvPr id="31" name="Picture 30" descr="A graph of a function&#10;&#10;Description automatically generated">
            <a:extLst>
              <a:ext uri="{FF2B5EF4-FFF2-40B4-BE49-F238E27FC236}">
                <a16:creationId xmlns:a16="http://schemas.microsoft.com/office/drawing/2014/main" id="{B3E13D3D-01B6-4593-F585-A082B72559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124" y="2123750"/>
            <a:ext cx="10131763" cy="4342184"/>
          </a:xfrm>
          <a:prstGeom prst="rect">
            <a:avLst/>
          </a:prstGeom>
        </p:spPr>
      </p:pic>
      <p:pic>
        <p:nvPicPr>
          <p:cNvPr id="33" name="Picture 32" descr="A graph of a function&#10;&#10;Description automatically generated">
            <a:extLst>
              <a:ext uri="{FF2B5EF4-FFF2-40B4-BE49-F238E27FC236}">
                <a16:creationId xmlns:a16="http://schemas.microsoft.com/office/drawing/2014/main" id="{55748C51-719E-311F-BA23-6651B71744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123" y="2123750"/>
            <a:ext cx="10131762" cy="4342184"/>
          </a:xfrm>
          <a:prstGeom prst="rect">
            <a:avLst/>
          </a:prstGeom>
        </p:spPr>
      </p:pic>
      <p:pic>
        <p:nvPicPr>
          <p:cNvPr id="35" name="Picture 34" descr="A graph of a function&#10;&#10;Description automatically generated">
            <a:extLst>
              <a:ext uri="{FF2B5EF4-FFF2-40B4-BE49-F238E27FC236}">
                <a16:creationId xmlns:a16="http://schemas.microsoft.com/office/drawing/2014/main" id="{5B97D716-7601-FDAB-303F-0F4FAB08FDA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121" y="2123750"/>
            <a:ext cx="10131762" cy="4342184"/>
          </a:xfrm>
          <a:prstGeom prst="rect">
            <a:avLst/>
          </a:prstGeom>
        </p:spPr>
      </p:pic>
      <p:pic>
        <p:nvPicPr>
          <p:cNvPr id="37" name="Picture 36" descr="A graph of a function&#10;&#10;Description automatically generated">
            <a:extLst>
              <a:ext uri="{FF2B5EF4-FFF2-40B4-BE49-F238E27FC236}">
                <a16:creationId xmlns:a16="http://schemas.microsoft.com/office/drawing/2014/main" id="{AB9CB559-62FC-1EDC-390D-8B369268C1E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118" y="2123750"/>
            <a:ext cx="10131763" cy="434218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2D895C0F-A837-1486-9144-10828DFF2901}"/>
                  </a:ext>
                </a:extLst>
              </p:cNvPr>
              <p:cNvSpPr txBox="1"/>
              <p:nvPr/>
            </p:nvSpPr>
            <p:spPr>
              <a:xfrm>
                <a:off x="1030118" y="1158674"/>
                <a:ext cx="10131761" cy="845807"/>
              </a:xfrm>
              <a:prstGeom prst="roundRect">
                <a:avLst/>
              </a:prstGeom>
              <a:solidFill>
                <a:srgbClr val="FFF4E1"/>
              </a:solidFill>
              <a:ln w="28575">
                <a:noFill/>
              </a:ln>
            </p:spPr>
            <p:txBody>
              <a:bodyPr wrap="square" anchor="ctr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US" sz="2200" b="1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𝑿</m:t>
                      </m:r>
                      <m:r>
                        <a:rPr lang="en-US" sz="2200" b="1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</m:ctrlPr>
                        </m:sSub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𝑿</m:t>
                          </m:r>
                        </m:e>
                        <m:sub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2200" b="1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+</m:t>
                      </m:r>
                      <m:sSub>
                        <m:sSubPr>
                          <m:ctrlP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</m:ctrlPr>
                        </m:sSub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𝑿</m:t>
                          </m:r>
                        </m:e>
                        <m:sub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𝟐</m:t>
                          </m:r>
                        </m:sub>
                      </m:sSub>
                      <m:r>
                        <a:rPr lang="en-US" sz="2200" b="1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+</m:t>
                      </m:r>
                      <m:sSub>
                        <m:sSubPr>
                          <m:ctrlP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</m:ctrlPr>
                        </m:sSub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𝑿</m:t>
                          </m:r>
                        </m:e>
                        <m:sub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𝟑</m:t>
                          </m:r>
                        </m:sub>
                      </m:sSub>
                      <m:r>
                        <a:rPr lang="en-US" sz="2200" b="1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+</m:t>
                      </m:r>
                      <m:sSub>
                        <m:sSubPr>
                          <m:ctrlP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</m:ctrlPr>
                        </m:sSub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𝑿</m:t>
                          </m:r>
                        </m:e>
                        <m:sub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𝟒</m:t>
                          </m:r>
                        </m:sub>
                      </m:sSub>
                      <m:r>
                        <a:rPr lang="en-US" sz="2200" b="1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+</m:t>
                      </m:r>
                      <m:sSub>
                        <m:sSubPr>
                          <m:ctrlP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</m:ctrlPr>
                        </m:sSub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𝑿</m:t>
                          </m:r>
                        </m:e>
                        <m:sub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𝟓</m:t>
                          </m:r>
                        </m:sub>
                      </m:sSub>
                    </m:oMath>
                  </m:oMathPara>
                </a14:m>
                <a:endParaRPr lang="en-US" sz="2200" b="1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:pPr algn="ctr"/>
                <a:r>
                  <a:rPr lang="en-US" sz="22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where each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𝑋</m:t>
                        </m:r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𝑖</m:t>
                        </m:r>
                      </m:sub>
                    </m:sSub>
                    <m:r>
                      <a:rPr lang="en-US" sz="22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~</m:t>
                    </m:r>
                    <m:r>
                      <m:rPr>
                        <m:sty m:val="p"/>
                      </m:rPr>
                      <a:rPr lang="en-US" sz="2200" b="0" i="0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Unif</m:t>
                    </m:r>
                    <m:r>
                      <a:rPr lang="en-US" sz="2200" b="0" i="0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(0,1)</m:t>
                    </m:r>
                  </m:oMath>
                </a14:m>
                <a:r>
                  <a:rPr lang="en-US" sz="22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and is independent</a:t>
                </a:r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2D895C0F-A837-1486-9144-10828DFF29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0118" y="1158674"/>
                <a:ext cx="10131761" cy="845807"/>
              </a:xfrm>
              <a:prstGeom prst="roundRect">
                <a:avLst/>
              </a:prstGeom>
              <a:blipFill>
                <a:blip r:embed="rId7"/>
                <a:stretch>
                  <a:fillRect b="-10072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2055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FE3B76-D408-412B-8C53-BB6850593D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“Proof by example” -- uniform</a:t>
            </a:r>
          </a:p>
        </p:txBody>
      </p:sp>
      <p:pic>
        <p:nvPicPr>
          <p:cNvPr id="29" name="Picture 28" descr="A graph of a function&#10;&#10;Description automatically generated">
            <a:extLst>
              <a:ext uri="{FF2B5EF4-FFF2-40B4-BE49-F238E27FC236}">
                <a16:creationId xmlns:a16="http://schemas.microsoft.com/office/drawing/2014/main" id="{0332B626-D6B4-E29F-77DE-0935574426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125" y="2123750"/>
            <a:ext cx="10131763" cy="4342184"/>
          </a:xfrm>
          <a:prstGeom prst="rect">
            <a:avLst/>
          </a:prstGeom>
        </p:spPr>
      </p:pic>
      <p:pic>
        <p:nvPicPr>
          <p:cNvPr id="31" name="Picture 30" descr="A graph of a function&#10;&#10;Description automatically generated">
            <a:extLst>
              <a:ext uri="{FF2B5EF4-FFF2-40B4-BE49-F238E27FC236}">
                <a16:creationId xmlns:a16="http://schemas.microsoft.com/office/drawing/2014/main" id="{B3E13D3D-01B6-4593-F585-A082B72559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124" y="2123750"/>
            <a:ext cx="10131763" cy="4342184"/>
          </a:xfrm>
          <a:prstGeom prst="rect">
            <a:avLst/>
          </a:prstGeom>
        </p:spPr>
      </p:pic>
      <p:pic>
        <p:nvPicPr>
          <p:cNvPr id="33" name="Picture 32" descr="A graph of a function&#10;&#10;Description automatically generated">
            <a:extLst>
              <a:ext uri="{FF2B5EF4-FFF2-40B4-BE49-F238E27FC236}">
                <a16:creationId xmlns:a16="http://schemas.microsoft.com/office/drawing/2014/main" id="{55748C51-719E-311F-BA23-6651B71744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123" y="2123750"/>
            <a:ext cx="10131762" cy="4342184"/>
          </a:xfrm>
          <a:prstGeom prst="rect">
            <a:avLst/>
          </a:prstGeom>
        </p:spPr>
      </p:pic>
      <p:pic>
        <p:nvPicPr>
          <p:cNvPr id="35" name="Picture 34" descr="A graph of a function&#10;&#10;Description automatically generated">
            <a:extLst>
              <a:ext uri="{FF2B5EF4-FFF2-40B4-BE49-F238E27FC236}">
                <a16:creationId xmlns:a16="http://schemas.microsoft.com/office/drawing/2014/main" id="{5B97D716-7601-FDAB-303F-0F4FAB08FDA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121" y="2123750"/>
            <a:ext cx="10131762" cy="4342184"/>
          </a:xfrm>
          <a:prstGeom prst="rect">
            <a:avLst/>
          </a:prstGeom>
        </p:spPr>
      </p:pic>
      <p:pic>
        <p:nvPicPr>
          <p:cNvPr id="37" name="Picture 36" descr="A graph of a function&#10;&#10;Description automatically generated">
            <a:extLst>
              <a:ext uri="{FF2B5EF4-FFF2-40B4-BE49-F238E27FC236}">
                <a16:creationId xmlns:a16="http://schemas.microsoft.com/office/drawing/2014/main" id="{AB9CB559-62FC-1EDC-390D-8B369268C1E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118" y="2123750"/>
            <a:ext cx="10131763" cy="4342184"/>
          </a:xfrm>
          <a:prstGeom prst="rect">
            <a:avLst/>
          </a:prstGeom>
        </p:spPr>
      </p:pic>
      <p:pic>
        <p:nvPicPr>
          <p:cNvPr id="39" name="Picture 38" descr="A graph with a curve&#10;&#10;Description automatically generated">
            <a:extLst>
              <a:ext uri="{FF2B5EF4-FFF2-40B4-BE49-F238E27FC236}">
                <a16:creationId xmlns:a16="http://schemas.microsoft.com/office/drawing/2014/main" id="{59C8036C-9DA4-6FF7-7722-316B0D0D887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118" y="2123750"/>
            <a:ext cx="10131763" cy="434218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2D895C0F-A837-1486-9144-10828DFF2901}"/>
                  </a:ext>
                </a:extLst>
              </p:cNvPr>
              <p:cNvSpPr txBox="1"/>
              <p:nvPr/>
            </p:nvSpPr>
            <p:spPr>
              <a:xfrm>
                <a:off x="1030118" y="1158674"/>
                <a:ext cx="10131761" cy="845807"/>
              </a:xfrm>
              <a:prstGeom prst="roundRect">
                <a:avLst/>
              </a:prstGeom>
              <a:solidFill>
                <a:srgbClr val="FFF4E1"/>
              </a:solidFill>
              <a:ln w="28575">
                <a:noFill/>
              </a:ln>
            </p:spPr>
            <p:txBody>
              <a:bodyPr wrap="square" anchor="ctr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US" sz="2200" b="1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𝑿</m:t>
                      </m:r>
                      <m:r>
                        <a:rPr lang="en-US" sz="2200" b="1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</m:ctrlPr>
                        </m:sSub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𝑿</m:t>
                          </m:r>
                        </m:e>
                        <m:sub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2200" b="1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+</m:t>
                      </m:r>
                      <m:sSub>
                        <m:sSubPr>
                          <m:ctrlP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</m:ctrlPr>
                        </m:sSub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𝑿</m:t>
                          </m:r>
                        </m:e>
                        <m:sub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𝟐</m:t>
                          </m:r>
                        </m:sub>
                      </m:sSub>
                      <m:r>
                        <a:rPr lang="en-US" sz="2200" b="1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+</m:t>
                      </m:r>
                      <m:sSub>
                        <m:sSubPr>
                          <m:ctrlP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</m:ctrlPr>
                        </m:sSub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𝑿</m:t>
                          </m:r>
                        </m:e>
                        <m:sub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𝟑</m:t>
                          </m:r>
                        </m:sub>
                      </m:sSub>
                      <m:r>
                        <a:rPr lang="en-US" sz="2200" b="1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+</m:t>
                      </m:r>
                      <m:sSub>
                        <m:sSubPr>
                          <m:ctrlP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</m:ctrlPr>
                        </m:sSub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𝑿</m:t>
                          </m:r>
                        </m:e>
                        <m:sub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𝟒</m:t>
                          </m:r>
                        </m:sub>
                      </m:sSub>
                      <m:r>
                        <a:rPr lang="en-US" sz="2200" b="1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+</m:t>
                      </m:r>
                      <m:sSub>
                        <m:sSubPr>
                          <m:ctrlP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</m:ctrlPr>
                        </m:sSub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𝑿</m:t>
                          </m:r>
                        </m:e>
                        <m:sub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𝟓</m:t>
                          </m:r>
                        </m:sub>
                      </m:sSub>
                      <m:r>
                        <a:rPr lang="en-US" sz="2200" b="1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+</m:t>
                      </m:r>
                      <m:sSub>
                        <m:sSubPr>
                          <m:ctrlP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</m:ctrlPr>
                        </m:sSub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𝑿</m:t>
                          </m:r>
                        </m:e>
                        <m:sub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𝟔</m:t>
                          </m:r>
                        </m:sub>
                      </m:sSub>
                    </m:oMath>
                  </m:oMathPara>
                </a14:m>
                <a:endParaRPr lang="en-US" sz="2200" b="1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:pPr algn="ctr"/>
                <a:r>
                  <a:rPr lang="en-US" sz="22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where each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𝑋</m:t>
                        </m:r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𝑖</m:t>
                        </m:r>
                      </m:sub>
                    </m:sSub>
                    <m:r>
                      <a:rPr lang="en-US" sz="22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~</m:t>
                    </m:r>
                    <m:r>
                      <m:rPr>
                        <m:sty m:val="p"/>
                      </m:rPr>
                      <a:rPr lang="en-US" sz="2200" b="0" i="0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Unif</m:t>
                    </m:r>
                    <m:r>
                      <a:rPr lang="en-US" sz="2200" b="0" i="0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(0,1)</m:t>
                    </m:r>
                  </m:oMath>
                </a14:m>
                <a:r>
                  <a:rPr lang="en-US" sz="22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and is independent</a:t>
                </a:r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2D895C0F-A837-1486-9144-10828DFF29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0118" y="1158674"/>
                <a:ext cx="10131761" cy="845807"/>
              </a:xfrm>
              <a:prstGeom prst="roundRect">
                <a:avLst/>
              </a:prstGeom>
              <a:blipFill>
                <a:blip r:embed="rId8"/>
                <a:stretch>
                  <a:fillRect b="-10072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682801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FE3B76-D408-412B-8C53-BB6850593D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“Proof by example” -- uniform</a:t>
            </a:r>
          </a:p>
        </p:txBody>
      </p:sp>
      <p:pic>
        <p:nvPicPr>
          <p:cNvPr id="29" name="Picture 28" descr="A graph of a function&#10;&#10;Description automatically generated">
            <a:extLst>
              <a:ext uri="{FF2B5EF4-FFF2-40B4-BE49-F238E27FC236}">
                <a16:creationId xmlns:a16="http://schemas.microsoft.com/office/drawing/2014/main" id="{0332B626-D6B4-E29F-77DE-0935574426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125" y="2123750"/>
            <a:ext cx="10131763" cy="4342184"/>
          </a:xfrm>
          <a:prstGeom prst="rect">
            <a:avLst/>
          </a:prstGeom>
        </p:spPr>
      </p:pic>
      <p:pic>
        <p:nvPicPr>
          <p:cNvPr id="31" name="Picture 30" descr="A graph of a function&#10;&#10;Description automatically generated">
            <a:extLst>
              <a:ext uri="{FF2B5EF4-FFF2-40B4-BE49-F238E27FC236}">
                <a16:creationId xmlns:a16="http://schemas.microsoft.com/office/drawing/2014/main" id="{B3E13D3D-01B6-4593-F585-A082B72559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124" y="2123750"/>
            <a:ext cx="10131763" cy="4342184"/>
          </a:xfrm>
          <a:prstGeom prst="rect">
            <a:avLst/>
          </a:prstGeom>
        </p:spPr>
      </p:pic>
      <p:pic>
        <p:nvPicPr>
          <p:cNvPr id="33" name="Picture 32" descr="A graph of a function&#10;&#10;Description automatically generated">
            <a:extLst>
              <a:ext uri="{FF2B5EF4-FFF2-40B4-BE49-F238E27FC236}">
                <a16:creationId xmlns:a16="http://schemas.microsoft.com/office/drawing/2014/main" id="{55748C51-719E-311F-BA23-6651B71744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123" y="2123750"/>
            <a:ext cx="10131762" cy="4342184"/>
          </a:xfrm>
          <a:prstGeom prst="rect">
            <a:avLst/>
          </a:prstGeom>
        </p:spPr>
      </p:pic>
      <p:pic>
        <p:nvPicPr>
          <p:cNvPr id="35" name="Picture 34" descr="A graph of a function&#10;&#10;Description automatically generated">
            <a:extLst>
              <a:ext uri="{FF2B5EF4-FFF2-40B4-BE49-F238E27FC236}">
                <a16:creationId xmlns:a16="http://schemas.microsoft.com/office/drawing/2014/main" id="{5B97D716-7601-FDAB-303F-0F4FAB08FDA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121" y="2123750"/>
            <a:ext cx="10131762" cy="4342184"/>
          </a:xfrm>
          <a:prstGeom prst="rect">
            <a:avLst/>
          </a:prstGeom>
        </p:spPr>
      </p:pic>
      <p:pic>
        <p:nvPicPr>
          <p:cNvPr id="37" name="Picture 36" descr="A graph of a function&#10;&#10;Description automatically generated">
            <a:extLst>
              <a:ext uri="{FF2B5EF4-FFF2-40B4-BE49-F238E27FC236}">
                <a16:creationId xmlns:a16="http://schemas.microsoft.com/office/drawing/2014/main" id="{AB9CB559-62FC-1EDC-390D-8B369268C1E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118" y="2123750"/>
            <a:ext cx="10131763" cy="4342184"/>
          </a:xfrm>
          <a:prstGeom prst="rect">
            <a:avLst/>
          </a:prstGeom>
        </p:spPr>
      </p:pic>
      <p:pic>
        <p:nvPicPr>
          <p:cNvPr id="39" name="Picture 38" descr="A graph with a curve&#10;&#10;Description automatically generated">
            <a:extLst>
              <a:ext uri="{FF2B5EF4-FFF2-40B4-BE49-F238E27FC236}">
                <a16:creationId xmlns:a16="http://schemas.microsoft.com/office/drawing/2014/main" id="{59C8036C-9DA4-6FF7-7722-316B0D0D887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118" y="2123750"/>
            <a:ext cx="10131763" cy="4342184"/>
          </a:xfrm>
          <a:prstGeom prst="rect">
            <a:avLst/>
          </a:prstGeom>
        </p:spPr>
      </p:pic>
      <p:pic>
        <p:nvPicPr>
          <p:cNvPr id="41" name="Picture 40" descr="A graph with a curve&#10;&#10;Description automatically generated">
            <a:extLst>
              <a:ext uri="{FF2B5EF4-FFF2-40B4-BE49-F238E27FC236}">
                <a16:creationId xmlns:a16="http://schemas.microsoft.com/office/drawing/2014/main" id="{0D48C5A2-69EC-A1E6-950E-75AF3320F0E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118" y="2123750"/>
            <a:ext cx="10131763" cy="434218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2D895C0F-A837-1486-9144-10828DFF2901}"/>
                  </a:ext>
                </a:extLst>
              </p:cNvPr>
              <p:cNvSpPr txBox="1"/>
              <p:nvPr/>
            </p:nvSpPr>
            <p:spPr>
              <a:xfrm>
                <a:off x="1030118" y="1158674"/>
                <a:ext cx="10131761" cy="845807"/>
              </a:xfrm>
              <a:prstGeom prst="roundRect">
                <a:avLst/>
              </a:prstGeom>
              <a:solidFill>
                <a:srgbClr val="FFF4E1"/>
              </a:solidFill>
              <a:ln w="28575">
                <a:noFill/>
              </a:ln>
            </p:spPr>
            <p:txBody>
              <a:bodyPr wrap="square" anchor="ctr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US" sz="2200" b="1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𝑿</m:t>
                      </m:r>
                      <m:r>
                        <a:rPr lang="en-US" sz="2200" b="1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</m:ctrlPr>
                        </m:sSub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𝑿</m:t>
                          </m:r>
                        </m:e>
                        <m:sub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2200" b="1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+</m:t>
                      </m:r>
                      <m:sSub>
                        <m:sSubPr>
                          <m:ctrlP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</m:ctrlPr>
                        </m:sSub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𝑿</m:t>
                          </m:r>
                        </m:e>
                        <m:sub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𝟐</m:t>
                          </m:r>
                        </m:sub>
                      </m:sSub>
                      <m:r>
                        <a:rPr lang="en-US" sz="2200" b="1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+</m:t>
                      </m:r>
                      <m:sSub>
                        <m:sSubPr>
                          <m:ctrlP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</m:ctrlPr>
                        </m:sSub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𝑿</m:t>
                          </m:r>
                        </m:e>
                        <m:sub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𝟑</m:t>
                          </m:r>
                        </m:sub>
                      </m:sSub>
                      <m:r>
                        <a:rPr lang="en-US" sz="2200" b="1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+</m:t>
                      </m:r>
                      <m:sSub>
                        <m:sSubPr>
                          <m:ctrlP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</m:ctrlPr>
                        </m:sSub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𝑿</m:t>
                          </m:r>
                        </m:e>
                        <m:sub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𝟒</m:t>
                          </m:r>
                        </m:sub>
                      </m:sSub>
                      <m:r>
                        <a:rPr lang="en-US" sz="2200" b="1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+</m:t>
                      </m:r>
                      <m:sSub>
                        <m:sSubPr>
                          <m:ctrlP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</m:ctrlPr>
                        </m:sSub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𝑿</m:t>
                          </m:r>
                        </m:e>
                        <m:sub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𝟓</m:t>
                          </m:r>
                        </m:sub>
                      </m:sSub>
                      <m:r>
                        <a:rPr lang="en-US" sz="2200" b="1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+</m:t>
                      </m:r>
                      <m:sSub>
                        <m:sSubPr>
                          <m:ctrlP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</m:ctrlPr>
                        </m:sSub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𝑿</m:t>
                          </m:r>
                        </m:e>
                        <m:sub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𝟔</m:t>
                          </m:r>
                        </m:sub>
                      </m:sSub>
                      <m:r>
                        <a:rPr lang="en-US" sz="2200" b="1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+</m:t>
                      </m:r>
                      <m:sSub>
                        <m:sSubPr>
                          <m:ctrlP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</m:ctrlPr>
                        </m:sSub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𝑿</m:t>
                          </m:r>
                        </m:e>
                        <m:sub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𝟕</m:t>
                          </m:r>
                        </m:sub>
                      </m:sSub>
                    </m:oMath>
                  </m:oMathPara>
                </a14:m>
                <a:endParaRPr lang="en-US" sz="2200" b="1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:pPr algn="ctr"/>
                <a:r>
                  <a:rPr lang="en-US" sz="22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where each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𝑋</m:t>
                        </m:r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𝑖</m:t>
                        </m:r>
                      </m:sub>
                    </m:sSub>
                    <m:r>
                      <a:rPr lang="en-US" sz="22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~</m:t>
                    </m:r>
                    <m:r>
                      <m:rPr>
                        <m:sty m:val="p"/>
                      </m:rPr>
                      <a:rPr lang="en-US" sz="2200" b="0" i="0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Unif</m:t>
                    </m:r>
                    <m:r>
                      <a:rPr lang="en-US" sz="2200" b="0" i="0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(0,1)</m:t>
                    </m:r>
                  </m:oMath>
                </a14:m>
                <a:r>
                  <a:rPr lang="en-US" sz="22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and is independent</a:t>
                </a:r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2D895C0F-A837-1486-9144-10828DFF29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0118" y="1158674"/>
                <a:ext cx="10131761" cy="845807"/>
              </a:xfrm>
              <a:prstGeom prst="roundRect">
                <a:avLst/>
              </a:prstGeom>
              <a:blipFill>
                <a:blip r:embed="rId9"/>
                <a:stretch>
                  <a:fillRect b="-10072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397713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FE3B76-D408-412B-8C53-BB6850593D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“Proof by example” -- uniform</a:t>
            </a:r>
          </a:p>
        </p:txBody>
      </p:sp>
      <p:pic>
        <p:nvPicPr>
          <p:cNvPr id="29" name="Picture 28" descr="A graph of a function&#10;&#10;Description automatically generated">
            <a:extLst>
              <a:ext uri="{FF2B5EF4-FFF2-40B4-BE49-F238E27FC236}">
                <a16:creationId xmlns:a16="http://schemas.microsoft.com/office/drawing/2014/main" id="{0332B626-D6B4-E29F-77DE-0935574426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125" y="2123750"/>
            <a:ext cx="10131763" cy="4342184"/>
          </a:xfrm>
          <a:prstGeom prst="rect">
            <a:avLst/>
          </a:prstGeom>
        </p:spPr>
      </p:pic>
      <p:pic>
        <p:nvPicPr>
          <p:cNvPr id="31" name="Picture 30" descr="A graph of a function&#10;&#10;Description automatically generated">
            <a:extLst>
              <a:ext uri="{FF2B5EF4-FFF2-40B4-BE49-F238E27FC236}">
                <a16:creationId xmlns:a16="http://schemas.microsoft.com/office/drawing/2014/main" id="{B3E13D3D-01B6-4593-F585-A082B72559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124" y="2123750"/>
            <a:ext cx="10131763" cy="4342184"/>
          </a:xfrm>
          <a:prstGeom prst="rect">
            <a:avLst/>
          </a:prstGeom>
        </p:spPr>
      </p:pic>
      <p:pic>
        <p:nvPicPr>
          <p:cNvPr id="33" name="Picture 32" descr="A graph of a function&#10;&#10;Description automatically generated">
            <a:extLst>
              <a:ext uri="{FF2B5EF4-FFF2-40B4-BE49-F238E27FC236}">
                <a16:creationId xmlns:a16="http://schemas.microsoft.com/office/drawing/2014/main" id="{55748C51-719E-311F-BA23-6651B71744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123" y="2123750"/>
            <a:ext cx="10131762" cy="4342184"/>
          </a:xfrm>
          <a:prstGeom prst="rect">
            <a:avLst/>
          </a:prstGeom>
        </p:spPr>
      </p:pic>
      <p:pic>
        <p:nvPicPr>
          <p:cNvPr id="35" name="Picture 34" descr="A graph of a function&#10;&#10;Description automatically generated">
            <a:extLst>
              <a:ext uri="{FF2B5EF4-FFF2-40B4-BE49-F238E27FC236}">
                <a16:creationId xmlns:a16="http://schemas.microsoft.com/office/drawing/2014/main" id="{5B97D716-7601-FDAB-303F-0F4FAB08FDA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121" y="2123750"/>
            <a:ext cx="10131762" cy="4342184"/>
          </a:xfrm>
          <a:prstGeom prst="rect">
            <a:avLst/>
          </a:prstGeom>
        </p:spPr>
      </p:pic>
      <p:pic>
        <p:nvPicPr>
          <p:cNvPr id="37" name="Picture 36" descr="A graph of a function&#10;&#10;Description automatically generated">
            <a:extLst>
              <a:ext uri="{FF2B5EF4-FFF2-40B4-BE49-F238E27FC236}">
                <a16:creationId xmlns:a16="http://schemas.microsoft.com/office/drawing/2014/main" id="{AB9CB559-62FC-1EDC-390D-8B369268C1E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118" y="2123750"/>
            <a:ext cx="10131763" cy="4342184"/>
          </a:xfrm>
          <a:prstGeom prst="rect">
            <a:avLst/>
          </a:prstGeom>
        </p:spPr>
      </p:pic>
      <p:pic>
        <p:nvPicPr>
          <p:cNvPr id="39" name="Picture 38" descr="A graph with a curve&#10;&#10;Description automatically generated">
            <a:extLst>
              <a:ext uri="{FF2B5EF4-FFF2-40B4-BE49-F238E27FC236}">
                <a16:creationId xmlns:a16="http://schemas.microsoft.com/office/drawing/2014/main" id="{59C8036C-9DA4-6FF7-7722-316B0D0D887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118" y="2123750"/>
            <a:ext cx="10131763" cy="4342184"/>
          </a:xfrm>
          <a:prstGeom prst="rect">
            <a:avLst/>
          </a:prstGeom>
        </p:spPr>
      </p:pic>
      <p:pic>
        <p:nvPicPr>
          <p:cNvPr id="41" name="Picture 40" descr="A graph with a curve&#10;&#10;Description automatically generated">
            <a:extLst>
              <a:ext uri="{FF2B5EF4-FFF2-40B4-BE49-F238E27FC236}">
                <a16:creationId xmlns:a16="http://schemas.microsoft.com/office/drawing/2014/main" id="{0D48C5A2-69EC-A1E6-950E-75AF3320F0E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118" y="2123750"/>
            <a:ext cx="10131763" cy="4342184"/>
          </a:xfrm>
          <a:prstGeom prst="rect">
            <a:avLst/>
          </a:prstGeom>
        </p:spPr>
      </p:pic>
      <p:pic>
        <p:nvPicPr>
          <p:cNvPr id="43" name="Picture 42" descr="A graph with a curve&#10;&#10;Description automatically generated">
            <a:extLst>
              <a:ext uri="{FF2B5EF4-FFF2-40B4-BE49-F238E27FC236}">
                <a16:creationId xmlns:a16="http://schemas.microsoft.com/office/drawing/2014/main" id="{3E51A6FF-9B31-95E3-CE8A-F69545F1589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118" y="2123750"/>
            <a:ext cx="10131763" cy="434218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2D895C0F-A837-1486-9144-10828DFF2901}"/>
                  </a:ext>
                </a:extLst>
              </p:cNvPr>
              <p:cNvSpPr txBox="1"/>
              <p:nvPr/>
            </p:nvSpPr>
            <p:spPr>
              <a:xfrm>
                <a:off x="1030118" y="1158674"/>
                <a:ext cx="10131761" cy="845807"/>
              </a:xfrm>
              <a:prstGeom prst="roundRect">
                <a:avLst/>
              </a:prstGeom>
              <a:solidFill>
                <a:srgbClr val="FFF4E1"/>
              </a:solidFill>
              <a:ln w="28575">
                <a:noFill/>
              </a:ln>
            </p:spPr>
            <p:txBody>
              <a:bodyPr wrap="square" anchor="ctr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US" sz="2200" b="1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𝑿</m:t>
                      </m:r>
                      <m:r>
                        <a:rPr lang="en-US" sz="2200" b="1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</m:ctrlPr>
                        </m:sSub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𝑿</m:t>
                          </m:r>
                        </m:e>
                        <m:sub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2200" b="1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+</m:t>
                      </m:r>
                      <m:sSub>
                        <m:sSubPr>
                          <m:ctrlP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</m:ctrlPr>
                        </m:sSub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𝑿</m:t>
                          </m:r>
                        </m:e>
                        <m:sub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𝟐</m:t>
                          </m:r>
                        </m:sub>
                      </m:sSub>
                      <m:r>
                        <a:rPr lang="en-US" sz="2200" b="1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+</m:t>
                      </m:r>
                      <m:sSub>
                        <m:sSubPr>
                          <m:ctrlP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</m:ctrlPr>
                        </m:sSub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𝑿</m:t>
                          </m:r>
                        </m:e>
                        <m:sub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𝟑</m:t>
                          </m:r>
                        </m:sub>
                      </m:sSub>
                      <m:r>
                        <a:rPr lang="en-US" sz="2200" b="1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+</m:t>
                      </m:r>
                      <m:sSub>
                        <m:sSubPr>
                          <m:ctrlP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</m:ctrlPr>
                        </m:sSub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𝑿</m:t>
                          </m:r>
                        </m:e>
                        <m:sub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𝟒</m:t>
                          </m:r>
                        </m:sub>
                      </m:sSub>
                      <m:r>
                        <a:rPr lang="en-US" sz="2200" b="1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+</m:t>
                      </m:r>
                      <m:sSub>
                        <m:sSubPr>
                          <m:ctrlP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</m:ctrlPr>
                        </m:sSub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𝑿</m:t>
                          </m:r>
                        </m:e>
                        <m:sub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𝟓</m:t>
                          </m:r>
                        </m:sub>
                      </m:sSub>
                      <m:r>
                        <a:rPr lang="en-US" sz="2200" b="1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+</m:t>
                      </m:r>
                      <m:sSub>
                        <m:sSubPr>
                          <m:ctrlP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</m:ctrlPr>
                        </m:sSub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𝑿</m:t>
                          </m:r>
                        </m:e>
                        <m:sub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𝟔</m:t>
                          </m:r>
                        </m:sub>
                      </m:sSub>
                      <m:r>
                        <a:rPr lang="en-US" sz="2200" b="1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+</m:t>
                      </m:r>
                      <m:sSub>
                        <m:sSubPr>
                          <m:ctrlP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</m:ctrlPr>
                        </m:sSub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𝑿</m:t>
                          </m:r>
                        </m:e>
                        <m:sub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𝟕</m:t>
                          </m:r>
                        </m:sub>
                      </m:sSub>
                      <m:r>
                        <a:rPr lang="en-US" sz="2200" b="1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+</m:t>
                      </m:r>
                      <m:sSub>
                        <m:sSubPr>
                          <m:ctrlP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</m:ctrlPr>
                        </m:sSub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𝑿</m:t>
                          </m:r>
                        </m:e>
                        <m:sub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𝟖</m:t>
                          </m:r>
                        </m:sub>
                      </m:sSub>
                    </m:oMath>
                  </m:oMathPara>
                </a14:m>
                <a:endParaRPr lang="en-US" sz="2200" b="1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:pPr algn="ctr"/>
                <a:r>
                  <a:rPr lang="en-US" sz="22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where each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𝑋</m:t>
                        </m:r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𝑖</m:t>
                        </m:r>
                      </m:sub>
                    </m:sSub>
                    <m:r>
                      <a:rPr lang="en-US" sz="22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~</m:t>
                    </m:r>
                    <m:r>
                      <m:rPr>
                        <m:sty m:val="p"/>
                      </m:rPr>
                      <a:rPr lang="en-US" sz="2200" b="0" i="0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Unif</m:t>
                    </m:r>
                    <m:r>
                      <a:rPr lang="en-US" sz="2200" b="0" i="0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(0,1)</m:t>
                    </m:r>
                  </m:oMath>
                </a14:m>
                <a:r>
                  <a:rPr lang="en-US" sz="22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and is independent</a:t>
                </a:r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2D895C0F-A837-1486-9144-10828DFF29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0118" y="1158674"/>
                <a:ext cx="10131761" cy="845807"/>
              </a:xfrm>
              <a:prstGeom prst="roundRect">
                <a:avLst/>
              </a:prstGeom>
              <a:blipFill>
                <a:blip r:embed="rId10"/>
                <a:stretch>
                  <a:fillRect b="-10072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417728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FE3B76-D408-412B-8C53-BB6850593D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“Proof by example” -- uniform</a:t>
            </a:r>
          </a:p>
        </p:txBody>
      </p:sp>
      <p:pic>
        <p:nvPicPr>
          <p:cNvPr id="29" name="Picture 28" descr="A graph of a function&#10;&#10;Description automatically generated">
            <a:extLst>
              <a:ext uri="{FF2B5EF4-FFF2-40B4-BE49-F238E27FC236}">
                <a16:creationId xmlns:a16="http://schemas.microsoft.com/office/drawing/2014/main" id="{0332B626-D6B4-E29F-77DE-0935574426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125" y="2123750"/>
            <a:ext cx="10131763" cy="4342184"/>
          </a:xfrm>
          <a:prstGeom prst="rect">
            <a:avLst/>
          </a:prstGeom>
        </p:spPr>
      </p:pic>
      <p:pic>
        <p:nvPicPr>
          <p:cNvPr id="31" name="Picture 30" descr="A graph of a function&#10;&#10;Description automatically generated">
            <a:extLst>
              <a:ext uri="{FF2B5EF4-FFF2-40B4-BE49-F238E27FC236}">
                <a16:creationId xmlns:a16="http://schemas.microsoft.com/office/drawing/2014/main" id="{B3E13D3D-01B6-4593-F585-A082B72559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124" y="2123750"/>
            <a:ext cx="10131763" cy="4342184"/>
          </a:xfrm>
          <a:prstGeom prst="rect">
            <a:avLst/>
          </a:prstGeom>
        </p:spPr>
      </p:pic>
      <p:pic>
        <p:nvPicPr>
          <p:cNvPr id="33" name="Picture 32" descr="A graph of a function&#10;&#10;Description automatically generated">
            <a:extLst>
              <a:ext uri="{FF2B5EF4-FFF2-40B4-BE49-F238E27FC236}">
                <a16:creationId xmlns:a16="http://schemas.microsoft.com/office/drawing/2014/main" id="{55748C51-719E-311F-BA23-6651B71744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123" y="2123750"/>
            <a:ext cx="10131762" cy="4342184"/>
          </a:xfrm>
          <a:prstGeom prst="rect">
            <a:avLst/>
          </a:prstGeom>
        </p:spPr>
      </p:pic>
      <p:pic>
        <p:nvPicPr>
          <p:cNvPr id="35" name="Picture 34" descr="A graph of a function&#10;&#10;Description automatically generated">
            <a:extLst>
              <a:ext uri="{FF2B5EF4-FFF2-40B4-BE49-F238E27FC236}">
                <a16:creationId xmlns:a16="http://schemas.microsoft.com/office/drawing/2014/main" id="{5B97D716-7601-FDAB-303F-0F4FAB08FDA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121" y="2123750"/>
            <a:ext cx="10131762" cy="4342184"/>
          </a:xfrm>
          <a:prstGeom prst="rect">
            <a:avLst/>
          </a:prstGeom>
        </p:spPr>
      </p:pic>
      <p:pic>
        <p:nvPicPr>
          <p:cNvPr id="37" name="Picture 36" descr="A graph of a function&#10;&#10;Description automatically generated">
            <a:extLst>
              <a:ext uri="{FF2B5EF4-FFF2-40B4-BE49-F238E27FC236}">
                <a16:creationId xmlns:a16="http://schemas.microsoft.com/office/drawing/2014/main" id="{AB9CB559-62FC-1EDC-390D-8B369268C1E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118" y="2123750"/>
            <a:ext cx="10131763" cy="4342184"/>
          </a:xfrm>
          <a:prstGeom prst="rect">
            <a:avLst/>
          </a:prstGeom>
        </p:spPr>
      </p:pic>
      <p:pic>
        <p:nvPicPr>
          <p:cNvPr id="39" name="Picture 38" descr="A graph with a curve&#10;&#10;Description automatically generated">
            <a:extLst>
              <a:ext uri="{FF2B5EF4-FFF2-40B4-BE49-F238E27FC236}">
                <a16:creationId xmlns:a16="http://schemas.microsoft.com/office/drawing/2014/main" id="{59C8036C-9DA4-6FF7-7722-316B0D0D887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118" y="2123750"/>
            <a:ext cx="10131763" cy="4342184"/>
          </a:xfrm>
          <a:prstGeom prst="rect">
            <a:avLst/>
          </a:prstGeom>
        </p:spPr>
      </p:pic>
      <p:pic>
        <p:nvPicPr>
          <p:cNvPr id="41" name="Picture 40" descr="A graph with a curve&#10;&#10;Description automatically generated">
            <a:extLst>
              <a:ext uri="{FF2B5EF4-FFF2-40B4-BE49-F238E27FC236}">
                <a16:creationId xmlns:a16="http://schemas.microsoft.com/office/drawing/2014/main" id="{0D48C5A2-69EC-A1E6-950E-75AF3320F0E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118" y="2123750"/>
            <a:ext cx="10131763" cy="4342184"/>
          </a:xfrm>
          <a:prstGeom prst="rect">
            <a:avLst/>
          </a:prstGeom>
        </p:spPr>
      </p:pic>
      <p:pic>
        <p:nvPicPr>
          <p:cNvPr id="43" name="Picture 42" descr="A graph with a curve&#10;&#10;Description automatically generated">
            <a:extLst>
              <a:ext uri="{FF2B5EF4-FFF2-40B4-BE49-F238E27FC236}">
                <a16:creationId xmlns:a16="http://schemas.microsoft.com/office/drawing/2014/main" id="{3E51A6FF-9B31-95E3-CE8A-F69545F1589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118" y="2123750"/>
            <a:ext cx="10131763" cy="4342184"/>
          </a:xfrm>
          <a:prstGeom prst="rect">
            <a:avLst/>
          </a:prstGeom>
        </p:spPr>
      </p:pic>
      <p:pic>
        <p:nvPicPr>
          <p:cNvPr id="45" name="Picture 44" descr="A graph with a curve&#10;&#10;Description automatically generated">
            <a:extLst>
              <a:ext uri="{FF2B5EF4-FFF2-40B4-BE49-F238E27FC236}">
                <a16:creationId xmlns:a16="http://schemas.microsoft.com/office/drawing/2014/main" id="{C4B39FB8-D800-F8EF-7949-016E8201FD7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118" y="2123750"/>
            <a:ext cx="10131763" cy="434218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2D895C0F-A837-1486-9144-10828DFF2901}"/>
                  </a:ext>
                </a:extLst>
              </p:cNvPr>
              <p:cNvSpPr txBox="1"/>
              <p:nvPr/>
            </p:nvSpPr>
            <p:spPr>
              <a:xfrm>
                <a:off x="1030118" y="1158674"/>
                <a:ext cx="10131761" cy="845807"/>
              </a:xfrm>
              <a:prstGeom prst="roundRect">
                <a:avLst/>
              </a:prstGeom>
              <a:solidFill>
                <a:srgbClr val="FFF4E1"/>
              </a:solidFill>
              <a:ln w="28575">
                <a:noFill/>
              </a:ln>
            </p:spPr>
            <p:txBody>
              <a:bodyPr wrap="square" anchor="ctr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US" sz="2200" b="1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𝑿</m:t>
                      </m:r>
                      <m:r>
                        <a:rPr lang="en-US" sz="2200" b="1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</m:ctrlPr>
                        </m:sSub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𝑿</m:t>
                          </m:r>
                        </m:e>
                        <m:sub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2200" b="1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+</m:t>
                      </m:r>
                      <m:sSub>
                        <m:sSubPr>
                          <m:ctrlP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</m:ctrlPr>
                        </m:sSub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𝑿</m:t>
                          </m:r>
                        </m:e>
                        <m:sub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𝟐</m:t>
                          </m:r>
                        </m:sub>
                      </m:sSub>
                      <m:r>
                        <a:rPr lang="en-US" sz="2200" b="1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+</m:t>
                      </m:r>
                      <m:sSub>
                        <m:sSubPr>
                          <m:ctrlP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</m:ctrlPr>
                        </m:sSub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𝑿</m:t>
                          </m:r>
                        </m:e>
                        <m:sub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𝟑</m:t>
                          </m:r>
                        </m:sub>
                      </m:sSub>
                      <m:r>
                        <a:rPr lang="en-US" sz="2200" b="1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+</m:t>
                      </m:r>
                      <m:sSub>
                        <m:sSubPr>
                          <m:ctrlP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</m:ctrlPr>
                        </m:sSub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𝑿</m:t>
                          </m:r>
                        </m:e>
                        <m:sub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𝟒</m:t>
                          </m:r>
                        </m:sub>
                      </m:sSub>
                      <m:r>
                        <a:rPr lang="en-US" sz="2200" b="1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+</m:t>
                      </m:r>
                      <m:sSub>
                        <m:sSubPr>
                          <m:ctrlP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</m:ctrlPr>
                        </m:sSub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𝑿</m:t>
                          </m:r>
                        </m:e>
                        <m:sub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𝟓</m:t>
                          </m:r>
                        </m:sub>
                      </m:sSub>
                      <m:r>
                        <a:rPr lang="en-US" sz="2200" b="1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+</m:t>
                      </m:r>
                      <m:sSub>
                        <m:sSubPr>
                          <m:ctrlP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</m:ctrlPr>
                        </m:sSub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𝑿</m:t>
                          </m:r>
                        </m:e>
                        <m:sub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𝟔</m:t>
                          </m:r>
                        </m:sub>
                      </m:sSub>
                      <m:r>
                        <a:rPr lang="en-US" sz="2200" b="1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+</m:t>
                      </m:r>
                      <m:sSub>
                        <m:sSubPr>
                          <m:ctrlP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</m:ctrlPr>
                        </m:sSub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𝑿</m:t>
                          </m:r>
                        </m:e>
                        <m:sub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𝟕</m:t>
                          </m:r>
                        </m:sub>
                      </m:sSub>
                      <m:r>
                        <a:rPr lang="en-US" sz="2200" b="1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+</m:t>
                      </m:r>
                      <m:sSub>
                        <m:sSubPr>
                          <m:ctrlP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</m:ctrlPr>
                        </m:sSub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𝑿</m:t>
                          </m:r>
                        </m:e>
                        <m:sub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𝟖</m:t>
                          </m:r>
                        </m:sub>
                      </m:sSub>
                      <m:r>
                        <a:rPr lang="en-US" sz="2200" b="1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+</m:t>
                      </m:r>
                      <m:sSub>
                        <m:sSubPr>
                          <m:ctrlP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</m:ctrlPr>
                        </m:sSub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𝑿</m:t>
                          </m:r>
                        </m:e>
                        <m:sub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𝟗</m:t>
                          </m:r>
                        </m:sub>
                      </m:sSub>
                    </m:oMath>
                  </m:oMathPara>
                </a14:m>
                <a:endParaRPr lang="en-US" sz="2200" b="1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:pPr algn="ctr"/>
                <a:r>
                  <a:rPr lang="en-US" sz="22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where each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𝑋</m:t>
                        </m:r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𝑖</m:t>
                        </m:r>
                      </m:sub>
                    </m:sSub>
                    <m:r>
                      <a:rPr lang="en-US" sz="22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~</m:t>
                    </m:r>
                    <m:r>
                      <m:rPr>
                        <m:sty m:val="p"/>
                      </m:rPr>
                      <a:rPr lang="en-US" sz="2200" b="0" i="0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Unif</m:t>
                    </m:r>
                    <m:r>
                      <a:rPr lang="en-US" sz="2200" b="0" i="0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(0,1)</m:t>
                    </m:r>
                  </m:oMath>
                </a14:m>
                <a:r>
                  <a:rPr lang="en-US" sz="22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and is independent</a:t>
                </a:r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2D895C0F-A837-1486-9144-10828DFF29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0118" y="1158674"/>
                <a:ext cx="10131761" cy="845807"/>
              </a:xfrm>
              <a:prstGeom prst="roundRect">
                <a:avLst/>
              </a:prstGeom>
              <a:blipFill>
                <a:blip r:embed="rId11"/>
                <a:stretch>
                  <a:fillRect b="-10072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071040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FE3B76-D408-412B-8C53-BB6850593D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“Proof by example” -- uniform</a:t>
            </a:r>
          </a:p>
        </p:txBody>
      </p:sp>
      <p:pic>
        <p:nvPicPr>
          <p:cNvPr id="29" name="Picture 28" descr="A graph of a function&#10;&#10;Description automatically generated">
            <a:extLst>
              <a:ext uri="{FF2B5EF4-FFF2-40B4-BE49-F238E27FC236}">
                <a16:creationId xmlns:a16="http://schemas.microsoft.com/office/drawing/2014/main" id="{0332B626-D6B4-E29F-77DE-0935574426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125" y="2123750"/>
            <a:ext cx="10131763" cy="4342184"/>
          </a:xfrm>
          <a:prstGeom prst="rect">
            <a:avLst/>
          </a:prstGeom>
        </p:spPr>
      </p:pic>
      <p:pic>
        <p:nvPicPr>
          <p:cNvPr id="31" name="Picture 30" descr="A graph of a function&#10;&#10;Description automatically generated">
            <a:extLst>
              <a:ext uri="{FF2B5EF4-FFF2-40B4-BE49-F238E27FC236}">
                <a16:creationId xmlns:a16="http://schemas.microsoft.com/office/drawing/2014/main" id="{B3E13D3D-01B6-4593-F585-A082B72559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124" y="2123750"/>
            <a:ext cx="10131763" cy="4342184"/>
          </a:xfrm>
          <a:prstGeom prst="rect">
            <a:avLst/>
          </a:prstGeom>
        </p:spPr>
      </p:pic>
      <p:pic>
        <p:nvPicPr>
          <p:cNvPr id="33" name="Picture 32" descr="A graph of a function&#10;&#10;Description automatically generated">
            <a:extLst>
              <a:ext uri="{FF2B5EF4-FFF2-40B4-BE49-F238E27FC236}">
                <a16:creationId xmlns:a16="http://schemas.microsoft.com/office/drawing/2014/main" id="{55748C51-719E-311F-BA23-6651B71744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123" y="2123750"/>
            <a:ext cx="10131762" cy="4342184"/>
          </a:xfrm>
          <a:prstGeom prst="rect">
            <a:avLst/>
          </a:prstGeom>
        </p:spPr>
      </p:pic>
      <p:pic>
        <p:nvPicPr>
          <p:cNvPr id="35" name="Picture 34" descr="A graph of a function&#10;&#10;Description automatically generated">
            <a:extLst>
              <a:ext uri="{FF2B5EF4-FFF2-40B4-BE49-F238E27FC236}">
                <a16:creationId xmlns:a16="http://schemas.microsoft.com/office/drawing/2014/main" id="{5B97D716-7601-FDAB-303F-0F4FAB08FDA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121" y="2123750"/>
            <a:ext cx="10131762" cy="4342184"/>
          </a:xfrm>
          <a:prstGeom prst="rect">
            <a:avLst/>
          </a:prstGeom>
        </p:spPr>
      </p:pic>
      <p:pic>
        <p:nvPicPr>
          <p:cNvPr id="37" name="Picture 36" descr="A graph of a function&#10;&#10;Description automatically generated">
            <a:extLst>
              <a:ext uri="{FF2B5EF4-FFF2-40B4-BE49-F238E27FC236}">
                <a16:creationId xmlns:a16="http://schemas.microsoft.com/office/drawing/2014/main" id="{AB9CB559-62FC-1EDC-390D-8B369268C1E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118" y="2123750"/>
            <a:ext cx="10131763" cy="4342184"/>
          </a:xfrm>
          <a:prstGeom prst="rect">
            <a:avLst/>
          </a:prstGeom>
        </p:spPr>
      </p:pic>
      <p:pic>
        <p:nvPicPr>
          <p:cNvPr id="39" name="Picture 38" descr="A graph with a curve&#10;&#10;Description automatically generated">
            <a:extLst>
              <a:ext uri="{FF2B5EF4-FFF2-40B4-BE49-F238E27FC236}">
                <a16:creationId xmlns:a16="http://schemas.microsoft.com/office/drawing/2014/main" id="{59C8036C-9DA4-6FF7-7722-316B0D0D887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118" y="2123750"/>
            <a:ext cx="10131763" cy="4342184"/>
          </a:xfrm>
          <a:prstGeom prst="rect">
            <a:avLst/>
          </a:prstGeom>
        </p:spPr>
      </p:pic>
      <p:pic>
        <p:nvPicPr>
          <p:cNvPr id="41" name="Picture 40" descr="A graph with a curve&#10;&#10;Description automatically generated">
            <a:extLst>
              <a:ext uri="{FF2B5EF4-FFF2-40B4-BE49-F238E27FC236}">
                <a16:creationId xmlns:a16="http://schemas.microsoft.com/office/drawing/2014/main" id="{0D48C5A2-69EC-A1E6-950E-75AF3320F0E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118" y="2123750"/>
            <a:ext cx="10131763" cy="4342184"/>
          </a:xfrm>
          <a:prstGeom prst="rect">
            <a:avLst/>
          </a:prstGeom>
        </p:spPr>
      </p:pic>
      <p:pic>
        <p:nvPicPr>
          <p:cNvPr id="43" name="Picture 42" descr="A graph with a curve&#10;&#10;Description automatically generated">
            <a:extLst>
              <a:ext uri="{FF2B5EF4-FFF2-40B4-BE49-F238E27FC236}">
                <a16:creationId xmlns:a16="http://schemas.microsoft.com/office/drawing/2014/main" id="{3E51A6FF-9B31-95E3-CE8A-F69545F1589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118" y="2123750"/>
            <a:ext cx="10131763" cy="4342184"/>
          </a:xfrm>
          <a:prstGeom prst="rect">
            <a:avLst/>
          </a:prstGeom>
        </p:spPr>
      </p:pic>
      <p:pic>
        <p:nvPicPr>
          <p:cNvPr id="45" name="Picture 44" descr="A graph with a curve&#10;&#10;Description automatically generated">
            <a:extLst>
              <a:ext uri="{FF2B5EF4-FFF2-40B4-BE49-F238E27FC236}">
                <a16:creationId xmlns:a16="http://schemas.microsoft.com/office/drawing/2014/main" id="{C4B39FB8-D800-F8EF-7949-016E8201FD7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118" y="2123750"/>
            <a:ext cx="10131763" cy="434218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2D895C0F-A837-1486-9144-10828DFF2901}"/>
                  </a:ext>
                </a:extLst>
              </p:cNvPr>
              <p:cNvSpPr txBox="1"/>
              <p:nvPr/>
            </p:nvSpPr>
            <p:spPr>
              <a:xfrm>
                <a:off x="1030118" y="1158674"/>
                <a:ext cx="10131761" cy="845807"/>
              </a:xfrm>
              <a:prstGeom prst="roundRect">
                <a:avLst/>
              </a:prstGeom>
              <a:solidFill>
                <a:srgbClr val="FFF4E1"/>
              </a:solidFill>
              <a:ln w="28575">
                <a:noFill/>
              </a:ln>
            </p:spPr>
            <p:txBody>
              <a:bodyPr wrap="square" anchor="ctr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US" sz="2200" b="1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𝑿</m:t>
                      </m:r>
                      <m:r>
                        <a:rPr lang="en-US" sz="2200" b="1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</m:ctrlPr>
                        </m:sSub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𝑿</m:t>
                          </m:r>
                        </m:e>
                        <m:sub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2200" b="1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+</m:t>
                      </m:r>
                      <m:sSub>
                        <m:sSubPr>
                          <m:ctrlP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</m:ctrlPr>
                        </m:sSub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𝑿</m:t>
                          </m:r>
                        </m:e>
                        <m:sub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𝟐</m:t>
                          </m:r>
                        </m:sub>
                      </m:sSub>
                      <m:r>
                        <a:rPr lang="en-US" sz="2200" b="1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+</m:t>
                      </m:r>
                      <m:sSub>
                        <m:sSubPr>
                          <m:ctrlP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</m:ctrlPr>
                        </m:sSub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𝑿</m:t>
                          </m:r>
                        </m:e>
                        <m:sub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𝟑</m:t>
                          </m:r>
                        </m:sub>
                      </m:sSub>
                      <m:r>
                        <a:rPr lang="en-US" sz="2200" b="1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+</m:t>
                      </m:r>
                      <m:sSub>
                        <m:sSubPr>
                          <m:ctrlP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</m:ctrlPr>
                        </m:sSub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𝑿</m:t>
                          </m:r>
                        </m:e>
                        <m:sub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𝟒</m:t>
                          </m:r>
                        </m:sub>
                      </m:sSub>
                      <m:r>
                        <a:rPr lang="en-US" sz="2200" b="1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+</m:t>
                      </m:r>
                      <m:sSub>
                        <m:sSubPr>
                          <m:ctrlP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</m:ctrlPr>
                        </m:sSub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𝑿</m:t>
                          </m:r>
                        </m:e>
                        <m:sub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𝟓</m:t>
                          </m:r>
                        </m:sub>
                      </m:sSub>
                      <m:r>
                        <a:rPr lang="en-US" sz="2200" b="1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+</m:t>
                      </m:r>
                      <m:sSub>
                        <m:sSubPr>
                          <m:ctrlP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</m:ctrlPr>
                        </m:sSub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𝑿</m:t>
                          </m:r>
                        </m:e>
                        <m:sub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𝟔</m:t>
                          </m:r>
                        </m:sub>
                      </m:sSub>
                      <m:r>
                        <a:rPr lang="en-US" sz="2200" b="1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+</m:t>
                      </m:r>
                      <m:sSub>
                        <m:sSubPr>
                          <m:ctrlP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</m:ctrlPr>
                        </m:sSub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𝑿</m:t>
                          </m:r>
                        </m:e>
                        <m:sub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𝟕</m:t>
                          </m:r>
                        </m:sub>
                      </m:sSub>
                      <m:r>
                        <a:rPr lang="en-US" sz="2200" b="1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+</m:t>
                      </m:r>
                      <m:sSub>
                        <m:sSubPr>
                          <m:ctrlP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</m:ctrlPr>
                        </m:sSub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𝑿</m:t>
                          </m:r>
                        </m:e>
                        <m:sub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𝟖</m:t>
                          </m:r>
                        </m:sub>
                      </m:sSub>
                      <m:r>
                        <a:rPr lang="en-US" sz="2200" b="1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+</m:t>
                      </m:r>
                      <m:sSub>
                        <m:sSubPr>
                          <m:ctrlP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</m:ctrlPr>
                        </m:sSub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𝑿</m:t>
                          </m:r>
                        </m:e>
                        <m:sub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𝟗</m:t>
                          </m:r>
                        </m:sub>
                      </m:sSub>
                      <m:r>
                        <a:rPr lang="en-US" sz="2200" b="1" i="1" smtClean="0"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+</m:t>
                      </m:r>
                      <m:sSub>
                        <m:sSubPr>
                          <m:ctrlP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</m:ctrlPr>
                        </m:sSub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𝑿</m:t>
                          </m:r>
                        </m:e>
                        <m:sub>
                          <m:r>
                            <a:rPr lang="en-US" sz="2200" b="1" i="1" smtClean="0"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𝟏𝟎</m:t>
                          </m:r>
                        </m:sub>
                      </m:sSub>
                    </m:oMath>
                  </m:oMathPara>
                </a14:m>
                <a:endParaRPr lang="en-US" sz="2200" b="1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:pPr algn="ctr"/>
                <a:r>
                  <a:rPr lang="en-US" sz="22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where each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𝑋</m:t>
                        </m:r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𝑖</m:t>
                        </m:r>
                      </m:sub>
                    </m:sSub>
                    <m:r>
                      <a:rPr lang="en-US" sz="22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~</m:t>
                    </m:r>
                    <m:r>
                      <m:rPr>
                        <m:sty m:val="p"/>
                      </m:rPr>
                      <a:rPr lang="en-US" sz="2200" b="0" i="0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Unif</m:t>
                    </m:r>
                    <m:r>
                      <a:rPr lang="en-US" sz="2200" b="0" i="0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(0,1)</m:t>
                    </m:r>
                  </m:oMath>
                </a14:m>
                <a:r>
                  <a:rPr lang="en-US" sz="22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and is independent</a:t>
                </a:r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2D895C0F-A837-1486-9144-10828DFF29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0118" y="1158674"/>
                <a:ext cx="10131761" cy="845807"/>
              </a:xfrm>
              <a:prstGeom prst="roundRect">
                <a:avLst/>
              </a:prstGeom>
              <a:blipFill>
                <a:blip r:embed="rId11"/>
                <a:stretch>
                  <a:fillRect b="-10072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 descr="A graph with a curve&#10;&#10;Description automatically generated">
            <a:extLst>
              <a:ext uri="{FF2B5EF4-FFF2-40B4-BE49-F238E27FC236}">
                <a16:creationId xmlns:a16="http://schemas.microsoft.com/office/drawing/2014/main" id="{264E1489-E2D9-4F2E-5D2D-A67455AFBCD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116" y="2123750"/>
            <a:ext cx="10131763" cy="4342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8011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EC1FEB-44B4-4282-AD17-E2AF2AA90D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“Proof by real-world”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0AEB51-FE6E-4FFD-A10E-6E7C5C60FF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72300" y="1463857"/>
            <a:ext cx="4790198" cy="4845504"/>
          </a:xfrm>
        </p:spPr>
        <p:txBody>
          <a:bodyPr/>
          <a:lstStyle/>
          <a:p>
            <a:r>
              <a:rPr lang="en-US" dirty="0"/>
              <a:t>A lot of real-world bell-curves can be explained as:</a:t>
            </a:r>
          </a:p>
          <a:p>
            <a:r>
              <a:rPr lang="en-US" b="1" dirty="0"/>
              <a:t>1. </a:t>
            </a:r>
            <a:r>
              <a:rPr lang="en-US" dirty="0"/>
              <a:t>The random variable comes from a combination of independent factors.</a:t>
            </a:r>
          </a:p>
          <a:p>
            <a:r>
              <a:rPr lang="en-US" b="1" dirty="0"/>
              <a:t>2. </a:t>
            </a:r>
            <a:r>
              <a:rPr lang="en-US" dirty="0"/>
              <a:t>The CLT says the distribution will become like a bell curve.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D094DAC-9B82-42E4-A0F4-37B723059170}"/>
              </a:ext>
            </a:extLst>
          </p:cNvPr>
          <p:cNvSpPr/>
          <p:nvPr/>
        </p:nvSpPr>
        <p:spPr>
          <a:xfrm>
            <a:off x="1041400" y="5846002"/>
            <a:ext cx="12784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birthweight</a:t>
            </a:r>
            <a:endParaRPr lang="en-US" dirty="0"/>
          </a:p>
        </p:txBody>
      </p:sp>
      <p:pic>
        <p:nvPicPr>
          <p:cNvPr id="1026" name="Picture 2" descr="https://www.healthknowledge.org.uk/sites/default/files/documents/publichealthtextbook/statistics/1b3b.jpg">
            <a:extLst>
              <a:ext uri="{FF2B5EF4-FFF2-40B4-BE49-F238E27FC236}">
                <a16:creationId xmlns:a16="http://schemas.microsoft.com/office/drawing/2014/main" id="{C15E7273-98D6-48C2-8400-6237DC33AF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502" y="1385334"/>
            <a:ext cx="5991225" cy="4543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66773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523555-8FBE-4CD2-A2C9-5BCAC29B04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Theory vs. Practice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79D4597-9F89-4EFE-A6CE-0E20A9E0A0C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Autofit/>
              </a:bodyPr>
              <a:lstStyle/>
              <a:p>
                <a:r>
                  <a:rPr lang="en-US" dirty="0"/>
                  <a:t>&gt; The formal theorem statement is “in the limit”</a:t>
                </a:r>
              </a:p>
              <a:p>
                <a:r>
                  <a:rPr lang="en-US" dirty="0"/>
                  <a:t>   You might not get exactly a normal distribution for any finite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 (e.g. if </a:t>
                </a:r>
                <a:br>
                  <a:rPr lang="en-US" dirty="0"/>
                </a:br>
                <a:r>
                  <a:rPr lang="en-US" dirty="0"/>
                  <a:t>   you sum discrete, the sum is always discrete and will be discontinuous </a:t>
                </a:r>
                <a:br>
                  <a:rPr lang="en-US" dirty="0"/>
                </a:br>
                <a:r>
                  <a:rPr lang="en-US" dirty="0"/>
                  <a:t>   for every finite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. </a:t>
                </a:r>
              </a:p>
              <a:p>
                <a:endParaRPr lang="en-US" dirty="0"/>
              </a:p>
              <a:p>
                <a:r>
                  <a:rPr lang="en-US" dirty="0"/>
                  <a:t>&gt; In practice, the approximations get very accurate very quickly (at least </a:t>
                </a:r>
                <a:br>
                  <a:rPr lang="en-US" dirty="0"/>
                </a:br>
                <a:r>
                  <a:rPr lang="en-US" dirty="0"/>
                  <a:t>    with a few tricks we’ll see soon). </a:t>
                </a:r>
              </a:p>
              <a:p>
                <a:r>
                  <a:rPr lang="en-US" dirty="0"/>
                  <a:t>   They won’t be exact (unless 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 are </a:t>
                </a:r>
                <a:r>
                  <a:rPr lang="en-US" dirty="0" err="1"/>
                  <a:t>normals</a:t>
                </a:r>
                <a:r>
                  <a:rPr lang="en-US" dirty="0"/>
                  <a:t>) but it’s close enough    </a:t>
                </a:r>
                <a:br>
                  <a:rPr lang="en-US" dirty="0"/>
                </a:br>
                <a:r>
                  <a:rPr lang="en-US" dirty="0"/>
                  <a:t>   to use even with relatively small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79D4597-9F89-4EFE-A6CE-0E20A9E0A0C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525" t="-2138" r="-26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80411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EC087B-B17B-6C76-ED5B-533C83829A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2775" y="3262680"/>
            <a:ext cx="6618373" cy="590415"/>
          </a:xfrm>
        </p:spPr>
        <p:txBody>
          <a:bodyPr/>
          <a:lstStyle/>
          <a:p>
            <a:r>
              <a:rPr lang="en-US" dirty="0"/>
              <a:t>Using the Central Limit Theorem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710886-2EF2-532F-AE56-889AAE1F3E12}"/>
              </a:ext>
            </a:extLst>
          </p:cNvPr>
          <p:cNvSpPr txBox="1"/>
          <p:nvPr/>
        </p:nvSpPr>
        <p:spPr>
          <a:xfrm>
            <a:off x="1902775" y="3928770"/>
            <a:ext cx="8651012" cy="1071618"/>
          </a:xfrm>
          <a:prstGeom prst="roundRect">
            <a:avLst>
              <a:gd name="adj" fmla="val 8011"/>
            </a:avLst>
          </a:prstGeom>
          <a:solidFill>
            <a:srgbClr val="ECF4ED"/>
          </a:solidFill>
          <a:ln w="28575">
            <a:noFill/>
          </a:ln>
        </p:spPr>
        <p:txBody>
          <a:bodyPr wrap="square" anchor="ctr">
            <a:noAutofit/>
          </a:bodyPr>
          <a:lstStyle/>
          <a:p>
            <a:r>
              <a:rPr lang="en-US" sz="2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Let’s start with the case when we are using CLT to approximate a sum of </a:t>
            </a:r>
            <a:r>
              <a:rPr lang="en-US" sz="2400" b="1" i="1" u="sng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continuous</a:t>
            </a:r>
            <a:r>
              <a:rPr lang="en-US" sz="2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 </a:t>
            </a:r>
            <a:r>
              <a:rPr lang="en-US" sz="2400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i.i.d</a:t>
            </a:r>
            <a:r>
              <a:rPr lang="en-US" sz="2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 random variables as normal</a:t>
            </a:r>
          </a:p>
        </p:txBody>
      </p:sp>
    </p:spTree>
    <p:extLst>
      <p:ext uri="{BB962C8B-B14F-4D97-AF65-F5344CB8AC3E}">
        <p14:creationId xmlns:p14="http://schemas.microsoft.com/office/powerpoint/2010/main" val="28960787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6B2685-0D8B-45CA-B014-E16FBE04CA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 of CLT steps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62E5BCB-2AB6-4440-B3DB-7DB31E9B684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39" y="1563248"/>
                <a:ext cx="11616760" cy="5294752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en-US" b="1" dirty="0">
                    <a:solidFill>
                      <a:schemeClr val="accent5"/>
                    </a:solidFill>
                  </a:rPr>
                  <a:t>1. Setup the problem </a:t>
                </a:r>
                <a:r>
                  <a:rPr lang="en-US" dirty="0"/>
                  <a:t>(e.g.,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limLoc m:val="undOvr"/>
                        <m:grow m:val="on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 are </a:t>
                </a:r>
                <a:r>
                  <a:rPr lang="en-US" dirty="0" err="1"/>
                  <a:t>i.i.d.</a:t>
                </a:r>
                <a:r>
                  <a:rPr lang="en-US" dirty="0"/>
                  <a:t>, and we want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)</a:t>
                </a:r>
              </a:p>
              <a:p>
                <a:pPr lvl="1"/>
                <a:r>
                  <a:rPr lang="en-US" dirty="0"/>
                  <a:t>   Write event you are interested in, in terms of sum of random variables.</a:t>
                </a:r>
              </a:p>
              <a:p>
                <a:r>
                  <a:rPr lang="en-US" dirty="0"/>
                  <a:t>   ⭐ Apply </a:t>
                </a:r>
                <a:r>
                  <a:rPr lang="en-US" b="1" i="1" dirty="0">
                    <a:solidFill>
                      <a:schemeClr val="accent5"/>
                    </a:solidFill>
                  </a:rPr>
                  <a:t>continuity correction </a:t>
                </a:r>
                <a:r>
                  <a:rPr lang="en-US" i="1" dirty="0"/>
                  <a:t>here</a:t>
                </a:r>
                <a:r>
                  <a:rPr lang="en-US" dirty="0"/>
                  <a:t> </a:t>
                </a:r>
                <a:r>
                  <a:rPr lang="en-US" u="sng" dirty="0"/>
                  <a:t>if RVs are discrete</a:t>
                </a:r>
                <a:r>
                  <a:rPr lang="en-US" dirty="0"/>
                  <a:t>.</a:t>
                </a:r>
              </a:p>
              <a:p>
                <a:endParaRPr lang="en-US" sz="1100" dirty="0"/>
              </a:p>
              <a:p>
                <a:r>
                  <a:rPr lang="en-US" b="1" dirty="0">
                    <a:solidFill>
                      <a:schemeClr val="accent5"/>
                    </a:solidFill>
                  </a:rPr>
                  <a:t>2</a:t>
                </a:r>
                <a:r>
                  <a:rPr lang="en-US" dirty="0">
                    <a:solidFill>
                      <a:schemeClr val="accent5"/>
                    </a:solidFill>
                  </a:rPr>
                  <a:t>. </a:t>
                </a:r>
                <a:r>
                  <a:rPr lang="en-US" b="1" dirty="0">
                    <a:solidFill>
                      <a:schemeClr val="accent5"/>
                    </a:solidFill>
                  </a:rPr>
                  <a:t>Apply CLT </a:t>
                </a:r>
                <a:r>
                  <a:rPr lang="en-US" dirty="0"/>
                  <a:t>(e.g., </a:t>
                </a:r>
                <a:r>
                  <a:rPr lang="en-US" dirty="0" err="1"/>
                  <a:t>approx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b="1" dirty="0"/>
                  <a:t> </a:t>
                </a:r>
                <a:r>
                  <a:rPr lang="en-US" dirty="0"/>
                  <a:t>as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~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-&gt;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≈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𝑌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d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    Approximate sum of RVs as normal with appropriate mean and variance</a:t>
                </a:r>
                <a:endParaRPr lang="en-US" b="1" dirty="0"/>
              </a:p>
              <a:p>
                <a:r>
                  <a:rPr lang="en-US" sz="2400" i="1" dirty="0">
                    <a:highlight>
                      <a:srgbClr val="FFF4E1"/>
                    </a:highlight>
                  </a:rPr>
                  <a:t>from here, we’re working with a normal distribution, which we’ve worked with before!</a:t>
                </a:r>
              </a:p>
              <a:p>
                <a:r>
                  <a:rPr lang="en-US" b="1" dirty="0">
                    <a:solidFill>
                      <a:schemeClr val="accent5"/>
                    </a:solidFill>
                  </a:rPr>
                  <a:t>3. Compute probability approximation using Phi table</a:t>
                </a:r>
              </a:p>
              <a:p>
                <a:r>
                  <a:rPr lang="en-US" b="1" dirty="0">
                    <a:solidFill>
                      <a:schemeClr val="accent5"/>
                    </a:solidFill>
                  </a:rPr>
                  <a:t>    &gt; </a:t>
                </a:r>
                <a:r>
                  <a:rPr lang="en-US" b="1" i="1" dirty="0">
                    <a:solidFill>
                      <a:schemeClr val="accent5"/>
                    </a:solidFill>
                  </a:rPr>
                  <a:t>Standardize</a:t>
                </a:r>
                <a:r>
                  <a:rPr lang="en-US" b="1" dirty="0">
                    <a:solidFill>
                      <a:schemeClr val="accent5"/>
                    </a:solidFill>
                  </a:rPr>
                  <a:t>  </a:t>
                </a:r>
                <a:r>
                  <a:rPr lang="en-US" b="1" dirty="0"/>
                  <a:t>(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𝑍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𝑁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−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𝜇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𝜎</m:t>
                        </m:r>
                      </m:den>
                    </m:f>
                  </m:oMath>
                </a14:m>
                <a:r>
                  <a:rPr lang="en-US" dirty="0"/>
                  <a:t>) -&gt;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𝑌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𝜇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𝜎</m:t>
                            </m:r>
                          </m:den>
                        </m:f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≤</m:t>
                        </m:r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𝜇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𝜎</m:t>
                            </m:r>
                          </m:den>
                        </m:f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𝑍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≤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𝜇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den>
                        </m:f>
                      </m:e>
                    </m:d>
                  </m:oMath>
                </a14:m>
                <a:endParaRPr lang="en-US" dirty="0"/>
              </a:p>
              <a:p>
                <a:r>
                  <a:rPr lang="en-US" b="1" dirty="0">
                    <a:solidFill>
                      <a:schemeClr val="accent5"/>
                    </a:solidFill>
                  </a:rPr>
                  <a:t>    &gt; </a:t>
                </a:r>
                <a:r>
                  <a:rPr lang="en-US" b="1" i="1" dirty="0">
                    <a:solidFill>
                      <a:schemeClr val="accent5"/>
                    </a:solidFill>
                  </a:rPr>
                  <a:t>Write in terms of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𝛷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  <m:r>
                      <a:rPr lang="en-US" b="0" i="0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= </m:t>
                    </m:r>
                    <m:r>
                      <a:rPr lang="en-US" b="0" dirty="0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b="0" i="0" dirty="0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b="0" i="0" dirty="0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Z</m:t>
                    </m:r>
                    <m:r>
                      <a:rPr lang="en-US" b="0" i="1" dirty="0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dirty="0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b="0" i="1" dirty="0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>
                  <a:solidFill>
                    <a:schemeClr val="accent5"/>
                  </a:solidFill>
                </a:endParaRPr>
              </a:p>
              <a:p>
                <a:r>
                  <a:rPr lang="en-US" b="1" dirty="0">
                    <a:solidFill>
                      <a:schemeClr val="accent5"/>
                    </a:solidFill>
                  </a:rPr>
                  <a:t>    &gt; </a:t>
                </a:r>
                <a:r>
                  <a:rPr lang="en-US" b="1" i="1" dirty="0">
                    <a:solidFill>
                      <a:schemeClr val="accent5"/>
                    </a:solidFill>
                  </a:rPr>
                  <a:t>Look up in table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62E5BCB-2AB6-4440-B3DB-7DB31E9B684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39" y="1563248"/>
                <a:ext cx="11616760" cy="5294752"/>
              </a:xfrm>
              <a:blipFill>
                <a:blip r:embed="rId3"/>
                <a:stretch>
                  <a:fillRect l="-1312" t="-25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8DD7DDB5-D6CC-3C2F-FC03-12F2735289C9}"/>
              </a:ext>
            </a:extLst>
          </p:cNvPr>
          <p:cNvSpPr txBox="1"/>
          <p:nvPr/>
        </p:nvSpPr>
        <p:spPr>
          <a:xfrm>
            <a:off x="575240" y="2337211"/>
            <a:ext cx="10848498" cy="550856"/>
          </a:xfrm>
          <a:prstGeom prst="roundRect">
            <a:avLst/>
          </a:prstGeom>
          <a:solidFill>
            <a:srgbClr val="ECF4ED"/>
          </a:solidFill>
          <a:ln w="28575">
            <a:noFill/>
          </a:ln>
        </p:spPr>
        <p:txBody>
          <a:bodyPr wrap="square" anchor="ctr">
            <a:noAutofit/>
          </a:bodyPr>
          <a:lstStyle/>
          <a:p>
            <a:pPr algn="ctr"/>
            <a:r>
              <a:rPr lang="en-US" sz="22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⚠️we’re going to be adding one more step here when we talk about discrete RVs!⚠️</a:t>
            </a:r>
          </a:p>
        </p:txBody>
      </p:sp>
    </p:spTree>
    <p:extLst>
      <p:ext uri="{BB962C8B-B14F-4D97-AF65-F5344CB8AC3E}">
        <p14:creationId xmlns:p14="http://schemas.microsoft.com/office/powerpoint/2010/main" val="28340963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40AE8F-6E13-7CDF-E338-C8257847E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Normal Distributions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id="{026AE9D2-F6B9-57BE-84D9-1C620D90DE70}"/>
                  </a:ext>
                </a:extLst>
              </p:cNvPr>
              <p:cNvSpPr/>
              <p:nvPr/>
            </p:nvSpPr>
            <p:spPr>
              <a:xfrm>
                <a:off x="575239" y="1462988"/>
                <a:ext cx="10941597" cy="3530577"/>
              </a:xfrm>
              <a:prstGeom prst="roundRect">
                <a:avLst>
                  <a:gd name="adj" fmla="val 8936"/>
                </a:avLst>
              </a:prstGeom>
              <a:noFill/>
              <a:ln w="5715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91440" marR="0" lvl="0" indent="-91440" algn="l" defTabSz="914400" rtl="0" eaLnBrk="1" fontAlgn="auto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rgbClr val="1CADE4"/>
                  </a:buClr>
                  <a:buSzPct val="100000"/>
                  <a:buFont typeface="Tw Cen MT" panose="020B0602020104020603" pitchFamily="34" charset="0"/>
                  <a:buChar char=" "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A </a:t>
                </a: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normal random variable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sz="28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</a:rPr>
                      <m:t>𝑋</m:t>
                    </m:r>
                    <m:r>
                      <a:rPr kumimoji="0" lang="en-US" sz="28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</a:rPr>
                      <m:t>~</m:t>
                    </m:r>
                    <m:r>
                      <a:rPr kumimoji="0" lang="en-US" sz="28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</a:rPr>
                      <m:t>𝒩</m:t>
                    </m:r>
                    <m:r>
                      <a:rPr kumimoji="0" lang="en-US" sz="28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</a:rPr>
                      <m:t>(</m:t>
                    </m:r>
                    <m:r>
                      <a:rPr kumimoji="0" lang="en-US" sz="28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</a:rPr>
                      <m:t>𝜇</m:t>
                    </m:r>
                    <m:r>
                      <a:rPr kumimoji="0" lang="en-US" sz="28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</a:rPr>
                      <m:t>,</m:t>
                    </m:r>
                    <m:sSup>
                      <m:sSupPr>
                        <m:ctrlPr>
                          <a:rPr kumimoji="0" lang="en-US" sz="28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</m:ctrlPr>
                      </m:sSupPr>
                      <m:e>
                        <m:r>
                          <a:rPr kumimoji="0" lang="en-US" sz="28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  <m:t>𝜎</m:t>
                        </m:r>
                      </m:e>
                      <m:sup>
                        <m:r>
                          <a:rPr kumimoji="0" lang="en-US" sz="28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  <m:t>2</m:t>
                        </m:r>
                      </m:sup>
                    </m:sSup>
                    <m:r>
                      <a:rPr kumimoji="0" lang="en-US" sz="28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</a:rPr>
                      <m:t>)</m:t>
                    </m:r>
                  </m:oMath>
                </a14:m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 has two parameters: </a:t>
                </a:r>
              </a:p>
              <a:p>
                <a:pPr marL="231775" marR="0" lvl="0" indent="109538" algn="l" defTabSz="914400" rtl="0" eaLnBrk="1" fontAlgn="auto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rgbClr val="1CADE4"/>
                  </a:buClr>
                  <a:buSzPct val="100000"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sz="2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</a:rPr>
                      <m:t>𝜇</m:t>
                    </m:r>
                    <m:r>
                      <a:rPr kumimoji="0" lang="en-US" sz="2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</a:rPr>
                      <m:t>=</m:t>
                    </m:r>
                    <m:r>
                      <a:rPr kumimoji="0" lang="en-US" sz="2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kumimoji="0" lang="en-US" sz="2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</m:ctrlPr>
                      </m:dPr>
                      <m:e>
                        <m:r>
                          <a:rPr kumimoji="0" lang="en-US" sz="2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  <m:t>𝑋</m:t>
                        </m:r>
                      </m:e>
                    </m:d>
                  </m:oMath>
                </a14:m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 is the mean</a:t>
                </a:r>
              </a:p>
              <a:p>
                <a:pPr marL="231775" lvl="0" indent="109538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rgbClr val="1CADE4"/>
                  </a:buClr>
                  <a:buSzPct val="100000"/>
                  <a:buFont typeface="Arial" panose="020B0604020202020204" pitchFamily="34" charset="0"/>
                  <a:buChar char="•"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US" sz="2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</m:ctrlPr>
                      </m:sSupPr>
                      <m:e>
                        <m:r>
                          <a:rPr kumimoji="0" lang="en-US" sz="2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  <m:t>𝜎</m:t>
                        </m:r>
                      </m:e>
                      <m:sup>
                        <m:r>
                          <a:rPr kumimoji="0" lang="en-US" sz="2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  <m:t>2</m:t>
                        </m:r>
                      </m:sup>
                    </m:sSup>
                    <m:r>
                      <a:rPr kumimoji="0" lang="en-US" sz="2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</a:rPr>
                      <m:t>=</m:t>
                    </m:r>
                    <m:r>
                      <m:rPr>
                        <m:sty m:val="p"/>
                      </m:rPr>
                      <a:rPr kumimoji="0" lang="en-US" sz="28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</a:rPr>
                      <m:t>Var</m:t>
                    </m:r>
                    <m:r>
                      <a:rPr kumimoji="0" lang="en-US" sz="2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</a:rPr>
                      <m:t>(</m:t>
                    </m:r>
                    <m:r>
                      <a:rPr kumimoji="0" lang="en-US" sz="2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</a:rPr>
                      <m:t>𝑋</m:t>
                    </m:r>
                    <m:r>
                      <a:rPr kumimoji="0" lang="en-US" sz="2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</a:rPr>
                      <m:t>)</m:t>
                    </m:r>
                  </m:oMath>
                </a14:m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 is the variance (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8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8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𝑉𝑎𝑟</m:t>
                        </m:r>
                        <m:d>
                          <m:dPr>
                            <m:ctrlPr>
                              <a:rPr lang="en-US" sz="28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</m:d>
                      </m:e>
                    </m:rad>
                  </m:oMath>
                </a14:m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 is </a:t>
                </a:r>
                <a:r>
                  <a:rPr kumimoji="0" lang="en-US" sz="2800" b="1" i="1" strike="noStrike" kern="1200" cap="none" spc="0" normalizeH="0" baseline="0" noProof="0" dirty="0">
                    <a:ln>
                      <a:noFill/>
                    </a:ln>
                    <a:solidFill>
                      <a:schemeClr val="accent2">
                        <a:lumMod val="75000"/>
                      </a:schemeClr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standard deviation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)</a:t>
                </a:r>
              </a:p>
              <a:p>
                <a:pPr marL="91440" marR="0" lvl="0" indent="-91440" algn="l" defTabSz="914400" rtl="0" eaLnBrk="1" fontAlgn="auto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rgbClr val="1CADE4"/>
                  </a:buClr>
                  <a:buSzPct val="100000"/>
                  <a:buFont typeface="Tw Cen MT" panose="020B0602020104020603" pitchFamily="34" charset="0"/>
                  <a:buChar char=" "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and follows this </a:t>
                </a:r>
                <a:r>
                  <a:rPr kumimoji="0" lang="en-US" sz="2800" b="1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probability density function </a:t>
                </a:r>
                <a:r>
                  <a:rPr kumimoji="0" lang="en-US" sz="280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(a bell curve!)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: </a:t>
                </a:r>
              </a:p>
              <a:p>
                <a:pPr marL="91440" marR="0" lvl="0" indent="-91440" algn="l" defTabSz="914400" rtl="0" eaLnBrk="1" fontAlgn="auto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rgbClr val="1CADE4"/>
                  </a:buClr>
                  <a:buSzPct val="100000"/>
                  <a:buFont typeface="Tw Cen MT" panose="020B0602020104020603" pitchFamily="34" charset="0"/>
                  <a:buChar char=" "/>
                  <a:tabLst/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sz="2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</m:ctrlPr>
                      </m:sSubPr>
                      <m:e>
                        <m:r>
                          <a:rPr kumimoji="0" lang="en-US" sz="2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  <m:t>𝑓</m:t>
                        </m:r>
                      </m:e>
                      <m:sub>
                        <m:r>
                          <a:rPr kumimoji="0" lang="en-US" sz="2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  <m:t>𝑋</m:t>
                        </m:r>
                      </m:sub>
                    </m:sSub>
                    <m:d>
                      <m:dPr>
                        <m:ctrlPr>
                          <a:rPr kumimoji="0" lang="en-US" sz="2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</m:ctrlPr>
                      </m:dPr>
                      <m:e>
                        <m:r>
                          <a:rPr kumimoji="0" lang="en-US" sz="2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  <m:t>𝑘</m:t>
                        </m:r>
                      </m:e>
                    </m:d>
                    <m:r>
                      <a:rPr kumimoji="0" lang="en-US" sz="2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</a:rPr>
                      <m:t>=</m:t>
                    </m:r>
                    <m:f>
                      <m:fPr>
                        <m:ctrlPr>
                          <a:rPr kumimoji="0" lang="en-US" sz="2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</m:ctrlPr>
                      </m:fPr>
                      <m:num>
                        <m:r>
                          <a:rPr kumimoji="0" lang="en-US" sz="2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  <m:t>1</m:t>
                        </m:r>
                      </m:num>
                      <m:den>
                        <m:r>
                          <a:rPr kumimoji="0" lang="en-US" sz="2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  <m:t>𝜎</m:t>
                        </m:r>
                        <m:rad>
                          <m:radPr>
                            <m:degHide m:val="on"/>
                            <m:ctrlPr>
                              <a:rPr kumimoji="0" lang="en-US" sz="28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</a:rPr>
                            </m:ctrlPr>
                          </m:radPr>
                          <m:deg/>
                          <m:e>
                            <m:r>
                              <a:rPr kumimoji="0" lang="en-US" sz="28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</a:rPr>
                              <m:t>2</m:t>
                            </m:r>
                            <m:r>
                              <a:rPr kumimoji="0" lang="en-US" sz="28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</a:rPr>
                              <m:t>𝜋</m:t>
                            </m:r>
                          </m:e>
                        </m:rad>
                      </m:den>
                    </m:f>
                    <m:sSup>
                      <m:sSupPr>
                        <m:ctrlPr>
                          <a:rPr kumimoji="0" lang="en-US" sz="2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</m:ctrlPr>
                      </m:sSupPr>
                      <m:e>
                        <m:r>
                          <a:rPr kumimoji="0" lang="en-US" sz="2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  <m:t>𝑒</m:t>
                        </m:r>
                      </m:e>
                      <m:sup>
                        <m:r>
                          <a:rPr kumimoji="0" lang="en-US" sz="2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  <m:t>−</m:t>
                        </m:r>
                        <m:f>
                          <m:fPr>
                            <m:ctrlPr>
                              <a:rPr kumimoji="0" lang="en-US" sz="28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kumimoji="0" lang="en-US" sz="28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kumimoji="0" lang="en-US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</m:ctrlPr>
                                  </m:dPr>
                                  <m:e>
                                    <m:r>
                                      <a:rPr kumimoji="0" lang="en-US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  <m:t>𝑘</m:t>
                                    </m:r>
                                    <m:r>
                                      <a:rPr kumimoji="0" lang="en-US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  <m:t>−</m:t>
                                    </m:r>
                                    <m:r>
                                      <a:rPr kumimoji="0" lang="en-US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  <m:t>𝜇</m:t>
                                    </m:r>
                                  </m:e>
                                </m:d>
                              </m:e>
                              <m:sup>
                                <m:r>
                                  <a:rPr kumimoji="0" lang="en-US" sz="28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kumimoji="0" lang="en-US" sz="28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</a:rPr>
                              <m:t>2</m:t>
                            </m:r>
                            <m:sSup>
                              <m:sSupPr>
                                <m:ctrlPr>
                                  <a:rPr kumimoji="0" lang="en-US" sz="28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</a:rPr>
                                </m:ctrlPr>
                              </m:sSupPr>
                              <m:e>
                                <m:r>
                                  <a:rPr kumimoji="0" lang="en-US" sz="28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</a:rPr>
                                  <m:t>𝜎</m:t>
                                </m:r>
                              </m:e>
                              <m:sup>
                                <m:r>
                                  <a:rPr kumimoji="0" lang="en-US" sz="28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sup>
                    </m:sSup>
                  </m:oMath>
                </a14:m>
                <a:endPara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 Semilight" panose="020B0402040204020203" pitchFamily="34" charset="0"/>
                  <a:ea typeface="+mn-ea"/>
                  <a:cs typeface="Segoe UI Semilight" panose="020B0402040204020203" pitchFamily="34" charset="0"/>
                </a:endParaRPr>
              </a:p>
            </p:txBody>
          </p:sp>
        </mc:Choice>
        <mc:Fallback xmlns=""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id="{026AE9D2-F6B9-57BE-84D9-1C620D90DE7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239" y="1462988"/>
                <a:ext cx="10941597" cy="3530577"/>
              </a:xfrm>
              <a:prstGeom prst="roundRect">
                <a:avLst>
                  <a:gd name="adj" fmla="val 8936"/>
                </a:avLst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chemeClr val="accent2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9922821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201482-54F1-4FF9-9BBA-B20D2DA8E3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Lightbulbs💡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DC207E8-BBD4-4A9A-9D7A-71779AD681B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You buy lightbulbs that each burn out according to an exponential distribution with parameter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=1.8</m:t>
                    </m:r>
                  </m:oMath>
                </a14:m>
                <a:r>
                  <a:rPr lang="en-US" dirty="0"/>
                  <a:t> lightbulbs per year.</a:t>
                </a:r>
              </a:p>
              <a:p>
                <a:endParaRPr lang="en-US" dirty="0"/>
              </a:p>
              <a:p>
                <a:r>
                  <a:rPr lang="en-US" dirty="0"/>
                  <a:t>You buy a 10 pack of (independent) light bulbs. What is the probability that your 10-pack lasts at least 5 years?</a:t>
                </a:r>
              </a:p>
              <a:p>
                <a:endParaRPr lang="en-US" dirty="0"/>
              </a:p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 be the time it takes for lightbulb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dirty="0"/>
                  <a:t> to burn out.</a:t>
                </a:r>
              </a:p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be the total time. Estimate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≥5)</m:t>
                    </m:r>
                  </m:oMath>
                </a14:m>
                <a:r>
                  <a:rPr lang="en-US" dirty="0"/>
                  <a:t>. 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DC207E8-BBD4-4A9A-9D7A-71779AD681B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525"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3982900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201482-54F1-4FF9-9BBA-B20D2DA8E3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Lightbulbs💡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DC207E8-BBD4-4A9A-9D7A-71779AD681B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463856"/>
                <a:ext cx="11616760" cy="5394143"/>
              </a:xfrm>
            </p:spPr>
            <p:txBody>
              <a:bodyPr>
                <a:normAutofit/>
              </a:bodyPr>
              <a:lstStyle/>
              <a:p>
                <a:r>
                  <a:rPr lang="en-US" sz="2400" dirty="0"/>
                  <a:t>You buy lightbulbs that each burn out according to distribution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Exp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(1.8)</m:t>
                    </m:r>
                  </m:oMath>
                </a14:m>
                <a:r>
                  <a:rPr lang="en-US" sz="2400" dirty="0"/>
                  <a:t> lightbulbs per year. Estimate the probability your 10-pack (independent) lasts at least 5 years? </a:t>
                </a:r>
              </a:p>
              <a:p>
                <a:r>
                  <a:rPr lang="en-US" sz="2400" b="1" dirty="0">
                    <a:solidFill>
                      <a:schemeClr val="accent5"/>
                    </a:solidFill>
                  </a:rPr>
                  <a:t>1. Setup the Problem</a:t>
                </a:r>
                <a:r>
                  <a:rPr lang="en-US" sz="2400" b="1" dirty="0"/>
                  <a:t>: </a:t>
                </a:r>
                <a:endParaRPr lang="en-US" sz="2400" dirty="0"/>
              </a:p>
              <a:p>
                <a:endParaRPr lang="en-US" sz="2400" b="1" dirty="0">
                  <a:solidFill>
                    <a:schemeClr val="accent5"/>
                  </a:solidFill>
                </a:endParaRPr>
              </a:p>
              <a:p>
                <a:pPr marL="0" indent="0">
                  <a:buNone/>
                </a:pPr>
                <a:r>
                  <a:rPr lang="en-US" sz="2400" b="1" dirty="0">
                    <a:solidFill>
                      <a:schemeClr val="accent5"/>
                    </a:solidFill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sz="2400" b="1" dirty="0">
                    <a:solidFill>
                      <a:schemeClr val="accent5"/>
                    </a:solidFill>
                  </a:rPr>
                  <a:t> 2. Apply CLT</a:t>
                </a:r>
                <a:r>
                  <a:rPr lang="en-US" sz="2400" b="1" dirty="0"/>
                  <a:t>. </a:t>
                </a:r>
              </a:p>
              <a:p>
                <a:endParaRPr lang="en-US" sz="2400" dirty="0"/>
              </a:p>
              <a:p>
                <a:r>
                  <a:rPr lang="en-US" sz="2400" b="1" dirty="0">
                    <a:solidFill>
                      <a:schemeClr val="accent5"/>
                    </a:solidFill>
                  </a:rPr>
                  <a:t>3. Compute Probability.</a:t>
                </a:r>
                <a:r>
                  <a:rPr lang="en-US" sz="2400" dirty="0">
                    <a:solidFill>
                      <a:schemeClr val="accent5"/>
                    </a:solidFill>
                  </a:rPr>
                  <a:t> </a:t>
                </a:r>
                <a:endParaRPr lang="en-US" sz="2400" i="1" dirty="0">
                  <a:solidFill>
                    <a:schemeClr val="accent5"/>
                  </a:solidFill>
                  <a:latin typeface="Cambria Math" panose="02040503050406030204" pitchFamily="18" charset="0"/>
                </a:endParaRPr>
              </a:p>
              <a:p>
                <a:endParaRPr lang="en-US" i="1" dirty="0">
                  <a:latin typeface="Cambria Math" panose="02040503050406030204" pitchFamily="18" charset="0"/>
                </a:endParaRPr>
              </a:p>
              <a:p>
                <a:endParaRPr lang="en-US" b="1" dirty="0"/>
              </a:p>
              <a:p>
                <a:endParaRPr lang="en-US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DC207E8-BBD4-4A9A-9D7A-71779AD681B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463856"/>
                <a:ext cx="11616760" cy="5394143"/>
              </a:xfrm>
              <a:blipFill>
                <a:blip r:embed="rId3"/>
                <a:stretch>
                  <a:fillRect l="-1469" t="-1469" r="-1574" b="-46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490998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A91FA05-6188-BCDA-1DDE-7E6CA4BE41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082506" y="152237"/>
            <a:ext cx="7737899" cy="6553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28091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201482-54F1-4FF9-9BBA-B20D2DA8E3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Lightbulbs💡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DC207E8-BBD4-4A9A-9D7A-71779AD681B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463856"/>
                <a:ext cx="11616760" cy="5394143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en-US" sz="2400" dirty="0"/>
                  <a:t>You buy lightbulbs that each burn out according to distribution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Exp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(1.8)</m:t>
                    </m:r>
                  </m:oMath>
                </a14:m>
                <a:r>
                  <a:rPr lang="en-US" sz="2400" dirty="0"/>
                  <a:t> lightbulbs per year. Estimate the probability your 10-pack (independent) lasts at least 5 years? </a:t>
                </a:r>
              </a:p>
              <a:p>
                <a:r>
                  <a:rPr lang="en-US" b="1" dirty="0">
                    <a:solidFill>
                      <a:schemeClr val="accent5"/>
                    </a:solidFill>
                  </a:rPr>
                  <a:t>1. Setup the Problem</a:t>
                </a:r>
                <a:r>
                  <a:rPr lang="en-US" b="1" dirty="0"/>
                  <a:t>: </a:t>
                </a:r>
                <a:r>
                  <a:rPr lang="en-US" dirty="0"/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 be the time it takes for lightbulb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dirty="0"/>
                  <a:t> to burn out.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~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Exp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(1.8)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1.8</m:t>
                        </m:r>
                      </m:den>
                    </m:f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𝑉𝑎𝑟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1.8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i="1" dirty="0"/>
                  <a:t>. </a:t>
                </a:r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X</m:t>
                    </m:r>
                  </m:oMath>
                </a14:m>
                <a:r>
                  <a:rPr lang="en-US" dirty="0"/>
                  <a:t> be the total time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limLoc m:val="undOvr"/>
                        <m:grow m:val="on"/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i="0" dirty="0" smtClean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i="0" dirty="0" smtClean="0">
                            <a:latin typeface="Cambria Math" panose="02040503050406030204" pitchFamily="18" charset="0"/>
                          </a:rPr>
                          <m:t>10</m:t>
                        </m:r>
                      </m:sup>
                      <m:e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dirty="0"/>
                  <a:t>. We are interested in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≥5)</m:t>
                    </m:r>
                  </m:oMath>
                </a14:m>
                <a:r>
                  <a:rPr lang="en-US" dirty="0"/>
                  <a:t>.</a:t>
                </a:r>
              </a:p>
              <a:p>
                <a:r>
                  <a:rPr lang="en-US" b="1" dirty="0">
                    <a:solidFill>
                      <a:schemeClr val="accent5"/>
                    </a:solidFill>
                  </a:rPr>
                  <a:t>2. Apply CLT</a:t>
                </a:r>
                <a:r>
                  <a:rPr lang="en-US" b="1" dirty="0"/>
                  <a:t>. </a:t>
                </a:r>
                <a:r>
                  <a:rPr lang="en-US" dirty="0"/>
                  <a:t>Because 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’s are </a:t>
                </a:r>
                <a:r>
                  <a:rPr lang="en-US" dirty="0" err="1"/>
                  <a:t>i.i.d</a:t>
                </a:r>
                <a:r>
                  <a:rPr lang="en-US" dirty="0"/>
                  <a:t>, we can apply CLT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can be approximated by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∼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𝒩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(10⋅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1.8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, 10⋅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1.8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.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≥5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≈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≥5</m:t>
                        </m:r>
                      </m:e>
                    </m:d>
                  </m:oMath>
                </a14:m>
                <a:endParaRPr lang="en-US" dirty="0"/>
              </a:p>
              <a:p>
                <a:r>
                  <a:rPr lang="en-US" b="1" dirty="0">
                    <a:solidFill>
                      <a:schemeClr val="accent5"/>
                    </a:solidFill>
                  </a:rPr>
                  <a:t>3. Compute Probability.</a:t>
                </a:r>
                <a:r>
                  <a:rPr lang="en-US" dirty="0">
                    <a:solidFill>
                      <a:schemeClr val="accent5"/>
                    </a:solidFill>
                  </a:rPr>
                  <a:t> </a:t>
                </a:r>
                <a:endParaRPr lang="en-US" i="1" dirty="0">
                  <a:solidFill>
                    <a:schemeClr val="accent5"/>
                  </a:solidFill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≥5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𝑍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≥</m:t>
                        </m:r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5−10/1.8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10</m:t>
                                </m:r>
                              </m:e>
                            </m:rad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/1.8</m:t>
                            </m:r>
                          </m:den>
                        </m:f>
                      </m:e>
                    </m:d>
                  </m:oMath>
                </a14:m>
                <a:r>
                  <a:rPr lang="en-US" i="1" dirty="0">
                    <a:latin typeface="Cambria Math" panose="02040503050406030204" pitchFamily="18" charset="0"/>
                  </a:rPr>
                  <a:t>  </a:t>
                </a:r>
                <a:r>
                  <a:rPr lang="en-US" b="1" i="1" dirty="0">
                    <a:solidFill>
                      <a:schemeClr val="accent5"/>
                    </a:solidFill>
                  </a:rPr>
                  <a:t>standardize</a:t>
                </a:r>
                <a:endParaRPr lang="en-US" i="1" dirty="0">
                  <a:solidFill>
                    <a:schemeClr val="accent5"/>
                  </a:solidFill>
                  <a:latin typeface="Cambria Math" panose="02040503050406030204" pitchFamily="18" charset="0"/>
                </a:endParaRPr>
              </a:p>
              <a:p>
                <a:r>
                  <a:rPr lang="en-US" dirty="0"/>
                  <a:t>             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≈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𝑍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≥−0.32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𝑍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0.32</m:t>
                        </m:r>
                      </m:e>
                    </m:d>
                  </m:oMath>
                </a14:m>
                <a:r>
                  <a:rPr lang="en-US" dirty="0"/>
                  <a:t>(</a:t>
                </a:r>
                <a:r>
                  <a:rPr lang="en-US" dirty="0">
                    <a:solidFill>
                      <a:schemeClr val="accent5"/>
                    </a:solidFill>
                  </a:rPr>
                  <a:t>symmetry</a:t>
                </a:r>
                <a:r>
                  <a:rPr lang="en-US" dirty="0"/>
                  <a:t>)</a:t>
                </a:r>
                <a:endParaRPr lang="en-US" i="1" dirty="0">
                  <a:latin typeface="Cambria Math" panose="02040503050406030204" pitchFamily="18" charset="0"/>
                </a:endParaRPr>
              </a:p>
              <a:p>
                <a:r>
                  <a:rPr lang="en-US" b="0" dirty="0"/>
                  <a:t>              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(0.32)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≈.62552</m:t>
                    </m:r>
                  </m:oMath>
                </a14:m>
                <a:r>
                  <a:rPr lang="en-US" dirty="0"/>
                  <a:t>  </a:t>
                </a:r>
                <a:r>
                  <a:rPr lang="en-US" b="1" i="1" dirty="0">
                    <a:solidFill>
                      <a:schemeClr val="accent5"/>
                    </a:solidFill>
                  </a:rPr>
                  <a:t>plug into z-table</a:t>
                </a:r>
                <a:endParaRPr lang="en-US" dirty="0">
                  <a:solidFill>
                    <a:schemeClr val="accent5"/>
                  </a:solidFill>
                </a:endParaRPr>
              </a:p>
              <a:p>
                <a:endParaRPr lang="en-US" b="1" dirty="0"/>
              </a:p>
              <a:p>
                <a:endParaRPr lang="en-US" b="1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DC207E8-BBD4-4A9A-9D7A-71779AD681B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463856"/>
                <a:ext cx="11616760" cy="5394143"/>
              </a:xfrm>
              <a:blipFill>
                <a:blip r:embed="rId3"/>
                <a:stretch>
                  <a:fillRect l="-1312" t="-1921" b="-144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728026A-CD92-CACF-8B27-9166CA75B20A}"/>
                  </a:ext>
                </a:extLst>
              </p:cNvPr>
              <p:cNvSpPr txBox="1"/>
              <p:nvPr/>
            </p:nvSpPr>
            <p:spPr>
              <a:xfrm>
                <a:off x="4025590" y="225375"/>
                <a:ext cx="7995425" cy="483989"/>
              </a:xfrm>
              <a:prstGeom prst="roundRect">
                <a:avLst>
                  <a:gd name="adj" fmla="val 8177"/>
                </a:avLst>
              </a:prstGeom>
              <a:noFill/>
              <a:ln w="38100">
                <a:solidFill>
                  <a:schemeClr val="accent4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True value (uses a distribution not in our zoo) is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≈0.58741</m:t>
                    </m:r>
                  </m:oMath>
                </a14:m>
                <a:endParaRPr lang="en-US" sz="2400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728026A-CD92-CACF-8B27-9166CA75B2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5590" y="225375"/>
                <a:ext cx="7995425" cy="483989"/>
              </a:xfrm>
              <a:prstGeom prst="roundRect">
                <a:avLst>
                  <a:gd name="adj" fmla="val 8177"/>
                </a:avLst>
              </a:prstGeom>
              <a:blipFill>
                <a:blip r:embed="rId4"/>
                <a:stretch>
                  <a:fillRect t="-2353" b="-22353"/>
                </a:stretch>
              </a:blipFill>
              <a:ln w="38100">
                <a:solidFill>
                  <a:schemeClr val="accent4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8572401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EC087B-B17B-6C76-ED5B-533C83829A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2775" y="3262680"/>
            <a:ext cx="6618373" cy="590415"/>
          </a:xfrm>
        </p:spPr>
        <p:txBody>
          <a:bodyPr/>
          <a:lstStyle/>
          <a:p>
            <a:r>
              <a:rPr lang="en-US" dirty="0"/>
              <a:t>Using the Central Limit Theorem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710886-2EF2-532F-AE56-889AAE1F3E12}"/>
              </a:ext>
            </a:extLst>
          </p:cNvPr>
          <p:cNvSpPr txBox="1"/>
          <p:nvPr/>
        </p:nvSpPr>
        <p:spPr>
          <a:xfrm>
            <a:off x="1902775" y="3928770"/>
            <a:ext cx="8651012" cy="1071618"/>
          </a:xfrm>
          <a:prstGeom prst="roundRect">
            <a:avLst>
              <a:gd name="adj" fmla="val 8011"/>
            </a:avLst>
          </a:prstGeom>
          <a:solidFill>
            <a:srgbClr val="ECF4ED"/>
          </a:solidFill>
          <a:ln w="28575">
            <a:noFill/>
          </a:ln>
        </p:spPr>
        <p:txBody>
          <a:bodyPr wrap="square" anchor="ctr">
            <a:noAutofit/>
          </a:bodyPr>
          <a:lstStyle/>
          <a:p>
            <a:r>
              <a:rPr lang="en-US" sz="2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Now, let’s try the case when we are using CLT to approximate a sum of </a:t>
            </a:r>
            <a:r>
              <a:rPr lang="en-US" sz="2400" b="1" i="1" u="sng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discrete</a:t>
            </a:r>
            <a:r>
              <a:rPr lang="en-US" sz="2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 </a:t>
            </a:r>
            <a:r>
              <a:rPr lang="en-US" sz="2400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i.i.d</a:t>
            </a:r>
            <a:r>
              <a:rPr lang="en-US" sz="2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 random variables as normal</a:t>
            </a:r>
          </a:p>
        </p:txBody>
      </p:sp>
    </p:spTree>
    <p:extLst>
      <p:ext uri="{BB962C8B-B14F-4D97-AF65-F5344CB8AC3E}">
        <p14:creationId xmlns:p14="http://schemas.microsoft.com/office/powerpoint/2010/main" val="236814656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A8FC6B-C3B8-4679-AF54-B797D1B1CB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Factory Widgets 🕰️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F35DB41-31C1-4BF8-BE96-9C6C3886AD7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i="1" dirty="0"/>
                  <a:t>Suppose you are managing a factory, that produces widgets. Each widget produced is defective (independently) with probability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5%</m:t>
                    </m:r>
                  </m:oMath>
                </a14:m>
                <a:r>
                  <a:rPr lang="en-US" i="1" dirty="0"/>
                  <a:t>. </a:t>
                </a:r>
              </a:p>
              <a:p>
                <a:r>
                  <a:rPr lang="en-US" i="1" dirty="0"/>
                  <a:t>Your factory will produce 1000 (possibly defective) widgets. What is the probability of producing </a:t>
                </a:r>
                <a:r>
                  <a:rPr lang="en-US" i="1" u="sng" dirty="0"/>
                  <a:t>at most</a:t>
                </a:r>
                <a:r>
                  <a:rPr lang="en-US" i="1" dirty="0"/>
                  <a:t> 940 non-defective widgets?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F35DB41-31C1-4BF8-BE96-9C6C3886AD7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708" t="-2138" r="-16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295506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A8FC6B-C3B8-4679-AF54-B797D1B1CB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Factory Widgets 🕰️- </a:t>
            </a:r>
            <a:r>
              <a:rPr lang="en-US" i="1" dirty="0"/>
              <a:t>Exact Answer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F35DB41-31C1-4BF8-BE96-9C6C3886AD7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i="1" dirty="0"/>
                  <a:t>Suppose you are managing a factory, that produces widgets. Each widget produced is defective (independently) with probability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5%</m:t>
                    </m:r>
                  </m:oMath>
                </a14:m>
                <a:r>
                  <a:rPr lang="en-US" i="1" dirty="0"/>
                  <a:t>. </a:t>
                </a:r>
              </a:p>
              <a:p>
                <a:r>
                  <a:rPr lang="en-US" i="1" dirty="0"/>
                  <a:t>Your factory will produce 1000 (possibly defective) widgets. What is the probability of producing </a:t>
                </a:r>
                <a:r>
                  <a:rPr lang="en-US" i="1" u="sng" dirty="0"/>
                  <a:t>at most</a:t>
                </a:r>
                <a:r>
                  <a:rPr lang="en-US" i="1" dirty="0"/>
                  <a:t> 940 non-defective widgets?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F35DB41-31C1-4BF8-BE96-9C6C3886AD7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525" t="-2138" r="-16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94E5E90E-1791-5EF9-95B6-13407E3540F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75240" y="3825239"/>
                <a:ext cx="11616760" cy="3032761"/>
              </a:xfrm>
              <a:prstGeom prst="rect">
                <a:avLst/>
              </a:prstGeom>
            </p:spPr>
            <p:txBody>
              <a:bodyPr vert="horz" lIns="45720" tIns="45720" rIns="45720" bIns="45720" rtlCol="0">
                <a:normAutofit/>
              </a:bodyPr>
              <a:lstStyle>
                <a:lvl1pPr marL="91440" indent="-91440" algn="l" defTabSz="914400" rtl="0" eaLnBrk="1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chemeClr val="accent1"/>
                  </a:buClr>
                  <a:buSzPct val="100000"/>
                  <a:buFont typeface="Tw Cen MT" panose="020B0602020104020603" pitchFamily="34" charset="0"/>
                  <a:buChar char=" "/>
                  <a:defRPr sz="28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1pPr>
                <a:lvl2pPr marL="128016" indent="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None/>
                  <a:defRPr sz="2400" kern="1200" baseline="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2pPr>
                <a:lvl3pPr marL="4480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3pPr>
                <a:lvl4pPr marL="59436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4pPr>
                <a:lvl5pPr marL="77724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5pPr>
                <a:lvl6pPr marL="91440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060704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216152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3624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is the number of non-defective widgets. Let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~</m:t>
                    </m:r>
                    <m:r>
                      <m:rPr>
                        <m:sty m:val="p"/>
                      </m:rPr>
                      <a:rPr lang="en-US" smtClean="0">
                        <a:latin typeface="Cambria Math" panose="02040503050406030204" pitchFamily="18" charset="0"/>
                      </a:rPr>
                      <m:t>Bin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(1000,.95)</m:t>
                    </m:r>
                  </m:oMath>
                </a14:m>
                <a:endParaRPr lang="en-US" dirty="0"/>
              </a:p>
              <a:p>
                <a:r>
                  <a:rPr lang="en-US" dirty="0"/>
                  <a:t>Our goal: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≤940)</m:t>
                    </m:r>
                  </m:oMath>
                </a14:m>
                <a:r>
                  <a:rPr lang="en-US" dirty="0"/>
                  <a:t>?</a:t>
                </a:r>
              </a:p>
              <a:p>
                <a:r>
                  <a:rPr lang="en-US" dirty="0"/>
                  <a:t>That’s a big summation: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=0</m:t>
                        </m:r>
                      </m:sub>
                      <m:sup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940</m:t>
                        </m:r>
                      </m:sup>
                      <m:e>
                        <m:d>
                          <m:d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en-US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i="1" smtClean="0">
                                    <a:latin typeface="Cambria Math" panose="02040503050406030204" pitchFamily="18" charset="0"/>
                                  </a:rPr>
                                  <m:t>1000</m:t>
                                </m:r>
                              </m:num>
                              <m:den>
                                <m:r>
                                  <a:rPr lang="en-US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den>
                            </m:f>
                          </m:e>
                        </m:d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(.</m:t>
                        </m:r>
                        <m:sSup>
                          <m:sSup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 smtClean="0">
                                <a:latin typeface="Cambria Math" panose="02040503050406030204" pitchFamily="18" charset="0"/>
                              </a:rPr>
                              <m:t>95)</m:t>
                            </m:r>
                          </m:e>
                          <m:sup>
                            <m:r>
                              <a:rPr lang="en-US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p>
                        </m:sSup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⋅(.</m:t>
                        </m:r>
                        <m:sSup>
                          <m:sSup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 smtClean="0">
                                <a:latin typeface="Cambria Math" panose="02040503050406030204" pitchFamily="18" charset="0"/>
                              </a:rPr>
                              <m:t>05)</m:t>
                            </m:r>
                          </m:e>
                          <m:sup>
                            <m:r>
                              <a:rPr lang="en-US" i="1" smtClean="0">
                                <a:latin typeface="Cambria Math" panose="02040503050406030204" pitchFamily="18" charset="0"/>
                              </a:rPr>
                              <m:t>1000−</m:t>
                            </m:r>
                            <m:r>
                              <a:rPr lang="en-US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p>
                        </m:sSup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≈</m:t>
                        </m:r>
                      </m:e>
                    </m:nary>
                    <m:r>
                      <a:rPr lang="en-US" i="1" smtClean="0">
                        <a:latin typeface="Cambria Math" panose="02040503050406030204" pitchFamily="18" charset="0"/>
                      </a:rPr>
                      <m:t>.08673</m:t>
                    </m:r>
                  </m:oMath>
                </a14:m>
                <a:endParaRPr lang="en-US" dirty="0"/>
              </a:p>
              <a:p>
                <a:endParaRPr lang="en-US" sz="1000" dirty="0"/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94E5E90E-1791-5EF9-95B6-13407E3540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240" y="3825239"/>
                <a:ext cx="11616760" cy="3032761"/>
              </a:xfrm>
              <a:prstGeom prst="rect">
                <a:avLst/>
              </a:prstGeom>
              <a:blipFill>
                <a:blip r:embed="rId4"/>
                <a:stretch>
                  <a:fillRect l="-1469" t="-34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2180105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A8FC6B-C3B8-4679-AF54-B797D1B1CB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Factory Widgets 🕰️- </a:t>
            </a:r>
            <a:r>
              <a:rPr lang="en-US" i="1" dirty="0"/>
              <a:t>Exact Answer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F35DB41-31C1-4BF8-BE96-9C6C3886AD7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i="1" dirty="0"/>
                  <a:t>Suppose you are managing a factory, that produces widgets. Each widget produced is defective (independently) with probability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5%</m:t>
                    </m:r>
                  </m:oMath>
                </a14:m>
                <a:r>
                  <a:rPr lang="en-US" i="1" dirty="0"/>
                  <a:t>. </a:t>
                </a:r>
              </a:p>
              <a:p>
                <a:r>
                  <a:rPr lang="en-US" i="1" dirty="0"/>
                  <a:t>Your factory will produce 1000 (possibly defective) widgets. What is the probability of producing </a:t>
                </a:r>
                <a:r>
                  <a:rPr lang="en-US" i="1" u="sng" dirty="0"/>
                  <a:t>at most</a:t>
                </a:r>
                <a:r>
                  <a:rPr lang="en-US" i="1" dirty="0"/>
                  <a:t> 940 non-defective widgets?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F35DB41-31C1-4BF8-BE96-9C6C3886AD7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525" t="-2138" r="-16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94E5E90E-1791-5EF9-95B6-13407E3540F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75240" y="3825239"/>
                <a:ext cx="11616760" cy="3032761"/>
              </a:xfrm>
              <a:prstGeom prst="rect">
                <a:avLst/>
              </a:prstGeom>
            </p:spPr>
            <p:txBody>
              <a:bodyPr vert="horz" lIns="45720" tIns="45720" rIns="45720" bIns="45720" rtlCol="0">
                <a:normAutofit/>
              </a:bodyPr>
              <a:lstStyle>
                <a:lvl1pPr marL="91440" indent="-91440" algn="l" defTabSz="914400" rtl="0" eaLnBrk="1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chemeClr val="accent1"/>
                  </a:buClr>
                  <a:buSzPct val="100000"/>
                  <a:buFont typeface="Tw Cen MT" panose="020B0602020104020603" pitchFamily="34" charset="0"/>
                  <a:buChar char=" "/>
                  <a:defRPr sz="28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1pPr>
                <a:lvl2pPr marL="128016" indent="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None/>
                  <a:defRPr sz="2400" kern="1200" baseline="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2pPr>
                <a:lvl3pPr marL="4480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3pPr>
                <a:lvl4pPr marL="59436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4pPr>
                <a:lvl5pPr marL="77724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5pPr>
                <a:lvl6pPr marL="91440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060704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216152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3624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is the number of non-defective widgets. Let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~</m:t>
                    </m:r>
                    <m:r>
                      <m:rPr>
                        <m:sty m:val="p"/>
                      </m:rPr>
                      <a:rPr lang="en-US" smtClean="0">
                        <a:latin typeface="Cambria Math" panose="02040503050406030204" pitchFamily="18" charset="0"/>
                      </a:rPr>
                      <m:t>Bin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(1000,.95)</m:t>
                    </m:r>
                  </m:oMath>
                </a14:m>
                <a:endParaRPr lang="en-US" dirty="0"/>
              </a:p>
              <a:p>
                <a:r>
                  <a:rPr lang="en-US" dirty="0"/>
                  <a:t>Our goal: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≤940)</m:t>
                    </m:r>
                  </m:oMath>
                </a14:m>
                <a:r>
                  <a:rPr lang="en-US" dirty="0"/>
                  <a:t>?</a:t>
                </a:r>
              </a:p>
              <a:p>
                <a:r>
                  <a:rPr lang="en-US" dirty="0"/>
                  <a:t>That’s a big summation: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=0</m:t>
                        </m:r>
                      </m:sub>
                      <m:sup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940</m:t>
                        </m:r>
                      </m:sup>
                      <m:e>
                        <m:d>
                          <m:d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en-US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i="1" smtClean="0">
                                    <a:latin typeface="Cambria Math" panose="02040503050406030204" pitchFamily="18" charset="0"/>
                                  </a:rPr>
                                  <m:t>1000</m:t>
                                </m:r>
                              </m:num>
                              <m:den>
                                <m:r>
                                  <a:rPr lang="en-US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den>
                            </m:f>
                          </m:e>
                        </m:d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(.</m:t>
                        </m:r>
                        <m:sSup>
                          <m:sSup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 smtClean="0">
                                <a:latin typeface="Cambria Math" panose="02040503050406030204" pitchFamily="18" charset="0"/>
                              </a:rPr>
                              <m:t>95)</m:t>
                            </m:r>
                          </m:e>
                          <m:sup>
                            <m:r>
                              <a:rPr lang="en-US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p>
                        </m:sSup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⋅(.</m:t>
                        </m:r>
                        <m:sSup>
                          <m:sSup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 smtClean="0">
                                <a:latin typeface="Cambria Math" panose="02040503050406030204" pitchFamily="18" charset="0"/>
                              </a:rPr>
                              <m:t>05)</m:t>
                            </m:r>
                          </m:e>
                          <m:sup>
                            <m:r>
                              <a:rPr lang="en-US" i="1" smtClean="0">
                                <a:latin typeface="Cambria Math" panose="02040503050406030204" pitchFamily="18" charset="0"/>
                              </a:rPr>
                              <m:t>1000−</m:t>
                            </m:r>
                            <m:r>
                              <a:rPr lang="en-US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p>
                        </m:sSup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≈</m:t>
                        </m:r>
                      </m:e>
                    </m:nary>
                    <m:r>
                      <a:rPr lang="en-US" i="1" smtClean="0">
                        <a:latin typeface="Cambria Math" panose="02040503050406030204" pitchFamily="18" charset="0"/>
                      </a:rPr>
                      <m:t>.08673</m:t>
                    </m:r>
                  </m:oMath>
                </a14:m>
                <a:endParaRPr lang="en-US" dirty="0"/>
              </a:p>
              <a:p>
                <a:endParaRPr lang="en-US" sz="1000" dirty="0"/>
              </a:p>
              <a:p>
                <a:r>
                  <a:rPr lang="en-US" b="1" dirty="0">
                    <a:solidFill>
                      <a:schemeClr val="accent5"/>
                    </a:solidFill>
                  </a:rPr>
                  <a:t>What does the CLT give? </a:t>
                </a:r>
                <a:r>
                  <a:rPr lang="en-US" dirty="0"/>
                  <a:t>Binomial is sum of </a:t>
                </a:r>
                <a:r>
                  <a:rPr lang="en-US" dirty="0" err="1"/>
                  <a:t>i.i.d</a:t>
                </a:r>
                <a:r>
                  <a:rPr lang="en-US" dirty="0"/>
                  <a:t> </a:t>
                </a:r>
                <a:r>
                  <a:rPr lang="en-US" dirty="0" err="1"/>
                  <a:t>bernoullis</a:t>
                </a:r>
                <a:r>
                  <a:rPr lang="en-US" dirty="0"/>
                  <a:t> -&gt; can use CLT!</a:t>
                </a:r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94E5E90E-1791-5EF9-95B6-13407E3540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240" y="3825239"/>
                <a:ext cx="11616760" cy="3032761"/>
              </a:xfrm>
              <a:prstGeom prst="rect">
                <a:avLst/>
              </a:prstGeom>
              <a:blipFill>
                <a:blip r:embed="rId4"/>
                <a:stretch>
                  <a:fillRect l="-1469" t="-3414" r="-6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9171892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A8FC6B-C3B8-4679-AF54-B797D1B1CB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Factory Widgets 🕰️- </a:t>
            </a:r>
            <a:r>
              <a:rPr lang="en-US" i="1" dirty="0"/>
              <a:t>CLT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F35DB41-31C1-4BF8-BE96-9C6C3886AD7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303216"/>
                <a:ext cx="11187258" cy="4845504"/>
              </a:xfrm>
            </p:spPr>
            <p:txBody>
              <a:bodyPr>
                <a:normAutofit/>
              </a:bodyPr>
              <a:lstStyle/>
              <a:p>
                <a:r>
                  <a:rPr lang="en-US" sz="2000" i="1" dirty="0"/>
                  <a:t>Suppose you are managing a factory, that produces widgets. Each widget produced is defective (independently) with probability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5%</m:t>
                    </m:r>
                  </m:oMath>
                </a14:m>
                <a:r>
                  <a:rPr lang="en-US" sz="2000" i="1" dirty="0"/>
                  <a:t>. </a:t>
                </a:r>
              </a:p>
              <a:p>
                <a:r>
                  <a:rPr lang="en-US" sz="2000" i="1" dirty="0"/>
                  <a:t>Your factory will produce 1000 (possibly defective) widgets. What is the probability of producing </a:t>
                </a:r>
                <a:r>
                  <a:rPr lang="en-US" sz="2000" i="1" u="sng" dirty="0"/>
                  <a:t>at most</a:t>
                </a:r>
                <a:r>
                  <a:rPr lang="en-US" sz="2000" i="1" dirty="0"/>
                  <a:t> 940 non-defective widgets?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F35DB41-31C1-4BF8-BE96-9C6C3886AD7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303216"/>
                <a:ext cx="11187258" cy="4845504"/>
              </a:xfrm>
              <a:blipFill>
                <a:blip r:embed="rId3"/>
                <a:stretch>
                  <a:fillRect l="-980" t="-1258" r="-14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94E5E90E-1791-5EF9-95B6-13407E3540F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75239" y="2823518"/>
                <a:ext cx="11460241" cy="3997411"/>
              </a:xfrm>
              <a:prstGeom prst="rect">
                <a:avLst/>
              </a:prstGeom>
            </p:spPr>
            <p:txBody>
              <a:bodyPr vert="horz" lIns="45720" tIns="45720" rIns="45720" bIns="45720" rtlCol="0">
                <a:normAutofit/>
              </a:bodyPr>
              <a:lstStyle>
                <a:lvl1pPr marL="91440" indent="-91440" algn="l" defTabSz="914400" rtl="0" eaLnBrk="1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chemeClr val="accent1"/>
                  </a:buClr>
                  <a:buSzPct val="100000"/>
                  <a:buFont typeface="Tw Cen MT" panose="020B0602020104020603" pitchFamily="34" charset="0"/>
                  <a:buChar char=" "/>
                  <a:defRPr sz="28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1pPr>
                <a:lvl2pPr marL="128016" indent="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None/>
                  <a:defRPr sz="2400" kern="1200" baseline="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2pPr>
                <a:lvl3pPr marL="4480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3pPr>
                <a:lvl4pPr marL="59436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4pPr>
                <a:lvl5pPr marL="77724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5pPr>
                <a:lvl6pPr marL="91440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060704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216152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3624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2400" b="1" dirty="0">
                    <a:solidFill>
                      <a:schemeClr val="accent5"/>
                    </a:solidFill>
                  </a:rPr>
                  <a:t>1. Setup the Problem</a:t>
                </a:r>
                <a:r>
                  <a:rPr lang="en-US" sz="2400" b="1" dirty="0"/>
                  <a:t>: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/>
                  <a:t> </a:t>
                </a:r>
                <a:br>
                  <a:rPr lang="en-US" sz="2400" dirty="0"/>
                </a:b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2400" b="1" dirty="0">
                  <a:solidFill>
                    <a:schemeClr val="accent5"/>
                  </a:solidFill>
                </a:endParaRPr>
              </a:p>
              <a:p>
                <a:pPr>
                  <a:spcBef>
                    <a:spcPts val="1800"/>
                  </a:spcBef>
                </a:pPr>
                <a:r>
                  <a:rPr lang="en-US" sz="2400" b="1" dirty="0">
                    <a:solidFill>
                      <a:schemeClr val="accent5"/>
                    </a:solidFill>
                  </a:rPr>
                  <a:t>2. Apply CLT</a:t>
                </a:r>
                <a:r>
                  <a:rPr lang="en-US" sz="2400" b="1" dirty="0"/>
                  <a:t>.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br>
                  <a:rPr lang="en-US" sz="2400" b="0" i="1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</a:br>
                <a:br>
                  <a:rPr lang="en-US" sz="2400" b="0" i="1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</a:br>
                <a:br>
                  <a:rPr lang="en-US" sz="2400" b="0" i="1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</a:br>
                <a:r>
                  <a:rPr lang="en-US" sz="2400" b="1" dirty="0">
                    <a:solidFill>
                      <a:schemeClr val="accent5"/>
                    </a:solidFill>
                  </a:rPr>
                  <a:t>3. Compute Probability. </a:t>
                </a:r>
              </a:p>
              <a:p>
                <a:br>
                  <a:rPr lang="en-US" sz="2400" dirty="0"/>
                </a:br>
                <a:endParaRPr lang="en-US" sz="2400" b="1" dirty="0">
                  <a:solidFill>
                    <a:schemeClr val="accent5"/>
                  </a:solidFill>
                </a:endParaRPr>
              </a:p>
              <a:p>
                <a:endParaRPr lang="en-US" sz="2400" b="1" dirty="0">
                  <a:solidFill>
                    <a:schemeClr val="accent5"/>
                  </a:solidFill>
                </a:endParaRPr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94E5E90E-1791-5EF9-95B6-13407E3540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239" y="2823518"/>
                <a:ext cx="11460241" cy="3997411"/>
              </a:xfrm>
              <a:prstGeom prst="rect">
                <a:avLst/>
              </a:prstGeom>
              <a:blipFill>
                <a:blip r:embed="rId4"/>
                <a:stretch>
                  <a:fillRect l="-1223" t="-19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3960729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A8FC6B-C3B8-4679-AF54-B797D1B1CB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Factory Widgets 🕰️- </a:t>
            </a:r>
            <a:r>
              <a:rPr lang="en-US" i="1" dirty="0"/>
              <a:t>CLT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F35DB41-31C1-4BF8-BE96-9C6C3886AD7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340287"/>
                <a:ext cx="11187258" cy="4845504"/>
              </a:xfrm>
            </p:spPr>
            <p:txBody>
              <a:bodyPr>
                <a:normAutofit/>
              </a:bodyPr>
              <a:lstStyle/>
              <a:p>
                <a:r>
                  <a:rPr lang="en-US" sz="2000" i="1" dirty="0"/>
                  <a:t>Suppose you are managing a factory, that produces widgets. Each widget produced is defective (independently) with probability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5%</m:t>
                    </m:r>
                  </m:oMath>
                </a14:m>
                <a:r>
                  <a:rPr lang="en-US" sz="2000" i="1" dirty="0"/>
                  <a:t>. </a:t>
                </a:r>
              </a:p>
              <a:p>
                <a:r>
                  <a:rPr lang="en-US" sz="2000" i="1" dirty="0"/>
                  <a:t>Your factory will produce 1000 (possibly defective) widgets. What is the probability of producing </a:t>
                </a:r>
                <a:r>
                  <a:rPr lang="en-US" sz="2000" i="1" u="sng" dirty="0"/>
                  <a:t>at most</a:t>
                </a:r>
                <a:r>
                  <a:rPr lang="en-US" sz="2000" i="1" dirty="0"/>
                  <a:t> 940 non-defective widgets?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F35DB41-31C1-4BF8-BE96-9C6C3886AD7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340287"/>
                <a:ext cx="11187258" cy="4845504"/>
              </a:xfrm>
              <a:blipFill>
                <a:blip r:embed="rId3"/>
                <a:stretch>
                  <a:fillRect l="-980" t="-1258" r="-14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94E5E90E-1791-5EF9-95B6-13407E3540F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75239" y="2823518"/>
                <a:ext cx="11460241" cy="3997411"/>
              </a:xfrm>
              <a:prstGeom prst="rect">
                <a:avLst/>
              </a:prstGeom>
            </p:spPr>
            <p:txBody>
              <a:bodyPr vert="horz" lIns="45720" tIns="45720" rIns="45720" bIns="45720" rtlCol="0">
                <a:normAutofit lnSpcReduction="10000"/>
              </a:bodyPr>
              <a:lstStyle>
                <a:lvl1pPr marL="91440" indent="-91440" algn="l" defTabSz="914400" rtl="0" eaLnBrk="1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chemeClr val="accent1"/>
                  </a:buClr>
                  <a:buSzPct val="100000"/>
                  <a:buFont typeface="Tw Cen MT" panose="020B0602020104020603" pitchFamily="34" charset="0"/>
                  <a:buChar char=" "/>
                  <a:defRPr sz="28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1pPr>
                <a:lvl2pPr marL="128016" indent="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None/>
                  <a:defRPr sz="2400" kern="1200" baseline="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2pPr>
                <a:lvl3pPr marL="4480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3pPr>
                <a:lvl4pPr marL="59436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4pPr>
                <a:lvl5pPr marL="77724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5pPr>
                <a:lvl6pPr marL="91440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060704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216152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3624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2400" b="1" dirty="0">
                    <a:solidFill>
                      <a:schemeClr val="accent5"/>
                    </a:solidFill>
                  </a:rPr>
                  <a:t>1. Setup the Problem</a:t>
                </a:r>
                <a:r>
                  <a:rPr lang="en-US" sz="2400" b="1" dirty="0"/>
                  <a:t>: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sz="2400" dirty="0"/>
                  <a:t> is the number of non-defective widgets. </a:t>
                </a:r>
                <a:br>
                  <a:rPr lang="en-US" sz="2400" dirty="0"/>
                </a:b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limLoc m:val="undOvr"/>
                        <m:grow m:val="on"/>
                        <m:ctrlPr>
                          <a:rPr lang="en-US" sz="2400" b="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sz="2400" b="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400" b="0" i="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sz="2400" b="0" i="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1000</m:t>
                        </m:r>
                      </m:sup>
                      <m:e>
                        <m:sSub>
                          <m:sSubPr>
                            <m:ctrlPr>
                              <a:rPr lang="en-US" sz="2400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400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 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400" dirty="0"/>
                  <a:t> is 1 if the </a:t>
                </a:r>
                <a:r>
                  <a:rPr lang="en-US" sz="2400" dirty="0" err="1"/>
                  <a:t>i’th</a:t>
                </a:r>
                <a:r>
                  <a:rPr lang="en-US" sz="2400" dirty="0"/>
                  <a:t> widget is non-defective. </a:t>
                </a:r>
                <a:r>
                  <a:rPr lang="en-US" sz="2400" b="1" i="1" dirty="0"/>
                  <a:t>Goal</a:t>
                </a:r>
                <a:r>
                  <a:rPr lang="en-US" sz="2400" dirty="0"/>
                  <a:t>: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≤940)</m:t>
                    </m:r>
                  </m:oMath>
                </a14:m>
                <a:endParaRPr lang="en-US" sz="2400" b="1" dirty="0">
                  <a:solidFill>
                    <a:schemeClr val="accent5"/>
                  </a:solidFill>
                </a:endParaRPr>
              </a:p>
              <a:p>
                <a:pPr>
                  <a:spcBef>
                    <a:spcPts val="1800"/>
                  </a:spcBef>
                </a:pPr>
                <a:r>
                  <a:rPr lang="en-US" sz="2400" b="1" dirty="0">
                    <a:solidFill>
                      <a:schemeClr val="accent5"/>
                    </a:solidFill>
                  </a:rPr>
                  <a:t>2. Apply CLT</a:t>
                </a:r>
                <a:r>
                  <a:rPr lang="en-US" sz="2400" b="1" dirty="0"/>
                  <a:t>.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sz="2400" b="1" dirty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>
                    <a:solidFill>
                      <a:schemeClr val="tx1"/>
                    </a:solidFill>
                  </a:rPr>
                  <a:t>is sum of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i.i.d</a:t>
                </a:r>
                <a:r>
                  <a:rPr lang="en-US" sz="2400" dirty="0">
                    <a:solidFill>
                      <a:schemeClr val="tx1"/>
                    </a:solidFill>
                  </a:rPr>
                  <a:t> RVs each with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=.95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 and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>
                        <a:latin typeface="Cambria Math" panose="02040503050406030204" pitchFamily="18" charset="0"/>
                      </a:rPr>
                      <m:t>Var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=.0475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, we can approximate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sz="2400" b="1" dirty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>
                    <a:solidFill>
                      <a:schemeClr val="tx1"/>
                    </a:solidFill>
                  </a:rPr>
                  <a:t>with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~</m:t>
                    </m:r>
                    <m:r>
                      <a:rPr lang="en-US" sz="2400" b="0" i="1">
                        <a:latin typeface="Cambria Math" panose="02040503050406030204" pitchFamily="18" charset="0"/>
                      </a:rPr>
                      <m:t>𝒩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(1000⋅0.95, 1000⋅0.0475)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. </a:t>
                </a:r>
                <a:br>
                  <a:rPr lang="en-US" sz="2400" dirty="0">
                    <a:solidFill>
                      <a:schemeClr val="tx1"/>
                    </a:solidFill>
                  </a:rPr>
                </a:br>
                <a:r>
                  <a:rPr lang="en-US" sz="2400" dirty="0">
                    <a:solidFill>
                      <a:schemeClr val="tx1"/>
                    </a:solidFill>
                  </a:rPr>
                  <a:t>So,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≤940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≈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≤940)</m:t>
                    </m:r>
                  </m:oMath>
                </a14:m>
                <a:endParaRPr lang="en-US" sz="2400" b="1" dirty="0">
                  <a:solidFill>
                    <a:schemeClr val="accent5"/>
                  </a:solidFill>
                </a:endParaRPr>
              </a:p>
              <a:p>
                <a:pPr>
                  <a:spcBef>
                    <a:spcPts val="1800"/>
                  </a:spcBef>
                </a:pPr>
                <a:r>
                  <a:rPr lang="en-US" sz="2400" b="1" dirty="0">
                    <a:solidFill>
                      <a:schemeClr val="accent5"/>
                    </a:solidFill>
                  </a:rPr>
                  <a:t>3. Compute Probability. </a:t>
                </a:r>
              </a:p>
              <a:p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𝑌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≤940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𝑍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≤</m:t>
                        </m: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940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1000⋅0.95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1000⋅0.0475</m:t>
                                </m:r>
                              </m:e>
                            </m:rad>
                          </m:den>
                        </m:f>
                      </m:e>
                    </m:d>
                  </m:oMath>
                </a14:m>
                <a:r>
                  <a:rPr lang="en-US" sz="2400" b="0" dirty="0"/>
                  <a:t>          </a:t>
                </a:r>
                <a:r>
                  <a:rPr lang="en-US" sz="2400" b="1" i="1" dirty="0">
                    <a:solidFill>
                      <a:schemeClr val="accent5"/>
                    </a:solidFill>
                  </a:rPr>
                  <a:t>standardize</a:t>
                </a:r>
                <a:endParaRPr lang="en-US" sz="2400" b="0" dirty="0">
                  <a:solidFill>
                    <a:schemeClr val="accent5"/>
                  </a:solidFill>
                </a:endParaRPr>
              </a:p>
              <a:p>
                <a:r>
                  <a:rPr lang="en-US" sz="2400" b="0" dirty="0"/>
                  <a:t>                  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≈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Φ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−1.45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=1−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Φ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(1.45)</m:t>
                    </m:r>
                  </m:oMath>
                </a14:m>
                <a:r>
                  <a:rPr lang="en-US" sz="2400" b="0" dirty="0"/>
                  <a:t>  </a:t>
                </a:r>
                <a:r>
                  <a:rPr lang="en-US" sz="2400" b="1" i="1" dirty="0">
                    <a:solidFill>
                      <a:schemeClr val="accent5"/>
                    </a:solidFill>
                  </a:rPr>
                  <a:t>write in terms of </a:t>
                </a:r>
                <a14:m>
                  <m:oMath xmlns:m="http://schemas.openxmlformats.org/officeDocument/2006/math">
                    <m:r>
                      <a:rPr lang="en-US" sz="2400" b="1" i="0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𝚽</m:t>
                    </m:r>
                  </m:oMath>
                </a14:m>
                <a:endParaRPr lang="en-US" sz="2400" b="0" dirty="0">
                  <a:solidFill>
                    <a:schemeClr val="accent5"/>
                  </a:solidFill>
                </a:endParaRPr>
              </a:p>
              <a:p>
                <a:r>
                  <a:rPr lang="en-US" sz="2400" b="0" dirty="0"/>
                  <a:t>                  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≈1−.92647=.07353</m:t>
                    </m:r>
                  </m:oMath>
                </a14:m>
                <a:r>
                  <a:rPr lang="en-US" sz="2400" dirty="0"/>
                  <a:t>.</a:t>
                </a:r>
                <a:r>
                  <a:rPr lang="en-US" sz="2400" b="1" dirty="0">
                    <a:solidFill>
                      <a:schemeClr val="accent5"/>
                    </a:solidFill>
                  </a:rPr>
                  <a:t>        </a:t>
                </a:r>
                <a:r>
                  <a:rPr lang="en-US" sz="2400" b="1" i="1" dirty="0">
                    <a:solidFill>
                      <a:schemeClr val="accent5"/>
                    </a:solidFill>
                  </a:rPr>
                  <a:t>plug into z-table</a:t>
                </a:r>
                <a:endParaRPr lang="en-US" sz="2400" b="1" dirty="0">
                  <a:solidFill>
                    <a:schemeClr val="accent5"/>
                  </a:solidFill>
                </a:endParaRPr>
              </a:p>
              <a:p>
                <a:endParaRPr lang="en-US" sz="2400" b="1" dirty="0">
                  <a:solidFill>
                    <a:schemeClr val="accent5"/>
                  </a:solidFill>
                </a:endParaRPr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94E5E90E-1791-5EF9-95B6-13407E3540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239" y="2823518"/>
                <a:ext cx="11460241" cy="3997411"/>
              </a:xfrm>
              <a:prstGeom prst="rect">
                <a:avLst/>
              </a:prstGeom>
              <a:blipFill>
                <a:blip r:embed="rId4"/>
                <a:stretch>
                  <a:fillRect l="-426" t="-2896" b="-21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530863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40AE8F-6E13-7CDF-E338-C8257847E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Normal Distributions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328CA30-A3A9-1C68-EE53-A9B104C9140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79434" y="1640280"/>
                <a:ext cx="11378867" cy="5383372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The </a:t>
                </a:r>
                <a:r>
                  <a:rPr lang="en-US" b="1" i="1" dirty="0"/>
                  <a:t>CDF </a:t>
                </a:r>
                <a:r>
                  <a:rPr lang="en-US" dirty="0"/>
                  <a:t>has no closed form, so instead, we have a table containing values of the CDF for a standard normal random variable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𝒩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(0,1)</m:t>
                    </m:r>
                  </m:oMath>
                </a14:m>
                <a:r>
                  <a:rPr lang="en-US" dirty="0"/>
                  <a:t>. </a:t>
                </a:r>
              </a:p>
              <a:p>
                <a:endParaRPr lang="en-US" dirty="0"/>
              </a:p>
              <a:p>
                <a:r>
                  <a:rPr lang="en-US" dirty="0"/>
                  <a:t>To find the probability of a normal RV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dirty="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~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𝒩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being in some range…</a:t>
                </a:r>
              </a:p>
              <a:p>
                <a:r>
                  <a:rPr lang="en-US" b="1" dirty="0">
                    <a:solidFill>
                      <a:schemeClr val="accent2">
                        <a:lumMod val="75000"/>
                      </a:schemeClr>
                    </a:solidFill>
                  </a:rPr>
                  <a:t>1</a:t>
                </a:r>
                <a:r>
                  <a:rPr lang="en-US" sz="2800" b="1" dirty="0">
                    <a:solidFill>
                      <a:schemeClr val="accent2">
                        <a:lumMod val="75000"/>
                      </a:schemeClr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. </a:t>
                </a:r>
                <a:r>
                  <a:rPr lang="en-US" sz="2800" b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Standardize</a:t>
                </a:r>
                <a:r>
                  <a:rPr lang="en-US" sz="28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the normal random variable: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𝑍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𝑋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−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𝜇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𝜎</m:t>
                        </m:r>
                      </m:den>
                    </m:f>
                  </m:oMath>
                </a14:m>
                <a:r>
                  <a:rPr lang="en-US" sz="28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</a:p>
              <a:p>
                <a:pPr lvl="1">
                  <a:spcBef>
                    <a:spcPts val="0"/>
                  </a:spcBef>
                </a:pP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  </a:t>
                </a:r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note: when w</a:t>
                </a:r>
                <a:r>
                  <a:rPr lang="en-US" i="1" dirty="0"/>
                  <a:t>e standardize, the numbers left are called z-scores (the number of </a:t>
                </a:r>
                <a:br>
                  <a:rPr lang="en-US" i="1" dirty="0"/>
                </a:br>
                <a:r>
                  <a:rPr lang="en-US" i="1" dirty="0"/>
                  <a:t>   standard deviations away from the mean (e.g., </a:t>
                </a:r>
                <a14:m>
                  <m:oMath xmlns:m="http://schemas.openxmlformats.org/officeDocument/2006/math">
                    <m:r>
                      <a:rPr lang="en-US" sz="2400" dirty="0" smtClean="0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sz="2400" b="0" i="0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𝑍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≥2)</m:t>
                    </m:r>
                  </m:oMath>
                </a14:m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i="1" dirty="0"/>
                  <a:t>means we’re finding </a:t>
                </a:r>
                <a:br>
                  <a:rPr lang="en-US" i="1" dirty="0"/>
                </a:br>
                <a:r>
                  <a:rPr lang="en-US" i="1" dirty="0"/>
                  <a:t>   probability of being more than 2 standard deviations away from the mean)</a:t>
                </a:r>
              </a:p>
              <a:p>
                <a:r>
                  <a:rPr lang="en-US" sz="2800" b="1" dirty="0">
                    <a:solidFill>
                      <a:schemeClr val="accent2">
                        <a:lumMod val="75000"/>
                      </a:schemeClr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2. </a:t>
                </a:r>
                <a:r>
                  <a:rPr lang="en-US" sz="2800" b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Write probability expression in terms of 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𝚽</m:t>
                    </m:r>
                    <m:d>
                      <m:dPr>
                        <m:ctrlPr>
                          <a:rPr lang="en-US" sz="2800" b="1" i="0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dPr>
                      <m:e>
                        <m:r>
                          <a:rPr lang="en-US" sz="2800" b="1" i="0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𝐳</m:t>
                        </m:r>
                      </m:e>
                    </m:d>
                    <m:r>
                      <a:rPr lang="en-US" sz="2800" b="1" i="0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=</m:t>
                    </m:r>
                    <m:r>
                      <a:rPr lang="en-US" sz="2800" dirty="0" smtClean="0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sz="2800" b="0" i="0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sz="2800" b="0" i="0" dirty="0" smtClean="0">
                        <a:latin typeface="Cambria Math" panose="02040503050406030204" pitchFamily="18" charset="0"/>
                      </a:rPr>
                      <m:t>Z</m:t>
                    </m:r>
                    <m:r>
                      <a:rPr lang="en-US" sz="2800" b="0" i="1" dirty="0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sz="2800" b="0" i="1" dirty="0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sz="2800" b="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800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:r>
                  <a:rPr lang="en-US" sz="2800" b="1" dirty="0">
                    <a:solidFill>
                      <a:schemeClr val="accent2">
                        <a:lumMod val="75000"/>
                      </a:schemeClr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3. </a:t>
                </a:r>
                <a:r>
                  <a:rPr lang="en-US" sz="2800" b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Look up the value(s) </a:t>
                </a:r>
                <a:r>
                  <a:rPr lang="en-US" sz="28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in the table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328CA30-A3A9-1C68-EE53-A9B104C9140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79434" y="1640280"/>
                <a:ext cx="11378867" cy="5383372"/>
              </a:xfrm>
              <a:blipFill>
                <a:blip r:embed="rId3"/>
                <a:stretch>
                  <a:fillRect l="-1501" t="-1925" r="-1447" b="-40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2079453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A8FC6B-C3B8-4679-AF54-B797D1B1CB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Factory Widgets 🕰️- </a:t>
            </a:r>
            <a:r>
              <a:rPr lang="en-US" i="1" dirty="0"/>
              <a:t>CLT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F35DB41-31C1-4BF8-BE96-9C6C3886AD7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340287"/>
                <a:ext cx="11187258" cy="4845504"/>
              </a:xfrm>
            </p:spPr>
            <p:txBody>
              <a:bodyPr>
                <a:normAutofit/>
              </a:bodyPr>
              <a:lstStyle/>
              <a:p>
                <a:r>
                  <a:rPr lang="en-US" sz="2000" i="1" dirty="0"/>
                  <a:t>Suppose you are managing a factory, that produces widgets. Each widget produced is defective (independently) with probability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5%</m:t>
                    </m:r>
                  </m:oMath>
                </a14:m>
                <a:r>
                  <a:rPr lang="en-US" sz="2000" i="1" dirty="0"/>
                  <a:t>. </a:t>
                </a:r>
              </a:p>
              <a:p>
                <a:r>
                  <a:rPr lang="en-US" sz="2000" i="1" dirty="0"/>
                  <a:t>Your factory will produce 1000 (possibly defective) widgets. What is the probability of producing </a:t>
                </a:r>
                <a:r>
                  <a:rPr lang="en-US" sz="2000" i="1" u="sng" dirty="0"/>
                  <a:t>at most</a:t>
                </a:r>
                <a:r>
                  <a:rPr lang="en-US" sz="2000" i="1" dirty="0"/>
                  <a:t> 940 non-defective widgets?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F35DB41-31C1-4BF8-BE96-9C6C3886AD7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340287"/>
                <a:ext cx="11187258" cy="4845504"/>
              </a:xfrm>
              <a:blipFill>
                <a:blip r:embed="rId3"/>
                <a:stretch>
                  <a:fillRect l="-980" t="-1258" r="-14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94E5E90E-1791-5EF9-95B6-13407E3540F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75239" y="2823518"/>
                <a:ext cx="11460241" cy="3997411"/>
              </a:xfrm>
              <a:prstGeom prst="rect">
                <a:avLst/>
              </a:prstGeom>
            </p:spPr>
            <p:txBody>
              <a:bodyPr vert="horz" lIns="45720" tIns="45720" rIns="45720" bIns="45720" rtlCol="0">
                <a:normAutofit lnSpcReduction="10000"/>
              </a:bodyPr>
              <a:lstStyle>
                <a:lvl1pPr marL="91440" indent="-91440" algn="l" defTabSz="914400" rtl="0" eaLnBrk="1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chemeClr val="accent1"/>
                  </a:buClr>
                  <a:buSzPct val="100000"/>
                  <a:buFont typeface="Tw Cen MT" panose="020B0602020104020603" pitchFamily="34" charset="0"/>
                  <a:buChar char=" "/>
                  <a:defRPr sz="28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1pPr>
                <a:lvl2pPr marL="128016" indent="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None/>
                  <a:defRPr sz="2400" kern="1200" baseline="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2pPr>
                <a:lvl3pPr marL="4480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3pPr>
                <a:lvl4pPr marL="59436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4pPr>
                <a:lvl5pPr marL="77724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5pPr>
                <a:lvl6pPr marL="91440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060704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216152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3624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2400" b="1" dirty="0">
                    <a:solidFill>
                      <a:schemeClr val="accent5"/>
                    </a:solidFill>
                  </a:rPr>
                  <a:t>1. Setup the Problem</a:t>
                </a:r>
                <a:r>
                  <a:rPr lang="en-US" sz="2400" b="1" dirty="0"/>
                  <a:t>: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sz="2400" dirty="0"/>
                  <a:t> is the number of non-defective widgets. </a:t>
                </a:r>
                <a:br>
                  <a:rPr lang="en-US" sz="2400" dirty="0"/>
                </a:b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limLoc m:val="undOvr"/>
                        <m:grow m:val="on"/>
                        <m:ctrlPr>
                          <a:rPr lang="en-US" sz="2400" b="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sz="2400" b="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400" b="0" i="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sz="2400" b="0" i="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1000</m:t>
                        </m:r>
                      </m:sup>
                      <m:e>
                        <m:sSub>
                          <m:sSubPr>
                            <m:ctrlPr>
                              <a:rPr lang="en-US" sz="2400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400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 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400" dirty="0"/>
                  <a:t> is 1 if the </a:t>
                </a:r>
                <a:r>
                  <a:rPr lang="en-US" sz="2400" dirty="0" err="1"/>
                  <a:t>i’th</a:t>
                </a:r>
                <a:r>
                  <a:rPr lang="en-US" sz="2400" dirty="0"/>
                  <a:t> widget is non-defective. </a:t>
                </a:r>
                <a:r>
                  <a:rPr lang="en-US" sz="2400" b="1" i="1" dirty="0"/>
                  <a:t>Goal</a:t>
                </a:r>
                <a:r>
                  <a:rPr lang="en-US" sz="2400" dirty="0"/>
                  <a:t>: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≤940)</m:t>
                    </m:r>
                  </m:oMath>
                </a14:m>
                <a:endParaRPr lang="en-US" sz="2400" b="1" dirty="0">
                  <a:solidFill>
                    <a:schemeClr val="accent5"/>
                  </a:solidFill>
                </a:endParaRPr>
              </a:p>
              <a:p>
                <a:pPr>
                  <a:spcBef>
                    <a:spcPts val="1800"/>
                  </a:spcBef>
                </a:pPr>
                <a:r>
                  <a:rPr lang="en-US" sz="2400" b="1" dirty="0">
                    <a:solidFill>
                      <a:schemeClr val="accent5"/>
                    </a:solidFill>
                  </a:rPr>
                  <a:t>2. Apply CLT</a:t>
                </a:r>
                <a:r>
                  <a:rPr lang="en-US" sz="2400" b="1" dirty="0"/>
                  <a:t>.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sz="2400" b="1" dirty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>
                    <a:solidFill>
                      <a:schemeClr val="tx1"/>
                    </a:solidFill>
                  </a:rPr>
                  <a:t>is sum of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i.i.d</a:t>
                </a:r>
                <a:r>
                  <a:rPr lang="en-US" sz="2400" dirty="0">
                    <a:solidFill>
                      <a:schemeClr val="tx1"/>
                    </a:solidFill>
                  </a:rPr>
                  <a:t> RVs each with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=.95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 and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>
                        <a:latin typeface="Cambria Math" panose="02040503050406030204" pitchFamily="18" charset="0"/>
                      </a:rPr>
                      <m:t>Var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=.0475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, we can approximate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sz="2400" b="1" dirty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>
                    <a:solidFill>
                      <a:schemeClr val="tx1"/>
                    </a:solidFill>
                  </a:rPr>
                  <a:t>with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~</m:t>
                    </m:r>
                    <m:r>
                      <a:rPr lang="en-US" sz="2400" b="0" i="1">
                        <a:latin typeface="Cambria Math" panose="02040503050406030204" pitchFamily="18" charset="0"/>
                      </a:rPr>
                      <m:t>𝒩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(1000⋅0.95, 1000⋅0.0475)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. </a:t>
                </a:r>
                <a:br>
                  <a:rPr lang="en-US" sz="2400" dirty="0">
                    <a:solidFill>
                      <a:schemeClr val="tx1"/>
                    </a:solidFill>
                  </a:rPr>
                </a:br>
                <a:r>
                  <a:rPr lang="en-US" sz="2400" dirty="0">
                    <a:solidFill>
                      <a:schemeClr val="tx1"/>
                    </a:solidFill>
                  </a:rPr>
                  <a:t>So,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≤940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≈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≤940)</m:t>
                    </m:r>
                  </m:oMath>
                </a14:m>
                <a:endParaRPr lang="en-US" sz="2400" b="1" dirty="0">
                  <a:solidFill>
                    <a:schemeClr val="accent5"/>
                  </a:solidFill>
                </a:endParaRPr>
              </a:p>
              <a:p>
                <a:pPr>
                  <a:spcBef>
                    <a:spcPts val="1800"/>
                  </a:spcBef>
                </a:pPr>
                <a:r>
                  <a:rPr lang="en-US" sz="2400" b="1" dirty="0">
                    <a:solidFill>
                      <a:schemeClr val="accent5"/>
                    </a:solidFill>
                  </a:rPr>
                  <a:t>3. Compute Probability. </a:t>
                </a:r>
              </a:p>
              <a:p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𝑌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≤940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𝑍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≤</m:t>
                        </m: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940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1000⋅0.95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1000⋅0.0475</m:t>
                                </m:r>
                              </m:e>
                            </m:rad>
                          </m:den>
                        </m:f>
                      </m:e>
                    </m:d>
                  </m:oMath>
                </a14:m>
                <a:r>
                  <a:rPr lang="en-US" sz="2400" b="0" dirty="0"/>
                  <a:t>          </a:t>
                </a:r>
                <a:r>
                  <a:rPr lang="en-US" sz="2400" b="1" i="1" dirty="0">
                    <a:solidFill>
                      <a:schemeClr val="accent5"/>
                    </a:solidFill>
                  </a:rPr>
                  <a:t>standardize</a:t>
                </a:r>
                <a:endParaRPr lang="en-US" sz="2400" b="0" dirty="0">
                  <a:solidFill>
                    <a:schemeClr val="accent5"/>
                  </a:solidFill>
                </a:endParaRPr>
              </a:p>
              <a:p>
                <a:r>
                  <a:rPr lang="en-US" sz="2400" b="0" dirty="0"/>
                  <a:t>                  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≈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Φ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−1.45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=1−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Φ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(1.45)</m:t>
                    </m:r>
                  </m:oMath>
                </a14:m>
                <a:r>
                  <a:rPr lang="en-US" sz="2400" b="0" dirty="0"/>
                  <a:t>  </a:t>
                </a:r>
                <a:r>
                  <a:rPr lang="en-US" sz="2400" b="1" i="1" dirty="0">
                    <a:solidFill>
                      <a:schemeClr val="accent5"/>
                    </a:solidFill>
                  </a:rPr>
                  <a:t>write in terms of </a:t>
                </a:r>
                <a14:m>
                  <m:oMath xmlns:m="http://schemas.openxmlformats.org/officeDocument/2006/math">
                    <m:r>
                      <a:rPr lang="en-US" sz="2400" b="1" i="0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𝚽</m:t>
                    </m:r>
                  </m:oMath>
                </a14:m>
                <a:endParaRPr lang="en-US" sz="2400" b="0" dirty="0">
                  <a:solidFill>
                    <a:schemeClr val="accent5"/>
                  </a:solidFill>
                </a:endParaRPr>
              </a:p>
              <a:p>
                <a:r>
                  <a:rPr lang="en-US" sz="2400" b="0" dirty="0"/>
                  <a:t>                  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≈1−.92647=.07353</m:t>
                    </m:r>
                  </m:oMath>
                </a14:m>
                <a:r>
                  <a:rPr lang="en-US" sz="2400" dirty="0"/>
                  <a:t>.</a:t>
                </a:r>
                <a:r>
                  <a:rPr lang="en-US" sz="2400" b="1" dirty="0">
                    <a:solidFill>
                      <a:schemeClr val="accent5"/>
                    </a:solidFill>
                  </a:rPr>
                  <a:t>        </a:t>
                </a:r>
                <a:r>
                  <a:rPr lang="en-US" sz="2400" b="1" i="1" dirty="0">
                    <a:solidFill>
                      <a:schemeClr val="accent5"/>
                    </a:solidFill>
                  </a:rPr>
                  <a:t>plug into z-table</a:t>
                </a:r>
                <a:endParaRPr lang="en-US" sz="2400" b="1" dirty="0">
                  <a:solidFill>
                    <a:schemeClr val="accent5"/>
                  </a:solidFill>
                </a:endParaRPr>
              </a:p>
              <a:p>
                <a:endParaRPr lang="en-US" sz="2400" b="1" dirty="0">
                  <a:solidFill>
                    <a:schemeClr val="accent5"/>
                  </a:solidFill>
                </a:endParaRPr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94E5E90E-1791-5EF9-95B6-13407E3540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239" y="2823518"/>
                <a:ext cx="11460241" cy="3997411"/>
              </a:xfrm>
              <a:prstGeom prst="rect">
                <a:avLst/>
              </a:prstGeom>
              <a:blipFill>
                <a:blip r:embed="rId4"/>
                <a:stretch>
                  <a:fillRect l="-1223" t="-2896" b="-138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F1D69FE-4142-A19C-2AB6-87E50FCBD246}"/>
                  </a:ext>
                </a:extLst>
              </p:cNvPr>
              <p:cNvSpPr txBox="1"/>
              <p:nvPr/>
            </p:nvSpPr>
            <p:spPr>
              <a:xfrm>
                <a:off x="8768219" y="4981904"/>
                <a:ext cx="3130770" cy="1612820"/>
              </a:xfrm>
              <a:prstGeom prst="roundRect">
                <a:avLst>
                  <a:gd name="adj" fmla="val 8011"/>
                </a:avLst>
              </a:prstGeom>
              <a:solidFill>
                <a:srgbClr val="FFEBEB"/>
              </a:solidFill>
              <a:ln w="28575">
                <a:noFill/>
              </a:ln>
            </p:spPr>
            <p:txBody>
              <a:bodyPr wrap="square" anchor="ctr">
                <a:noAutofit/>
              </a:bodyPr>
              <a:lstStyle/>
              <a:p>
                <a:pPr algn="ctr"/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The exact probability is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</a:rPr>
                      <m:t>.08673</m:t>
                    </m:r>
                  </m:oMath>
                </a14:m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. We’re off by ~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1.3%</m:t>
                    </m:r>
                  </m:oMath>
                </a14:m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!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F1D69FE-4142-A19C-2AB6-87E50FCBD2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68219" y="4981904"/>
                <a:ext cx="3130770" cy="1612820"/>
              </a:xfrm>
              <a:prstGeom prst="roundRect">
                <a:avLst>
                  <a:gd name="adj" fmla="val 8011"/>
                </a:avLst>
              </a:prstGeom>
              <a:blipFill>
                <a:blip r:embed="rId5"/>
                <a:stretch>
                  <a:fillRect r="-1946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448389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diagram of a function&#10;&#10;Description automatically generated">
            <a:extLst>
              <a:ext uri="{FF2B5EF4-FFF2-40B4-BE49-F238E27FC236}">
                <a16:creationId xmlns:a16="http://schemas.microsoft.com/office/drawing/2014/main" id="{047D43DE-8F78-DEA7-87B1-6165352140C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70356" y="3031299"/>
            <a:ext cx="3232621" cy="160687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D87F9BD-F92E-4320-942C-67E0799ADE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There’s are some problems </a:t>
            </a:r>
            <a:r>
              <a:rPr lang="en-US" dirty="0">
                <a:sym typeface="Wingdings" panose="05000000000000000000" pitchFamily="2" charset="2"/>
              </a:rPr>
              <a:t>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568D0BF-4410-42E7-8C99-716D14D4E22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401227"/>
                <a:ext cx="11147235" cy="4845504"/>
              </a:xfrm>
            </p:spPr>
            <p:txBody>
              <a:bodyPr>
                <a:normAutofit/>
              </a:bodyPr>
              <a:lstStyle/>
              <a:p>
                <a:r>
                  <a:rPr lang="en-US" i="1" dirty="0">
                    <a:solidFill>
                      <a:srgbClr val="C00000"/>
                    </a:solidFill>
                  </a:rPr>
                  <a:t>When approximating a discrete distribution like binomial with a continuous normal distribution, there are some problems that arise! </a:t>
                </a:r>
                <a:endParaRPr lang="en-US" sz="500" dirty="0"/>
              </a:p>
              <a:p>
                <a:r>
                  <a:rPr lang="en-US" dirty="0"/>
                  <a:t>&gt;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=2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&gt;1</m:t>
                    </m:r>
                  </m:oMath>
                </a14:m>
                <a:r>
                  <a:rPr lang="en-US" dirty="0"/>
                  <a:t> (we can use the binomial PMF). </a:t>
                </a:r>
                <a:br>
                  <a:rPr lang="en-US" dirty="0"/>
                </a:br>
                <a:r>
                  <a:rPr lang="en-US" dirty="0"/>
                  <a:t>   But, </a:t>
                </a:r>
                <a:r>
                  <a:rPr lang="en-US" b="1" i="1" dirty="0"/>
                  <a:t>when we approximate to the normal, continuous</a:t>
                </a:r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=2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dirty="0"/>
                  <a:t> 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:r>
                  <a:rPr lang="en-US" b="0" dirty="0"/>
                  <a:t>&gt;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only takes on integers, so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≤1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≥2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dirty="0"/>
                  <a:t>. </a:t>
                </a:r>
                <a:br>
                  <a:rPr lang="en-US" dirty="0"/>
                </a:br>
                <a:r>
                  <a:rPr lang="en-US" dirty="0"/>
                  <a:t>   But, </a:t>
                </a:r>
                <a:r>
                  <a:rPr lang="en-US" b="1" i="1" dirty="0"/>
                  <a:t>when we approximate to the normal, continuous</a:t>
                </a:r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dirty="0"/>
                  <a:t>, </a:t>
                </a:r>
                <a:br>
                  <a:rPr lang="en-US" dirty="0"/>
                </a:br>
                <a:r>
                  <a:rPr lang="en-US" dirty="0"/>
                  <a:t> 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dirty="0"/>
                  <a:t>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568D0BF-4410-42E7-8C99-716D14D4E22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401227"/>
                <a:ext cx="11147235" cy="4845504"/>
              </a:xfrm>
              <a:blipFill>
                <a:blip r:embed="rId4"/>
                <a:stretch>
                  <a:fillRect l="-1531" t="-2264" r="-17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 descr="A diagram of a function&#10;&#10;Description automatically generated">
            <a:extLst>
              <a:ext uri="{FF2B5EF4-FFF2-40B4-BE49-F238E27FC236}">
                <a16:creationId xmlns:a16="http://schemas.microsoft.com/office/drawing/2014/main" id="{D5553A45-4C44-073F-12A0-F5FE6C9F9E5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6071" y="5589766"/>
            <a:ext cx="2669002" cy="1268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87756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1C15B-47CF-4D22-8AEA-8CAA187DC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Continuity Correction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F0FEFE6-8D79-426F-842E-9962DCF7CCA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The binomial distribution is </a:t>
                </a:r>
                <a:r>
                  <a:rPr lang="en-US" b="1" dirty="0"/>
                  <a:t>discrete</a:t>
                </a:r>
                <a:r>
                  <a:rPr lang="en-US" dirty="0"/>
                  <a:t>, but the normal is </a:t>
                </a:r>
                <a:r>
                  <a:rPr lang="en-US" b="1" dirty="0"/>
                  <a:t>continuous</a:t>
                </a:r>
                <a:r>
                  <a:rPr lang="en-US" dirty="0"/>
                  <a:t>.</a:t>
                </a:r>
              </a:p>
              <a:p>
                <a:r>
                  <a:rPr lang="en-US" dirty="0"/>
                  <a:t>Let’s correct for that (called a “</a:t>
                </a:r>
                <a:r>
                  <a:rPr lang="en-US" b="1" i="1" dirty="0">
                    <a:solidFill>
                      <a:schemeClr val="accent5"/>
                    </a:solidFill>
                  </a:rPr>
                  <a:t>continuity correction</a:t>
                </a:r>
                <a:r>
                  <a:rPr lang="en-US" dirty="0"/>
                  <a:t>”)</a:t>
                </a:r>
              </a:p>
              <a:p>
                <a:r>
                  <a:rPr lang="en-US" dirty="0"/>
                  <a:t>⭐ Assign each value in the discrete range to a continuous interval</a:t>
                </a:r>
              </a:p>
              <a:p>
                <a:r>
                  <a:rPr lang="en-US" i="1" dirty="0"/>
                  <a:t>Here the support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i="1" dirty="0"/>
                  <a:t>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{…,−2, −1, 0, 1, 2,…}</m:t>
                    </m:r>
                  </m:oMath>
                </a14:m>
                <a:endParaRPr lang="en-US" i="1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F0FEFE6-8D79-426F-842E-9962DCF7CCA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525"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 descr="A diagram of a function&#10;&#10;Description automatically generated">
            <a:extLst>
              <a:ext uri="{FF2B5EF4-FFF2-40B4-BE49-F238E27FC236}">
                <a16:creationId xmlns:a16="http://schemas.microsoft.com/office/drawing/2014/main" id="{579581EE-3598-1C7E-DF74-DAEC1BD513A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0500" y="3720230"/>
            <a:ext cx="4830918" cy="2974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3175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1C15B-47CF-4D22-8AEA-8CAA187DC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Continuity Correction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F0FEFE6-8D79-426F-842E-9962DCF7CCA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The binomial distribution is </a:t>
                </a:r>
                <a:r>
                  <a:rPr lang="en-US" b="1" dirty="0"/>
                  <a:t>discrete</a:t>
                </a:r>
                <a:r>
                  <a:rPr lang="en-US" dirty="0"/>
                  <a:t>, but the normal is </a:t>
                </a:r>
                <a:r>
                  <a:rPr lang="en-US" b="1" dirty="0"/>
                  <a:t>continuous</a:t>
                </a:r>
                <a:r>
                  <a:rPr lang="en-US" dirty="0"/>
                  <a:t>.</a:t>
                </a:r>
              </a:p>
              <a:p>
                <a:r>
                  <a:rPr lang="en-US" dirty="0"/>
                  <a:t>Let’s correct for that (called a “</a:t>
                </a:r>
                <a:r>
                  <a:rPr lang="en-US" b="1" i="1" dirty="0">
                    <a:solidFill>
                      <a:schemeClr val="accent5"/>
                    </a:solidFill>
                  </a:rPr>
                  <a:t>continuity correction</a:t>
                </a:r>
                <a:r>
                  <a:rPr lang="en-US" dirty="0"/>
                  <a:t>”)</a:t>
                </a:r>
              </a:p>
              <a:p>
                <a:r>
                  <a:rPr lang="en-US" dirty="0"/>
                  <a:t>⭐ Assign each value in the discrete range to a continuous interval</a:t>
                </a:r>
              </a:p>
              <a:p>
                <a:r>
                  <a:rPr lang="en-US" i="1" dirty="0"/>
                  <a:t>Here the support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i="1" dirty="0"/>
                  <a:t>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{…,−2, −1, 0, 1, 2,…}</m:t>
                    </m:r>
                  </m:oMath>
                </a14:m>
                <a:endParaRPr lang="en-US" i="1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F0FEFE6-8D79-426F-842E-9962DCF7CCA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525"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 descr="A diagram of a function&#10;&#10;Description automatically generated">
            <a:extLst>
              <a:ext uri="{FF2B5EF4-FFF2-40B4-BE49-F238E27FC236}">
                <a16:creationId xmlns:a16="http://schemas.microsoft.com/office/drawing/2014/main" id="{579581EE-3598-1C7E-DF74-DAEC1BD513A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0500" y="3720230"/>
            <a:ext cx="4830918" cy="297470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AD2F5EAB-E7D9-26F9-A56E-62610456DCD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531418" y="3720229"/>
                <a:ext cx="6383480" cy="2741531"/>
              </a:xfrm>
              <a:prstGeom prst="rect">
                <a:avLst/>
              </a:prstGeom>
            </p:spPr>
            <p:txBody>
              <a:bodyPr vert="horz" lIns="45720" tIns="45720" rIns="45720" bIns="45720" rtlCol="0">
                <a:normAutofit lnSpcReduction="10000"/>
              </a:bodyPr>
              <a:lstStyle>
                <a:lvl1pPr marL="91440" indent="-91440" algn="l" defTabSz="914400" rtl="0" eaLnBrk="1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chemeClr val="accent1"/>
                  </a:buClr>
                  <a:buSzPct val="100000"/>
                  <a:buFont typeface="Tw Cen MT" panose="020B0602020104020603" pitchFamily="34" charset="0"/>
                  <a:buChar char=" "/>
                  <a:defRPr sz="28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1pPr>
                <a:lvl2pPr marL="128016" indent="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None/>
                  <a:defRPr sz="2400" kern="1200" baseline="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2pPr>
                <a:lvl3pPr marL="4480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3pPr>
                <a:lvl4pPr marL="59436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4pPr>
                <a:lvl5pPr marL="77724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5pPr>
                <a:lvl6pPr marL="91440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060704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216152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3624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i="1" dirty="0"/>
                  <a:t>e.g., </a:t>
                </a:r>
              </a:p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=2</m:t>
                        </m:r>
                      </m:e>
                    </m:d>
                  </m:oMath>
                </a14:m>
                <a:r>
                  <a:rPr lang="en-US" dirty="0"/>
                  <a:t> -&gt;</a:t>
                </a:r>
              </a:p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≥2</m:t>
                        </m:r>
                      </m:e>
                    </m:d>
                  </m:oMath>
                </a14:m>
                <a:r>
                  <a:rPr lang="en-US" dirty="0"/>
                  <a:t> -&gt;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&gt;1</m:t>
                        </m:r>
                      </m:e>
                    </m:d>
                  </m:oMath>
                </a14:m>
                <a:r>
                  <a:rPr lang="en-US" dirty="0"/>
                  <a:t> -&gt;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≤1</m:t>
                        </m:r>
                      </m:e>
                    </m:d>
                  </m:oMath>
                </a14:m>
                <a:r>
                  <a:rPr lang="en-US" dirty="0"/>
                  <a:t> -&gt;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AD2F5EAB-E7D9-26F9-A56E-62610456DC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1418" y="3720229"/>
                <a:ext cx="6383480" cy="2741531"/>
              </a:xfrm>
              <a:prstGeom prst="rect">
                <a:avLst/>
              </a:prstGeom>
              <a:blipFill>
                <a:blip r:embed="rId5"/>
                <a:stretch>
                  <a:fillRect l="-2672" t="-5333" b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7355515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1C15B-47CF-4D22-8AEA-8CAA187DC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Continuity Correction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F0FEFE6-8D79-426F-842E-9962DCF7CCA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The binomial distribution is </a:t>
                </a:r>
                <a:r>
                  <a:rPr lang="en-US" b="1" dirty="0"/>
                  <a:t>discrete</a:t>
                </a:r>
                <a:r>
                  <a:rPr lang="en-US" dirty="0"/>
                  <a:t>, but the normal is </a:t>
                </a:r>
                <a:r>
                  <a:rPr lang="en-US" b="1" dirty="0"/>
                  <a:t>continuous</a:t>
                </a:r>
                <a:r>
                  <a:rPr lang="en-US" dirty="0"/>
                  <a:t>.</a:t>
                </a:r>
              </a:p>
              <a:p>
                <a:r>
                  <a:rPr lang="en-US" dirty="0"/>
                  <a:t>Let’s correct for that (called a “</a:t>
                </a:r>
                <a:r>
                  <a:rPr lang="en-US" b="1" i="1" dirty="0">
                    <a:solidFill>
                      <a:schemeClr val="accent5"/>
                    </a:solidFill>
                  </a:rPr>
                  <a:t>continuity correction</a:t>
                </a:r>
                <a:r>
                  <a:rPr lang="en-US" dirty="0"/>
                  <a:t>”)</a:t>
                </a:r>
              </a:p>
              <a:p>
                <a:r>
                  <a:rPr lang="en-US" dirty="0"/>
                  <a:t>⭐ Assign each value in the discrete range to a continuous interval</a:t>
                </a:r>
              </a:p>
              <a:p>
                <a:r>
                  <a:rPr lang="en-US" i="1" dirty="0"/>
                  <a:t>Here the support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i="1" dirty="0"/>
                  <a:t>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{…,−2, −1, 0, 1, 2,…}</m:t>
                    </m:r>
                  </m:oMath>
                </a14:m>
                <a:endParaRPr lang="en-US" i="1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F0FEFE6-8D79-426F-842E-9962DCF7CCA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525"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 descr="A diagram of a function&#10;&#10;Description automatically generated">
            <a:extLst>
              <a:ext uri="{FF2B5EF4-FFF2-40B4-BE49-F238E27FC236}">
                <a16:creationId xmlns:a16="http://schemas.microsoft.com/office/drawing/2014/main" id="{579581EE-3598-1C7E-DF74-DAEC1BD513A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0500" y="3720230"/>
            <a:ext cx="4830918" cy="297470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AD2F5EAB-E7D9-26F9-A56E-62610456DCD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531418" y="3720229"/>
                <a:ext cx="6383480" cy="2741531"/>
              </a:xfrm>
              <a:prstGeom prst="rect">
                <a:avLst/>
              </a:prstGeom>
            </p:spPr>
            <p:txBody>
              <a:bodyPr vert="horz" lIns="45720" tIns="45720" rIns="45720" bIns="45720" rtlCol="0">
                <a:normAutofit lnSpcReduction="10000"/>
              </a:bodyPr>
              <a:lstStyle>
                <a:lvl1pPr marL="91440" indent="-91440" algn="l" defTabSz="914400" rtl="0" eaLnBrk="1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chemeClr val="accent1"/>
                  </a:buClr>
                  <a:buSzPct val="100000"/>
                  <a:buFont typeface="Tw Cen MT" panose="020B0602020104020603" pitchFamily="34" charset="0"/>
                  <a:buChar char=" "/>
                  <a:defRPr sz="28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1pPr>
                <a:lvl2pPr marL="128016" indent="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None/>
                  <a:defRPr sz="2400" kern="1200" baseline="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2pPr>
                <a:lvl3pPr marL="4480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3pPr>
                <a:lvl4pPr marL="59436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4pPr>
                <a:lvl5pPr marL="77724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5pPr>
                <a:lvl6pPr marL="91440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060704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216152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3624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i="1" dirty="0"/>
                  <a:t>e.g., </a:t>
                </a:r>
              </a:p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=2</m:t>
                        </m:r>
                      </m:e>
                    </m:d>
                  </m:oMath>
                </a14:m>
                <a:r>
                  <a:rPr lang="en-US" dirty="0"/>
                  <a:t> -&gt;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1.5≤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≤2.5</m:t>
                        </m:r>
                      </m:e>
                    </m:d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≥2</m:t>
                        </m:r>
                      </m:e>
                    </m:d>
                  </m:oMath>
                </a14:m>
                <a:r>
                  <a:rPr lang="en-US" dirty="0"/>
                  <a:t> -&gt;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≥1.5</m:t>
                        </m:r>
                      </m:e>
                    </m:d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&gt;1</m:t>
                        </m:r>
                      </m:e>
                    </m:d>
                  </m:oMath>
                </a14:m>
                <a:r>
                  <a:rPr lang="en-US" dirty="0"/>
                  <a:t> -&gt;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≥1.5</m:t>
                        </m:r>
                      </m:e>
                    </m:d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≤1</m:t>
                        </m:r>
                      </m:e>
                    </m:d>
                  </m:oMath>
                </a14:m>
                <a:r>
                  <a:rPr lang="en-US" dirty="0"/>
                  <a:t> -&gt;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≤1.5</m:t>
                        </m:r>
                      </m:e>
                    </m:d>
                  </m:oMath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AD2F5EAB-E7D9-26F9-A56E-62610456DC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1418" y="3720229"/>
                <a:ext cx="6383480" cy="2741531"/>
              </a:xfrm>
              <a:prstGeom prst="rect">
                <a:avLst/>
              </a:prstGeom>
              <a:blipFill>
                <a:blip r:embed="rId5"/>
                <a:stretch>
                  <a:fillRect l="-2672" t="-5333" b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189320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1C15B-47CF-4D22-8AEA-8CAA187DC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Continuity Correction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F0FEFE6-8D79-426F-842E-9962DCF7CCA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The binomial distribution is </a:t>
                </a:r>
                <a:r>
                  <a:rPr lang="en-US" b="1" dirty="0"/>
                  <a:t>discrete</a:t>
                </a:r>
                <a:r>
                  <a:rPr lang="en-US" dirty="0"/>
                  <a:t>, but the normal is </a:t>
                </a:r>
                <a:r>
                  <a:rPr lang="en-US" b="1" dirty="0"/>
                  <a:t>continuous</a:t>
                </a:r>
                <a:r>
                  <a:rPr lang="en-US" dirty="0"/>
                  <a:t>.</a:t>
                </a:r>
              </a:p>
              <a:p>
                <a:r>
                  <a:rPr lang="en-US" dirty="0"/>
                  <a:t>Let’s correct for that (called a “</a:t>
                </a:r>
                <a:r>
                  <a:rPr lang="en-US" b="1" i="1" dirty="0">
                    <a:solidFill>
                      <a:schemeClr val="accent5"/>
                    </a:solidFill>
                  </a:rPr>
                  <a:t>continuity correction</a:t>
                </a:r>
                <a:r>
                  <a:rPr lang="en-US" dirty="0"/>
                  <a:t>”)</a:t>
                </a:r>
              </a:p>
              <a:p>
                <a:r>
                  <a:rPr lang="en-US" dirty="0"/>
                  <a:t>⭐ Assign each value in the discrete range to a continuous interval</a:t>
                </a:r>
              </a:p>
              <a:p>
                <a:r>
                  <a:rPr lang="en-US" i="1" dirty="0"/>
                  <a:t>Here the support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i="1" dirty="0"/>
                  <a:t>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{…,−2, 5, 12, 19…}</m:t>
                    </m:r>
                  </m:oMath>
                </a14:m>
                <a:endParaRPr lang="en-US" i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F0FEFE6-8D79-426F-842E-9962DCF7CCA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525"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AD2F5EAB-E7D9-26F9-A56E-62610456DCD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531418" y="3720229"/>
                <a:ext cx="6383480" cy="2741531"/>
              </a:xfrm>
              <a:prstGeom prst="rect">
                <a:avLst/>
              </a:prstGeom>
            </p:spPr>
            <p:txBody>
              <a:bodyPr vert="horz" lIns="45720" tIns="45720" rIns="45720" bIns="45720" rtlCol="0">
                <a:normAutofit lnSpcReduction="10000"/>
              </a:bodyPr>
              <a:lstStyle>
                <a:lvl1pPr marL="91440" indent="-91440" algn="l" defTabSz="914400" rtl="0" eaLnBrk="1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chemeClr val="accent1"/>
                  </a:buClr>
                  <a:buSzPct val="100000"/>
                  <a:buFont typeface="Tw Cen MT" panose="020B0602020104020603" pitchFamily="34" charset="0"/>
                  <a:buChar char=" "/>
                  <a:defRPr sz="28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1pPr>
                <a:lvl2pPr marL="128016" indent="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None/>
                  <a:defRPr sz="2400" kern="1200" baseline="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2pPr>
                <a:lvl3pPr marL="4480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3pPr>
                <a:lvl4pPr marL="59436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4pPr>
                <a:lvl5pPr marL="77724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5pPr>
                <a:lvl6pPr marL="91440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060704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216152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3624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i="1" dirty="0"/>
                  <a:t>e.g., </a:t>
                </a:r>
              </a:p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=−2</m:t>
                        </m:r>
                      </m:e>
                    </m:d>
                  </m:oMath>
                </a14:m>
                <a:r>
                  <a:rPr lang="en-US" dirty="0"/>
                  <a:t> -&gt;</a:t>
                </a:r>
              </a:p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≥5</m:t>
                        </m:r>
                      </m:e>
                    </m:d>
                  </m:oMath>
                </a14:m>
                <a:r>
                  <a:rPr lang="en-US" dirty="0"/>
                  <a:t> -&gt;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&lt;12</m:t>
                        </m:r>
                      </m:e>
                    </m:d>
                  </m:oMath>
                </a14:m>
                <a:r>
                  <a:rPr lang="en-US" dirty="0"/>
                  <a:t> -&gt;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≥0</m:t>
                        </m:r>
                      </m:e>
                    </m:d>
                  </m:oMath>
                </a14:m>
                <a:r>
                  <a:rPr lang="en-US" dirty="0"/>
                  <a:t> -&gt;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AD2F5EAB-E7D9-26F9-A56E-62610456DC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1418" y="3720229"/>
                <a:ext cx="6383480" cy="2741531"/>
              </a:xfrm>
              <a:prstGeom prst="rect">
                <a:avLst/>
              </a:prstGeom>
              <a:blipFill>
                <a:blip r:embed="rId4"/>
                <a:stretch>
                  <a:fillRect l="-2672" t="-5333" b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>
            <a:extLst>
              <a:ext uri="{FF2B5EF4-FFF2-40B4-BE49-F238E27FC236}">
                <a16:creationId xmlns:a16="http://schemas.microsoft.com/office/drawing/2014/main" id="{9E1CA83F-20EA-9C80-486D-21DBE135B77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2574" y="4058542"/>
            <a:ext cx="4666444" cy="2403218"/>
          </a:xfrm>
          <a:prstGeom prst="rect">
            <a:avLst/>
          </a:prstGeom>
        </p:spPr>
      </p:pic>
      <p:sp>
        <p:nvSpPr>
          <p:cNvPr id="8" name="Rounded Rectangle 4">
            <a:extLst>
              <a:ext uri="{FF2B5EF4-FFF2-40B4-BE49-F238E27FC236}">
                <a16:creationId xmlns:a16="http://schemas.microsoft.com/office/drawing/2014/main" id="{861BEDD6-528A-51B4-D393-2EB8739EC3C8}"/>
              </a:ext>
            </a:extLst>
          </p:cNvPr>
          <p:cNvSpPr/>
          <p:nvPr/>
        </p:nvSpPr>
        <p:spPr>
          <a:xfrm>
            <a:off x="8195309" y="5474970"/>
            <a:ext cx="3714757" cy="12606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Fill out the poll everywhere: pollev.com/jolie312</a:t>
            </a:r>
          </a:p>
        </p:txBody>
      </p:sp>
    </p:spTree>
    <p:extLst>
      <p:ext uri="{BB962C8B-B14F-4D97-AF65-F5344CB8AC3E}">
        <p14:creationId xmlns:p14="http://schemas.microsoft.com/office/powerpoint/2010/main" val="22241489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1C15B-47CF-4D22-8AEA-8CAA187DC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Continuity Correction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F0FEFE6-8D79-426F-842E-9962DCF7CCA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The binomial distribution is </a:t>
                </a:r>
                <a:r>
                  <a:rPr lang="en-US" b="1" dirty="0"/>
                  <a:t>discrete</a:t>
                </a:r>
                <a:r>
                  <a:rPr lang="en-US" dirty="0"/>
                  <a:t>, but the normal is </a:t>
                </a:r>
                <a:r>
                  <a:rPr lang="en-US" b="1" dirty="0"/>
                  <a:t>continuous</a:t>
                </a:r>
                <a:r>
                  <a:rPr lang="en-US" dirty="0"/>
                  <a:t>.</a:t>
                </a:r>
              </a:p>
              <a:p>
                <a:r>
                  <a:rPr lang="en-US" dirty="0"/>
                  <a:t>Let’s correct for that (called a “</a:t>
                </a:r>
                <a:r>
                  <a:rPr lang="en-US" b="1" i="1" dirty="0">
                    <a:solidFill>
                      <a:schemeClr val="accent5"/>
                    </a:solidFill>
                  </a:rPr>
                  <a:t>continuity correction</a:t>
                </a:r>
                <a:r>
                  <a:rPr lang="en-US" dirty="0"/>
                  <a:t>”)</a:t>
                </a:r>
              </a:p>
              <a:p>
                <a:r>
                  <a:rPr lang="en-US" dirty="0"/>
                  <a:t>⭐ Assign each value in the discrete range to a continuous interval</a:t>
                </a:r>
              </a:p>
              <a:p>
                <a:r>
                  <a:rPr lang="en-US" i="1" dirty="0"/>
                  <a:t>Here the support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i="1" dirty="0"/>
                  <a:t>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{…,−2, 5, 12, 19…}</m:t>
                    </m:r>
                  </m:oMath>
                </a14:m>
                <a:endParaRPr lang="en-US" i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F0FEFE6-8D79-426F-842E-9962DCF7CCA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525"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AD2F5EAB-E7D9-26F9-A56E-62610456DCD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531418" y="3720229"/>
                <a:ext cx="6383480" cy="2741531"/>
              </a:xfrm>
              <a:prstGeom prst="rect">
                <a:avLst/>
              </a:prstGeom>
            </p:spPr>
            <p:txBody>
              <a:bodyPr vert="horz" lIns="45720" tIns="45720" rIns="45720" bIns="45720" rtlCol="0">
                <a:normAutofit lnSpcReduction="10000"/>
              </a:bodyPr>
              <a:lstStyle>
                <a:lvl1pPr marL="91440" indent="-91440" algn="l" defTabSz="914400" rtl="0" eaLnBrk="1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chemeClr val="accent1"/>
                  </a:buClr>
                  <a:buSzPct val="100000"/>
                  <a:buFont typeface="Tw Cen MT" panose="020B0602020104020603" pitchFamily="34" charset="0"/>
                  <a:buChar char=" "/>
                  <a:defRPr sz="28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1pPr>
                <a:lvl2pPr marL="128016" indent="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None/>
                  <a:defRPr sz="2400" kern="1200" baseline="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2pPr>
                <a:lvl3pPr marL="4480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3pPr>
                <a:lvl4pPr marL="59436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4pPr>
                <a:lvl5pPr marL="77724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5pPr>
                <a:lvl6pPr marL="91440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060704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216152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3624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i="1" dirty="0"/>
                  <a:t>e.g., </a:t>
                </a:r>
              </a:p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=−2</m:t>
                        </m:r>
                      </m:e>
                    </m:d>
                  </m:oMath>
                </a14:m>
                <a:r>
                  <a:rPr lang="en-US" dirty="0"/>
                  <a:t> -&gt;</a:t>
                </a:r>
              </a:p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≥5</m:t>
                        </m:r>
                      </m:e>
                    </m:d>
                  </m:oMath>
                </a14:m>
                <a:r>
                  <a:rPr lang="en-US" dirty="0"/>
                  <a:t> -&gt;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&lt;12</m:t>
                        </m:r>
                      </m:e>
                    </m:d>
                  </m:oMath>
                </a14:m>
                <a:r>
                  <a:rPr lang="en-US" dirty="0"/>
                  <a:t> -&gt;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≥0</m:t>
                        </m:r>
                      </m:e>
                    </m:d>
                  </m:oMath>
                </a14:m>
                <a:r>
                  <a:rPr lang="en-US" dirty="0"/>
                  <a:t> -&gt;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AD2F5EAB-E7D9-26F9-A56E-62610456DC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1418" y="3720229"/>
                <a:ext cx="6383480" cy="2741531"/>
              </a:xfrm>
              <a:prstGeom prst="rect">
                <a:avLst/>
              </a:prstGeom>
              <a:blipFill>
                <a:blip r:embed="rId4"/>
                <a:stretch>
                  <a:fillRect l="-2672" t="-5333" b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F409AE55-023D-C5D0-86C3-3B06186986E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2061" y="3883367"/>
            <a:ext cx="4596957" cy="2611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30283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1C15B-47CF-4D22-8AEA-8CAA187DC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Continuity Correction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F0FEFE6-8D79-426F-842E-9962DCF7CCA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The binomial distribution is </a:t>
                </a:r>
                <a:r>
                  <a:rPr lang="en-US" b="1" dirty="0"/>
                  <a:t>discrete</a:t>
                </a:r>
                <a:r>
                  <a:rPr lang="en-US" dirty="0"/>
                  <a:t>, but the normal is </a:t>
                </a:r>
                <a:r>
                  <a:rPr lang="en-US" b="1" dirty="0"/>
                  <a:t>continuous</a:t>
                </a:r>
                <a:r>
                  <a:rPr lang="en-US" dirty="0"/>
                  <a:t>.</a:t>
                </a:r>
              </a:p>
              <a:p>
                <a:r>
                  <a:rPr lang="en-US" dirty="0"/>
                  <a:t>Let’s correct for that (called a “</a:t>
                </a:r>
                <a:r>
                  <a:rPr lang="en-US" b="1" i="1" dirty="0">
                    <a:solidFill>
                      <a:schemeClr val="accent5"/>
                    </a:solidFill>
                  </a:rPr>
                  <a:t>continuity correction</a:t>
                </a:r>
                <a:r>
                  <a:rPr lang="en-US" dirty="0"/>
                  <a:t>”)</a:t>
                </a:r>
              </a:p>
              <a:p>
                <a:r>
                  <a:rPr lang="en-US" dirty="0"/>
                  <a:t>⭐ Assign each value in the discrete range to a continuous interval</a:t>
                </a:r>
              </a:p>
              <a:p>
                <a:r>
                  <a:rPr lang="en-US" i="1" dirty="0"/>
                  <a:t>Here the support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i="1" dirty="0"/>
                  <a:t>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{…,−2, 5, 12, 19…}</m:t>
                    </m:r>
                  </m:oMath>
                </a14:m>
                <a:endParaRPr lang="en-US" i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F0FEFE6-8D79-426F-842E-9962DCF7CCA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525"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AD2F5EAB-E7D9-26F9-A56E-62610456DCD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531418" y="3720229"/>
                <a:ext cx="6383480" cy="3043826"/>
              </a:xfrm>
              <a:prstGeom prst="rect">
                <a:avLst/>
              </a:prstGeom>
            </p:spPr>
            <p:txBody>
              <a:bodyPr vert="horz" lIns="45720" tIns="45720" rIns="45720" bIns="45720" rtlCol="0">
                <a:normAutofit/>
              </a:bodyPr>
              <a:lstStyle>
                <a:lvl1pPr marL="91440" indent="-91440" algn="l" defTabSz="914400" rtl="0" eaLnBrk="1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chemeClr val="accent1"/>
                  </a:buClr>
                  <a:buSzPct val="100000"/>
                  <a:buFont typeface="Tw Cen MT" panose="020B0602020104020603" pitchFamily="34" charset="0"/>
                  <a:buChar char=" "/>
                  <a:defRPr sz="28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1pPr>
                <a:lvl2pPr marL="128016" indent="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None/>
                  <a:defRPr sz="2400" kern="1200" baseline="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2pPr>
                <a:lvl3pPr marL="4480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3pPr>
                <a:lvl4pPr marL="59436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4pPr>
                <a:lvl5pPr marL="77724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5pPr>
                <a:lvl6pPr marL="91440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060704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216152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3624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i="1" dirty="0"/>
                  <a:t>e.g., </a:t>
                </a:r>
              </a:p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=−2</m:t>
                        </m:r>
                      </m:e>
                    </m:d>
                  </m:oMath>
                </a14:m>
                <a:r>
                  <a:rPr lang="en-US" dirty="0"/>
                  <a:t> -&gt;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−5.5≤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≤1.5</m:t>
                        </m:r>
                      </m:e>
                    </m:d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≥5</m:t>
                        </m:r>
                      </m:e>
                    </m:d>
                  </m:oMath>
                </a14:m>
                <a:r>
                  <a:rPr lang="en-US" dirty="0"/>
                  <a:t> -&gt;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≥1.5</m:t>
                        </m:r>
                      </m:e>
                    </m:d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&lt;12</m:t>
                        </m:r>
                      </m:e>
                    </m:d>
                  </m:oMath>
                </a14:m>
                <a:r>
                  <a:rPr lang="en-US" dirty="0"/>
                  <a:t> -&gt;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≤8.5</m:t>
                        </m:r>
                      </m:e>
                    </m:d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≥0</m:t>
                        </m:r>
                      </m:e>
                    </m:d>
                  </m:oMath>
                </a14:m>
                <a:r>
                  <a:rPr lang="en-US" dirty="0"/>
                  <a:t> -&gt;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≥1.5</m:t>
                        </m:r>
                      </m:e>
                    </m:d>
                  </m:oMath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AD2F5EAB-E7D9-26F9-A56E-62610456DC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1418" y="3720229"/>
                <a:ext cx="6383480" cy="3043826"/>
              </a:xfrm>
              <a:prstGeom prst="rect">
                <a:avLst/>
              </a:prstGeom>
              <a:blipFill>
                <a:blip r:embed="rId4"/>
                <a:stretch>
                  <a:fillRect l="-2672" t="-3400" b="-134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F409AE55-023D-C5D0-86C3-3B06186986E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2061" y="3883367"/>
            <a:ext cx="4596957" cy="2611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346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6B2685-0D8B-45CA-B014-E16FBE04CA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 of CLT steps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62E5BCB-2AB6-4440-B3DB-7DB31E9B684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39" y="1563248"/>
                <a:ext cx="11616760" cy="5294752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en-US" b="1" dirty="0">
                    <a:solidFill>
                      <a:schemeClr val="accent5"/>
                    </a:solidFill>
                  </a:rPr>
                  <a:t>1. Setup the problem </a:t>
                </a:r>
                <a:r>
                  <a:rPr lang="en-US" dirty="0"/>
                  <a:t>(e.g.,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limLoc m:val="undOvr"/>
                        <m:grow m:val="on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 are </a:t>
                </a:r>
                <a:r>
                  <a:rPr lang="en-US" dirty="0" err="1"/>
                  <a:t>i.i.d.</a:t>
                </a:r>
                <a:r>
                  <a:rPr lang="en-US" dirty="0"/>
                  <a:t>, and we want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)</a:t>
                </a:r>
              </a:p>
              <a:p>
                <a:pPr lvl="1"/>
                <a:r>
                  <a:rPr lang="en-US" dirty="0"/>
                  <a:t>   Write event you are interested in, in terms of sum of random variables.</a:t>
                </a:r>
              </a:p>
              <a:p>
                <a:r>
                  <a:rPr lang="en-US" dirty="0"/>
                  <a:t>   ⭐ Apply </a:t>
                </a:r>
                <a:r>
                  <a:rPr lang="en-US" b="1" i="1" dirty="0">
                    <a:solidFill>
                      <a:schemeClr val="accent5"/>
                    </a:solidFill>
                  </a:rPr>
                  <a:t>continuity correction </a:t>
                </a:r>
                <a:r>
                  <a:rPr lang="en-US" i="1" dirty="0"/>
                  <a:t>here</a:t>
                </a:r>
                <a:r>
                  <a:rPr lang="en-US" dirty="0"/>
                  <a:t> </a:t>
                </a:r>
                <a:r>
                  <a:rPr lang="en-US" u="sng" dirty="0"/>
                  <a:t>if RVs are discrete</a:t>
                </a:r>
                <a:r>
                  <a:rPr lang="en-US" dirty="0"/>
                  <a:t>.</a:t>
                </a:r>
              </a:p>
              <a:p>
                <a:endParaRPr lang="en-US" sz="1100" dirty="0"/>
              </a:p>
              <a:p>
                <a:r>
                  <a:rPr lang="en-US" b="1" dirty="0">
                    <a:solidFill>
                      <a:schemeClr val="accent5"/>
                    </a:solidFill>
                  </a:rPr>
                  <a:t>2</a:t>
                </a:r>
                <a:r>
                  <a:rPr lang="en-US" dirty="0">
                    <a:solidFill>
                      <a:schemeClr val="accent5"/>
                    </a:solidFill>
                  </a:rPr>
                  <a:t>. </a:t>
                </a:r>
                <a:r>
                  <a:rPr lang="en-US" b="1" dirty="0">
                    <a:solidFill>
                      <a:schemeClr val="accent5"/>
                    </a:solidFill>
                  </a:rPr>
                  <a:t>Apply CLT </a:t>
                </a:r>
                <a:r>
                  <a:rPr lang="en-US" dirty="0"/>
                  <a:t>(e.g., </a:t>
                </a:r>
                <a:r>
                  <a:rPr lang="en-US" dirty="0" err="1"/>
                  <a:t>approx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b="1" dirty="0"/>
                  <a:t> </a:t>
                </a:r>
                <a:r>
                  <a:rPr lang="en-US" dirty="0"/>
                  <a:t>as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~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-&gt;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≈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𝑌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d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    Approximate sum of RVs as normal with appropriate mean and variance</a:t>
                </a:r>
                <a:endParaRPr lang="en-US" b="1" dirty="0"/>
              </a:p>
              <a:p>
                <a:r>
                  <a:rPr lang="en-US" sz="2400" i="1" dirty="0">
                    <a:highlight>
                      <a:srgbClr val="FFF4E1"/>
                    </a:highlight>
                  </a:rPr>
                  <a:t>from here, we’re working with a normal distribution, which we’ve worked with before!</a:t>
                </a:r>
              </a:p>
              <a:p>
                <a:r>
                  <a:rPr lang="en-US" b="1" dirty="0">
                    <a:solidFill>
                      <a:schemeClr val="accent5"/>
                    </a:solidFill>
                  </a:rPr>
                  <a:t>3. Compute probability approximation using Phi table</a:t>
                </a:r>
              </a:p>
              <a:p>
                <a:r>
                  <a:rPr lang="en-US" b="1" dirty="0">
                    <a:solidFill>
                      <a:schemeClr val="accent5"/>
                    </a:solidFill>
                  </a:rPr>
                  <a:t>    &gt; </a:t>
                </a:r>
                <a:r>
                  <a:rPr lang="en-US" b="1" i="1" dirty="0">
                    <a:solidFill>
                      <a:schemeClr val="accent5"/>
                    </a:solidFill>
                  </a:rPr>
                  <a:t>Standardize</a:t>
                </a:r>
                <a:r>
                  <a:rPr lang="en-US" b="1" dirty="0">
                    <a:solidFill>
                      <a:schemeClr val="accent5"/>
                    </a:solidFill>
                  </a:rPr>
                  <a:t>  </a:t>
                </a:r>
                <a:r>
                  <a:rPr lang="en-US" b="1" dirty="0"/>
                  <a:t>(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𝑍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𝑁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−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𝜇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𝜎</m:t>
                        </m:r>
                      </m:den>
                    </m:f>
                  </m:oMath>
                </a14:m>
                <a:r>
                  <a:rPr lang="en-US" dirty="0"/>
                  <a:t>) -&gt;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𝑌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𝜇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𝜎</m:t>
                            </m:r>
                          </m:den>
                        </m:f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≤</m:t>
                        </m:r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𝜇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𝜎</m:t>
                            </m:r>
                          </m:den>
                        </m:f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𝑍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≤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𝜇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den>
                        </m:f>
                      </m:e>
                    </m:d>
                  </m:oMath>
                </a14:m>
                <a:endParaRPr lang="en-US" dirty="0"/>
              </a:p>
              <a:p>
                <a:r>
                  <a:rPr lang="en-US" b="1" dirty="0">
                    <a:solidFill>
                      <a:schemeClr val="accent5"/>
                    </a:solidFill>
                  </a:rPr>
                  <a:t>    &gt; </a:t>
                </a:r>
                <a:r>
                  <a:rPr lang="en-US" b="1" i="1" dirty="0">
                    <a:solidFill>
                      <a:schemeClr val="accent5"/>
                    </a:solidFill>
                  </a:rPr>
                  <a:t>Write in terms of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𝛷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  <m:r>
                      <a:rPr lang="en-US" b="0" i="0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= </m:t>
                    </m:r>
                    <m:r>
                      <a:rPr lang="en-US" b="0" dirty="0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b="0" i="0" dirty="0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b="0" i="0" dirty="0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Z</m:t>
                    </m:r>
                    <m:r>
                      <a:rPr lang="en-US" b="0" i="1" dirty="0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dirty="0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b="0" i="1" dirty="0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>
                  <a:solidFill>
                    <a:schemeClr val="accent5"/>
                  </a:solidFill>
                </a:endParaRPr>
              </a:p>
              <a:p>
                <a:r>
                  <a:rPr lang="en-US" b="1" dirty="0">
                    <a:solidFill>
                      <a:schemeClr val="accent5"/>
                    </a:solidFill>
                  </a:rPr>
                  <a:t>    &gt; </a:t>
                </a:r>
                <a:r>
                  <a:rPr lang="en-US" b="1" i="1" dirty="0">
                    <a:solidFill>
                      <a:schemeClr val="accent5"/>
                    </a:solidFill>
                  </a:rPr>
                  <a:t>Look up in table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62E5BCB-2AB6-4440-B3DB-7DB31E9B684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39" y="1563248"/>
                <a:ext cx="11616760" cy="5294752"/>
              </a:xfrm>
              <a:blipFill>
                <a:blip r:embed="rId3"/>
                <a:stretch>
                  <a:fillRect l="-1049" t="-25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2715910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26B85B-C064-E5BC-B7DC-7E491F9839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307290-91F9-466E-977F-34F43D31E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Factory Widgets 🕰️- </a:t>
            </a:r>
            <a:r>
              <a:rPr lang="en-US" i="1" dirty="0"/>
              <a:t>CLT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1244C53-4A56-A40B-FA45-CBE3ABDD995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340287"/>
                <a:ext cx="11187258" cy="4845504"/>
              </a:xfrm>
            </p:spPr>
            <p:txBody>
              <a:bodyPr>
                <a:normAutofit/>
              </a:bodyPr>
              <a:lstStyle/>
              <a:p>
                <a:r>
                  <a:rPr lang="en-US" sz="2000" i="1" dirty="0"/>
                  <a:t>Suppose you are managing a factory, that produces widgets. Each widget produced is defective (independently) with probability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5%</m:t>
                    </m:r>
                  </m:oMath>
                </a14:m>
                <a:r>
                  <a:rPr lang="en-US" sz="2000" i="1" dirty="0"/>
                  <a:t>. </a:t>
                </a:r>
              </a:p>
              <a:p>
                <a:r>
                  <a:rPr lang="en-US" sz="2000" i="1" dirty="0"/>
                  <a:t>Your factory will produce 1000 (possibly defective) widgets. What is the probability of producing </a:t>
                </a:r>
                <a:r>
                  <a:rPr lang="en-US" sz="2000" i="1" u="sng" dirty="0"/>
                  <a:t>at most</a:t>
                </a:r>
                <a:r>
                  <a:rPr lang="en-US" sz="2000" i="1" dirty="0"/>
                  <a:t> 940 non-defective widgets?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F35DB41-31C1-4BF8-BE96-9C6C3886AD7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340287"/>
                <a:ext cx="11187258" cy="4845504"/>
              </a:xfrm>
              <a:blipFill>
                <a:blip r:embed="rId3"/>
                <a:stretch>
                  <a:fillRect l="-980" t="-1258" r="-14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C9729F8B-458D-32E7-D1C6-80F11CF8FE5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75239" y="2823518"/>
                <a:ext cx="11460241" cy="3997411"/>
              </a:xfrm>
              <a:prstGeom prst="rect">
                <a:avLst/>
              </a:prstGeom>
            </p:spPr>
            <p:txBody>
              <a:bodyPr vert="horz" lIns="45720" tIns="45720" rIns="45720" bIns="45720" rtlCol="0">
                <a:normAutofit lnSpcReduction="10000"/>
              </a:bodyPr>
              <a:lstStyle>
                <a:lvl1pPr marL="91440" indent="-91440" algn="l" defTabSz="914400" rtl="0" eaLnBrk="1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chemeClr val="accent1"/>
                  </a:buClr>
                  <a:buSzPct val="100000"/>
                  <a:buFont typeface="Tw Cen MT" panose="020B0602020104020603" pitchFamily="34" charset="0"/>
                  <a:buChar char=" "/>
                  <a:defRPr sz="28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1pPr>
                <a:lvl2pPr marL="128016" indent="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None/>
                  <a:defRPr sz="2400" kern="1200" baseline="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2pPr>
                <a:lvl3pPr marL="4480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3pPr>
                <a:lvl4pPr marL="59436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4pPr>
                <a:lvl5pPr marL="77724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5pPr>
                <a:lvl6pPr marL="91440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060704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216152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3624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2400" b="1" dirty="0">
                    <a:solidFill>
                      <a:schemeClr val="accent5"/>
                    </a:solidFill>
                  </a:rPr>
                  <a:t>1. Setup the Problem</a:t>
                </a:r>
                <a:r>
                  <a:rPr lang="en-US" sz="2400" b="1" dirty="0"/>
                  <a:t>: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sz="2400" dirty="0"/>
                  <a:t> is the number of non-defective widgets. </a:t>
                </a:r>
                <a:br>
                  <a:rPr lang="en-US" sz="2400" dirty="0"/>
                </a:b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limLoc m:val="undOvr"/>
                        <m:grow m:val="on"/>
                        <m:ctrlPr>
                          <a:rPr lang="en-US" sz="2400" b="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sz="2400" b="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400" b="0" i="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sz="2400" b="0" i="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1000</m:t>
                        </m:r>
                      </m:sup>
                      <m:e>
                        <m:sSub>
                          <m:sSubPr>
                            <m:ctrlPr>
                              <a:rPr lang="en-US" sz="2400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400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 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400" dirty="0"/>
                  <a:t> is 1 if the </a:t>
                </a:r>
                <a:r>
                  <a:rPr lang="en-US" sz="2400" dirty="0" err="1"/>
                  <a:t>i’th</a:t>
                </a:r>
                <a:r>
                  <a:rPr lang="en-US" sz="2400" dirty="0"/>
                  <a:t> widget is non-defective. </a:t>
                </a:r>
                <a:r>
                  <a:rPr lang="en-US" sz="2400" b="1" i="1" dirty="0"/>
                  <a:t>Goal</a:t>
                </a:r>
                <a:r>
                  <a:rPr lang="en-US" sz="2400" dirty="0"/>
                  <a:t>: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≤940)</m:t>
                    </m:r>
                  </m:oMath>
                </a14:m>
                <a:endParaRPr lang="en-US" sz="2400" b="1" dirty="0">
                  <a:solidFill>
                    <a:schemeClr val="accent5"/>
                  </a:solidFill>
                </a:endParaRPr>
              </a:p>
              <a:p>
                <a:pPr>
                  <a:spcBef>
                    <a:spcPts val="1800"/>
                  </a:spcBef>
                </a:pPr>
                <a:r>
                  <a:rPr lang="en-US" sz="2400" b="1" dirty="0">
                    <a:solidFill>
                      <a:schemeClr val="accent5"/>
                    </a:solidFill>
                  </a:rPr>
                  <a:t>2. Apply CLT</a:t>
                </a:r>
                <a:r>
                  <a:rPr lang="en-US" sz="2400" b="1" dirty="0"/>
                  <a:t>.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sz="2400" b="1" dirty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>
                    <a:solidFill>
                      <a:schemeClr val="tx1"/>
                    </a:solidFill>
                  </a:rPr>
                  <a:t>is sum of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i.i.d</a:t>
                </a:r>
                <a:r>
                  <a:rPr lang="en-US" sz="2400" dirty="0">
                    <a:solidFill>
                      <a:schemeClr val="tx1"/>
                    </a:solidFill>
                  </a:rPr>
                  <a:t> RVs each with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=.95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 and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>
                        <a:latin typeface="Cambria Math" panose="02040503050406030204" pitchFamily="18" charset="0"/>
                      </a:rPr>
                      <m:t>Var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=.0475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, we can approximate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sz="2400" b="1" dirty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>
                    <a:solidFill>
                      <a:schemeClr val="tx1"/>
                    </a:solidFill>
                  </a:rPr>
                  <a:t>with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~</m:t>
                    </m:r>
                    <m:r>
                      <a:rPr lang="en-US" sz="2400" b="0" i="1">
                        <a:latin typeface="Cambria Math" panose="02040503050406030204" pitchFamily="18" charset="0"/>
                      </a:rPr>
                      <m:t>𝒩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(1000⋅0.95, 1000⋅0.0475)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. </a:t>
                </a:r>
                <a:br>
                  <a:rPr lang="en-US" sz="2400" dirty="0">
                    <a:solidFill>
                      <a:schemeClr val="tx1"/>
                    </a:solidFill>
                  </a:rPr>
                </a:br>
                <a:r>
                  <a:rPr lang="en-US" sz="2400" dirty="0">
                    <a:solidFill>
                      <a:schemeClr val="tx1"/>
                    </a:solidFill>
                  </a:rPr>
                  <a:t>So,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≤940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≈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≤940)</m:t>
                    </m:r>
                  </m:oMath>
                </a14:m>
                <a:endParaRPr lang="en-US" sz="2400" b="1" dirty="0">
                  <a:solidFill>
                    <a:schemeClr val="accent5"/>
                  </a:solidFill>
                </a:endParaRPr>
              </a:p>
              <a:p>
                <a:pPr>
                  <a:spcBef>
                    <a:spcPts val="1800"/>
                  </a:spcBef>
                </a:pPr>
                <a:r>
                  <a:rPr lang="en-US" sz="2400" b="1" dirty="0">
                    <a:solidFill>
                      <a:schemeClr val="accent5"/>
                    </a:solidFill>
                  </a:rPr>
                  <a:t>3. Compute Probability. </a:t>
                </a:r>
              </a:p>
              <a:p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𝑌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≤940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𝑍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≤</m:t>
                        </m: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940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1000⋅0.95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1000⋅0.0475</m:t>
                                </m:r>
                              </m:e>
                            </m:rad>
                          </m:den>
                        </m:f>
                      </m:e>
                    </m:d>
                  </m:oMath>
                </a14:m>
                <a:r>
                  <a:rPr lang="en-US" sz="2400" b="0" dirty="0"/>
                  <a:t>          </a:t>
                </a:r>
                <a:r>
                  <a:rPr lang="en-US" sz="2400" b="1" i="1" dirty="0">
                    <a:solidFill>
                      <a:schemeClr val="accent5"/>
                    </a:solidFill>
                  </a:rPr>
                  <a:t>standardize</a:t>
                </a:r>
                <a:endParaRPr lang="en-US" sz="2400" b="0" dirty="0">
                  <a:solidFill>
                    <a:schemeClr val="accent5"/>
                  </a:solidFill>
                </a:endParaRPr>
              </a:p>
              <a:p>
                <a:r>
                  <a:rPr lang="en-US" sz="2400" b="0" dirty="0"/>
                  <a:t>                  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≈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Φ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−1.45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=1−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Φ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(1.45)</m:t>
                    </m:r>
                  </m:oMath>
                </a14:m>
                <a:r>
                  <a:rPr lang="en-US" sz="2400" b="0" dirty="0"/>
                  <a:t>  </a:t>
                </a:r>
                <a:r>
                  <a:rPr lang="en-US" sz="2400" b="1" i="1" dirty="0">
                    <a:solidFill>
                      <a:schemeClr val="accent5"/>
                    </a:solidFill>
                  </a:rPr>
                  <a:t>write in terms of </a:t>
                </a:r>
                <a14:m>
                  <m:oMath xmlns:m="http://schemas.openxmlformats.org/officeDocument/2006/math">
                    <m:r>
                      <a:rPr lang="en-US" sz="2400" b="1" i="0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𝚽</m:t>
                    </m:r>
                  </m:oMath>
                </a14:m>
                <a:endParaRPr lang="en-US" sz="2400" b="0" dirty="0">
                  <a:solidFill>
                    <a:schemeClr val="accent5"/>
                  </a:solidFill>
                </a:endParaRPr>
              </a:p>
              <a:p>
                <a:r>
                  <a:rPr lang="en-US" sz="2400" b="0" dirty="0"/>
                  <a:t>                  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≈1−.92647=.07353</m:t>
                    </m:r>
                  </m:oMath>
                </a14:m>
                <a:r>
                  <a:rPr lang="en-US" sz="2400" dirty="0"/>
                  <a:t>.</a:t>
                </a:r>
                <a:r>
                  <a:rPr lang="en-US" sz="2400" b="1" dirty="0">
                    <a:solidFill>
                      <a:schemeClr val="accent5"/>
                    </a:solidFill>
                  </a:rPr>
                  <a:t>        </a:t>
                </a:r>
                <a:r>
                  <a:rPr lang="en-US" sz="2400" b="1" i="1" dirty="0">
                    <a:solidFill>
                      <a:schemeClr val="accent5"/>
                    </a:solidFill>
                  </a:rPr>
                  <a:t>plug into z-table</a:t>
                </a:r>
                <a:endParaRPr lang="en-US" sz="2400" b="1" dirty="0">
                  <a:solidFill>
                    <a:schemeClr val="accent5"/>
                  </a:solidFill>
                </a:endParaRPr>
              </a:p>
              <a:p>
                <a:endParaRPr lang="en-US" sz="2400" b="1" dirty="0">
                  <a:solidFill>
                    <a:schemeClr val="accent5"/>
                  </a:solidFill>
                </a:endParaRPr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94E5E90E-1791-5EF9-95B6-13407E3540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239" y="2823518"/>
                <a:ext cx="11460241" cy="3997411"/>
              </a:xfrm>
              <a:prstGeom prst="rect">
                <a:avLst/>
              </a:prstGeom>
              <a:blipFill>
                <a:blip r:embed="rId4"/>
                <a:stretch>
                  <a:fillRect l="-426" t="-2896" b="-21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0330268D-243A-B60D-13AF-C4238C0A2F21}"/>
              </a:ext>
            </a:extLst>
          </p:cNvPr>
          <p:cNvSpPr txBox="1"/>
          <p:nvPr/>
        </p:nvSpPr>
        <p:spPr>
          <a:xfrm>
            <a:off x="7474263" y="549672"/>
            <a:ext cx="4142498" cy="441873"/>
          </a:xfrm>
          <a:prstGeom prst="roundRect">
            <a:avLst>
              <a:gd name="adj" fmla="val 8011"/>
            </a:avLst>
          </a:prstGeom>
          <a:solidFill>
            <a:srgbClr val="FFEBEB"/>
          </a:solidFill>
          <a:ln w="28575">
            <a:noFill/>
          </a:ln>
        </p:spPr>
        <p:txBody>
          <a:bodyPr wrap="square" anchor="ctr">
            <a:noAutofit/>
          </a:bodyPr>
          <a:lstStyle/>
          <a:p>
            <a:pPr algn="ctr"/>
            <a:r>
              <a:rPr lang="en-US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Where to apply continuity correction?</a:t>
            </a:r>
          </a:p>
        </p:txBody>
      </p:sp>
    </p:spTree>
    <p:extLst>
      <p:ext uri="{BB962C8B-B14F-4D97-AF65-F5344CB8AC3E}">
        <p14:creationId xmlns:p14="http://schemas.microsoft.com/office/powerpoint/2010/main" val="29388423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40AE8F-6E13-7CDF-E338-C8257847E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Normal distributions show up everywhere!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E1E8437-4C30-3795-3FD4-55C8646058C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6963"/>
          <a:stretch/>
        </p:blipFill>
        <p:spPr>
          <a:xfrm>
            <a:off x="1186942" y="1277943"/>
            <a:ext cx="7368815" cy="2748158"/>
          </a:xfrm>
          <a:prstGeom prst="rect">
            <a:avLst/>
          </a:prstGeom>
        </p:spPr>
      </p:pic>
      <p:pic>
        <p:nvPicPr>
          <p:cNvPr id="8" name="Picture 7" descr="A stack of weights with numbers&#10;&#10;Description automatically generated">
            <a:extLst>
              <a:ext uri="{FF2B5EF4-FFF2-40B4-BE49-F238E27FC236}">
                <a16:creationId xmlns:a16="http://schemas.microsoft.com/office/drawing/2014/main" id="{FE458875-10F1-6CB9-F064-662ACA8AC18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740301" y="2663698"/>
            <a:ext cx="2148799" cy="289228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7DE175-736B-A8AD-45E7-56A7920C111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2981"/>
          <a:stretch/>
        </p:blipFill>
        <p:spPr>
          <a:xfrm>
            <a:off x="3667966" y="3902933"/>
            <a:ext cx="4327441" cy="2748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87249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A8FC6B-C3B8-4679-AF54-B797D1B1CB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239" y="263276"/>
            <a:ext cx="11616761" cy="1014667"/>
          </a:xfrm>
        </p:spPr>
        <p:txBody>
          <a:bodyPr/>
          <a:lstStyle/>
          <a:p>
            <a:r>
              <a:rPr lang="en-US" dirty="0"/>
              <a:t>Factory Widgets 🕰️- </a:t>
            </a:r>
            <a:r>
              <a:rPr lang="en-US" i="1" dirty="0"/>
              <a:t>CLT </a:t>
            </a:r>
            <a:r>
              <a:rPr lang="en-US" sz="2800" b="1" dirty="0"/>
              <a:t>with 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continuity correction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F35DB41-31C1-4BF8-BE96-9C6C3886AD7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340287"/>
                <a:ext cx="11187258" cy="4845504"/>
              </a:xfrm>
            </p:spPr>
            <p:txBody>
              <a:bodyPr>
                <a:normAutofit/>
              </a:bodyPr>
              <a:lstStyle/>
              <a:p>
                <a:r>
                  <a:rPr lang="en-US" sz="2000" i="1" dirty="0"/>
                  <a:t>Suppose you are managing a factory, that produces widgets. Each widget produced is defective (independently) with probability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5%</m:t>
                    </m:r>
                  </m:oMath>
                </a14:m>
                <a:r>
                  <a:rPr lang="en-US" sz="2000" i="1" dirty="0"/>
                  <a:t>. Your factory will produce 1000 (possibly defective) widgets. What is the probability of producing </a:t>
                </a:r>
                <a:r>
                  <a:rPr lang="en-US" sz="2000" i="1" u="sng" dirty="0"/>
                  <a:t>at most</a:t>
                </a:r>
                <a:r>
                  <a:rPr lang="en-US" sz="2000" i="1" dirty="0"/>
                  <a:t> 940 non-defective widgets?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F35DB41-31C1-4BF8-BE96-9C6C3886AD7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340287"/>
                <a:ext cx="11187258" cy="4845504"/>
              </a:xfrm>
              <a:blipFill>
                <a:blip r:embed="rId3"/>
                <a:stretch>
                  <a:fillRect l="-980" t="-12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94E5E90E-1791-5EF9-95B6-13407E3540F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75239" y="2392846"/>
                <a:ext cx="11460241" cy="4465154"/>
              </a:xfrm>
              <a:prstGeom prst="rect">
                <a:avLst/>
              </a:prstGeom>
            </p:spPr>
            <p:txBody>
              <a:bodyPr vert="horz" lIns="45720" tIns="45720" rIns="45720" bIns="45720" rtlCol="0">
                <a:normAutofit fontScale="92500" lnSpcReduction="10000"/>
              </a:bodyPr>
              <a:lstStyle>
                <a:lvl1pPr marL="91440" indent="-91440" algn="l" defTabSz="914400" rtl="0" eaLnBrk="1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chemeClr val="accent1"/>
                  </a:buClr>
                  <a:buSzPct val="100000"/>
                  <a:buFont typeface="Tw Cen MT" panose="020B0602020104020603" pitchFamily="34" charset="0"/>
                  <a:buChar char=" "/>
                  <a:defRPr sz="28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1pPr>
                <a:lvl2pPr marL="128016" indent="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None/>
                  <a:defRPr sz="2400" kern="1200" baseline="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2pPr>
                <a:lvl3pPr marL="4480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3pPr>
                <a:lvl4pPr marL="59436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4pPr>
                <a:lvl5pPr marL="77724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5pPr>
                <a:lvl6pPr marL="91440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060704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216152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3624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2400" b="1" dirty="0">
                    <a:solidFill>
                      <a:schemeClr val="accent5"/>
                    </a:solidFill>
                  </a:rPr>
                  <a:t>1. Setup the Problem</a:t>
                </a:r>
                <a:r>
                  <a:rPr lang="en-US" sz="2400" b="1" dirty="0"/>
                  <a:t>: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sz="2400" dirty="0"/>
                  <a:t> is the number of non-defective widgets. </a:t>
                </a:r>
                <a:br>
                  <a:rPr lang="en-US" sz="2400" dirty="0"/>
                </a:b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limLoc m:val="undOvr"/>
                        <m:grow m:val="on"/>
                        <m:ctrlPr>
                          <a:rPr lang="en-US" sz="2400" b="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sz="2400" b="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400" b="0" i="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sz="2400" b="0" i="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1000</m:t>
                        </m:r>
                      </m:sup>
                      <m:e>
                        <m:sSub>
                          <m:sSubPr>
                            <m:ctrlPr>
                              <a:rPr lang="en-US" sz="2400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400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 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400" dirty="0"/>
                  <a:t> is 1 if the </a:t>
                </a:r>
                <a:r>
                  <a:rPr lang="en-US" sz="2400" dirty="0" err="1"/>
                  <a:t>i’th</a:t>
                </a:r>
                <a:r>
                  <a:rPr lang="en-US" sz="2400" dirty="0"/>
                  <a:t> widget is non-defective. We want to find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≤940)</m:t>
                    </m:r>
                  </m:oMath>
                </a14:m>
                <a:r>
                  <a:rPr lang="en-US" sz="2400" b="1" dirty="0">
                    <a:solidFill>
                      <a:schemeClr val="accent5"/>
                    </a:solidFill>
                  </a:rPr>
                  <a:t>.</a:t>
                </a:r>
              </a:p>
              <a:p>
                <a:pPr>
                  <a:spcBef>
                    <a:spcPts val="1800"/>
                  </a:spcBef>
                </a:pPr>
                <a:r>
                  <a:rPr lang="en-US" sz="2400" b="1" dirty="0">
                    <a:solidFill>
                      <a:schemeClr val="accent1">
                        <a:lumMod val="75000"/>
                      </a:schemeClr>
                    </a:solidFill>
                  </a:rPr>
                  <a:t>Because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𝑿</m:t>
                    </m:r>
                  </m:oMath>
                </a14:m>
                <a:r>
                  <a:rPr lang="en-US" sz="2400" b="1" dirty="0">
                    <a:solidFill>
                      <a:schemeClr val="accent1">
                        <a:lumMod val="75000"/>
                      </a:schemeClr>
                    </a:solidFill>
                  </a:rPr>
                  <a:t> is discrete, we use continuity correction: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4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  <m:r>
                          <a:rPr lang="en-US" sz="24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sz="24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𝟗𝟒𝟎</m:t>
                        </m:r>
                      </m:e>
                    </m:d>
                    <m:r>
                      <a:rPr lang="en-US" sz="24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sz="24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𝑿</m:t>
                    </m:r>
                    <m:r>
                      <a:rPr lang="en-US" sz="24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sz="24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𝟗𝟒𝟎</m:t>
                    </m:r>
                    <m:r>
                      <a:rPr lang="en-US" sz="24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4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𝟓</m:t>
                    </m:r>
                    <m:r>
                      <a:rPr lang="en-US" sz="24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400" b="1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pPr>
                  <a:spcBef>
                    <a:spcPts val="1800"/>
                  </a:spcBef>
                </a:pPr>
                <a:r>
                  <a:rPr lang="en-US" sz="2400" b="1" dirty="0">
                    <a:solidFill>
                      <a:schemeClr val="accent5"/>
                    </a:solidFill>
                  </a:rPr>
                  <a:t>2. Apply CLT</a:t>
                </a:r>
                <a:r>
                  <a:rPr lang="en-US" sz="2400" b="1" dirty="0"/>
                  <a:t>.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sz="2400" b="1" dirty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>
                    <a:solidFill>
                      <a:schemeClr val="tx1"/>
                    </a:solidFill>
                  </a:rPr>
                  <a:t>is sum of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i.i.d</a:t>
                </a:r>
                <a:r>
                  <a:rPr lang="en-US" sz="2400" dirty="0">
                    <a:solidFill>
                      <a:schemeClr val="tx1"/>
                    </a:solidFill>
                  </a:rPr>
                  <a:t> RVs each with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=.95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 and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>
                        <a:latin typeface="Cambria Math" panose="02040503050406030204" pitchFamily="18" charset="0"/>
                      </a:rPr>
                      <m:t>Var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=.0475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, we can approximate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sz="2400" b="1" dirty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>
                    <a:solidFill>
                      <a:schemeClr val="tx1"/>
                    </a:solidFill>
                  </a:rPr>
                  <a:t>with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~</m:t>
                    </m:r>
                    <m:r>
                      <a:rPr lang="en-US" sz="2400" b="0" i="1">
                        <a:latin typeface="Cambria Math" panose="02040503050406030204" pitchFamily="18" charset="0"/>
                      </a:rPr>
                      <m:t>𝒩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(1000⋅0.95, 1000⋅0.0475)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. </a:t>
                </a:r>
                <a:br>
                  <a:rPr lang="en-US" sz="2400" dirty="0">
                    <a:solidFill>
                      <a:schemeClr val="tx1"/>
                    </a:solidFill>
                  </a:rPr>
                </a:br>
                <a:r>
                  <a:rPr lang="en-US" sz="2400" dirty="0">
                    <a:solidFill>
                      <a:schemeClr val="tx1"/>
                    </a:solidFill>
                  </a:rPr>
                  <a:t>So,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≤940.</m:t>
                        </m:r>
                        <m:r>
                          <a:rPr lang="en-US" sz="24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≈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sz="240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940</m:t>
                    </m:r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.5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400" b="1" dirty="0">
                  <a:solidFill>
                    <a:schemeClr val="accent5"/>
                  </a:solidFill>
                </a:endParaRPr>
              </a:p>
              <a:p>
                <a:pPr>
                  <a:spcBef>
                    <a:spcPts val="1800"/>
                  </a:spcBef>
                </a:pPr>
                <a:r>
                  <a:rPr lang="en-US" sz="2400" b="1" dirty="0">
                    <a:solidFill>
                      <a:schemeClr val="accent5"/>
                    </a:solidFill>
                  </a:rPr>
                  <a:t>3. Compute Probability. </a:t>
                </a:r>
              </a:p>
              <a:p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𝑌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≤940.</m:t>
                        </m:r>
                        <m:r>
                          <a:rPr lang="en-US" sz="24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𝑍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≤</m:t>
                        </m:r>
                        <m:f>
                          <m:fPr>
                            <m:ctrlPr>
                              <a:rPr lang="en-US" sz="2400" i="1" smtClean="0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 smtClean="0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940</m:t>
                            </m:r>
                            <m:r>
                              <a:rPr lang="en-US" sz="2400" b="0" i="1" smtClean="0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.5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1000⋅0.95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1000⋅0.0475</m:t>
                                </m:r>
                              </m:e>
                            </m:rad>
                          </m:den>
                        </m:f>
                      </m:e>
                    </m:d>
                  </m:oMath>
                </a14:m>
                <a:r>
                  <a:rPr lang="en-US" sz="2400" b="0" dirty="0"/>
                  <a:t>          </a:t>
                </a:r>
                <a:r>
                  <a:rPr lang="en-US" sz="2400" b="1" i="1" dirty="0">
                    <a:solidFill>
                      <a:schemeClr val="accent5"/>
                    </a:solidFill>
                  </a:rPr>
                  <a:t>standardize</a:t>
                </a:r>
                <a:endParaRPr lang="en-US" sz="2400" b="0" dirty="0">
                  <a:solidFill>
                    <a:schemeClr val="accent5"/>
                  </a:solidFill>
                </a:endParaRPr>
              </a:p>
              <a:p>
                <a:r>
                  <a:rPr lang="en-US" sz="2400" b="0" dirty="0"/>
                  <a:t>                   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≈</m:t>
                    </m:r>
                    <m:r>
                      <m:rPr>
                        <m:sty m:val="p"/>
                      </m:rPr>
                      <a:rPr lang="en-US" sz="2400">
                        <a:latin typeface="Cambria Math" panose="02040503050406030204" pitchFamily="18" charset="0"/>
                      </a:rPr>
                      <m:t>Φ</m:t>
                    </m:r>
                    <m:d>
                      <m:dPr>
                        <m:ctrlPr>
                          <a:rPr lang="en-US" sz="240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−1.38</m:t>
                        </m:r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=1−</m:t>
                    </m:r>
                    <m:r>
                      <m:rPr>
                        <m:sty m:val="p"/>
                      </m:rPr>
                      <a:rPr lang="en-US" sz="2400">
                        <a:latin typeface="Cambria Math" panose="02040503050406030204" pitchFamily="18" charset="0"/>
                      </a:rPr>
                      <m:t>Φ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1.38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b="1" i="1" dirty="0">
                    <a:solidFill>
                      <a:schemeClr val="accent5"/>
                    </a:solidFill>
                  </a:rPr>
                  <a:t>       write in terms of </a:t>
                </a:r>
                <a14:m>
                  <m:oMath xmlns:m="http://schemas.openxmlformats.org/officeDocument/2006/math">
                    <m:r>
                      <a:rPr lang="en-US" sz="2400" b="1" i="0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𝚽</m:t>
                    </m:r>
                  </m:oMath>
                </a14:m>
                <a:endParaRPr lang="en-US" sz="2400" b="0" dirty="0">
                  <a:solidFill>
                    <a:schemeClr val="accent5"/>
                  </a:solidFill>
                </a:endParaRPr>
              </a:p>
              <a:p>
                <a:r>
                  <a:rPr lang="en-US" sz="2400" b="0" dirty="0"/>
                  <a:t>                   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≈1−.</m:t>
                    </m:r>
                    <m:r>
                      <a:rPr lang="en-US" sz="240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91621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=.</m:t>
                    </m:r>
                    <m:r>
                      <a:rPr lang="en-US" sz="240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08379</m:t>
                    </m:r>
                  </m:oMath>
                </a14:m>
                <a:r>
                  <a:rPr lang="en-US" sz="2400" dirty="0"/>
                  <a:t>.             </a:t>
                </a:r>
                <a:r>
                  <a:rPr lang="en-US" sz="2400" b="1" i="1" dirty="0">
                    <a:solidFill>
                      <a:schemeClr val="accent5"/>
                    </a:solidFill>
                  </a:rPr>
                  <a:t>plug into z-table</a:t>
                </a:r>
                <a:endParaRPr lang="en-US" sz="2400" b="1" dirty="0">
                  <a:solidFill>
                    <a:schemeClr val="accent5"/>
                  </a:solidFill>
                </a:endParaRPr>
              </a:p>
              <a:p>
                <a:endParaRPr lang="en-US" sz="2400" b="1" dirty="0">
                  <a:solidFill>
                    <a:schemeClr val="accent5"/>
                  </a:solidFill>
                </a:endParaRPr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94E5E90E-1791-5EF9-95B6-13407E3540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239" y="2392846"/>
                <a:ext cx="11460241" cy="4465154"/>
              </a:xfrm>
              <a:prstGeom prst="rect">
                <a:avLst/>
              </a:prstGeom>
              <a:blipFill>
                <a:blip r:embed="rId4"/>
                <a:stretch>
                  <a:fillRect l="-1064" t="-7377" b="-75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AA5C5CA-5153-CE2D-6304-E91A8E0DF63B}"/>
                  </a:ext>
                </a:extLst>
              </p:cNvPr>
              <p:cNvSpPr txBox="1"/>
              <p:nvPr/>
            </p:nvSpPr>
            <p:spPr>
              <a:xfrm>
                <a:off x="8768219" y="4981904"/>
                <a:ext cx="3130770" cy="1612820"/>
              </a:xfrm>
              <a:prstGeom prst="roundRect">
                <a:avLst>
                  <a:gd name="adj" fmla="val 8011"/>
                </a:avLst>
              </a:prstGeom>
              <a:solidFill>
                <a:srgbClr val="ECF4ED"/>
              </a:solidFill>
              <a:ln w="28575">
                <a:noFill/>
              </a:ln>
            </p:spPr>
            <p:txBody>
              <a:bodyPr wrap="square" anchor="ctr">
                <a:noAutofit/>
              </a:bodyPr>
              <a:lstStyle/>
              <a:p>
                <a:pPr algn="ctr"/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The exact probability is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</a:rPr>
                      <m:t>.08673</m:t>
                    </m:r>
                  </m:oMath>
                </a14:m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. Still an approximation, but  very close now! :D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AA5C5CA-5153-CE2D-6304-E91A8E0DF6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68219" y="4981904"/>
                <a:ext cx="3130770" cy="1612820"/>
              </a:xfrm>
              <a:prstGeom prst="roundRect">
                <a:avLst>
                  <a:gd name="adj" fmla="val 8011"/>
                </a:avLst>
              </a:prstGeom>
              <a:blipFill>
                <a:blip r:embed="rId5"/>
                <a:stretch>
                  <a:fillRect t="-755" r="-1946" b="-7170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5087675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E62109-0FD3-72CF-F3A9-1DBE8FC909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if we are asked something like…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B3056C-45C4-A3B0-6ED5-659E946690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&gt; How people need to be surveyed to draw __ conclusion about </a:t>
            </a:r>
            <a:r>
              <a:rPr lang="en-US" i="1" dirty="0"/>
              <a:t>[something to do with a sum of </a:t>
            </a:r>
            <a:r>
              <a:rPr lang="en-US" i="1" dirty="0" err="1"/>
              <a:t>i.i.d</a:t>
            </a:r>
            <a:r>
              <a:rPr lang="en-US" i="1" dirty="0"/>
              <a:t> </a:t>
            </a:r>
            <a:r>
              <a:rPr lang="en-US" dirty="0"/>
              <a:t>RVs’ with __ probability? </a:t>
            </a:r>
          </a:p>
          <a:p>
            <a:endParaRPr lang="en-US" sz="500" dirty="0"/>
          </a:p>
          <a:p>
            <a:r>
              <a:rPr lang="en-US" dirty="0"/>
              <a:t>&gt; How many trials should we do till the average amount from the trails [</a:t>
            </a:r>
            <a:r>
              <a:rPr lang="en-US" i="1" dirty="0"/>
              <a:t>sum of </a:t>
            </a:r>
            <a:r>
              <a:rPr lang="en-US" i="1" dirty="0" err="1"/>
              <a:t>i.i.d</a:t>
            </a:r>
            <a:r>
              <a:rPr lang="en-US" i="1" dirty="0"/>
              <a:t> RVs</a:t>
            </a:r>
            <a:r>
              <a:rPr lang="en-US" dirty="0"/>
              <a:t>] is __ away from the mean with __ probability?  </a:t>
            </a:r>
          </a:p>
          <a:p>
            <a:endParaRPr lang="en-US" sz="500" dirty="0"/>
          </a:p>
          <a:p>
            <a:r>
              <a:rPr lang="en-US" dirty="0"/>
              <a:t>&gt; What should the standard deviation be in order for the probability of [</a:t>
            </a:r>
            <a:r>
              <a:rPr lang="en-US" i="1" dirty="0"/>
              <a:t>something to do with a sum of i.id. RVs] </a:t>
            </a:r>
            <a:r>
              <a:rPr lang="en-US" dirty="0"/>
              <a:t>to be ___?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ED179FA-8AF4-727C-8DA1-5265D0539674}"/>
                  </a:ext>
                </a:extLst>
              </p:cNvPr>
              <p:cNvSpPr txBox="1"/>
              <p:nvPr/>
            </p:nvSpPr>
            <p:spPr>
              <a:xfrm>
                <a:off x="643485" y="5177482"/>
                <a:ext cx="10905030" cy="1362842"/>
              </a:xfrm>
              <a:prstGeom prst="roundRect">
                <a:avLst>
                  <a:gd name="adj" fmla="val 8011"/>
                </a:avLst>
              </a:prstGeom>
              <a:solidFill>
                <a:srgbClr val="ECF4ED"/>
              </a:solidFill>
              <a:ln w="28575">
                <a:noFill/>
              </a:ln>
            </p:spPr>
            <p:txBody>
              <a:bodyPr wrap="square" anchor="ctr">
                <a:noAutofit/>
              </a:bodyPr>
              <a:lstStyle/>
              <a:p>
                <a:pPr algn="ctr"/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We will follow the exact same process as before for using CLT! Except now, we’ll end up with something like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=0.96</m:t>
                    </m:r>
                  </m:oMath>
                </a14:m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where we need to solve for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𝑐</m:t>
                    </m:r>
                  </m:oMath>
                </a14:m>
                <a:endParaRPr lang="en-US" sz="2400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ED179FA-8AF4-727C-8DA1-5265D05396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485" y="5177482"/>
                <a:ext cx="10905030" cy="1362842"/>
              </a:xfrm>
              <a:prstGeom prst="roundRect">
                <a:avLst>
                  <a:gd name="adj" fmla="val 8011"/>
                </a:avLst>
              </a:prstGeom>
              <a:blipFill>
                <a:blip r:embed="rId3"/>
                <a:stretch>
                  <a:fillRect r="-56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3464463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E62109-0FD3-72CF-F3A9-1DBE8FC909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Cereal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8B3056C-45C4-A3B0-6ED5-659E9466908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39" y="1101480"/>
                <a:ext cx="11431703" cy="5756520"/>
              </a:xfrm>
            </p:spPr>
            <p:txBody>
              <a:bodyPr>
                <a:normAutofit/>
              </a:bodyPr>
              <a:lstStyle/>
              <a:p>
                <a:r>
                  <a:rPr lang="en-US" sz="2200" dirty="0"/>
                  <a:t>A cereal company claims that their boxes contain an average of 500 grams of cereal with a variance of 100 grams. To test this claim, you take a random sample of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sz="2200" dirty="0"/>
                  <a:t> boxes. You want to determine the sample size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sz="2200" dirty="0"/>
                  <a:t> such that the probability of the sample mean being within 2 grams of the true mean (i.e., between 498 grams and 502 grams) is at least 95%.</a:t>
                </a:r>
              </a:p>
              <a:p>
                <a:r>
                  <a:rPr lang="en-US" sz="2000" b="1" dirty="0">
                    <a:solidFill>
                      <a:schemeClr val="accent5"/>
                    </a:solidFill>
                  </a:rPr>
                  <a:t>1. Setup the Problem</a:t>
                </a:r>
                <a:r>
                  <a:rPr lang="en-US" sz="2200" b="1" dirty="0">
                    <a:solidFill>
                      <a:schemeClr val="accent5"/>
                    </a:solidFill>
                  </a:rPr>
                  <a:t>. </a:t>
                </a:r>
                <a:br>
                  <a:rPr lang="en-US" sz="2200" b="1" dirty="0">
                    <a:solidFill>
                      <a:schemeClr val="accent5"/>
                    </a:solidFill>
                  </a:rPr>
                </a:br>
                <a:endParaRPr lang="en-US" sz="2200" dirty="0">
                  <a:solidFill>
                    <a:schemeClr val="tx1"/>
                  </a:solidFill>
                </a:endParaRPr>
              </a:p>
              <a:p>
                <a:endParaRPr lang="en-US" sz="2200" b="1" dirty="0"/>
              </a:p>
              <a:p>
                <a:r>
                  <a:rPr lang="en-US" sz="2000" b="1" dirty="0">
                    <a:solidFill>
                      <a:schemeClr val="accent5"/>
                    </a:solidFill>
                  </a:rPr>
                  <a:t>2. Apply CLT</a:t>
                </a:r>
                <a:br>
                  <a:rPr lang="en-US" sz="2000" i="1" dirty="0">
                    <a:latin typeface="Cambria Math" panose="02040503050406030204" pitchFamily="18" charset="0"/>
                  </a:rPr>
                </a:br>
                <a:endParaRPr lang="en-US" sz="2200" i="1" dirty="0">
                  <a:latin typeface="Cambria Math" panose="02040503050406030204" pitchFamily="18" charset="0"/>
                </a:endParaRPr>
              </a:p>
              <a:p>
                <a:endParaRPr lang="en-US" sz="2200" b="1" i="1" dirty="0">
                  <a:solidFill>
                    <a:schemeClr val="accent5"/>
                  </a:solidFill>
                  <a:latin typeface="Cambria Math" panose="02040503050406030204" pitchFamily="18" charset="0"/>
                </a:endParaRPr>
              </a:p>
              <a:p>
                <a:r>
                  <a:rPr lang="en-US" sz="2000" b="1" dirty="0">
                    <a:solidFill>
                      <a:schemeClr val="accent5"/>
                    </a:solidFill>
                  </a:rPr>
                  <a:t>3. Compute Probability</a:t>
                </a:r>
              </a:p>
              <a:p>
                <a:pPr>
                  <a:spcBef>
                    <a:spcPts val="0"/>
                  </a:spcBef>
                </a:pPr>
                <a:endParaRPr lang="en-US" sz="2200" b="1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8B3056C-45C4-A3B0-6ED5-659E9466908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39" y="1101480"/>
                <a:ext cx="11431703" cy="5756520"/>
              </a:xfrm>
              <a:blipFill>
                <a:blip r:embed="rId3"/>
                <a:stretch>
                  <a:fillRect l="-267" t="-12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6858446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E62109-0FD3-72CF-F3A9-1DBE8FC909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Cereal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8B3056C-45C4-A3B0-6ED5-659E9466908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39" y="1101480"/>
                <a:ext cx="11431703" cy="5756520"/>
              </a:xfrm>
            </p:spPr>
            <p:txBody>
              <a:bodyPr>
                <a:normAutofit/>
              </a:bodyPr>
              <a:lstStyle/>
              <a:p>
                <a:r>
                  <a:rPr lang="en-US" sz="2200" dirty="0"/>
                  <a:t>A cereal company claims that their boxes contain an average of 500 grams of cereal with a variance of 100 grams. To test this claim, you take a random sample of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sz="2200" dirty="0"/>
                  <a:t> boxes. You want to determine the sample size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sz="2200" dirty="0"/>
                  <a:t> such that the probability of the sample mean being within 2 grams of the true mean (i.e., between 498 grams and 502 grams) is at least 95%.</a:t>
                </a:r>
              </a:p>
              <a:p>
                <a:r>
                  <a:rPr lang="en-US" sz="2000" b="1" dirty="0">
                    <a:solidFill>
                      <a:schemeClr val="accent5"/>
                    </a:solidFill>
                  </a:rPr>
                  <a:t>1. Setup the Problem</a:t>
                </a:r>
                <a:r>
                  <a:rPr lang="en-US" sz="2200" b="1" dirty="0">
                    <a:solidFill>
                      <a:schemeClr val="accent5"/>
                    </a:solidFill>
                  </a:rPr>
                  <a:t>. </a:t>
                </a:r>
                <a:br>
                  <a:rPr lang="en-US" sz="2200" b="1" dirty="0">
                    <a:solidFill>
                      <a:schemeClr val="accent5"/>
                    </a:solidFill>
                  </a:rPr>
                </a:br>
                <a:r>
                  <a:rPr lang="en-US" sz="2200" dirty="0">
                    <a:solidFill>
                      <a:schemeClr val="tx1"/>
                    </a:solidFill>
                  </a:rPr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2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200" dirty="0">
                    <a:solidFill>
                      <a:schemeClr val="tx1"/>
                    </a:solidFill>
                  </a:rPr>
                  <a:t> be the weight of the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sz="2200" dirty="0" err="1">
                    <a:solidFill>
                      <a:schemeClr val="tx1"/>
                    </a:solidFill>
                  </a:rPr>
                  <a:t>th</a:t>
                </a:r>
                <a:r>
                  <a:rPr lang="en-US" sz="2200" dirty="0">
                    <a:solidFill>
                      <a:schemeClr val="tx1"/>
                    </a:solidFill>
                  </a:rPr>
                  <a:t> box weighed. The sample mean is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acc>
                    <m:r>
                      <a:rPr lang="en-US" sz="22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  <m:nary>
                      <m:naryPr>
                        <m:chr m:val="∑"/>
                        <m:limLoc m:val="undOvr"/>
                        <m:grow m:val="on"/>
                        <m:ctrlPr>
                          <a:rPr lang="en-US" sz="2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sz="2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sz="2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sSub>
                          <m:sSubPr>
                            <m:ctrlPr>
                              <a:rPr lang="en-US" sz="2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2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  <m:r>
                      <a:rPr lang="en-US" sz="2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200" dirty="0"/>
                  <a:t>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nary>
                      <m:naryPr>
                        <m:chr m:val="∑"/>
                        <m:limLoc m:val="undOvr"/>
                        <m:grow m:val="on"/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/>
                            <m:aln/>
                          </m:rPr>
                          <a:rPr lang="en-US" sz="22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nary>
                  </m:oMath>
                </a14:m>
                <a:br>
                  <a:rPr lang="en-US" sz="2200" dirty="0">
                    <a:solidFill>
                      <a:schemeClr val="tx1"/>
                    </a:solidFill>
                  </a:rPr>
                </a:br>
                <a:r>
                  <a:rPr lang="en-US" sz="2200" b="1" dirty="0">
                    <a:solidFill>
                      <a:schemeClr val="tx1"/>
                    </a:solidFill>
                  </a:rPr>
                  <a:t>G</a:t>
                </a:r>
                <a:r>
                  <a:rPr lang="en-US" sz="2200" b="1" dirty="0"/>
                  <a:t>oal</a:t>
                </a:r>
                <a:r>
                  <a:rPr lang="en-US" sz="2200" dirty="0"/>
                  <a:t>: </a:t>
                </a:r>
                <a14:m>
                  <m:oMath xmlns:m="http://schemas.openxmlformats.org/officeDocument/2006/math">
                    <m:r>
                      <a:rPr lang="en-US" sz="220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2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498≤</m:t>
                        </m:r>
                        <m:acc>
                          <m:accPr>
                            <m:chr m:val="̅"/>
                            <m:ctrlPr>
                              <a:rPr lang="en-US" sz="2200" i="1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200" i="1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</m:acc>
                        <m:r>
                          <a:rPr lang="en-US" sz="22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≤502</m:t>
                        </m:r>
                      </m:e>
                    </m:d>
                    <m:r>
                      <a:rPr lang="en-US" sz="22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≥0.95</m:t>
                    </m:r>
                  </m:oMath>
                </a14:m>
                <a:endParaRPr lang="en-US" sz="2200" dirty="0">
                  <a:solidFill>
                    <a:schemeClr val="accent5"/>
                  </a:solidFill>
                </a:endParaRPr>
              </a:p>
              <a:p>
                <a:r>
                  <a:rPr lang="en-US" sz="2000" b="1" dirty="0">
                    <a:solidFill>
                      <a:schemeClr val="accent5"/>
                    </a:solidFill>
                  </a:rPr>
                  <a:t>2. Apply CLT</a:t>
                </a:r>
                <a:br>
                  <a:rPr lang="en-US" sz="2000" i="1" dirty="0">
                    <a:latin typeface="Cambria Math" panose="02040503050406030204" pitchFamily="18" charset="0"/>
                  </a:rPr>
                </a:br>
                <a:endParaRPr lang="en-US" sz="2200" i="1" dirty="0">
                  <a:latin typeface="Cambria Math" panose="02040503050406030204" pitchFamily="18" charset="0"/>
                </a:endParaRPr>
              </a:p>
              <a:p>
                <a:endParaRPr lang="en-US" sz="2200" b="1" i="1" dirty="0">
                  <a:solidFill>
                    <a:schemeClr val="accent5"/>
                  </a:solidFill>
                  <a:latin typeface="Cambria Math" panose="02040503050406030204" pitchFamily="18" charset="0"/>
                </a:endParaRPr>
              </a:p>
              <a:p>
                <a:r>
                  <a:rPr lang="en-US" sz="2000" b="1" dirty="0">
                    <a:solidFill>
                      <a:schemeClr val="accent5"/>
                    </a:solidFill>
                  </a:rPr>
                  <a:t>3. Compute Probability</a:t>
                </a:r>
              </a:p>
              <a:p>
                <a:pPr>
                  <a:spcBef>
                    <a:spcPts val="0"/>
                  </a:spcBef>
                </a:pPr>
                <a:endParaRPr lang="en-US" sz="2200" b="1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8B3056C-45C4-A3B0-6ED5-659E9466908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39" y="1101480"/>
                <a:ext cx="11431703" cy="5756520"/>
              </a:xfrm>
              <a:blipFill>
                <a:blip r:embed="rId3"/>
                <a:stretch>
                  <a:fillRect l="-1066" t="-12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821EAB2-0F12-18DF-5233-A7D5A1B5A518}"/>
                  </a:ext>
                </a:extLst>
              </p:cNvPr>
              <p:cNvSpPr txBox="1"/>
              <p:nvPr/>
            </p:nvSpPr>
            <p:spPr>
              <a:xfrm>
                <a:off x="11005850" y="2817847"/>
                <a:ext cx="588878" cy="48564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800" dirty="0"/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num>
                      <m:den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821EAB2-0F12-18DF-5233-A7D5A1B5A5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05850" y="2817847"/>
                <a:ext cx="588878" cy="485646"/>
              </a:xfrm>
              <a:prstGeom prst="rect">
                <a:avLst/>
              </a:prstGeom>
              <a:blipFill>
                <a:blip r:embed="rId4"/>
                <a:stretch>
                  <a:fillRect l="-8247" b="-7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6095274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E62109-0FD3-72CF-F3A9-1DBE8FC909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Cereal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8B3056C-45C4-A3B0-6ED5-659E9466908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39" y="1101480"/>
                <a:ext cx="11431703" cy="5756520"/>
              </a:xfrm>
            </p:spPr>
            <p:txBody>
              <a:bodyPr>
                <a:normAutofit/>
              </a:bodyPr>
              <a:lstStyle/>
              <a:p>
                <a:r>
                  <a:rPr lang="en-US" sz="2200" dirty="0"/>
                  <a:t>A cereal company claims that their boxes contain an average of 500 grams of cereal with a variance of 100 grams. To test this claim, you take a random sample of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sz="2200" dirty="0"/>
                  <a:t> boxes. You want to determine the sample size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sz="2200" dirty="0"/>
                  <a:t> such that the probability of the sample mean being within 2 grams of the true mean (i.e., between 498 grams and 502 grams) is at least 95%.</a:t>
                </a:r>
              </a:p>
              <a:p>
                <a:r>
                  <a:rPr lang="en-US" sz="2000" b="1" dirty="0">
                    <a:solidFill>
                      <a:schemeClr val="accent5"/>
                    </a:solidFill>
                  </a:rPr>
                  <a:t>1. Setup the Problem</a:t>
                </a:r>
                <a:r>
                  <a:rPr lang="en-US" sz="2200" b="1" dirty="0">
                    <a:solidFill>
                      <a:schemeClr val="accent5"/>
                    </a:solidFill>
                  </a:rPr>
                  <a:t>. </a:t>
                </a:r>
                <a:br>
                  <a:rPr lang="en-US" sz="2200" b="1" dirty="0">
                    <a:solidFill>
                      <a:schemeClr val="accent5"/>
                    </a:solidFill>
                  </a:rPr>
                </a:br>
                <a:r>
                  <a:rPr lang="en-US" sz="2200" dirty="0">
                    <a:solidFill>
                      <a:schemeClr val="tx1"/>
                    </a:solidFill>
                  </a:rPr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2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200" dirty="0">
                    <a:solidFill>
                      <a:schemeClr val="tx1"/>
                    </a:solidFill>
                  </a:rPr>
                  <a:t> be the weight of the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sz="2200" dirty="0" err="1">
                    <a:solidFill>
                      <a:schemeClr val="tx1"/>
                    </a:solidFill>
                  </a:rPr>
                  <a:t>th</a:t>
                </a:r>
                <a:r>
                  <a:rPr lang="en-US" sz="2200" dirty="0">
                    <a:solidFill>
                      <a:schemeClr val="tx1"/>
                    </a:solidFill>
                  </a:rPr>
                  <a:t> box weighed. The sample mean is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acc>
                    <m:r>
                      <a:rPr lang="en-US" sz="22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  <m:nary>
                      <m:naryPr>
                        <m:chr m:val="∑"/>
                        <m:limLoc m:val="undOvr"/>
                        <m:grow m:val="on"/>
                        <m:ctrlPr>
                          <a:rPr lang="en-US" sz="2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sz="2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sz="2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sSub>
                          <m:sSubPr>
                            <m:ctrlPr>
                              <a:rPr lang="en-US" sz="2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2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  <m:r>
                      <a:rPr lang="en-US" sz="2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200" dirty="0"/>
                  <a:t>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nary>
                      <m:naryPr>
                        <m:chr m:val="∑"/>
                        <m:limLoc m:val="undOvr"/>
                        <m:grow m:val="on"/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/>
                            <m:aln/>
                          </m:rPr>
                          <a:rPr lang="en-US" sz="22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nary>
                  </m:oMath>
                </a14:m>
                <a:br>
                  <a:rPr lang="en-US" sz="2200" dirty="0">
                    <a:solidFill>
                      <a:schemeClr val="tx1"/>
                    </a:solidFill>
                  </a:rPr>
                </a:br>
                <a:r>
                  <a:rPr lang="en-US" sz="2200" b="1" dirty="0">
                    <a:solidFill>
                      <a:schemeClr val="tx1"/>
                    </a:solidFill>
                  </a:rPr>
                  <a:t>G</a:t>
                </a:r>
                <a:r>
                  <a:rPr lang="en-US" sz="2200" b="1" dirty="0"/>
                  <a:t>oal</a:t>
                </a:r>
                <a:r>
                  <a:rPr lang="en-US" sz="2200" dirty="0"/>
                  <a:t>: </a:t>
                </a:r>
                <a14:m>
                  <m:oMath xmlns:m="http://schemas.openxmlformats.org/officeDocument/2006/math">
                    <m:r>
                      <a:rPr lang="en-US" sz="220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2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498≤</m:t>
                        </m:r>
                        <m:acc>
                          <m:accPr>
                            <m:chr m:val="̅"/>
                            <m:ctrlPr>
                              <a:rPr lang="en-US" sz="2200" i="1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200" i="1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</m:acc>
                        <m:r>
                          <a:rPr lang="en-US" sz="22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≤502</m:t>
                        </m:r>
                      </m:e>
                    </m:d>
                    <m:r>
                      <a:rPr lang="en-US" sz="22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≥0.95</m:t>
                    </m:r>
                  </m:oMath>
                </a14:m>
                <a:endParaRPr lang="en-US" sz="2200" dirty="0">
                  <a:solidFill>
                    <a:schemeClr val="accent5"/>
                  </a:solidFill>
                </a:endParaRPr>
              </a:p>
              <a:p>
                <a:r>
                  <a:rPr lang="en-US" sz="2000" b="1" dirty="0">
                    <a:solidFill>
                      <a:schemeClr val="accent5"/>
                    </a:solidFill>
                  </a:rPr>
                  <a:t>2. Apply CLT</a:t>
                </a:r>
                <a:br>
                  <a:rPr lang="en-US" sz="2000" i="1" dirty="0">
                    <a:latin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acc>
                  </m:oMath>
                </a14:m>
                <a:r>
                  <a:rPr lang="en-US" sz="2200" dirty="0"/>
                  <a:t> is a sum of </a:t>
                </a:r>
                <a:r>
                  <a:rPr lang="en-US" sz="2200" dirty="0" err="1"/>
                  <a:t>i.i.d</a:t>
                </a:r>
                <a:r>
                  <a:rPr lang="en-US" sz="2200" dirty="0"/>
                  <a:t> random variables each with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begChr m:val="["/>
                        <m:endChr m:val="]"/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</m:e>
                              <m:sub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num>
                          <m:den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den>
                        </m:f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500</m:t>
                        </m:r>
                      </m:num>
                      <m:den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</m:oMath>
                </a14:m>
                <a:r>
                  <a:rPr lang="en-US" sz="2200" dirty="0"/>
                  <a:t>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𝑉𝑎𝑟</m:t>
                    </m:r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</m:e>
                              <m:sub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num>
                          <m:den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den>
                        </m:f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100</m:t>
                        </m:r>
                      </m:num>
                      <m:den>
                        <m:sSup>
                          <m:sSup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2200" dirty="0"/>
                  <a:t> </a:t>
                </a:r>
                <a:br>
                  <a:rPr lang="en-US" sz="2200" dirty="0"/>
                </a:br>
                <a:r>
                  <a:rPr lang="en-US" sz="2200" dirty="0"/>
                  <a:t>Let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𝑌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~</m:t>
                    </m:r>
                    <m:r>
                      <a:rPr lang="en-US" sz="2200" b="1" i="1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𝒩</m:t>
                    </m:r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𝑛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⋅</m:t>
                        </m:r>
                        <m:f>
                          <m:f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fPr>
                          <m:num>
                            <m:r>
                              <a:rPr lang="en-US" sz="2200" b="0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500</m:t>
                            </m:r>
                          </m:num>
                          <m:den>
                            <m:r>
                              <a:rPr lang="en-US" sz="2200" b="0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𝑛</m:t>
                            </m:r>
                          </m:den>
                        </m:f>
                        <m:r>
                          <a:rPr lang="en-US" sz="22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 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𝑛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⋅</m:t>
                        </m:r>
                        <m:f>
                          <m:f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fPr>
                          <m:num>
                            <m:r>
                              <a:rPr lang="en-US" sz="2200" b="0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100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2200" b="0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𝑛</m:t>
                                </m:r>
                              </m:e>
                              <m:sup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r>
                      <a:rPr lang="en-US" sz="2200" b="1" i="1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𝒩</m:t>
                    </m:r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500,</m:t>
                        </m:r>
                        <m:f>
                          <m:f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fPr>
                          <m:num>
                            <m:r>
                              <a:rPr lang="en-US" sz="2200" b="0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100</m:t>
                            </m:r>
                          </m:num>
                          <m:den>
                            <m:r>
                              <a:rPr lang="en-US" sz="2200" b="0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𝑛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200" dirty="0">
                    <a:sym typeface="Wingdings" panose="05000000000000000000" pitchFamily="2" charset="2"/>
                  </a:rPr>
                  <a:t> </a:t>
                </a:r>
                <a:r>
                  <a:rPr lang="en-US" sz="2200" b="1" u="sng" dirty="0">
                    <a:sym typeface="Wingdings" panose="05000000000000000000" pitchFamily="2" charset="2"/>
                  </a:rPr>
                  <a:t>By CLT</a:t>
                </a:r>
                <a:r>
                  <a:rPr lang="en-US" sz="2200" dirty="0">
                    <a:sym typeface="Wingdings" panose="05000000000000000000" pitchFamily="2" charset="2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498≤</m:t>
                        </m:r>
                        <m:acc>
                          <m:accPr>
                            <m:chr m:val="̅"/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</m:acc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≤502</m:t>
                        </m:r>
                      </m:e>
                    </m:d>
                    <m:r>
                      <a:rPr lang="en-US" sz="22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≈</m:t>
                    </m:r>
                    <m:r>
                      <a:rPr lang="en-US" sz="22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sz="22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2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𝟒𝟗𝟖</m:t>
                    </m:r>
                    <m:r>
                      <a:rPr lang="en-US" sz="22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sz="22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𝒀</m:t>
                    </m:r>
                    <m:r>
                      <a:rPr lang="en-US" sz="22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sz="22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𝟓𝟎𝟐</m:t>
                    </m:r>
                    <m:r>
                      <a:rPr lang="en-US" sz="22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200" b="1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r>
                  <a:rPr lang="en-US" sz="2000" b="1" dirty="0">
                    <a:solidFill>
                      <a:schemeClr val="accent5"/>
                    </a:solidFill>
                  </a:rPr>
                  <a:t>3. Compute Probability</a:t>
                </a:r>
              </a:p>
              <a:p>
                <a:pPr>
                  <a:spcBef>
                    <a:spcPts val="0"/>
                  </a:spcBef>
                </a:pPr>
                <a:endParaRPr lang="en-US" sz="2200" b="1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8B3056C-45C4-A3B0-6ED5-659E9466908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39" y="1101480"/>
                <a:ext cx="11431703" cy="5756520"/>
              </a:xfrm>
              <a:blipFill>
                <a:blip r:embed="rId3"/>
                <a:stretch>
                  <a:fillRect l="-1066" t="-12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821EAB2-0F12-18DF-5233-A7D5A1B5A518}"/>
                  </a:ext>
                </a:extLst>
              </p:cNvPr>
              <p:cNvSpPr txBox="1"/>
              <p:nvPr/>
            </p:nvSpPr>
            <p:spPr>
              <a:xfrm>
                <a:off x="11005850" y="2817847"/>
                <a:ext cx="588878" cy="48564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800" dirty="0"/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num>
                      <m:den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821EAB2-0F12-18DF-5233-A7D5A1B5A5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05850" y="2817847"/>
                <a:ext cx="588878" cy="485646"/>
              </a:xfrm>
              <a:prstGeom prst="rect">
                <a:avLst/>
              </a:prstGeom>
              <a:blipFill>
                <a:blip r:embed="rId4"/>
                <a:stretch>
                  <a:fillRect l="-8247" b="-7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5538500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E62109-0FD3-72CF-F3A9-1DBE8FC909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Cereal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8B3056C-45C4-A3B0-6ED5-659E9466908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39" y="1101480"/>
                <a:ext cx="11431703" cy="5756520"/>
              </a:xfrm>
            </p:spPr>
            <p:txBody>
              <a:bodyPr>
                <a:normAutofit/>
              </a:bodyPr>
              <a:lstStyle/>
              <a:p>
                <a:r>
                  <a:rPr lang="en-US" sz="2200" dirty="0"/>
                  <a:t>A cereal company claims that their boxes contain an average of 500 grams of cereal with a variance of 100 grams. To test this claim, you take a random sample of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sz="2200" dirty="0"/>
                  <a:t> boxes. You want to determine the sample size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sz="2200" dirty="0"/>
                  <a:t> such that the probability of the sample mean being within 2 grams of the true mean (i.e., between 498 grams and 502 grams) is at least 95%.</a:t>
                </a:r>
              </a:p>
              <a:p>
                <a:r>
                  <a:rPr lang="en-US" sz="2000" b="1" dirty="0">
                    <a:solidFill>
                      <a:schemeClr val="accent5"/>
                    </a:solidFill>
                  </a:rPr>
                  <a:t>1. Setup the Problem</a:t>
                </a:r>
                <a:r>
                  <a:rPr lang="en-US" sz="2200" b="1" dirty="0">
                    <a:solidFill>
                      <a:schemeClr val="accent5"/>
                    </a:solidFill>
                  </a:rPr>
                  <a:t>. </a:t>
                </a:r>
                <a:br>
                  <a:rPr lang="en-US" sz="2200" b="1" dirty="0">
                    <a:solidFill>
                      <a:schemeClr val="accent5"/>
                    </a:solidFill>
                  </a:rPr>
                </a:br>
                <a:r>
                  <a:rPr lang="en-US" sz="2200" dirty="0">
                    <a:solidFill>
                      <a:schemeClr val="tx1"/>
                    </a:solidFill>
                  </a:rPr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2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200" dirty="0">
                    <a:solidFill>
                      <a:schemeClr val="tx1"/>
                    </a:solidFill>
                  </a:rPr>
                  <a:t> be the weight of the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sz="2200" dirty="0" err="1">
                    <a:solidFill>
                      <a:schemeClr val="tx1"/>
                    </a:solidFill>
                  </a:rPr>
                  <a:t>th</a:t>
                </a:r>
                <a:r>
                  <a:rPr lang="en-US" sz="2200" dirty="0">
                    <a:solidFill>
                      <a:schemeClr val="tx1"/>
                    </a:solidFill>
                  </a:rPr>
                  <a:t> box weighed. The sample mean is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acc>
                    <m:r>
                      <a:rPr lang="en-US" sz="22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  <m:nary>
                      <m:naryPr>
                        <m:chr m:val="∑"/>
                        <m:limLoc m:val="undOvr"/>
                        <m:grow m:val="on"/>
                        <m:ctrlPr>
                          <a:rPr lang="en-US" sz="2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sz="2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sz="2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sSub>
                          <m:sSubPr>
                            <m:ctrlPr>
                              <a:rPr lang="en-US" sz="2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2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  <m:r>
                      <a:rPr lang="en-US" sz="2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200" dirty="0"/>
                  <a:t>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nary>
                      <m:naryPr>
                        <m:chr m:val="∑"/>
                        <m:limLoc m:val="undOvr"/>
                        <m:grow m:val="on"/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nary>
                  </m:oMath>
                </a14:m>
                <a:br>
                  <a:rPr lang="en-US" sz="2200" dirty="0">
                    <a:solidFill>
                      <a:schemeClr val="tx1"/>
                    </a:solidFill>
                  </a:rPr>
                </a:br>
                <a:r>
                  <a:rPr lang="en-US" sz="2200" b="1" dirty="0">
                    <a:solidFill>
                      <a:schemeClr val="tx1"/>
                    </a:solidFill>
                  </a:rPr>
                  <a:t>G</a:t>
                </a:r>
                <a:r>
                  <a:rPr lang="en-US" sz="2200" b="1" dirty="0"/>
                  <a:t>oal</a:t>
                </a:r>
                <a:r>
                  <a:rPr lang="en-US" sz="2200" dirty="0"/>
                  <a:t>: </a:t>
                </a:r>
                <a14:m>
                  <m:oMath xmlns:m="http://schemas.openxmlformats.org/officeDocument/2006/math">
                    <m:r>
                      <a:rPr lang="en-US" sz="220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2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498≤</m:t>
                        </m:r>
                        <m:acc>
                          <m:accPr>
                            <m:chr m:val="̅"/>
                            <m:ctrlPr>
                              <a:rPr lang="en-US" sz="2200" i="1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200" i="1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</m:acc>
                        <m:r>
                          <a:rPr lang="en-US" sz="22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≤502</m:t>
                        </m:r>
                      </m:e>
                    </m:d>
                    <m:r>
                      <a:rPr lang="en-US" sz="22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≥0.95</m:t>
                    </m:r>
                  </m:oMath>
                </a14:m>
                <a:endParaRPr lang="en-US" sz="2200" dirty="0">
                  <a:solidFill>
                    <a:schemeClr val="accent5"/>
                  </a:solidFill>
                </a:endParaRPr>
              </a:p>
              <a:p>
                <a:r>
                  <a:rPr lang="en-US" sz="2000" b="1" dirty="0">
                    <a:solidFill>
                      <a:schemeClr val="accent5"/>
                    </a:solidFill>
                  </a:rPr>
                  <a:t>2. Apply CLT</a:t>
                </a:r>
                <a:br>
                  <a:rPr lang="en-US" sz="2000" i="1" dirty="0">
                    <a:latin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acc>
                  </m:oMath>
                </a14:m>
                <a:r>
                  <a:rPr lang="en-US" sz="2200" dirty="0"/>
                  <a:t> is a sum of </a:t>
                </a:r>
                <a:r>
                  <a:rPr lang="en-US" sz="2200" dirty="0" err="1"/>
                  <a:t>i.i.d</a:t>
                </a:r>
                <a:r>
                  <a:rPr lang="en-US" sz="2200" dirty="0"/>
                  <a:t> random variables each with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begChr m:val="["/>
                        <m:endChr m:val="]"/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</m:e>
                              <m:sub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num>
                          <m:den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den>
                        </m:f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500</m:t>
                        </m:r>
                      </m:num>
                      <m:den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</m:oMath>
                </a14:m>
                <a:r>
                  <a:rPr lang="en-US" sz="2200" dirty="0"/>
                  <a:t>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𝑉𝑎𝑟</m:t>
                    </m:r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</m:e>
                              <m:sub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num>
                          <m:den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den>
                        </m:f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100</m:t>
                        </m:r>
                      </m:num>
                      <m:den>
                        <m:sSup>
                          <m:sSup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2200" dirty="0"/>
                  <a:t> </a:t>
                </a:r>
                <a:br>
                  <a:rPr lang="en-US" sz="2200" dirty="0"/>
                </a:br>
                <a:r>
                  <a:rPr lang="en-US" sz="2200" dirty="0"/>
                  <a:t>Let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𝑌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~</m:t>
                    </m:r>
                    <m:r>
                      <a:rPr lang="en-US" sz="2200" b="1" i="1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𝒩</m:t>
                    </m:r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𝑛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⋅</m:t>
                        </m:r>
                        <m:f>
                          <m:f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fPr>
                          <m:num>
                            <m:r>
                              <a:rPr lang="en-US" sz="2200" b="0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500</m:t>
                            </m:r>
                          </m:num>
                          <m:den>
                            <m:r>
                              <a:rPr lang="en-US" sz="2200" b="0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𝑛</m:t>
                            </m:r>
                          </m:den>
                        </m:f>
                        <m:r>
                          <a:rPr lang="en-US" sz="22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 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𝑛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⋅</m:t>
                        </m:r>
                        <m:f>
                          <m:f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fPr>
                          <m:num>
                            <m:r>
                              <a:rPr lang="en-US" sz="2200" b="0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100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2200" b="0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𝑛</m:t>
                                </m:r>
                              </m:e>
                              <m:sup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r>
                      <a:rPr lang="en-US" sz="2200" b="1" i="1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𝒩</m:t>
                    </m:r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500,</m:t>
                        </m:r>
                        <m:f>
                          <m:f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fPr>
                          <m:num>
                            <m:r>
                              <a:rPr lang="en-US" sz="2200" b="0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100</m:t>
                            </m:r>
                          </m:num>
                          <m:den>
                            <m:r>
                              <a:rPr lang="en-US" sz="2200" b="0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𝑛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200" dirty="0">
                    <a:sym typeface="Wingdings" panose="05000000000000000000" pitchFamily="2" charset="2"/>
                  </a:rPr>
                  <a:t> </a:t>
                </a:r>
                <a:r>
                  <a:rPr lang="en-US" sz="2200" b="1" u="sng" dirty="0">
                    <a:sym typeface="Wingdings" panose="05000000000000000000" pitchFamily="2" charset="2"/>
                  </a:rPr>
                  <a:t>By CLT</a:t>
                </a:r>
                <a:r>
                  <a:rPr lang="en-US" sz="2200" dirty="0">
                    <a:sym typeface="Wingdings" panose="05000000000000000000" pitchFamily="2" charset="2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498≤</m:t>
                        </m:r>
                        <m:acc>
                          <m:accPr>
                            <m:chr m:val="̅"/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</m:acc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≤502</m:t>
                        </m:r>
                      </m:e>
                    </m:d>
                    <m:r>
                      <a:rPr lang="en-US" sz="22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≈</m:t>
                    </m:r>
                    <m:r>
                      <a:rPr lang="en-US" sz="22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sz="22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2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𝟒𝟗𝟖</m:t>
                    </m:r>
                    <m:r>
                      <a:rPr lang="en-US" sz="22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sz="22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𝒀</m:t>
                    </m:r>
                    <m:r>
                      <a:rPr lang="en-US" sz="22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sz="22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𝟓𝟎𝟐</m:t>
                    </m:r>
                    <m:r>
                      <a:rPr lang="en-US" sz="22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200" b="1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r>
                  <a:rPr lang="en-US" sz="2000" b="1" dirty="0">
                    <a:solidFill>
                      <a:schemeClr val="accent5"/>
                    </a:solidFill>
                  </a:rPr>
                  <a:t>3. Compute Probability</a:t>
                </a:r>
              </a:p>
              <a:p>
                <a:pPr>
                  <a:spcBef>
                    <a:spcPts val="200"/>
                  </a:spcBef>
                </a:pP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0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𝟒𝟗𝟖</m:t>
                        </m:r>
                        <m:r>
                          <a:rPr lang="en-US" sz="20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sz="20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𝒀</m:t>
                        </m:r>
                        <m:r>
                          <a:rPr lang="en-US" sz="20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sz="20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𝟓𝟎𝟐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498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−500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100/</m:t>
                                </m:r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</m:rad>
                          </m:den>
                        </m:f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𝑍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≤</m:t>
                        </m:r>
                        <m:f>
                          <m:f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502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00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100/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</m:rad>
                          </m:den>
                        </m:f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−2</m:t>
                            </m:r>
                          </m:num>
                          <m:den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10/</m:t>
                            </m:r>
                            <m:rad>
                              <m:radPr>
                                <m:degHide m:val="on"/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</m:rad>
                          </m:den>
                        </m:f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𝑍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≤</m:t>
                        </m:r>
                        <m:f>
                          <m:f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10/</m:t>
                            </m:r>
                            <m:rad>
                              <m:radPr>
                                <m:degHide m:val="on"/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</m:rad>
                          </m:den>
                        </m:f>
                      </m:e>
                    </m:d>
                  </m:oMath>
                </a14:m>
                <a:r>
                  <a:rPr lang="en-US" sz="2000" b="1" dirty="0"/>
                  <a:t>   </a:t>
                </a:r>
                <a:r>
                  <a:rPr lang="en-US" sz="2000" b="1" dirty="0">
                    <a:solidFill>
                      <a:schemeClr val="accent5"/>
                    </a:solidFill>
                  </a:rPr>
                  <a:t>s</a:t>
                </a:r>
                <a:r>
                  <a:rPr lang="en-US" sz="2000" b="1" i="1" dirty="0">
                    <a:solidFill>
                      <a:schemeClr val="accent5"/>
                    </a:solidFill>
                  </a:rPr>
                  <a:t>tandardize</a:t>
                </a:r>
                <a:endParaRPr lang="en-US" sz="2000" b="1" dirty="0">
                  <a:solidFill>
                    <a:schemeClr val="accent5"/>
                  </a:solidFill>
                </a:endParaRPr>
              </a:p>
              <a:p>
                <a:pPr>
                  <a:spcBef>
                    <a:spcPts val="0"/>
                  </a:spcBef>
                </a:pPr>
                <a:endParaRPr lang="en-US" sz="2200" b="1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8B3056C-45C4-A3B0-6ED5-659E9466908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39" y="1101480"/>
                <a:ext cx="11431703" cy="5756520"/>
              </a:xfrm>
              <a:blipFill>
                <a:blip r:embed="rId3"/>
                <a:stretch>
                  <a:fillRect l="-267" t="-12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821EAB2-0F12-18DF-5233-A7D5A1B5A518}"/>
                  </a:ext>
                </a:extLst>
              </p:cNvPr>
              <p:cNvSpPr txBox="1"/>
              <p:nvPr/>
            </p:nvSpPr>
            <p:spPr>
              <a:xfrm>
                <a:off x="11005850" y="2817847"/>
                <a:ext cx="588878" cy="48564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800" dirty="0"/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num>
                      <m:den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821EAB2-0F12-18DF-5233-A7D5A1B5A5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05850" y="2817847"/>
                <a:ext cx="588878" cy="485646"/>
              </a:xfrm>
              <a:prstGeom prst="rect">
                <a:avLst/>
              </a:prstGeom>
              <a:blipFill>
                <a:blip r:embed="rId4"/>
                <a:stretch>
                  <a:fillRect l="-8247" b="-7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5355227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E62109-0FD3-72CF-F3A9-1DBE8FC909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Cereal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8B3056C-45C4-A3B0-6ED5-659E9466908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39" y="1101480"/>
                <a:ext cx="11431703" cy="5756520"/>
              </a:xfrm>
            </p:spPr>
            <p:txBody>
              <a:bodyPr>
                <a:normAutofit/>
              </a:bodyPr>
              <a:lstStyle/>
              <a:p>
                <a:r>
                  <a:rPr lang="en-US" sz="2200" dirty="0"/>
                  <a:t>A cereal company claims that their boxes contain an average of 500 grams of cereal with a variance of 100 grams. To test this claim, you take a random sample of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sz="2200" dirty="0"/>
                  <a:t> boxes. You want to determine the sample size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sz="2200" dirty="0"/>
                  <a:t> such that the probability of the sample mean being within 2 grams of the true mean (i.e., between 498 grams and 502 grams) is at least 95%.</a:t>
                </a:r>
              </a:p>
              <a:p>
                <a:r>
                  <a:rPr lang="en-US" sz="1800" b="1" dirty="0">
                    <a:solidFill>
                      <a:schemeClr val="accent5"/>
                    </a:solidFill>
                  </a:rPr>
                  <a:t>…</a:t>
                </a:r>
                <a:br>
                  <a:rPr lang="en-US" sz="1800" b="1" dirty="0">
                    <a:solidFill>
                      <a:schemeClr val="accent5"/>
                    </a:solidFill>
                  </a:rPr>
                </a:br>
                <a:r>
                  <a:rPr lang="en-US" sz="2000" dirty="0"/>
                  <a:t>Let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𝑌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~</m:t>
                    </m:r>
                    <m:r>
                      <a:rPr lang="en-US" sz="2000" b="1" i="1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𝒩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𝑛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⋅</m:t>
                        </m:r>
                        <m:f>
                          <m:fPr>
                            <m:ctrlPr>
                              <a:rPr lang="en-US" sz="2000" i="1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fPr>
                          <m:num>
                            <m:r>
                              <a:rPr lang="en-US" sz="2000" i="1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500</m:t>
                            </m:r>
                          </m:num>
                          <m:den>
                            <m:r>
                              <a:rPr lang="en-US" sz="2000" i="1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𝑛</m:t>
                            </m:r>
                          </m:den>
                        </m:f>
                        <m:r>
                          <a:rPr lang="en-US" sz="2000" i="1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 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𝑛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⋅</m:t>
                        </m:r>
                        <m:f>
                          <m:fPr>
                            <m:ctrlPr>
                              <a:rPr lang="en-US" sz="2000" i="1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fPr>
                          <m:num>
                            <m:r>
                              <a:rPr lang="en-US" sz="2000" i="1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100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𝑛</m:t>
                                </m:r>
                              </m:e>
                              <m:sup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e>
                    </m:d>
                    <m:r>
                      <a:rPr lang="en-US" sz="2000" i="1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r>
                      <a:rPr lang="en-US" sz="2000" b="1" i="1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𝒩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500,</m:t>
                        </m:r>
                        <m:f>
                          <m:fPr>
                            <m:ctrlPr>
                              <a:rPr lang="en-US" sz="2000" i="1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fPr>
                          <m:num>
                            <m:r>
                              <a:rPr lang="en-US" sz="2000" i="1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100</m:t>
                            </m:r>
                          </m:num>
                          <m:den>
                            <m:r>
                              <a:rPr lang="en-US" sz="2000" i="1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𝑛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000" dirty="0">
                    <a:sym typeface="Wingdings" panose="05000000000000000000" pitchFamily="2" charset="2"/>
                  </a:rPr>
                  <a:t> </a:t>
                </a:r>
                <a:r>
                  <a:rPr lang="en-US" sz="2000" b="1" u="sng" dirty="0">
                    <a:sym typeface="Wingdings" panose="05000000000000000000" pitchFamily="2" charset="2"/>
                  </a:rPr>
                  <a:t>By CLT</a:t>
                </a:r>
                <a:r>
                  <a:rPr lang="en-US" sz="2000" dirty="0">
                    <a:sym typeface="Wingdings" panose="05000000000000000000" pitchFamily="2" charset="2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498≤</m:t>
                        </m:r>
                        <m:acc>
                          <m:accPr>
                            <m:chr m:val="̅"/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</m:acc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≤502</m:t>
                        </m:r>
                      </m:e>
                    </m:d>
                    <m:r>
                      <a:rPr lang="en-US" sz="2000" i="1">
                        <a:latin typeface="Cambria Math" panose="02040503050406030204" pitchFamily="18" charset="0"/>
                      </a:rPr>
                      <m:t>≈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(498≤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≤502)</m:t>
                    </m:r>
                  </m:oMath>
                </a14:m>
                <a:endParaRPr lang="en-US" sz="2000" b="1" dirty="0">
                  <a:solidFill>
                    <a:schemeClr val="accent5"/>
                  </a:solidFill>
                </a:endParaRPr>
              </a:p>
              <a:p>
                <a:r>
                  <a:rPr lang="en-US" sz="2000" b="1" dirty="0">
                    <a:solidFill>
                      <a:schemeClr val="accent5"/>
                    </a:solidFill>
                  </a:rPr>
                  <a:t>3. Compute Probability</a:t>
                </a:r>
              </a:p>
              <a:p>
                <a:pPr>
                  <a:spcBef>
                    <a:spcPts val="0"/>
                  </a:spcBef>
                </a:pPr>
                <a14:m>
                  <m:oMath xmlns:m="http://schemas.openxmlformats.org/officeDocument/2006/math">
                    <m:r>
                      <a:rPr lang="en-US" sz="22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2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𝟒𝟗𝟖</m:t>
                        </m:r>
                        <m:r>
                          <a:rPr lang="en-US" sz="22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sz="22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𝒀</m:t>
                        </m:r>
                        <m:r>
                          <a:rPr lang="en-US" sz="22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sz="22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𝟓𝟎𝟐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498</m:t>
                            </m:r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−500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100/</m:t>
                                </m:r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</m:rad>
                          </m:den>
                        </m:f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𝑍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≤</m:t>
                        </m:r>
                        <m:f>
                          <m:f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502</m:t>
                            </m:r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00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sz="2200" i="1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200" i="1">
                                    <a:latin typeface="Cambria Math" panose="02040503050406030204" pitchFamily="18" charset="0"/>
                                  </a:rPr>
                                  <m:t>100/</m:t>
                                </m:r>
                                <m:r>
                                  <a:rPr lang="en-US" sz="22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</m:rad>
                          </m:den>
                        </m:f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−2</m:t>
                            </m:r>
                          </m:num>
                          <m:den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10/</m:t>
                            </m:r>
                            <m:rad>
                              <m:radPr>
                                <m:degHide m:val="on"/>
                                <m:ctrlPr>
                                  <a:rPr lang="en-US" sz="2200" i="1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2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</m:rad>
                          </m:den>
                        </m:f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𝑍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≤</m:t>
                        </m:r>
                        <m:f>
                          <m:f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10/</m:t>
                            </m:r>
                            <m:rad>
                              <m:radPr>
                                <m:degHide m:val="on"/>
                                <m:ctrlPr>
                                  <a:rPr lang="en-US" sz="2200" i="1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2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</m:rad>
                          </m:den>
                        </m:f>
                      </m:e>
                    </m:d>
                  </m:oMath>
                </a14:m>
                <a:r>
                  <a:rPr lang="en-US" sz="2200" b="1" dirty="0"/>
                  <a:t>   </a:t>
                </a:r>
                <a:r>
                  <a:rPr lang="en-US" sz="2200" b="1" dirty="0">
                    <a:solidFill>
                      <a:schemeClr val="accent5"/>
                    </a:solidFill>
                  </a:rPr>
                  <a:t>s</a:t>
                </a:r>
                <a:r>
                  <a:rPr lang="en-US" sz="2200" b="1" i="1" dirty="0">
                    <a:solidFill>
                      <a:schemeClr val="accent5"/>
                    </a:solidFill>
                  </a:rPr>
                  <a:t>tandardize</a:t>
                </a:r>
                <a:br>
                  <a:rPr lang="en-US" sz="2200" b="1" i="1" dirty="0"/>
                </a:br>
                <a:endParaRPr lang="en-US" sz="2200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8B3056C-45C4-A3B0-6ED5-659E9466908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39" y="1101480"/>
                <a:ext cx="11431703" cy="5756520"/>
              </a:xfrm>
              <a:blipFill>
                <a:blip r:embed="rId3"/>
                <a:stretch>
                  <a:fillRect l="-267" t="-12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6019699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E62109-0FD3-72CF-F3A9-1DBE8FC909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Cereal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8B3056C-45C4-A3B0-6ED5-659E9466908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39" y="1101480"/>
                <a:ext cx="11532298" cy="6037450"/>
              </a:xfrm>
            </p:spPr>
            <p:txBody>
              <a:bodyPr>
                <a:normAutofit/>
              </a:bodyPr>
              <a:lstStyle/>
              <a:p>
                <a:r>
                  <a:rPr lang="en-US" sz="2200" dirty="0"/>
                  <a:t>A cereal company claims that their boxes contain an average of 500 grams of cereal with a variance of 100 grams. To test this claim, you take a random sample of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sz="2200" dirty="0"/>
                  <a:t> boxes. You want to determine the sample size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sz="2200" dirty="0"/>
                  <a:t> such that the probability of the sample mean being within 2 grams of the true mean (i.e., between 498 grams and 502 grams) is at least 95%.</a:t>
                </a:r>
              </a:p>
              <a:p>
                <a:r>
                  <a:rPr lang="en-US" sz="1800" b="1" dirty="0">
                    <a:solidFill>
                      <a:schemeClr val="accent5"/>
                    </a:solidFill>
                  </a:rPr>
                  <a:t>…</a:t>
                </a:r>
                <a:br>
                  <a:rPr lang="en-US" sz="1800" b="1" dirty="0">
                    <a:solidFill>
                      <a:schemeClr val="accent5"/>
                    </a:solidFill>
                  </a:rPr>
                </a:br>
                <a:r>
                  <a:rPr lang="en-US" sz="2000" dirty="0"/>
                  <a:t>Let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𝑌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~</m:t>
                    </m:r>
                    <m:r>
                      <a:rPr lang="en-US" sz="2000" b="1" i="1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𝒩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𝑛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⋅</m:t>
                        </m:r>
                        <m:f>
                          <m:fPr>
                            <m:ctrlPr>
                              <a:rPr lang="en-US" sz="2000" i="1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fPr>
                          <m:num>
                            <m:r>
                              <a:rPr lang="en-US" sz="2000" i="1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500</m:t>
                            </m:r>
                          </m:num>
                          <m:den>
                            <m:r>
                              <a:rPr lang="en-US" sz="2000" i="1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𝑛</m:t>
                            </m:r>
                          </m:den>
                        </m:f>
                        <m:r>
                          <a:rPr lang="en-US" sz="2000" i="1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 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𝑛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⋅</m:t>
                        </m:r>
                        <m:f>
                          <m:fPr>
                            <m:ctrlPr>
                              <a:rPr lang="en-US" sz="2000" i="1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fPr>
                          <m:num>
                            <m:r>
                              <a:rPr lang="en-US" sz="2000" i="1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100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𝑛</m:t>
                                </m:r>
                              </m:e>
                              <m:sup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e>
                    </m:d>
                    <m:r>
                      <a:rPr lang="en-US" sz="2000" i="1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r>
                      <a:rPr lang="en-US" sz="2000" b="1" i="1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𝒩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500,</m:t>
                        </m:r>
                        <m:f>
                          <m:fPr>
                            <m:ctrlPr>
                              <a:rPr lang="en-US" sz="2000" i="1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fPr>
                          <m:num>
                            <m:r>
                              <a:rPr lang="en-US" sz="2000" i="1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100</m:t>
                            </m:r>
                          </m:num>
                          <m:den>
                            <m:r>
                              <a:rPr lang="en-US" sz="2000" i="1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𝑛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000" dirty="0">
                    <a:sym typeface="Wingdings" panose="05000000000000000000" pitchFamily="2" charset="2"/>
                  </a:rPr>
                  <a:t> </a:t>
                </a:r>
                <a:r>
                  <a:rPr lang="en-US" sz="2000" b="1" u="sng" dirty="0">
                    <a:sym typeface="Wingdings" panose="05000000000000000000" pitchFamily="2" charset="2"/>
                  </a:rPr>
                  <a:t>By CLT</a:t>
                </a:r>
                <a:r>
                  <a:rPr lang="en-US" sz="2000" dirty="0">
                    <a:sym typeface="Wingdings" panose="05000000000000000000" pitchFamily="2" charset="2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498≤</m:t>
                        </m:r>
                        <m:acc>
                          <m:accPr>
                            <m:chr m:val="̅"/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</m:acc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≤502</m:t>
                        </m:r>
                      </m:e>
                    </m:d>
                    <m:r>
                      <a:rPr lang="en-US" sz="2000" i="1">
                        <a:latin typeface="Cambria Math" panose="02040503050406030204" pitchFamily="18" charset="0"/>
                      </a:rPr>
                      <m:t>≈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(498≤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≤502)</m:t>
                    </m:r>
                  </m:oMath>
                </a14:m>
                <a:endParaRPr lang="en-US" sz="2000" b="1" dirty="0">
                  <a:solidFill>
                    <a:schemeClr val="accent5"/>
                  </a:solidFill>
                </a:endParaRPr>
              </a:p>
              <a:p>
                <a:r>
                  <a:rPr lang="en-US" sz="2000" b="1" dirty="0">
                    <a:solidFill>
                      <a:schemeClr val="accent5"/>
                    </a:solidFill>
                  </a:rPr>
                  <a:t>3. Compute Probability</a:t>
                </a:r>
              </a:p>
              <a:p>
                <a:pPr>
                  <a:spcBef>
                    <a:spcPts val="0"/>
                  </a:spcBef>
                </a:pPr>
                <a14:m>
                  <m:oMath xmlns:m="http://schemas.openxmlformats.org/officeDocument/2006/math">
                    <m:r>
                      <a:rPr lang="en-US" sz="22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2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𝟒𝟗𝟖</m:t>
                        </m:r>
                        <m:r>
                          <a:rPr lang="en-US" sz="22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sz="22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𝒀</m:t>
                        </m:r>
                        <m:r>
                          <a:rPr lang="en-US" sz="22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sz="22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𝟓𝟎𝟐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498</m:t>
                            </m:r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−500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100/</m:t>
                                </m:r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</m:rad>
                          </m:den>
                        </m:f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𝑍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≤</m:t>
                        </m:r>
                        <m:f>
                          <m:f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502</m:t>
                            </m:r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00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sz="2200" i="1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200" i="1">
                                    <a:latin typeface="Cambria Math" panose="02040503050406030204" pitchFamily="18" charset="0"/>
                                  </a:rPr>
                                  <m:t>100/</m:t>
                                </m:r>
                                <m:r>
                                  <a:rPr lang="en-US" sz="22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</m:rad>
                          </m:den>
                        </m:f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−2</m:t>
                            </m:r>
                          </m:num>
                          <m:den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10/</m:t>
                            </m:r>
                            <m:rad>
                              <m:radPr>
                                <m:degHide m:val="on"/>
                                <m:ctrlPr>
                                  <a:rPr lang="en-US" sz="2200" i="1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2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</m:rad>
                          </m:den>
                        </m:f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𝑍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≤</m:t>
                        </m:r>
                        <m:f>
                          <m:f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10/</m:t>
                            </m:r>
                            <m:rad>
                              <m:radPr>
                                <m:degHide m:val="on"/>
                                <m:ctrlPr>
                                  <a:rPr lang="en-US" sz="2200" i="1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2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</m:rad>
                          </m:den>
                        </m:f>
                      </m:e>
                    </m:d>
                  </m:oMath>
                </a14:m>
                <a:r>
                  <a:rPr lang="en-US" sz="2200" b="1" dirty="0"/>
                  <a:t>   </a:t>
                </a:r>
                <a:r>
                  <a:rPr lang="en-US" sz="2200" b="1" dirty="0">
                    <a:solidFill>
                      <a:schemeClr val="accent5"/>
                    </a:solidFill>
                  </a:rPr>
                  <a:t>s</a:t>
                </a:r>
                <a:r>
                  <a:rPr lang="en-US" sz="2200" b="1" i="1" dirty="0">
                    <a:solidFill>
                      <a:schemeClr val="accent5"/>
                    </a:solidFill>
                  </a:rPr>
                  <a:t>tandardize</a:t>
                </a:r>
                <a:br>
                  <a:rPr lang="en-US" sz="2200" b="1" i="1" dirty="0"/>
                </a:br>
                <a:r>
                  <a:rPr lang="en-US" sz="2200" b="1" i="1" dirty="0"/>
                  <a:t>                               </a:t>
                </a:r>
                <a14:m>
                  <m:oMath xmlns:m="http://schemas.openxmlformats.org/officeDocument/2006/math">
                    <m:r>
                      <a:rPr lang="en-US" sz="22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200" b="0" i="0" smtClean="0">
                        <a:latin typeface="Cambria Math" panose="02040503050406030204" pitchFamily="18" charset="0"/>
                      </a:rPr>
                      <m:t>Φ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(</m:t>
                    </m:r>
                    <m:f>
                      <m:f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10/</m:t>
                        </m:r>
                        <m:rad>
                          <m:radPr>
                            <m:degHide m:val="on"/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rad>
                      </m:den>
                    </m:f>
                    <m:r>
                      <a:rPr lang="en-US" sz="2200" i="1" dirty="0">
                        <a:latin typeface="Cambria Math" panose="02040503050406030204" pitchFamily="18" charset="0"/>
                      </a:rPr>
                      <m:t>)−</m:t>
                    </m:r>
                    <m:r>
                      <a:rPr lang="en-US" sz="2200" dirty="0">
                        <a:latin typeface="Cambria Math" panose="02040503050406030204" pitchFamily="18" charset="0"/>
                      </a:rPr>
                      <m:t>(1−</m:t>
                    </m:r>
                    <m:r>
                      <m:rPr>
                        <m:sty m:val="p"/>
                      </m:rPr>
                      <a:rPr lang="en-US" sz="2200" dirty="0">
                        <a:latin typeface="Cambria Math" panose="02040503050406030204" pitchFamily="18" charset="0"/>
                      </a:rPr>
                      <m:t>Φ</m:t>
                    </m:r>
                    <m:r>
                      <a:rPr lang="en-US" sz="2200" dirty="0">
                        <a:latin typeface="Cambria Math" panose="02040503050406030204" pitchFamily="18" charset="0"/>
                      </a:rPr>
                      <m:t>(</m:t>
                    </m:r>
                    <m:f>
                      <m:f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10/</m:t>
                        </m:r>
                        <m:rad>
                          <m:radPr>
                            <m:degHide m:val="on"/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rad>
                      </m:den>
                    </m:f>
                    <m:r>
                      <a:rPr lang="en-US" sz="2200" b="0" i="1" dirty="0" smtClean="0">
                        <a:latin typeface="Cambria Math" panose="02040503050406030204" pitchFamily="18" charset="0"/>
                      </a:rPr>
                      <m:t>))=2</m:t>
                    </m:r>
                    <m:r>
                      <m:rPr>
                        <m:sty m:val="p"/>
                      </m:rPr>
                      <a:rPr lang="en-US" sz="2200" dirty="0">
                        <a:latin typeface="Cambria Math" panose="02040503050406030204" pitchFamily="18" charset="0"/>
                      </a:rPr>
                      <m:t>Φ</m:t>
                    </m:r>
                    <m:r>
                      <a:rPr lang="en-US" sz="2200" dirty="0">
                        <a:latin typeface="Cambria Math" panose="02040503050406030204" pitchFamily="18" charset="0"/>
                      </a:rPr>
                      <m:t>(</m:t>
                    </m:r>
                    <m:f>
                      <m:f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10/</m:t>
                        </m:r>
                        <m:rad>
                          <m:radPr>
                            <m:degHide m:val="on"/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rad>
                      </m:den>
                    </m:f>
                    <m:r>
                      <a:rPr lang="en-US" sz="2200" i="1" dirty="0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sz="2200" b="0" i="1" dirty="0" smtClean="0"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r>
                  <a:rPr lang="en-US" sz="2200" dirty="0"/>
                  <a:t>              </a:t>
                </a:r>
                <a:r>
                  <a:rPr lang="en-US" sz="2200" b="1" i="1" dirty="0">
                    <a:solidFill>
                      <a:schemeClr val="accent5"/>
                    </a:solidFill>
                  </a:rPr>
                  <a:t>write in terms of </a:t>
                </a:r>
                <a14:m>
                  <m:oMath xmlns:m="http://schemas.openxmlformats.org/officeDocument/2006/math">
                    <m:r>
                      <a:rPr lang="en-US" sz="2200" b="1" i="0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𝚽</m:t>
                    </m:r>
                  </m:oMath>
                </a14:m>
                <a:endParaRPr lang="en-US" sz="2200" dirty="0"/>
              </a:p>
              <a:p>
                <a:pPr>
                  <a:spcBef>
                    <a:spcPts val="0"/>
                  </a:spcBef>
                </a:pPr>
                <a:r>
                  <a:rPr lang="en-US" sz="2200" dirty="0"/>
                  <a:t>                                </a:t>
                </a:r>
                <a14:m>
                  <m:oMath xmlns:m="http://schemas.openxmlformats.org/officeDocument/2006/math">
                    <m:r>
                      <a:rPr lang="en-US" sz="22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sz="22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sz="22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2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𝟗𝟓</m:t>
                    </m:r>
                  </m:oMath>
                </a14:m>
                <a:endParaRPr lang="en-US" sz="1900" b="1" dirty="0"/>
              </a:p>
              <a:p>
                <a:pPr>
                  <a:spcBef>
                    <a:spcPts val="0"/>
                  </a:spcBef>
                </a:pPr>
                <a:endParaRPr lang="en-US" sz="300" b="1" dirty="0"/>
              </a:p>
              <a:p>
                <a:pPr>
                  <a:spcBef>
                    <a:spcPts val="0"/>
                  </a:spcBef>
                </a:pPr>
                <a:endParaRPr lang="en-US" sz="2200" b="1" dirty="0"/>
              </a:p>
              <a:p>
                <a:pPr>
                  <a:spcBef>
                    <a:spcPts val="0"/>
                  </a:spcBef>
                </a:pPr>
                <a:endParaRPr lang="en-US" sz="2200" dirty="0">
                  <a:solidFill>
                    <a:prstClr val="black"/>
                  </a:solidFill>
                </a:endParaRPr>
              </a:p>
              <a:p>
                <a:pPr>
                  <a:spcBef>
                    <a:spcPts val="0"/>
                  </a:spcBef>
                </a:pPr>
                <a:endParaRPr lang="en-US" sz="22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8B3056C-45C4-A3B0-6ED5-659E9466908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39" y="1101480"/>
                <a:ext cx="11532298" cy="6037450"/>
              </a:xfrm>
              <a:blipFill>
                <a:blip r:embed="rId3"/>
                <a:stretch>
                  <a:fillRect l="-264" t="-12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8837381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E62109-0FD3-72CF-F3A9-1DBE8FC909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Cereal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8B3056C-45C4-A3B0-6ED5-659E9466908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39" y="1101480"/>
                <a:ext cx="11532298" cy="6037450"/>
              </a:xfrm>
            </p:spPr>
            <p:txBody>
              <a:bodyPr>
                <a:normAutofit/>
              </a:bodyPr>
              <a:lstStyle/>
              <a:p>
                <a:r>
                  <a:rPr lang="en-US" sz="2200" dirty="0"/>
                  <a:t>A cereal company claims that their boxes contain an average of 500 grams of cereal with a variance of 100 grams. To test this claim, you take a random sample of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sz="2200" dirty="0"/>
                  <a:t> boxes. You want to determine the sample size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sz="2200" dirty="0"/>
                  <a:t> such that the probability of the sample mean being within 2 grams of the true mean (i.e., between 498 grams and 502 grams) is at least 95%.</a:t>
                </a:r>
              </a:p>
              <a:p>
                <a:r>
                  <a:rPr lang="en-US" sz="1800" b="1" dirty="0">
                    <a:solidFill>
                      <a:schemeClr val="accent5"/>
                    </a:solidFill>
                  </a:rPr>
                  <a:t>…</a:t>
                </a:r>
                <a:br>
                  <a:rPr lang="en-US" sz="1800" b="1" dirty="0">
                    <a:solidFill>
                      <a:schemeClr val="accent5"/>
                    </a:solidFill>
                  </a:rPr>
                </a:br>
                <a:r>
                  <a:rPr lang="en-US" sz="2000" dirty="0"/>
                  <a:t>Let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𝑌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~</m:t>
                    </m:r>
                    <m:r>
                      <a:rPr lang="en-US" sz="2000" b="1" i="1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𝒩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𝑛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⋅</m:t>
                        </m:r>
                        <m:f>
                          <m:fPr>
                            <m:ctrlPr>
                              <a:rPr lang="en-US" sz="2000" i="1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fPr>
                          <m:num>
                            <m:r>
                              <a:rPr lang="en-US" sz="2000" i="1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500</m:t>
                            </m:r>
                          </m:num>
                          <m:den>
                            <m:r>
                              <a:rPr lang="en-US" sz="2000" i="1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𝑛</m:t>
                            </m:r>
                          </m:den>
                        </m:f>
                        <m:r>
                          <a:rPr lang="en-US" sz="2000" i="1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 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𝑛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⋅</m:t>
                        </m:r>
                        <m:f>
                          <m:fPr>
                            <m:ctrlPr>
                              <a:rPr lang="en-US" sz="2000" i="1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fPr>
                          <m:num>
                            <m:r>
                              <a:rPr lang="en-US" sz="2000" i="1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100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𝑛</m:t>
                                </m:r>
                              </m:e>
                              <m:sup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e>
                    </m:d>
                    <m:r>
                      <a:rPr lang="en-US" sz="2000" i="1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r>
                      <a:rPr lang="en-US" sz="2000" b="1" i="1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𝒩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500,</m:t>
                        </m:r>
                        <m:f>
                          <m:fPr>
                            <m:ctrlPr>
                              <a:rPr lang="en-US" sz="2000" i="1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fPr>
                          <m:num>
                            <m:r>
                              <a:rPr lang="en-US" sz="2000" i="1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100</m:t>
                            </m:r>
                          </m:num>
                          <m:den>
                            <m:r>
                              <a:rPr lang="en-US" sz="2000" i="1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𝑛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000" dirty="0">
                    <a:sym typeface="Wingdings" panose="05000000000000000000" pitchFamily="2" charset="2"/>
                  </a:rPr>
                  <a:t> </a:t>
                </a:r>
                <a:r>
                  <a:rPr lang="en-US" sz="2000" b="1" u="sng" dirty="0">
                    <a:sym typeface="Wingdings" panose="05000000000000000000" pitchFamily="2" charset="2"/>
                  </a:rPr>
                  <a:t>By CLT</a:t>
                </a:r>
                <a:r>
                  <a:rPr lang="en-US" sz="2000" dirty="0">
                    <a:sym typeface="Wingdings" panose="05000000000000000000" pitchFamily="2" charset="2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498≤</m:t>
                        </m:r>
                        <m:acc>
                          <m:accPr>
                            <m:chr m:val="̅"/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</m:acc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≤502</m:t>
                        </m:r>
                      </m:e>
                    </m:d>
                    <m:r>
                      <a:rPr lang="en-US" sz="2000" i="1">
                        <a:latin typeface="Cambria Math" panose="02040503050406030204" pitchFamily="18" charset="0"/>
                      </a:rPr>
                      <m:t>≈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(498≤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≤502)</m:t>
                    </m:r>
                  </m:oMath>
                </a14:m>
                <a:endParaRPr lang="en-US" sz="2000" b="1" dirty="0">
                  <a:solidFill>
                    <a:schemeClr val="accent5"/>
                  </a:solidFill>
                </a:endParaRPr>
              </a:p>
              <a:p>
                <a:r>
                  <a:rPr lang="en-US" sz="2000" b="1" dirty="0">
                    <a:solidFill>
                      <a:schemeClr val="accent5"/>
                    </a:solidFill>
                  </a:rPr>
                  <a:t>3. Compute Probability</a:t>
                </a:r>
              </a:p>
              <a:p>
                <a:pPr>
                  <a:spcBef>
                    <a:spcPts val="0"/>
                  </a:spcBef>
                </a:pPr>
                <a14:m>
                  <m:oMath xmlns:m="http://schemas.openxmlformats.org/officeDocument/2006/math">
                    <m:r>
                      <a:rPr lang="en-US" sz="22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2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𝟒𝟗𝟖</m:t>
                        </m:r>
                        <m:r>
                          <a:rPr lang="en-US" sz="22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sz="22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𝒀</m:t>
                        </m:r>
                        <m:r>
                          <a:rPr lang="en-US" sz="22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sz="22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𝟓𝟎𝟐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498</m:t>
                            </m:r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−500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100/</m:t>
                                </m:r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</m:rad>
                          </m:den>
                        </m:f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𝑍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≤</m:t>
                        </m:r>
                        <m:f>
                          <m:f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502</m:t>
                            </m:r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00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sz="2200" i="1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200" i="1">
                                    <a:latin typeface="Cambria Math" panose="02040503050406030204" pitchFamily="18" charset="0"/>
                                  </a:rPr>
                                  <m:t>100/</m:t>
                                </m:r>
                                <m:r>
                                  <a:rPr lang="en-US" sz="22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</m:rad>
                          </m:den>
                        </m:f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−2</m:t>
                            </m:r>
                          </m:num>
                          <m:den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10/</m:t>
                            </m:r>
                            <m:rad>
                              <m:radPr>
                                <m:degHide m:val="on"/>
                                <m:ctrlPr>
                                  <a:rPr lang="en-US" sz="2200" i="1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2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</m:rad>
                          </m:den>
                        </m:f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𝑍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≤</m:t>
                        </m:r>
                        <m:f>
                          <m:f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10/</m:t>
                            </m:r>
                            <m:rad>
                              <m:radPr>
                                <m:degHide m:val="on"/>
                                <m:ctrlPr>
                                  <a:rPr lang="en-US" sz="2200" i="1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2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</m:rad>
                          </m:den>
                        </m:f>
                      </m:e>
                    </m:d>
                  </m:oMath>
                </a14:m>
                <a:r>
                  <a:rPr lang="en-US" sz="2200" b="1" dirty="0"/>
                  <a:t>   </a:t>
                </a:r>
                <a:r>
                  <a:rPr lang="en-US" sz="2200" b="1" dirty="0">
                    <a:solidFill>
                      <a:schemeClr val="accent5"/>
                    </a:solidFill>
                  </a:rPr>
                  <a:t>s</a:t>
                </a:r>
                <a:r>
                  <a:rPr lang="en-US" sz="2200" b="1" i="1" dirty="0">
                    <a:solidFill>
                      <a:schemeClr val="accent5"/>
                    </a:solidFill>
                  </a:rPr>
                  <a:t>tandardize</a:t>
                </a:r>
                <a:br>
                  <a:rPr lang="en-US" sz="2200" b="1" i="1" dirty="0"/>
                </a:br>
                <a:r>
                  <a:rPr lang="en-US" sz="2200" b="1" i="1" dirty="0"/>
                  <a:t>                               </a:t>
                </a:r>
                <a14:m>
                  <m:oMath xmlns:m="http://schemas.openxmlformats.org/officeDocument/2006/math">
                    <m:r>
                      <a:rPr lang="en-US" sz="22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200" b="0" i="0" smtClean="0">
                        <a:latin typeface="Cambria Math" panose="02040503050406030204" pitchFamily="18" charset="0"/>
                      </a:rPr>
                      <m:t>Φ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(</m:t>
                    </m:r>
                    <m:f>
                      <m:f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10/</m:t>
                        </m:r>
                        <m:rad>
                          <m:radPr>
                            <m:degHide m:val="on"/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rad>
                      </m:den>
                    </m:f>
                    <m:r>
                      <a:rPr lang="en-US" sz="2200" i="1" dirty="0">
                        <a:latin typeface="Cambria Math" panose="02040503050406030204" pitchFamily="18" charset="0"/>
                      </a:rPr>
                      <m:t>)−</m:t>
                    </m:r>
                    <m:r>
                      <a:rPr lang="en-US" sz="2200" dirty="0">
                        <a:latin typeface="Cambria Math" panose="02040503050406030204" pitchFamily="18" charset="0"/>
                      </a:rPr>
                      <m:t>(1−</m:t>
                    </m:r>
                    <m:r>
                      <m:rPr>
                        <m:sty m:val="p"/>
                      </m:rPr>
                      <a:rPr lang="en-US" sz="2200" dirty="0">
                        <a:latin typeface="Cambria Math" panose="02040503050406030204" pitchFamily="18" charset="0"/>
                      </a:rPr>
                      <m:t>Φ</m:t>
                    </m:r>
                    <m:r>
                      <a:rPr lang="en-US" sz="2200" dirty="0">
                        <a:latin typeface="Cambria Math" panose="02040503050406030204" pitchFamily="18" charset="0"/>
                      </a:rPr>
                      <m:t>(</m:t>
                    </m:r>
                    <m:f>
                      <m:f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10/</m:t>
                        </m:r>
                        <m:rad>
                          <m:radPr>
                            <m:degHide m:val="on"/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rad>
                      </m:den>
                    </m:f>
                    <m:r>
                      <a:rPr lang="en-US" sz="2200" b="0" i="1" dirty="0" smtClean="0">
                        <a:latin typeface="Cambria Math" panose="02040503050406030204" pitchFamily="18" charset="0"/>
                      </a:rPr>
                      <m:t>))=2</m:t>
                    </m:r>
                    <m:r>
                      <m:rPr>
                        <m:sty m:val="p"/>
                      </m:rPr>
                      <a:rPr lang="en-US" sz="2200" dirty="0">
                        <a:latin typeface="Cambria Math" panose="02040503050406030204" pitchFamily="18" charset="0"/>
                      </a:rPr>
                      <m:t>Φ</m:t>
                    </m:r>
                    <m:r>
                      <a:rPr lang="en-US" sz="2200" dirty="0">
                        <a:latin typeface="Cambria Math" panose="02040503050406030204" pitchFamily="18" charset="0"/>
                      </a:rPr>
                      <m:t>(</m:t>
                    </m:r>
                    <m:f>
                      <m:f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10/</m:t>
                        </m:r>
                        <m:rad>
                          <m:radPr>
                            <m:degHide m:val="on"/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rad>
                      </m:den>
                    </m:f>
                    <m:r>
                      <a:rPr lang="en-US" sz="2200" i="1" dirty="0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sz="2200" b="0" i="1" dirty="0" smtClean="0"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r>
                  <a:rPr lang="en-US" sz="2200" dirty="0"/>
                  <a:t>              </a:t>
                </a:r>
                <a:r>
                  <a:rPr lang="en-US" sz="2200" b="1" i="1" dirty="0">
                    <a:solidFill>
                      <a:schemeClr val="accent5"/>
                    </a:solidFill>
                  </a:rPr>
                  <a:t>write in terms of </a:t>
                </a:r>
                <a14:m>
                  <m:oMath xmlns:m="http://schemas.openxmlformats.org/officeDocument/2006/math">
                    <m:r>
                      <a:rPr lang="en-US" sz="2200" b="1" i="0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𝚽</m:t>
                    </m:r>
                  </m:oMath>
                </a14:m>
                <a:endParaRPr lang="en-US" sz="2200" dirty="0"/>
              </a:p>
              <a:p>
                <a:pPr>
                  <a:spcBef>
                    <a:spcPts val="0"/>
                  </a:spcBef>
                </a:pPr>
                <a:r>
                  <a:rPr lang="en-US" sz="2200" dirty="0"/>
                  <a:t>                                </a:t>
                </a:r>
                <a14:m>
                  <m:oMath xmlns:m="http://schemas.openxmlformats.org/officeDocument/2006/math">
                    <m:r>
                      <a:rPr lang="en-US" sz="22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sz="22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sz="22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2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𝟗𝟓</m:t>
                    </m:r>
                  </m:oMath>
                </a14:m>
                <a:endParaRPr lang="en-US" sz="1900" b="1" dirty="0"/>
              </a:p>
              <a:p>
                <a:pPr>
                  <a:spcBef>
                    <a:spcPts val="0"/>
                  </a:spcBef>
                </a:pPr>
                <a:endParaRPr lang="en-US" sz="300" b="1" dirty="0"/>
              </a:p>
              <a:p>
                <a:pPr>
                  <a:spcBef>
                    <a:spcPts val="0"/>
                  </a:spcBef>
                </a:pPr>
                <a:r>
                  <a:rPr lang="en-US" sz="2200" b="1" dirty="0"/>
                  <a:t>Doing some algebra… </a:t>
                </a:r>
                <a:br>
                  <a:rPr lang="en-US" sz="2200" b="1" dirty="0"/>
                </a:br>
                <a14:m>
                  <m:oMath xmlns:m="http://schemas.openxmlformats.org/officeDocument/2006/math">
                    <m:r>
                      <a:rPr lang="en-US" sz="22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m:rPr>
                        <m:sty m:val="p"/>
                      </m:rPr>
                      <a:rPr lang="en-US" sz="2200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Φ</m:t>
                    </m:r>
                    <m:r>
                      <a:rPr lang="en-US" sz="2200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</m:t>
                    </m:r>
                    <m:f>
                      <m:fPr>
                        <m:ctrlPr>
                          <a:rPr lang="en-US" sz="2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2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10/</m:t>
                        </m:r>
                        <m:rad>
                          <m:radPr>
                            <m:degHide m:val="on"/>
                            <m:ctrlPr>
                              <a:rPr lang="en-US" sz="22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2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rad>
                      </m:den>
                    </m:f>
                    <m:r>
                      <a:rPr lang="en-US" sz="22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)−1</m:t>
                    </m:r>
                  </m:oMath>
                </a14:m>
                <a:r>
                  <a:rPr lang="en-US" sz="2200" dirty="0"/>
                  <a:t> </a:t>
                </a:r>
                <a14:m>
                  <m:oMath xmlns:m="http://schemas.openxmlformats.org/officeDocument/2006/math">
                    <m:r>
                      <a:rPr lang="en-US" sz="2200" b="0" i="1" dirty="0" smtClean="0">
                        <a:latin typeface="Cambria Math" panose="02040503050406030204" pitchFamily="18" charset="0"/>
                      </a:rPr>
                      <m:t>≥0.95</m:t>
                    </m:r>
                  </m:oMath>
                </a14:m>
                <a:r>
                  <a:rPr lang="en-US" sz="2200" dirty="0"/>
                  <a:t> </a:t>
                </a:r>
                <a:r>
                  <a:rPr lang="en-US" sz="2200" i="1" dirty="0"/>
                  <a:t>with some algebra, we get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200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Φ</m:t>
                    </m:r>
                    <m:r>
                      <a:rPr lang="en-US" sz="2200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</m:t>
                    </m:r>
                    <m:f>
                      <m:fPr>
                        <m:ctrlPr>
                          <a:rPr lang="en-US" sz="2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2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10/</m:t>
                        </m:r>
                        <m:rad>
                          <m:radPr>
                            <m:degHide m:val="on"/>
                            <m:ctrlPr>
                              <a:rPr lang="en-US" sz="22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2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rad>
                      </m:den>
                    </m:f>
                    <m:r>
                      <a:rPr lang="en-US" sz="22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200" dirty="0"/>
                  <a:t> </a:t>
                </a:r>
                <a14:m>
                  <m:oMath xmlns:m="http://schemas.openxmlformats.org/officeDocument/2006/math">
                    <m:r>
                      <a:rPr lang="en-US" sz="2200" b="0" i="1" dirty="0" smtClean="0">
                        <a:latin typeface="Cambria Math" panose="02040503050406030204" pitchFamily="18" charset="0"/>
                      </a:rPr>
                      <m:t>≥0.975 </m:t>
                    </m:r>
                  </m:oMath>
                </a14:m>
                <a:r>
                  <a:rPr lang="en-US" sz="2200" dirty="0"/>
                  <a:t> </a:t>
                </a:r>
                <a:br>
                  <a:rPr lang="en-US" sz="2200" dirty="0"/>
                </a:br>
                <a:r>
                  <a:rPr lang="en-US" sz="2200" b="1" i="1" dirty="0">
                    <a:solidFill>
                      <a:schemeClr val="accent5"/>
                    </a:solidFill>
                    <a:highlight>
                      <a:srgbClr val="FFF4E1"/>
                    </a:highlight>
                  </a:rPr>
                  <a:t>reverse table lookup</a:t>
                </a:r>
                <a:r>
                  <a:rPr lang="en-US" sz="2200" dirty="0">
                    <a:highlight>
                      <a:srgbClr val="FFF4E1"/>
                    </a:highlight>
                  </a:rPr>
                  <a:t>: </a:t>
                </a:r>
                <a:r>
                  <a:rPr lang="en-US" sz="2200" dirty="0">
                    <a:solidFill>
                      <a:schemeClr val="accent5"/>
                    </a:solidFill>
                    <a:highlight>
                      <a:srgbClr val="FFF4E1"/>
                    </a:highlight>
                  </a:rPr>
                  <a:t>what can we plug into the z-table to get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200" b="0" i="0" smtClean="0">
                        <a:solidFill>
                          <a:schemeClr val="accent5"/>
                        </a:solidFill>
                        <a:highlight>
                          <a:srgbClr val="FFF4E1"/>
                        </a:highlight>
                        <a:latin typeface="Cambria Math" panose="02040503050406030204" pitchFamily="18" charset="0"/>
                      </a:rPr>
                      <m:t>Φ</m:t>
                    </m:r>
                    <m:r>
                      <a:rPr lang="en-US" sz="2200" b="0" i="0" smtClean="0">
                        <a:solidFill>
                          <a:schemeClr val="accent5"/>
                        </a:solidFill>
                        <a:highlight>
                          <a:srgbClr val="FFF4E1"/>
                        </a:highlight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sz="2200" b="0" i="0" smtClean="0">
                        <a:solidFill>
                          <a:schemeClr val="accent5"/>
                        </a:solidFill>
                        <a:highlight>
                          <a:srgbClr val="FFF4E1"/>
                        </a:highlight>
                        <a:latin typeface="Cambria Math" panose="02040503050406030204" pitchFamily="18" charset="0"/>
                      </a:rPr>
                      <m:t>z</m:t>
                    </m:r>
                    <m:r>
                      <a:rPr lang="en-US" sz="2200" b="0" i="0" smtClean="0">
                        <a:solidFill>
                          <a:schemeClr val="accent5"/>
                        </a:solidFill>
                        <a:highlight>
                          <a:srgbClr val="FFF4E1"/>
                        </a:highlight>
                        <a:latin typeface="Cambria Math" panose="02040503050406030204" pitchFamily="18" charset="0"/>
                      </a:rPr>
                      <m:t>)≥0.975</m:t>
                    </m:r>
                  </m:oMath>
                </a14:m>
                <a:r>
                  <a:rPr lang="en-US" sz="2200" dirty="0">
                    <a:solidFill>
                      <a:schemeClr val="accent5"/>
                    </a:solidFill>
                    <a:highlight>
                      <a:srgbClr val="FFF4E1"/>
                    </a:highlight>
                  </a:rPr>
                  <a:t>?</a:t>
                </a:r>
              </a:p>
              <a:p>
                <a:pPr>
                  <a:spcBef>
                    <a:spcPts val="0"/>
                  </a:spcBef>
                </a:pPr>
                <a:endParaRPr lang="en-US" sz="2200" dirty="0">
                  <a:solidFill>
                    <a:prstClr val="black"/>
                  </a:solidFill>
                </a:endParaRPr>
              </a:p>
              <a:p>
                <a:pPr>
                  <a:spcBef>
                    <a:spcPts val="0"/>
                  </a:spcBef>
                </a:pPr>
                <a:endParaRPr lang="en-US" sz="22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8B3056C-45C4-A3B0-6ED5-659E9466908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39" y="1101480"/>
                <a:ext cx="11532298" cy="6037450"/>
              </a:xfrm>
              <a:blipFill>
                <a:blip r:embed="rId3"/>
                <a:stretch>
                  <a:fillRect l="-264" t="-12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616461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A91FA05-6188-BCDA-1DDE-7E6CA4BE41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2684" y="152237"/>
            <a:ext cx="7737899" cy="6553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5901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40AE8F-6E13-7CDF-E338-C8257847E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But…why?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28CA30-A3A9-1C68-EE53-A9B104C914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is because of what we call, the </a:t>
            </a:r>
            <a:r>
              <a:rPr lang="en-US" i="1" u="sng" dirty="0"/>
              <a:t>central limit theorem</a:t>
            </a:r>
            <a:r>
              <a:rPr lang="en-US" dirty="0"/>
              <a:t>! </a:t>
            </a:r>
          </a:p>
          <a:p>
            <a:r>
              <a:rPr lang="en-US" dirty="0"/>
              <a:t>“The sum of </a:t>
            </a:r>
            <a:r>
              <a:rPr lang="en-US" b="1" dirty="0"/>
              <a:t>any </a:t>
            </a:r>
            <a:r>
              <a:rPr lang="en-US" dirty="0"/>
              <a:t>independent random variables </a:t>
            </a:r>
            <a:r>
              <a:rPr lang="en-US" b="1" dirty="0"/>
              <a:t>approaches </a:t>
            </a:r>
            <a:r>
              <a:rPr lang="en-US" dirty="0"/>
              <a:t>a normal distribution. It becomes closer to normal as we sum more RVs together.”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631970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E62109-0FD3-72CF-F3A9-1DBE8FC909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Cereal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8B3056C-45C4-A3B0-6ED5-659E9466908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39" y="1101480"/>
                <a:ext cx="11532298" cy="6037450"/>
              </a:xfrm>
            </p:spPr>
            <p:txBody>
              <a:bodyPr>
                <a:normAutofit/>
              </a:bodyPr>
              <a:lstStyle/>
              <a:p>
                <a:r>
                  <a:rPr lang="en-US" sz="2200" dirty="0"/>
                  <a:t>A cereal company claims that their boxes contain an average of 500 grams of cereal with a variance of 100 grams. To test this claim, you take a random sample of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sz="2200" dirty="0"/>
                  <a:t> boxes. You want to determine the sample size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sz="2200" dirty="0"/>
                  <a:t> such that the probability of the sample mean being within 2 grams of the true mean (i.e., between 498 grams and 502 grams) is at least 95%.</a:t>
                </a:r>
              </a:p>
              <a:p>
                <a:r>
                  <a:rPr lang="en-US" sz="1800" b="1" dirty="0">
                    <a:solidFill>
                      <a:schemeClr val="accent5"/>
                    </a:solidFill>
                  </a:rPr>
                  <a:t>…</a:t>
                </a:r>
                <a:br>
                  <a:rPr lang="en-US" sz="1800" b="1" dirty="0">
                    <a:solidFill>
                      <a:schemeClr val="accent5"/>
                    </a:solidFill>
                  </a:rPr>
                </a:br>
                <a:r>
                  <a:rPr lang="en-US" sz="2000" dirty="0"/>
                  <a:t>Let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𝑌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~</m:t>
                    </m:r>
                    <m:r>
                      <a:rPr lang="en-US" sz="2000" b="1" i="1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𝒩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𝑛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⋅</m:t>
                        </m:r>
                        <m:f>
                          <m:fPr>
                            <m:ctrlPr>
                              <a:rPr lang="en-US" sz="2000" i="1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fPr>
                          <m:num>
                            <m:r>
                              <a:rPr lang="en-US" sz="2000" i="1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500</m:t>
                            </m:r>
                          </m:num>
                          <m:den>
                            <m:r>
                              <a:rPr lang="en-US" sz="2000" i="1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𝑛</m:t>
                            </m:r>
                          </m:den>
                        </m:f>
                        <m:r>
                          <a:rPr lang="en-US" sz="2000" i="1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 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𝑛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⋅</m:t>
                        </m:r>
                        <m:f>
                          <m:fPr>
                            <m:ctrlPr>
                              <a:rPr lang="en-US" sz="2000" i="1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fPr>
                          <m:num>
                            <m:r>
                              <a:rPr lang="en-US" sz="2000" i="1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100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𝑛</m:t>
                                </m:r>
                              </m:e>
                              <m:sup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e>
                    </m:d>
                    <m:r>
                      <a:rPr lang="en-US" sz="2000" i="1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</m:t>
                    </m:r>
                    <m:r>
                      <a:rPr lang="en-US" sz="2000" b="1" i="1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𝒩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500,</m:t>
                        </m:r>
                        <m:f>
                          <m:fPr>
                            <m:ctrlPr>
                              <a:rPr lang="en-US" sz="2000" i="1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fPr>
                          <m:num>
                            <m:r>
                              <a:rPr lang="en-US" sz="2000" i="1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100</m:t>
                            </m:r>
                          </m:num>
                          <m:den>
                            <m:r>
                              <a:rPr lang="en-US" sz="2000" i="1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𝑛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000" dirty="0">
                    <a:sym typeface="Wingdings" panose="05000000000000000000" pitchFamily="2" charset="2"/>
                  </a:rPr>
                  <a:t> </a:t>
                </a:r>
                <a:r>
                  <a:rPr lang="en-US" sz="2000" b="1" u="sng" dirty="0">
                    <a:sym typeface="Wingdings" panose="05000000000000000000" pitchFamily="2" charset="2"/>
                  </a:rPr>
                  <a:t>By CLT</a:t>
                </a:r>
                <a:r>
                  <a:rPr lang="en-US" sz="2000" dirty="0">
                    <a:sym typeface="Wingdings" panose="05000000000000000000" pitchFamily="2" charset="2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498≤</m:t>
                        </m:r>
                        <m:acc>
                          <m:accPr>
                            <m:chr m:val="̅"/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</m:acc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≤502</m:t>
                        </m:r>
                      </m:e>
                    </m:d>
                    <m:r>
                      <a:rPr lang="en-US" sz="2000" i="1">
                        <a:latin typeface="Cambria Math" panose="02040503050406030204" pitchFamily="18" charset="0"/>
                      </a:rPr>
                      <m:t>≈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(498≤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≤502)</m:t>
                    </m:r>
                  </m:oMath>
                </a14:m>
                <a:endParaRPr lang="en-US" sz="2000" b="1" dirty="0">
                  <a:solidFill>
                    <a:schemeClr val="accent5"/>
                  </a:solidFill>
                </a:endParaRPr>
              </a:p>
              <a:p>
                <a:r>
                  <a:rPr lang="en-US" sz="2000" b="1" dirty="0">
                    <a:solidFill>
                      <a:schemeClr val="accent5"/>
                    </a:solidFill>
                  </a:rPr>
                  <a:t>3. Compute Probability</a:t>
                </a:r>
              </a:p>
              <a:p>
                <a:pPr>
                  <a:spcBef>
                    <a:spcPts val="0"/>
                  </a:spcBef>
                </a:pPr>
                <a14:m>
                  <m:oMath xmlns:m="http://schemas.openxmlformats.org/officeDocument/2006/math">
                    <m:r>
                      <a:rPr lang="en-US" sz="22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2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𝟒𝟗𝟖</m:t>
                        </m:r>
                        <m:r>
                          <a:rPr lang="en-US" sz="22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sz="22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𝒀</m:t>
                        </m:r>
                        <m:r>
                          <a:rPr lang="en-US" sz="22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sz="22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𝟓𝟎𝟐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498</m:t>
                            </m:r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−500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100/</m:t>
                                </m:r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</m:rad>
                          </m:den>
                        </m:f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𝑍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≤</m:t>
                        </m:r>
                        <m:f>
                          <m:f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502</m:t>
                            </m:r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00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sz="2200" i="1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200" i="1">
                                    <a:latin typeface="Cambria Math" panose="02040503050406030204" pitchFamily="18" charset="0"/>
                                  </a:rPr>
                                  <m:t>100/</m:t>
                                </m:r>
                                <m:r>
                                  <a:rPr lang="en-US" sz="22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</m:rad>
                          </m:den>
                        </m:f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−2</m:t>
                            </m:r>
                          </m:num>
                          <m:den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10/</m:t>
                            </m:r>
                            <m:rad>
                              <m:radPr>
                                <m:degHide m:val="on"/>
                                <m:ctrlPr>
                                  <a:rPr lang="en-US" sz="2200" i="1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2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</m:rad>
                          </m:den>
                        </m:f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𝑍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≤</m:t>
                        </m:r>
                        <m:f>
                          <m:f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10/</m:t>
                            </m:r>
                            <m:rad>
                              <m:radPr>
                                <m:degHide m:val="on"/>
                                <m:ctrlPr>
                                  <a:rPr lang="en-US" sz="2200" i="1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2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</m:rad>
                          </m:den>
                        </m:f>
                      </m:e>
                    </m:d>
                  </m:oMath>
                </a14:m>
                <a:r>
                  <a:rPr lang="en-US" sz="2200" b="1" dirty="0"/>
                  <a:t>   </a:t>
                </a:r>
                <a:r>
                  <a:rPr lang="en-US" sz="2200" b="1" dirty="0">
                    <a:solidFill>
                      <a:schemeClr val="accent5"/>
                    </a:solidFill>
                  </a:rPr>
                  <a:t>s</a:t>
                </a:r>
                <a:r>
                  <a:rPr lang="en-US" sz="2200" b="1" i="1" dirty="0">
                    <a:solidFill>
                      <a:schemeClr val="accent5"/>
                    </a:solidFill>
                  </a:rPr>
                  <a:t>tandardize</a:t>
                </a:r>
                <a:br>
                  <a:rPr lang="en-US" sz="2200" b="1" i="1" dirty="0"/>
                </a:br>
                <a:r>
                  <a:rPr lang="en-US" sz="2200" b="1" i="1" dirty="0"/>
                  <a:t>                               </a:t>
                </a:r>
                <a14:m>
                  <m:oMath xmlns:m="http://schemas.openxmlformats.org/officeDocument/2006/math">
                    <m:r>
                      <a:rPr lang="en-US" sz="22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200" b="0" i="0" smtClean="0">
                        <a:latin typeface="Cambria Math" panose="02040503050406030204" pitchFamily="18" charset="0"/>
                      </a:rPr>
                      <m:t>Φ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(</m:t>
                    </m:r>
                    <m:f>
                      <m:f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10/</m:t>
                        </m:r>
                        <m:rad>
                          <m:radPr>
                            <m:degHide m:val="on"/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rad>
                      </m:den>
                    </m:f>
                    <m:r>
                      <a:rPr lang="en-US" sz="2200" i="1" dirty="0">
                        <a:latin typeface="Cambria Math" panose="02040503050406030204" pitchFamily="18" charset="0"/>
                      </a:rPr>
                      <m:t>)−</m:t>
                    </m:r>
                    <m:r>
                      <a:rPr lang="en-US" sz="2200" dirty="0">
                        <a:latin typeface="Cambria Math" panose="02040503050406030204" pitchFamily="18" charset="0"/>
                      </a:rPr>
                      <m:t>(1−</m:t>
                    </m:r>
                    <m:r>
                      <m:rPr>
                        <m:sty m:val="p"/>
                      </m:rPr>
                      <a:rPr lang="en-US" sz="2200" dirty="0">
                        <a:latin typeface="Cambria Math" panose="02040503050406030204" pitchFamily="18" charset="0"/>
                      </a:rPr>
                      <m:t>Φ</m:t>
                    </m:r>
                    <m:r>
                      <a:rPr lang="en-US" sz="2200" dirty="0">
                        <a:latin typeface="Cambria Math" panose="02040503050406030204" pitchFamily="18" charset="0"/>
                      </a:rPr>
                      <m:t>(</m:t>
                    </m:r>
                    <m:f>
                      <m:f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10/</m:t>
                        </m:r>
                        <m:rad>
                          <m:radPr>
                            <m:degHide m:val="on"/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rad>
                      </m:den>
                    </m:f>
                    <m:r>
                      <a:rPr lang="en-US" sz="2200" b="0" i="1" dirty="0" smtClean="0">
                        <a:latin typeface="Cambria Math" panose="02040503050406030204" pitchFamily="18" charset="0"/>
                      </a:rPr>
                      <m:t>))=2</m:t>
                    </m:r>
                    <m:r>
                      <m:rPr>
                        <m:sty m:val="p"/>
                      </m:rPr>
                      <a:rPr lang="en-US" sz="2200" dirty="0">
                        <a:latin typeface="Cambria Math" panose="02040503050406030204" pitchFamily="18" charset="0"/>
                      </a:rPr>
                      <m:t>Φ</m:t>
                    </m:r>
                    <m:r>
                      <a:rPr lang="en-US" sz="2200" dirty="0">
                        <a:latin typeface="Cambria Math" panose="02040503050406030204" pitchFamily="18" charset="0"/>
                      </a:rPr>
                      <m:t>(</m:t>
                    </m:r>
                    <m:f>
                      <m:f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10/</m:t>
                        </m:r>
                        <m:rad>
                          <m:radPr>
                            <m:degHide m:val="on"/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rad>
                      </m:den>
                    </m:f>
                    <m:r>
                      <a:rPr lang="en-US" sz="2200" i="1" dirty="0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sz="2200" b="0" i="1" dirty="0" smtClean="0"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r>
                  <a:rPr lang="en-US" sz="2200" dirty="0"/>
                  <a:t>              </a:t>
                </a:r>
                <a:r>
                  <a:rPr lang="en-US" sz="2200" b="1" i="1" dirty="0">
                    <a:solidFill>
                      <a:schemeClr val="accent5"/>
                    </a:solidFill>
                  </a:rPr>
                  <a:t>write in terms of </a:t>
                </a:r>
                <a14:m>
                  <m:oMath xmlns:m="http://schemas.openxmlformats.org/officeDocument/2006/math">
                    <m:r>
                      <a:rPr lang="en-US" sz="2200" b="1" i="0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𝚽</m:t>
                    </m:r>
                  </m:oMath>
                </a14:m>
                <a:endParaRPr lang="en-US" sz="2200" dirty="0"/>
              </a:p>
              <a:p>
                <a:pPr>
                  <a:spcBef>
                    <a:spcPts val="0"/>
                  </a:spcBef>
                </a:pPr>
                <a:r>
                  <a:rPr lang="en-US" sz="2200" dirty="0"/>
                  <a:t>                                </a:t>
                </a:r>
                <a14:m>
                  <m:oMath xmlns:m="http://schemas.openxmlformats.org/officeDocument/2006/math">
                    <m:r>
                      <a:rPr lang="en-US" sz="22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sz="22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sz="22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2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𝟗𝟓</m:t>
                    </m:r>
                  </m:oMath>
                </a14:m>
                <a:endParaRPr lang="en-US" sz="1900" b="1" dirty="0"/>
              </a:p>
              <a:p>
                <a:pPr>
                  <a:spcBef>
                    <a:spcPts val="0"/>
                  </a:spcBef>
                </a:pPr>
                <a:endParaRPr lang="en-US" sz="300" b="1" dirty="0"/>
              </a:p>
              <a:p>
                <a:pPr>
                  <a:spcBef>
                    <a:spcPts val="0"/>
                  </a:spcBef>
                </a:pPr>
                <a:r>
                  <a:rPr lang="en-US" sz="2200" b="1" dirty="0"/>
                  <a:t>Doing some algebra… </a:t>
                </a:r>
                <a:br>
                  <a:rPr lang="en-US" sz="2200" b="1" dirty="0"/>
                </a:br>
                <a14:m>
                  <m:oMath xmlns:m="http://schemas.openxmlformats.org/officeDocument/2006/math">
                    <m:r>
                      <a:rPr lang="en-US" sz="22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m:rPr>
                        <m:sty m:val="p"/>
                      </m:rPr>
                      <a:rPr lang="en-US" sz="2200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Φ</m:t>
                    </m:r>
                    <m:r>
                      <a:rPr lang="en-US" sz="2200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</m:t>
                    </m:r>
                    <m:f>
                      <m:fPr>
                        <m:ctrlPr>
                          <a:rPr lang="en-US" sz="2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2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10/</m:t>
                        </m:r>
                        <m:rad>
                          <m:radPr>
                            <m:degHide m:val="on"/>
                            <m:ctrlPr>
                              <a:rPr lang="en-US" sz="22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2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rad>
                      </m:den>
                    </m:f>
                    <m:r>
                      <a:rPr lang="en-US" sz="22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)−1</m:t>
                    </m:r>
                  </m:oMath>
                </a14:m>
                <a:r>
                  <a:rPr lang="en-US" sz="2200" dirty="0"/>
                  <a:t> </a:t>
                </a:r>
                <a14:m>
                  <m:oMath xmlns:m="http://schemas.openxmlformats.org/officeDocument/2006/math">
                    <m:r>
                      <a:rPr lang="en-US" sz="2200" b="0" i="1" dirty="0" smtClean="0">
                        <a:latin typeface="Cambria Math" panose="02040503050406030204" pitchFamily="18" charset="0"/>
                      </a:rPr>
                      <m:t>≥0.95</m:t>
                    </m:r>
                  </m:oMath>
                </a14:m>
                <a:r>
                  <a:rPr lang="en-US" sz="2200" dirty="0"/>
                  <a:t> </a:t>
                </a:r>
                <a:r>
                  <a:rPr lang="en-US" sz="2200" i="1" dirty="0"/>
                  <a:t>with some algebra, we get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200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Φ</m:t>
                    </m:r>
                    <m:r>
                      <a:rPr lang="en-US" sz="2200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</m:t>
                    </m:r>
                    <m:f>
                      <m:fPr>
                        <m:ctrlPr>
                          <a:rPr lang="en-US" sz="2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2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10/</m:t>
                        </m:r>
                        <m:rad>
                          <m:radPr>
                            <m:degHide m:val="on"/>
                            <m:ctrlPr>
                              <a:rPr lang="en-US" sz="22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2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rad>
                      </m:den>
                    </m:f>
                    <m:r>
                      <a:rPr lang="en-US" sz="22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200" dirty="0"/>
                  <a:t> </a:t>
                </a:r>
                <a14:m>
                  <m:oMath xmlns:m="http://schemas.openxmlformats.org/officeDocument/2006/math">
                    <m:r>
                      <a:rPr lang="en-US" sz="2200" b="0" i="1" dirty="0" smtClean="0">
                        <a:latin typeface="Cambria Math" panose="02040503050406030204" pitchFamily="18" charset="0"/>
                      </a:rPr>
                      <m:t>≥0.975 </m:t>
                    </m:r>
                  </m:oMath>
                </a14:m>
                <a:r>
                  <a:rPr lang="en-US" sz="2200" dirty="0"/>
                  <a:t> </a:t>
                </a:r>
                <a:br>
                  <a:rPr lang="en-US" sz="2200" dirty="0"/>
                </a:br>
                <a:r>
                  <a:rPr lang="en-US" sz="2200" b="1" i="1" dirty="0">
                    <a:solidFill>
                      <a:schemeClr val="accent5"/>
                    </a:solidFill>
                    <a:highlight>
                      <a:srgbClr val="FFF4E1"/>
                    </a:highlight>
                  </a:rPr>
                  <a:t>reverse table lookup</a:t>
                </a:r>
                <a:r>
                  <a:rPr lang="en-US" sz="2200" dirty="0">
                    <a:highlight>
                      <a:srgbClr val="FFF4E1"/>
                    </a:highlight>
                  </a:rPr>
                  <a:t>: </a:t>
                </a:r>
                <a:r>
                  <a:rPr lang="en-US" sz="2200" dirty="0">
                    <a:solidFill>
                      <a:schemeClr val="accent5"/>
                    </a:solidFill>
                    <a:highlight>
                      <a:srgbClr val="FFF4E1"/>
                    </a:highlight>
                  </a:rPr>
                  <a:t>what can we plug into the z-table to get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200" b="0" i="0" smtClean="0">
                        <a:solidFill>
                          <a:schemeClr val="accent5"/>
                        </a:solidFill>
                        <a:highlight>
                          <a:srgbClr val="FFF4E1"/>
                        </a:highlight>
                        <a:latin typeface="Cambria Math" panose="02040503050406030204" pitchFamily="18" charset="0"/>
                      </a:rPr>
                      <m:t>Φ</m:t>
                    </m:r>
                    <m:r>
                      <a:rPr lang="en-US" sz="2200" b="0" i="0" smtClean="0">
                        <a:solidFill>
                          <a:schemeClr val="accent5"/>
                        </a:solidFill>
                        <a:highlight>
                          <a:srgbClr val="FFF4E1"/>
                        </a:highlight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sz="2200" b="0" i="0" smtClean="0">
                        <a:solidFill>
                          <a:schemeClr val="accent5"/>
                        </a:solidFill>
                        <a:highlight>
                          <a:srgbClr val="FFF4E1"/>
                        </a:highlight>
                        <a:latin typeface="Cambria Math" panose="02040503050406030204" pitchFamily="18" charset="0"/>
                      </a:rPr>
                      <m:t>z</m:t>
                    </m:r>
                    <m:r>
                      <a:rPr lang="en-US" sz="2200" b="0" i="0" smtClean="0">
                        <a:solidFill>
                          <a:schemeClr val="accent5"/>
                        </a:solidFill>
                        <a:highlight>
                          <a:srgbClr val="FFF4E1"/>
                        </a:highlight>
                        <a:latin typeface="Cambria Math" panose="02040503050406030204" pitchFamily="18" charset="0"/>
                      </a:rPr>
                      <m:t>)≥0.975</m:t>
                    </m:r>
                  </m:oMath>
                </a14:m>
                <a:r>
                  <a:rPr lang="en-US" sz="2200" dirty="0">
                    <a:solidFill>
                      <a:schemeClr val="accent5"/>
                    </a:solidFill>
                    <a:highlight>
                      <a:srgbClr val="FFF4E1"/>
                    </a:highlight>
                  </a:rPr>
                  <a:t>?</a:t>
                </a:r>
              </a:p>
              <a:p>
                <a:pPr>
                  <a:spcBef>
                    <a:spcPts val="0"/>
                  </a:spcBef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2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2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10/</m:t>
                        </m:r>
                        <m:rad>
                          <m:radPr>
                            <m:degHide m:val="on"/>
                            <m:ctrlPr>
                              <a:rPr lang="en-US" sz="22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2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sz="2200" dirty="0"/>
                  <a:t> </a:t>
                </a:r>
                <a14:m>
                  <m:oMath xmlns:m="http://schemas.openxmlformats.org/officeDocument/2006/math">
                    <m:r>
                      <a:rPr lang="en-US" sz="2200" b="0" i="1" dirty="0" smtClean="0">
                        <a:latin typeface="Cambria Math" panose="02040503050406030204" pitchFamily="18" charset="0"/>
                      </a:rPr>
                      <m:t>≥1.96</m:t>
                    </m:r>
                  </m:oMath>
                </a14:m>
                <a:r>
                  <a:rPr lang="en-US" sz="2200" dirty="0"/>
                  <a:t> </a:t>
                </a:r>
                <a:r>
                  <a:rPr lang="en-US" sz="2200" dirty="0">
                    <a:sym typeface="Wingdings" panose="05000000000000000000" pitchFamily="2" charset="2"/>
                  </a:rPr>
                  <a:t>-&gt; </a:t>
                </a:r>
                <a:r>
                  <a:rPr lang="en-US" sz="2200" i="1" dirty="0">
                    <a:sym typeface="Wingdings" panose="05000000000000000000" pitchFamily="2" charset="2"/>
                  </a:rPr>
                  <a:t>solve the inequality -&gt;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𝑛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≥97</m:t>
                    </m:r>
                  </m:oMath>
                </a14:m>
                <a:endParaRPr lang="en-US" sz="22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8B3056C-45C4-A3B0-6ED5-659E9466908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39" y="1101480"/>
                <a:ext cx="11532298" cy="6037450"/>
              </a:xfrm>
              <a:blipFill>
                <a:blip r:embed="rId3"/>
                <a:stretch>
                  <a:fillRect l="-264" t="-12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3104004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47399E1-03C6-FDCE-EB9F-F3C6A63FD51F}"/>
                  </a:ext>
                </a:extLst>
              </p:cNvPr>
              <p:cNvSpPr txBox="1"/>
              <p:nvPr/>
            </p:nvSpPr>
            <p:spPr>
              <a:xfrm>
                <a:off x="631030" y="581139"/>
                <a:ext cx="10929940" cy="5896779"/>
              </a:xfrm>
              <a:prstGeom prst="roundRect">
                <a:avLst>
                  <a:gd name="adj" fmla="val 8011"/>
                </a:avLst>
              </a:prstGeom>
              <a:solidFill>
                <a:srgbClr val="F2F7FC"/>
              </a:solidFill>
              <a:ln w="28575">
                <a:noFill/>
              </a:ln>
            </p:spPr>
            <p:txBody>
              <a:bodyPr wrap="square" anchor="t">
                <a:noAutofit/>
              </a:bodyPr>
              <a:lstStyle/>
              <a:p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Some more practice with that </a:t>
                </a:r>
                <a:r>
                  <a:rPr lang="en-US" sz="2400" b="1" dirty="0">
                    <a:solidFill>
                      <a:schemeClr val="accent5"/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reverse z-table lookup step</a:t>
                </a:r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!</a:t>
                </a:r>
              </a:p>
              <a:p>
                <a:endParaRPr lang="en-US" sz="2400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&gt; What value of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𝑐</m:t>
                    </m:r>
                  </m:oMath>
                </a14:m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such that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Φ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𝑐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=0.76</m:t>
                    </m:r>
                  </m:oMath>
                </a14:m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?</a:t>
                </a:r>
              </a:p>
              <a:p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   </a:t>
                </a:r>
              </a:p>
              <a:p>
                <a:endParaRPr lang="en-US" sz="2400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&gt; What condition on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𝑐</m:t>
                    </m:r>
                  </m:oMath>
                </a14:m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so that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Φ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𝑐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≥</m:t>
                    </m:r>
                    <m:r>
                      <a:rPr lang="en-US" sz="2400" i="1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0.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94</m:t>
                    </m:r>
                  </m:oMath>
                </a14:m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?</a:t>
                </a:r>
              </a:p>
              <a:p>
                <a:endParaRPr lang="en-US" sz="2400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:endParaRPr lang="en-US" sz="2400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:endParaRPr lang="en-US" sz="2400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&gt; What condition on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𝑐</m:t>
                    </m:r>
                  </m:oMath>
                </a14:m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so that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Φ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𝑐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≤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𝑖𝑐𝑘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 0.94</m:t>
                    </m:r>
                  </m:oMath>
                </a14:m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?</a:t>
                </a:r>
              </a:p>
              <a:p>
                <a:endParaRPr lang="en-US" sz="2400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:endParaRPr lang="en-US" sz="2400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:endParaRPr lang="en-US" sz="2400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:endParaRPr lang="en-US" sz="2400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:r>
                  <a:rPr lang="en-US" sz="2400" b="1" i="1" dirty="0">
                    <a:solidFill>
                      <a:schemeClr val="accent1">
                        <a:lumMod val="50000"/>
                      </a:schemeClr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once we have that expression, we solve for whatever we’re interested in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𝒄</m:t>
                    </m:r>
                  </m:oMath>
                </a14:m>
                <a:r>
                  <a:rPr lang="en-US" sz="2400" b="1" i="1" dirty="0">
                    <a:solidFill>
                      <a:schemeClr val="accent1">
                        <a:lumMod val="50000"/>
                      </a:schemeClr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! 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47399E1-03C6-FDCE-EB9F-F3C6A63FD5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030" y="581139"/>
                <a:ext cx="10929940" cy="5896779"/>
              </a:xfrm>
              <a:prstGeom prst="roundRect">
                <a:avLst>
                  <a:gd name="adj" fmla="val 8011"/>
                </a:avLst>
              </a:prstGeom>
              <a:blipFill>
                <a:blip r:embed="rId3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4400894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A91FA05-6188-BCDA-1DDE-7E6CA4BE41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2684" y="152237"/>
            <a:ext cx="7737899" cy="6553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00214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47399E1-03C6-FDCE-EB9F-F3C6A63FD51F}"/>
                  </a:ext>
                </a:extLst>
              </p:cNvPr>
              <p:cNvSpPr txBox="1"/>
              <p:nvPr/>
            </p:nvSpPr>
            <p:spPr>
              <a:xfrm>
                <a:off x="631029" y="581139"/>
                <a:ext cx="11075195" cy="5896779"/>
              </a:xfrm>
              <a:prstGeom prst="roundRect">
                <a:avLst>
                  <a:gd name="adj" fmla="val 8011"/>
                </a:avLst>
              </a:prstGeom>
              <a:solidFill>
                <a:srgbClr val="F2F7FC"/>
              </a:solidFill>
              <a:ln w="28575">
                <a:noFill/>
              </a:ln>
            </p:spPr>
            <p:txBody>
              <a:bodyPr wrap="square" anchor="t">
                <a:noAutofit/>
              </a:bodyPr>
              <a:lstStyle/>
              <a:p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Some more practice with that </a:t>
                </a:r>
                <a:r>
                  <a:rPr lang="en-US" sz="2400" b="1" dirty="0">
                    <a:solidFill>
                      <a:schemeClr val="accent5"/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reverse z-table lookup step</a:t>
                </a:r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!</a:t>
                </a:r>
              </a:p>
              <a:p>
                <a:endParaRPr lang="en-US" sz="2400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&gt; What value of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𝑐</m:t>
                    </m:r>
                  </m:oMath>
                </a14:m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such that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Φ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𝑐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=0.76</m:t>
                    </m:r>
                  </m:oMath>
                </a14:m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?</a:t>
                </a:r>
              </a:p>
              <a:p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𝑐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≈0.53</m:t>
                    </m:r>
                  </m:oMath>
                </a14:m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(it’s an estimate, it gives us a value that’s pretty close to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0.76</m:t>
                    </m:r>
                  </m:oMath>
                </a14:m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)</a:t>
                </a:r>
              </a:p>
              <a:p>
                <a:pPr>
                  <a:spcBef>
                    <a:spcPts val="1000"/>
                  </a:spcBef>
                  <a:spcAft>
                    <a:spcPts val="1000"/>
                  </a:spcAft>
                </a:pPr>
                <a:r>
                  <a:rPr lang="en-US" sz="2400" b="1" dirty="0">
                    <a:solidFill>
                      <a:schemeClr val="accent2">
                        <a:lumMod val="75000"/>
                      </a:schemeClr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   </a:t>
                </a:r>
                <a:r>
                  <a:rPr lang="en-US" sz="2400" b="1" i="1" dirty="0">
                    <a:solidFill>
                      <a:schemeClr val="accent2">
                        <a:lumMod val="75000"/>
                      </a:schemeClr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some write this as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0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sSupPr>
                      <m:e>
                        <m:r>
                          <a:rPr lang="en-US" sz="2400" b="1" i="0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𝚽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−</m:t>
                        </m:r>
                        <m:r>
                          <a:rPr lang="en-US" sz="2400" b="1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𝟏</m:t>
                        </m:r>
                      </m:sup>
                    </m:sSup>
                    <m:d>
                      <m:dPr>
                        <m:ctrlPr>
                          <a:rPr lang="en-US" sz="2400" b="1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dPr>
                      <m:e>
                        <m:r>
                          <a:rPr lang="en-US" sz="2400" b="1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𝟎</m:t>
                        </m:r>
                        <m:r>
                          <a:rPr lang="en-US" sz="2400" b="1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.</m:t>
                        </m:r>
                        <m:r>
                          <a:rPr lang="en-US" sz="2400" b="1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𝟕𝟔</m:t>
                        </m:r>
                      </m:e>
                    </m:d>
                    <m:r>
                      <a:rPr lang="en-US" sz="2400" b="1" i="1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≈</m:t>
                    </m:r>
                    <m:r>
                      <a:rPr lang="en-US" sz="2400" b="1" i="1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𝟎</m:t>
                    </m:r>
                    <m:r>
                      <a:rPr lang="en-US" sz="2400" b="1" i="1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.</m:t>
                    </m:r>
                    <m:r>
                      <a:rPr lang="en-US" sz="2400" b="1" i="1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𝟓𝟑</m:t>
                    </m:r>
                  </m:oMath>
                </a14:m>
                <a:endParaRPr lang="en-US" sz="2400" b="1" dirty="0">
                  <a:solidFill>
                    <a:schemeClr val="accent2">
                      <a:lumMod val="75000"/>
                    </a:schemeClr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&gt; What condition on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𝑐</m:t>
                    </m:r>
                  </m:oMath>
                </a14:m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so that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Φ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𝑐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≥</m:t>
                    </m:r>
                    <m:r>
                      <a:rPr lang="en-US" sz="2400" i="1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0.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94</m:t>
                    </m:r>
                  </m:oMath>
                </a14:m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?</a:t>
                </a:r>
              </a:p>
              <a:p>
                <a:r>
                  <a:rPr lang="en-US" sz="2400" dirty="0">
                    <a:cs typeface="Segoe UI Semilight" panose="020B0402040204020203" pitchFamily="34" charset="0"/>
                  </a:rPr>
                  <a:t>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Φ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1.56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=0.94062</m:t>
                    </m:r>
                  </m:oMath>
                </a14:m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. 1.56 is the first value that gives us a value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≥0.94</m:t>
                    </m:r>
                  </m:oMath>
                </a14:m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b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</a:br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   So, if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𝒄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≥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𝟏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.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𝟓𝟔</m:t>
                    </m:r>
                  </m:oMath>
                </a14:m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Φ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𝑐</m:t>
                        </m:r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≥0.94</m:t>
                    </m:r>
                  </m:oMath>
                </a14:m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</a:p>
              <a:p>
                <a:endParaRPr lang="en-US" sz="2400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&gt; What condition on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𝑐</m:t>
                    </m:r>
                  </m:oMath>
                </a14:m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so that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Φ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𝑐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≤</m:t>
                    </m:r>
                    <m:r>
                      <a:rPr lang="en-US" sz="2400" i="1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0.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94</m:t>
                    </m:r>
                  </m:oMath>
                </a14:m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?</a:t>
                </a:r>
              </a:p>
              <a:p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   Now, if we want the probability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≤0.94</m:t>
                    </m:r>
                  </m:oMath>
                </a14:m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𝒄</m:t>
                    </m:r>
                    <m:r>
                      <a:rPr lang="en-US" sz="2400" b="1" i="1" dirty="0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≤</m:t>
                    </m:r>
                    <m:r>
                      <a:rPr lang="en-US" sz="2400" b="1" i="1" dirty="0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𝟏</m:t>
                    </m:r>
                    <m:r>
                      <a:rPr lang="en-US" sz="2400" b="1" i="1" dirty="0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.</m:t>
                    </m:r>
                    <m:r>
                      <a:rPr lang="en-US" sz="2400" b="1" i="1" dirty="0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𝟓𝟓</m:t>
                    </m:r>
                  </m:oMath>
                </a14:m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because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Φ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1.55</m:t>
                        </m:r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0.</m:t>
                    </m:r>
                    <m:r>
                      <a:rPr lang="en-US" sz="2400" i="1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93943</m:t>
                    </m:r>
                  </m:oMath>
                </a14:m>
                <a:endParaRPr lang="en-US" sz="2400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:r>
                  <a:rPr lang="en-US" sz="20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    </a:t>
                </a:r>
                <a:r>
                  <a:rPr lang="en-US" sz="2000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if we said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𝑐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≤1.56</m:t>
                    </m:r>
                  </m:oMath>
                </a14:m>
                <a:r>
                  <a:rPr lang="en-US" sz="2000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that would include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i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Φ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1.56</m:t>
                        </m:r>
                      </m:e>
                    </m:d>
                    <m:r>
                      <a:rPr lang="en-US" sz="2000" i="1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=0.94062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&gt;0.94</m:t>
                    </m:r>
                  </m:oMath>
                </a14:m>
                <a:r>
                  <a:rPr lang="en-US" sz="2000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and values that give </a:t>
                </a:r>
                <a:br>
                  <a:rPr lang="en-US" sz="2000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</a:br>
                <a:r>
                  <a:rPr lang="en-US" sz="2000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    probability between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0.94</m:t>
                    </m:r>
                  </m:oMath>
                </a14:m>
                <a:r>
                  <a:rPr lang="en-US" sz="2000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0.94062</m:t>
                    </m:r>
                  </m:oMath>
                </a14:m>
                <a:endParaRPr lang="en-US" sz="2000" i="1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:endParaRPr lang="en-US" sz="1000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:r>
                  <a:rPr lang="en-US" sz="2400" b="1" i="1" dirty="0">
                    <a:solidFill>
                      <a:schemeClr val="accent1">
                        <a:lumMod val="50000"/>
                      </a:schemeClr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once we have that expression, we solve for whatever we’re interested in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𝒄</m:t>
                    </m:r>
                  </m:oMath>
                </a14:m>
                <a:r>
                  <a:rPr lang="en-US" sz="2400" b="1" i="1" dirty="0">
                    <a:solidFill>
                      <a:schemeClr val="accent1">
                        <a:lumMod val="50000"/>
                      </a:schemeClr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! 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47399E1-03C6-FDCE-EB9F-F3C6A63FD5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029" y="581139"/>
                <a:ext cx="11075195" cy="5896779"/>
              </a:xfrm>
              <a:prstGeom prst="roundRect">
                <a:avLst>
                  <a:gd name="adj" fmla="val 8011"/>
                </a:avLst>
              </a:prstGeom>
              <a:blipFill>
                <a:blip r:embed="rId2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6217001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82E58E-07E7-0EE2-66FF-8FA67D0008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to use CLT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70F2FD-7AF2-2636-B956-CF7AC6847B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1669" y="1574025"/>
            <a:ext cx="11187258" cy="4845504"/>
          </a:xfrm>
        </p:spPr>
        <p:txBody>
          <a:bodyPr>
            <a:normAutofit/>
          </a:bodyPr>
          <a:lstStyle/>
          <a:p>
            <a:r>
              <a:rPr lang="en-US" i="1" dirty="0"/>
              <a:t>Use the CLT when:</a:t>
            </a:r>
          </a:p>
          <a:p>
            <a:pPr marL="231775" indent="-174625">
              <a:buFont typeface="Arial" panose="020B0604020202020204" pitchFamily="34" charset="0"/>
              <a:buChar char="•"/>
            </a:pPr>
            <a:r>
              <a:rPr lang="en-US" dirty="0"/>
              <a:t>The random variable you’re interested in is the sum of independent random variables.</a:t>
            </a:r>
          </a:p>
          <a:p>
            <a:pPr marL="231775" indent="-174625">
              <a:buFont typeface="Arial" panose="020B0604020202020204" pitchFamily="34" charset="0"/>
              <a:buChar char="•"/>
            </a:pPr>
            <a:r>
              <a:rPr lang="en-US" dirty="0"/>
              <a:t>The random variable you’re interested in does not have an easily accessible or easy to use </a:t>
            </a:r>
            <a:r>
              <a:rPr lang="en-US" dirty="0" err="1"/>
              <a:t>pmf</a:t>
            </a:r>
            <a:r>
              <a:rPr lang="en-US" dirty="0"/>
              <a:t>/pdf (or the question you’re asking doesn’t lend it self to easily using the </a:t>
            </a:r>
            <a:r>
              <a:rPr lang="en-US" dirty="0" err="1"/>
              <a:t>pmf</a:t>
            </a:r>
            <a:r>
              <a:rPr lang="en-US" dirty="0"/>
              <a:t>/pdf) </a:t>
            </a:r>
          </a:p>
          <a:p>
            <a:pPr marL="231775" indent="-174625">
              <a:buFont typeface="Arial" panose="020B0604020202020204" pitchFamily="34" charset="0"/>
              <a:buChar char="•"/>
            </a:pPr>
            <a:r>
              <a:rPr lang="en-US" dirty="0"/>
              <a:t>You only need an approximate answer, and the sum is of at least a moderate number of random variables.</a:t>
            </a:r>
          </a:p>
        </p:txBody>
      </p:sp>
    </p:spTree>
    <p:extLst>
      <p:ext uri="{BB962C8B-B14F-4D97-AF65-F5344CB8AC3E}">
        <p14:creationId xmlns:p14="http://schemas.microsoft.com/office/powerpoint/2010/main" val="21439703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40AE8F-6E13-7CDF-E338-C8257847E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formally, the Central Limit Theorem!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28CA30-A3A9-1C68-EE53-A9B104C914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is because of what we call, the </a:t>
            </a:r>
            <a:r>
              <a:rPr lang="en-US" i="1" u="sng" dirty="0"/>
              <a:t>central limit theorem</a:t>
            </a:r>
            <a:r>
              <a:rPr lang="en-US" dirty="0"/>
              <a:t>! </a:t>
            </a:r>
          </a:p>
          <a:p>
            <a:r>
              <a:rPr lang="en-US" dirty="0"/>
              <a:t>“The sum of </a:t>
            </a:r>
            <a:r>
              <a:rPr lang="en-US" b="1" dirty="0"/>
              <a:t>any </a:t>
            </a:r>
            <a:r>
              <a:rPr lang="en-US" dirty="0"/>
              <a:t>independent random variables </a:t>
            </a:r>
            <a:r>
              <a:rPr lang="en-US" b="1" dirty="0"/>
              <a:t>approaches </a:t>
            </a:r>
            <a:r>
              <a:rPr lang="en-US" dirty="0"/>
              <a:t>a normal distribution. It becomes closer to normal as we sum more RVs together.”</a:t>
            </a:r>
          </a:p>
          <a:p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4DC7F91-DD9D-BF11-281A-6A40A1A4FE4A}"/>
              </a:ext>
            </a:extLst>
          </p:cNvPr>
          <p:cNvGrpSpPr/>
          <p:nvPr/>
        </p:nvGrpSpPr>
        <p:grpSpPr>
          <a:xfrm>
            <a:off x="429502" y="3665539"/>
            <a:ext cx="11470055" cy="2643822"/>
            <a:chOff x="1185842" y="3429001"/>
            <a:chExt cx="6111311" cy="172491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Rectangle 5">
                  <a:extLst>
                    <a:ext uri="{FF2B5EF4-FFF2-40B4-BE49-F238E27FC236}">
                      <a16:creationId xmlns:a16="http://schemas.microsoft.com/office/drawing/2014/main" id="{74535671-8B05-4AC6-7321-AE443B934B0B}"/>
                    </a:ext>
                  </a:extLst>
                </p:cNvPr>
                <p:cNvSpPr/>
                <p:nvPr/>
              </p:nvSpPr>
              <p:spPr>
                <a:xfrm>
                  <a:off x="1185842" y="3916746"/>
                  <a:ext cx="6111311" cy="1237166"/>
                </a:xfrm>
                <a:prstGeom prst="rect">
                  <a:avLst/>
                </a:prstGeom>
                <a:solidFill>
                  <a:srgbClr val="A48DD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/>
                <a:lstStyle/>
                <a:p>
                  <a:pPr algn="ctr"/>
                  <a:r>
                    <a:rPr lang="en-US" sz="2600" b="0" dirty="0">
                      <a:cs typeface="Segoe UI Semibold" panose="020B0702040204020203" pitchFamily="34" charset="0"/>
                    </a:rPr>
                    <a:t>If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26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𝑋</m:t>
                          </m:r>
                        </m:e>
                        <m:sub>
                          <m:r>
                            <a:rPr lang="en-US" sz="26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26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,</m:t>
                      </m:r>
                      <m:sSub>
                        <m:sSubPr>
                          <m:ctrlPr>
                            <a:rPr lang="en-US" sz="26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𝑋</m:t>
                          </m:r>
                        </m:e>
                        <m:sub>
                          <m:r>
                            <a:rPr lang="en-US" sz="26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2</m:t>
                          </m:r>
                        </m:sub>
                      </m:sSub>
                      <m:r>
                        <a:rPr lang="en-US" sz="26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,…,</m:t>
                      </m:r>
                      <m:sSub>
                        <m:sSubPr>
                          <m:ctrlPr>
                            <a:rPr lang="en-US" sz="26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𝑋</m:t>
                          </m:r>
                        </m:e>
                        <m:sub>
                          <m:r>
                            <a:rPr lang="en-US" sz="26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𝑛</m:t>
                          </m:r>
                        </m:sub>
                      </m:sSub>
                    </m:oMath>
                  </a14:m>
                  <a:r>
                    <a:rPr lang="en-US" sz="2600" b="1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 are </a:t>
                  </a:r>
                  <a:r>
                    <a:rPr lang="en-US" sz="2600" b="1" dirty="0" err="1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i.i.d</a:t>
                  </a:r>
                  <a:r>
                    <a:rPr lang="en-US" sz="2600" b="1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. random variables, each with mean </a:t>
                  </a:r>
                  <a14:m>
                    <m:oMath xmlns:m="http://schemas.openxmlformats.org/officeDocument/2006/math">
                      <m:r>
                        <a:rPr lang="en-US" sz="26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𝝁</m:t>
                      </m:r>
                    </m:oMath>
                  </a14:m>
                  <a:r>
                    <a:rPr lang="en-US" sz="2600" b="1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 and variance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26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sSupPr>
                        <m:e>
                          <m:r>
                            <a:rPr lang="en-US" sz="26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𝝈</m:t>
                          </m:r>
                        </m:e>
                        <m:sup>
                          <m:r>
                            <a:rPr lang="en-US" sz="26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𝟐</m:t>
                          </m:r>
                        </m:sup>
                      </m:sSup>
                    </m:oMath>
                  </a14:m>
                  <a:r>
                    <a:rPr lang="en-US" sz="2600" b="1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 </a:t>
                  </a:r>
                </a:p>
                <a:p>
                  <a:pPr algn="ctr"/>
                  <a:r>
                    <a:rPr lang="en-US" sz="2600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Let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26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𝑌</m:t>
                          </m:r>
                        </m:e>
                        <m:sub>
                          <m:r>
                            <a:rPr lang="en-US" sz="26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𝑛</m:t>
                          </m:r>
                        </m:sub>
                      </m:sSub>
                      <m:r>
                        <a:rPr lang="en-US" sz="26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26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𝑋</m:t>
                          </m:r>
                        </m:e>
                        <m:sub>
                          <m:r>
                            <a:rPr lang="en-US" sz="26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26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+</m:t>
                      </m:r>
                      <m:sSub>
                        <m:sSubPr>
                          <m:ctrlPr>
                            <a:rPr lang="en-US" sz="26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𝑋</m:t>
                          </m:r>
                        </m:e>
                        <m:sub>
                          <m:r>
                            <a:rPr lang="en-US" sz="26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2</m:t>
                          </m:r>
                        </m:sub>
                      </m:sSub>
                      <m:r>
                        <a:rPr lang="en-US" sz="26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+…+</m:t>
                      </m:r>
                      <m:sSub>
                        <m:sSubPr>
                          <m:ctrlPr>
                            <a:rPr lang="en-US" sz="26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𝑋</m:t>
                          </m:r>
                        </m:e>
                        <m:sub>
                          <m:r>
                            <a:rPr lang="en-US" sz="26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𝑛</m:t>
                          </m:r>
                        </m:sub>
                      </m:sSub>
                    </m:oMath>
                  </a14:m>
                  <a:endParaRPr lang="en-US" sz="2600" dirty="0">
                    <a:latin typeface="Segoe UI Semibold" panose="020B0702040204020203" pitchFamily="34" charset="0"/>
                    <a:cs typeface="Segoe UI Semibold" panose="020B0702040204020203" pitchFamily="34" charset="0"/>
                  </a:endParaRPr>
                </a:p>
                <a:p>
                  <a:pPr algn="ctr"/>
                  <a:r>
                    <a:rPr lang="en-US" sz="2600" b="1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As </a:t>
                  </a:r>
                  <a14:m>
                    <m:oMath xmlns:m="http://schemas.openxmlformats.org/officeDocument/2006/math">
                      <m:r>
                        <a:rPr lang="en-US" sz="26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𝒏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→∞</m:t>
                      </m:r>
                    </m:oMath>
                  </a14:m>
                  <a:r>
                    <a:rPr lang="en-US" sz="2600" b="1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,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26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sSubPr>
                        <m:e>
                          <m:r>
                            <a:rPr lang="en-US" sz="26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𝒀</m:t>
                          </m:r>
                        </m:e>
                        <m:sub>
                          <m:r>
                            <a:rPr lang="en-US" sz="26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𝒏</m:t>
                          </m:r>
                        </m:sub>
                      </m:sSub>
                    </m:oMath>
                  </a14:m>
                  <a:r>
                    <a:rPr lang="en-US" sz="2600" b="1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 approaches a normal distribution </a:t>
                  </a:r>
                  <a14:m>
                    <m:oMath xmlns:m="http://schemas.openxmlformats.org/officeDocument/2006/math">
                      <m:r>
                        <a:rPr lang="en-US" sz="2600" b="1" i="1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𝒩</m:t>
                      </m:r>
                      <m:r>
                        <a:rPr lang="en-US" sz="2600" b="1" i="1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(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𝒏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⋅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𝝁</m:t>
                      </m:r>
                      <m:r>
                        <a:rPr lang="en-US" sz="2600" b="1" i="1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,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𝒏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⋅</m:t>
                      </m:r>
                      <m:sSup>
                        <m:sSupPr>
                          <m:ctrlPr>
                            <a:rPr lang="en-US" sz="26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sSupPr>
                        <m:e>
                          <m:r>
                            <a:rPr lang="en-US" sz="26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𝝈</m:t>
                          </m:r>
                        </m:e>
                        <m:sup>
                          <m:r>
                            <a:rPr lang="en-US" sz="26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600" b="1" i="1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)</m:t>
                      </m:r>
                    </m:oMath>
                  </a14:m>
                  <a:endParaRPr lang="en-US" sz="2600" b="1" dirty="0">
                    <a:latin typeface="Segoe UI Semibold" panose="020B0702040204020203" pitchFamily="34" charset="0"/>
                    <a:cs typeface="Segoe UI Semibold" panose="020B0702040204020203" pitchFamily="34" charset="0"/>
                  </a:endParaRPr>
                </a:p>
                <a:p>
                  <a:pPr algn="ctr"/>
                  <a:r>
                    <a:rPr lang="en-US" sz="2600" b="1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(i.e., CDF of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26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sSubPr>
                        <m:e>
                          <m:r>
                            <a:rPr lang="en-US" sz="26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𝒀</m:t>
                          </m:r>
                        </m:e>
                        <m:sub>
                          <m:r>
                            <a:rPr lang="en-US" sz="26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𝒏</m:t>
                          </m:r>
                        </m:sub>
                      </m:sSub>
                    </m:oMath>
                  </a14:m>
                  <a:r>
                    <a:rPr lang="en-US" sz="2600" b="1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 converges to the CDF of </a:t>
                  </a:r>
                  <a14:m>
                    <m:oMath xmlns:m="http://schemas.openxmlformats.org/officeDocument/2006/math">
                      <m:r>
                        <a:rPr lang="en-US" sz="26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𝒩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(</m:t>
                      </m:r>
                      <m:r>
                        <a:rPr lang="en-US" sz="2600" b="1" i="1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𝒏</m:t>
                      </m:r>
                      <m:r>
                        <a:rPr lang="en-US" sz="2600" b="1" i="1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⋅</m:t>
                      </m:r>
                      <m:r>
                        <a:rPr lang="en-US" sz="2600" b="1" i="1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𝝁</m:t>
                      </m:r>
                      <m:r>
                        <a:rPr lang="en-US" sz="2600" b="1" i="1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,</m:t>
                      </m:r>
                      <m:r>
                        <a:rPr lang="en-US" sz="2600" b="1" i="1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𝒏</m:t>
                      </m:r>
                      <m:r>
                        <a:rPr lang="en-US" sz="2600" b="1" i="1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⋅</m:t>
                      </m:r>
                      <m:sSup>
                        <m:sSupPr>
                          <m:ctrlPr>
                            <a:rPr lang="en-US" sz="2600" b="1" i="1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sSupPr>
                        <m:e>
                          <m:r>
                            <a:rPr lang="en-US" sz="2600" b="1" i="1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𝝈</m:t>
                          </m:r>
                        </m:e>
                        <m:sup>
                          <m:r>
                            <a:rPr lang="en-US" sz="2600" b="1" i="1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6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)</m:t>
                      </m:r>
                    </m:oMath>
                  </a14:m>
                  <a:r>
                    <a:rPr lang="en-US" sz="2600" b="1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)</a:t>
                  </a:r>
                </a:p>
              </p:txBody>
            </p:sp>
          </mc:Choice>
          <mc:Fallback xmlns="">
            <p:sp>
              <p:nvSpPr>
                <p:cNvPr id="6" name="Rectangle 5">
                  <a:extLst>
                    <a:ext uri="{FF2B5EF4-FFF2-40B4-BE49-F238E27FC236}">
                      <a16:creationId xmlns:a16="http://schemas.microsoft.com/office/drawing/2014/main" id="{74535671-8B05-4AC6-7321-AE443B934B0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85842" y="3916746"/>
                  <a:ext cx="6111311" cy="1237166"/>
                </a:xfrm>
                <a:prstGeom prst="rect">
                  <a:avLst/>
                </a:prstGeom>
                <a:blipFill>
                  <a:blip r:embed="rId3"/>
                  <a:stretch>
                    <a:fillRect l="-691" t="-2572" r="-1488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749A9D6-6A96-FA18-66CA-0EC5CFEEBFB4}"/>
                </a:ext>
              </a:extLst>
            </p:cNvPr>
            <p:cNvSpPr/>
            <p:nvPr/>
          </p:nvSpPr>
          <p:spPr>
            <a:xfrm>
              <a:off x="1195367" y="3429001"/>
              <a:ext cx="6101786" cy="487745"/>
            </a:xfrm>
            <a:prstGeom prst="rect">
              <a:avLst/>
            </a:prstGeom>
            <a:solidFill>
              <a:srgbClr val="4C32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b="1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Central Limit Theorem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273180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15186-F84C-D3CC-B0C4-52388D7809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does </a:t>
            </a:r>
            <a:r>
              <a:rPr lang="en-US" dirty="0" err="1"/>
              <a:t>i.i.d</a:t>
            </a:r>
            <a:r>
              <a:rPr lang="en-US" dirty="0"/>
              <a:t> mean?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E2CB138-9E89-07F8-15C9-83DC2359B9D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39" y="1463857"/>
                <a:ext cx="11616761" cy="4845504"/>
              </a:xfrm>
            </p:spPr>
            <p:txBody>
              <a:bodyPr>
                <a:normAutofit/>
              </a:bodyPr>
              <a:lstStyle/>
              <a:p>
                <a:r>
                  <a:rPr lang="en-US" sz="3200" b="1" dirty="0"/>
                  <a:t>Independent and Identically Distributed (</a:t>
                </a:r>
                <a:r>
                  <a:rPr lang="en-US" sz="3200" b="1" dirty="0" err="1"/>
                  <a:t>i.i.d</a:t>
                </a:r>
                <a:r>
                  <a:rPr lang="en-US" sz="3200" b="1" dirty="0"/>
                  <a:t>)</a:t>
                </a:r>
              </a:p>
              <a:p>
                <a:r>
                  <a:rPr lang="en-US" dirty="0"/>
                  <a:t>For random variables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,…,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dirty="0"/>
                  <a:t> to be </a:t>
                </a:r>
                <a:r>
                  <a:rPr lang="en-US" dirty="0" err="1"/>
                  <a:t>i.i.d.</a:t>
                </a:r>
                <a:r>
                  <a:rPr lang="en-US" dirty="0"/>
                  <a:t>, they must</a:t>
                </a:r>
              </a:p>
              <a:p>
                <a:pPr marL="173038" indent="61913">
                  <a:buFont typeface="Arial" panose="020B0604020202020204" pitchFamily="34" charset="0"/>
                  <a:buChar char="•"/>
                </a:pPr>
                <a:r>
                  <a:rPr lang="en-US" dirty="0"/>
                  <a:t> Be </a:t>
                </a:r>
                <a:r>
                  <a:rPr lang="en-US" u="sng" dirty="0"/>
                  <a:t>mutually independent</a:t>
                </a:r>
              </a:p>
              <a:p>
                <a:pPr marL="127000" lvl="1" indent="157163"/>
                <a:r>
                  <a:rPr lang="en-US" i="1" dirty="0"/>
                  <a:t> “knowing value of one random variable doesn’t give us info about the value of others”</a:t>
                </a:r>
              </a:p>
              <a:p>
                <a:pPr marL="173038" marR="0" lvl="0" indent="61913" algn="l" defTabSz="914400" rtl="0" eaLnBrk="1" fontAlgn="auto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rgbClr val="1CADE4"/>
                  </a:buClr>
                  <a:buSzPct val="100000"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lang="en-US" dirty="0">
                    <a:solidFill>
                      <a:prstClr val="black"/>
                    </a:solidFill>
                  </a:rPr>
                  <a:t> All have the </a:t>
                </a:r>
                <a:r>
                  <a:rPr lang="en-US" u="sng" dirty="0">
                    <a:solidFill>
                      <a:prstClr val="black"/>
                    </a:solidFill>
                  </a:rPr>
                  <a:t>same PMF</a:t>
                </a:r>
                <a:r>
                  <a:rPr lang="en-US" dirty="0">
                    <a:solidFill>
                      <a:prstClr val="black"/>
                    </a:solidFill>
                  </a:rPr>
                  <a:t> (if discrete) or </a:t>
                </a:r>
                <a:r>
                  <a:rPr lang="en-US" u="sng" dirty="0">
                    <a:solidFill>
                      <a:prstClr val="black"/>
                    </a:solidFill>
                  </a:rPr>
                  <a:t>PDF</a:t>
                </a:r>
                <a:r>
                  <a:rPr lang="en-US" dirty="0">
                    <a:solidFill>
                      <a:prstClr val="black"/>
                    </a:solidFill>
                  </a:rPr>
                  <a:t> (if continuous)</a:t>
                </a:r>
                <a:endPara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 Semilight" panose="020B0402040204020203" pitchFamily="34" charset="0"/>
                  <a:ea typeface="+mn-ea"/>
                  <a:cs typeface="Segoe UI Semilight" panose="020B0402040204020203" pitchFamily="34" charset="0"/>
                </a:endParaRPr>
              </a:p>
              <a:p>
                <a:pPr marL="127000" lvl="1" indent="157163"/>
                <a:r>
                  <a:rPr lang="en-US" i="1" dirty="0"/>
                  <a:t> “they follow the same probability distribution”</a:t>
                </a:r>
              </a:p>
              <a:p>
                <a:pPr marL="127000" lvl="1" indent="157163"/>
                <a:endParaRPr lang="en-US" i="1" dirty="0"/>
              </a:p>
              <a:p>
                <a:pPr marL="127000" lvl="1" indent="157163"/>
                <a:endParaRPr lang="en-US" i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E2CB138-9E89-07F8-15C9-83DC2359B9D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39" y="1463857"/>
                <a:ext cx="11616761" cy="4845504"/>
              </a:xfrm>
              <a:blipFill>
                <a:blip r:embed="rId3"/>
                <a:stretch>
                  <a:fillRect l="-1731" t="-26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732226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C3DDBE-DFBC-B254-F23E-3A19C9631F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CLT with </a:t>
            </a:r>
            <a:r>
              <a:rPr lang="en-US" b="1" i="1" dirty="0"/>
              <a:t>RVs that are </a:t>
            </a:r>
            <a:r>
              <a:rPr lang="en-US" b="1" i="1" u="sng" dirty="0"/>
              <a:t>NOT</a:t>
            </a:r>
            <a:r>
              <a:rPr lang="en-US" b="1" i="1" dirty="0"/>
              <a:t> </a:t>
            </a:r>
            <a:r>
              <a:rPr lang="en-US" b="1" i="1" dirty="0" err="1"/>
              <a:t>i.i.d</a:t>
            </a:r>
            <a:r>
              <a:rPr lang="en-US" b="1" i="1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3E9EFDE-C2C7-D673-8ABD-5D6877C7933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609071" y="1513284"/>
                <a:ext cx="7153427" cy="4845504"/>
              </a:xfrm>
            </p:spPr>
            <p:txBody>
              <a:bodyPr>
                <a:normAutofit/>
              </a:bodyPr>
              <a:lstStyle/>
              <a:p>
                <a:r>
                  <a:rPr lang="en-US" sz="2000" dirty="0"/>
                  <a:t>(R.A. Fisher (1918))</a:t>
                </a:r>
              </a:p>
              <a:p>
                <a:r>
                  <a:rPr lang="en-US" dirty="0"/>
                  <a:t>Height may be expressed as the </a:t>
                </a:r>
                <a:r>
                  <a:rPr lang="en-US" b="1" i="1" dirty="0"/>
                  <a:t>sum of many independent, random factors</a:t>
                </a:r>
              </a:p>
              <a:p>
                <a:pPr lvl="1"/>
                <a:r>
                  <a:rPr lang="en-US" dirty="0"/>
                  <a:t>How much milk you drank per day as a child</a:t>
                </a:r>
              </a:p>
              <a:p>
                <a:pPr lvl="1"/>
                <a:r>
                  <a:rPr lang="en-US" dirty="0"/>
                  <a:t>Which variant of GH1 (a growth hormone) you have</a:t>
                </a:r>
              </a:p>
              <a:p>
                <a:pPr lvl="1"/>
                <a:r>
                  <a:rPr lang="en-US" dirty="0"/>
                  <a:t>How much protein/calcium/vitamins/minerals you had as a child</a:t>
                </a:r>
              </a:p>
              <a:p>
                <a:pPr lvl="1"/>
                <a:r>
                  <a:rPr lang="en-US" dirty="0"/>
                  <a:t>How many hours of sleep you averaged</a:t>
                </a:r>
              </a:p>
              <a:p>
                <a:pPr lvl="1"/>
                <a:r>
                  <a:rPr lang="en-US" dirty="0"/>
                  <a:t>How many hours of physical activity you averaged</a:t>
                </a:r>
              </a:p>
              <a:p>
                <a:pPr lvl="1"/>
                <a:endParaRPr lang="en-US" sz="1000" dirty="0"/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𝐻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+,,,+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dirty="0"/>
                  <a:t> -&gt;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𝐻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~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(…)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3E9EFDE-C2C7-D673-8ABD-5D6877C7933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09071" y="1513284"/>
                <a:ext cx="7153427" cy="4845504"/>
              </a:xfrm>
              <a:blipFill>
                <a:blip r:embed="rId3"/>
                <a:stretch>
                  <a:fillRect l="-2385" t="-1132" r="-33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9345652C-F88E-4162-0519-835AFFE94320}"/>
              </a:ext>
            </a:extLst>
          </p:cNvPr>
          <p:cNvSpPr txBox="1"/>
          <p:nvPr/>
        </p:nvSpPr>
        <p:spPr>
          <a:xfrm>
            <a:off x="484314" y="6117403"/>
            <a:ext cx="11369108" cy="476726"/>
          </a:xfrm>
          <a:prstGeom prst="roundRect">
            <a:avLst/>
          </a:prstGeom>
          <a:solidFill>
            <a:srgbClr val="FFE1E2"/>
          </a:solidFill>
          <a:ln w="28575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2200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A version of CLT does work here! But it’s outside the scope of this class.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D6F14BE-554D-1D5C-C4A9-17FDF85F12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502" y="2073434"/>
            <a:ext cx="4183379" cy="3015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71359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UW-accents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A48DD3"/>
      </a:accent2>
      <a:accent3>
        <a:srgbClr val="4C3282"/>
      </a:accent3>
      <a:accent4>
        <a:srgbClr val="B6A479"/>
      </a:accent4>
      <a:accent5>
        <a:srgbClr val="3E8853"/>
      </a:accent5>
      <a:accent6>
        <a:srgbClr val="62A39F"/>
      </a:accent6>
      <a:hlink>
        <a:srgbClr val="33006F"/>
      </a:hlink>
      <a:folHlink>
        <a:srgbClr val="9A7B4C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12_template" id="{E9E1C34E-321A-4CCF-AB4F-B7BF45CD4E83}" vid="{4E8A6AA9-08E3-46AB-AEAF-6FC73982C91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312_template</Template>
  <TotalTime>0</TotalTime>
  <Words>6049</Words>
  <Application>Microsoft Office PowerPoint</Application>
  <PresentationFormat>Widescreen</PresentationFormat>
  <Paragraphs>498</Paragraphs>
  <Slides>64</Slides>
  <Notes>48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64</vt:i4>
      </vt:variant>
    </vt:vector>
  </HeadingPairs>
  <TitlesOfParts>
    <vt:vector size="75" baseType="lpstr">
      <vt:lpstr>Arial</vt:lpstr>
      <vt:lpstr>Calibri</vt:lpstr>
      <vt:lpstr>Cambria Math</vt:lpstr>
      <vt:lpstr>Segoe UI</vt:lpstr>
      <vt:lpstr>Segoe UI Light</vt:lpstr>
      <vt:lpstr>Segoe UI Semibold</vt:lpstr>
      <vt:lpstr>Segoe UI Semilight</vt:lpstr>
      <vt:lpstr>Tw Cen MT</vt:lpstr>
      <vt:lpstr>Wingdings</vt:lpstr>
      <vt:lpstr>Wingdings 3</vt:lpstr>
      <vt:lpstr>Integral</vt:lpstr>
      <vt:lpstr>Central Limit Theorem</vt:lpstr>
      <vt:lpstr>Logistics</vt:lpstr>
      <vt:lpstr>Normal Distributions</vt:lpstr>
      <vt:lpstr>Normal Distributions</vt:lpstr>
      <vt:lpstr>Normal distributions show up everywhere!</vt:lpstr>
      <vt:lpstr>But…why?</vt:lpstr>
      <vt:lpstr>More formally, the Central Limit Theorem!</vt:lpstr>
      <vt:lpstr>What does i.i.d mean? </vt:lpstr>
      <vt:lpstr>CLT with RVs that are NOT i.i.d </vt:lpstr>
      <vt:lpstr>CLT with RVs that are i.i.d </vt:lpstr>
      <vt:lpstr>A Sum of i.i.d Random Variables</vt:lpstr>
      <vt:lpstr>Proof of the CLT?</vt:lpstr>
      <vt:lpstr>“Proof by example”</vt:lpstr>
      <vt:lpstr>“Proof by example” -- uniform</vt:lpstr>
      <vt:lpstr>“Proof by example” -- uniform</vt:lpstr>
      <vt:lpstr>“Proof by example” -- uniform</vt:lpstr>
      <vt:lpstr>“Proof by example” -- uniform</vt:lpstr>
      <vt:lpstr>“Proof by example” -- uniform</vt:lpstr>
      <vt:lpstr>“Proof by example” -- uniform</vt:lpstr>
      <vt:lpstr>“Proof by example” -- uniform</vt:lpstr>
      <vt:lpstr>“Proof by example” -- uniform</vt:lpstr>
      <vt:lpstr>“Proof by example” -- uniform</vt:lpstr>
      <vt:lpstr>“Proof by example” -- uniform</vt:lpstr>
      <vt:lpstr>“Proof by example” -- uniform</vt:lpstr>
      <vt:lpstr>“Proof by example” -- uniform</vt:lpstr>
      <vt:lpstr>“Proof by real-world”</vt:lpstr>
      <vt:lpstr>Theory vs. Practice</vt:lpstr>
      <vt:lpstr>Using the Central Limit Theorem</vt:lpstr>
      <vt:lpstr>Outline of CLT steps</vt:lpstr>
      <vt:lpstr>Lightbulbs💡</vt:lpstr>
      <vt:lpstr>Lightbulbs💡</vt:lpstr>
      <vt:lpstr>PowerPoint Presentation</vt:lpstr>
      <vt:lpstr>Lightbulbs💡</vt:lpstr>
      <vt:lpstr>Using the Central Limit Theorem</vt:lpstr>
      <vt:lpstr>Factory Widgets 🕰️</vt:lpstr>
      <vt:lpstr>Factory Widgets 🕰️- Exact Answer</vt:lpstr>
      <vt:lpstr>Factory Widgets 🕰️- Exact Answer</vt:lpstr>
      <vt:lpstr>Factory Widgets 🕰️- CLT</vt:lpstr>
      <vt:lpstr>Factory Widgets 🕰️- CLT</vt:lpstr>
      <vt:lpstr>Factory Widgets 🕰️- CLT</vt:lpstr>
      <vt:lpstr>There’s are some problems </vt:lpstr>
      <vt:lpstr>Continuity Correction</vt:lpstr>
      <vt:lpstr>Continuity Correction</vt:lpstr>
      <vt:lpstr>Continuity Correction</vt:lpstr>
      <vt:lpstr>Continuity Correction</vt:lpstr>
      <vt:lpstr>Continuity Correction</vt:lpstr>
      <vt:lpstr>Continuity Correction</vt:lpstr>
      <vt:lpstr>Outline of CLT steps</vt:lpstr>
      <vt:lpstr>Factory Widgets 🕰️- CLT</vt:lpstr>
      <vt:lpstr>Factory Widgets 🕰️- CLT with continuity correction</vt:lpstr>
      <vt:lpstr>What if we are asked something like…</vt:lpstr>
      <vt:lpstr>Cereal</vt:lpstr>
      <vt:lpstr>Cereal</vt:lpstr>
      <vt:lpstr>Cereal</vt:lpstr>
      <vt:lpstr>Cereal</vt:lpstr>
      <vt:lpstr>Cereal</vt:lpstr>
      <vt:lpstr>Cereal</vt:lpstr>
      <vt:lpstr>Cereal</vt:lpstr>
      <vt:lpstr>PowerPoint Presentation</vt:lpstr>
      <vt:lpstr>Cereal</vt:lpstr>
      <vt:lpstr>PowerPoint Presentation</vt:lpstr>
      <vt:lpstr>PowerPoint Presentation</vt:lpstr>
      <vt:lpstr>PowerPoint Presentation</vt:lpstr>
      <vt:lpstr>When to use CLT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2024-07-24T18:24:08Z</dcterms:created>
  <dcterms:modified xsi:type="dcterms:W3CDTF">2026-07-29T10:20:33Z</dcterms:modified>
</cp:coreProperties>
</file>