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9"/>
  </p:notesMasterIdLst>
  <p:sldIdLst>
    <p:sldId id="256" r:id="rId2"/>
    <p:sldId id="374" r:id="rId3"/>
    <p:sldId id="394" r:id="rId4"/>
    <p:sldId id="396" r:id="rId5"/>
    <p:sldId id="402" r:id="rId6"/>
    <p:sldId id="401" r:id="rId7"/>
    <p:sldId id="400" r:id="rId8"/>
    <p:sldId id="399" r:id="rId9"/>
    <p:sldId id="398" r:id="rId10"/>
    <p:sldId id="395" r:id="rId11"/>
    <p:sldId id="403" r:id="rId12"/>
    <p:sldId id="404" r:id="rId13"/>
    <p:sldId id="333" r:id="rId14"/>
    <p:sldId id="332" r:id="rId15"/>
    <p:sldId id="270" r:id="rId16"/>
    <p:sldId id="415" r:id="rId17"/>
    <p:sldId id="417" r:id="rId18"/>
    <p:sldId id="421" r:id="rId19"/>
    <p:sldId id="420" r:id="rId20"/>
    <p:sldId id="422" r:id="rId21"/>
    <p:sldId id="418" r:id="rId22"/>
    <p:sldId id="419" r:id="rId23"/>
    <p:sldId id="283" r:id="rId24"/>
    <p:sldId id="284" r:id="rId25"/>
    <p:sldId id="295" r:id="rId26"/>
    <p:sldId id="335" r:id="rId27"/>
    <p:sldId id="289" r:id="rId28"/>
    <p:sldId id="336" r:id="rId29"/>
    <p:sldId id="286" r:id="rId30"/>
    <p:sldId id="288" r:id="rId31"/>
    <p:sldId id="423" r:id="rId32"/>
    <p:sldId id="275" r:id="rId33"/>
    <p:sldId id="426" r:id="rId34"/>
    <p:sldId id="287" r:id="rId35"/>
    <p:sldId id="296" r:id="rId36"/>
    <p:sldId id="282" r:id="rId37"/>
    <p:sldId id="428" r:id="rId38"/>
    <p:sldId id="427" r:id="rId39"/>
    <p:sldId id="429" r:id="rId40"/>
    <p:sldId id="430" r:id="rId41"/>
    <p:sldId id="431" r:id="rId42"/>
    <p:sldId id="290" r:id="rId43"/>
    <p:sldId id="291" r:id="rId44"/>
    <p:sldId id="293" r:id="rId45"/>
    <p:sldId id="433" r:id="rId46"/>
    <p:sldId id="432" r:id="rId47"/>
    <p:sldId id="434" r:id="rId48"/>
    <p:sldId id="435" r:id="rId49"/>
    <p:sldId id="436" r:id="rId50"/>
    <p:sldId id="438" r:id="rId51"/>
    <p:sldId id="437" r:id="rId52"/>
    <p:sldId id="298" r:id="rId53"/>
    <p:sldId id="345" r:id="rId54"/>
    <p:sldId id="425" r:id="rId55"/>
    <p:sldId id="285" r:id="rId56"/>
    <p:sldId id="439" r:id="rId57"/>
    <p:sldId id="440" r:id="rId58"/>
    <p:sldId id="441" r:id="rId59"/>
    <p:sldId id="442" r:id="rId60"/>
    <p:sldId id="443" r:id="rId61"/>
    <p:sldId id="292" r:id="rId62"/>
    <p:sldId id="281" r:id="rId63"/>
    <p:sldId id="260" r:id="rId64"/>
    <p:sldId id="444" r:id="rId65"/>
    <p:sldId id="445" r:id="rId66"/>
    <p:sldId id="304" r:id="rId67"/>
    <p:sldId id="303" r:id="rId68"/>
    <p:sldId id="302" r:id="rId69"/>
    <p:sldId id="301" r:id="rId70"/>
    <p:sldId id="300" r:id="rId71"/>
    <p:sldId id="299" r:id="rId72"/>
    <p:sldId id="446" r:id="rId73"/>
    <p:sldId id="297" r:id="rId74"/>
    <p:sldId id="447" r:id="rId75"/>
    <p:sldId id="305" r:id="rId76"/>
    <p:sldId id="259" r:id="rId77"/>
    <p:sldId id="261" r:id="rId7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1A38D3C-99EA-48EC-88F2-C592CCCA60D6}">
          <p14:sldIdLst>
            <p14:sldId id="256"/>
            <p14:sldId id="374"/>
            <p14:sldId id="394"/>
            <p14:sldId id="396"/>
            <p14:sldId id="402"/>
            <p14:sldId id="401"/>
            <p14:sldId id="400"/>
            <p14:sldId id="399"/>
            <p14:sldId id="398"/>
            <p14:sldId id="395"/>
            <p14:sldId id="403"/>
            <p14:sldId id="404"/>
            <p14:sldId id="333"/>
            <p14:sldId id="332"/>
            <p14:sldId id="270"/>
            <p14:sldId id="415"/>
            <p14:sldId id="417"/>
            <p14:sldId id="421"/>
            <p14:sldId id="420"/>
            <p14:sldId id="422"/>
            <p14:sldId id="418"/>
            <p14:sldId id="419"/>
            <p14:sldId id="283"/>
            <p14:sldId id="284"/>
            <p14:sldId id="295"/>
            <p14:sldId id="335"/>
            <p14:sldId id="289"/>
            <p14:sldId id="336"/>
            <p14:sldId id="286"/>
            <p14:sldId id="288"/>
            <p14:sldId id="423"/>
            <p14:sldId id="275"/>
            <p14:sldId id="426"/>
            <p14:sldId id="287"/>
            <p14:sldId id="296"/>
            <p14:sldId id="282"/>
            <p14:sldId id="428"/>
            <p14:sldId id="427"/>
            <p14:sldId id="429"/>
            <p14:sldId id="430"/>
            <p14:sldId id="431"/>
            <p14:sldId id="290"/>
            <p14:sldId id="291"/>
            <p14:sldId id="293"/>
            <p14:sldId id="433"/>
            <p14:sldId id="432"/>
            <p14:sldId id="434"/>
            <p14:sldId id="435"/>
            <p14:sldId id="436"/>
            <p14:sldId id="438"/>
            <p14:sldId id="437"/>
            <p14:sldId id="298"/>
            <p14:sldId id="345"/>
            <p14:sldId id="425"/>
          </p14:sldIdLst>
        </p14:section>
        <p14:section name="CLT" id="{8B9A1BBE-19A9-41CB-B24D-A967B31F2E8F}">
          <p14:sldIdLst>
            <p14:sldId id="285"/>
            <p14:sldId id="439"/>
            <p14:sldId id="440"/>
            <p14:sldId id="441"/>
            <p14:sldId id="442"/>
            <p14:sldId id="443"/>
            <p14:sldId id="292"/>
            <p14:sldId id="281"/>
            <p14:sldId id="260"/>
            <p14:sldId id="444"/>
            <p14:sldId id="445"/>
            <p14:sldId id="304"/>
            <p14:sldId id="303"/>
            <p14:sldId id="302"/>
            <p14:sldId id="301"/>
            <p14:sldId id="300"/>
            <p14:sldId id="299"/>
            <p14:sldId id="446"/>
            <p14:sldId id="297"/>
            <p14:sldId id="447"/>
            <p14:sldId id="305"/>
            <p14:sldId id="259"/>
            <p14:sldId id="26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F4EE"/>
    <a:srgbClr val="FFEFF0"/>
    <a:srgbClr val="EDF7F0"/>
    <a:srgbClr val="EAF1F6"/>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689" autoAdjust="0"/>
    <p:restoredTop sz="81364" autoAdjust="0"/>
  </p:normalViewPr>
  <p:slideViewPr>
    <p:cSldViewPr snapToGrid="0">
      <p:cViewPr varScale="1">
        <p:scale>
          <a:sx n="61" d="100"/>
          <a:sy n="61" d="100"/>
        </p:scale>
        <p:origin x="96" y="10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4F2CBA-8AF6-42FF-9C93-8B0E0063DB1E}" type="datetimeFigureOut">
              <a:rPr lang="en-US" smtClean="0"/>
              <a:t>7/27/2026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D5288D-6438-4257-ACC7-83F321ACCFE9}" type="slidenum">
              <a:rPr lang="en-US" smtClean="0"/>
              <a:t>‹#›</a:t>
            </a:fld>
            <a:endParaRPr lang="en-US"/>
          </a:p>
        </p:txBody>
      </p:sp>
    </p:spTree>
    <p:extLst>
      <p:ext uri="{BB962C8B-B14F-4D97-AF65-F5344CB8AC3E}">
        <p14:creationId xmlns:p14="http://schemas.microsoft.com/office/powerpoint/2010/main" val="3364287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3DDA25-FFCA-F78E-F528-B68175D563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C85AE7-ED32-0E57-8DD3-715003B851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DCFCFE-3ECD-BD68-ABE5-01619D30141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714B17F-1329-BE5C-5801-587D176E7413}"/>
              </a:ext>
            </a:extLst>
          </p:cNvPr>
          <p:cNvSpPr>
            <a:spLocks noGrp="1"/>
          </p:cNvSpPr>
          <p:nvPr>
            <p:ph type="sldNum" sz="quarter" idx="5"/>
          </p:nvPr>
        </p:nvSpPr>
        <p:spPr/>
        <p:txBody>
          <a:bodyPr/>
          <a:lstStyle/>
          <a:p>
            <a:fld id="{C61EA092-5A1C-405F-8CCA-198B608C04C8}" type="slidenum">
              <a:rPr lang="en-US" smtClean="0"/>
              <a:t>2</a:t>
            </a:fld>
            <a:endParaRPr lang="en-US"/>
          </a:p>
        </p:txBody>
      </p:sp>
    </p:spTree>
    <p:extLst>
      <p:ext uri="{BB962C8B-B14F-4D97-AF65-F5344CB8AC3E}">
        <p14:creationId xmlns:p14="http://schemas.microsoft.com/office/powerpoint/2010/main" val="24696844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 we’re going to focus on talking about this distribution.. And then on Monday, we’re going to see how this distribution shows up in a lot of real world scenarios. </a:t>
            </a:r>
          </a:p>
          <a:p>
            <a:endParaRPr lang="en-US" dirty="0"/>
          </a:p>
          <a:p>
            <a:r>
              <a:rPr lang="en-US" dirty="0"/>
              <a:t>Normalization constant.. So that when we integrate over all values, that will be 1. this part here is the more interesting part, it’s where the k is. We have e raised to some negative power. This is some kind of exponential decay… it’s going to get exponentially smaller with really big or really small values of k.. X minus mu is how far you are away from the mean. We’re looking at that squared deviation, keep everything positive.. This might look a little similar to the formula for variance. We don’t want to just look at that in absolute terms, we want to compare it to the variance, which is why we’re </a:t>
            </a:r>
            <a:r>
              <a:rPr lang="en-US" dirty="0" err="1"/>
              <a:t>dividieing</a:t>
            </a:r>
            <a:r>
              <a:rPr lang="en-US" dirty="0"/>
              <a:t>… if the variance Is high, having a large distance is not that impressive it’s more likely to occur. But if the variance is low, having a large distance is more impressive, we’re less likely to see that.</a:t>
            </a:r>
          </a:p>
        </p:txBody>
      </p:sp>
      <p:sp>
        <p:nvSpPr>
          <p:cNvPr id="4" name="Slide Number Placeholder 3"/>
          <p:cNvSpPr>
            <a:spLocks noGrp="1"/>
          </p:cNvSpPr>
          <p:nvPr>
            <p:ph type="sldNum" sz="quarter" idx="5"/>
          </p:nvPr>
        </p:nvSpPr>
        <p:spPr/>
        <p:txBody>
          <a:bodyPr/>
          <a:lstStyle/>
          <a:p>
            <a:fld id="{4ED5288D-6438-4257-ACC7-83F321ACCFE9}" type="slidenum">
              <a:rPr lang="en-US" smtClean="0"/>
              <a:t>33</a:t>
            </a:fld>
            <a:endParaRPr lang="en-US"/>
          </a:p>
        </p:txBody>
      </p:sp>
    </p:spTree>
    <p:extLst>
      <p:ext uri="{BB962C8B-B14F-4D97-AF65-F5344CB8AC3E}">
        <p14:creationId xmlns:p14="http://schemas.microsoft.com/office/powerpoint/2010/main" val="24617892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Angint</a:t>
            </a:r>
            <a:r>
              <a:rPr lang="en-US" dirty="0"/>
              <a:t> eh </a:t>
            </a:r>
          </a:p>
        </p:txBody>
      </p:sp>
      <p:sp>
        <p:nvSpPr>
          <p:cNvPr id="4" name="Slide Number Placeholder 3"/>
          <p:cNvSpPr>
            <a:spLocks noGrp="1"/>
          </p:cNvSpPr>
          <p:nvPr>
            <p:ph type="sldNum" sz="quarter" idx="5"/>
          </p:nvPr>
        </p:nvSpPr>
        <p:spPr/>
        <p:txBody>
          <a:bodyPr/>
          <a:lstStyle/>
          <a:p>
            <a:fld id="{4ED5288D-6438-4257-ACC7-83F321ACCFE9}" type="slidenum">
              <a:rPr lang="en-US" smtClean="0"/>
              <a:t>34</a:t>
            </a:fld>
            <a:endParaRPr lang="en-US"/>
          </a:p>
        </p:txBody>
      </p:sp>
    </p:spTree>
    <p:extLst>
      <p:ext uri="{BB962C8B-B14F-4D97-AF65-F5344CB8AC3E}">
        <p14:creationId xmlns:p14="http://schemas.microsoft.com/office/powerpoint/2010/main" val="33327508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property of normal random variables. </a:t>
            </a:r>
            <a:r>
              <a:rPr lang="en-US" dirty="0" err="1"/>
              <a:t>Epxected</a:t>
            </a:r>
            <a:r>
              <a:rPr lang="en-US" dirty="0"/>
              <a:t> value and variance are not surprising. Using linearity of expectation, and properties of variance … key thing to realize is that this random variable is still normal it still has the same pdf that we talked about, </a:t>
            </a:r>
            <a:r>
              <a:rPr lang="en-US" dirty="0" err="1"/>
              <a:t>jstu</a:t>
            </a:r>
            <a:r>
              <a:rPr lang="en-US" dirty="0"/>
              <a:t> with different parameters. </a:t>
            </a:r>
          </a:p>
          <a:p>
            <a:endParaRPr lang="en-US" dirty="0"/>
          </a:p>
          <a:p>
            <a:r>
              <a:rPr lang="en-US" dirty="0"/>
              <a:t>This is not something that is always true. Fore </a:t>
            </a:r>
            <a:r>
              <a:rPr lang="en-US" dirty="0" err="1"/>
              <a:t>xample</a:t>
            </a:r>
            <a:r>
              <a:rPr lang="en-US" dirty="0"/>
              <a:t> if we have a </a:t>
            </a:r>
            <a:r>
              <a:rPr lang="en-US" dirty="0" err="1"/>
              <a:t>binaiomal</a:t>
            </a:r>
            <a:r>
              <a:rPr lang="en-US" dirty="0"/>
              <a:t> random variables… range (0, 1, …n), </a:t>
            </a:r>
          </a:p>
        </p:txBody>
      </p:sp>
      <p:sp>
        <p:nvSpPr>
          <p:cNvPr id="4" name="Slide Number Placeholder 3"/>
          <p:cNvSpPr>
            <a:spLocks noGrp="1"/>
          </p:cNvSpPr>
          <p:nvPr>
            <p:ph type="sldNum" sz="quarter" idx="5"/>
          </p:nvPr>
        </p:nvSpPr>
        <p:spPr/>
        <p:txBody>
          <a:bodyPr/>
          <a:lstStyle/>
          <a:p>
            <a:fld id="{4ED5288D-6438-4257-ACC7-83F321ACCFE9}" type="slidenum">
              <a:rPr lang="en-US" smtClean="0"/>
              <a:t>36</a:t>
            </a:fld>
            <a:endParaRPr lang="en-US"/>
          </a:p>
        </p:txBody>
      </p:sp>
    </p:spTree>
    <p:extLst>
      <p:ext uri="{BB962C8B-B14F-4D97-AF65-F5344CB8AC3E}">
        <p14:creationId xmlns:p14="http://schemas.microsoft.com/office/powerpoint/2010/main" val="35010534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property of normal random variables. </a:t>
            </a:r>
            <a:r>
              <a:rPr lang="en-US" dirty="0" err="1"/>
              <a:t>Epxected</a:t>
            </a:r>
            <a:r>
              <a:rPr lang="en-US" dirty="0"/>
              <a:t> value and variance are not surprising. Using linearity of expectation, and properties of variance … key thing to realize is that this random variable is still normal it still has the same pdf that we talked about, </a:t>
            </a:r>
            <a:r>
              <a:rPr lang="en-US" dirty="0" err="1"/>
              <a:t>jstu</a:t>
            </a:r>
            <a:r>
              <a:rPr lang="en-US" dirty="0"/>
              <a:t> with different parameters. </a:t>
            </a:r>
          </a:p>
          <a:p>
            <a:endParaRPr lang="en-US" dirty="0"/>
          </a:p>
          <a:p>
            <a:r>
              <a:rPr lang="en-US" dirty="0"/>
              <a:t>This is not something that is always true. Fore </a:t>
            </a:r>
            <a:r>
              <a:rPr lang="en-US" dirty="0" err="1"/>
              <a:t>xample</a:t>
            </a:r>
            <a:r>
              <a:rPr lang="en-US" dirty="0"/>
              <a:t> if we have a </a:t>
            </a:r>
            <a:r>
              <a:rPr lang="en-US" dirty="0" err="1"/>
              <a:t>binaiomal</a:t>
            </a:r>
            <a:r>
              <a:rPr lang="en-US" dirty="0"/>
              <a:t> random variables… range (0, 1, …n), </a:t>
            </a:r>
          </a:p>
        </p:txBody>
      </p:sp>
      <p:sp>
        <p:nvSpPr>
          <p:cNvPr id="4" name="Slide Number Placeholder 3"/>
          <p:cNvSpPr>
            <a:spLocks noGrp="1"/>
          </p:cNvSpPr>
          <p:nvPr>
            <p:ph type="sldNum" sz="quarter" idx="5"/>
          </p:nvPr>
        </p:nvSpPr>
        <p:spPr/>
        <p:txBody>
          <a:bodyPr/>
          <a:lstStyle/>
          <a:p>
            <a:fld id="{4ED5288D-6438-4257-ACC7-83F321ACCFE9}" type="slidenum">
              <a:rPr lang="en-US" smtClean="0"/>
              <a:t>37</a:t>
            </a:fld>
            <a:endParaRPr lang="en-US"/>
          </a:p>
        </p:txBody>
      </p:sp>
    </p:spTree>
    <p:extLst>
      <p:ext uri="{BB962C8B-B14F-4D97-AF65-F5344CB8AC3E}">
        <p14:creationId xmlns:p14="http://schemas.microsoft.com/office/powerpoint/2010/main" val="39315030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ED5288D-6438-4257-ACC7-83F321ACCFE9}" type="slidenum">
              <a:rPr lang="en-US" smtClean="0"/>
              <a:t>38</a:t>
            </a:fld>
            <a:endParaRPr lang="en-US"/>
          </a:p>
        </p:txBody>
      </p:sp>
    </p:spTree>
    <p:extLst>
      <p:ext uri="{BB962C8B-B14F-4D97-AF65-F5344CB8AC3E}">
        <p14:creationId xmlns:p14="http://schemas.microsoft.com/office/powerpoint/2010/main" val="10361698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years ago, someone decided to compute the values in the CDF for a bunch of r values for a normal random variable with mean 0 and variance 1. we have this </a:t>
            </a:r>
            <a:r>
              <a:rPr lang="en-US" dirty="0" err="1"/>
              <a:t>talbe</a:t>
            </a:r>
            <a:r>
              <a:rPr lang="en-US" dirty="0"/>
              <a:t> to look up those values.. Instead of having a formula we have this </a:t>
            </a:r>
            <a:r>
              <a:rPr lang="en-US" dirty="0" err="1"/>
              <a:t>beautifyl</a:t>
            </a:r>
            <a:r>
              <a:rPr lang="en-US" dirty="0"/>
              <a:t> thing.  </a:t>
            </a:r>
            <a:r>
              <a:rPr lang="en-US" dirty="0" err="1"/>
              <a:t>Somsone</a:t>
            </a:r>
            <a:r>
              <a:rPr lang="en-US" dirty="0"/>
              <a:t> when through each of these values and computed the </a:t>
            </a:r>
            <a:r>
              <a:rPr lang="en-US" dirty="0" err="1"/>
              <a:t>cdf</a:t>
            </a:r>
            <a:r>
              <a:rPr lang="en-US" dirty="0"/>
              <a:t> for it\\</a:t>
            </a:r>
            <a:r>
              <a:rPr lang="en-US" dirty="0" err="1"/>
              <a:t>maybeyou’re</a:t>
            </a:r>
            <a:r>
              <a:rPr lang="en-US" dirty="0"/>
              <a:t> thinking… it’s 1014 .. Why are we just ..</a:t>
            </a:r>
          </a:p>
          <a:p>
            <a:endParaRPr lang="en-US" dirty="0"/>
          </a:p>
          <a:p>
            <a:endParaRPr lang="en-US" dirty="0"/>
          </a:p>
        </p:txBody>
      </p:sp>
      <p:sp>
        <p:nvSpPr>
          <p:cNvPr id="4" name="Slide Number Placeholder 3"/>
          <p:cNvSpPr>
            <a:spLocks noGrp="1"/>
          </p:cNvSpPr>
          <p:nvPr>
            <p:ph type="sldNum" sz="quarter" idx="5"/>
          </p:nvPr>
        </p:nvSpPr>
        <p:spPr/>
        <p:txBody>
          <a:bodyPr/>
          <a:lstStyle/>
          <a:p>
            <a:fld id="{4ED5288D-6438-4257-ACC7-83F321ACCFE9}" type="slidenum">
              <a:rPr lang="en-US" smtClean="0"/>
              <a:t>39</a:t>
            </a:fld>
            <a:endParaRPr lang="en-US"/>
          </a:p>
        </p:txBody>
      </p:sp>
    </p:spTree>
    <p:extLst>
      <p:ext uri="{BB962C8B-B14F-4D97-AF65-F5344CB8AC3E}">
        <p14:creationId xmlns:p14="http://schemas.microsoft.com/office/powerpoint/2010/main" val="3477245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 short hand we’re going to use this function, called Phi, Greek </a:t>
            </a:r>
            <a:r>
              <a:rPr lang="en-US" dirty="0" err="1"/>
              <a:t>leteter</a:t>
            </a:r>
            <a:r>
              <a:rPr lang="en-US" dirty="0"/>
              <a:t> for the CDF of a </a:t>
            </a:r>
            <a:r>
              <a:rPr lang="en-US" dirty="0" err="1"/>
              <a:t>nomal</a:t>
            </a:r>
            <a:r>
              <a:rPr lang="en-US" dirty="0"/>
              <a:t> distribution with mean 0 and variance 1. If we write something like this… We’re looking at …</a:t>
            </a:r>
          </a:p>
        </p:txBody>
      </p:sp>
      <p:sp>
        <p:nvSpPr>
          <p:cNvPr id="4" name="Slide Number Placeholder 3"/>
          <p:cNvSpPr>
            <a:spLocks noGrp="1"/>
          </p:cNvSpPr>
          <p:nvPr>
            <p:ph type="sldNum" sz="quarter" idx="5"/>
          </p:nvPr>
        </p:nvSpPr>
        <p:spPr/>
        <p:txBody>
          <a:bodyPr/>
          <a:lstStyle/>
          <a:p>
            <a:fld id="{4ED5288D-6438-4257-ACC7-83F321ACCFE9}" type="slidenum">
              <a:rPr lang="en-US" smtClean="0"/>
              <a:t>40</a:t>
            </a:fld>
            <a:endParaRPr lang="en-US"/>
          </a:p>
        </p:txBody>
      </p:sp>
    </p:spTree>
    <p:extLst>
      <p:ext uri="{BB962C8B-B14F-4D97-AF65-F5344CB8AC3E}">
        <p14:creationId xmlns:p14="http://schemas.microsoft.com/office/powerpoint/2010/main" val="23876056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 here P(Z &lt;= 0.34)=</a:t>
            </a:r>
          </a:p>
        </p:txBody>
      </p:sp>
      <p:sp>
        <p:nvSpPr>
          <p:cNvPr id="4" name="Slide Number Placeholder 3"/>
          <p:cNvSpPr>
            <a:spLocks noGrp="1"/>
          </p:cNvSpPr>
          <p:nvPr>
            <p:ph type="sldNum" sz="quarter" idx="5"/>
          </p:nvPr>
        </p:nvSpPr>
        <p:spPr/>
        <p:txBody>
          <a:bodyPr/>
          <a:lstStyle/>
          <a:p>
            <a:fld id="{4ED5288D-6438-4257-ACC7-83F321ACCFE9}" type="slidenum">
              <a:rPr lang="en-US" smtClean="0"/>
              <a:t>41</a:t>
            </a:fld>
            <a:endParaRPr lang="en-US"/>
          </a:p>
        </p:txBody>
      </p:sp>
    </p:spTree>
    <p:extLst>
      <p:ext uri="{BB962C8B-B14F-4D97-AF65-F5344CB8AC3E}">
        <p14:creationId xmlns:p14="http://schemas.microsoft.com/office/powerpoint/2010/main" val="40500668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table gives us values for a normal </a:t>
            </a:r>
            <a:r>
              <a:rPr lang="en-US" dirty="0" err="1"/>
              <a:t>raviarable</a:t>
            </a:r>
            <a:r>
              <a:rPr lang="en-US" dirty="0"/>
              <a:t> with mean 0 and std 1. </a:t>
            </a:r>
            <a:r>
              <a:rPr lang="en-US" dirty="0" err="1"/>
              <a:t>butwhat</a:t>
            </a:r>
            <a:r>
              <a:rPr lang="en-US" dirty="0"/>
              <a:t> about other random variables that have a different mean and variance? We are going to standardize it, to get a normal random variable that has mean and variable 1. … </a:t>
            </a:r>
          </a:p>
          <a:p>
            <a:r>
              <a:rPr lang="en-US" dirty="0"/>
              <a:t>We have a random variable with mean …. The first thing we’re going to want to do, if shift it, and get it centered around 0. subtract mean to have mean of. 0</a:t>
            </a:r>
          </a:p>
          <a:p>
            <a:r>
              <a:rPr lang="en-US" dirty="0"/>
              <a:t>Now, we are </a:t>
            </a:r>
          </a:p>
          <a:p>
            <a:endParaRPr lang="en-US" dirty="0"/>
          </a:p>
          <a:p>
            <a:r>
              <a:rPr lang="en-US" dirty="0"/>
              <a:t>Remember divided by s</a:t>
            </a:r>
          </a:p>
        </p:txBody>
      </p:sp>
      <p:sp>
        <p:nvSpPr>
          <p:cNvPr id="4" name="Slide Number Placeholder 3"/>
          <p:cNvSpPr>
            <a:spLocks noGrp="1"/>
          </p:cNvSpPr>
          <p:nvPr>
            <p:ph type="sldNum" sz="quarter" idx="5"/>
          </p:nvPr>
        </p:nvSpPr>
        <p:spPr/>
        <p:txBody>
          <a:bodyPr/>
          <a:lstStyle/>
          <a:p>
            <a:fld id="{4ED5288D-6438-4257-ACC7-83F321ACCFE9}" type="slidenum">
              <a:rPr lang="en-US" smtClean="0"/>
              <a:t>42</a:t>
            </a:fld>
            <a:endParaRPr lang="en-US"/>
          </a:p>
        </p:txBody>
      </p:sp>
    </p:spTree>
    <p:extLst>
      <p:ext uri="{BB962C8B-B14F-4D97-AF65-F5344CB8AC3E}">
        <p14:creationId xmlns:p14="http://schemas.microsoft.com/office/powerpoint/2010/main" val="20808332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ED5288D-6438-4257-ACC7-83F321ACCFE9}" type="slidenum">
              <a:rPr lang="en-US" smtClean="0"/>
              <a:t>44</a:t>
            </a:fld>
            <a:endParaRPr lang="en-US"/>
          </a:p>
        </p:txBody>
      </p:sp>
    </p:spTree>
    <p:extLst>
      <p:ext uri="{BB962C8B-B14F-4D97-AF65-F5344CB8AC3E}">
        <p14:creationId xmlns:p14="http://schemas.microsoft.com/office/powerpoint/2010/main" val="29888966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Random variables describe quantitative properties of outcomes in a random experiment.</a:t>
            </a:r>
          </a:p>
          <a:p>
            <a:endParaRPr lang="en-US" dirty="0"/>
          </a:p>
          <a:p>
            <a:r>
              <a:rPr lang="en-US" dirty="0"/>
              <a:t>Up till now, we’ve been working with discrete random variables. </a:t>
            </a:r>
            <a:r>
              <a:rPr lang="en-US" dirty="0" err="1"/>
              <a:t>Thse</a:t>
            </a:r>
            <a:r>
              <a:rPr lang="en-US" dirty="0"/>
              <a:t> are random variables that have a support with finite or countably finite values. That could include things like integers… if I asked you what are the values the random variable can take on between 0 and 10. we can list out those specific values.. Examples of this are numbers of successes, attendance in a class, trials till success… discrete random variables… </a:t>
            </a:r>
          </a:p>
          <a:p>
            <a:endParaRPr lang="en-US" dirty="0"/>
          </a:p>
          <a:p>
            <a:r>
              <a:rPr lang="en-US" dirty="0"/>
              <a:t>sometimes, we’re dealing with random experiments, where there is an uncountably infinite sample space. the quantitative properties we’re interested in are continuous. The possible values of these quantitative </a:t>
            </a:r>
          </a:p>
          <a:p>
            <a:endParaRPr lang="en-US" dirty="0"/>
          </a:p>
          <a:p>
            <a:r>
              <a:rPr lang="en-US" dirty="0"/>
              <a:t>Sometimes we’re dealing with random experiments that have uncountably infinite sample spaces. We can’t list out the specific possible outcomes that could occur. For example, if we’re waiting for the next bus, we really can’t </a:t>
            </a:r>
            <a:r>
              <a:rPr lang="en-US" dirty="0" err="1"/>
              <a:t>ilst</a:t>
            </a:r>
            <a:r>
              <a:rPr lang="en-US" dirty="0"/>
              <a:t> out all the possible options for when that bus shows up. It could </a:t>
            </a:r>
            <a:r>
              <a:rPr lang="en-US" dirty="0" err="1"/>
              <a:t>sho</a:t>
            </a:r>
            <a:r>
              <a:rPr lang="en-US" dirty="0"/>
              <a:t> up at 12pm, 12pm and 1 section.. 1.5 seconds. </a:t>
            </a:r>
            <a:r>
              <a:rPr lang="en-US" dirty="0" err="1"/>
              <a:t>Etc.similarly</a:t>
            </a:r>
            <a:r>
              <a:rPr lang="en-US" dirty="0"/>
              <a:t>, if we throw a dart on a board. It could land here or here… anywhere! There are infinite possible and listing them out in some order is impossible. </a:t>
            </a:r>
          </a:p>
          <a:p>
            <a:endParaRPr lang="en-US" dirty="0"/>
          </a:p>
          <a:p>
            <a:r>
              <a:rPr lang="en-US" dirty="0"/>
              <a:t>Because these random experiments have uncountably infinite sample spaces, the quantitative properties or the random variables that we use to describe outcomes in this sample space are usually going to have a support of uncountably infinite values. We call these random variables that have a support of </a:t>
            </a:r>
            <a:r>
              <a:rPr lang="en-US" dirty="0" err="1"/>
              <a:t>unc</a:t>
            </a:r>
            <a:r>
              <a:rPr lang="en-US" dirty="0"/>
              <a:t>… continuous random variables. </a:t>
            </a:r>
            <a:r>
              <a:rPr lang="en-US" dirty="0" err="1"/>
              <a:t>Uncountabl</a:t>
            </a:r>
            <a:r>
              <a:rPr lang="en-US" dirty="0"/>
              <a:t>… standard example is real numbers. For example, … </a:t>
            </a:r>
          </a:p>
          <a:p>
            <a:endParaRPr lang="en-US" dirty="0"/>
          </a:p>
          <a:p>
            <a:r>
              <a:rPr lang="en-US" dirty="0"/>
              <a:t>So in discrete random variables if we’re asked </a:t>
            </a:r>
            <a:r>
              <a:rPr lang="en-US" dirty="0" err="1"/>
              <a:t>ot</a:t>
            </a:r>
            <a:r>
              <a:rPr lang="en-US" dirty="0"/>
              <a:t> list out the values X could take on between 0 and 5, we could list those out, maybe it’s 0,1,2,3,4,5. but in </a:t>
            </a:r>
            <a:r>
              <a:rPr lang="en-US" dirty="0" err="1"/>
              <a:t>conntinous</a:t>
            </a:r>
            <a:r>
              <a:rPr lang="en-US" dirty="0"/>
              <a:t>, we can’t list it out. There’s infinite values in that range – 0, 0.1, 0.001, 0.000001. 0.012.. </a:t>
            </a:r>
            <a:r>
              <a:rPr lang="en-US" dirty="0" err="1"/>
              <a:t>Infintie</a:t>
            </a:r>
            <a:r>
              <a:rPr lang="en-US" dirty="0"/>
              <a:t>. </a:t>
            </a:r>
            <a:r>
              <a:rPr lang="en-US" dirty="0" err="1"/>
              <a:t>Vlaues</a:t>
            </a:r>
            <a:r>
              <a:rPr lang="en-US" dirty="0"/>
              <a:t>. </a:t>
            </a:r>
          </a:p>
          <a:p>
            <a:endParaRPr lang="en-US" dirty="0"/>
          </a:p>
          <a:p>
            <a:r>
              <a:rPr lang="en-US" dirty="0"/>
              <a:t>Small note, random experiments could have both discrete and continuous random variables that we could </a:t>
            </a:r>
            <a:r>
              <a:rPr lang="en-US" dirty="0" err="1"/>
              <a:t>defin</a:t>
            </a:r>
            <a:r>
              <a:rPr lang="en-US" dirty="0"/>
              <a:t>. For example, we could define a discrete </a:t>
            </a:r>
            <a:r>
              <a:rPr lang="en-US" dirty="0" err="1"/>
              <a:t>rv</a:t>
            </a:r>
            <a:r>
              <a:rPr lang="en-US" dirty="0"/>
              <a:t> that saying whether or not the dart hits the target….or we could …both are looking at the same random experiment looking at different </a:t>
            </a:r>
            <a:r>
              <a:rPr lang="en-US" dirty="0" err="1"/>
              <a:t>quantitiave</a:t>
            </a:r>
            <a:r>
              <a:rPr lang="en-US" dirty="0"/>
              <a:t> properties..</a:t>
            </a:r>
          </a:p>
          <a:p>
            <a:endParaRPr lang="en-US" dirty="0"/>
          </a:p>
          <a:p>
            <a:r>
              <a:rPr lang="en-US" dirty="0"/>
              <a:t>Any question about what the difference between these two is.  </a:t>
            </a:r>
          </a:p>
          <a:p>
            <a:endParaRPr lang="en-US" dirty="0"/>
          </a:p>
          <a:p>
            <a:r>
              <a:rPr lang="en-US" dirty="0"/>
              <a:t>Ok! So to work with these </a:t>
            </a:r>
            <a:r>
              <a:rPr lang="en-US" dirty="0" err="1"/>
              <a:t>continuos</a:t>
            </a:r>
            <a:r>
              <a:rPr lang="en-US" dirty="0"/>
              <a:t> random variables, work with these continuous probability spaces. I want to first convince you that we’re going to need to use some new techniques. </a:t>
            </a:r>
          </a:p>
        </p:txBody>
      </p:sp>
      <p:sp>
        <p:nvSpPr>
          <p:cNvPr id="4" name="Slide Number Placeholder 3"/>
          <p:cNvSpPr>
            <a:spLocks noGrp="1"/>
          </p:cNvSpPr>
          <p:nvPr>
            <p:ph type="sldNum" sz="quarter" idx="5"/>
          </p:nvPr>
        </p:nvSpPr>
        <p:spPr/>
        <p:txBody>
          <a:bodyPr/>
          <a:lstStyle/>
          <a:p>
            <a:fld id="{518636D5-D7AE-46C6-99BC-4B53C4214B5B}" type="slidenum">
              <a:rPr lang="en-US" smtClean="0"/>
              <a:t>3</a:t>
            </a:fld>
            <a:endParaRPr lang="en-US"/>
          </a:p>
        </p:txBody>
      </p:sp>
    </p:spTree>
    <p:extLst>
      <p:ext uri="{BB962C8B-B14F-4D97-AF65-F5344CB8AC3E}">
        <p14:creationId xmlns:p14="http://schemas.microsoft.com/office/powerpoint/2010/main" val="24956288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ED5288D-6438-4257-ACC7-83F321ACCFE9}" type="slidenum">
              <a:rPr lang="en-US" smtClean="0"/>
              <a:t>45</a:t>
            </a:fld>
            <a:endParaRPr lang="en-US"/>
          </a:p>
        </p:txBody>
      </p:sp>
    </p:spTree>
    <p:extLst>
      <p:ext uri="{BB962C8B-B14F-4D97-AF65-F5344CB8AC3E}">
        <p14:creationId xmlns:p14="http://schemas.microsoft.com/office/powerpoint/2010/main" val="39306295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ED5288D-6438-4257-ACC7-83F321ACCFE9}" type="slidenum">
              <a:rPr lang="en-US" smtClean="0"/>
              <a:t>54</a:t>
            </a:fld>
            <a:endParaRPr lang="en-US"/>
          </a:p>
        </p:txBody>
      </p:sp>
    </p:spTree>
    <p:extLst>
      <p:ext uri="{BB962C8B-B14F-4D97-AF65-F5344CB8AC3E}">
        <p14:creationId xmlns:p14="http://schemas.microsoft.com/office/powerpoint/2010/main" val="16407928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39B8E6-6F8E-45EC-9935-9DD11ED5920D}" type="slidenum">
              <a:rPr lang="en-US" smtClean="0"/>
              <a:t>55</a:t>
            </a:fld>
            <a:endParaRPr lang="en-US"/>
          </a:p>
        </p:txBody>
      </p:sp>
    </p:spTree>
    <p:extLst>
      <p:ext uri="{BB962C8B-B14F-4D97-AF65-F5344CB8AC3E}">
        <p14:creationId xmlns:p14="http://schemas.microsoft.com/office/powerpoint/2010/main" val="2117670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39B8E6-6F8E-45EC-9935-9DD11ED5920D}" type="slidenum">
              <a:rPr lang="en-US" smtClean="0"/>
              <a:t>56</a:t>
            </a:fld>
            <a:endParaRPr lang="en-US"/>
          </a:p>
        </p:txBody>
      </p:sp>
    </p:spTree>
    <p:extLst>
      <p:ext uri="{BB962C8B-B14F-4D97-AF65-F5344CB8AC3E}">
        <p14:creationId xmlns:p14="http://schemas.microsoft.com/office/powerpoint/2010/main" val="38857857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39B8E6-6F8E-45EC-9935-9DD11ED5920D}" type="slidenum">
              <a:rPr lang="en-US" smtClean="0"/>
              <a:t>57</a:t>
            </a:fld>
            <a:endParaRPr lang="en-US"/>
          </a:p>
        </p:txBody>
      </p:sp>
    </p:spTree>
    <p:extLst>
      <p:ext uri="{BB962C8B-B14F-4D97-AF65-F5344CB8AC3E}">
        <p14:creationId xmlns:p14="http://schemas.microsoft.com/office/powerpoint/2010/main" val="29187582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39B8E6-6F8E-45EC-9935-9DD11ED5920D}" type="slidenum">
              <a:rPr lang="en-US" smtClean="0"/>
              <a:t>58</a:t>
            </a:fld>
            <a:endParaRPr lang="en-US"/>
          </a:p>
        </p:txBody>
      </p:sp>
    </p:spTree>
    <p:extLst>
      <p:ext uri="{BB962C8B-B14F-4D97-AF65-F5344CB8AC3E}">
        <p14:creationId xmlns:p14="http://schemas.microsoft.com/office/powerpoint/2010/main" val="9608612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39B8E6-6F8E-45EC-9935-9DD11ED5920D}" type="slidenum">
              <a:rPr lang="en-US" smtClean="0"/>
              <a:t>59</a:t>
            </a:fld>
            <a:endParaRPr lang="en-US"/>
          </a:p>
        </p:txBody>
      </p:sp>
    </p:spTree>
    <p:extLst>
      <p:ext uri="{BB962C8B-B14F-4D97-AF65-F5344CB8AC3E}">
        <p14:creationId xmlns:p14="http://schemas.microsoft.com/office/powerpoint/2010/main" val="24293418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39B8E6-6F8E-45EC-9935-9DD11ED5920D}" type="slidenum">
              <a:rPr lang="en-US" smtClean="0"/>
              <a:t>60</a:t>
            </a:fld>
            <a:endParaRPr lang="en-US"/>
          </a:p>
        </p:txBody>
      </p:sp>
    </p:spTree>
    <p:extLst>
      <p:ext uri="{BB962C8B-B14F-4D97-AF65-F5344CB8AC3E}">
        <p14:creationId xmlns:p14="http://schemas.microsoft.com/office/powerpoint/2010/main" val="36723814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39B8E6-6F8E-45EC-9935-9DD11ED5920D}" type="slidenum">
              <a:rPr lang="en-US" smtClean="0"/>
              <a:t>61</a:t>
            </a:fld>
            <a:endParaRPr lang="en-US"/>
          </a:p>
        </p:txBody>
      </p:sp>
    </p:spTree>
    <p:extLst>
      <p:ext uri="{BB962C8B-B14F-4D97-AF65-F5344CB8AC3E}">
        <p14:creationId xmlns:p14="http://schemas.microsoft.com/office/powerpoint/2010/main" val="36896099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39B8E6-6F8E-45EC-9935-9DD11ED5920D}" type="slidenum">
              <a:rPr lang="en-US" smtClean="0"/>
              <a:t>62</a:t>
            </a:fld>
            <a:endParaRPr lang="en-US"/>
          </a:p>
        </p:txBody>
      </p:sp>
    </p:spTree>
    <p:extLst>
      <p:ext uri="{BB962C8B-B14F-4D97-AF65-F5344CB8AC3E}">
        <p14:creationId xmlns:p14="http://schemas.microsoft.com/office/powerpoint/2010/main" val="1773908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for continuous random variables, we’re going to try to do things as similarly to the discrete random variables. The first thing we’re going to talk about is probability density function. Abbreviated as the pdf.. We’re going to s</a:t>
            </a:r>
          </a:p>
        </p:txBody>
      </p:sp>
      <p:sp>
        <p:nvSpPr>
          <p:cNvPr id="4" name="Slide Number Placeholder 3"/>
          <p:cNvSpPr>
            <a:spLocks noGrp="1"/>
          </p:cNvSpPr>
          <p:nvPr>
            <p:ph type="sldNum" sz="quarter" idx="5"/>
          </p:nvPr>
        </p:nvSpPr>
        <p:spPr/>
        <p:txBody>
          <a:bodyPr/>
          <a:lstStyle/>
          <a:p>
            <a:fld id="{518636D5-D7AE-46C6-99BC-4B53C4214B5B}" type="slidenum">
              <a:rPr lang="en-US" smtClean="0"/>
              <a:t>13</a:t>
            </a:fld>
            <a:endParaRPr lang="en-US"/>
          </a:p>
        </p:txBody>
      </p:sp>
    </p:spTree>
    <p:extLst>
      <p:ext uri="{BB962C8B-B14F-4D97-AF65-F5344CB8AC3E}">
        <p14:creationId xmlns:p14="http://schemas.microsoft.com/office/powerpoint/2010/main" val="39577332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39B8E6-6F8E-45EC-9935-9DD11ED5920D}" type="slidenum">
              <a:rPr lang="en-US" smtClean="0"/>
              <a:t>63</a:t>
            </a:fld>
            <a:endParaRPr lang="en-US"/>
          </a:p>
        </p:txBody>
      </p:sp>
    </p:spTree>
    <p:extLst>
      <p:ext uri="{BB962C8B-B14F-4D97-AF65-F5344CB8AC3E}">
        <p14:creationId xmlns:p14="http://schemas.microsoft.com/office/powerpoint/2010/main" val="1615410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39B8E6-6F8E-45EC-9935-9DD11ED5920D}" type="slidenum">
              <a:rPr lang="en-US" smtClean="0"/>
              <a:t>64</a:t>
            </a:fld>
            <a:endParaRPr lang="en-US"/>
          </a:p>
        </p:txBody>
      </p:sp>
    </p:spTree>
    <p:extLst>
      <p:ext uri="{BB962C8B-B14F-4D97-AF65-F5344CB8AC3E}">
        <p14:creationId xmlns:p14="http://schemas.microsoft.com/office/powerpoint/2010/main" val="16727874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39B8E6-6F8E-45EC-9935-9DD11ED5920D}" type="slidenum">
              <a:rPr lang="en-US" smtClean="0"/>
              <a:t>65</a:t>
            </a:fld>
            <a:endParaRPr lang="en-US"/>
          </a:p>
        </p:txBody>
      </p:sp>
    </p:spTree>
    <p:extLst>
      <p:ext uri="{BB962C8B-B14F-4D97-AF65-F5344CB8AC3E}">
        <p14:creationId xmlns:p14="http://schemas.microsoft.com/office/powerpoint/2010/main" val="22598342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39B8E6-6F8E-45EC-9935-9DD11ED5920D}" type="slidenum">
              <a:rPr lang="en-US" smtClean="0"/>
              <a:t>66</a:t>
            </a:fld>
            <a:endParaRPr lang="en-US"/>
          </a:p>
        </p:txBody>
      </p:sp>
    </p:spTree>
    <p:extLst>
      <p:ext uri="{BB962C8B-B14F-4D97-AF65-F5344CB8AC3E}">
        <p14:creationId xmlns:p14="http://schemas.microsoft.com/office/powerpoint/2010/main" val="295461217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39B8E6-6F8E-45EC-9935-9DD11ED5920D}" type="slidenum">
              <a:rPr lang="en-US" smtClean="0"/>
              <a:t>76</a:t>
            </a:fld>
            <a:endParaRPr lang="en-US"/>
          </a:p>
        </p:txBody>
      </p:sp>
    </p:spTree>
    <p:extLst>
      <p:ext uri="{BB962C8B-B14F-4D97-AF65-F5344CB8AC3E}">
        <p14:creationId xmlns:p14="http://schemas.microsoft.com/office/powerpoint/2010/main" val="423496563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39B8E6-6F8E-45EC-9935-9DD11ED5920D}" type="slidenum">
              <a:rPr lang="en-US" smtClean="0"/>
              <a:t>77</a:t>
            </a:fld>
            <a:endParaRPr lang="en-US"/>
          </a:p>
        </p:txBody>
      </p:sp>
    </p:spTree>
    <p:extLst>
      <p:ext uri="{BB962C8B-B14F-4D97-AF65-F5344CB8AC3E}">
        <p14:creationId xmlns:p14="http://schemas.microsoft.com/office/powerpoint/2010/main" val="8583567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Draw picture</a:t>
            </a:r>
          </a:p>
        </p:txBody>
      </p:sp>
      <p:sp>
        <p:nvSpPr>
          <p:cNvPr id="4" name="Slide Number Placeholder 3"/>
          <p:cNvSpPr>
            <a:spLocks noGrp="1"/>
          </p:cNvSpPr>
          <p:nvPr>
            <p:ph type="sldNum" sz="quarter" idx="5"/>
          </p:nvPr>
        </p:nvSpPr>
        <p:spPr/>
        <p:txBody>
          <a:bodyPr/>
          <a:lstStyle/>
          <a:p>
            <a:fld id="{4ED5288D-6438-4257-ACC7-83F321ACCFE9}" type="slidenum">
              <a:rPr lang="en-US" smtClean="0"/>
              <a:t>20</a:t>
            </a:fld>
            <a:endParaRPr lang="en-US"/>
          </a:p>
        </p:txBody>
      </p:sp>
    </p:spTree>
    <p:extLst>
      <p:ext uri="{BB962C8B-B14F-4D97-AF65-F5344CB8AC3E}">
        <p14:creationId xmlns:p14="http://schemas.microsoft.com/office/powerpoint/2010/main" val="27423147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Lambda is the rate, expected number of successes in a time unit.. If we have a higher rathe of success, density decreases a lot faster.. Highest density at the start</a:t>
            </a:r>
          </a:p>
        </p:txBody>
      </p:sp>
      <p:sp>
        <p:nvSpPr>
          <p:cNvPr id="4" name="Slide Number Placeholder 3"/>
          <p:cNvSpPr>
            <a:spLocks noGrp="1"/>
          </p:cNvSpPr>
          <p:nvPr>
            <p:ph type="sldNum" sz="quarter" idx="5"/>
          </p:nvPr>
        </p:nvSpPr>
        <p:spPr/>
        <p:txBody>
          <a:bodyPr/>
          <a:lstStyle/>
          <a:p>
            <a:fld id="{4ED5288D-6438-4257-ACC7-83F321ACCFE9}" type="slidenum">
              <a:rPr lang="en-US" smtClean="0"/>
              <a:t>25</a:t>
            </a:fld>
            <a:endParaRPr lang="en-US"/>
          </a:p>
        </p:txBody>
      </p:sp>
    </p:spTree>
    <p:extLst>
      <p:ext uri="{BB962C8B-B14F-4D97-AF65-F5344CB8AC3E}">
        <p14:creationId xmlns:p14="http://schemas.microsoft.com/office/powerpoint/2010/main" val="9592975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more complicated calculus than you need to know for this </a:t>
            </a:r>
            <a:r>
              <a:rPr lang="en-US" dirty="0" err="1"/>
              <a:t>calss</a:t>
            </a:r>
            <a:r>
              <a:rPr lang="en-US" dirty="0"/>
              <a:t>. </a:t>
            </a:r>
          </a:p>
        </p:txBody>
      </p:sp>
      <p:sp>
        <p:nvSpPr>
          <p:cNvPr id="4" name="Slide Number Placeholder 3"/>
          <p:cNvSpPr>
            <a:spLocks noGrp="1"/>
          </p:cNvSpPr>
          <p:nvPr>
            <p:ph type="sldNum" sz="quarter" idx="5"/>
          </p:nvPr>
        </p:nvSpPr>
        <p:spPr/>
        <p:txBody>
          <a:bodyPr/>
          <a:lstStyle/>
          <a:p>
            <a:fld id="{4ED5288D-6438-4257-ACC7-83F321ACCFE9}" type="slidenum">
              <a:rPr lang="en-US" smtClean="0"/>
              <a:t>28</a:t>
            </a:fld>
            <a:endParaRPr lang="en-US"/>
          </a:p>
        </p:txBody>
      </p:sp>
    </p:spTree>
    <p:extLst>
      <p:ext uri="{BB962C8B-B14F-4D97-AF65-F5344CB8AC3E}">
        <p14:creationId xmlns:p14="http://schemas.microsoft.com/office/powerpoint/2010/main" val="15768610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the variance, </a:t>
            </a:r>
          </a:p>
        </p:txBody>
      </p:sp>
      <p:sp>
        <p:nvSpPr>
          <p:cNvPr id="4" name="Slide Number Placeholder 3"/>
          <p:cNvSpPr>
            <a:spLocks noGrp="1"/>
          </p:cNvSpPr>
          <p:nvPr>
            <p:ph type="sldNum" sz="quarter" idx="5"/>
          </p:nvPr>
        </p:nvSpPr>
        <p:spPr/>
        <p:txBody>
          <a:bodyPr/>
          <a:lstStyle/>
          <a:p>
            <a:fld id="{4ED5288D-6438-4257-ACC7-83F321ACCFE9}" type="slidenum">
              <a:rPr lang="en-US" smtClean="0"/>
              <a:t>29</a:t>
            </a:fld>
            <a:endParaRPr lang="en-US"/>
          </a:p>
        </p:txBody>
      </p:sp>
    </p:spTree>
    <p:extLst>
      <p:ext uri="{BB962C8B-B14F-4D97-AF65-F5344CB8AC3E}">
        <p14:creationId xmlns:p14="http://schemas.microsoft.com/office/powerpoint/2010/main" val="30168656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ED5288D-6438-4257-ACC7-83F321ACCFE9}" type="slidenum">
              <a:rPr lang="en-US" smtClean="0"/>
              <a:t>31</a:t>
            </a:fld>
            <a:endParaRPr lang="en-US"/>
          </a:p>
        </p:txBody>
      </p:sp>
    </p:spTree>
    <p:extLst>
      <p:ext uri="{BB962C8B-B14F-4D97-AF65-F5344CB8AC3E}">
        <p14:creationId xmlns:p14="http://schemas.microsoft.com/office/powerpoint/2010/main" val="36262795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 we’re going to focus on </a:t>
            </a:r>
            <a:r>
              <a:rPr lang="en-US" dirty="0" err="1"/>
              <a:t>talingabout</a:t>
            </a:r>
            <a:r>
              <a:rPr lang="en-US" dirty="0"/>
              <a:t> this distribution.. And then on Monday, we’re going to see how this distribution shows up in a lot of real world scenarios. </a:t>
            </a:r>
          </a:p>
        </p:txBody>
      </p:sp>
      <p:sp>
        <p:nvSpPr>
          <p:cNvPr id="4" name="Slide Number Placeholder 3"/>
          <p:cNvSpPr>
            <a:spLocks noGrp="1"/>
          </p:cNvSpPr>
          <p:nvPr>
            <p:ph type="sldNum" sz="quarter" idx="5"/>
          </p:nvPr>
        </p:nvSpPr>
        <p:spPr/>
        <p:txBody>
          <a:bodyPr/>
          <a:lstStyle/>
          <a:p>
            <a:fld id="{4ED5288D-6438-4257-ACC7-83F321ACCFE9}" type="slidenum">
              <a:rPr lang="en-US" smtClean="0"/>
              <a:t>32</a:t>
            </a:fld>
            <a:endParaRPr lang="en-US"/>
          </a:p>
        </p:txBody>
      </p:sp>
    </p:spTree>
    <p:extLst>
      <p:ext uri="{BB962C8B-B14F-4D97-AF65-F5344CB8AC3E}">
        <p14:creationId xmlns:p14="http://schemas.microsoft.com/office/powerpoint/2010/main" val="1520229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3800066E-AE26-4867-809A-E1C1DDA42905}"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6B1174-B23A-4C9C-BA15-E4986E158A1C}"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rgbClr val="4C328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14388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01CC624-0437-43EF-99D3-4B5E545BF210}"/>
              </a:ext>
            </a:extLst>
          </p:cNvPr>
          <p:cNvSpPr/>
          <p:nvPr/>
        </p:nvSpPr>
        <p:spPr>
          <a:xfrm>
            <a:off x="272955" y="0"/>
            <a:ext cx="423081" cy="15623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a:extLst>
              <a:ext uri="{FF2B5EF4-FFF2-40B4-BE49-F238E27FC236}">
                <a16:creationId xmlns:a16="http://schemas.microsoft.com/office/drawing/2014/main" id="{05FEBE18-A94F-4CF8-8975-BC720F0701B8}"/>
              </a:ext>
            </a:extLst>
          </p:cNvPr>
          <p:cNvSpPr>
            <a:spLocks noGrp="1"/>
          </p:cNvSpPr>
          <p:nvPr>
            <p:ph type="dt" sz="half" idx="10"/>
          </p:nvPr>
        </p:nvSpPr>
        <p:spPr/>
        <p:txBody>
          <a:bodyPr/>
          <a:lstStyle/>
          <a:p>
            <a:fld id="{3800066E-AE26-4867-809A-E1C1DDA42905}" type="datetimeFigureOut">
              <a:rPr lang="en-US" smtClean="0"/>
              <a:t>7/27/2026</a:t>
            </a:fld>
            <a:endParaRPr lang="en-US"/>
          </a:p>
        </p:txBody>
      </p:sp>
      <p:sp>
        <p:nvSpPr>
          <p:cNvPr id="4" name="Footer Placeholder 3">
            <a:extLst>
              <a:ext uri="{FF2B5EF4-FFF2-40B4-BE49-F238E27FC236}">
                <a16:creationId xmlns:a16="http://schemas.microsoft.com/office/drawing/2014/main" id="{79FEFF45-D87C-45A5-8A43-AA51E8326F0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4B072C5-2DDD-45C4-966C-970A137A42B6}"/>
              </a:ext>
            </a:extLst>
          </p:cNvPr>
          <p:cNvSpPr>
            <a:spLocks noGrp="1"/>
          </p:cNvSpPr>
          <p:nvPr>
            <p:ph type="sldNum" sz="quarter" idx="12"/>
          </p:nvPr>
        </p:nvSpPr>
        <p:spPr/>
        <p:txBody>
          <a:bodyPr/>
          <a:lstStyle/>
          <a:p>
            <a:fld id="{BC6B1174-B23A-4C9C-BA15-E4986E158A1C}" type="slidenum">
              <a:rPr lang="en-US" smtClean="0"/>
              <a:t>‹#›</a:t>
            </a:fld>
            <a:endParaRPr lang="en-US"/>
          </a:p>
        </p:txBody>
      </p:sp>
      <p:cxnSp>
        <p:nvCxnSpPr>
          <p:cNvPr id="16" name="Straight Connector 15">
            <a:extLst>
              <a:ext uri="{FF2B5EF4-FFF2-40B4-BE49-F238E27FC236}">
                <a16:creationId xmlns:a16="http://schemas.microsoft.com/office/drawing/2014/main" id="{537B5817-8D3A-4DD3-92FF-32BBC5F91560}"/>
              </a:ext>
            </a:extLst>
          </p:cNvPr>
          <p:cNvCxnSpPr/>
          <p:nvPr/>
        </p:nvCxnSpPr>
        <p:spPr>
          <a:xfrm>
            <a:off x="61415" y="753975"/>
            <a:ext cx="12008609" cy="0"/>
          </a:xfrm>
          <a:prstGeom prst="line">
            <a:avLst/>
          </a:prstGeom>
          <a:ln>
            <a:solidFill>
              <a:srgbClr val="D8D8D8"/>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32B1C59-33FF-4FB4-BDD7-F61C64008581}"/>
              </a:ext>
            </a:extLst>
          </p:cNvPr>
          <p:cNvSpPr>
            <a:spLocks noGrp="1"/>
          </p:cNvSpPr>
          <p:nvPr>
            <p:ph type="title"/>
          </p:nvPr>
        </p:nvSpPr>
        <p:spPr>
          <a:xfrm>
            <a:off x="1428134" y="263276"/>
            <a:ext cx="10334364" cy="1014667"/>
          </a:xfrm>
          <a:solidFill>
            <a:schemeClr val="bg1"/>
          </a:solidFill>
        </p:spPr>
        <p:txBody>
          <a:bodyPr/>
          <a:lstStyle/>
          <a:p>
            <a:r>
              <a:rPr lang="en-US"/>
              <a:t>Click to edit Master title style</a:t>
            </a:r>
            <a:endParaRPr lang="en-US" dirty="0"/>
          </a:p>
        </p:txBody>
      </p:sp>
      <p:grpSp>
        <p:nvGrpSpPr>
          <p:cNvPr id="13" name="Group 12">
            <a:extLst>
              <a:ext uri="{FF2B5EF4-FFF2-40B4-BE49-F238E27FC236}">
                <a16:creationId xmlns:a16="http://schemas.microsoft.com/office/drawing/2014/main" id="{FB754F48-B758-43EB-980F-1E2884C8E2A7}"/>
              </a:ext>
            </a:extLst>
          </p:cNvPr>
          <p:cNvGrpSpPr/>
          <p:nvPr/>
        </p:nvGrpSpPr>
        <p:grpSpPr>
          <a:xfrm>
            <a:off x="575239" y="475151"/>
            <a:ext cx="631298" cy="631298"/>
            <a:chOff x="1530939" y="2405329"/>
            <a:chExt cx="631298" cy="631298"/>
          </a:xfrm>
        </p:grpSpPr>
        <p:sp>
          <p:nvSpPr>
            <p:cNvPr id="7" name="Oval 6">
              <a:extLst>
                <a:ext uri="{FF2B5EF4-FFF2-40B4-BE49-F238E27FC236}">
                  <a16:creationId xmlns:a16="http://schemas.microsoft.com/office/drawing/2014/main" id="{99BADBD9-302C-40D9-A763-C65CCFE16FDE}"/>
                </a:ext>
              </a:extLst>
            </p:cNvPr>
            <p:cNvSpPr/>
            <p:nvPr userDrawn="1"/>
          </p:nvSpPr>
          <p:spPr>
            <a:xfrm>
              <a:off x="1530939" y="2405329"/>
              <a:ext cx="631298" cy="631298"/>
            </a:xfrm>
            <a:prstGeom prst="ellipse">
              <a:avLst/>
            </a:prstGeom>
            <a:solidFill>
              <a:srgbClr val="B6A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Shape 490">
              <a:extLst>
                <a:ext uri="{FF2B5EF4-FFF2-40B4-BE49-F238E27FC236}">
                  <a16:creationId xmlns:a16="http://schemas.microsoft.com/office/drawing/2014/main" id="{ABC713E7-D704-4682-B292-907313F269C9}"/>
                </a:ext>
              </a:extLst>
            </p:cNvPr>
            <p:cNvGrpSpPr/>
            <p:nvPr userDrawn="1"/>
          </p:nvGrpSpPr>
          <p:grpSpPr>
            <a:xfrm>
              <a:off x="1661835" y="2536225"/>
              <a:ext cx="369505" cy="369505"/>
              <a:chOff x="2594050" y="1631825"/>
              <a:chExt cx="439625" cy="439625"/>
            </a:xfrm>
          </p:grpSpPr>
          <p:sp>
            <p:nvSpPr>
              <p:cNvPr id="9" name="Shape 491">
                <a:extLst>
                  <a:ext uri="{FF2B5EF4-FFF2-40B4-BE49-F238E27FC236}">
                    <a16:creationId xmlns:a16="http://schemas.microsoft.com/office/drawing/2014/main" id="{5701E159-D011-460A-BF32-22B3BFF6328B}"/>
                  </a:ext>
                </a:extLst>
              </p:cNvPr>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 name="Shape 492">
                <a:extLst>
                  <a:ext uri="{FF2B5EF4-FFF2-40B4-BE49-F238E27FC236}">
                    <a16:creationId xmlns:a16="http://schemas.microsoft.com/office/drawing/2014/main" id="{CA3D8659-8AB7-48FB-9131-98E6A18A0B20}"/>
                  </a:ext>
                </a:extLst>
              </p:cNvPr>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 name="Shape 493">
                <a:extLst>
                  <a:ext uri="{FF2B5EF4-FFF2-40B4-BE49-F238E27FC236}">
                    <a16:creationId xmlns:a16="http://schemas.microsoft.com/office/drawing/2014/main" id="{A811AE90-64AA-41C3-9DE9-62A86028AA6C}"/>
                  </a:ext>
                </a:extLst>
              </p:cNvPr>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 name="Shape 494">
                <a:extLst>
                  <a:ext uri="{FF2B5EF4-FFF2-40B4-BE49-F238E27FC236}">
                    <a16:creationId xmlns:a16="http://schemas.microsoft.com/office/drawing/2014/main" id="{0551D70B-4457-48F5-81B9-3A38F6B661D9}"/>
                  </a:ext>
                </a:extLst>
              </p:cNvPr>
              <p:cNvSpPr/>
              <p:nvPr/>
            </p:nvSpPr>
            <p:spPr>
              <a:xfrm>
                <a:off x="2801675" y="1740825"/>
                <a:ext cx="49950" cy="49950"/>
              </a:xfrm>
              <a:custGeom>
                <a:avLst/>
                <a:gdLst/>
                <a:ahLst/>
                <a:cxnLst/>
                <a:rect l="0" t="0" r="0" b="0"/>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sp>
        <p:nvSpPr>
          <p:cNvPr id="17" name="Content Placeholder 2">
            <a:extLst>
              <a:ext uri="{FF2B5EF4-FFF2-40B4-BE49-F238E27FC236}">
                <a16:creationId xmlns:a16="http://schemas.microsoft.com/office/drawing/2014/main" id="{572BD7EC-0D21-433C-A8B8-B34982C0240B}"/>
              </a:ext>
            </a:extLst>
          </p:cNvPr>
          <p:cNvSpPr>
            <a:spLocks noGrp="1"/>
          </p:cNvSpPr>
          <p:nvPr>
            <p:ph idx="1"/>
          </p:nvPr>
        </p:nvSpPr>
        <p:spPr>
          <a:xfrm>
            <a:off x="1428134" y="1463857"/>
            <a:ext cx="10334364" cy="4845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240942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mpletely blank">
  <p:cSld name="Completely blank">
    <p:spTree>
      <p:nvGrpSpPr>
        <p:cNvPr id="1" name="Shape 56"/>
        <p:cNvGrpSpPr/>
        <p:nvPr/>
      </p:nvGrpSpPr>
      <p:grpSpPr>
        <a:xfrm>
          <a:off x="0" y="0"/>
          <a:ext cx="0" cy="0"/>
          <a:chOff x="0" y="0"/>
          <a:chExt cx="0" cy="0"/>
        </a:xfrm>
      </p:grpSpPr>
    </p:spTree>
    <p:extLst>
      <p:ext uri="{BB962C8B-B14F-4D97-AF65-F5344CB8AC3E}">
        <p14:creationId xmlns:p14="http://schemas.microsoft.com/office/powerpoint/2010/main" val="35012319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2_Custom Layout">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356FD08-8E43-4554-8ACC-11234BCBCF4E}"/>
              </a:ext>
            </a:extLst>
          </p:cNvPr>
          <p:cNvCxnSpPr/>
          <p:nvPr/>
        </p:nvCxnSpPr>
        <p:spPr>
          <a:xfrm>
            <a:off x="127669" y="3557888"/>
            <a:ext cx="11914495" cy="0"/>
          </a:xfrm>
          <a:prstGeom prst="line">
            <a:avLst/>
          </a:prstGeom>
          <a:ln w="19050">
            <a:solidFill>
              <a:srgbClr val="D8D8D8"/>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777F25E-8269-472E-9791-7EB74F793C8D}"/>
              </a:ext>
            </a:extLst>
          </p:cNvPr>
          <p:cNvSpPr>
            <a:spLocks noGrp="1"/>
          </p:cNvSpPr>
          <p:nvPr>
            <p:ph type="title"/>
          </p:nvPr>
        </p:nvSpPr>
        <p:spPr>
          <a:xfrm>
            <a:off x="1902775" y="3262680"/>
            <a:ext cx="6504161" cy="590415"/>
          </a:xfrm>
          <a:solidFill>
            <a:schemeClr val="bg1"/>
          </a:solidFill>
        </p:spPr>
        <p:txBody>
          <a:bodyPr>
            <a:noAutofit/>
          </a:bodyPr>
          <a:lstStyle>
            <a:lvl1pPr>
              <a:defRPr sz="3200">
                <a:latin typeface="Segoe UI Semibold" panose="020B0702040204020203" pitchFamily="34" charset="0"/>
                <a:cs typeface="Segoe UI Semibold" panose="020B0702040204020203" pitchFamily="34" charset="0"/>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2A7D8F82-27EF-4582-903A-FAC779261E7E}"/>
              </a:ext>
            </a:extLst>
          </p:cNvPr>
          <p:cNvSpPr>
            <a:spLocks noGrp="1"/>
          </p:cNvSpPr>
          <p:nvPr>
            <p:ph type="dt" sz="half" idx="10"/>
          </p:nvPr>
        </p:nvSpPr>
        <p:spPr/>
        <p:txBody>
          <a:bodyPr/>
          <a:lstStyle/>
          <a:p>
            <a:fld id="{2A3F5163-3850-436A-BCE0-06200C4419B0}" type="datetimeFigureOut">
              <a:rPr lang="en-US" smtClean="0"/>
              <a:t>7/27/2026</a:t>
            </a:fld>
            <a:endParaRPr lang="en-US"/>
          </a:p>
        </p:txBody>
      </p:sp>
      <p:sp>
        <p:nvSpPr>
          <p:cNvPr id="4" name="Footer Placeholder 3">
            <a:extLst>
              <a:ext uri="{FF2B5EF4-FFF2-40B4-BE49-F238E27FC236}">
                <a16:creationId xmlns:a16="http://schemas.microsoft.com/office/drawing/2014/main" id="{E706C1EE-E506-47FA-A188-0DF16D497E4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980F48F-87DE-4815-AD70-D0F2CA558E7D}"/>
              </a:ext>
            </a:extLst>
          </p:cNvPr>
          <p:cNvSpPr>
            <a:spLocks noGrp="1"/>
          </p:cNvSpPr>
          <p:nvPr>
            <p:ph type="sldNum" sz="quarter" idx="12"/>
          </p:nvPr>
        </p:nvSpPr>
        <p:spPr/>
        <p:txBody>
          <a:bodyPr/>
          <a:lstStyle/>
          <a:p>
            <a:fld id="{394A3F47-9F86-4B77-9DA6-763493A65734}" type="slidenum">
              <a:rPr lang="en-US" smtClean="0"/>
              <a:t>‹#›</a:t>
            </a:fld>
            <a:endParaRPr lang="en-US"/>
          </a:p>
        </p:txBody>
      </p:sp>
      <p:sp>
        <p:nvSpPr>
          <p:cNvPr id="7" name="Oval 6">
            <a:extLst>
              <a:ext uri="{FF2B5EF4-FFF2-40B4-BE49-F238E27FC236}">
                <a16:creationId xmlns:a16="http://schemas.microsoft.com/office/drawing/2014/main" id="{886714E5-EBF9-4569-A5F7-79EC8ADBC566}"/>
              </a:ext>
            </a:extLst>
          </p:cNvPr>
          <p:cNvSpPr/>
          <p:nvPr/>
        </p:nvSpPr>
        <p:spPr>
          <a:xfrm>
            <a:off x="743453" y="3050554"/>
            <a:ext cx="897775" cy="897775"/>
          </a:xfrm>
          <a:prstGeom prst="ellipse">
            <a:avLst/>
          </a:prstGeom>
          <a:solidFill>
            <a:srgbClr val="B6A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48A67AF-FC3C-498E-9019-5526D4E35E56}"/>
              </a:ext>
            </a:extLst>
          </p:cNvPr>
          <p:cNvSpPr/>
          <p:nvPr/>
        </p:nvSpPr>
        <p:spPr>
          <a:xfrm>
            <a:off x="321425" y="60960"/>
            <a:ext cx="171797" cy="14741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Shape 496">
            <a:extLst>
              <a:ext uri="{FF2B5EF4-FFF2-40B4-BE49-F238E27FC236}">
                <a16:creationId xmlns:a16="http://schemas.microsoft.com/office/drawing/2014/main" id="{A9D83950-EFA8-45B6-9842-F0E75D62D1E4}"/>
              </a:ext>
            </a:extLst>
          </p:cNvPr>
          <p:cNvGrpSpPr/>
          <p:nvPr/>
        </p:nvGrpSpPr>
        <p:grpSpPr>
          <a:xfrm>
            <a:off x="1042384" y="3287057"/>
            <a:ext cx="299911" cy="424768"/>
            <a:chOff x="3979850" y="1598950"/>
            <a:chExt cx="356825" cy="505375"/>
          </a:xfrm>
        </p:grpSpPr>
        <p:sp>
          <p:nvSpPr>
            <p:cNvPr id="11" name="Shape 497">
              <a:extLst>
                <a:ext uri="{FF2B5EF4-FFF2-40B4-BE49-F238E27FC236}">
                  <a16:creationId xmlns:a16="http://schemas.microsoft.com/office/drawing/2014/main" id="{5AC1FC31-D74E-4136-9F49-9396640AE6A7}"/>
                </a:ext>
              </a:extLst>
            </p:cNvPr>
            <p:cNvSpPr/>
            <p:nvPr/>
          </p:nvSpPr>
          <p:spPr>
            <a:xfrm>
              <a:off x="3979850" y="1602600"/>
              <a:ext cx="44475" cy="501725"/>
            </a:xfrm>
            <a:custGeom>
              <a:avLst/>
              <a:gdLst/>
              <a:ahLst/>
              <a:cxnLst/>
              <a:rect l="0" t="0" r="0" b="0"/>
              <a:pathLst>
                <a:path w="1779" h="20069" fill="none" extrusionOk="0">
                  <a:moveTo>
                    <a:pt x="1778" y="20069"/>
                  </a:moveTo>
                  <a:lnTo>
                    <a:pt x="1778" y="488"/>
                  </a:lnTo>
                  <a:lnTo>
                    <a:pt x="1778" y="488"/>
                  </a:lnTo>
                  <a:lnTo>
                    <a:pt x="1778" y="390"/>
                  </a:lnTo>
                  <a:lnTo>
                    <a:pt x="1730" y="293"/>
                  </a:lnTo>
                  <a:lnTo>
                    <a:pt x="1705" y="220"/>
                  </a:lnTo>
                  <a:lnTo>
                    <a:pt x="1632" y="147"/>
                  </a:lnTo>
                  <a:lnTo>
                    <a:pt x="1559" y="74"/>
                  </a:lnTo>
                  <a:lnTo>
                    <a:pt x="1486" y="25"/>
                  </a:lnTo>
                  <a:lnTo>
                    <a:pt x="1389" y="0"/>
                  </a:lnTo>
                  <a:lnTo>
                    <a:pt x="1291" y="0"/>
                  </a:lnTo>
                  <a:lnTo>
                    <a:pt x="488" y="0"/>
                  </a:lnTo>
                  <a:lnTo>
                    <a:pt x="488" y="0"/>
                  </a:lnTo>
                  <a:lnTo>
                    <a:pt x="390" y="0"/>
                  </a:lnTo>
                  <a:lnTo>
                    <a:pt x="293" y="25"/>
                  </a:lnTo>
                  <a:lnTo>
                    <a:pt x="220" y="74"/>
                  </a:lnTo>
                  <a:lnTo>
                    <a:pt x="147" y="147"/>
                  </a:lnTo>
                  <a:lnTo>
                    <a:pt x="98" y="220"/>
                  </a:lnTo>
                  <a:lnTo>
                    <a:pt x="49" y="293"/>
                  </a:lnTo>
                  <a:lnTo>
                    <a:pt x="25" y="390"/>
                  </a:lnTo>
                  <a:lnTo>
                    <a:pt x="1" y="488"/>
                  </a:lnTo>
                  <a:lnTo>
                    <a:pt x="1" y="20069"/>
                  </a:lnTo>
                  <a:lnTo>
                    <a:pt x="1778" y="20069"/>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 name="Shape 498">
              <a:extLst>
                <a:ext uri="{FF2B5EF4-FFF2-40B4-BE49-F238E27FC236}">
                  <a16:creationId xmlns:a16="http://schemas.microsoft.com/office/drawing/2014/main" id="{55224696-5DAC-453B-AD17-A914F23CD917}"/>
                </a:ext>
              </a:extLst>
            </p:cNvPr>
            <p:cNvSpPr/>
            <p:nvPr/>
          </p:nvSpPr>
          <p:spPr>
            <a:xfrm>
              <a:off x="4037075" y="1598950"/>
              <a:ext cx="299600" cy="228950"/>
            </a:xfrm>
            <a:custGeom>
              <a:avLst/>
              <a:gdLst/>
              <a:ahLst/>
              <a:cxnLst/>
              <a:rect l="0" t="0" r="0" b="0"/>
              <a:pathLst>
                <a:path w="11984" h="9158" fill="none" extrusionOk="0">
                  <a:moveTo>
                    <a:pt x="1" y="8403"/>
                  </a:moveTo>
                  <a:lnTo>
                    <a:pt x="1" y="8403"/>
                  </a:lnTo>
                  <a:lnTo>
                    <a:pt x="366" y="8184"/>
                  </a:lnTo>
                  <a:lnTo>
                    <a:pt x="732" y="8013"/>
                  </a:lnTo>
                  <a:lnTo>
                    <a:pt x="1097" y="7867"/>
                  </a:lnTo>
                  <a:lnTo>
                    <a:pt x="1438" y="7770"/>
                  </a:lnTo>
                  <a:lnTo>
                    <a:pt x="1803" y="7696"/>
                  </a:lnTo>
                  <a:lnTo>
                    <a:pt x="2168" y="7672"/>
                  </a:lnTo>
                  <a:lnTo>
                    <a:pt x="2534" y="7648"/>
                  </a:lnTo>
                  <a:lnTo>
                    <a:pt x="2875" y="7672"/>
                  </a:lnTo>
                  <a:lnTo>
                    <a:pt x="3240" y="7696"/>
                  </a:lnTo>
                  <a:lnTo>
                    <a:pt x="3605" y="7745"/>
                  </a:lnTo>
                  <a:lnTo>
                    <a:pt x="3971" y="7818"/>
                  </a:lnTo>
                  <a:lnTo>
                    <a:pt x="4312" y="7891"/>
                  </a:lnTo>
                  <a:lnTo>
                    <a:pt x="5042" y="8111"/>
                  </a:lnTo>
                  <a:lnTo>
                    <a:pt x="5749" y="8330"/>
                  </a:lnTo>
                  <a:lnTo>
                    <a:pt x="6479" y="8549"/>
                  </a:lnTo>
                  <a:lnTo>
                    <a:pt x="7186" y="8768"/>
                  </a:lnTo>
                  <a:lnTo>
                    <a:pt x="7916" y="8963"/>
                  </a:lnTo>
                  <a:lnTo>
                    <a:pt x="8282" y="9036"/>
                  </a:lnTo>
                  <a:lnTo>
                    <a:pt x="8623" y="9085"/>
                  </a:lnTo>
                  <a:lnTo>
                    <a:pt x="8988" y="9133"/>
                  </a:lnTo>
                  <a:lnTo>
                    <a:pt x="9353" y="9158"/>
                  </a:lnTo>
                  <a:lnTo>
                    <a:pt x="9719" y="9133"/>
                  </a:lnTo>
                  <a:lnTo>
                    <a:pt x="10059" y="9109"/>
                  </a:lnTo>
                  <a:lnTo>
                    <a:pt x="10425" y="9060"/>
                  </a:lnTo>
                  <a:lnTo>
                    <a:pt x="10790" y="8963"/>
                  </a:lnTo>
                  <a:lnTo>
                    <a:pt x="11155" y="8841"/>
                  </a:lnTo>
                  <a:lnTo>
                    <a:pt x="11496" y="8671"/>
                  </a:lnTo>
                  <a:lnTo>
                    <a:pt x="11496" y="8671"/>
                  </a:lnTo>
                  <a:lnTo>
                    <a:pt x="11667" y="8573"/>
                  </a:lnTo>
                  <a:lnTo>
                    <a:pt x="11789" y="8476"/>
                  </a:lnTo>
                  <a:lnTo>
                    <a:pt x="11862" y="8354"/>
                  </a:lnTo>
                  <a:lnTo>
                    <a:pt x="11935" y="8232"/>
                  </a:lnTo>
                  <a:lnTo>
                    <a:pt x="11984" y="8111"/>
                  </a:lnTo>
                  <a:lnTo>
                    <a:pt x="11984" y="7989"/>
                  </a:lnTo>
                  <a:lnTo>
                    <a:pt x="11935" y="7891"/>
                  </a:lnTo>
                  <a:lnTo>
                    <a:pt x="11886" y="7794"/>
                  </a:lnTo>
                  <a:lnTo>
                    <a:pt x="11886" y="7794"/>
                  </a:lnTo>
                  <a:lnTo>
                    <a:pt x="11496" y="7404"/>
                  </a:lnTo>
                  <a:lnTo>
                    <a:pt x="11107" y="6941"/>
                  </a:lnTo>
                  <a:lnTo>
                    <a:pt x="10741" y="6454"/>
                  </a:lnTo>
                  <a:lnTo>
                    <a:pt x="10352" y="5943"/>
                  </a:lnTo>
                  <a:lnTo>
                    <a:pt x="10352" y="5943"/>
                  </a:lnTo>
                  <a:lnTo>
                    <a:pt x="10279" y="5797"/>
                  </a:lnTo>
                  <a:lnTo>
                    <a:pt x="10230" y="5651"/>
                  </a:lnTo>
                  <a:lnTo>
                    <a:pt x="10206" y="5480"/>
                  </a:lnTo>
                  <a:lnTo>
                    <a:pt x="10181" y="5285"/>
                  </a:lnTo>
                  <a:lnTo>
                    <a:pt x="10206" y="5115"/>
                  </a:lnTo>
                  <a:lnTo>
                    <a:pt x="10230" y="4944"/>
                  </a:lnTo>
                  <a:lnTo>
                    <a:pt x="10279" y="4774"/>
                  </a:lnTo>
                  <a:lnTo>
                    <a:pt x="10352" y="4603"/>
                  </a:lnTo>
                  <a:lnTo>
                    <a:pt x="10352" y="4603"/>
                  </a:lnTo>
                  <a:lnTo>
                    <a:pt x="10741" y="3873"/>
                  </a:lnTo>
                  <a:lnTo>
                    <a:pt x="11107" y="3118"/>
                  </a:lnTo>
                  <a:lnTo>
                    <a:pt x="11496" y="2338"/>
                  </a:lnTo>
                  <a:lnTo>
                    <a:pt x="11886" y="1486"/>
                  </a:lnTo>
                  <a:lnTo>
                    <a:pt x="11886" y="1486"/>
                  </a:lnTo>
                  <a:lnTo>
                    <a:pt x="11959" y="1315"/>
                  </a:lnTo>
                  <a:lnTo>
                    <a:pt x="11984" y="1169"/>
                  </a:lnTo>
                  <a:lnTo>
                    <a:pt x="11984" y="1048"/>
                  </a:lnTo>
                  <a:lnTo>
                    <a:pt x="11935" y="975"/>
                  </a:lnTo>
                  <a:lnTo>
                    <a:pt x="11862" y="950"/>
                  </a:lnTo>
                  <a:lnTo>
                    <a:pt x="11789" y="926"/>
                  </a:lnTo>
                  <a:lnTo>
                    <a:pt x="11667" y="975"/>
                  </a:lnTo>
                  <a:lnTo>
                    <a:pt x="11496" y="1023"/>
                  </a:lnTo>
                  <a:lnTo>
                    <a:pt x="11496" y="1023"/>
                  </a:lnTo>
                  <a:lnTo>
                    <a:pt x="11155" y="1194"/>
                  </a:lnTo>
                  <a:lnTo>
                    <a:pt x="10790" y="1315"/>
                  </a:lnTo>
                  <a:lnTo>
                    <a:pt x="10425" y="1413"/>
                  </a:lnTo>
                  <a:lnTo>
                    <a:pt x="10059" y="1462"/>
                  </a:lnTo>
                  <a:lnTo>
                    <a:pt x="9719" y="1510"/>
                  </a:lnTo>
                  <a:lnTo>
                    <a:pt x="9353" y="1510"/>
                  </a:lnTo>
                  <a:lnTo>
                    <a:pt x="8988" y="1486"/>
                  </a:lnTo>
                  <a:lnTo>
                    <a:pt x="8623" y="1462"/>
                  </a:lnTo>
                  <a:lnTo>
                    <a:pt x="8282" y="1389"/>
                  </a:lnTo>
                  <a:lnTo>
                    <a:pt x="7916" y="1315"/>
                  </a:lnTo>
                  <a:lnTo>
                    <a:pt x="7186" y="1145"/>
                  </a:lnTo>
                  <a:lnTo>
                    <a:pt x="6479" y="926"/>
                  </a:lnTo>
                  <a:lnTo>
                    <a:pt x="5749" y="682"/>
                  </a:lnTo>
                  <a:lnTo>
                    <a:pt x="5042" y="463"/>
                  </a:lnTo>
                  <a:lnTo>
                    <a:pt x="4312" y="268"/>
                  </a:lnTo>
                  <a:lnTo>
                    <a:pt x="3971" y="171"/>
                  </a:lnTo>
                  <a:lnTo>
                    <a:pt x="3605" y="98"/>
                  </a:lnTo>
                  <a:lnTo>
                    <a:pt x="3240" y="49"/>
                  </a:lnTo>
                  <a:lnTo>
                    <a:pt x="2875" y="25"/>
                  </a:lnTo>
                  <a:lnTo>
                    <a:pt x="2534" y="0"/>
                  </a:lnTo>
                  <a:lnTo>
                    <a:pt x="2168" y="25"/>
                  </a:lnTo>
                  <a:lnTo>
                    <a:pt x="1803" y="73"/>
                  </a:lnTo>
                  <a:lnTo>
                    <a:pt x="1438" y="122"/>
                  </a:lnTo>
                  <a:lnTo>
                    <a:pt x="1097" y="244"/>
                  </a:lnTo>
                  <a:lnTo>
                    <a:pt x="732" y="366"/>
                  </a:lnTo>
                  <a:lnTo>
                    <a:pt x="366" y="536"/>
                  </a:lnTo>
                  <a:lnTo>
                    <a:pt x="1" y="755"/>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14" name="Text Placeholder 2">
            <a:extLst>
              <a:ext uri="{FF2B5EF4-FFF2-40B4-BE49-F238E27FC236}">
                <a16:creationId xmlns:a16="http://schemas.microsoft.com/office/drawing/2014/main" id="{75FA472A-7AFD-46BC-8C3E-7439952E8F2E}"/>
              </a:ext>
            </a:extLst>
          </p:cNvPr>
          <p:cNvSpPr>
            <a:spLocks noGrp="1"/>
          </p:cNvSpPr>
          <p:nvPr>
            <p:ph type="body" idx="1"/>
          </p:nvPr>
        </p:nvSpPr>
        <p:spPr>
          <a:xfrm>
            <a:off x="1902775" y="3931493"/>
            <a:ext cx="6504161" cy="506283"/>
          </a:xfrm>
        </p:spPr>
        <p:txBody>
          <a:bodyPr lIns="91440" rIns="91440" anchor="t">
            <a:normAutofit/>
          </a:bodyPr>
          <a:lstStyle>
            <a:lvl1pPr marL="0" indent="0">
              <a:lnSpc>
                <a:spcPct val="100000"/>
              </a:lnSpc>
              <a:spcBef>
                <a:spcPts val="0"/>
              </a:spcBef>
              <a:buNone/>
              <a:defRPr sz="1800">
                <a:solidFill>
                  <a:schemeClr val="tx1">
                    <a:lumMod val="95000"/>
                    <a:lumOff val="5000"/>
                  </a:schemeClr>
                </a:solidFill>
                <a:latin typeface="Segoe UI Light" panose="020B0502040204020203" pitchFamily="34" charset="0"/>
                <a:cs typeface="Segoe UI Light" panose="020B0502040204020203"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3301463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hasCustomPrompt="1"/>
          </p:nvPr>
        </p:nvSpPr>
        <p:spPr/>
        <p:txBody>
          <a:bodyPr/>
          <a:lstStyle>
            <a:lvl1pPr>
              <a:defRPr sz="2800"/>
            </a:lvl1pPr>
            <a:lvl2pPr marL="128016" indent="0">
              <a:buNone/>
              <a:defRPr sz="2400" baseline="0"/>
            </a:lvl2pPr>
            <a:lvl3pPr>
              <a:defRPr sz="2400"/>
            </a:lvl3pPr>
            <a:lvl4pPr>
              <a:defRPr sz="2400"/>
            </a:lvl4pPr>
            <a:lvl5pPr>
              <a:defRPr sz="2400"/>
            </a:lvl5pPr>
          </a:lstStyle>
          <a:p>
            <a:pPr lvl="0"/>
            <a:r>
              <a:rPr lang="en-US" dirty="0"/>
              <a:t>Edit Master text styles</a:t>
            </a:r>
          </a:p>
          <a:p>
            <a:pPr lvl="0"/>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3800066E-AE26-4867-809A-E1C1DDA42905}"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6B1174-B23A-4C9C-BA15-E4986E158A1C}" type="slidenum">
              <a:rPr lang="en-US" smtClean="0"/>
              <a:t>‹#›</a:t>
            </a:fld>
            <a:endParaRPr lang="en-US"/>
          </a:p>
        </p:txBody>
      </p:sp>
    </p:spTree>
    <p:extLst>
      <p:ext uri="{BB962C8B-B14F-4D97-AF65-F5344CB8AC3E}">
        <p14:creationId xmlns:p14="http://schemas.microsoft.com/office/powerpoint/2010/main" val="931227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575239" y="1531279"/>
            <a:ext cx="5397688" cy="447646"/>
          </a:xfrm>
        </p:spPr>
        <p:txBody>
          <a:bodyPr lIns="137160" rIns="137160" anchor="ctr">
            <a:noAutofit/>
          </a:bodyPr>
          <a:lstStyle>
            <a:lvl1pPr marL="0" indent="0">
              <a:spcBef>
                <a:spcPts val="0"/>
              </a:spcBef>
              <a:spcAft>
                <a:spcPts val="0"/>
              </a:spcAft>
              <a:buNone/>
              <a:defRPr lang="en-US" sz="2800" b="0" kern="1200" cap="all" baseline="0" dirty="0" smtClean="0">
                <a:solidFill>
                  <a:srgbClr val="4C3282"/>
                </a:solidFill>
                <a:latin typeface="Segoe UI" panose="020B0502040204020203" pitchFamily="34" charset="0"/>
                <a:ea typeface="+mn-ea"/>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spcAft>
                <a:spcPts val="0"/>
              </a:spcAft>
              <a:buClr>
                <a:schemeClr val="accent1"/>
              </a:buClr>
              <a:buSzPct val="100000"/>
              <a:buFont typeface="Tw Cen MT" panose="020B0602020104020603" pitchFamily="34" charset="0"/>
              <a:buNone/>
            </a:pPr>
            <a:r>
              <a:rPr lang="en-US"/>
              <a:t>Click to edit Master text styles</a:t>
            </a:r>
          </a:p>
        </p:txBody>
      </p:sp>
      <p:sp>
        <p:nvSpPr>
          <p:cNvPr id="7" name="Date Placeholder 6"/>
          <p:cNvSpPr>
            <a:spLocks noGrp="1"/>
          </p:cNvSpPr>
          <p:nvPr>
            <p:ph type="dt" sz="half" idx="10"/>
          </p:nvPr>
        </p:nvSpPr>
        <p:spPr/>
        <p:txBody>
          <a:bodyPr/>
          <a:lstStyle/>
          <a:p>
            <a:fld id="{3800066E-AE26-4867-809A-E1C1DDA42905}" type="datetimeFigureOut">
              <a:rPr lang="en-US" smtClean="0"/>
              <a:t>7/27/2026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C6B1174-B23A-4C9C-BA15-E4986E158A1C}" type="slidenum">
              <a:rPr lang="en-US" smtClean="0"/>
              <a:t>‹#›</a:t>
            </a:fld>
            <a:endParaRPr lang="en-US"/>
          </a:p>
        </p:txBody>
      </p:sp>
      <p:sp>
        <p:nvSpPr>
          <p:cNvPr id="11" name="Content Placeholder 2">
            <a:extLst>
              <a:ext uri="{FF2B5EF4-FFF2-40B4-BE49-F238E27FC236}">
                <a16:creationId xmlns:a16="http://schemas.microsoft.com/office/drawing/2014/main" id="{57CD2F29-FDCB-4CD4-A706-8477E063ED40}"/>
              </a:ext>
            </a:extLst>
          </p:cNvPr>
          <p:cNvSpPr>
            <a:spLocks noGrp="1"/>
          </p:cNvSpPr>
          <p:nvPr>
            <p:ph sz="half" idx="13" hasCustomPrompt="1"/>
          </p:nvPr>
        </p:nvSpPr>
        <p:spPr>
          <a:xfrm>
            <a:off x="584218" y="2096446"/>
            <a:ext cx="5397689" cy="4330435"/>
          </a:xfrm>
        </p:spPr>
        <p:txBody>
          <a:bodyPr/>
          <a:lstStyle>
            <a:lvl1pPr>
              <a:defRPr sz="2800"/>
            </a:lvl1pPr>
            <a:lvl2pPr marL="128016" indent="0">
              <a:buNone/>
              <a:defRPr sz="2400"/>
            </a:lvl2pPr>
            <a:lvl3pPr>
              <a:defRPr sz="2400"/>
            </a:lvl3pPr>
            <a:lvl4pPr>
              <a:defRPr sz="2400"/>
            </a:lvl4pPr>
            <a:lvl5pPr>
              <a:defRPr sz="2400"/>
            </a:lvl5pPr>
          </a:lstStyle>
          <a:p>
            <a:pPr lvl="0"/>
            <a:r>
              <a:rPr lang="en-US" dirty="0"/>
              <a:t>Edit Master text styles</a:t>
            </a:r>
          </a:p>
          <a:p>
            <a:pPr lvl="0"/>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2">
            <a:extLst>
              <a:ext uri="{FF2B5EF4-FFF2-40B4-BE49-F238E27FC236}">
                <a16:creationId xmlns:a16="http://schemas.microsoft.com/office/drawing/2014/main" id="{F6C8EDAC-3655-4870-AA43-44830ED94DF0}"/>
              </a:ext>
            </a:extLst>
          </p:cNvPr>
          <p:cNvSpPr>
            <a:spLocks noGrp="1"/>
          </p:cNvSpPr>
          <p:nvPr>
            <p:ph type="body" idx="14"/>
          </p:nvPr>
        </p:nvSpPr>
        <p:spPr>
          <a:xfrm>
            <a:off x="6355830" y="1531279"/>
            <a:ext cx="5397688" cy="447646"/>
          </a:xfrm>
        </p:spPr>
        <p:txBody>
          <a:bodyPr lIns="137160" rIns="137160" anchor="ctr">
            <a:noAutofit/>
          </a:bodyPr>
          <a:lstStyle>
            <a:lvl1pPr marL="0" indent="0">
              <a:spcBef>
                <a:spcPts val="0"/>
              </a:spcBef>
              <a:spcAft>
                <a:spcPts val="0"/>
              </a:spcAft>
              <a:buNone/>
              <a:defRPr lang="en-US" sz="2800" b="0" kern="1200" cap="all" baseline="0" dirty="0" smtClean="0">
                <a:solidFill>
                  <a:srgbClr val="4C3282"/>
                </a:solidFill>
                <a:latin typeface="Segoe UI" panose="020B0502040204020203" pitchFamily="34" charset="0"/>
                <a:ea typeface="+mn-ea"/>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spcAft>
                <a:spcPts val="0"/>
              </a:spcAft>
              <a:buClr>
                <a:schemeClr val="accent1"/>
              </a:buClr>
              <a:buSzPct val="100000"/>
              <a:buFont typeface="Tw Cen MT" panose="020B0602020104020603" pitchFamily="34" charset="0"/>
              <a:buNone/>
            </a:pPr>
            <a:r>
              <a:rPr lang="en-US"/>
              <a:t>Click to edit Master text styles</a:t>
            </a:r>
          </a:p>
        </p:txBody>
      </p:sp>
      <p:sp>
        <p:nvSpPr>
          <p:cNvPr id="13" name="Content Placeholder 2">
            <a:extLst>
              <a:ext uri="{FF2B5EF4-FFF2-40B4-BE49-F238E27FC236}">
                <a16:creationId xmlns:a16="http://schemas.microsoft.com/office/drawing/2014/main" id="{C6DFFB8E-9225-4B12-B4C6-960DAE3BDB96}"/>
              </a:ext>
            </a:extLst>
          </p:cNvPr>
          <p:cNvSpPr>
            <a:spLocks noGrp="1"/>
          </p:cNvSpPr>
          <p:nvPr>
            <p:ph sz="half" idx="15" hasCustomPrompt="1"/>
          </p:nvPr>
        </p:nvSpPr>
        <p:spPr>
          <a:xfrm>
            <a:off x="6364809" y="2096446"/>
            <a:ext cx="5397689" cy="4330435"/>
          </a:xfrm>
        </p:spPr>
        <p:txBody>
          <a:bodyPr/>
          <a:lstStyle>
            <a:lvl1pPr>
              <a:defRPr sz="2800"/>
            </a:lvl1pPr>
            <a:lvl2pPr marL="128016" indent="0">
              <a:buNone/>
              <a:defRPr sz="2400"/>
            </a:lvl2pPr>
            <a:lvl3pPr>
              <a:defRPr sz="2400"/>
            </a:lvl3pPr>
            <a:lvl4pPr>
              <a:defRPr sz="2400"/>
            </a:lvl4pPr>
            <a:lvl5pPr>
              <a:defRPr sz="2400"/>
            </a:lvl5pPr>
          </a:lstStyle>
          <a:p>
            <a:pPr lvl="0"/>
            <a:r>
              <a:rPr lang="en-US" dirty="0"/>
              <a:t>Edit Master text styles</a:t>
            </a:r>
          </a:p>
          <a:p>
            <a:pPr lvl="0"/>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058047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800066E-AE26-4867-809A-E1C1DDA42905}" type="datetimeFigureOut">
              <a:rPr lang="en-US" smtClean="0"/>
              <a:t>7/27/2026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C6B1174-B23A-4C9C-BA15-E4986E158A1C}" type="slidenum">
              <a:rPr lang="en-US" smtClean="0"/>
              <a:t>‹#›</a:t>
            </a:fld>
            <a:endParaRPr lang="en-US"/>
          </a:p>
        </p:txBody>
      </p:sp>
    </p:spTree>
    <p:extLst>
      <p:ext uri="{BB962C8B-B14F-4D97-AF65-F5344CB8AC3E}">
        <p14:creationId xmlns:p14="http://schemas.microsoft.com/office/powerpoint/2010/main" val="27301959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634620" y="1512985"/>
            <a:ext cx="5397689" cy="4796375"/>
          </a:xfrm>
        </p:spPr>
        <p:txBody>
          <a:bodyPr/>
          <a:lstStyle>
            <a:lvl1pPr marL="91440" indent="-91440">
              <a:buFontTx/>
              <a:buChar char=" "/>
              <a:defRPr sz="2800"/>
            </a:lvl1pPr>
            <a:lvl2pPr marL="128016" indent="0">
              <a:buNone/>
              <a:defRPr sz="2400"/>
            </a:lvl2pPr>
            <a:lvl3pPr>
              <a:defRPr sz="2400"/>
            </a:lvl3pPr>
            <a:lvl4pPr>
              <a:defRPr sz="2400"/>
            </a:lvl4pPr>
            <a:lvl5pPr>
              <a:defRPr sz="2400"/>
            </a:lvl5pPr>
          </a:lstStyle>
          <a:p>
            <a:pPr lvl="0"/>
            <a:r>
              <a:rPr lang="en-US" dirty="0"/>
              <a:t>Edit Master text styles</a:t>
            </a:r>
          </a:p>
          <a:p>
            <a:pPr lvl="0"/>
            <a:r>
              <a:rPr lang="en-US" dirty="0"/>
              <a:t>  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64809" y="1512984"/>
            <a:ext cx="5397689" cy="4796375"/>
          </a:xfrm>
        </p:spPr>
        <p:txBody>
          <a:bodyPr/>
          <a:lstStyle>
            <a:lvl1pPr>
              <a:defRPr sz="2800"/>
            </a:lvl1pPr>
            <a:lvl2pPr marL="128016" indent="0">
              <a:buNone/>
              <a:defRPr sz="2400"/>
            </a:lvl2pPr>
            <a:lvl3pPr>
              <a:defRPr sz="2400"/>
            </a:lvl3pPr>
            <a:lvl4pPr>
              <a:defRPr sz="2400"/>
            </a:lvl4pPr>
            <a:lvl5pPr>
              <a:defRPr sz="2400"/>
            </a:lvl5pPr>
          </a:lstStyle>
          <a:p>
            <a:pPr lvl="0"/>
            <a:r>
              <a:rPr lang="en-US" dirty="0"/>
              <a:t>Edit Master text styles</a:t>
            </a:r>
          </a:p>
          <a:p>
            <a:pPr lvl="0"/>
            <a:r>
              <a:rPr lang="en-US" dirty="0"/>
              <a:t>  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3800066E-AE26-4867-809A-E1C1DDA42905}"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6B1174-B23A-4C9C-BA15-E4986E158A1C}" type="slidenum">
              <a:rPr lang="en-US" smtClean="0"/>
              <a:t>‹#›</a:t>
            </a:fld>
            <a:endParaRPr lang="en-US"/>
          </a:p>
        </p:txBody>
      </p:sp>
      <p:sp>
        <p:nvSpPr>
          <p:cNvPr id="8" name="Title Placeholder 1">
            <a:extLst>
              <a:ext uri="{FF2B5EF4-FFF2-40B4-BE49-F238E27FC236}">
                <a16:creationId xmlns:a16="http://schemas.microsoft.com/office/drawing/2014/main" id="{F45E9297-2ED3-49ED-918C-68275E6EDE6A}"/>
              </a:ext>
            </a:extLst>
          </p:cNvPr>
          <p:cNvSpPr>
            <a:spLocks noGrp="1"/>
          </p:cNvSpPr>
          <p:nvPr>
            <p:ph type="title"/>
          </p:nvPr>
        </p:nvSpPr>
        <p:spPr>
          <a:xfrm>
            <a:off x="575239" y="263276"/>
            <a:ext cx="11187259" cy="1014667"/>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10664590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800066E-AE26-4867-809A-E1C1DDA42905}"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6B1174-B23A-4C9C-BA15-E4986E158A1C}"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rgbClr val="4C3282"/>
            </a:solidFill>
          </a:ln>
        </p:spPr>
        <p:style>
          <a:lnRef idx="1">
            <a:schemeClr val="accent1"/>
          </a:lnRef>
          <a:fillRef idx="0">
            <a:schemeClr val="accent1"/>
          </a:fillRef>
          <a:effectRef idx="0">
            <a:schemeClr val="accent1"/>
          </a:effectRef>
          <a:fontRef idx="minor">
            <a:schemeClr val="tx1"/>
          </a:fontRef>
        </p:style>
      </p:cxnSp>
      <p:pic>
        <p:nvPicPr>
          <p:cNvPr id="2050" name="Picture 2" descr="UW building">
            <a:extLst>
              <a:ext uri="{FF2B5EF4-FFF2-40B4-BE49-F238E27FC236}">
                <a16:creationId xmlns:a16="http://schemas.microsoft.com/office/drawing/2014/main" id="{8DB080C4-5F0D-47C3-B99E-D2AD3B91FD7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8185" b="5565"/>
          <a:stretch/>
        </p:blipFill>
        <p:spPr bwMode="auto">
          <a:xfrm>
            <a:off x="3" y="0"/>
            <a:ext cx="12191997" cy="4572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09914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00066E-AE26-4867-809A-E1C1DDA42905}" type="datetimeFigureOut">
              <a:rPr lang="en-US" smtClean="0"/>
              <a:t>7/27/2026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C6B1174-B23A-4C9C-BA15-E4986E158A1C}" type="slidenum">
              <a:rPr lang="en-US" smtClean="0"/>
              <a:t>‹#›</a:t>
            </a:fld>
            <a:endParaRPr lang="en-US"/>
          </a:p>
        </p:txBody>
      </p:sp>
    </p:spTree>
    <p:extLst>
      <p:ext uri="{BB962C8B-B14F-4D97-AF65-F5344CB8AC3E}">
        <p14:creationId xmlns:p14="http://schemas.microsoft.com/office/powerpoint/2010/main" val="346701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800066E-AE26-4867-809A-E1C1DDA42905}"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6B1174-B23A-4C9C-BA15-E4986E158A1C}"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rgbClr val="4C328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38757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CB2A4-11AD-445D-9449-ECE97BF7265C}"/>
              </a:ext>
            </a:extLst>
          </p:cNvPr>
          <p:cNvSpPr>
            <a:spLocks noGrp="1"/>
          </p:cNvSpPr>
          <p:nvPr>
            <p:ph type="title" hasCustomPrompt="1"/>
          </p:nvPr>
        </p:nvSpPr>
        <p:spPr>
          <a:xfrm>
            <a:off x="3315881" y="3446573"/>
            <a:ext cx="5590283" cy="1014667"/>
          </a:xfrm>
        </p:spPr>
        <p:txBody>
          <a:bodyPr/>
          <a:lstStyle>
            <a:lvl1pPr algn="ctr">
              <a:defRPr cap="none" baseline="0"/>
            </a:lvl1pPr>
          </a:lstStyle>
          <a:p>
            <a:r>
              <a:rPr lang="en-US" dirty="0"/>
              <a:t>Big Concept</a:t>
            </a:r>
          </a:p>
        </p:txBody>
      </p:sp>
      <p:sp>
        <p:nvSpPr>
          <p:cNvPr id="3" name="Date Placeholder 2">
            <a:extLst>
              <a:ext uri="{FF2B5EF4-FFF2-40B4-BE49-F238E27FC236}">
                <a16:creationId xmlns:a16="http://schemas.microsoft.com/office/drawing/2014/main" id="{E45E7B94-0CB0-48FD-9BA2-0BCEF75A76A1}"/>
              </a:ext>
            </a:extLst>
          </p:cNvPr>
          <p:cNvSpPr>
            <a:spLocks noGrp="1"/>
          </p:cNvSpPr>
          <p:nvPr>
            <p:ph type="dt" sz="half" idx="10"/>
          </p:nvPr>
        </p:nvSpPr>
        <p:spPr/>
        <p:txBody>
          <a:bodyPr/>
          <a:lstStyle/>
          <a:p>
            <a:fld id="{3800066E-AE26-4867-809A-E1C1DDA42905}" type="datetimeFigureOut">
              <a:rPr lang="en-US" smtClean="0"/>
              <a:t>7/27/2026</a:t>
            </a:fld>
            <a:endParaRPr lang="en-US"/>
          </a:p>
        </p:txBody>
      </p:sp>
      <p:sp>
        <p:nvSpPr>
          <p:cNvPr id="4" name="Footer Placeholder 3">
            <a:extLst>
              <a:ext uri="{FF2B5EF4-FFF2-40B4-BE49-F238E27FC236}">
                <a16:creationId xmlns:a16="http://schemas.microsoft.com/office/drawing/2014/main" id="{F7BA529F-BA16-4C50-8761-34379098BF4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E838C27-C210-4D9C-AB83-9BF54E32912E}"/>
              </a:ext>
            </a:extLst>
          </p:cNvPr>
          <p:cNvSpPr>
            <a:spLocks noGrp="1"/>
          </p:cNvSpPr>
          <p:nvPr>
            <p:ph type="sldNum" sz="quarter" idx="12"/>
          </p:nvPr>
        </p:nvSpPr>
        <p:spPr/>
        <p:txBody>
          <a:bodyPr/>
          <a:lstStyle/>
          <a:p>
            <a:fld id="{BC6B1174-B23A-4C9C-BA15-E4986E158A1C}" type="slidenum">
              <a:rPr lang="en-US" smtClean="0"/>
              <a:t>‹#›</a:t>
            </a:fld>
            <a:endParaRPr lang="en-US"/>
          </a:p>
        </p:txBody>
      </p:sp>
      <p:cxnSp>
        <p:nvCxnSpPr>
          <p:cNvPr id="21" name="Straight Connector 20">
            <a:extLst>
              <a:ext uri="{FF2B5EF4-FFF2-40B4-BE49-F238E27FC236}">
                <a16:creationId xmlns:a16="http://schemas.microsoft.com/office/drawing/2014/main" id="{C067791F-5EAB-433C-8512-E3D8B5FEA33C}"/>
              </a:ext>
            </a:extLst>
          </p:cNvPr>
          <p:cNvCxnSpPr/>
          <p:nvPr/>
        </p:nvCxnSpPr>
        <p:spPr>
          <a:xfrm>
            <a:off x="138752" y="1917510"/>
            <a:ext cx="11914495" cy="0"/>
          </a:xfrm>
          <a:prstGeom prst="line">
            <a:avLst/>
          </a:prstGeom>
          <a:ln w="19050">
            <a:solidFill>
              <a:srgbClr val="D8D8D8"/>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19FC5ADD-7CD5-4855-8137-142378EFA26D}"/>
              </a:ext>
            </a:extLst>
          </p:cNvPr>
          <p:cNvGrpSpPr/>
          <p:nvPr/>
        </p:nvGrpSpPr>
        <p:grpSpPr>
          <a:xfrm>
            <a:off x="4736398" y="555634"/>
            <a:ext cx="2723751" cy="2723751"/>
            <a:chOff x="4360460" y="449353"/>
            <a:chExt cx="3282287" cy="3282287"/>
          </a:xfrm>
        </p:grpSpPr>
        <p:sp>
          <p:nvSpPr>
            <p:cNvPr id="6" name="Oval 5">
              <a:extLst>
                <a:ext uri="{FF2B5EF4-FFF2-40B4-BE49-F238E27FC236}">
                  <a16:creationId xmlns:a16="http://schemas.microsoft.com/office/drawing/2014/main" id="{161030CC-581E-4D1E-9ACA-A92F5BB6C0CB}"/>
                </a:ext>
              </a:extLst>
            </p:cNvPr>
            <p:cNvSpPr/>
            <p:nvPr userDrawn="1"/>
          </p:nvSpPr>
          <p:spPr>
            <a:xfrm>
              <a:off x="4360460" y="449353"/>
              <a:ext cx="3282287" cy="3282287"/>
            </a:xfrm>
            <a:prstGeom prst="ellipse">
              <a:avLst/>
            </a:prstGeom>
            <a:solidFill>
              <a:srgbClr val="B6A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Shape 822">
              <a:extLst>
                <a:ext uri="{FF2B5EF4-FFF2-40B4-BE49-F238E27FC236}">
                  <a16:creationId xmlns:a16="http://schemas.microsoft.com/office/drawing/2014/main" id="{9662AC8F-8502-4CF6-87AC-2CB7EFEBC5CD}"/>
                </a:ext>
              </a:extLst>
            </p:cNvPr>
            <p:cNvGrpSpPr/>
            <p:nvPr userDrawn="1"/>
          </p:nvGrpSpPr>
          <p:grpSpPr>
            <a:xfrm>
              <a:off x="4868910" y="1003939"/>
              <a:ext cx="2265387" cy="2173113"/>
              <a:chOff x="5233525" y="4954450"/>
              <a:chExt cx="538275" cy="516350"/>
            </a:xfrm>
          </p:grpSpPr>
          <p:sp>
            <p:nvSpPr>
              <p:cNvPr id="8" name="Shape 823">
                <a:extLst>
                  <a:ext uri="{FF2B5EF4-FFF2-40B4-BE49-F238E27FC236}">
                    <a16:creationId xmlns:a16="http://schemas.microsoft.com/office/drawing/2014/main" id="{915C32CE-F54C-4A91-A795-5F6EE0E2C310}"/>
                  </a:ext>
                </a:extLst>
              </p:cNvPr>
              <p:cNvSpPr/>
              <p:nvPr/>
            </p:nvSpPr>
            <p:spPr>
              <a:xfrm>
                <a:off x="5637825" y="4954450"/>
                <a:ext cx="89525" cy="89525"/>
              </a:xfrm>
              <a:custGeom>
                <a:avLst/>
                <a:gdLst/>
                <a:ahLst/>
                <a:cxnLst/>
                <a:rect l="0" t="0" r="0" b="0"/>
                <a:pathLst>
                  <a:path w="3581" h="3581" fill="none" extrusionOk="0">
                    <a:moveTo>
                      <a:pt x="1023" y="3410"/>
                    </a:moveTo>
                    <a:lnTo>
                      <a:pt x="1023" y="3410"/>
                    </a:lnTo>
                    <a:lnTo>
                      <a:pt x="1193" y="3483"/>
                    </a:lnTo>
                    <a:lnTo>
                      <a:pt x="1388" y="3532"/>
                    </a:lnTo>
                    <a:lnTo>
                      <a:pt x="1583" y="3556"/>
                    </a:lnTo>
                    <a:lnTo>
                      <a:pt x="1778" y="3581"/>
                    </a:lnTo>
                    <a:lnTo>
                      <a:pt x="1778" y="3581"/>
                    </a:lnTo>
                    <a:lnTo>
                      <a:pt x="1973" y="3556"/>
                    </a:lnTo>
                    <a:lnTo>
                      <a:pt x="2143" y="3532"/>
                    </a:lnTo>
                    <a:lnTo>
                      <a:pt x="2314" y="3508"/>
                    </a:lnTo>
                    <a:lnTo>
                      <a:pt x="2484" y="3435"/>
                    </a:lnTo>
                    <a:lnTo>
                      <a:pt x="2630" y="3361"/>
                    </a:lnTo>
                    <a:lnTo>
                      <a:pt x="2776" y="3264"/>
                    </a:lnTo>
                    <a:lnTo>
                      <a:pt x="2923" y="3167"/>
                    </a:lnTo>
                    <a:lnTo>
                      <a:pt x="3044" y="3045"/>
                    </a:lnTo>
                    <a:lnTo>
                      <a:pt x="3166" y="2923"/>
                    </a:lnTo>
                    <a:lnTo>
                      <a:pt x="3264" y="2801"/>
                    </a:lnTo>
                    <a:lnTo>
                      <a:pt x="3361" y="2631"/>
                    </a:lnTo>
                    <a:lnTo>
                      <a:pt x="3434" y="2485"/>
                    </a:lnTo>
                    <a:lnTo>
                      <a:pt x="3483" y="2314"/>
                    </a:lnTo>
                    <a:lnTo>
                      <a:pt x="3531" y="2144"/>
                    </a:lnTo>
                    <a:lnTo>
                      <a:pt x="3556" y="1973"/>
                    </a:lnTo>
                    <a:lnTo>
                      <a:pt x="3580" y="1803"/>
                    </a:lnTo>
                    <a:lnTo>
                      <a:pt x="3580" y="1803"/>
                    </a:lnTo>
                    <a:lnTo>
                      <a:pt x="3556" y="1608"/>
                    </a:lnTo>
                    <a:lnTo>
                      <a:pt x="3531" y="1437"/>
                    </a:lnTo>
                    <a:lnTo>
                      <a:pt x="3483" y="1267"/>
                    </a:lnTo>
                    <a:lnTo>
                      <a:pt x="3434" y="1096"/>
                    </a:lnTo>
                    <a:lnTo>
                      <a:pt x="3361" y="950"/>
                    </a:lnTo>
                    <a:lnTo>
                      <a:pt x="3264" y="804"/>
                    </a:lnTo>
                    <a:lnTo>
                      <a:pt x="3166" y="658"/>
                    </a:lnTo>
                    <a:lnTo>
                      <a:pt x="3044" y="536"/>
                    </a:lnTo>
                    <a:lnTo>
                      <a:pt x="2923" y="414"/>
                    </a:lnTo>
                    <a:lnTo>
                      <a:pt x="2776" y="317"/>
                    </a:lnTo>
                    <a:lnTo>
                      <a:pt x="2630" y="220"/>
                    </a:lnTo>
                    <a:lnTo>
                      <a:pt x="2484" y="147"/>
                    </a:lnTo>
                    <a:lnTo>
                      <a:pt x="2314" y="98"/>
                    </a:lnTo>
                    <a:lnTo>
                      <a:pt x="2143" y="49"/>
                    </a:lnTo>
                    <a:lnTo>
                      <a:pt x="1973" y="25"/>
                    </a:lnTo>
                    <a:lnTo>
                      <a:pt x="1778" y="0"/>
                    </a:lnTo>
                    <a:lnTo>
                      <a:pt x="1778" y="0"/>
                    </a:lnTo>
                    <a:lnTo>
                      <a:pt x="1607" y="25"/>
                    </a:lnTo>
                    <a:lnTo>
                      <a:pt x="1437" y="49"/>
                    </a:lnTo>
                    <a:lnTo>
                      <a:pt x="1266" y="98"/>
                    </a:lnTo>
                    <a:lnTo>
                      <a:pt x="1096" y="147"/>
                    </a:lnTo>
                    <a:lnTo>
                      <a:pt x="925" y="220"/>
                    </a:lnTo>
                    <a:lnTo>
                      <a:pt x="779" y="317"/>
                    </a:lnTo>
                    <a:lnTo>
                      <a:pt x="658" y="414"/>
                    </a:lnTo>
                    <a:lnTo>
                      <a:pt x="536" y="536"/>
                    </a:lnTo>
                    <a:lnTo>
                      <a:pt x="414" y="658"/>
                    </a:lnTo>
                    <a:lnTo>
                      <a:pt x="317" y="804"/>
                    </a:lnTo>
                    <a:lnTo>
                      <a:pt x="219" y="950"/>
                    </a:lnTo>
                    <a:lnTo>
                      <a:pt x="146" y="1096"/>
                    </a:lnTo>
                    <a:lnTo>
                      <a:pt x="73" y="1267"/>
                    </a:lnTo>
                    <a:lnTo>
                      <a:pt x="49" y="1437"/>
                    </a:lnTo>
                    <a:lnTo>
                      <a:pt x="24" y="1608"/>
                    </a:lnTo>
                    <a:lnTo>
                      <a:pt x="0" y="1803"/>
                    </a:lnTo>
                    <a:lnTo>
                      <a:pt x="0" y="1803"/>
                    </a:lnTo>
                    <a:lnTo>
                      <a:pt x="24" y="2071"/>
                    </a:lnTo>
                    <a:lnTo>
                      <a:pt x="97" y="2339"/>
                    </a:lnTo>
                    <a:lnTo>
                      <a:pt x="195" y="2582"/>
                    </a:lnTo>
                    <a:lnTo>
                      <a:pt x="317" y="2801"/>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 name="Shape 824">
                <a:extLst>
                  <a:ext uri="{FF2B5EF4-FFF2-40B4-BE49-F238E27FC236}">
                    <a16:creationId xmlns:a16="http://schemas.microsoft.com/office/drawing/2014/main" id="{25663F7D-C889-439B-A68E-97D8B29147A8}"/>
                  </a:ext>
                </a:extLst>
              </p:cNvPr>
              <p:cNvSpPr/>
              <p:nvPr/>
            </p:nvSpPr>
            <p:spPr>
              <a:xfrm>
                <a:off x="5323025" y="4980625"/>
                <a:ext cx="88925" cy="88925"/>
              </a:xfrm>
              <a:custGeom>
                <a:avLst/>
                <a:gdLst/>
                <a:ahLst/>
                <a:cxnLst/>
                <a:rect l="0" t="0" r="0" b="0"/>
                <a:pathLst>
                  <a:path w="3557" h="3557" fill="none" extrusionOk="0">
                    <a:moveTo>
                      <a:pt x="3191" y="2850"/>
                    </a:moveTo>
                    <a:lnTo>
                      <a:pt x="3191" y="2850"/>
                    </a:lnTo>
                    <a:lnTo>
                      <a:pt x="3313" y="2680"/>
                    </a:lnTo>
                    <a:lnTo>
                      <a:pt x="3410" y="2509"/>
                    </a:lnTo>
                    <a:lnTo>
                      <a:pt x="3483" y="2314"/>
                    </a:lnTo>
                    <a:lnTo>
                      <a:pt x="3532" y="2095"/>
                    </a:lnTo>
                    <a:lnTo>
                      <a:pt x="3532" y="2095"/>
                    </a:lnTo>
                    <a:lnTo>
                      <a:pt x="3556" y="1925"/>
                    </a:lnTo>
                    <a:lnTo>
                      <a:pt x="3556" y="1730"/>
                    </a:lnTo>
                    <a:lnTo>
                      <a:pt x="3556" y="1559"/>
                    </a:lnTo>
                    <a:lnTo>
                      <a:pt x="3508" y="1389"/>
                    </a:lnTo>
                    <a:lnTo>
                      <a:pt x="3459" y="1218"/>
                    </a:lnTo>
                    <a:lnTo>
                      <a:pt x="3410" y="1072"/>
                    </a:lnTo>
                    <a:lnTo>
                      <a:pt x="3337" y="902"/>
                    </a:lnTo>
                    <a:lnTo>
                      <a:pt x="3240" y="756"/>
                    </a:lnTo>
                    <a:lnTo>
                      <a:pt x="3142" y="634"/>
                    </a:lnTo>
                    <a:lnTo>
                      <a:pt x="3021" y="512"/>
                    </a:lnTo>
                    <a:lnTo>
                      <a:pt x="2899" y="390"/>
                    </a:lnTo>
                    <a:lnTo>
                      <a:pt x="2753" y="293"/>
                    </a:lnTo>
                    <a:lnTo>
                      <a:pt x="2606" y="196"/>
                    </a:lnTo>
                    <a:lnTo>
                      <a:pt x="2436" y="122"/>
                    </a:lnTo>
                    <a:lnTo>
                      <a:pt x="2266" y="74"/>
                    </a:lnTo>
                    <a:lnTo>
                      <a:pt x="2095" y="25"/>
                    </a:lnTo>
                    <a:lnTo>
                      <a:pt x="2095" y="25"/>
                    </a:lnTo>
                    <a:lnTo>
                      <a:pt x="1925" y="1"/>
                    </a:lnTo>
                    <a:lnTo>
                      <a:pt x="1730" y="1"/>
                    </a:lnTo>
                    <a:lnTo>
                      <a:pt x="1559" y="1"/>
                    </a:lnTo>
                    <a:lnTo>
                      <a:pt x="1389" y="25"/>
                    </a:lnTo>
                    <a:lnTo>
                      <a:pt x="1218" y="74"/>
                    </a:lnTo>
                    <a:lnTo>
                      <a:pt x="1072" y="147"/>
                    </a:lnTo>
                    <a:lnTo>
                      <a:pt x="902" y="220"/>
                    </a:lnTo>
                    <a:lnTo>
                      <a:pt x="756" y="317"/>
                    </a:lnTo>
                    <a:lnTo>
                      <a:pt x="634" y="415"/>
                    </a:lnTo>
                    <a:lnTo>
                      <a:pt x="512" y="537"/>
                    </a:lnTo>
                    <a:lnTo>
                      <a:pt x="390" y="658"/>
                    </a:lnTo>
                    <a:lnTo>
                      <a:pt x="293" y="804"/>
                    </a:lnTo>
                    <a:lnTo>
                      <a:pt x="195" y="951"/>
                    </a:lnTo>
                    <a:lnTo>
                      <a:pt x="122" y="1097"/>
                    </a:lnTo>
                    <a:lnTo>
                      <a:pt x="74" y="1267"/>
                    </a:lnTo>
                    <a:lnTo>
                      <a:pt x="25" y="1462"/>
                    </a:lnTo>
                    <a:lnTo>
                      <a:pt x="25" y="1462"/>
                    </a:lnTo>
                    <a:lnTo>
                      <a:pt x="1" y="1633"/>
                    </a:lnTo>
                    <a:lnTo>
                      <a:pt x="1" y="1803"/>
                    </a:lnTo>
                    <a:lnTo>
                      <a:pt x="1" y="1998"/>
                    </a:lnTo>
                    <a:lnTo>
                      <a:pt x="25" y="2168"/>
                    </a:lnTo>
                    <a:lnTo>
                      <a:pt x="74" y="2339"/>
                    </a:lnTo>
                    <a:lnTo>
                      <a:pt x="147" y="2485"/>
                    </a:lnTo>
                    <a:lnTo>
                      <a:pt x="220" y="2655"/>
                    </a:lnTo>
                    <a:lnTo>
                      <a:pt x="317" y="2777"/>
                    </a:lnTo>
                    <a:lnTo>
                      <a:pt x="415" y="2923"/>
                    </a:lnTo>
                    <a:lnTo>
                      <a:pt x="536" y="3045"/>
                    </a:lnTo>
                    <a:lnTo>
                      <a:pt x="658" y="3167"/>
                    </a:lnTo>
                    <a:lnTo>
                      <a:pt x="804" y="3264"/>
                    </a:lnTo>
                    <a:lnTo>
                      <a:pt x="950" y="3362"/>
                    </a:lnTo>
                    <a:lnTo>
                      <a:pt x="1096" y="3435"/>
                    </a:lnTo>
                    <a:lnTo>
                      <a:pt x="1267" y="3483"/>
                    </a:lnTo>
                    <a:lnTo>
                      <a:pt x="1462" y="3532"/>
                    </a:lnTo>
                    <a:lnTo>
                      <a:pt x="1462" y="3532"/>
                    </a:lnTo>
                    <a:lnTo>
                      <a:pt x="1705" y="3557"/>
                    </a:lnTo>
                    <a:lnTo>
                      <a:pt x="1973" y="3557"/>
                    </a:lnTo>
                    <a:lnTo>
                      <a:pt x="2217" y="3508"/>
                    </a:lnTo>
                    <a:lnTo>
                      <a:pt x="2460" y="3435"/>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 name="Shape 825">
                <a:extLst>
                  <a:ext uri="{FF2B5EF4-FFF2-40B4-BE49-F238E27FC236}">
                    <a16:creationId xmlns:a16="http://schemas.microsoft.com/office/drawing/2014/main" id="{5C225417-5386-4CF0-A050-D547324972FC}"/>
                  </a:ext>
                </a:extLst>
              </p:cNvPr>
              <p:cNvSpPr/>
              <p:nvPr/>
            </p:nvSpPr>
            <p:spPr>
              <a:xfrm>
                <a:off x="5233525" y="5255225"/>
                <a:ext cx="89525" cy="89525"/>
              </a:xfrm>
              <a:custGeom>
                <a:avLst/>
                <a:gdLst/>
                <a:ahLst/>
                <a:cxnLst/>
                <a:rect l="0" t="0" r="0" b="0"/>
                <a:pathLst>
                  <a:path w="3581" h="3581" fill="none" extrusionOk="0">
                    <a:moveTo>
                      <a:pt x="3215" y="707"/>
                    </a:moveTo>
                    <a:lnTo>
                      <a:pt x="3215" y="707"/>
                    </a:lnTo>
                    <a:lnTo>
                      <a:pt x="3093" y="585"/>
                    </a:lnTo>
                    <a:lnTo>
                      <a:pt x="2972" y="464"/>
                    </a:lnTo>
                    <a:lnTo>
                      <a:pt x="2850" y="342"/>
                    </a:lnTo>
                    <a:lnTo>
                      <a:pt x="2679" y="244"/>
                    </a:lnTo>
                    <a:lnTo>
                      <a:pt x="2679" y="244"/>
                    </a:lnTo>
                    <a:lnTo>
                      <a:pt x="2533" y="171"/>
                    </a:lnTo>
                    <a:lnTo>
                      <a:pt x="2363" y="98"/>
                    </a:lnTo>
                    <a:lnTo>
                      <a:pt x="2192" y="50"/>
                    </a:lnTo>
                    <a:lnTo>
                      <a:pt x="2022" y="25"/>
                    </a:lnTo>
                    <a:lnTo>
                      <a:pt x="1851" y="1"/>
                    </a:lnTo>
                    <a:lnTo>
                      <a:pt x="1681" y="25"/>
                    </a:lnTo>
                    <a:lnTo>
                      <a:pt x="1510" y="25"/>
                    </a:lnTo>
                    <a:lnTo>
                      <a:pt x="1340" y="74"/>
                    </a:lnTo>
                    <a:lnTo>
                      <a:pt x="1169" y="123"/>
                    </a:lnTo>
                    <a:lnTo>
                      <a:pt x="1023" y="196"/>
                    </a:lnTo>
                    <a:lnTo>
                      <a:pt x="877" y="269"/>
                    </a:lnTo>
                    <a:lnTo>
                      <a:pt x="731" y="366"/>
                    </a:lnTo>
                    <a:lnTo>
                      <a:pt x="585" y="488"/>
                    </a:lnTo>
                    <a:lnTo>
                      <a:pt x="463" y="610"/>
                    </a:lnTo>
                    <a:lnTo>
                      <a:pt x="341" y="731"/>
                    </a:lnTo>
                    <a:lnTo>
                      <a:pt x="244" y="902"/>
                    </a:lnTo>
                    <a:lnTo>
                      <a:pt x="244" y="902"/>
                    </a:lnTo>
                    <a:lnTo>
                      <a:pt x="171" y="1048"/>
                    </a:lnTo>
                    <a:lnTo>
                      <a:pt x="98" y="1219"/>
                    </a:lnTo>
                    <a:lnTo>
                      <a:pt x="49" y="1389"/>
                    </a:lnTo>
                    <a:lnTo>
                      <a:pt x="25" y="1560"/>
                    </a:lnTo>
                    <a:lnTo>
                      <a:pt x="0" y="1730"/>
                    </a:lnTo>
                    <a:lnTo>
                      <a:pt x="0" y="1900"/>
                    </a:lnTo>
                    <a:lnTo>
                      <a:pt x="25" y="2071"/>
                    </a:lnTo>
                    <a:lnTo>
                      <a:pt x="73" y="2241"/>
                    </a:lnTo>
                    <a:lnTo>
                      <a:pt x="122" y="2412"/>
                    </a:lnTo>
                    <a:lnTo>
                      <a:pt x="195" y="2558"/>
                    </a:lnTo>
                    <a:lnTo>
                      <a:pt x="268" y="2729"/>
                    </a:lnTo>
                    <a:lnTo>
                      <a:pt x="366" y="2850"/>
                    </a:lnTo>
                    <a:lnTo>
                      <a:pt x="463" y="2996"/>
                    </a:lnTo>
                    <a:lnTo>
                      <a:pt x="609" y="3118"/>
                    </a:lnTo>
                    <a:lnTo>
                      <a:pt x="731" y="3240"/>
                    </a:lnTo>
                    <a:lnTo>
                      <a:pt x="901" y="3337"/>
                    </a:lnTo>
                    <a:lnTo>
                      <a:pt x="901" y="3337"/>
                    </a:lnTo>
                    <a:lnTo>
                      <a:pt x="1048" y="3410"/>
                    </a:lnTo>
                    <a:lnTo>
                      <a:pt x="1218" y="3484"/>
                    </a:lnTo>
                    <a:lnTo>
                      <a:pt x="1389" y="3532"/>
                    </a:lnTo>
                    <a:lnTo>
                      <a:pt x="1559" y="3557"/>
                    </a:lnTo>
                    <a:lnTo>
                      <a:pt x="1730" y="3581"/>
                    </a:lnTo>
                    <a:lnTo>
                      <a:pt x="1900" y="3581"/>
                    </a:lnTo>
                    <a:lnTo>
                      <a:pt x="2071" y="3557"/>
                    </a:lnTo>
                    <a:lnTo>
                      <a:pt x="2241" y="3508"/>
                    </a:lnTo>
                    <a:lnTo>
                      <a:pt x="2411" y="3459"/>
                    </a:lnTo>
                    <a:lnTo>
                      <a:pt x="2558" y="3410"/>
                    </a:lnTo>
                    <a:lnTo>
                      <a:pt x="2704" y="3313"/>
                    </a:lnTo>
                    <a:lnTo>
                      <a:pt x="2850" y="3216"/>
                    </a:lnTo>
                    <a:lnTo>
                      <a:pt x="2996" y="3118"/>
                    </a:lnTo>
                    <a:lnTo>
                      <a:pt x="3118" y="2996"/>
                    </a:lnTo>
                    <a:lnTo>
                      <a:pt x="3240" y="2850"/>
                    </a:lnTo>
                    <a:lnTo>
                      <a:pt x="3337" y="2704"/>
                    </a:lnTo>
                    <a:lnTo>
                      <a:pt x="3337" y="2704"/>
                    </a:lnTo>
                    <a:lnTo>
                      <a:pt x="3459" y="2412"/>
                    </a:lnTo>
                    <a:lnTo>
                      <a:pt x="3532" y="2144"/>
                    </a:lnTo>
                    <a:lnTo>
                      <a:pt x="3581" y="1852"/>
                    </a:lnTo>
                    <a:lnTo>
                      <a:pt x="3556" y="1560"/>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 name="Shape 826">
                <a:extLst>
                  <a:ext uri="{FF2B5EF4-FFF2-40B4-BE49-F238E27FC236}">
                    <a16:creationId xmlns:a16="http://schemas.microsoft.com/office/drawing/2014/main" id="{F2B2177A-3C1C-4737-A983-B5086B44BAC9}"/>
                  </a:ext>
                </a:extLst>
              </p:cNvPr>
              <p:cNvSpPr/>
              <p:nvPr/>
            </p:nvSpPr>
            <p:spPr>
              <a:xfrm>
                <a:off x="5453325" y="5382475"/>
                <a:ext cx="88925" cy="88325"/>
              </a:xfrm>
              <a:custGeom>
                <a:avLst/>
                <a:gdLst/>
                <a:ahLst/>
                <a:cxnLst/>
                <a:rect l="0" t="0" r="0" b="0"/>
                <a:pathLst>
                  <a:path w="3557" h="3533" fill="none" extrusionOk="0">
                    <a:moveTo>
                      <a:pt x="1389" y="1"/>
                    </a:moveTo>
                    <a:lnTo>
                      <a:pt x="1389" y="1"/>
                    </a:lnTo>
                    <a:lnTo>
                      <a:pt x="1194" y="50"/>
                    </a:lnTo>
                    <a:lnTo>
                      <a:pt x="999" y="147"/>
                    </a:lnTo>
                    <a:lnTo>
                      <a:pt x="804" y="245"/>
                    </a:lnTo>
                    <a:lnTo>
                      <a:pt x="634" y="366"/>
                    </a:lnTo>
                    <a:lnTo>
                      <a:pt x="634" y="366"/>
                    </a:lnTo>
                    <a:lnTo>
                      <a:pt x="488" y="488"/>
                    </a:lnTo>
                    <a:lnTo>
                      <a:pt x="390" y="634"/>
                    </a:lnTo>
                    <a:lnTo>
                      <a:pt x="268" y="780"/>
                    </a:lnTo>
                    <a:lnTo>
                      <a:pt x="195" y="926"/>
                    </a:lnTo>
                    <a:lnTo>
                      <a:pt x="122" y="1073"/>
                    </a:lnTo>
                    <a:lnTo>
                      <a:pt x="74" y="1243"/>
                    </a:lnTo>
                    <a:lnTo>
                      <a:pt x="25" y="1414"/>
                    </a:lnTo>
                    <a:lnTo>
                      <a:pt x="0" y="1584"/>
                    </a:lnTo>
                    <a:lnTo>
                      <a:pt x="0" y="1755"/>
                    </a:lnTo>
                    <a:lnTo>
                      <a:pt x="0" y="1925"/>
                    </a:lnTo>
                    <a:lnTo>
                      <a:pt x="25" y="2096"/>
                    </a:lnTo>
                    <a:lnTo>
                      <a:pt x="74" y="2266"/>
                    </a:lnTo>
                    <a:lnTo>
                      <a:pt x="122" y="2412"/>
                    </a:lnTo>
                    <a:lnTo>
                      <a:pt x="195" y="2583"/>
                    </a:lnTo>
                    <a:lnTo>
                      <a:pt x="293" y="2729"/>
                    </a:lnTo>
                    <a:lnTo>
                      <a:pt x="415" y="2875"/>
                    </a:lnTo>
                    <a:lnTo>
                      <a:pt x="415" y="2875"/>
                    </a:lnTo>
                    <a:lnTo>
                      <a:pt x="536" y="3021"/>
                    </a:lnTo>
                    <a:lnTo>
                      <a:pt x="658" y="3143"/>
                    </a:lnTo>
                    <a:lnTo>
                      <a:pt x="804" y="3240"/>
                    </a:lnTo>
                    <a:lnTo>
                      <a:pt x="950" y="3313"/>
                    </a:lnTo>
                    <a:lnTo>
                      <a:pt x="1121" y="3386"/>
                    </a:lnTo>
                    <a:lnTo>
                      <a:pt x="1267" y="3459"/>
                    </a:lnTo>
                    <a:lnTo>
                      <a:pt x="1437" y="3484"/>
                    </a:lnTo>
                    <a:lnTo>
                      <a:pt x="1608" y="3508"/>
                    </a:lnTo>
                    <a:lnTo>
                      <a:pt x="1778" y="3532"/>
                    </a:lnTo>
                    <a:lnTo>
                      <a:pt x="1949" y="3508"/>
                    </a:lnTo>
                    <a:lnTo>
                      <a:pt x="2119" y="3484"/>
                    </a:lnTo>
                    <a:lnTo>
                      <a:pt x="2290" y="3435"/>
                    </a:lnTo>
                    <a:lnTo>
                      <a:pt x="2460" y="3386"/>
                    </a:lnTo>
                    <a:lnTo>
                      <a:pt x="2606" y="3313"/>
                    </a:lnTo>
                    <a:lnTo>
                      <a:pt x="2777" y="3216"/>
                    </a:lnTo>
                    <a:lnTo>
                      <a:pt x="2923" y="3118"/>
                    </a:lnTo>
                    <a:lnTo>
                      <a:pt x="2923" y="3118"/>
                    </a:lnTo>
                    <a:lnTo>
                      <a:pt x="3045" y="2997"/>
                    </a:lnTo>
                    <a:lnTo>
                      <a:pt x="3167" y="2851"/>
                    </a:lnTo>
                    <a:lnTo>
                      <a:pt x="3264" y="2704"/>
                    </a:lnTo>
                    <a:lnTo>
                      <a:pt x="3361" y="2558"/>
                    </a:lnTo>
                    <a:lnTo>
                      <a:pt x="3435" y="2412"/>
                    </a:lnTo>
                    <a:lnTo>
                      <a:pt x="3483" y="2242"/>
                    </a:lnTo>
                    <a:lnTo>
                      <a:pt x="3532" y="2071"/>
                    </a:lnTo>
                    <a:lnTo>
                      <a:pt x="3556" y="1901"/>
                    </a:lnTo>
                    <a:lnTo>
                      <a:pt x="3556" y="1730"/>
                    </a:lnTo>
                    <a:lnTo>
                      <a:pt x="3556" y="1560"/>
                    </a:lnTo>
                    <a:lnTo>
                      <a:pt x="3532" y="1389"/>
                    </a:lnTo>
                    <a:lnTo>
                      <a:pt x="3483" y="1219"/>
                    </a:lnTo>
                    <a:lnTo>
                      <a:pt x="3410" y="1048"/>
                    </a:lnTo>
                    <a:lnTo>
                      <a:pt x="3337" y="902"/>
                    </a:lnTo>
                    <a:lnTo>
                      <a:pt x="3264" y="756"/>
                    </a:lnTo>
                    <a:lnTo>
                      <a:pt x="3142" y="610"/>
                    </a:lnTo>
                    <a:lnTo>
                      <a:pt x="3142" y="610"/>
                    </a:lnTo>
                    <a:lnTo>
                      <a:pt x="2972" y="415"/>
                    </a:lnTo>
                    <a:lnTo>
                      <a:pt x="2753" y="245"/>
                    </a:lnTo>
                    <a:lnTo>
                      <a:pt x="2533" y="123"/>
                    </a:lnTo>
                    <a:lnTo>
                      <a:pt x="2314" y="50"/>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 name="Shape 827">
                <a:extLst>
                  <a:ext uri="{FF2B5EF4-FFF2-40B4-BE49-F238E27FC236}">
                    <a16:creationId xmlns:a16="http://schemas.microsoft.com/office/drawing/2014/main" id="{065E0883-FD56-4990-A3BA-7394FB6E3D9D}"/>
                  </a:ext>
                </a:extLst>
              </p:cNvPr>
              <p:cNvSpPr/>
              <p:nvPr/>
            </p:nvSpPr>
            <p:spPr>
              <a:xfrm>
                <a:off x="5682875" y="5188875"/>
                <a:ext cx="88925" cy="89525"/>
              </a:xfrm>
              <a:custGeom>
                <a:avLst/>
                <a:gdLst/>
                <a:ahLst/>
                <a:cxnLst/>
                <a:rect l="0" t="0" r="0" b="0"/>
                <a:pathLst>
                  <a:path w="3557" h="3581" fill="none" extrusionOk="0">
                    <a:moveTo>
                      <a:pt x="0" y="2022"/>
                    </a:moveTo>
                    <a:lnTo>
                      <a:pt x="0" y="2022"/>
                    </a:lnTo>
                    <a:lnTo>
                      <a:pt x="25" y="2216"/>
                    </a:lnTo>
                    <a:lnTo>
                      <a:pt x="98" y="2411"/>
                    </a:lnTo>
                    <a:lnTo>
                      <a:pt x="98" y="2411"/>
                    </a:lnTo>
                    <a:lnTo>
                      <a:pt x="171" y="2557"/>
                    </a:lnTo>
                    <a:lnTo>
                      <a:pt x="244" y="2728"/>
                    </a:lnTo>
                    <a:lnTo>
                      <a:pt x="341" y="2874"/>
                    </a:lnTo>
                    <a:lnTo>
                      <a:pt x="463" y="2996"/>
                    </a:lnTo>
                    <a:lnTo>
                      <a:pt x="585" y="3118"/>
                    </a:lnTo>
                    <a:lnTo>
                      <a:pt x="707" y="3239"/>
                    </a:lnTo>
                    <a:lnTo>
                      <a:pt x="853" y="3337"/>
                    </a:lnTo>
                    <a:lnTo>
                      <a:pt x="999" y="3410"/>
                    </a:lnTo>
                    <a:lnTo>
                      <a:pt x="1169" y="3483"/>
                    </a:lnTo>
                    <a:lnTo>
                      <a:pt x="1340" y="3532"/>
                    </a:lnTo>
                    <a:lnTo>
                      <a:pt x="1510" y="3556"/>
                    </a:lnTo>
                    <a:lnTo>
                      <a:pt x="1681" y="3580"/>
                    </a:lnTo>
                    <a:lnTo>
                      <a:pt x="1851" y="3580"/>
                    </a:lnTo>
                    <a:lnTo>
                      <a:pt x="2022" y="3556"/>
                    </a:lnTo>
                    <a:lnTo>
                      <a:pt x="2192" y="3532"/>
                    </a:lnTo>
                    <a:lnTo>
                      <a:pt x="2363" y="3459"/>
                    </a:lnTo>
                    <a:lnTo>
                      <a:pt x="2363" y="3459"/>
                    </a:lnTo>
                    <a:lnTo>
                      <a:pt x="2533" y="3410"/>
                    </a:lnTo>
                    <a:lnTo>
                      <a:pt x="2704" y="3312"/>
                    </a:lnTo>
                    <a:lnTo>
                      <a:pt x="2850" y="3215"/>
                    </a:lnTo>
                    <a:lnTo>
                      <a:pt x="2972" y="3093"/>
                    </a:lnTo>
                    <a:lnTo>
                      <a:pt x="3093" y="2971"/>
                    </a:lnTo>
                    <a:lnTo>
                      <a:pt x="3215" y="2850"/>
                    </a:lnTo>
                    <a:lnTo>
                      <a:pt x="3288" y="2704"/>
                    </a:lnTo>
                    <a:lnTo>
                      <a:pt x="3386" y="2557"/>
                    </a:lnTo>
                    <a:lnTo>
                      <a:pt x="3434" y="2387"/>
                    </a:lnTo>
                    <a:lnTo>
                      <a:pt x="3483" y="2216"/>
                    </a:lnTo>
                    <a:lnTo>
                      <a:pt x="3532" y="2070"/>
                    </a:lnTo>
                    <a:lnTo>
                      <a:pt x="3556" y="1875"/>
                    </a:lnTo>
                    <a:lnTo>
                      <a:pt x="3556" y="1705"/>
                    </a:lnTo>
                    <a:lnTo>
                      <a:pt x="3532" y="1534"/>
                    </a:lnTo>
                    <a:lnTo>
                      <a:pt x="3507" y="1364"/>
                    </a:lnTo>
                    <a:lnTo>
                      <a:pt x="3434" y="1194"/>
                    </a:lnTo>
                    <a:lnTo>
                      <a:pt x="3434" y="1194"/>
                    </a:lnTo>
                    <a:lnTo>
                      <a:pt x="3361" y="1023"/>
                    </a:lnTo>
                    <a:lnTo>
                      <a:pt x="3288" y="853"/>
                    </a:lnTo>
                    <a:lnTo>
                      <a:pt x="3191" y="706"/>
                    </a:lnTo>
                    <a:lnTo>
                      <a:pt x="3069" y="585"/>
                    </a:lnTo>
                    <a:lnTo>
                      <a:pt x="2947" y="463"/>
                    </a:lnTo>
                    <a:lnTo>
                      <a:pt x="2825" y="341"/>
                    </a:lnTo>
                    <a:lnTo>
                      <a:pt x="2679" y="268"/>
                    </a:lnTo>
                    <a:lnTo>
                      <a:pt x="2533" y="171"/>
                    </a:lnTo>
                    <a:lnTo>
                      <a:pt x="2363" y="122"/>
                    </a:lnTo>
                    <a:lnTo>
                      <a:pt x="2192" y="73"/>
                    </a:lnTo>
                    <a:lnTo>
                      <a:pt x="2022" y="24"/>
                    </a:lnTo>
                    <a:lnTo>
                      <a:pt x="1851" y="24"/>
                    </a:lnTo>
                    <a:lnTo>
                      <a:pt x="1681" y="0"/>
                    </a:lnTo>
                    <a:lnTo>
                      <a:pt x="1510" y="24"/>
                    </a:lnTo>
                    <a:lnTo>
                      <a:pt x="1340" y="73"/>
                    </a:lnTo>
                    <a:lnTo>
                      <a:pt x="1169" y="122"/>
                    </a:lnTo>
                    <a:lnTo>
                      <a:pt x="1169" y="122"/>
                    </a:lnTo>
                    <a:lnTo>
                      <a:pt x="974" y="195"/>
                    </a:lnTo>
                    <a:lnTo>
                      <a:pt x="804" y="292"/>
                    </a:lnTo>
                    <a:lnTo>
                      <a:pt x="658" y="390"/>
                    </a:lnTo>
                    <a:lnTo>
                      <a:pt x="512" y="512"/>
                    </a:lnTo>
                    <a:lnTo>
                      <a:pt x="390" y="658"/>
                    </a:lnTo>
                    <a:lnTo>
                      <a:pt x="293" y="804"/>
                    </a:lnTo>
                    <a:lnTo>
                      <a:pt x="195" y="950"/>
                    </a:lnTo>
                    <a:lnTo>
                      <a:pt x="122" y="1120"/>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3" name="Shape 828">
                <a:extLst>
                  <a:ext uri="{FF2B5EF4-FFF2-40B4-BE49-F238E27FC236}">
                    <a16:creationId xmlns:a16="http://schemas.microsoft.com/office/drawing/2014/main" id="{C497A5ED-CCEE-4F09-A7B4-7079C57F1DC1}"/>
                  </a:ext>
                </a:extLst>
              </p:cNvPr>
              <p:cNvSpPr/>
              <p:nvPr/>
            </p:nvSpPr>
            <p:spPr>
              <a:xfrm>
                <a:off x="5411925" y="5110925"/>
                <a:ext cx="188775" cy="189400"/>
              </a:xfrm>
              <a:custGeom>
                <a:avLst/>
                <a:gdLst/>
                <a:ahLst/>
                <a:cxnLst/>
                <a:rect l="0" t="0" r="0" b="0"/>
                <a:pathLst>
                  <a:path w="7551" h="7576" fill="none" extrusionOk="0">
                    <a:moveTo>
                      <a:pt x="0" y="3776"/>
                    </a:moveTo>
                    <a:lnTo>
                      <a:pt x="0" y="3776"/>
                    </a:lnTo>
                    <a:lnTo>
                      <a:pt x="25" y="3410"/>
                    </a:lnTo>
                    <a:lnTo>
                      <a:pt x="73" y="3021"/>
                    </a:lnTo>
                    <a:lnTo>
                      <a:pt x="171" y="2655"/>
                    </a:lnTo>
                    <a:lnTo>
                      <a:pt x="293" y="2314"/>
                    </a:lnTo>
                    <a:lnTo>
                      <a:pt x="463" y="1973"/>
                    </a:lnTo>
                    <a:lnTo>
                      <a:pt x="658" y="1681"/>
                    </a:lnTo>
                    <a:lnTo>
                      <a:pt x="877" y="1389"/>
                    </a:lnTo>
                    <a:lnTo>
                      <a:pt x="1121" y="1121"/>
                    </a:lnTo>
                    <a:lnTo>
                      <a:pt x="1389" y="877"/>
                    </a:lnTo>
                    <a:lnTo>
                      <a:pt x="1656" y="658"/>
                    </a:lnTo>
                    <a:lnTo>
                      <a:pt x="1973" y="463"/>
                    </a:lnTo>
                    <a:lnTo>
                      <a:pt x="2314" y="293"/>
                    </a:lnTo>
                    <a:lnTo>
                      <a:pt x="2655" y="171"/>
                    </a:lnTo>
                    <a:lnTo>
                      <a:pt x="3020" y="74"/>
                    </a:lnTo>
                    <a:lnTo>
                      <a:pt x="3386" y="25"/>
                    </a:lnTo>
                    <a:lnTo>
                      <a:pt x="3775" y="1"/>
                    </a:lnTo>
                    <a:lnTo>
                      <a:pt x="3775" y="1"/>
                    </a:lnTo>
                    <a:lnTo>
                      <a:pt x="4165" y="25"/>
                    </a:lnTo>
                    <a:lnTo>
                      <a:pt x="4555" y="74"/>
                    </a:lnTo>
                    <a:lnTo>
                      <a:pt x="4896" y="171"/>
                    </a:lnTo>
                    <a:lnTo>
                      <a:pt x="5261" y="293"/>
                    </a:lnTo>
                    <a:lnTo>
                      <a:pt x="5578" y="463"/>
                    </a:lnTo>
                    <a:lnTo>
                      <a:pt x="5894" y="658"/>
                    </a:lnTo>
                    <a:lnTo>
                      <a:pt x="6186" y="877"/>
                    </a:lnTo>
                    <a:lnTo>
                      <a:pt x="6454" y="1121"/>
                    </a:lnTo>
                    <a:lnTo>
                      <a:pt x="6698" y="1389"/>
                    </a:lnTo>
                    <a:lnTo>
                      <a:pt x="6917" y="1681"/>
                    </a:lnTo>
                    <a:lnTo>
                      <a:pt x="7112" y="1973"/>
                    </a:lnTo>
                    <a:lnTo>
                      <a:pt x="7258" y="2314"/>
                    </a:lnTo>
                    <a:lnTo>
                      <a:pt x="7404" y="2655"/>
                    </a:lnTo>
                    <a:lnTo>
                      <a:pt x="7477" y="3021"/>
                    </a:lnTo>
                    <a:lnTo>
                      <a:pt x="7550" y="3410"/>
                    </a:lnTo>
                    <a:lnTo>
                      <a:pt x="7550" y="3776"/>
                    </a:lnTo>
                    <a:lnTo>
                      <a:pt x="7550" y="3776"/>
                    </a:lnTo>
                    <a:lnTo>
                      <a:pt x="7550" y="4165"/>
                    </a:lnTo>
                    <a:lnTo>
                      <a:pt x="7477" y="4555"/>
                    </a:lnTo>
                    <a:lnTo>
                      <a:pt x="7404" y="4920"/>
                    </a:lnTo>
                    <a:lnTo>
                      <a:pt x="7258" y="5261"/>
                    </a:lnTo>
                    <a:lnTo>
                      <a:pt x="7112" y="5578"/>
                    </a:lnTo>
                    <a:lnTo>
                      <a:pt x="6917" y="5895"/>
                    </a:lnTo>
                    <a:lnTo>
                      <a:pt x="6698" y="6187"/>
                    </a:lnTo>
                    <a:lnTo>
                      <a:pt x="6454" y="6455"/>
                    </a:lnTo>
                    <a:lnTo>
                      <a:pt x="6186" y="6698"/>
                    </a:lnTo>
                    <a:lnTo>
                      <a:pt x="5894" y="6917"/>
                    </a:lnTo>
                    <a:lnTo>
                      <a:pt x="5578" y="7112"/>
                    </a:lnTo>
                    <a:lnTo>
                      <a:pt x="5261" y="7258"/>
                    </a:lnTo>
                    <a:lnTo>
                      <a:pt x="4896" y="7405"/>
                    </a:lnTo>
                    <a:lnTo>
                      <a:pt x="4555" y="7478"/>
                    </a:lnTo>
                    <a:lnTo>
                      <a:pt x="4165" y="7551"/>
                    </a:lnTo>
                    <a:lnTo>
                      <a:pt x="3775" y="7575"/>
                    </a:lnTo>
                    <a:lnTo>
                      <a:pt x="3775" y="7575"/>
                    </a:lnTo>
                    <a:lnTo>
                      <a:pt x="3386" y="7551"/>
                    </a:lnTo>
                    <a:lnTo>
                      <a:pt x="3020" y="7478"/>
                    </a:lnTo>
                    <a:lnTo>
                      <a:pt x="2655" y="7405"/>
                    </a:lnTo>
                    <a:lnTo>
                      <a:pt x="2314" y="7258"/>
                    </a:lnTo>
                    <a:lnTo>
                      <a:pt x="1973" y="7112"/>
                    </a:lnTo>
                    <a:lnTo>
                      <a:pt x="1656" y="6917"/>
                    </a:lnTo>
                    <a:lnTo>
                      <a:pt x="1389" y="6698"/>
                    </a:lnTo>
                    <a:lnTo>
                      <a:pt x="1121" y="6455"/>
                    </a:lnTo>
                    <a:lnTo>
                      <a:pt x="877" y="6187"/>
                    </a:lnTo>
                    <a:lnTo>
                      <a:pt x="658" y="5895"/>
                    </a:lnTo>
                    <a:lnTo>
                      <a:pt x="463" y="5578"/>
                    </a:lnTo>
                    <a:lnTo>
                      <a:pt x="293" y="5261"/>
                    </a:lnTo>
                    <a:lnTo>
                      <a:pt x="171" y="4920"/>
                    </a:lnTo>
                    <a:lnTo>
                      <a:pt x="73" y="4555"/>
                    </a:lnTo>
                    <a:lnTo>
                      <a:pt x="25" y="4165"/>
                    </a:lnTo>
                    <a:lnTo>
                      <a:pt x="0" y="3776"/>
                    </a:lnTo>
                    <a:lnTo>
                      <a:pt x="0" y="3776"/>
                    </a:lnTo>
                    <a:close/>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4" name="Shape 829">
                <a:extLst>
                  <a:ext uri="{FF2B5EF4-FFF2-40B4-BE49-F238E27FC236}">
                    <a16:creationId xmlns:a16="http://schemas.microsoft.com/office/drawing/2014/main" id="{D8CBE5C1-1916-4EF1-B9E9-DC5E58DE62C4}"/>
                  </a:ext>
                </a:extLst>
              </p:cNvPr>
              <p:cNvSpPr/>
              <p:nvPr/>
            </p:nvSpPr>
            <p:spPr>
              <a:xfrm>
                <a:off x="5367475" y="5025075"/>
                <a:ext cx="81600" cy="105975"/>
              </a:xfrm>
              <a:custGeom>
                <a:avLst/>
                <a:gdLst/>
                <a:ahLst/>
                <a:cxnLst/>
                <a:rect l="0" t="0" r="0" b="0"/>
                <a:pathLst>
                  <a:path w="3264" h="4239" fill="none" extrusionOk="0">
                    <a:moveTo>
                      <a:pt x="0" y="1"/>
                    </a:moveTo>
                    <a:lnTo>
                      <a:pt x="3264" y="4238"/>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5" name="Shape 830">
                <a:extLst>
                  <a:ext uri="{FF2B5EF4-FFF2-40B4-BE49-F238E27FC236}">
                    <a16:creationId xmlns:a16="http://schemas.microsoft.com/office/drawing/2014/main" id="{BB37530B-08B3-4205-8A08-E876EE3F9FBE}"/>
                  </a:ext>
                </a:extLst>
              </p:cNvPr>
              <p:cNvSpPr/>
              <p:nvPr/>
            </p:nvSpPr>
            <p:spPr>
              <a:xfrm>
                <a:off x="5567800" y="4999500"/>
                <a:ext cx="115100" cy="133975"/>
              </a:xfrm>
              <a:custGeom>
                <a:avLst/>
                <a:gdLst/>
                <a:ahLst/>
                <a:cxnLst/>
                <a:rect l="0" t="0" r="0" b="0"/>
                <a:pathLst>
                  <a:path w="4604" h="5359" fill="none" extrusionOk="0">
                    <a:moveTo>
                      <a:pt x="0" y="5359"/>
                    </a:moveTo>
                    <a:lnTo>
                      <a:pt x="4603" y="1"/>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6" name="Shape 831">
                <a:extLst>
                  <a:ext uri="{FF2B5EF4-FFF2-40B4-BE49-F238E27FC236}">
                    <a16:creationId xmlns:a16="http://schemas.microsoft.com/office/drawing/2014/main" id="{14DEB002-C856-4D51-9E3F-42951B8C7A10}"/>
                  </a:ext>
                </a:extLst>
              </p:cNvPr>
              <p:cNvSpPr/>
              <p:nvPr/>
            </p:nvSpPr>
            <p:spPr>
              <a:xfrm>
                <a:off x="5600075" y="5217475"/>
                <a:ext cx="127275" cy="16475"/>
              </a:xfrm>
              <a:custGeom>
                <a:avLst/>
                <a:gdLst/>
                <a:ahLst/>
                <a:cxnLst/>
                <a:rect l="0" t="0" r="0" b="0"/>
                <a:pathLst>
                  <a:path w="5091" h="659" fill="none" extrusionOk="0">
                    <a:moveTo>
                      <a:pt x="5090" y="658"/>
                    </a:moveTo>
                    <a:lnTo>
                      <a:pt x="0" y="1"/>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7" name="Shape 832">
                <a:extLst>
                  <a:ext uri="{FF2B5EF4-FFF2-40B4-BE49-F238E27FC236}">
                    <a16:creationId xmlns:a16="http://schemas.microsoft.com/office/drawing/2014/main" id="{5B5D5E96-C594-4AB6-9DF5-2ED8F56CCF52}"/>
                  </a:ext>
                </a:extLst>
              </p:cNvPr>
              <p:cNvSpPr/>
              <p:nvPr/>
            </p:nvSpPr>
            <p:spPr>
              <a:xfrm>
                <a:off x="5497775" y="5299675"/>
                <a:ext cx="4900" cy="126675"/>
              </a:xfrm>
              <a:custGeom>
                <a:avLst/>
                <a:gdLst/>
                <a:ahLst/>
                <a:cxnLst/>
                <a:rect l="0" t="0" r="0" b="0"/>
                <a:pathLst>
                  <a:path w="196" h="5067" fill="none" extrusionOk="0">
                    <a:moveTo>
                      <a:pt x="0" y="5067"/>
                    </a:moveTo>
                    <a:lnTo>
                      <a:pt x="195" y="1"/>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8" name="Shape 833">
                <a:extLst>
                  <a:ext uri="{FF2B5EF4-FFF2-40B4-BE49-F238E27FC236}">
                    <a16:creationId xmlns:a16="http://schemas.microsoft.com/office/drawing/2014/main" id="{3FC3F998-CA08-40F4-81A5-CEC994EBBF42}"/>
                  </a:ext>
                </a:extLst>
              </p:cNvPr>
              <p:cNvSpPr/>
              <p:nvPr/>
            </p:nvSpPr>
            <p:spPr>
              <a:xfrm>
                <a:off x="5277975" y="5241825"/>
                <a:ext cx="141275" cy="58500"/>
              </a:xfrm>
              <a:custGeom>
                <a:avLst/>
                <a:gdLst/>
                <a:ahLst/>
                <a:cxnLst/>
                <a:rect l="0" t="0" r="0" b="0"/>
                <a:pathLst>
                  <a:path w="5651" h="2340" fill="none" extrusionOk="0">
                    <a:moveTo>
                      <a:pt x="0" y="2339"/>
                    </a:moveTo>
                    <a:lnTo>
                      <a:pt x="5651" y="1"/>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sp>
        <p:nvSpPr>
          <p:cNvPr id="23" name="Text Placeholder 2">
            <a:extLst>
              <a:ext uri="{FF2B5EF4-FFF2-40B4-BE49-F238E27FC236}">
                <a16:creationId xmlns:a16="http://schemas.microsoft.com/office/drawing/2014/main" id="{9C05CDBC-229D-45E2-B2F9-9037D7DF9793}"/>
              </a:ext>
            </a:extLst>
          </p:cNvPr>
          <p:cNvSpPr>
            <a:spLocks noGrp="1"/>
          </p:cNvSpPr>
          <p:nvPr>
            <p:ph type="body" idx="1"/>
          </p:nvPr>
        </p:nvSpPr>
        <p:spPr>
          <a:xfrm>
            <a:off x="3315880" y="4628428"/>
            <a:ext cx="5590283" cy="1463040"/>
          </a:xfrm>
        </p:spPr>
        <p:txBody>
          <a:bodyPr lIns="91440" rIns="91440" anchor="t">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24" name="Rectangle 23">
            <a:extLst>
              <a:ext uri="{FF2B5EF4-FFF2-40B4-BE49-F238E27FC236}">
                <a16:creationId xmlns:a16="http://schemas.microsoft.com/office/drawing/2014/main" id="{4D812236-1A32-4FE2-AB5A-F8F998D835F3}"/>
              </a:ext>
            </a:extLst>
          </p:cNvPr>
          <p:cNvSpPr/>
          <p:nvPr/>
        </p:nvSpPr>
        <p:spPr>
          <a:xfrm>
            <a:off x="272955" y="0"/>
            <a:ext cx="423081" cy="15623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16067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75239" y="263276"/>
            <a:ext cx="11187259" cy="101466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75240" y="1463857"/>
            <a:ext cx="11187258" cy="4845504"/>
          </a:xfrm>
          <a:prstGeom prst="rect">
            <a:avLst/>
          </a:prstGeom>
        </p:spPr>
        <p:txBody>
          <a:bodyPr vert="horz" lIns="45720" tIns="45720" rIns="45720" bIns="45720" rtlCol="0">
            <a:normAutofit/>
          </a:bodyPr>
          <a:lstStyle/>
          <a:p>
            <a:pPr lvl="0"/>
            <a:r>
              <a:rPr lang="en-US" dirty="0"/>
              <a:t>Edit Master text styles</a:t>
            </a:r>
          </a:p>
          <a:p>
            <a:pPr lvl="0"/>
            <a:r>
              <a:rPr lang="en-US" dirty="0"/>
              <a:t> 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75240" y="6544402"/>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Segoe UI Light" panose="020B0502040204020203" pitchFamily="34" charset="0"/>
                <a:cs typeface="Segoe UI Light" panose="020B0502040204020203" pitchFamily="34" charset="0"/>
              </a:defRPr>
            </a:lvl1pPr>
          </a:lstStyle>
          <a:p>
            <a:fld id="{3800066E-AE26-4867-809A-E1C1DDA42905}" type="datetimeFigureOut">
              <a:rPr lang="en-US" smtClean="0"/>
              <a:t>7/27/2026</a:t>
            </a:fld>
            <a:endParaRPr lang="en-US"/>
          </a:p>
        </p:txBody>
      </p:sp>
      <p:sp>
        <p:nvSpPr>
          <p:cNvPr id="5" name="Footer Placeholder 4"/>
          <p:cNvSpPr>
            <a:spLocks noGrp="1"/>
          </p:cNvSpPr>
          <p:nvPr>
            <p:ph type="ftr" sz="quarter" idx="3"/>
          </p:nvPr>
        </p:nvSpPr>
        <p:spPr>
          <a:xfrm>
            <a:off x="4842742" y="6544402"/>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Segoe UI Light" panose="020B0502040204020203" pitchFamily="34" charset="0"/>
                <a:cs typeface="Segoe UI Light" panose="020B0502040204020203" pitchFamily="34" charset="0"/>
              </a:defRPr>
            </a:lvl1pPr>
          </a:lstStyle>
          <a:p>
            <a:endParaRPr lang="en-US"/>
          </a:p>
        </p:txBody>
      </p:sp>
      <p:sp>
        <p:nvSpPr>
          <p:cNvPr id="6" name="Slide Number Placeholder 5"/>
          <p:cNvSpPr>
            <a:spLocks noGrp="1"/>
          </p:cNvSpPr>
          <p:nvPr>
            <p:ph type="sldNum" sz="quarter" idx="4"/>
          </p:nvPr>
        </p:nvSpPr>
        <p:spPr>
          <a:xfrm>
            <a:off x="10837333" y="6544402"/>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Segoe UI Light" panose="020B0502040204020203" pitchFamily="34" charset="0"/>
                <a:cs typeface="Segoe UI Light" panose="020B0502040204020203" pitchFamily="34" charset="0"/>
              </a:defRPr>
            </a:lvl1pPr>
          </a:lstStyle>
          <a:p>
            <a:fld id="{BC6B1174-B23A-4C9C-BA15-E4986E158A1C}" type="slidenum">
              <a:rPr lang="en-US" smtClean="0"/>
              <a:t>‹#›</a:t>
            </a:fld>
            <a:endParaRPr lang="en-US"/>
          </a:p>
        </p:txBody>
      </p:sp>
      <p:cxnSp>
        <p:nvCxnSpPr>
          <p:cNvPr id="7" name="Straight Connector 6"/>
          <p:cNvCxnSpPr>
            <a:cxnSpLocks/>
          </p:cNvCxnSpPr>
          <p:nvPr/>
        </p:nvCxnSpPr>
        <p:spPr>
          <a:xfrm flipV="1">
            <a:off x="429491" y="172390"/>
            <a:ext cx="0" cy="1196439"/>
          </a:xfrm>
          <a:prstGeom prst="line">
            <a:avLst/>
          </a:prstGeom>
          <a:ln w="19050">
            <a:solidFill>
              <a:srgbClr val="4C328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73182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80000"/>
        </a:lnSpc>
        <a:spcBef>
          <a:spcPct val="0"/>
        </a:spcBef>
        <a:buNone/>
        <a:defRPr sz="4400" kern="1200" cap="none" spc="100" baseline="0">
          <a:solidFill>
            <a:schemeClr val="tx1">
              <a:lumMod val="95000"/>
              <a:lumOff val="5000"/>
            </a:schemeClr>
          </a:solidFill>
          <a:latin typeface="Segoe UI" panose="020B0502040204020203" pitchFamily="34" charset="0"/>
          <a:ea typeface="+mj-ea"/>
          <a:cs typeface="Segoe UI" panose="020B0502040204020203" pitchFamily="34"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800" kern="1200">
          <a:solidFill>
            <a:schemeClr val="tx1"/>
          </a:solidFill>
          <a:latin typeface="Segoe UI Semilight" panose="020B0402040204020203" pitchFamily="34" charset="0"/>
          <a:ea typeface="+mn-ea"/>
          <a:cs typeface="Segoe UI Semilight" panose="020B0402040204020203" pitchFamily="34" charset="0"/>
        </a:defRPr>
      </a:lvl1pPr>
      <a:lvl2pPr marL="128016" indent="0" algn="l" defTabSz="914400" rtl="0" eaLnBrk="1" latinLnBrk="0" hangingPunct="1">
        <a:lnSpc>
          <a:spcPct val="90000"/>
        </a:lnSpc>
        <a:spcBef>
          <a:spcPts val="200"/>
        </a:spcBef>
        <a:spcAft>
          <a:spcPts val="400"/>
        </a:spcAft>
        <a:buClr>
          <a:srgbClr val="B6A479"/>
        </a:buClr>
        <a:buFont typeface="Segoe UI Semilight" panose="020B0402040204020203" pitchFamily="34" charset="0"/>
        <a:buNone/>
        <a:defRPr sz="2800" kern="1200">
          <a:solidFill>
            <a:schemeClr val="tx1"/>
          </a:solidFill>
          <a:latin typeface="Segoe UI Semilight" panose="020B0402040204020203" pitchFamily="34" charset="0"/>
          <a:ea typeface="+mn-ea"/>
          <a:cs typeface="Segoe UI Semilight" panose="020B0402040204020203" pitchFamily="34" charset="0"/>
        </a:defRPr>
      </a:lvl2pPr>
      <a:lvl3pPr marL="448056"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3pPr>
      <a:lvl4pPr marL="59436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4pPr>
      <a:lvl5pPr marL="77724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3.png"/><Relationship Id="rId7"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3.jpg"/><Relationship Id="rId9" Type="http://schemas.openxmlformats.org/officeDocument/2006/relationships/image" Target="../media/image9.png"/></Relationships>
</file>

<file path=ppt/slides/_rels/slide1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3.png"/><Relationship Id="rId7" Type="http://schemas.openxmlformats.org/officeDocument/2006/relationships/image" Target="../media/image14.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9.png"/><Relationship Id="rId4" Type="http://schemas.openxmlformats.org/officeDocument/2006/relationships/image" Target="../media/image3.jpg"/><Relationship Id="rId9" Type="http://schemas.openxmlformats.org/officeDocument/2006/relationships/image" Target="../media/image11.png"/></Relationships>
</file>

<file path=ppt/slides/_rels/slide1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3.png"/><Relationship Id="rId7" Type="http://schemas.openxmlformats.org/officeDocument/2006/relationships/image" Target="../media/image14.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9.png"/><Relationship Id="rId4" Type="http://schemas.openxmlformats.org/officeDocument/2006/relationships/image" Target="../media/image3.jpg"/><Relationship Id="rId9"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6" Type="http://schemas.openxmlformats.org/officeDocument/2006/relationships/image" Target="../media/image17.png"/><Relationship Id="rId25" Type="http://schemas.openxmlformats.org/officeDocument/2006/relationships/image" Target="NULL"/><Relationship Id="rId2" Type="http://schemas.openxmlformats.org/officeDocument/2006/relationships/image" Target="../media/image15.png"/><Relationship Id="rId1" Type="http://schemas.openxmlformats.org/officeDocument/2006/relationships/slideLayout" Target="../slideLayouts/slideLayout2.xml"/><Relationship Id="rId24" Type="http://schemas.openxmlformats.org/officeDocument/2006/relationships/image" Target="../media/image16.png"/><Relationship Id="rId23" Type="http://schemas.openxmlformats.org/officeDocument/2006/relationships/image" Target="NULL"/><Relationship Id="rId27" Type="http://schemas.openxmlformats.org/officeDocument/2006/relationships/image" Target="NULL"/></Relationships>
</file>

<file path=ppt/slides/_rels/slide1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NULL"/></Relationships>
</file>

<file path=ppt/slides/_rels/slide26.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75.png"/><Relationship Id="rId4" Type="http://schemas.openxmlformats.org/officeDocument/2006/relationships/image" Target="../media/image74.png"/></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560.png"/></Relationships>
</file>

<file path=ppt/slides/_rels/slide35.xml.rels><?xml version="1.0" encoding="UTF-8" standalone="yes"?>
<Relationships xmlns="http://schemas.openxmlformats.org/package/2006/relationships"><Relationship Id="rId3" Type="http://schemas.openxmlformats.org/officeDocument/2006/relationships/image" Target="../media/image580.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79.png"/></Relationships>
</file>

<file path=ppt/slides/_rels/slide3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2.png"/></Relationships>
</file>

<file path=ppt/slides/_rels/slide4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84.png"/></Relationships>
</file>

<file path=ppt/slides/_rels/slide42.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88.png"/></Relationships>
</file>

<file path=ppt/slides/_rels/slide43.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90.png"/><Relationship Id="rId7" Type="http://schemas.openxmlformats.org/officeDocument/2006/relationships/image" Target="../media/image94.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93.png"/><Relationship Id="rId5" Type="http://schemas.openxmlformats.org/officeDocument/2006/relationships/image" Target="../media/image24.png"/><Relationship Id="rId4" Type="http://schemas.openxmlformats.org/officeDocument/2006/relationships/image" Target="../media/image91.png"/></Relationships>
</file>

<file path=ppt/slides/_rels/slide45.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91.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93.png"/></Relationships>
</file>

<file path=ppt/slides/_rels/slide4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96.png"/><Relationship Id="rId1" Type="http://schemas.openxmlformats.org/officeDocument/2006/relationships/slideLayout" Target="../slideLayouts/slideLayout2.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png"/></Relationships>
</file>

<file path=ppt/slides/_rels/slide4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00.png"/><Relationship Id="rId1" Type="http://schemas.openxmlformats.org/officeDocument/2006/relationships/slideLayout" Target="../slideLayouts/slideLayout2.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png"/></Relationships>
</file>

<file path=ppt/slides/_rels/slide4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01.png"/><Relationship Id="rId1" Type="http://schemas.openxmlformats.org/officeDocument/2006/relationships/slideLayout" Target="../slideLayouts/slideLayout2.xml"/><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image" Target="../media/image10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05.png"/><Relationship Id="rId1" Type="http://schemas.openxmlformats.org/officeDocument/2006/relationships/slideLayout" Target="../slideLayouts/slideLayout2.xml"/><Relationship Id="rId6" Type="http://schemas.openxmlformats.org/officeDocument/2006/relationships/image" Target="../media/image104.png"/><Relationship Id="rId5" Type="http://schemas.openxmlformats.org/officeDocument/2006/relationships/image" Target="../media/image106.png"/><Relationship Id="rId4" Type="http://schemas.openxmlformats.org/officeDocument/2006/relationships/image" Target="../media/image102.png"/></Relationships>
</file>

<file path=ppt/slides/_rels/slide5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07.png"/><Relationship Id="rId1" Type="http://schemas.openxmlformats.org/officeDocument/2006/relationships/slideLayout" Target="../slideLayouts/slideLayout2.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png"/></Relationships>
</file>

<file path=ppt/slides/_rels/slide52.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8" Type="http://schemas.openxmlformats.org/officeDocument/2006/relationships/image" Target="../media/image180.png"/><Relationship Id="rId3" Type="http://schemas.openxmlformats.org/officeDocument/2006/relationships/image" Target="../media/image30.png"/><Relationship Id="rId7" Type="http://schemas.openxmlformats.org/officeDocument/2006/relationships/image" Target="../media/image170.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160.png"/><Relationship Id="rId5" Type="http://schemas.openxmlformats.org/officeDocument/2006/relationships/image" Target="../media/image150.png"/><Relationship Id="rId4" Type="http://schemas.openxmlformats.org/officeDocument/2006/relationships/image" Target="../media/image140.png"/><Relationship Id="rId9" Type="http://schemas.openxmlformats.org/officeDocument/2006/relationships/image" Target="../media/image190.png"/></Relationships>
</file>

<file path=ppt/slides/_rels/slide64.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220.png"/></Relationships>
</file>

<file path=ppt/slides/_rels/slide6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220.png"/></Relationships>
</file>

<file path=ppt/slides/_rels/slide6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240.png"/></Relationships>
</file>

<file path=ppt/slides/_rels/slide6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image" Target="../media/image260.png"/><Relationship Id="rId4" Type="http://schemas.openxmlformats.org/officeDocument/2006/relationships/image" Target="../media/image34.png"/></Relationships>
</file>

<file path=ppt/slides/_rels/slide6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280.png"/><Relationship Id="rId5" Type="http://schemas.openxmlformats.org/officeDocument/2006/relationships/image" Target="../media/image35.png"/><Relationship Id="rId4" Type="http://schemas.openxmlformats.org/officeDocument/2006/relationships/image" Target="../media/image34.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3.jpg"/></Relationships>
</file>

<file path=ppt/slides/_rels/slide70.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00.pn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71.xml.rels><?xml version="1.0" encoding="UTF-8" standalone="yes"?>
<Relationships xmlns="http://schemas.openxmlformats.org/package/2006/relationships"><Relationship Id="rId8" Type="http://schemas.openxmlformats.org/officeDocument/2006/relationships/image" Target="../media/image320.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72.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 Id="rId9" Type="http://schemas.openxmlformats.org/officeDocument/2006/relationships/image" Target="../media/image340.png"/></Relationships>
</file>

<file path=ppt/slides/_rels/slide73.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10" Type="http://schemas.openxmlformats.org/officeDocument/2006/relationships/image" Target="../media/image360.png"/><Relationship Id="rId4" Type="http://schemas.openxmlformats.org/officeDocument/2006/relationships/image" Target="../media/image34.png"/><Relationship Id="rId9" Type="http://schemas.openxmlformats.org/officeDocument/2006/relationships/image" Target="../media/image39.png"/></Relationships>
</file>

<file path=ppt/slides/_rels/slide74.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6.png"/><Relationship Id="rId11" Type="http://schemas.openxmlformats.org/officeDocument/2006/relationships/image" Target="../media/image380.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s/_rels/slide7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12" Type="http://schemas.openxmlformats.org/officeDocument/2006/relationships/image" Target="../media/image41.pn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6.png"/><Relationship Id="rId11" Type="http://schemas.openxmlformats.org/officeDocument/2006/relationships/image" Target="../media/image390.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s/_rels/slide76.xml.rels><?xml version="1.0" encoding="UTF-8" standalone="yes"?>
<Relationships xmlns="http://schemas.openxmlformats.org/package/2006/relationships"><Relationship Id="rId3" Type="http://schemas.openxmlformats.org/officeDocument/2006/relationships/hyperlink" Target="https://www.healthknowledge.org.uk/public-health-textbook/research-methods/1b-statistical-methods/statistical-distributions"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7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3.jpg"/></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5.png"/><Relationship Id="rId7"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3.jpg"/><Relationship Id="rId9"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29C96028-82BE-6286-2272-CE8E0B2FD32D}"/>
              </a:ext>
            </a:extLst>
          </p:cNvPr>
          <p:cNvSpPr>
            <a:spLocks noGrp="1"/>
          </p:cNvSpPr>
          <p:nvPr>
            <p:ph type="ctrTitle"/>
          </p:nvPr>
        </p:nvSpPr>
        <p:spPr>
          <a:xfrm>
            <a:off x="-173355" y="2257898"/>
            <a:ext cx="12538710" cy="1463040"/>
          </a:xfrm>
        </p:spPr>
        <p:txBody>
          <a:bodyPr/>
          <a:lstStyle/>
          <a:p>
            <a:pPr algn="ctr"/>
            <a:r>
              <a:rPr lang="en-US" b="1" dirty="0"/>
              <a:t>Zoo of Continuous Random Variables</a:t>
            </a:r>
          </a:p>
        </p:txBody>
      </p:sp>
      <p:sp>
        <p:nvSpPr>
          <p:cNvPr id="15" name="Subtitle 2">
            <a:extLst>
              <a:ext uri="{FF2B5EF4-FFF2-40B4-BE49-F238E27FC236}">
                <a16:creationId xmlns:a16="http://schemas.microsoft.com/office/drawing/2014/main" id="{0A306BD3-7A45-2A50-A8B5-D4E2093068A3}"/>
              </a:ext>
            </a:extLst>
          </p:cNvPr>
          <p:cNvSpPr>
            <a:spLocks noGrp="1"/>
          </p:cNvSpPr>
          <p:nvPr>
            <p:ph type="subTitle" idx="1"/>
          </p:nvPr>
        </p:nvSpPr>
        <p:spPr>
          <a:xfrm>
            <a:off x="2273508" y="3174170"/>
            <a:ext cx="7615003" cy="1463040"/>
          </a:xfrm>
        </p:spPr>
        <p:txBody>
          <a:bodyPr>
            <a:normAutofit/>
          </a:bodyPr>
          <a:lstStyle/>
          <a:p>
            <a:pPr algn="ctr"/>
            <a:r>
              <a:rPr lang="en-US" sz="4000" dirty="0"/>
              <a:t>CSE 312 26Su</a:t>
            </a:r>
          </a:p>
          <a:p>
            <a:pPr algn="ctr"/>
            <a:r>
              <a:rPr lang="en-US" sz="3500" dirty="0"/>
              <a:t>Lecture 14</a:t>
            </a:r>
          </a:p>
        </p:txBody>
      </p:sp>
      <p:sp>
        <p:nvSpPr>
          <p:cNvPr id="16" name="Rectangle 15">
            <a:extLst>
              <a:ext uri="{FF2B5EF4-FFF2-40B4-BE49-F238E27FC236}">
                <a16:creationId xmlns:a16="http://schemas.microsoft.com/office/drawing/2014/main" id="{B30570E1-AAFB-2D33-63BE-D378A46931D1}"/>
              </a:ext>
            </a:extLst>
          </p:cNvPr>
          <p:cNvSpPr/>
          <p:nvPr/>
        </p:nvSpPr>
        <p:spPr>
          <a:xfrm>
            <a:off x="8019738" y="5006715"/>
            <a:ext cx="869429" cy="12591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912FBD1B-E540-C55A-53F6-0048291B7974}"/>
              </a:ext>
            </a:extLst>
          </p:cNvPr>
          <p:cNvSpPr/>
          <p:nvPr/>
        </p:nvSpPr>
        <p:spPr>
          <a:xfrm>
            <a:off x="8019738" y="5006715"/>
            <a:ext cx="869429" cy="12591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7E2CEDD6-EE14-13FA-B31F-396BD25DCC72}"/>
              </a:ext>
            </a:extLst>
          </p:cNvPr>
          <p:cNvSpPr/>
          <p:nvPr/>
        </p:nvSpPr>
        <p:spPr>
          <a:xfrm>
            <a:off x="8019738" y="5006715"/>
            <a:ext cx="869429" cy="12591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006952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B202F3A6-E07F-8BC0-0A51-033005337BB9}"/>
              </a:ext>
            </a:extLst>
          </p:cNvPr>
          <p:cNvCxnSpPr>
            <a:cxnSpLocks/>
          </p:cNvCxnSpPr>
          <p:nvPr/>
        </p:nvCxnSpPr>
        <p:spPr>
          <a:xfrm>
            <a:off x="6096000" y="445770"/>
            <a:ext cx="0" cy="6035040"/>
          </a:xfrm>
          <a:prstGeom prst="line">
            <a:avLst/>
          </a:prstGeom>
          <a:ln w="38100">
            <a:solidFill>
              <a:schemeClr val="accent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6811CEE-599E-C888-AF97-8A97DBEEF38E}"/>
              </a:ext>
            </a:extLst>
          </p:cNvPr>
          <p:cNvSpPr>
            <a:spLocks noGrp="1"/>
          </p:cNvSpPr>
          <p:nvPr>
            <p:ph type="title"/>
          </p:nvPr>
        </p:nvSpPr>
        <p:spPr>
          <a:xfrm>
            <a:off x="575239" y="263276"/>
            <a:ext cx="5520761" cy="1014667"/>
          </a:xfrm>
        </p:spPr>
        <p:txBody>
          <a:bodyPr>
            <a:normAutofit/>
          </a:bodyPr>
          <a:lstStyle/>
          <a:p>
            <a:r>
              <a:rPr lang="en-US" b="1" i="1" dirty="0"/>
              <a:t>Discrete</a:t>
            </a:r>
            <a:r>
              <a:rPr lang="en-US" dirty="0"/>
              <a:t> RVs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A27EACA-9C17-3F8D-FFBF-E86D995118E4}"/>
                  </a:ext>
                </a:extLst>
              </p:cNvPr>
              <p:cNvSpPr>
                <a:spLocks noGrp="1"/>
              </p:cNvSpPr>
              <p:nvPr>
                <p:ph idx="1"/>
              </p:nvPr>
            </p:nvSpPr>
            <p:spPr>
              <a:xfrm>
                <a:off x="575240" y="1166676"/>
                <a:ext cx="5445733" cy="5302703"/>
              </a:xfrm>
            </p:spPr>
            <p:txBody>
              <a:bodyPr>
                <a:normAutofit/>
              </a:bodyPr>
              <a:lstStyle/>
              <a:p>
                <a:r>
                  <a:rPr lang="en-US" sz="2000" b="1" dirty="0">
                    <a:solidFill>
                      <a:schemeClr val="accent5"/>
                    </a:solidFill>
                  </a:rPr>
                  <a:t>Support</a:t>
                </a:r>
                <a:r>
                  <a:rPr lang="en-US" sz="2000" b="1" dirty="0"/>
                  <a:t> </a:t>
                </a:r>
                <a:r>
                  <a:rPr lang="en-US" sz="2000" dirty="0"/>
                  <a:t>is </a:t>
                </a:r>
                <a:r>
                  <a:rPr lang="en-US" sz="2000" u="sng" dirty="0"/>
                  <a:t>finite/countably infinite </a:t>
                </a:r>
                <a:r>
                  <a:rPr lang="en-US" sz="2000" dirty="0"/>
                  <a:t>(e.g. </a:t>
                </a:r>
                <a:r>
                  <a:rPr lang="en-US" sz="2000" i="1" dirty="0"/>
                  <a:t>integers</a:t>
                </a:r>
                <a:r>
                  <a:rPr lang="en-US" sz="2000" dirty="0"/>
                  <a:t>)</a:t>
                </a:r>
              </a:p>
              <a:p>
                <a:endParaRPr lang="en-US" sz="500" dirty="0"/>
              </a:p>
              <a:p>
                <a:r>
                  <a:rPr lang="en-US" sz="2000" b="1" dirty="0">
                    <a:solidFill>
                      <a:schemeClr val="accent5"/>
                    </a:solidFill>
                  </a:rPr>
                  <a:t>Probability mass function</a:t>
                </a:r>
                <a:r>
                  <a:rPr lang="en-US" sz="2000" dirty="0">
                    <a:solidFill>
                      <a:schemeClr val="accent5"/>
                    </a:solidFill>
                  </a:rPr>
                  <a:t> </a:t>
                </a: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𝑝</m:t>
                        </m:r>
                      </m:e>
                      <m:sub>
                        <m:r>
                          <a:rPr lang="en-US" sz="2000" b="0" i="1" smtClean="0">
                            <a:latin typeface="Cambria Math" panose="02040503050406030204" pitchFamily="18" charset="0"/>
                          </a:rPr>
                          <m:t>𝑋</m:t>
                        </m:r>
                      </m:sub>
                    </m:sSub>
                    <m:d>
                      <m:dPr>
                        <m:ctrlPr>
                          <a:rPr lang="en-US" sz="2000" b="0" i="1" smtClean="0">
                            <a:latin typeface="Cambria Math" panose="02040503050406030204" pitchFamily="18" charset="0"/>
                          </a:rPr>
                        </m:ctrlPr>
                      </m:dPr>
                      <m:e>
                        <m:r>
                          <a:rPr lang="en-US" sz="2000" b="0" i="1" smtClean="0">
                            <a:latin typeface="Cambria Math" panose="02040503050406030204" pitchFamily="18" charset="0"/>
                          </a:rPr>
                          <m:t>𝑘</m:t>
                        </m:r>
                      </m:e>
                    </m:d>
                  </m:oMath>
                </a14:m>
                <a:r>
                  <a:rPr lang="en-US" sz="2000" dirty="0"/>
                  <a:t> gives probability of each value in support</a:t>
                </a:r>
              </a:p>
              <a:p>
                <a:endParaRPr lang="en-US" sz="2000" dirty="0"/>
              </a:p>
              <a:p>
                <a:endParaRPr lang="en-US" sz="2000" dirty="0"/>
              </a:p>
              <a:p>
                <a:endParaRPr lang="en-US" sz="2000" dirty="0"/>
              </a:p>
              <a:p>
                <a:pPr marL="0" indent="0">
                  <a:buNone/>
                </a:pPr>
                <a:endParaRPr lang="en-US" sz="2000" dirty="0"/>
              </a:p>
              <a:p>
                <a:pPr marL="0" indent="0">
                  <a:buNone/>
                </a:pPr>
                <a:endParaRPr lang="en-US" sz="2000" dirty="0"/>
              </a:p>
              <a:p>
                <a:endParaRPr lang="en-US" sz="400" b="1" dirty="0"/>
              </a:p>
              <a:p>
                <a:r>
                  <a:rPr lang="en-US" sz="2000" b="1" dirty="0">
                    <a:solidFill>
                      <a:schemeClr val="accent5"/>
                    </a:solidFill>
                  </a:rPr>
                  <a:t>Expectation</a:t>
                </a:r>
                <a:r>
                  <a:rPr lang="en-US" sz="2000" b="1" dirty="0"/>
                  <a:t>: </a:t>
                </a:r>
                <a14:m>
                  <m:oMath xmlns:m="http://schemas.openxmlformats.org/officeDocument/2006/math">
                    <m:r>
                      <a:rPr lang="en-US" sz="2000" b="0" i="1">
                        <a:latin typeface="Cambria Math" panose="02040503050406030204" pitchFamily="18" charset="0"/>
                      </a:rPr>
                      <m:t>𝔼</m:t>
                    </m:r>
                    <m:d>
                      <m:dPr>
                        <m:begChr m:val="["/>
                        <m:endChr m:val="]"/>
                        <m:ctrlPr>
                          <a:rPr lang="en-US" sz="2000" i="1">
                            <a:latin typeface="Cambria Math" panose="02040503050406030204" pitchFamily="18" charset="0"/>
                          </a:rPr>
                        </m:ctrlPr>
                      </m:dPr>
                      <m:e>
                        <m:r>
                          <a:rPr lang="en-US" sz="2000" b="0" i="1">
                            <a:latin typeface="Cambria Math" panose="02040503050406030204" pitchFamily="18" charset="0"/>
                          </a:rPr>
                          <m:t>𝑋</m:t>
                        </m:r>
                      </m:e>
                    </m:d>
                    <m:r>
                      <a:rPr lang="en-US" sz="2000" b="0" i="1" smtClean="0">
                        <a:latin typeface="Cambria Math" panose="02040503050406030204" pitchFamily="18" charset="0"/>
                      </a:rPr>
                      <m:t>=</m:t>
                    </m:r>
                    <m:nary>
                      <m:naryPr>
                        <m:chr m:val="∑"/>
                        <m:supHide m:val="on"/>
                        <m:ctrlPr>
                          <a:rPr lang="en-US" sz="2000" i="1" smtClean="0">
                            <a:latin typeface="Cambria Math" panose="02040503050406030204" pitchFamily="18" charset="0"/>
                          </a:rPr>
                        </m:ctrlPr>
                      </m:naryPr>
                      <m:sub>
                        <m:r>
                          <a:rPr lang="en-US" sz="2000" b="0" i="1" smtClean="0">
                            <a:latin typeface="Cambria Math" panose="02040503050406030204" pitchFamily="18" charset="0"/>
                          </a:rPr>
                          <m:t>𝑘</m:t>
                        </m:r>
                        <m:r>
                          <a:rPr lang="en-US" sz="2000" b="0" i="1" smtClean="0">
                            <a:latin typeface="Cambria Math" panose="02040503050406030204" pitchFamily="18" charset="0"/>
                          </a:rPr>
                          <m:t>∈</m:t>
                        </m:r>
                        <m:sSub>
                          <m:sSubPr>
                            <m:ctrlPr>
                              <a:rPr lang="en-US" sz="2000" i="1" smtClean="0">
                                <a:latin typeface="Cambria Math" panose="02040503050406030204" pitchFamily="18" charset="0"/>
                              </a:rPr>
                            </m:ctrlPr>
                          </m:sSubPr>
                          <m:e>
                            <m:r>
                              <m:rPr>
                                <m:sty m:val="p"/>
                              </m:rPr>
                              <a:rPr lang="en-US" sz="2000" b="0" i="0" smtClean="0">
                                <a:latin typeface="Cambria Math" panose="02040503050406030204" pitchFamily="18" charset="0"/>
                              </a:rPr>
                              <m:t>Ω</m:t>
                            </m:r>
                          </m:e>
                          <m:sub>
                            <m:r>
                              <a:rPr lang="en-US" sz="2000" b="0" i="1" smtClean="0">
                                <a:latin typeface="Cambria Math" panose="02040503050406030204" pitchFamily="18" charset="0"/>
                              </a:rPr>
                              <m:t>𝑋</m:t>
                            </m:r>
                          </m:sub>
                        </m:sSub>
                      </m:sub>
                      <m:sup/>
                      <m:e>
                        <m:r>
                          <a:rPr lang="en-US" sz="2000" b="0" i="1" smtClean="0">
                            <a:latin typeface="Cambria Math" panose="02040503050406030204" pitchFamily="18" charset="0"/>
                          </a:rPr>
                          <m:t>(</m:t>
                        </m:r>
                        <m:r>
                          <a:rPr lang="en-US" sz="2000" b="0" i="1" smtClean="0">
                            <a:latin typeface="Cambria Math" panose="02040503050406030204" pitchFamily="18" charset="0"/>
                          </a:rPr>
                          <m:t>𝑘</m:t>
                        </m:r>
                        <m:r>
                          <a:rPr lang="en-US" sz="2000" b="0" i="1" smtClean="0">
                            <a:latin typeface="Cambria Math" panose="02040503050406030204" pitchFamily="18" charset="0"/>
                          </a:rPr>
                          <m:t>⋅</m:t>
                        </m:r>
                        <m:sSub>
                          <m:sSubPr>
                            <m:ctrlPr>
                              <a:rPr lang="en-US" sz="2000" i="1" smtClean="0">
                                <a:latin typeface="Cambria Math" panose="02040503050406030204" pitchFamily="18" charset="0"/>
                              </a:rPr>
                            </m:ctrlPr>
                          </m:sSubPr>
                          <m:e>
                            <m:r>
                              <a:rPr lang="en-US" sz="2000" b="0" i="1" smtClean="0">
                                <a:latin typeface="Cambria Math" panose="02040503050406030204" pitchFamily="18" charset="0"/>
                              </a:rPr>
                              <m:t>𝑝</m:t>
                            </m:r>
                          </m:e>
                          <m:sub>
                            <m:r>
                              <a:rPr lang="en-US" sz="2000" b="0" i="1" smtClean="0">
                                <a:latin typeface="Cambria Math" panose="02040503050406030204" pitchFamily="18" charset="0"/>
                              </a:rPr>
                              <m:t>𝑋</m:t>
                            </m:r>
                          </m:sub>
                        </m:sSub>
                        <m:d>
                          <m:dPr>
                            <m:ctrlPr>
                              <a:rPr lang="en-US" sz="2000" i="1" smtClean="0">
                                <a:latin typeface="Cambria Math" panose="02040503050406030204" pitchFamily="18" charset="0"/>
                              </a:rPr>
                            </m:ctrlPr>
                          </m:dPr>
                          <m:e>
                            <m:r>
                              <a:rPr lang="en-US" sz="2000" b="0" i="1" smtClean="0">
                                <a:latin typeface="Cambria Math" panose="02040503050406030204" pitchFamily="18" charset="0"/>
                              </a:rPr>
                              <m:t>𝑘</m:t>
                            </m:r>
                          </m:e>
                        </m:d>
                        <m:r>
                          <a:rPr lang="en-US" sz="2000" b="0" i="1" smtClean="0">
                            <a:latin typeface="Cambria Math" panose="02040503050406030204" pitchFamily="18" charset="0"/>
                          </a:rPr>
                          <m:t>)</m:t>
                        </m:r>
                      </m:e>
                    </m:nary>
                  </m:oMath>
                </a14:m>
                <a:endParaRPr lang="en-US" sz="2000" dirty="0"/>
              </a:p>
              <a:p>
                <a:pPr>
                  <a:spcBef>
                    <a:spcPts val="0"/>
                  </a:spcBef>
                </a:pPr>
                <a:r>
                  <a:rPr lang="en-US" sz="2000" b="0" dirty="0"/>
                  <a:t>                    </a:t>
                </a:r>
                <a14:m>
                  <m:oMath xmlns:m="http://schemas.openxmlformats.org/officeDocument/2006/math">
                    <m:r>
                      <a:rPr lang="en-US" sz="2000" b="0" i="1" smtClean="0">
                        <a:latin typeface="Cambria Math" panose="02040503050406030204" pitchFamily="18" charset="0"/>
                      </a:rPr>
                      <m:t>𝔼</m:t>
                    </m:r>
                    <m:d>
                      <m:dPr>
                        <m:begChr m:val="["/>
                        <m:endChr m:val="]"/>
                        <m:ctrlPr>
                          <a:rPr lang="en-US" sz="2000" i="1">
                            <a:latin typeface="Cambria Math" panose="02040503050406030204" pitchFamily="18" charset="0"/>
                          </a:rPr>
                        </m:ctrlPr>
                      </m:dPr>
                      <m:e>
                        <m:r>
                          <a:rPr lang="en-US" sz="2000" b="0" i="1" smtClean="0">
                            <a:latin typeface="Cambria Math" panose="02040503050406030204" pitchFamily="18" charset="0"/>
                          </a:rPr>
                          <m:t>𝑔</m:t>
                        </m:r>
                        <m:r>
                          <a:rPr lang="en-US" sz="2000" b="0" i="1" smtClean="0">
                            <a:latin typeface="Cambria Math" panose="02040503050406030204" pitchFamily="18" charset="0"/>
                          </a:rPr>
                          <m:t>(</m:t>
                        </m:r>
                        <m:r>
                          <a:rPr lang="en-US" sz="2000" b="0" i="1">
                            <a:latin typeface="Cambria Math" panose="02040503050406030204" pitchFamily="18" charset="0"/>
                          </a:rPr>
                          <m:t>𝑋</m:t>
                        </m:r>
                        <m:r>
                          <a:rPr lang="en-US" sz="2000" b="0" i="1" smtClean="0">
                            <a:latin typeface="Cambria Math" panose="02040503050406030204" pitchFamily="18" charset="0"/>
                          </a:rPr>
                          <m:t>)</m:t>
                        </m:r>
                      </m:e>
                    </m:d>
                    <m:r>
                      <a:rPr lang="en-US" sz="2000" b="0" i="1" smtClean="0">
                        <a:latin typeface="Cambria Math" panose="02040503050406030204" pitchFamily="18" charset="0"/>
                      </a:rPr>
                      <m:t>=</m:t>
                    </m:r>
                    <m:nary>
                      <m:naryPr>
                        <m:chr m:val="∑"/>
                        <m:supHide m:val="on"/>
                        <m:ctrlPr>
                          <a:rPr lang="en-US" sz="2000" i="1" smtClean="0">
                            <a:latin typeface="Cambria Math" panose="02040503050406030204" pitchFamily="18" charset="0"/>
                          </a:rPr>
                        </m:ctrlPr>
                      </m:naryPr>
                      <m:sub>
                        <m:r>
                          <a:rPr lang="en-US" sz="2000" b="0" i="1" smtClean="0">
                            <a:latin typeface="Cambria Math" panose="02040503050406030204" pitchFamily="18" charset="0"/>
                          </a:rPr>
                          <m:t>𝑘</m:t>
                        </m:r>
                        <m:r>
                          <a:rPr lang="en-US" sz="2000" b="0" i="1" smtClean="0">
                            <a:latin typeface="Cambria Math" panose="02040503050406030204" pitchFamily="18" charset="0"/>
                          </a:rPr>
                          <m:t>∈</m:t>
                        </m:r>
                        <m:sSub>
                          <m:sSubPr>
                            <m:ctrlPr>
                              <a:rPr lang="en-US" sz="2000" i="1" smtClean="0">
                                <a:latin typeface="Cambria Math" panose="02040503050406030204" pitchFamily="18" charset="0"/>
                              </a:rPr>
                            </m:ctrlPr>
                          </m:sSubPr>
                          <m:e>
                            <m:r>
                              <m:rPr>
                                <m:sty m:val="p"/>
                              </m:rPr>
                              <a:rPr lang="en-US" sz="2000" b="0" i="0" smtClean="0">
                                <a:latin typeface="Cambria Math" panose="02040503050406030204" pitchFamily="18" charset="0"/>
                              </a:rPr>
                              <m:t>Ω</m:t>
                            </m:r>
                          </m:e>
                          <m:sub>
                            <m:r>
                              <a:rPr lang="en-US" sz="2000" b="0" i="1" smtClean="0">
                                <a:latin typeface="Cambria Math" panose="02040503050406030204" pitchFamily="18" charset="0"/>
                              </a:rPr>
                              <m:t>𝑋</m:t>
                            </m:r>
                          </m:sub>
                        </m:sSub>
                      </m:sub>
                      <m:sup/>
                      <m:e>
                        <m:r>
                          <a:rPr lang="en-US" sz="2000" b="0" i="1" smtClean="0">
                            <a:latin typeface="Cambria Math" panose="02040503050406030204" pitchFamily="18" charset="0"/>
                          </a:rPr>
                          <m:t>(</m:t>
                        </m:r>
                        <m:r>
                          <a:rPr lang="en-US" sz="2000" b="0" i="1" smtClean="0">
                            <a:latin typeface="Cambria Math" panose="02040503050406030204" pitchFamily="18" charset="0"/>
                          </a:rPr>
                          <m:t>𝑔</m:t>
                        </m:r>
                        <m:r>
                          <a:rPr lang="en-US" sz="2000" b="0" i="1" smtClean="0">
                            <a:latin typeface="Cambria Math" panose="02040503050406030204" pitchFamily="18" charset="0"/>
                          </a:rPr>
                          <m:t>(</m:t>
                        </m:r>
                        <m:r>
                          <a:rPr lang="en-US" sz="2000" b="0" i="1" smtClean="0">
                            <a:latin typeface="Cambria Math" panose="02040503050406030204" pitchFamily="18" charset="0"/>
                          </a:rPr>
                          <m:t>𝑘</m:t>
                        </m:r>
                        <m:r>
                          <a:rPr lang="en-US" sz="2000" b="0" i="1" smtClean="0">
                            <a:latin typeface="Cambria Math" panose="02040503050406030204" pitchFamily="18" charset="0"/>
                          </a:rPr>
                          <m:t>)⋅</m:t>
                        </m:r>
                        <m:sSub>
                          <m:sSubPr>
                            <m:ctrlPr>
                              <a:rPr lang="en-US" sz="2000" i="1" smtClean="0">
                                <a:latin typeface="Cambria Math" panose="02040503050406030204" pitchFamily="18" charset="0"/>
                              </a:rPr>
                            </m:ctrlPr>
                          </m:sSubPr>
                          <m:e>
                            <m:r>
                              <a:rPr lang="en-US" sz="2000" b="0" i="1" smtClean="0">
                                <a:latin typeface="Cambria Math" panose="02040503050406030204" pitchFamily="18" charset="0"/>
                              </a:rPr>
                              <m:t>𝑝</m:t>
                            </m:r>
                          </m:e>
                          <m:sub>
                            <m:r>
                              <a:rPr lang="en-US" sz="2000" b="0" i="1" smtClean="0">
                                <a:latin typeface="Cambria Math" panose="02040503050406030204" pitchFamily="18" charset="0"/>
                              </a:rPr>
                              <m:t>𝑋</m:t>
                            </m:r>
                          </m:sub>
                        </m:sSub>
                        <m:d>
                          <m:dPr>
                            <m:ctrlPr>
                              <a:rPr lang="en-US" sz="2000" i="1" smtClean="0">
                                <a:latin typeface="Cambria Math" panose="02040503050406030204" pitchFamily="18" charset="0"/>
                              </a:rPr>
                            </m:ctrlPr>
                          </m:dPr>
                          <m:e>
                            <m:r>
                              <a:rPr lang="en-US" sz="2000" b="0" i="1" smtClean="0">
                                <a:latin typeface="Cambria Math" panose="02040503050406030204" pitchFamily="18" charset="0"/>
                              </a:rPr>
                              <m:t>𝑘</m:t>
                            </m:r>
                          </m:e>
                        </m:d>
                        <m:r>
                          <a:rPr lang="en-US" sz="2000" b="0" i="1" smtClean="0">
                            <a:latin typeface="Cambria Math" panose="02040503050406030204" pitchFamily="18" charset="0"/>
                          </a:rPr>
                          <m:t>)</m:t>
                        </m:r>
                      </m:e>
                    </m:nary>
                  </m:oMath>
                </a14:m>
                <a:endParaRPr lang="en-US" sz="2000" dirty="0"/>
              </a:p>
            </p:txBody>
          </p:sp>
        </mc:Choice>
        <mc:Fallback xmlns="">
          <p:sp>
            <p:nvSpPr>
              <p:cNvPr id="3" name="Content Placeholder 2">
                <a:extLst>
                  <a:ext uri="{FF2B5EF4-FFF2-40B4-BE49-F238E27FC236}">
                    <a16:creationId xmlns:a16="http://schemas.microsoft.com/office/drawing/2014/main" id="{BA27EACA-9C17-3F8D-FFBF-E86D995118E4}"/>
                  </a:ext>
                </a:extLst>
              </p:cNvPr>
              <p:cNvSpPr>
                <a:spLocks noGrp="1" noRot="1" noChangeAspect="1" noMove="1" noResize="1" noEditPoints="1" noAdjustHandles="1" noChangeArrowheads="1" noChangeShapeType="1" noTextEdit="1"/>
              </p:cNvSpPr>
              <p:nvPr>
                <p:ph idx="1"/>
              </p:nvPr>
            </p:nvSpPr>
            <p:spPr>
              <a:xfrm>
                <a:off x="575240" y="1166676"/>
                <a:ext cx="5445733" cy="5302703"/>
              </a:xfrm>
              <a:blipFill>
                <a:blip r:embed="rId2"/>
                <a:stretch>
                  <a:fillRect l="-336" t="-1034" r="-895" b="-1149"/>
                </a:stretch>
              </a:blipFill>
            </p:spPr>
            <p:txBody>
              <a:bodyPr/>
              <a:lstStyle/>
              <a:p>
                <a:r>
                  <a:rPr lang="en-US">
                    <a:noFill/>
                  </a:rPr>
                  <a:t> </a:t>
                </a:r>
              </a:p>
            </p:txBody>
          </p:sp>
        </mc:Fallback>
      </mc:AlternateContent>
      <p:sp>
        <p:nvSpPr>
          <p:cNvPr id="4" name="Title 1">
            <a:extLst>
              <a:ext uri="{FF2B5EF4-FFF2-40B4-BE49-F238E27FC236}">
                <a16:creationId xmlns:a16="http://schemas.microsoft.com/office/drawing/2014/main" id="{99564E2D-F71A-6DCB-461C-AF14B0D2DA38}"/>
              </a:ext>
            </a:extLst>
          </p:cNvPr>
          <p:cNvSpPr txBox="1">
            <a:spLocks/>
          </p:cNvSpPr>
          <p:nvPr/>
        </p:nvSpPr>
        <p:spPr>
          <a:xfrm>
            <a:off x="6278880" y="263276"/>
            <a:ext cx="5520761" cy="1014667"/>
          </a:xfrm>
          <a:prstGeom prst="rect">
            <a:avLst/>
          </a:prstGeom>
        </p:spPr>
        <p:txBody>
          <a:bodyPr vert="horz" lIns="91440" tIns="45720" rIns="91440" bIns="45720" rtlCol="0" anchor="ctr">
            <a:normAutofit/>
          </a:bodyPr>
          <a:lstStyle>
            <a:lvl1pPr algn="l" defTabSz="914400" rtl="0" eaLnBrk="1" latinLnBrk="0" hangingPunct="1">
              <a:lnSpc>
                <a:spcPct val="80000"/>
              </a:lnSpc>
              <a:spcBef>
                <a:spcPct val="0"/>
              </a:spcBef>
              <a:buNone/>
              <a:defRPr sz="4400" kern="1200" cap="none" spc="100" baseline="0">
                <a:solidFill>
                  <a:schemeClr val="tx1">
                    <a:lumMod val="95000"/>
                    <a:lumOff val="5000"/>
                  </a:schemeClr>
                </a:solidFill>
                <a:latin typeface="Segoe UI" panose="020B0502040204020203" pitchFamily="34" charset="0"/>
                <a:ea typeface="+mj-ea"/>
                <a:cs typeface="Segoe UI" panose="020B0502040204020203" pitchFamily="34" charset="0"/>
              </a:defRPr>
            </a:lvl1pPr>
          </a:lstStyle>
          <a:p>
            <a:r>
              <a:rPr lang="en-US" b="1" i="1" dirty="0"/>
              <a:t>Continuous</a:t>
            </a:r>
            <a:r>
              <a:rPr lang="en-US" dirty="0"/>
              <a:t> RVs</a:t>
            </a:r>
          </a:p>
        </p:txBody>
      </p:sp>
      <mc:AlternateContent xmlns:mc="http://schemas.openxmlformats.org/markup-compatibility/2006" xmlns:a14="http://schemas.microsoft.com/office/drawing/2010/main">
        <mc:Choice Requires="a14">
          <p:sp>
            <p:nvSpPr>
              <p:cNvPr id="5" name="Content Placeholder 2">
                <a:extLst>
                  <a:ext uri="{FF2B5EF4-FFF2-40B4-BE49-F238E27FC236}">
                    <a16:creationId xmlns:a16="http://schemas.microsoft.com/office/drawing/2014/main" id="{CC59F384-8D8D-5895-0D89-85420EEEABF8}"/>
                  </a:ext>
                </a:extLst>
              </p:cNvPr>
              <p:cNvSpPr txBox="1">
                <a:spLocks/>
              </p:cNvSpPr>
              <p:nvPr/>
            </p:nvSpPr>
            <p:spPr>
              <a:xfrm>
                <a:off x="6278880" y="1166676"/>
                <a:ext cx="6214110" cy="5714184"/>
              </a:xfrm>
              <a:prstGeom prst="rect">
                <a:avLst/>
              </a:prstGeom>
            </p:spPr>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800" kern="1200">
                    <a:solidFill>
                      <a:schemeClr val="tx1"/>
                    </a:solidFill>
                    <a:latin typeface="Segoe UI Semilight" panose="020B0402040204020203" pitchFamily="34" charset="0"/>
                    <a:ea typeface="+mn-ea"/>
                    <a:cs typeface="Segoe UI Semilight" panose="020B0402040204020203" pitchFamily="34" charset="0"/>
                  </a:defRPr>
                </a:lvl1pPr>
                <a:lvl2pPr marL="128016" indent="0" algn="l" defTabSz="914400" rtl="0" eaLnBrk="1" latinLnBrk="0" hangingPunct="1">
                  <a:lnSpc>
                    <a:spcPct val="90000"/>
                  </a:lnSpc>
                  <a:spcBef>
                    <a:spcPts val="200"/>
                  </a:spcBef>
                  <a:spcAft>
                    <a:spcPts val="400"/>
                  </a:spcAft>
                  <a:buClr>
                    <a:srgbClr val="B6A479"/>
                  </a:buClr>
                  <a:buFont typeface="Segoe UI Semilight" panose="020B0402040204020203" pitchFamily="34" charset="0"/>
                  <a:buNone/>
                  <a:defRPr sz="2400" kern="1200" baseline="0">
                    <a:solidFill>
                      <a:schemeClr val="tx1"/>
                    </a:solidFill>
                    <a:latin typeface="Segoe UI Semilight" panose="020B0402040204020203" pitchFamily="34" charset="0"/>
                    <a:ea typeface="+mn-ea"/>
                    <a:cs typeface="Segoe UI Semilight" panose="020B0402040204020203" pitchFamily="34" charset="0"/>
                  </a:defRPr>
                </a:lvl2pPr>
                <a:lvl3pPr marL="448056"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3pPr>
                <a:lvl4pPr marL="59436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4pPr>
                <a:lvl5pPr marL="77724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r>
                  <a:rPr lang="en-US" sz="2000" b="1" dirty="0">
                    <a:solidFill>
                      <a:schemeClr val="accent5"/>
                    </a:solidFill>
                  </a:rPr>
                  <a:t>Support</a:t>
                </a:r>
                <a:r>
                  <a:rPr lang="en-US" sz="2000" b="1" dirty="0"/>
                  <a:t> </a:t>
                </a:r>
                <a:r>
                  <a:rPr lang="en-US" sz="2000" dirty="0"/>
                  <a:t>is </a:t>
                </a:r>
                <a:r>
                  <a:rPr lang="en-US" sz="2000" u="sng" dirty="0"/>
                  <a:t>uncountably infinite</a:t>
                </a:r>
                <a:r>
                  <a:rPr lang="en-US" sz="2000" dirty="0"/>
                  <a:t> (e.g., </a:t>
                </a:r>
                <a:r>
                  <a:rPr lang="en-US" sz="2000" i="1" dirty="0"/>
                  <a:t>real numbers</a:t>
                </a:r>
                <a:r>
                  <a:rPr lang="en-US" sz="2000" dirty="0"/>
                  <a:t>)</a:t>
                </a:r>
              </a:p>
              <a:p>
                <a:pPr>
                  <a:spcBef>
                    <a:spcPts val="700"/>
                  </a:spcBef>
                  <a:spcAft>
                    <a:spcPts val="0"/>
                  </a:spcAft>
                </a:pPr>
                <a14:m>
                  <m:oMath xmlns:m="http://schemas.openxmlformats.org/officeDocument/2006/math">
                    <m:r>
                      <a:rPr lang="en-US" sz="1500" b="1" i="1" smtClean="0">
                        <a:solidFill>
                          <a:schemeClr val="tx2">
                            <a:lumMod val="75000"/>
                          </a:schemeClr>
                        </a:solidFill>
                        <a:latin typeface="Cambria Math" panose="02040503050406030204" pitchFamily="18" charset="0"/>
                      </a:rPr>
                      <m:t>ℙ</m:t>
                    </m:r>
                    <m:d>
                      <m:dPr>
                        <m:ctrlPr>
                          <a:rPr lang="en-US" sz="1500" b="1" i="1" smtClean="0">
                            <a:solidFill>
                              <a:schemeClr val="tx2">
                                <a:lumMod val="75000"/>
                              </a:schemeClr>
                            </a:solidFill>
                            <a:latin typeface="Cambria Math" panose="02040503050406030204" pitchFamily="18" charset="0"/>
                          </a:rPr>
                        </m:ctrlPr>
                      </m:dPr>
                      <m:e>
                        <m:r>
                          <a:rPr lang="en-US" sz="1500" b="1" i="1" smtClean="0">
                            <a:solidFill>
                              <a:schemeClr val="tx2">
                                <a:lumMod val="75000"/>
                              </a:schemeClr>
                            </a:solidFill>
                            <a:latin typeface="Cambria Math" panose="02040503050406030204" pitchFamily="18" charset="0"/>
                          </a:rPr>
                          <m:t>𝑿</m:t>
                        </m:r>
                        <m:r>
                          <a:rPr lang="en-US" sz="1500" b="1" i="1" smtClean="0">
                            <a:solidFill>
                              <a:schemeClr val="tx2">
                                <a:lumMod val="75000"/>
                              </a:schemeClr>
                            </a:solidFill>
                            <a:latin typeface="Cambria Math" panose="02040503050406030204" pitchFamily="18" charset="0"/>
                          </a:rPr>
                          <m:t>=</m:t>
                        </m:r>
                        <m:r>
                          <a:rPr lang="en-US" sz="1500" b="1" i="1" smtClean="0">
                            <a:solidFill>
                              <a:schemeClr val="tx2">
                                <a:lumMod val="75000"/>
                              </a:schemeClr>
                            </a:solidFill>
                            <a:latin typeface="Cambria Math" panose="02040503050406030204" pitchFamily="18" charset="0"/>
                          </a:rPr>
                          <m:t>𝒌</m:t>
                        </m:r>
                      </m:e>
                    </m:d>
                    <m:r>
                      <a:rPr lang="en-US" sz="1500" b="1" i="1" smtClean="0">
                        <a:solidFill>
                          <a:schemeClr val="tx2">
                            <a:lumMod val="75000"/>
                          </a:schemeClr>
                        </a:solidFill>
                        <a:latin typeface="Cambria Math" panose="02040503050406030204" pitchFamily="18" charset="0"/>
                      </a:rPr>
                      <m:t>=</m:t>
                    </m:r>
                    <m:f>
                      <m:fPr>
                        <m:ctrlPr>
                          <a:rPr lang="en-US" sz="1500" b="1" i="1" smtClean="0">
                            <a:solidFill>
                              <a:schemeClr val="tx2">
                                <a:lumMod val="75000"/>
                              </a:schemeClr>
                            </a:solidFill>
                            <a:latin typeface="Cambria Math" panose="02040503050406030204" pitchFamily="18" charset="0"/>
                          </a:rPr>
                        </m:ctrlPr>
                      </m:fPr>
                      <m:num>
                        <m:r>
                          <a:rPr lang="en-US" sz="1500" b="1" i="1" smtClean="0">
                            <a:solidFill>
                              <a:schemeClr val="tx2">
                                <a:lumMod val="75000"/>
                              </a:schemeClr>
                            </a:solidFill>
                            <a:latin typeface="Cambria Math" panose="02040503050406030204" pitchFamily="18" charset="0"/>
                          </a:rPr>
                          <m:t>𝟏</m:t>
                        </m:r>
                      </m:num>
                      <m:den>
                        <m:r>
                          <a:rPr lang="en-US" sz="1500" b="1" i="1" smtClean="0">
                            <a:solidFill>
                              <a:schemeClr val="tx2">
                                <a:lumMod val="75000"/>
                              </a:schemeClr>
                            </a:solidFill>
                            <a:latin typeface="Cambria Math" panose="02040503050406030204" pitchFamily="18" charset="0"/>
                          </a:rPr>
                          <m:t>∞</m:t>
                        </m:r>
                      </m:den>
                    </m:f>
                    <m:r>
                      <a:rPr lang="en-US" sz="1500" b="1" i="1" smtClean="0">
                        <a:solidFill>
                          <a:schemeClr val="tx2">
                            <a:lumMod val="75000"/>
                          </a:schemeClr>
                        </a:solidFill>
                        <a:latin typeface="Cambria Math" panose="02040503050406030204" pitchFamily="18" charset="0"/>
                      </a:rPr>
                      <m:t>=</m:t>
                    </m:r>
                    <m:r>
                      <a:rPr lang="en-US" sz="1500" b="1" i="1" smtClean="0">
                        <a:solidFill>
                          <a:schemeClr val="tx2">
                            <a:lumMod val="75000"/>
                          </a:schemeClr>
                        </a:solidFill>
                        <a:latin typeface="Cambria Math" panose="02040503050406030204" pitchFamily="18" charset="0"/>
                      </a:rPr>
                      <m:t>𝟎</m:t>
                    </m:r>
                  </m:oMath>
                </a14:m>
                <a:r>
                  <a:rPr lang="en-US" sz="1500" b="1" dirty="0">
                    <a:solidFill>
                      <a:schemeClr val="tx2">
                        <a:lumMod val="75000"/>
                      </a:schemeClr>
                    </a:solidFill>
                  </a:rPr>
                  <a:t> so we don’t use PMF. instead...</a:t>
                </a:r>
              </a:p>
              <a:p>
                <a:pPr>
                  <a:spcBef>
                    <a:spcPts val="0"/>
                  </a:spcBef>
                </a:pPr>
                <a:r>
                  <a:rPr lang="en-US" sz="2000" b="1" dirty="0">
                    <a:solidFill>
                      <a:schemeClr val="accent5"/>
                    </a:solidFill>
                  </a:rPr>
                  <a:t>Probability </a:t>
                </a:r>
                <a:r>
                  <a:rPr lang="en-US" sz="2000" b="1" u="sng" dirty="0">
                    <a:solidFill>
                      <a:schemeClr val="accent5"/>
                    </a:solidFill>
                  </a:rPr>
                  <a:t>density</a:t>
                </a:r>
                <a:r>
                  <a:rPr lang="en-US" sz="2000" b="1" dirty="0">
                    <a:solidFill>
                      <a:schemeClr val="accent5"/>
                    </a:solidFill>
                  </a:rPr>
                  <a:t> function </a:t>
                </a:r>
                <a14:m>
                  <m:oMath xmlns:m="http://schemas.openxmlformats.org/officeDocument/2006/math">
                    <m:sSub>
                      <m:sSubPr>
                        <m:ctrlPr>
                          <a:rPr lang="en-US" sz="2000" b="1" i="1" smtClean="0">
                            <a:latin typeface="Cambria Math" panose="02040503050406030204" pitchFamily="18" charset="0"/>
                          </a:rPr>
                        </m:ctrlPr>
                      </m:sSubPr>
                      <m:e>
                        <m:r>
                          <a:rPr lang="en-US" sz="2000" b="1" i="1" smtClean="0">
                            <a:latin typeface="Cambria Math" panose="02040503050406030204" pitchFamily="18" charset="0"/>
                          </a:rPr>
                          <m:t>𝒇</m:t>
                        </m:r>
                      </m:e>
                      <m:sub>
                        <m:r>
                          <a:rPr lang="en-US" sz="2000" b="1" i="1" smtClean="0">
                            <a:latin typeface="Cambria Math" panose="02040503050406030204" pitchFamily="18" charset="0"/>
                          </a:rPr>
                          <m:t>𝑿</m:t>
                        </m:r>
                      </m:sub>
                    </m:sSub>
                    <m:r>
                      <a:rPr lang="en-US" sz="2000" b="1" i="1" smtClean="0">
                        <a:latin typeface="Cambria Math" panose="02040503050406030204" pitchFamily="18" charset="0"/>
                      </a:rPr>
                      <m:t>(</m:t>
                    </m:r>
                    <m:r>
                      <a:rPr lang="en-US" sz="2000" b="1" i="1" smtClean="0">
                        <a:latin typeface="Cambria Math" panose="02040503050406030204" pitchFamily="18" charset="0"/>
                      </a:rPr>
                      <m:t>𝒌</m:t>
                    </m:r>
                    <m:r>
                      <a:rPr lang="en-US" sz="2000" b="1" i="1" smtClean="0">
                        <a:latin typeface="Cambria Math" panose="02040503050406030204" pitchFamily="18" charset="0"/>
                      </a:rPr>
                      <m:t>)</m:t>
                    </m:r>
                  </m:oMath>
                </a14:m>
                <a:r>
                  <a:rPr lang="en-US" sz="2000" dirty="0"/>
                  <a:t> describes relative chances of taking values around </a:t>
                </a:r>
                <a14:m>
                  <m:oMath xmlns:m="http://schemas.openxmlformats.org/officeDocument/2006/math">
                    <m:r>
                      <a:rPr lang="en-US" sz="2000" i="1" dirty="0" smtClean="0">
                        <a:latin typeface="Cambria Math" panose="02040503050406030204" pitchFamily="18" charset="0"/>
                      </a:rPr>
                      <m:t>𝑘</m:t>
                    </m:r>
                  </m:oMath>
                </a14:m>
                <a:r>
                  <a:rPr lang="en-US" sz="2000" dirty="0"/>
                  <a:t> </a:t>
                </a:r>
              </a:p>
              <a:p>
                <a:endParaRPr lang="en-US" sz="2000" dirty="0"/>
              </a:p>
              <a:p>
                <a:endParaRPr lang="en-US" sz="2000" dirty="0"/>
              </a:p>
              <a:p>
                <a:pPr marL="0" indent="0">
                  <a:buNone/>
                </a:pPr>
                <a:endParaRPr lang="en-US" sz="2000" dirty="0"/>
              </a:p>
              <a:p>
                <a:pPr marL="0" indent="0">
                  <a:buNone/>
                </a:pPr>
                <a:endParaRPr lang="en-US" sz="2000" dirty="0"/>
              </a:p>
              <a:p>
                <a:pPr marL="0" indent="0">
                  <a:buNone/>
                </a:pPr>
                <a:endParaRPr lang="en-US" sz="1400" dirty="0"/>
              </a:p>
              <a:p>
                <a:pPr marL="0" indent="0">
                  <a:buNone/>
                </a:pPr>
                <a:endParaRPr lang="en-US" sz="1400" dirty="0"/>
              </a:p>
              <a:p>
                <a:pPr>
                  <a:spcAft>
                    <a:spcPts val="0"/>
                  </a:spcAft>
                </a:pPr>
                <a:r>
                  <a:rPr lang="en-US" sz="2000" b="1" dirty="0">
                    <a:solidFill>
                      <a:schemeClr val="accent5"/>
                    </a:solidFill>
                  </a:rPr>
                  <a:t>Expectation</a:t>
                </a:r>
                <a:r>
                  <a:rPr lang="en-US" sz="2000" b="1" dirty="0">
                    <a:solidFill>
                      <a:schemeClr val="tx2">
                        <a:lumMod val="75000"/>
                      </a:schemeClr>
                    </a:solidFill>
                  </a:rPr>
                  <a:t>: </a:t>
                </a:r>
                <a14:m>
                  <m:oMath xmlns:m="http://schemas.openxmlformats.org/officeDocument/2006/math">
                    <m:r>
                      <a:rPr lang="en-US" sz="2000" b="0" i="1" smtClean="0">
                        <a:solidFill>
                          <a:schemeClr val="tx1"/>
                        </a:solidFill>
                        <a:latin typeface="Cambria Math" panose="02040503050406030204" pitchFamily="18" charset="0"/>
                      </a:rPr>
                      <m:t>𝔼</m:t>
                    </m:r>
                    <m:d>
                      <m:dPr>
                        <m:begChr m:val="["/>
                        <m:endChr m:val="]"/>
                        <m:ctrlPr>
                          <a:rPr lang="en-US" sz="2000" i="1">
                            <a:solidFill>
                              <a:schemeClr val="tx1"/>
                            </a:solidFill>
                            <a:latin typeface="Cambria Math" panose="02040503050406030204" pitchFamily="18" charset="0"/>
                          </a:rPr>
                        </m:ctrlPr>
                      </m:dPr>
                      <m:e>
                        <m:r>
                          <a:rPr lang="en-US" sz="2000" b="0" i="1">
                            <a:solidFill>
                              <a:schemeClr val="tx1"/>
                            </a:solidFill>
                            <a:latin typeface="Cambria Math" panose="02040503050406030204" pitchFamily="18" charset="0"/>
                          </a:rPr>
                          <m:t>𝑋</m:t>
                        </m:r>
                      </m:e>
                    </m:d>
                    <m:r>
                      <a:rPr lang="en-US" sz="2000" b="0" i="1" smtClean="0">
                        <a:solidFill>
                          <a:schemeClr val="tx1"/>
                        </a:solidFill>
                        <a:latin typeface="Cambria Math" panose="02040503050406030204" pitchFamily="18" charset="0"/>
                      </a:rPr>
                      <m:t>=</m:t>
                    </m:r>
                    <m:nary>
                      <m:naryPr>
                        <m:ctrlPr>
                          <a:rPr lang="en-US" sz="2000" i="1">
                            <a:solidFill>
                              <a:schemeClr val="tx1"/>
                            </a:solidFill>
                            <a:latin typeface="Cambria Math" panose="02040503050406030204" pitchFamily="18" charset="0"/>
                          </a:rPr>
                        </m:ctrlPr>
                      </m:naryPr>
                      <m:sub>
                        <m:r>
                          <m:rPr>
                            <m:brk m:alnAt="23"/>
                          </m:rPr>
                          <a:rPr lang="en-US" sz="2000" b="0" i="1">
                            <a:solidFill>
                              <a:schemeClr val="tx1"/>
                            </a:solidFill>
                            <a:latin typeface="Cambria Math" panose="02040503050406030204" pitchFamily="18" charset="0"/>
                          </a:rPr>
                          <m:t>−</m:t>
                        </m:r>
                        <m:r>
                          <a:rPr lang="en-US" sz="2000" b="0" i="1">
                            <a:solidFill>
                              <a:schemeClr val="tx1"/>
                            </a:solidFill>
                            <a:latin typeface="Cambria Math" panose="02040503050406030204" pitchFamily="18" charset="0"/>
                          </a:rPr>
                          <m:t>∞</m:t>
                        </m:r>
                      </m:sub>
                      <m:sup>
                        <m:r>
                          <a:rPr lang="en-US" sz="2000" b="0" i="1">
                            <a:solidFill>
                              <a:schemeClr val="tx1"/>
                            </a:solidFill>
                            <a:latin typeface="Cambria Math" panose="02040503050406030204" pitchFamily="18" charset="0"/>
                          </a:rPr>
                          <m:t>∞</m:t>
                        </m:r>
                      </m:sup>
                      <m:e>
                        <m:r>
                          <a:rPr lang="en-US" sz="2000" b="0" i="1">
                            <a:solidFill>
                              <a:schemeClr val="tx1"/>
                            </a:solidFill>
                            <a:latin typeface="Cambria Math" panose="02040503050406030204" pitchFamily="18" charset="0"/>
                          </a:rPr>
                          <m:t>𝑧</m:t>
                        </m:r>
                        <m:r>
                          <a:rPr lang="en-US" sz="2000" b="0" i="1">
                            <a:solidFill>
                              <a:schemeClr val="tx1"/>
                            </a:solidFill>
                            <a:latin typeface="Cambria Math" panose="02040503050406030204" pitchFamily="18" charset="0"/>
                          </a:rPr>
                          <m:t>⋅</m:t>
                        </m:r>
                        <m:sSub>
                          <m:sSubPr>
                            <m:ctrlPr>
                              <a:rPr lang="en-US" sz="2000" i="1">
                                <a:solidFill>
                                  <a:schemeClr val="tx1"/>
                                </a:solidFill>
                                <a:latin typeface="Cambria Math" panose="02040503050406030204" pitchFamily="18" charset="0"/>
                              </a:rPr>
                            </m:ctrlPr>
                          </m:sSubPr>
                          <m:e>
                            <m:r>
                              <a:rPr lang="en-US" sz="2000" b="0" i="1">
                                <a:solidFill>
                                  <a:schemeClr val="tx1"/>
                                </a:solidFill>
                                <a:latin typeface="Cambria Math" panose="02040503050406030204" pitchFamily="18" charset="0"/>
                              </a:rPr>
                              <m:t>𝑓</m:t>
                            </m:r>
                          </m:e>
                          <m:sub>
                            <m:r>
                              <a:rPr lang="en-US" sz="2000" b="0" i="1">
                                <a:solidFill>
                                  <a:schemeClr val="tx1"/>
                                </a:solidFill>
                                <a:latin typeface="Cambria Math" panose="02040503050406030204" pitchFamily="18" charset="0"/>
                              </a:rPr>
                              <m:t>𝑋</m:t>
                            </m:r>
                          </m:sub>
                        </m:sSub>
                        <m:d>
                          <m:dPr>
                            <m:ctrlPr>
                              <a:rPr lang="en-US" sz="2000" i="1">
                                <a:solidFill>
                                  <a:schemeClr val="tx1"/>
                                </a:solidFill>
                                <a:latin typeface="Cambria Math" panose="02040503050406030204" pitchFamily="18" charset="0"/>
                              </a:rPr>
                            </m:ctrlPr>
                          </m:dPr>
                          <m:e>
                            <m:r>
                              <a:rPr lang="en-US" sz="2000" b="0" i="1">
                                <a:solidFill>
                                  <a:schemeClr val="tx1"/>
                                </a:solidFill>
                                <a:latin typeface="Cambria Math" panose="02040503050406030204" pitchFamily="18" charset="0"/>
                              </a:rPr>
                              <m:t>𝑧</m:t>
                            </m:r>
                          </m:e>
                        </m:d>
                        <m:r>
                          <a:rPr lang="en-US" sz="2000" b="0" i="1">
                            <a:solidFill>
                              <a:schemeClr val="tx1"/>
                            </a:solidFill>
                            <a:latin typeface="Cambria Math" panose="02040503050406030204" pitchFamily="18" charset="0"/>
                          </a:rPr>
                          <m:t> </m:t>
                        </m:r>
                        <m:r>
                          <m:rPr>
                            <m:sty m:val="p"/>
                          </m:rPr>
                          <a:rPr lang="en-US" sz="2000" b="0">
                            <a:solidFill>
                              <a:schemeClr val="tx1"/>
                            </a:solidFill>
                            <a:latin typeface="Cambria Math" panose="02040503050406030204" pitchFamily="18" charset="0"/>
                          </a:rPr>
                          <m:t>d</m:t>
                        </m:r>
                        <m:r>
                          <a:rPr lang="en-US" sz="2000" b="0" i="1">
                            <a:solidFill>
                              <a:schemeClr val="tx1"/>
                            </a:solidFill>
                            <a:latin typeface="Cambria Math" panose="02040503050406030204" pitchFamily="18" charset="0"/>
                          </a:rPr>
                          <m:t>𝑧</m:t>
                        </m:r>
                      </m:e>
                    </m:nary>
                  </m:oMath>
                </a14:m>
                <a:endParaRPr lang="en-US" sz="2000" dirty="0">
                  <a:solidFill>
                    <a:schemeClr val="tx2">
                      <a:lumMod val="75000"/>
                    </a:schemeClr>
                  </a:solidFill>
                </a:endParaRPr>
              </a:p>
              <a:p>
                <a:pPr>
                  <a:spcBef>
                    <a:spcPts val="0"/>
                  </a:spcBef>
                </a:pPr>
                <a:r>
                  <a:rPr lang="en-US" sz="2000" b="0" dirty="0">
                    <a:solidFill>
                      <a:schemeClr val="tx1"/>
                    </a:solidFill>
                  </a:rPr>
                  <a:t>                    </a:t>
                </a:r>
                <a14:m>
                  <m:oMath xmlns:m="http://schemas.openxmlformats.org/officeDocument/2006/math">
                    <m:r>
                      <a:rPr lang="en-US" sz="2000" b="0" i="1" smtClean="0">
                        <a:solidFill>
                          <a:schemeClr val="tx1"/>
                        </a:solidFill>
                        <a:latin typeface="Cambria Math" panose="02040503050406030204" pitchFamily="18" charset="0"/>
                      </a:rPr>
                      <m:t>𝔼</m:t>
                    </m:r>
                    <m:d>
                      <m:dPr>
                        <m:begChr m:val="["/>
                        <m:endChr m:val="]"/>
                        <m:ctrlPr>
                          <a:rPr lang="en-US" sz="2000" i="1">
                            <a:solidFill>
                              <a:schemeClr val="tx1"/>
                            </a:solidFill>
                            <a:latin typeface="Cambria Math" panose="02040503050406030204" pitchFamily="18" charset="0"/>
                          </a:rPr>
                        </m:ctrlPr>
                      </m:dPr>
                      <m:e>
                        <m:r>
                          <a:rPr lang="en-US" sz="2000" b="0" i="1" smtClean="0">
                            <a:solidFill>
                              <a:schemeClr val="tx1"/>
                            </a:solidFill>
                            <a:latin typeface="Cambria Math" panose="02040503050406030204" pitchFamily="18" charset="0"/>
                          </a:rPr>
                          <m:t>𝑔</m:t>
                        </m:r>
                        <m:r>
                          <a:rPr lang="en-US" sz="2000" b="0" i="1" smtClean="0">
                            <a:solidFill>
                              <a:schemeClr val="tx1"/>
                            </a:solidFill>
                            <a:latin typeface="Cambria Math" panose="02040503050406030204" pitchFamily="18" charset="0"/>
                          </a:rPr>
                          <m:t>(</m:t>
                        </m:r>
                        <m:r>
                          <a:rPr lang="en-US" sz="2000" b="0" i="1">
                            <a:solidFill>
                              <a:schemeClr val="tx1"/>
                            </a:solidFill>
                            <a:latin typeface="Cambria Math" panose="02040503050406030204" pitchFamily="18" charset="0"/>
                          </a:rPr>
                          <m:t>𝑋</m:t>
                        </m:r>
                        <m:r>
                          <a:rPr lang="en-US" sz="2000" b="0" i="1" smtClean="0">
                            <a:solidFill>
                              <a:schemeClr val="tx1"/>
                            </a:solidFill>
                            <a:latin typeface="Cambria Math" panose="02040503050406030204" pitchFamily="18" charset="0"/>
                          </a:rPr>
                          <m:t>)</m:t>
                        </m:r>
                      </m:e>
                    </m:d>
                    <m:r>
                      <a:rPr lang="en-US" sz="2000" b="0" i="1" smtClean="0">
                        <a:solidFill>
                          <a:schemeClr val="tx1"/>
                        </a:solidFill>
                        <a:latin typeface="Cambria Math" panose="02040503050406030204" pitchFamily="18" charset="0"/>
                      </a:rPr>
                      <m:t>=</m:t>
                    </m:r>
                    <m:nary>
                      <m:naryPr>
                        <m:ctrlPr>
                          <a:rPr lang="en-US" sz="2000" i="1">
                            <a:solidFill>
                              <a:schemeClr val="tx1"/>
                            </a:solidFill>
                            <a:latin typeface="Cambria Math" panose="02040503050406030204" pitchFamily="18" charset="0"/>
                          </a:rPr>
                        </m:ctrlPr>
                      </m:naryPr>
                      <m:sub>
                        <m:r>
                          <m:rPr>
                            <m:brk m:alnAt="23"/>
                          </m:rPr>
                          <a:rPr lang="en-US" sz="2000" b="0" i="1">
                            <a:solidFill>
                              <a:schemeClr val="tx1"/>
                            </a:solidFill>
                            <a:latin typeface="Cambria Math" panose="02040503050406030204" pitchFamily="18" charset="0"/>
                          </a:rPr>
                          <m:t>−</m:t>
                        </m:r>
                        <m:r>
                          <a:rPr lang="en-US" sz="2000" b="0" i="1">
                            <a:solidFill>
                              <a:schemeClr val="tx1"/>
                            </a:solidFill>
                            <a:latin typeface="Cambria Math" panose="02040503050406030204" pitchFamily="18" charset="0"/>
                          </a:rPr>
                          <m:t>∞</m:t>
                        </m:r>
                      </m:sub>
                      <m:sup>
                        <m:r>
                          <a:rPr lang="en-US" sz="2000" b="0" i="1">
                            <a:solidFill>
                              <a:schemeClr val="tx1"/>
                            </a:solidFill>
                            <a:latin typeface="Cambria Math" panose="02040503050406030204" pitchFamily="18" charset="0"/>
                          </a:rPr>
                          <m:t>∞</m:t>
                        </m:r>
                      </m:sup>
                      <m:e>
                        <m:r>
                          <a:rPr lang="en-US" sz="2000" b="0" i="1" smtClean="0">
                            <a:solidFill>
                              <a:schemeClr val="tx1"/>
                            </a:solidFill>
                            <a:latin typeface="Cambria Math" panose="02040503050406030204" pitchFamily="18" charset="0"/>
                          </a:rPr>
                          <m:t>𝑔</m:t>
                        </m:r>
                        <m:r>
                          <a:rPr lang="en-US" sz="2000" b="0" i="1" smtClean="0">
                            <a:solidFill>
                              <a:schemeClr val="tx1"/>
                            </a:solidFill>
                            <a:latin typeface="Cambria Math" panose="02040503050406030204" pitchFamily="18" charset="0"/>
                          </a:rPr>
                          <m:t>(</m:t>
                        </m:r>
                        <m:r>
                          <a:rPr lang="en-US" sz="2000" b="0" i="1">
                            <a:solidFill>
                              <a:schemeClr val="tx1"/>
                            </a:solidFill>
                            <a:latin typeface="Cambria Math" panose="02040503050406030204" pitchFamily="18" charset="0"/>
                          </a:rPr>
                          <m:t>𝑧</m:t>
                        </m:r>
                        <m:r>
                          <a:rPr lang="en-US" sz="2000" b="0" i="1" smtClean="0">
                            <a:solidFill>
                              <a:schemeClr val="tx1"/>
                            </a:solidFill>
                            <a:latin typeface="Cambria Math" panose="02040503050406030204" pitchFamily="18" charset="0"/>
                          </a:rPr>
                          <m:t>)</m:t>
                        </m:r>
                        <m:r>
                          <a:rPr lang="en-US" sz="2000" b="0" i="1">
                            <a:solidFill>
                              <a:schemeClr val="tx1"/>
                            </a:solidFill>
                            <a:latin typeface="Cambria Math" panose="02040503050406030204" pitchFamily="18" charset="0"/>
                          </a:rPr>
                          <m:t>⋅</m:t>
                        </m:r>
                        <m:sSub>
                          <m:sSubPr>
                            <m:ctrlPr>
                              <a:rPr lang="en-US" sz="2000" i="1">
                                <a:solidFill>
                                  <a:schemeClr val="tx1"/>
                                </a:solidFill>
                                <a:latin typeface="Cambria Math" panose="02040503050406030204" pitchFamily="18" charset="0"/>
                              </a:rPr>
                            </m:ctrlPr>
                          </m:sSubPr>
                          <m:e>
                            <m:r>
                              <a:rPr lang="en-US" sz="2000" b="0" i="1">
                                <a:solidFill>
                                  <a:schemeClr val="tx1"/>
                                </a:solidFill>
                                <a:latin typeface="Cambria Math" panose="02040503050406030204" pitchFamily="18" charset="0"/>
                              </a:rPr>
                              <m:t>𝑓</m:t>
                            </m:r>
                          </m:e>
                          <m:sub>
                            <m:r>
                              <a:rPr lang="en-US" sz="2000" b="0" i="1">
                                <a:solidFill>
                                  <a:schemeClr val="tx1"/>
                                </a:solidFill>
                                <a:latin typeface="Cambria Math" panose="02040503050406030204" pitchFamily="18" charset="0"/>
                              </a:rPr>
                              <m:t>𝑋</m:t>
                            </m:r>
                          </m:sub>
                        </m:sSub>
                        <m:d>
                          <m:dPr>
                            <m:ctrlPr>
                              <a:rPr lang="en-US" sz="2000" i="1">
                                <a:solidFill>
                                  <a:schemeClr val="tx1"/>
                                </a:solidFill>
                                <a:latin typeface="Cambria Math" panose="02040503050406030204" pitchFamily="18" charset="0"/>
                              </a:rPr>
                            </m:ctrlPr>
                          </m:dPr>
                          <m:e>
                            <m:r>
                              <a:rPr lang="en-US" sz="2000" b="0" i="1">
                                <a:solidFill>
                                  <a:schemeClr val="tx1"/>
                                </a:solidFill>
                                <a:latin typeface="Cambria Math" panose="02040503050406030204" pitchFamily="18" charset="0"/>
                              </a:rPr>
                              <m:t>𝑧</m:t>
                            </m:r>
                          </m:e>
                        </m:d>
                        <m:r>
                          <a:rPr lang="en-US" sz="2000" b="0" i="1">
                            <a:solidFill>
                              <a:schemeClr val="tx1"/>
                            </a:solidFill>
                            <a:latin typeface="Cambria Math" panose="02040503050406030204" pitchFamily="18" charset="0"/>
                          </a:rPr>
                          <m:t> </m:t>
                        </m:r>
                        <m:r>
                          <m:rPr>
                            <m:sty m:val="p"/>
                          </m:rPr>
                          <a:rPr lang="en-US" sz="2000" b="0">
                            <a:solidFill>
                              <a:schemeClr val="tx1"/>
                            </a:solidFill>
                            <a:latin typeface="Cambria Math" panose="02040503050406030204" pitchFamily="18" charset="0"/>
                          </a:rPr>
                          <m:t>d</m:t>
                        </m:r>
                        <m:r>
                          <a:rPr lang="en-US" sz="2000" b="0" i="1">
                            <a:solidFill>
                              <a:schemeClr val="tx1"/>
                            </a:solidFill>
                            <a:latin typeface="Cambria Math" panose="02040503050406030204" pitchFamily="18" charset="0"/>
                          </a:rPr>
                          <m:t>𝑧</m:t>
                        </m:r>
                      </m:e>
                    </m:nary>
                  </m:oMath>
                </a14:m>
                <a:endParaRPr lang="en-US" sz="2000" dirty="0">
                  <a:solidFill>
                    <a:schemeClr val="tx2">
                      <a:lumMod val="75000"/>
                    </a:schemeClr>
                  </a:solidFill>
                </a:endParaRPr>
              </a:p>
            </p:txBody>
          </p:sp>
        </mc:Choice>
        <mc:Fallback xmlns="">
          <p:sp>
            <p:nvSpPr>
              <p:cNvPr id="5" name="Content Placeholder 2">
                <a:extLst>
                  <a:ext uri="{FF2B5EF4-FFF2-40B4-BE49-F238E27FC236}">
                    <a16:creationId xmlns:a16="http://schemas.microsoft.com/office/drawing/2014/main" id="{CC59F384-8D8D-5895-0D89-85420EEEABF8}"/>
                  </a:ext>
                </a:extLst>
              </p:cNvPr>
              <p:cNvSpPr txBox="1">
                <a:spLocks noRot="1" noChangeAspect="1" noMove="1" noResize="1" noEditPoints="1" noAdjustHandles="1" noChangeArrowheads="1" noChangeShapeType="1" noTextEdit="1"/>
              </p:cNvSpPr>
              <p:nvPr/>
            </p:nvSpPr>
            <p:spPr>
              <a:xfrm>
                <a:off x="6278880" y="1166676"/>
                <a:ext cx="6214110" cy="5714184"/>
              </a:xfrm>
              <a:prstGeom prst="rect">
                <a:avLst/>
              </a:prstGeom>
              <a:blipFill>
                <a:blip r:embed="rId3"/>
                <a:stretch>
                  <a:fillRect l="-1079" t="-959"/>
                </a:stretch>
              </a:blipFill>
            </p:spPr>
            <p:txBody>
              <a:bodyPr/>
              <a:lstStyle/>
              <a:p>
                <a:r>
                  <a:rPr lang="en-US">
                    <a:noFill/>
                  </a:rPr>
                  <a:t> </a:t>
                </a:r>
              </a:p>
            </p:txBody>
          </p:sp>
        </mc:Fallback>
      </mc:AlternateContent>
      <p:pic>
        <p:nvPicPr>
          <p:cNvPr id="6" name="Picture 5" descr="A graph and diagram of a graph&#10;&#10;Description automatically generated">
            <a:extLst>
              <a:ext uri="{FF2B5EF4-FFF2-40B4-BE49-F238E27FC236}">
                <a16:creationId xmlns:a16="http://schemas.microsoft.com/office/drawing/2014/main" id="{187D3242-4E04-3638-E14F-BED8354510C5}"/>
              </a:ext>
            </a:extLst>
          </p:cNvPr>
          <p:cNvPicPr>
            <a:picLocks noChangeAspect="1"/>
          </p:cNvPicPr>
          <p:nvPr/>
        </p:nvPicPr>
        <p:blipFill rotWithShape="1">
          <a:blip r:embed="rId4">
            <a:extLst>
              <a:ext uri="{28A0092B-C50C-407E-A947-70E740481C1C}">
                <a14:useLocalDpi xmlns:a14="http://schemas.microsoft.com/office/drawing/2010/main" val="0"/>
              </a:ext>
            </a:extLst>
          </a:blip>
          <a:srcRect l="10681" t="22254" r="34806" b="57308"/>
          <a:stretch/>
        </p:blipFill>
        <p:spPr>
          <a:xfrm>
            <a:off x="264442" y="2434590"/>
            <a:ext cx="3162618" cy="1485900"/>
          </a:xfrm>
          <a:prstGeom prst="rect">
            <a:avLst/>
          </a:prstGeom>
        </p:spPr>
      </p:pic>
      <p:pic>
        <p:nvPicPr>
          <p:cNvPr id="7" name="Picture 6" descr="A graph and diagram of a graph&#10;&#10;Description automatically generated">
            <a:extLst>
              <a:ext uri="{FF2B5EF4-FFF2-40B4-BE49-F238E27FC236}">
                <a16:creationId xmlns:a16="http://schemas.microsoft.com/office/drawing/2014/main" id="{FC2847A3-85A4-65AD-8AC6-861DFC83DAAB}"/>
              </a:ext>
            </a:extLst>
          </p:cNvPr>
          <p:cNvPicPr>
            <a:picLocks noChangeAspect="1"/>
          </p:cNvPicPr>
          <p:nvPr/>
        </p:nvPicPr>
        <p:blipFill rotWithShape="1">
          <a:blip r:embed="rId4">
            <a:extLst>
              <a:ext uri="{28A0092B-C50C-407E-A947-70E740481C1C}">
                <a14:useLocalDpi xmlns:a14="http://schemas.microsoft.com/office/drawing/2010/main" val="0"/>
              </a:ext>
            </a:extLst>
          </a:blip>
          <a:srcRect l="10681" t="42692" r="25478" b="31600"/>
          <a:stretch/>
        </p:blipFill>
        <p:spPr>
          <a:xfrm>
            <a:off x="6353908" y="2551087"/>
            <a:ext cx="2944688" cy="1485900"/>
          </a:xfrm>
          <a:prstGeom prst="rect">
            <a:avLst/>
          </a:prstGeom>
        </p:spPr>
      </p:pic>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C9F9E8C7-23F0-1AAE-DF95-1CEA86F16841}"/>
                  </a:ext>
                </a:extLst>
              </p:cNvPr>
              <p:cNvSpPr txBox="1"/>
              <p:nvPr/>
            </p:nvSpPr>
            <p:spPr>
              <a:xfrm>
                <a:off x="3270723" y="2477979"/>
                <a:ext cx="1858509" cy="1273754"/>
              </a:xfrm>
              <a:prstGeom prst="roundRect">
                <a:avLst/>
              </a:prstGeom>
              <a:noFill/>
              <a:ln w="28575">
                <a:solidFill>
                  <a:schemeClr val="accent4">
                    <a:lumMod val="75000"/>
                  </a:schemeClr>
                </a:solidFill>
              </a:ln>
            </p:spPr>
            <p:txBody>
              <a:bodyPr wrap="square">
                <a:spAutoFit/>
              </a:bodyPr>
              <a:lstStyle/>
              <a:p>
                <a:pPr/>
                <a14:m>
                  <m:oMathPara xmlns:m="http://schemas.openxmlformats.org/officeDocument/2006/math">
                    <m:oMathParaPr>
                      <m:jc m:val="centerGroup"/>
                    </m:oMathParaPr>
                    <m:oMath xmlns:m="http://schemas.openxmlformats.org/officeDocument/2006/math">
                      <m:nary>
                        <m:naryPr>
                          <m:chr m:val="∑"/>
                          <m:supHide m:val="on"/>
                          <m:ctrlPr>
                            <a:rPr lang="en-US" b="0" i="1" smtClean="0">
                              <a:latin typeface="Cambria Math" panose="02040503050406030204" pitchFamily="18" charset="0"/>
                            </a:rPr>
                          </m:ctrlPr>
                        </m:naryPr>
                        <m:sub>
                          <m:r>
                            <a:rPr lang="en-US" b="0" i="1" smtClean="0">
                              <a:latin typeface="Cambria Math" panose="02040503050406030204" pitchFamily="18" charset="0"/>
                            </a:rPr>
                            <m:t>𝑘</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Ω</m:t>
                              </m:r>
                            </m:e>
                            <m:sub>
                              <m:r>
                                <a:rPr lang="en-US" b="0" i="1" smtClean="0">
                                  <a:latin typeface="Cambria Math" panose="02040503050406030204" pitchFamily="18" charset="0"/>
                                </a:rPr>
                                <m:t>𝑋</m:t>
                              </m:r>
                            </m:sub>
                          </m:sSub>
                        </m:sub>
                        <m:sup/>
                        <m:e>
                          <m:sSub>
                            <m:sSubPr>
                              <m:ctrlPr>
                                <a:rPr lang="en-US" i="1">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𝑋</m:t>
                              </m:r>
                            </m:sub>
                          </m:sSub>
                          <m:r>
                            <a:rPr lang="en-US" i="1">
                              <a:latin typeface="Cambria Math" panose="02040503050406030204" pitchFamily="18" charset="0"/>
                            </a:rPr>
                            <m:t>(</m:t>
                          </m:r>
                          <m:r>
                            <a:rPr lang="en-US" b="0" i="1" smtClean="0">
                              <a:latin typeface="Cambria Math" panose="02040503050406030204" pitchFamily="18" charset="0"/>
                            </a:rPr>
                            <m:t>𝑘</m:t>
                          </m:r>
                          <m:r>
                            <a:rPr lang="en-US" i="1">
                              <a:latin typeface="Cambria Math" panose="02040503050406030204" pitchFamily="18" charset="0"/>
                            </a:rPr>
                            <m:t>)</m:t>
                          </m:r>
                        </m:e>
                      </m:nary>
                      <m:r>
                        <a:rPr lang="en-US" b="0" i="1" smtClean="0">
                          <a:latin typeface="Cambria Math" panose="02040503050406030204" pitchFamily="18" charset="0"/>
                        </a:rPr>
                        <m:t>=1</m:t>
                      </m:r>
                    </m:oMath>
                  </m:oMathPara>
                </a14:m>
                <a:endParaRPr lang="en-US" dirty="0"/>
              </a:p>
              <a:p>
                <a:endParaRPr lang="en-US" sz="500" dirty="0"/>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0≤</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r>
                        <a:rPr lang="en-US" b="0" i="1" smtClean="0">
                          <a:latin typeface="Cambria Math" panose="02040503050406030204" pitchFamily="18" charset="0"/>
                        </a:rPr>
                        <m:t>≤1</m:t>
                      </m:r>
                    </m:oMath>
                  </m:oMathPara>
                </a14:m>
                <a:endParaRPr lang="en-US" dirty="0"/>
              </a:p>
            </p:txBody>
          </p:sp>
        </mc:Choice>
        <mc:Fallback xmlns="">
          <p:sp>
            <p:nvSpPr>
              <p:cNvPr id="13" name="TextBox 12">
                <a:extLst>
                  <a:ext uri="{FF2B5EF4-FFF2-40B4-BE49-F238E27FC236}">
                    <a16:creationId xmlns:a16="http://schemas.microsoft.com/office/drawing/2014/main" id="{C9F9E8C7-23F0-1AAE-DF95-1CEA86F16841}"/>
                  </a:ext>
                </a:extLst>
              </p:cNvPr>
              <p:cNvSpPr txBox="1">
                <a:spLocks noRot="1" noChangeAspect="1" noMove="1" noResize="1" noEditPoints="1" noAdjustHandles="1" noChangeArrowheads="1" noChangeShapeType="1" noTextEdit="1"/>
              </p:cNvSpPr>
              <p:nvPr/>
            </p:nvSpPr>
            <p:spPr>
              <a:xfrm>
                <a:off x="3270723" y="2477979"/>
                <a:ext cx="1858509" cy="1273754"/>
              </a:xfrm>
              <a:prstGeom prst="roundRect">
                <a:avLst/>
              </a:prstGeom>
              <a:blipFill>
                <a:blip r:embed="rId5"/>
                <a:stretch>
                  <a:fillRect/>
                </a:stretch>
              </a:blipFill>
              <a:ln w="28575">
                <a:solidFill>
                  <a:schemeClr val="accent4">
                    <a:lumMod val="75000"/>
                  </a:schemeClr>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AFC1D068-CBF6-9C9A-1CB4-2E00D883C661}"/>
                  </a:ext>
                </a:extLst>
              </p:cNvPr>
              <p:cNvSpPr txBox="1"/>
              <p:nvPr/>
            </p:nvSpPr>
            <p:spPr>
              <a:xfrm>
                <a:off x="9130700" y="2551087"/>
                <a:ext cx="2057842" cy="1154926"/>
              </a:xfrm>
              <a:prstGeom prst="roundRect">
                <a:avLst/>
              </a:prstGeom>
              <a:noFill/>
              <a:ln w="38100">
                <a:solidFill>
                  <a:schemeClr val="accent4">
                    <a:lumMod val="75000"/>
                  </a:schemeClr>
                </a:solidFill>
              </a:ln>
            </p:spPr>
            <p:txBody>
              <a:bodyPr wrap="square">
                <a:spAutoFit/>
              </a:bodyPr>
              <a:lstStyle/>
              <a:p>
                <a:pPr/>
                <a14:m>
                  <m:oMathPara xmlns:m="http://schemas.openxmlformats.org/officeDocument/2006/math">
                    <m:oMathParaPr>
                      <m:jc m:val="left"/>
                    </m:oMathParaPr>
                    <m:oMath xmlns:m="http://schemas.openxmlformats.org/officeDocument/2006/math">
                      <m:nary>
                        <m:naryPr>
                          <m:ctrlP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ctrlPr>
                        </m:naryPr>
                        <m:sub>
                          <m:r>
                            <m:rPr>
                              <m:brk m:alnAt="23"/>
                            </m:rP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m:t>
                          </m:r>
                        </m:sub>
                        <m:sup>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m:t>
                          </m:r>
                        </m:sup>
                        <m:e>
                          <m:sSub>
                            <m:sSubPr>
                              <m:ctrlP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ctrlPr>
                            </m:sSubPr>
                            <m:e>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𝑓</m:t>
                              </m:r>
                            </m:e>
                            <m:sub>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𝑋</m:t>
                              </m:r>
                            </m:sub>
                          </m:sSub>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𝑘</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m:t>
                          </m:r>
                        </m:e>
                      </m:nary>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 </m:t>
                      </m:r>
                      <m:r>
                        <m:rPr>
                          <m:sty m:val="p"/>
                        </m:rPr>
                        <a:rPr kumimoji="0" lang="en-US" b="0" i="0" u="none" strike="noStrike" kern="1200" cap="none" spc="0" normalizeH="0" baseline="0" noProof="0" smtClean="0">
                          <a:ln>
                            <a:noFill/>
                          </a:ln>
                          <a:solidFill>
                            <a:prstClr val="black"/>
                          </a:solidFill>
                          <a:effectLst/>
                          <a:uLnTx/>
                          <a:uFillTx/>
                          <a:latin typeface="Cambria Math" panose="02040503050406030204" pitchFamily="18" charset="0"/>
                        </a:rPr>
                        <m:t>d</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𝑘</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=1</m:t>
                      </m:r>
                    </m:oMath>
                  </m:oMathPara>
                </a14:m>
                <a:endParaRPr lang="en-US" dirty="0"/>
              </a:p>
              <a:p>
                <a:endParaRPr lang="en-US" sz="500" dirty="0"/>
              </a:p>
              <a:p>
                <a:pPr/>
                <a14:m>
                  <m:oMathPara xmlns:m="http://schemas.openxmlformats.org/officeDocument/2006/math">
                    <m:oMathParaPr>
                      <m:jc m:val="left"/>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r>
                        <a:rPr lang="en-US" b="0" i="1" smtClean="0">
                          <a:latin typeface="Cambria Math" panose="02040503050406030204" pitchFamily="18" charset="0"/>
                        </a:rPr>
                        <m:t>≥0</m:t>
                      </m:r>
                    </m:oMath>
                  </m:oMathPara>
                </a14:m>
                <a:endParaRPr lang="en-US" dirty="0"/>
              </a:p>
            </p:txBody>
          </p:sp>
        </mc:Choice>
        <mc:Fallback xmlns="">
          <p:sp>
            <p:nvSpPr>
              <p:cNvPr id="17" name="TextBox 16">
                <a:extLst>
                  <a:ext uri="{FF2B5EF4-FFF2-40B4-BE49-F238E27FC236}">
                    <a16:creationId xmlns:a16="http://schemas.microsoft.com/office/drawing/2014/main" id="{AFC1D068-CBF6-9C9A-1CB4-2E00D883C661}"/>
                  </a:ext>
                </a:extLst>
              </p:cNvPr>
              <p:cNvSpPr txBox="1">
                <a:spLocks noRot="1" noChangeAspect="1" noMove="1" noResize="1" noEditPoints="1" noAdjustHandles="1" noChangeArrowheads="1" noChangeShapeType="1" noTextEdit="1"/>
              </p:cNvSpPr>
              <p:nvPr/>
            </p:nvSpPr>
            <p:spPr>
              <a:xfrm>
                <a:off x="9130700" y="2551087"/>
                <a:ext cx="2057842" cy="1154926"/>
              </a:xfrm>
              <a:prstGeom prst="roundRect">
                <a:avLst/>
              </a:prstGeom>
              <a:blipFill>
                <a:blip r:embed="rId6"/>
                <a:stretch>
                  <a:fillRect/>
                </a:stretch>
              </a:blipFill>
              <a:ln w="38100">
                <a:solidFill>
                  <a:schemeClr val="accent4">
                    <a:lumMod val="75000"/>
                  </a:schemeClr>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Rectangle: Rounded Corners 19">
                <a:extLst>
                  <a:ext uri="{FF2B5EF4-FFF2-40B4-BE49-F238E27FC236}">
                    <a16:creationId xmlns:a16="http://schemas.microsoft.com/office/drawing/2014/main" id="{16A061D0-44DC-92FB-8FCE-19E4A58F110D}"/>
                  </a:ext>
                </a:extLst>
              </p:cNvPr>
              <p:cNvSpPr/>
              <p:nvPr/>
            </p:nvSpPr>
            <p:spPr>
              <a:xfrm>
                <a:off x="612753" y="4217195"/>
                <a:ext cx="4516479" cy="823865"/>
              </a:xfrm>
              <a:prstGeom prst="roundRect">
                <a:avLst/>
              </a:prstGeom>
              <a:solidFill>
                <a:schemeClr val="bg1"/>
              </a:solidFill>
              <a:ln w="28575">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endParaRPr kumimoji="0" lang="en-US" sz="2000" b="0" i="1" u="sng"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endParaRP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endParaRPr lang="en-US" sz="2000" i="1" u="sng" dirty="0">
                  <a:solidFill>
                    <a:prstClr val="black"/>
                  </a:solidFill>
                  <a:latin typeface="Segoe UI Semilight" panose="020B0402040204020203" pitchFamily="34" charset="0"/>
                  <a:cs typeface="Segoe UI Semilight" panose="020B0402040204020203" pitchFamily="34" charset="0"/>
                </a:endParaRPr>
              </a:p>
              <a:p>
                <a:pPr marR="0" lvl="0" algn="l" defTabSz="914400" rtl="0" eaLnBrk="1" fontAlgn="auto" latinLnBrk="0" hangingPunct="1">
                  <a:lnSpc>
                    <a:spcPct val="90000"/>
                  </a:lnSpc>
                  <a:spcBef>
                    <a:spcPts val="1200"/>
                  </a:spcBef>
                  <a:spcAft>
                    <a:spcPts val="200"/>
                  </a:spcAft>
                  <a:buClr>
                    <a:srgbClr val="1CADE4"/>
                  </a:buClr>
                  <a:buSzPct val="100000"/>
                  <a:tabLst/>
                  <a:defRPr/>
                </a:pPr>
                <a:r>
                  <a:rPr kumimoji="0" lang="en-US" sz="2000" b="0" i="1" u="sng"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Sum</a:t>
                </a:r>
                <a:r>
                  <a:rPr kumimoji="0" lang="en-US" sz="20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up the probabilities of values </a:t>
                </a:r>
                <a14:m>
                  <m:oMath xmlns:m="http://schemas.openxmlformats.org/officeDocument/2006/math">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rPr>
                      <m:t>≤</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rPr>
                      <m:t>𝑘</m:t>
                    </m:r>
                  </m:oMath>
                </a14:m>
                <a:endParaRPr kumimoji="0" lang="en-US" sz="20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endParaRPr>
              </a:p>
            </p:txBody>
          </p:sp>
        </mc:Choice>
        <mc:Fallback xmlns="">
          <p:sp>
            <p:nvSpPr>
              <p:cNvPr id="20" name="Rectangle: Rounded Corners 19">
                <a:extLst>
                  <a:ext uri="{FF2B5EF4-FFF2-40B4-BE49-F238E27FC236}">
                    <a16:creationId xmlns:a16="http://schemas.microsoft.com/office/drawing/2014/main" id="{16A061D0-44DC-92FB-8FCE-19E4A58F110D}"/>
                  </a:ext>
                </a:extLst>
              </p:cNvPr>
              <p:cNvSpPr>
                <a:spLocks noRot="1" noChangeAspect="1" noMove="1" noResize="1" noEditPoints="1" noAdjustHandles="1" noChangeArrowheads="1" noChangeShapeType="1" noTextEdit="1"/>
              </p:cNvSpPr>
              <p:nvPr/>
            </p:nvSpPr>
            <p:spPr>
              <a:xfrm>
                <a:off x="612753" y="4217195"/>
                <a:ext cx="4516479" cy="823865"/>
              </a:xfrm>
              <a:prstGeom prst="roundRect">
                <a:avLst/>
              </a:prstGeom>
              <a:blipFill>
                <a:blip r:embed="rId7"/>
                <a:stretch>
                  <a:fillRect l="-268" b="-6429"/>
                </a:stretch>
              </a:blipFill>
              <a:ln w="28575">
                <a:solidFill>
                  <a:schemeClr val="accent1">
                    <a:lumMod val="75000"/>
                  </a:schemeClr>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Rectangle: Rounded Corners 20">
                <a:extLst>
                  <a:ext uri="{FF2B5EF4-FFF2-40B4-BE49-F238E27FC236}">
                    <a16:creationId xmlns:a16="http://schemas.microsoft.com/office/drawing/2014/main" id="{ED127C20-1F08-28A5-6D0A-132802C15AFA}"/>
                  </a:ext>
                </a:extLst>
              </p:cNvPr>
              <p:cNvSpPr/>
              <p:nvPr/>
            </p:nvSpPr>
            <p:spPr>
              <a:xfrm>
                <a:off x="6389300" y="4262554"/>
                <a:ext cx="5520757" cy="823865"/>
              </a:xfrm>
              <a:prstGeom prst="roundRect">
                <a:avLst/>
              </a:prstGeom>
              <a:solidFill>
                <a:schemeClr val="bg1"/>
              </a:solidFill>
              <a:ln w="28575">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endParaRPr kumimoji="0" lang="en-US" sz="2000" b="0" i="1" u="sng"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endParaRP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endParaRPr lang="en-US" sz="2000" i="1" u="sng" dirty="0">
                  <a:solidFill>
                    <a:prstClr val="black"/>
                  </a:solidFill>
                  <a:latin typeface="Segoe UI Semilight" panose="020B0402040204020203" pitchFamily="34" charset="0"/>
                  <a:cs typeface="Segoe UI Semilight" panose="020B0402040204020203" pitchFamily="34" charset="0"/>
                </a:endParaRPr>
              </a:p>
              <a:p>
                <a:pPr lvl="0"/>
                <a:r>
                  <a:rPr lang="en-US" sz="2000" i="1" u="sng" dirty="0">
                    <a:solidFill>
                      <a:prstClr val="black"/>
                    </a:solidFill>
                    <a:latin typeface="Segoe UI Semilight" panose="020B0402040204020203" pitchFamily="34" charset="0"/>
                    <a:cs typeface="Segoe UI Semilight" panose="020B0402040204020203" pitchFamily="34" charset="0"/>
                  </a:rPr>
                  <a:t>Integrate</a:t>
                </a:r>
                <a:r>
                  <a:rPr lang="en-US" sz="2000" dirty="0">
                    <a:solidFill>
                      <a:prstClr val="black"/>
                    </a:solidFill>
                    <a:latin typeface="Segoe UI Semilight" panose="020B0402040204020203" pitchFamily="34" charset="0"/>
                    <a:cs typeface="Segoe UI Semilight" panose="020B0402040204020203" pitchFamily="34" charset="0"/>
                  </a:rPr>
                  <a:t> over values </a:t>
                </a:r>
                <a14:m>
                  <m:oMath xmlns:m="http://schemas.openxmlformats.org/officeDocument/2006/math">
                    <m:r>
                      <a:rPr lang="en-US" sz="2000" i="1">
                        <a:solidFill>
                          <a:prstClr val="black"/>
                        </a:solidFill>
                        <a:latin typeface="Cambria Math" panose="02040503050406030204" pitchFamily="18" charset="0"/>
                      </a:rPr>
                      <m:t>≤</m:t>
                    </m:r>
                    <m:r>
                      <a:rPr lang="en-US" sz="2000" i="1">
                        <a:solidFill>
                          <a:prstClr val="black"/>
                        </a:solidFill>
                        <a:latin typeface="Cambria Math" panose="02040503050406030204" pitchFamily="18" charset="0"/>
                      </a:rPr>
                      <m:t>𝑘</m:t>
                    </m:r>
                  </m:oMath>
                </a14:m>
                <a:r>
                  <a:rPr lang="en-US" sz="2000" dirty="0">
                    <a:solidFill>
                      <a:prstClr val="black"/>
                    </a:solidFill>
                    <a:latin typeface="Segoe UI Semilight" panose="020B0402040204020203" pitchFamily="34" charset="0"/>
                    <a:cs typeface="Segoe UI Semilight" panose="020B0402040204020203" pitchFamily="34" charset="0"/>
                  </a:rPr>
                  <a:t>: </a:t>
                </a:r>
                <a14:m>
                  <m:oMath xmlns:m="http://schemas.openxmlformats.org/officeDocument/2006/math">
                    <m:sSub>
                      <m:sSubPr>
                        <m:ctrlPr>
                          <a:rPr lang="en-US" sz="2000" i="1">
                            <a:solidFill>
                              <a:prstClr val="black"/>
                            </a:solidFill>
                            <a:latin typeface="Cambria Math" panose="02040503050406030204" pitchFamily="18" charset="0"/>
                          </a:rPr>
                        </m:ctrlPr>
                      </m:sSubPr>
                      <m:e>
                        <m:r>
                          <a:rPr lang="en-US" sz="2000" i="1">
                            <a:solidFill>
                              <a:prstClr val="black"/>
                            </a:solidFill>
                            <a:latin typeface="Cambria Math" panose="02040503050406030204" pitchFamily="18" charset="0"/>
                          </a:rPr>
                          <m:t>𝐹</m:t>
                        </m:r>
                      </m:e>
                      <m:sub>
                        <m:r>
                          <a:rPr lang="en-US" sz="2000" i="1">
                            <a:solidFill>
                              <a:prstClr val="black"/>
                            </a:solidFill>
                            <a:latin typeface="Cambria Math" panose="02040503050406030204" pitchFamily="18" charset="0"/>
                          </a:rPr>
                          <m:t>𝑋</m:t>
                        </m:r>
                      </m:sub>
                    </m:sSub>
                    <m:d>
                      <m:dPr>
                        <m:ctrlPr>
                          <a:rPr lang="en-US" sz="2000" i="1">
                            <a:solidFill>
                              <a:prstClr val="black"/>
                            </a:solidFill>
                            <a:latin typeface="Cambria Math" panose="02040503050406030204" pitchFamily="18" charset="0"/>
                          </a:rPr>
                        </m:ctrlPr>
                      </m:dPr>
                      <m:e>
                        <m:r>
                          <a:rPr lang="en-US" sz="2000" i="1">
                            <a:solidFill>
                              <a:prstClr val="black"/>
                            </a:solidFill>
                            <a:latin typeface="Cambria Math" panose="02040503050406030204" pitchFamily="18" charset="0"/>
                          </a:rPr>
                          <m:t>𝑘</m:t>
                        </m:r>
                      </m:e>
                    </m:d>
                    <m:r>
                      <a:rPr lang="en-US" sz="2000" i="1">
                        <a:solidFill>
                          <a:prstClr val="black"/>
                        </a:solidFill>
                        <a:latin typeface="Cambria Math" panose="02040503050406030204" pitchFamily="18" charset="0"/>
                      </a:rPr>
                      <m:t>=</m:t>
                    </m:r>
                    <m:nary>
                      <m:naryPr>
                        <m:limLoc m:val="subSup"/>
                        <m:grow m:val="on"/>
                        <m:ctrlPr>
                          <a:rPr lang="en-US" sz="2000" i="1" dirty="0">
                            <a:solidFill>
                              <a:prstClr val="black"/>
                            </a:solidFill>
                            <a:latin typeface="Cambria Math" panose="02040503050406030204" pitchFamily="18" charset="0"/>
                          </a:rPr>
                        </m:ctrlPr>
                      </m:naryPr>
                      <m:sub>
                        <m:r>
                          <a:rPr lang="en-US" sz="2000" dirty="0">
                            <a:solidFill>
                              <a:prstClr val="black"/>
                            </a:solidFill>
                            <a:latin typeface="Cambria Math" panose="02040503050406030204" pitchFamily="18" charset="0"/>
                          </a:rPr>
                          <m:t>−∞</m:t>
                        </m:r>
                      </m:sub>
                      <m:sup>
                        <m:r>
                          <a:rPr lang="en-US" sz="2000" i="1" dirty="0">
                            <a:solidFill>
                              <a:prstClr val="black"/>
                            </a:solidFill>
                            <a:latin typeface="Cambria Math" panose="02040503050406030204" pitchFamily="18" charset="0"/>
                          </a:rPr>
                          <m:t>𝑘</m:t>
                        </m:r>
                      </m:sup>
                      <m:e>
                        <m:sSub>
                          <m:sSubPr>
                            <m:ctrlPr>
                              <a:rPr lang="en-US" sz="2000" i="1" dirty="0">
                                <a:solidFill>
                                  <a:srgbClr val="836967"/>
                                </a:solidFill>
                                <a:latin typeface="Cambria Math" panose="02040503050406030204" pitchFamily="18" charset="0"/>
                              </a:rPr>
                            </m:ctrlPr>
                          </m:sSubPr>
                          <m:e>
                            <m:r>
                              <a:rPr lang="en-US" sz="2000" i="1" dirty="0">
                                <a:solidFill>
                                  <a:prstClr val="black"/>
                                </a:solidFill>
                                <a:latin typeface="Cambria Math" panose="02040503050406030204" pitchFamily="18" charset="0"/>
                              </a:rPr>
                              <m:t>𝑓</m:t>
                            </m:r>
                          </m:e>
                          <m:sub>
                            <m:r>
                              <a:rPr lang="en-US" sz="2000" i="1" dirty="0">
                                <a:solidFill>
                                  <a:prstClr val="black"/>
                                </a:solidFill>
                                <a:latin typeface="Cambria Math" panose="02040503050406030204" pitchFamily="18" charset="0"/>
                              </a:rPr>
                              <m:t>𝑋</m:t>
                            </m:r>
                          </m:sub>
                        </m:sSub>
                        <m:d>
                          <m:dPr>
                            <m:ctrlPr>
                              <a:rPr lang="en-US" sz="2000" i="1" dirty="0">
                                <a:solidFill>
                                  <a:prstClr val="black"/>
                                </a:solidFill>
                                <a:latin typeface="Cambria Math" panose="02040503050406030204" pitchFamily="18" charset="0"/>
                              </a:rPr>
                            </m:ctrlPr>
                          </m:dPr>
                          <m:e>
                            <m:r>
                              <a:rPr lang="en-US" sz="2000" i="1" dirty="0">
                                <a:solidFill>
                                  <a:prstClr val="black"/>
                                </a:solidFill>
                                <a:latin typeface="Cambria Math" panose="02040503050406030204" pitchFamily="18" charset="0"/>
                              </a:rPr>
                              <m:t>𝑧</m:t>
                            </m:r>
                          </m:e>
                        </m:d>
                        <m:r>
                          <a:rPr lang="en-US" sz="2000" i="1" dirty="0">
                            <a:solidFill>
                              <a:prstClr val="black"/>
                            </a:solidFill>
                            <a:latin typeface="Cambria Math" panose="02040503050406030204" pitchFamily="18" charset="0"/>
                          </a:rPr>
                          <m:t>𝑑𝑧</m:t>
                        </m:r>
                      </m:e>
                    </m:nary>
                  </m:oMath>
                </a14:m>
                <a:endParaRPr lang="en-US" sz="2000" dirty="0">
                  <a:solidFill>
                    <a:prstClr val="black"/>
                  </a:solidFill>
                  <a:latin typeface="Segoe UI Semilight" panose="020B0402040204020203" pitchFamily="34" charset="0"/>
                  <a:cs typeface="Segoe UI Semilight" panose="020B0402040204020203" pitchFamily="34" charset="0"/>
                </a:endParaRPr>
              </a:p>
            </p:txBody>
          </p:sp>
        </mc:Choice>
        <mc:Fallback xmlns="">
          <p:sp>
            <p:nvSpPr>
              <p:cNvPr id="21" name="Rectangle: Rounded Corners 20">
                <a:extLst>
                  <a:ext uri="{FF2B5EF4-FFF2-40B4-BE49-F238E27FC236}">
                    <a16:creationId xmlns:a16="http://schemas.microsoft.com/office/drawing/2014/main" id="{ED127C20-1F08-28A5-6D0A-132802C15AFA}"/>
                  </a:ext>
                </a:extLst>
              </p:cNvPr>
              <p:cNvSpPr>
                <a:spLocks noRot="1" noChangeAspect="1" noMove="1" noResize="1" noEditPoints="1" noAdjustHandles="1" noChangeArrowheads="1" noChangeShapeType="1" noTextEdit="1"/>
              </p:cNvSpPr>
              <p:nvPr/>
            </p:nvSpPr>
            <p:spPr>
              <a:xfrm>
                <a:off x="6389300" y="4262554"/>
                <a:ext cx="5520757" cy="823865"/>
              </a:xfrm>
              <a:prstGeom prst="roundRect">
                <a:avLst/>
              </a:prstGeom>
              <a:blipFill>
                <a:blip r:embed="rId8"/>
                <a:stretch>
                  <a:fillRect l="-220" b="-1429"/>
                </a:stretch>
              </a:blipFill>
              <a:ln w="28575">
                <a:solidFill>
                  <a:schemeClr val="accent1">
                    <a:lumMod val="75000"/>
                  </a:schemeClr>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81F41072-9E69-89D1-E802-12257E7E866E}"/>
                  </a:ext>
                </a:extLst>
              </p:cNvPr>
              <p:cNvSpPr txBox="1"/>
              <p:nvPr/>
            </p:nvSpPr>
            <p:spPr>
              <a:xfrm>
                <a:off x="575240" y="4151287"/>
                <a:ext cx="11369108" cy="476726"/>
              </a:xfrm>
              <a:prstGeom prst="roundRect">
                <a:avLst/>
              </a:prstGeom>
              <a:solidFill>
                <a:srgbClr val="EAF1F6"/>
              </a:solidFill>
              <a:ln w="28575">
                <a:noFill/>
              </a:ln>
            </p:spPr>
            <p:txBody>
              <a:bodyPr wrap="square">
                <a:spAutoFit/>
              </a:bodyPr>
              <a:lstStyle/>
              <a:p>
                <a:pPr algn="ctr"/>
                <a:r>
                  <a:rPr lang="en-US" sz="2200" b="1" dirty="0">
                    <a:solidFill>
                      <a:schemeClr val="accent5"/>
                    </a:solidFill>
                    <a:latin typeface="Segoe UI Semilight" panose="020B0402040204020203" pitchFamily="34" charset="0"/>
                    <a:cs typeface="Segoe UI Semilight" panose="020B0402040204020203" pitchFamily="34" charset="0"/>
                  </a:rPr>
                  <a:t>Cumulative Distribution Function (CDF) </a:t>
                </a:r>
                <a:r>
                  <a:rPr lang="en-US" sz="2200" dirty="0">
                    <a:solidFill>
                      <a:schemeClr val="tx1"/>
                    </a:solidFill>
                    <a:latin typeface="Segoe UI Semilight" panose="020B0402040204020203" pitchFamily="34" charset="0"/>
                    <a:cs typeface="Segoe UI Semilight" panose="020B0402040204020203" pitchFamily="34" charset="0"/>
                  </a:rPr>
                  <a:t>is the function </a:t>
                </a:r>
                <a14:m>
                  <m:oMath xmlns:m="http://schemas.openxmlformats.org/officeDocument/2006/math">
                    <m:sSub>
                      <m:sSubPr>
                        <m:ctrlPr>
                          <a:rPr lang="en-US" sz="2200" b="0" i="1" smtClean="0">
                            <a:solidFill>
                              <a:schemeClr val="tx1"/>
                            </a:solidFill>
                            <a:latin typeface="Cambria Math" panose="02040503050406030204" pitchFamily="18" charset="0"/>
                            <a:cs typeface="Segoe UI Semilight" panose="020B0402040204020203" pitchFamily="34" charset="0"/>
                          </a:rPr>
                        </m:ctrlPr>
                      </m:sSubPr>
                      <m:e>
                        <m:r>
                          <a:rPr lang="en-US" sz="2200" b="0" i="1" smtClean="0">
                            <a:solidFill>
                              <a:schemeClr val="tx1"/>
                            </a:solidFill>
                            <a:latin typeface="Cambria Math" panose="02040503050406030204" pitchFamily="18" charset="0"/>
                            <a:cs typeface="Segoe UI Semilight" panose="020B0402040204020203" pitchFamily="34" charset="0"/>
                          </a:rPr>
                          <m:t>𝐹</m:t>
                        </m:r>
                      </m:e>
                      <m:sub>
                        <m:r>
                          <a:rPr lang="en-US" sz="2200" b="0" i="1" smtClean="0">
                            <a:solidFill>
                              <a:schemeClr val="tx1"/>
                            </a:solidFill>
                            <a:latin typeface="Cambria Math" panose="02040503050406030204" pitchFamily="18" charset="0"/>
                            <a:cs typeface="Segoe UI Semilight" panose="020B0402040204020203" pitchFamily="34" charset="0"/>
                          </a:rPr>
                          <m:t>𝑋</m:t>
                        </m:r>
                      </m:sub>
                    </m:sSub>
                    <m:d>
                      <m:dPr>
                        <m:ctrlPr>
                          <a:rPr lang="en-US" sz="2200" b="0" i="1" smtClean="0">
                            <a:solidFill>
                              <a:schemeClr val="tx1"/>
                            </a:solidFill>
                            <a:latin typeface="Cambria Math" panose="02040503050406030204" pitchFamily="18" charset="0"/>
                            <a:cs typeface="Segoe UI Semilight" panose="020B0402040204020203" pitchFamily="34" charset="0"/>
                          </a:rPr>
                        </m:ctrlPr>
                      </m:dPr>
                      <m:e>
                        <m:r>
                          <a:rPr lang="en-US" sz="2200" b="0" i="1" smtClean="0">
                            <a:solidFill>
                              <a:schemeClr val="tx1"/>
                            </a:solidFill>
                            <a:latin typeface="Cambria Math" panose="02040503050406030204" pitchFamily="18" charset="0"/>
                            <a:cs typeface="Segoe UI Semilight" panose="020B0402040204020203" pitchFamily="34" charset="0"/>
                          </a:rPr>
                          <m:t>𝑘</m:t>
                        </m:r>
                      </m:e>
                    </m:d>
                    <m:r>
                      <a:rPr lang="en-US" sz="2200" b="0" i="1" smtClean="0">
                        <a:solidFill>
                          <a:schemeClr val="tx1"/>
                        </a:solidFill>
                        <a:latin typeface="Cambria Math" panose="02040503050406030204" pitchFamily="18" charset="0"/>
                        <a:cs typeface="Segoe UI Semilight" panose="020B0402040204020203" pitchFamily="34" charset="0"/>
                      </a:rPr>
                      <m:t>=</m:t>
                    </m:r>
                    <m:r>
                      <a:rPr lang="en-US" sz="2200" b="1" i="1">
                        <a:solidFill>
                          <a:schemeClr val="tx1"/>
                        </a:solidFill>
                        <a:latin typeface="Cambria Math" panose="02040503050406030204" pitchFamily="18" charset="0"/>
                      </a:rPr>
                      <m:t>ℙ</m:t>
                    </m:r>
                    <m:r>
                      <a:rPr lang="en-US" sz="2200" b="1" i="1" smtClean="0">
                        <a:solidFill>
                          <a:schemeClr val="tx1"/>
                        </a:solidFill>
                        <a:latin typeface="Cambria Math" panose="02040503050406030204" pitchFamily="18" charset="0"/>
                      </a:rPr>
                      <m:t>(</m:t>
                    </m:r>
                    <m:r>
                      <a:rPr lang="en-US" sz="2200" b="1" i="1" smtClean="0">
                        <a:solidFill>
                          <a:schemeClr val="tx1"/>
                        </a:solidFill>
                        <a:latin typeface="Cambria Math" panose="02040503050406030204" pitchFamily="18" charset="0"/>
                      </a:rPr>
                      <m:t>𝑿</m:t>
                    </m:r>
                    <m:r>
                      <a:rPr lang="en-US" sz="2200" b="1" i="1" smtClean="0">
                        <a:solidFill>
                          <a:schemeClr val="tx1"/>
                        </a:solidFill>
                        <a:latin typeface="Cambria Math" panose="02040503050406030204" pitchFamily="18" charset="0"/>
                      </a:rPr>
                      <m:t>≤</m:t>
                    </m:r>
                    <m:r>
                      <a:rPr lang="en-US" sz="2200" b="1" i="1" smtClean="0">
                        <a:solidFill>
                          <a:schemeClr val="tx1"/>
                        </a:solidFill>
                        <a:latin typeface="Cambria Math" panose="02040503050406030204" pitchFamily="18" charset="0"/>
                      </a:rPr>
                      <m:t>𝒌</m:t>
                    </m:r>
                    <m:r>
                      <a:rPr lang="en-US" sz="2200" b="1" i="1" smtClean="0">
                        <a:solidFill>
                          <a:schemeClr val="tx1"/>
                        </a:solidFill>
                        <a:latin typeface="Cambria Math" panose="02040503050406030204" pitchFamily="18" charset="0"/>
                      </a:rPr>
                      <m:t>)</m:t>
                    </m:r>
                  </m:oMath>
                </a14:m>
                <a:endParaRPr lang="en-US" sz="2200" b="1" dirty="0">
                  <a:solidFill>
                    <a:schemeClr val="tx1"/>
                  </a:solidFill>
                  <a:latin typeface="Segoe UI Semilight" panose="020B0402040204020203" pitchFamily="34" charset="0"/>
                  <a:cs typeface="Segoe UI Semilight" panose="020B0402040204020203" pitchFamily="34" charset="0"/>
                </a:endParaRPr>
              </a:p>
            </p:txBody>
          </p:sp>
        </mc:Choice>
        <mc:Fallback xmlns="">
          <p:sp>
            <p:nvSpPr>
              <p:cNvPr id="18" name="TextBox 17">
                <a:extLst>
                  <a:ext uri="{FF2B5EF4-FFF2-40B4-BE49-F238E27FC236}">
                    <a16:creationId xmlns:a16="http://schemas.microsoft.com/office/drawing/2014/main" id="{81F41072-9E69-89D1-E802-12257E7E866E}"/>
                  </a:ext>
                </a:extLst>
              </p:cNvPr>
              <p:cNvSpPr txBox="1">
                <a:spLocks noRot="1" noChangeAspect="1" noMove="1" noResize="1" noEditPoints="1" noAdjustHandles="1" noChangeArrowheads="1" noChangeShapeType="1" noTextEdit="1"/>
              </p:cNvSpPr>
              <p:nvPr/>
            </p:nvSpPr>
            <p:spPr>
              <a:xfrm>
                <a:off x="575240" y="4151287"/>
                <a:ext cx="11369108" cy="476726"/>
              </a:xfrm>
              <a:prstGeom prst="roundRect">
                <a:avLst/>
              </a:prstGeom>
              <a:blipFill>
                <a:blip r:embed="rId9"/>
                <a:stretch>
                  <a:fillRect t="-2564" b="-21795"/>
                </a:stretch>
              </a:blipFill>
              <a:ln w="28575">
                <a:noFill/>
              </a:ln>
            </p:spPr>
            <p:txBody>
              <a:bodyPr/>
              <a:lstStyle/>
              <a:p>
                <a:r>
                  <a:rPr lang="en-US">
                    <a:noFill/>
                  </a:rPr>
                  <a:t> </a:t>
                </a:r>
              </a:p>
            </p:txBody>
          </p:sp>
        </mc:Fallback>
      </mc:AlternateContent>
    </p:spTree>
    <p:extLst>
      <p:ext uri="{BB962C8B-B14F-4D97-AF65-F5344CB8AC3E}">
        <p14:creationId xmlns:p14="http://schemas.microsoft.com/office/powerpoint/2010/main" val="21622928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B202F3A6-E07F-8BC0-0A51-033005337BB9}"/>
              </a:ext>
            </a:extLst>
          </p:cNvPr>
          <p:cNvCxnSpPr>
            <a:cxnSpLocks/>
          </p:cNvCxnSpPr>
          <p:nvPr/>
        </p:nvCxnSpPr>
        <p:spPr>
          <a:xfrm>
            <a:off x="6096000" y="445770"/>
            <a:ext cx="0" cy="6035040"/>
          </a:xfrm>
          <a:prstGeom prst="line">
            <a:avLst/>
          </a:prstGeom>
          <a:ln w="38100">
            <a:solidFill>
              <a:schemeClr val="accent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6811CEE-599E-C888-AF97-8A97DBEEF38E}"/>
              </a:ext>
            </a:extLst>
          </p:cNvPr>
          <p:cNvSpPr>
            <a:spLocks noGrp="1"/>
          </p:cNvSpPr>
          <p:nvPr>
            <p:ph type="title"/>
          </p:nvPr>
        </p:nvSpPr>
        <p:spPr>
          <a:xfrm>
            <a:off x="575239" y="263276"/>
            <a:ext cx="5520761" cy="1014667"/>
          </a:xfrm>
        </p:spPr>
        <p:txBody>
          <a:bodyPr>
            <a:normAutofit/>
          </a:bodyPr>
          <a:lstStyle/>
          <a:p>
            <a:r>
              <a:rPr lang="en-US" b="1" i="1" dirty="0"/>
              <a:t>Discrete</a:t>
            </a:r>
            <a:r>
              <a:rPr lang="en-US" dirty="0"/>
              <a:t> RVs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A27EACA-9C17-3F8D-FFBF-E86D995118E4}"/>
                  </a:ext>
                </a:extLst>
              </p:cNvPr>
              <p:cNvSpPr>
                <a:spLocks noGrp="1"/>
              </p:cNvSpPr>
              <p:nvPr>
                <p:ph idx="1"/>
              </p:nvPr>
            </p:nvSpPr>
            <p:spPr>
              <a:xfrm>
                <a:off x="575240" y="1166676"/>
                <a:ext cx="5445733" cy="5302703"/>
              </a:xfrm>
            </p:spPr>
            <p:txBody>
              <a:bodyPr>
                <a:normAutofit/>
              </a:bodyPr>
              <a:lstStyle/>
              <a:p>
                <a:r>
                  <a:rPr lang="en-US" sz="2000" b="1" dirty="0">
                    <a:solidFill>
                      <a:schemeClr val="accent5"/>
                    </a:solidFill>
                  </a:rPr>
                  <a:t>Support</a:t>
                </a:r>
                <a:r>
                  <a:rPr lang="en-US" sz="2000" b="1" dirty="0"/>
                  <a:t> </a:t>
                </a:r>
                <a:r>
                  <a:rPr lang="en-US" sz="2000" dirty="0"/>
                  <a:t>is </a:t>
                </a:r>
                <a:r>
                  <a:rPr lang="en-US" sz="2000" u="sng" dirty="0"/>
                  <a:t>finite/countably infinite </a:t>
                </a:r>
                <a:r>
                  <a:rPr lang="en-US" sz="2000" dirty="0"/>
                  <a:t>(e.g. </a:t>
                </a:r>
                <a:r>
                  <a:rPr lang="en-US" sz="2000" i="1" dirty="0"/>
                  <a:t>integers</a:t>
                </a:r>
                <a:r>
                  <a:rPr lang="en-US" sz="2000" dirty="0"/>
                  <a:t>)</a:t>
                </a:r>
              </a:p>
              <a:p>
                <a:endParaRPr lang="en-US" sz="500" dirty="0"/>
              </a:p>
              <a:p>
                <a:r>
                  <a:rPr lang="en-US" sz="2000" b="1" dirty="0">
                    <a:solidFill>
                      <a:schemeClr val="accent5"/>
                    </a:solidFill>
                  </a:rPr>
                  <a:t>Probability mass function</a:t>
                </a:r>
                <a:r>
                  <a:rPr lang="en-US" sz="2000" dirty="0">
                    <a:solidFill>
                      <a:schemeClr val="accent5"/>
                    </a:solidFill>
                  </a:rPr>
                  <a:t> </a:t>
                </a: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𝑝</m:t>
                        </m:r>
                      </m:e>
                      <m:sub>
                        <m:r>
                          <a:rPr lang="en-US" sz="2000" b="0" i="1" smtClean="0">
                            <a:latin typeface="Cambria Math" panose="02040503050406030204" pitchFamily="18" charset="0"/>
                          </a:rPr>
                          <m:t>𝑋</m:t>
                        </m:r>
                      </m:sub>
                    </m:sSub>
                    <m:d>
                      <m:dPr>
                        <m:ctrlPr>
                          <a:rPr lang="en-US" sz="2000" b="0" i="1" smtClean="0">
                            <a:latin typeface="Cambria Math" panose="02040503050406030204" pitchFamily="18" charset="0"/>
                          </a:rPr>
                        </m:ctrlPr>
                      </m:dPr>
                      <m:e>
                        <m:r>
                          <a:rPr lang="en-US" sz="2000" b="0" i="1" smtClean="0">
                            <a:latin typeface="Cambria Math" panose="02040503050406030204" pitchFamily="18" charset="0"/>
                          </a:rPr>
                          <m:t>𝑘</m:t>
                        </m:r>
                      </m:e>
                    </m:d>
                  </m:oMath>
                </a14:m>
                <a:r>
                  <a:rPr lang="en-US" sz="2000" dirty="0"/>
                  <a:t> gives probability of each value in support</a:t>
                </a:r>
              </a:p>
              <a:p>
                <a:endParaRPr lang="en-US" sz="2000" dirty="0"/>
              </a:p>
              <a:p>
                <a:endParaRPr lang="en-US" sz="2000" dirty="0"/>
              </a:p>
              <a:p>
                <a:endParaRPr lang="en-US" sz="2000" dirty="0"/>
              </a:p>
              <a:p>
                <a:pPr marL="0" indent="0">
                  <a:buNone/>
                </a:pPr>
                <a:endParaRPr lang="en-US" sz="2000" dirty="0"/>
              </a:p>
              <a:p>
                <a:pPr marL="0" indent="0">
                  <a:buNone/>
                </a:pPr>
                <a:endParaRPr lang="en-US" sz="2000" dirty="0"/>
              </a:p>
              <a:p>
                <a:endParaRPr lang="en-US" sz="400" b="1" dirty="0"/>
              </a:p>
              <a:p>
                <a:r>
                  <a:rPr lang="en-US" sz="2000" b="1" dirty="0">
                    <a:solidFill>
                      <a:schemeClr val="accent5"/>
                    </a:solidFill>
                  </a:rPr>
                  <a:t>Expectation</a:t>
                </a:r>
                <a:r>
                  <a:rPr lang="en-US" sz="2000" b="1" dirty="0"/>
                  <a:t>: </a:t>
                </a:r>
                <a14:m>
                  <m:oMath xmlns:m="http://schemas.openxmlformats.org/officeDocument/2006/math">
                    <m:r>
                      <a:rPr lang="en-US" sz="2000" b="0" i="1">
                        <a:latin typeface="Cambria Math" panose="02040503050406030204" pitchFamily="18" charset="0"/>
                      </a:rPr>
                      <m:t>𝔼</m:t>
                    </m:r>
                    <m:d>
                      <m:dPr>
                        <m:begChr m:val="["/>
                        <m:endChr m:val="]"/>
                        <m:ctrlPr>
                          <a:rPr lang="en-US" sz="2000" i="1">
                            <a:latin typeface="Cambria Math" panose="02040503050406030204" pitchFamily="18" charset="0"/>
                          </a:rPr>
                        </m:ctrlPr>
                      </m:dPr>
                      <m:e>
                        <m:r>
                          <a:rPr lang="en-US" sz="2000" b="0" i="1">
                            <a:latin typeface="Cambria Math" panose="02040503050406030204" pitchFamily="18" charset="0"/>
                          </a:rPr>
                          <m:t>𝑋</m:t>
                        </m:r>
                      </m:e>
                    </m:d>
                    <m:r>
                      <a:rPr lang="en-US" sz="2000" b="0" i="1" smtClean="0">
                        <a:latin typeface="Cambria Math" panose="02040503050406030204" pitchFamily="18" charset="0"/>
                      </a:rPr>
                      <m:t>=</m:t>
                    </m:r>
                    <m:nary>
                      <m:naryPr>
                        <m:chr m:val="∑"/>
                        <m:supHide m:val="on"/>
                        <m:ctrlPr>
                          <a:rPr lang="en-US" sz="2000" i="1" smtClean="0">
                            <a:latin typeface="Cambria Math" panose="02040503050406030204" pitchFamily="18" charset="0"/>
                          </a:rPr>
                        </m:ctrlPr>
                      </m:naryPr>
                      <m:sub>
                        <m:r>
                          <a:rPr lang="en-US" sz="2000" b="0" i="1" smtClean="0">
                            <a:latin typeface="Cambria Math" panose="02040503050406030204" pitchFamily="18" charset="0"/>
                          </a:rPr>
                          <m:t>𝑘</m:t>
                        </m:r>
                        <m:r>
                          <a:rPr lang="en-US" sz="2000" b="0" i="1" smtClean="0">
                            <a:latin typeface="Cambria Math" panose="02040503050406030204" pitchFamily="18" charset="0"/>
                          </a:rPr>
                          <m:t>∈</m:t>
                        </m:r>
                        <m:sSub>
                          <m:sSubPr>
                            <m:ctrlPr>
                              <a:rPr lang="en-US" sz="2000" i="1" smtClean="0">
                                <a:latin typeface="Cambria Math" panose="02040503050406030204" pitchFamily="18" charset="0"/>
                              </a:rPr>
                            </m:ctrlPr>
                          </m:sSubPr>
                          <m:e>
                            <m:r>
                              <m:rPr>
                                <m:sty m:val="p"/>
                              </m:rPr>
                              <a:rPr lang="en-US" sz="2000" b="0" i="0" smtClean="0">
                                <a:latin typeface="Cambria Math" panose="02040503050406030204" pitchFamily="18" charset="0"/>
                              </a:rPr>
                              <m:t>Ω</m:t>
                            </m:r>
                          </m:e>
                          <m:sub>
                            <m:r>
                              <a:rPr lang="en-US" sz="2000" b="0" i="1" smtClean="0">
                                <a:latin typeface="Cambria Math" panose="02040503050406030204" pitchFamily="18" charset="0"/>
                              </a:rPr>
                              <m:t>𝑋</m:t>
                            </m:r>
                          </m:sub>
                        </m:sSub>
                      </m:sub>
                      <m:sup/>
                      <m:e>
                        <m:r>
                          <a:rPr lang="en-US" sz="2000" b="0" i="1" smtClean="0">
                            <a:latin typeface="Cambria Math" panose="02040503050406030204" pitchFamily="18" charset="0"/>
                          </a:rPr>
                          <m:t>(</m:t>
                        </m:r>
                        <m:r>
                          <a:rPr lang="en-US" sz="2000" b="0" i="1" smtClean="0">
                            <a:latin typeface="Cambria Math" panose="02040503050406030204" pitchFamily="18" charset="0"/>
                          </a:rPr>
                          <m:t>𝑘</m:t>
                        </m:r>
                        <m:r>
                          <a:rPr lang="en-US" sz="2000" b="0" i="1" smtClean="0">
                            <a:latin typeface="Cambria Math" panose="02040503050406030204" pitchFamily="18" charset="0"/>
                          </a:rPr>
                          <m:t>⋅</m:t>
                        </m:r>
                        <m:sSub>
                          <m:sSubPr>
                            <m:ctrlPr>
                              <a:rPr lang="en-US" sz="2000" i="1" smtClean="0">
                                <a:latin typeface="Cambria Math" panose="02040503050406030204" pitchFamily="18" charset="0"/>
                              </a:rPr>
                            </m:ctrlPr>
                          </m:sSubPr>
                          <m:e>
                            <m:r>
                              <a:rPr lang="en-US" sz="2000" b="0" i="1" smtClean="0">
                                <a:latin typeface="Cambria Math" panose="02040503050406030204" pitchFamily="18" charset="0"/>
                              </a:rPr>
                              <m:t>𝑝</m:t>
                            </m:r>
                          </m:e>
                          <m:sub>
                            <m:r>
                              <a:rPr lang="en-US" sz="2000" b="0" i="1" smtClean="0">
                                <a:latin typeface="Cambria Math" panose="02040503050406030204" pitchFamily="18" charset="0"/>
                              </a:rPr>
                              <m:t>𝑋</m:t>
                            </m:r>
                          </m:sub>
                        </m:sSub>
                        <m:d>
                          <m:dPr>
                            <m:ctrlPr>
                              <a:rPr lang="en-US" sz="2000" i="1" smtClean="0">
                                <a:latin typeface="Cambria Math" panose="02040503050406030204" pitchFamily="18" charset="0"/>
                              </a:rPr>
                            </m:ctrlPr>
                          </m:dPr>
                          <m:e>
                            <m:r>
                              <a:rPr lang="en-US" sz="2000" b="0" i="1" smtClean="0">
                                <a:latin typeface="Cambria Math" panose="02040503050406030204" pitchFamily="18" charset="0"/>
                              </a:rPr>
                              <m:t>𝑘</m:t>
                            </m:r>
                          </m:e>
                        </m:d>
                        <m:r>
                          <a:rPr lang="en-US" sz="2000" b="0" i="1" smtClean="0">
                            <a:latin typeface="Cambria Math" panose="02040503050406030204" pitchFamily="18" charset="0"/>
                          </a:rPr>
                          <m:t>)</m:t>
                        </m:r>
                      </m:e>
                    </m:nary>
                  </m:oMath>
                </a14:m>
                <a:endParaRPr lang="en-US" sz="2000" dirty="0"/>
              </a:p>
              <a:p>
                <a:pPr>
                  <a:spcBef>
                    <a:spcPts val="0"/>
                  </a:spcBef>
                </a:pPr>
                <a:r>
                  <a:rPr lang="en-US" sz="2000" b="0" dirty="0"/>
                  <a:t>                    </a:t>
                </a:r>
                <a14:m>
                  <m:oMath xmlns:m="http://schemas.openxmlformats.org/officeDocument/2006/math">
                    <m:r>
                      <a:rPr lang="en-US" sz="2000" b="0" i="1" smtClean="0">
                        <a:latin typeface="Cambria Math" panose="02040503050406030204" pitchFamily="18" charset="0"/>
                      </a:rPr>
                      <m:t>𝔼</m:t>
                    </m:r>
                    <m:d>
                      <m:dPr>
                        <m:begChr m:val="["/>
                        <m:endChr m:val="]"/>
                        <m:ctrlPr>
                          <a:rPr lang="en-US" sz="2000" i="1">
                            <a:latin typeface="Cambria Math" panose="02040503050406030204" pitchFamily="18" charset="0"/>
                          </a:rPr>
                        </m:ctrlPr>
                      </m:dPr>
                      <m:e>
                        <m:r>
                          <a:rPr lang="en-US" sz="2000" b="0" i="1" smtClean="0">
                            <a:latin typeface="Cambria Math" panose="02040503050406030204" pitchFamily="18" charset="0"/>
                          </a:rPr>
                          <m:t>𝑔</m:t>
                        </m:r>
                        <m:r>
                          <a:rPr lang="en-US" sz="2000" b="0" i="1" smtClean="0">
                            <a:latin typeface="Cambria Math" panose="02040503050406030204" pitchFamily="18" charset="0"/>
                          </a:rPr>
                          <m:t>(</m:t>
                        </m:r>
                        <m:r>
                          <a:rPr lang="en-US" sz="2000" b="0" i="1">
                            <a:latin typeface="Cambria Math" panose="02040503050406030204" pitchFamily="18" charset="0"/>
                          </a:rPr>
                          <m:t>𝑋</m:t>
                        </m:r>
                        <m:r>
                          <a:rPr lang="en-US" sz="2000" b="0" i="1" smtClean="0">
                            <a:latin typeface="Cambria Math" panose="02040503050406030204" pitchFamily="18" charset="0"/>
                          </a:rPr>
                          <m:t>)</m:t>
                        </m:r>
                      </m:e>
                    </m:d>
                    <m:r>
                      <a:rPr lang="en-US" sz="2000" b="0" i="1" smtClean="0">
                        <a:latin typeface="Cambria Math" panose="02040503050406030204" pitchFamily="18" charset="0"/>
                      </a:rPr>
                      <m:t>=</m:t>
                    </m:r>
                    <m:nary>
                      <m:naryPr>
                        <m:chr m:val="∑"/>
                        <m:supHide m:val="on"/>
                        <m:ctrlPr>
                          <a:rPr lang="en-US" sz="2000" i="1" smtClean="0">
                            <a:latin typeface="Cambria Math" panose="02040503050406030204" pitchFamily="18" charset="0"/>
                          </a:rPr>
                        </m:ctrlPr>
                      </m:naryPr>
                      <m:sub>
                        <m:r>
                          <a:rPr lang="en-US" sz="2000" b="0" i="1" smtClean="0">
                            <a:latin typeface="Cambria Math" panose="02040503050406030204" pitchFamily="18" charset="0"/>
                          </a:rPr>
                          <m:t>𝑘</m:t>
                        </m:r>
                        <m:r>
                          <a:rPr lang="en-US" sz="2000" b="0" i="1" smtClean="0">
                            <a:latin typeface="Cambria Math" panose="02040503050406030204" pitchFamily="18" charset="0"/>
                          </a:rPr>
                          <m:t>∈</m:t>
                        </m:r>
                        <m:sSub>
                          <m:sSubPr>
                            <m:ctrlPr>
                              <a:rPr lang="en-US" sz="2000" i="1" smtClean="0">
                                <a:latin typeface="Cambria Math" panose="02040503050406030204" pitchFamily="18" charset="0"/>
                              </a:rPr>
                            </m:ctrlPr>
                          </m:sSubPr>
                          <m:e>
                            <m:r>
                              <m:rPr>
                                <m:sty m:val="p"/>
                              </m:rPr>
                              <a:rPr lang="en-US" sz="2000" b="0" i="0" smtClean="0">
                                <a:latin typeface="Cambria Math" panose="02040503050406030204" pitchFamily="18" charset="0"/>
                              </a:rPr>
                              <m:t>Ω</m:t>
                            </m:r>
                          </m:e>
                          <m:sub>
                            <m:r>
                              <a:rPr lang="en-US" sz="2000" b="0" i="1" smtClean="0">
                                <a:latin typeface="Cambria Math" panose="02040503050406030204" pitchFamily="18" charset="0"/>
                              </a:rPr>
                              <m:t>𝑋</m:t>
                            </m:r>
                          </m:sub>
                        </m:sSub>
                      </m:sub>
                      <m:sup/>
                      <m:e>
                        <m:r>
                          <a:rPr lang="en-US" sz="2000" b="0" i="1" smtClean="0">
                            <a:latin typeface="Cambria Math" panose="02040503050406030204" pitchFamily="18" charset="0"/>
                          </a:rPr>
                          <m:t>(</m:t>
                        </m:r>
                        <m:r>
                          <a:rPr lang="en-US" sz="2000" b="0" i="1" smtClean="0">
                            <a:latin typeface="Cambria Math" panose="02040503050406030204" pitchFamily="18" charset="0"/>
                          </a:rPr>
                          <m:t>𝑔</m:t>
                        </m:r>
                        <m:r>
                          <a:rPr lang="en-US" sz="2000" b="0" i="1" smtClean="0">
                            <a:latin typeface="Cambria Math" panose="02040503050406030204" pitchFamily="18" charset="0"/>
                          </a:rPr>
                          <m:t>(</m:t>
                        </m:r>
                        <m:r>
                          <a:rPr lang="en-US" sz="2000" b="0" i="1" smtClean="0">
                            <a:latin typeface="Cambria Math" panose="02040503050406030204" pitchFamily="18" charset="0"/>
                          </a:rPr>
                          <m:t>𝑘</m:t>
                        </m:r>
                        <m:r>
                          <a:rPr lang="en-US" sz="2000" b="0" i="1" smtClean="0">
                            <a:latin typeface="Cambria Math" panose="02040503050406030204" pitchFamily="18" charset="0"/>
                          </a:rPr>
                          <m:t>)⋅</m:t>
                        </m:r>
                        <m:sSub>
                          <m:sSubPr>
                            <m:ctrlPr>
                              <a:rPr lang="en-US" sz="2000" i="1" smtClean="0">
                                <a:latin typeface="Cambria Math" panose="02040503050406030204" pitchFamily="18" charset="0"/>
                              </a:rPr>
                            </m:ctrlPr>
                          </m:sSubPr>
                          <m:e>
                            <m:r>
                              <a:rPr lang="en-US" sz="2000" b="0" i="1" smtClean="0">
                                <a:latin typeface="Cambria Math" panose="02040503050406030204" pitchFamily="18" charset="0"/>
                              </a:rPr>
                              <m:t>𝑝</m:t>
                            </m:r>
                          </m:e>
                          <m:sub>
                            <m:r>
                              <a:rPr lang="en-US" sz="2000" b="0" i="1" smtClean="0">
                                <a:latin typeface="Cambria Math" panose="02040503050406030204" pitchFamily="18" charset="0"/>
                              </a:rPr>
                              <m:t>𝑋</m:t>
                            </m:r>
                          </m:sub>
                        </m:sSub>
                        <m:d>
                          <m:dPr>
                            <m:ctrlPr>
                              <a:rPr lang="en-US" sz="2000" i="1" smtClean="0">
                                <a:latin typeface="Cambria Math" panose="02040503050406030204" pitchFamily="18" charset="0"/>
                              </a:rPr>
                            </m:ctrlPr>
                          </m:dPr>
                          <m:e>
                            <m:r>
                              <a:rPr lang="en-US" sz="2000" b="0" i="1" smtClean="0">
                                <a:latin typeface="Cambria Math" panose="02040503050406030204" pitchFamily="18" charset="0"/>
                              </a:rPr>
                              <m:t>𝑘</m:t>
                            </m:r>
                          </m:e>
                        </m:d>
                        <m:r>
                          <a:rPr lang="en-US" sz="2000" b="0" i="1" smtClean="0">
                            <a:latin typeface="Cambria Math" panose="02040503050406030204" pitchFamily="18" charset="0"/>
                          </a:rPr>
                          <m:t>)</m:t>
                        </m:r>
                      </m:e>
                    </m:nary>
                  </m:oMath>
                </a14:m>
                <a:endParaRPr lang="en-US" sz="2000" dirty="0"/>
              </a:p>
            </p:txBody>
          </p:sp>
        </mc:Choice>
        <mc:Fallback xmlns="">
          <p:sp>
            <p:nvSpPr>
              <p:cNvPr id="3" name="Content Placeholder 2">
                <a:extLst>
                  <a:ext uri="{FF2B5EF4-FFF2-40B4-BE49-F238E27FC236}">
                    <a16:creationId xmlns:a16="http://schemas.microsoft.com/office/drawing/2014/main" id="{BA27EACA-9C17-3F8D-FFBF-E86D995118E4}"/>
                  </a:ext>
                </a:extLst>
              </p:cNvPr>
              <p:cNvSpPr>
                <a:spLocks noGrp="1" noRot="1" noChangeAspect="1" noMove="1" noResize="1" noEditPoints="1" noAdjustHandles="1" noChangeArrowheads="1" noChangeShapeType="1" noTextEdit="1"/>
              </p:cNvSpPr>
              <p:nvPr>
                <p:ph idx="1"/>
              </p:nvPr>
            </p:nvSpPr>
            <p:spPr>
              <a:xfrm>
                <a:off x="575240" y="1166676"/>
                <a:ext cx="5445733" cy="5302703"/>
              </a:xfrm>
              <a:blipFill>
                <a:blip r:embed="rId2"/>
                <a:stretch>
                  <a:fillRect l="-336" t="-1034" r="-895" b="-1149"/>
                </a:stretch>
              </a:blipFill>
            </p:spPr>
            <p:txBody>
              <a:bodyPr/>
              <a:lstStyle/>
              <a:p>
                <a:r>
                  <a:rPr lang="en-US">
                    <a:noFill/>
                  </a:rPr>
                  <a:t> </a:t>
                </a:r>
              </a:p>
            </p:txBody>
          </p:sp>
        </mc:Fallback>
      </mc:AlternateContent>
      <p:sp>
        <p:nvSpPr>
          <p:cNvPr id="4" name="Title 1">
            <a:extLst>
              <a:ext uri="{FF2B5EF4-FFF2-40B4-BE49-F238E27FC236}">
                <a16:creationId xmlns:a16="http://schemas.microsoft.com/office/drawing/2014/main" id="{99564E2D-F71A-6DCB-461C-AF14B0D2DA38}"/>
              </a:ext>
            </a:extLst>
          </p:cNvPr>
          <p:cNvSpPr txBox="1">
            <a:spLocks/>
          </p:cNvSpPr>
          <p:nvPr/>
        </p:nvSpPr>
        <p:spPr>
          <a:xfrm>
            <a:off x="6278880" y="263276"/>
            <a:ext cx="5520761" cy="1014667"/>
          </a:xfrm>
          <a:prstGeom prst="rect">
            <a:avLst/>
          </a:prstGeom>
        </p:spPr>
        <p:txBody>
          <a:bodyPr vert="horz" lIns="91440" tIns="45720" rIns="91440" bIns="45720" rtlCol="0" anchor="ctr">
            <a:normAutofit/>
          </a:bodyPr>
          <a:lstStyle>
            <a:lvl1pPr algn="l" defTabSz="914400" rtl="0" eaLnBrk="1" latinLnBrk="0" hangingPunct="1">
              <a:lnSpc>
                <a:spcPct val="80000"/>
              </a:lnSpc>
              <a:spcBef>
                <a:spcPct val="0"/>
              </a:spcBef>
              <a:buNone/>
              <a:defRPr sz="4400" kern="1200" cap="none" spc="100" baseline="0">
                <a:solidFill>
                  <a:schemeClr val="tx1">
                    <a:lumMod val="95000"/>
                    <a:lumOff val="5000"/>
                  </a:schemeClr>
                </a:solidFill>
                <a:latin typeface="Segoe UI" panose="020B0502040204020203" pitchFamily="34" charset="0"/>
                <a:ea typeface="+mj-ea"/>
                <a:cs typeface="Segoe UI" panose="020B0502040204020203" pitchFamily="34" charset="0"/>
              </a:defRPr>
            </a:lvl1pPr>
          </a:lstStyle>
          <a:p>
            <a:r>
              <a:rPr lang="en-US" b="1" i="1" dirty="0"/>
              <a:t>Continuous</a:t>
            </a:r>
            <a:r>
              <a:rPr lang="en-US" dirty="0"/>
              <a:t> RVs</a:t>
            </a:r>
          </a:p>
        </p:txBody>
      </p:sp>
      <mc:AlternateContent xmlns:mc="http://schemas.openxmlformats.org/markup-compatibility/2006" xmlns:a14="http://schemas.microsoft.com/office/drawing/2010/main">
        <mc:Choice Requires="a14">
          <p:sp>
            <p:nvSpPr>
              <p:cNvPr id="5" name="Content Placeholder 2">
                <a:extLst>
                  <a:ext uri="{FF2B5EF4-FFF2-40B4-BE49-F238E27FC236}">
                    <a16:creationId xmlns:a16="http://schemas.microsoft.com/office/drawing/2014/main" id="{CC59F384-8D8D-5895-0D89-85420EEEABF8}"/>
                  </a:ext>
                </a:extLst>
              </p:cNvPr>
              <p:cNvSpPr txBox="1">
                <a:spLocks/>
              </p:cNvSpPr>
              <p:nvPr/>
            </p:nvSpPr>
            <p:spPr>
              <a:xfrm>
                <a:off x="6278880" y="1166676"/>
                <a:ext cx="6214110" cy="5714184"/>
              </a:xfrm>
              <a:prstGeom prst="rect">
                <a:avLst/>
              </a:prstGeom>
            </p:spPr>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800" kern="1200">
                    <a:solidFill>
                      <a:schemeClr val="tx1"/>
                    </a:solidFill>
                    <a:latin typeface="Segoe UI Semilight" panose="020B0402040204020203" pitchFamily="34" charset="0"/>
                    <a:ea typeface="+mn-ea"/>
                    <a:cs typeface="Segoe UI Semilight" panose="020B0402040204020203" pitchFamily="34" charset="0"/>
                  </a:defRPr>
                </a:lvl1pPr>
                <a:lvl2pPr marL="128016" indent="0" algn="l" defTabSz="914400" rtl="0" eaLnBrk="1" latinLnBrk="0" hangingPunct="1">
                  <a:lnSpc>
                    <a:spcPct val="90000"/>
                  </a:lnSpc>
                  <a:spcBef>
                    <a:spcPts val="200"/>
                  </a:spcBef>
                  <a:spcAft>
                    <a:spcPts val="400"/>
                  </a:spcAft>
                  <a:buClr>
                    <a:srgbClr val="B6A479"/>
                  </a:buClr>
                  <a:buFont typeface="Segoe UI Semilight" panose="020B0402040204020203" pitchFamily="34" charset="0"/>
                  <a:buNone/>
                  <a:defRPr sz="2400" kern="1200" baseline="0">
                    <a:solidFill>
                      <a:schemeClr val="tx1"/>
                    </a:solidFill>
                    <a:latin typeface="Segoe UI Semilight" panose="020B0402040204020203" pitchFamily="34" charset="0"/>
                    <a:ea typeface="+mn-ea"/>
                    <a:cs typeface="Segoe UI Semilight" panose="020B0402040204020203" pitchFamily="34" charset="0"/>
                  </a:defRPr>
                </a:lvl2pPr>
                <a:lvl3pPr marL="448056"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3pPr>
                <a:lvl4pPr marL="59436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4pPr>
                <a:lvl5pPr marL="77724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r>
                  <a:rPr lang="en-US" sz="2000" b="1" dirty="0">
                    <a:solidFill>
                      <a:schemeClr val="accent5"/>
                    </a:solidFill>
                  </a:rPr>
                  <a:t>Support</a:t>
                </a:r>
                <a:r>
                  <a:rPr lang="en-US" sz="2000" b="1" dirty="0"/>
                  <a:t> </a:t>
                </a:r>
                <a:r>
                  <a:rPr lang="en-US" sz="2000" dirty="0"/>
                  <a:t>is </a:t>
                </a:r>
                <a:r>
                  <a:rPr lang="en-US" sz="2000" u="sng" dirty="0"/>
                  <a:t>uncountably infinite</a:t>
                </a:r>
                <a:r>
                  <a:rPr lang="en-US" sz="2000" dirty="0"/>
                  <a:t> (e.g., </a:t>
                </a:r>
                <a:r>
                  <a:rPr lang="en-US" sz="2000" i="1" dirty="0"/>
                  <a:t>real numbers</a:t>
                </a:r>
                <a:r>
                  <a:rPr lang="en-US" sz="2000" dirty="0"/>
                  <a:t>)</a:t>
                </a:r>
              </a:p>
              <a:p>
                <a:pPr>
                  <a:spcBef>
                    <a:spcPts val="700"/>
                  </a:spcBef>
                  <a:spcAft>
                    <a:spcPts val="0"/>
                  </a:spcAft>
                </a:pPr>
                <a14:m>
                  <m:oMath xmlns:m="http://schemas.openxmlformats.org/officeDocument/2006/math">
                    <m:r>
                      <a:rPr lang="en-US" sz="1500" b="1" i="1" smtClean="0">
                        <a:solidFill>
                          <a:schemeClr val="tx2">
                            <a:lumMod val="75000"/>
                          </a:schemeClr>
                        </a:solidFill>
                        <a:latin typeface="Cambria Math" panose="02040503050406030204" pitchFamily="18" charset="0"/>
                      </a:rPr>
                      <m:t>ℙ</m:t>
                    </m:r>
                    <m:d>
                      <m:dPr>
                        <m:ctrlPr>
                          <a:rPr lang="en-US" sz="1500" b="1" i="1" smtClean="0">
                            <a:solidFill>
                              <a:schemeClr val="tx2">
                                <a:lumMod val="75000"/>
                              </a:schemeClr>
                            </a:solidFill>
                            <a:latin typeface="Cambria Math" panose="02040503050406030204" pitchFamily="18" charset="0"/>
                          </a:rPr>
                        </m:ctrlPr>
                      </m:dPr>
                      <m:e>
                        <m:r>
                          <a:rPr lang="en-US" sz="1500" b="1" i="1" smtClean="0">
                            <a:solidFill>
                              <a:schemeClr val="tx2">
                                <a:lumMod val="75000"/>
                              </a:schemeClr>
                            </a:solidFill>
                            <a:latin typeface="Cambria Math" panose="02040503050406030204" pitchFamily="18" charset="0"/>
                          </a:rPr>
                          <m:t>𝑿</m:t>
                        </m:r>
                        <m:r>
                          <a:rPr lang="en-US" sz="1500" b="1" i="1" smtClean="0">
                            <a:solidFill>
                              <a:schemeClr val="tx2">
                                <a:lumMod val="75000"/>
                              </a:schemeClr>
                            </a:solidFill>
                            <a:latin typeface="Cambria Math" panose="02040503050406030204" pitchFamily="18" charset="0"/>
                          </a:rPr>
                          <m:t>=</m:t>
                        </m:r>
                        <m:r>
                          <a:rPr lang="en-US" sz="1500" b="1" i="1" smtClean="0">
                            <a:solidFill>
                              <a:schemeClr val="tx2">
                                <a:lumMod val="75000"/>
                              </a:schemeClr>
                            </a:solidFill>
                            <a:latin typeface="Cambria Math" panose="02040503050406030204" pitchFamily="18" charset="0"/>
                          </a:rPr>
                          <m:t>𝒌</m:t>
                        </m:r>
                      </m:e>
                    </m:d>
                    <m:r>
                      <a:rPr lang="en-US" sz="1500" b="1" i="1" smtClean="0">
                        <a:solidFill>
                          <a:schemeClr val="tx2">
                            <a:lumMod val="75000"/>
                          </a:schemeClr>
                        </a:solidFill>
                        <a:latin typeface="Cambria Math" panose="02040503050406030204" pitchFamily="18" charset="0"/>
                      </a:rPr>
                      <m:t>=</m:t>
                    </m:r>
                    <m:f>
                      <m:fPr>
                        <m:ctrlPr>
                          <a:rPr lang="en-US" sz="1500" b="1" i="1" smtClean="0">
                            <a:solidFill>
                              <a:schemeClr val="tx2">
                                <a:lumMod val="75000"/>
                              </a:schemeClr>
                            </a:solidFill>
                            <a:latin typeface="Cambria Math" panose="02040503050406030204" pitchFamily="18" charset="0"/>
                          </a:rPr>
                        </m:ctrlPr>
                      </m:fPr>
                      <m:num>
                        <m:r>
                          <a:rPr lang="en-US" sz="1500" b="1" i="1" smtClean="0">
                            <a:solidFill>
                              <a:schemeClr val="tx2">
                                <a:lumMod val="75000"/>
                              </a:schemeClr>
                            </a:solidFill>
                            <a:latin typeface="Cambria Math" panose="02040503050406030204" pitchFamily="18" charset="0"/>
                          </a:rPr>
                          <m:t>𝟏</m:t>
                        </m:r>
                      </m:num>
                      <m:den>
                        <m:r>
                          <a:rPr lang="en-US" sz="1500" b="1" i="1" smtClean="0">
                            <a:solidFill>
                              <a:schemeClr val="tx2">
                                <a:lumMod val="75000"/>
                              </a:schemeClr>
                            </a:solidFill>
                            <a:latin typeface="Cambria Math" panose="02040503050406030204" pitchFamily="18" charset="0"/>
                          </a:rPr>
                          <m:t>∞</m:t>
                        </m:r>
                      </m:den>
                    </m:f>
                    <m:r>
                      <a:rPr lang="en-US" sz="1500" b="1" i="1" smtClean="0">
                        <a:solidFill>
                          <a:schemeClr val="tx2">
                            <a:lumMod val="75000"/>
                          </a:schemeClr>
                        </a:solidFill>
                        <a:latin typeface="Cambria Math" panose="02040503050406030204" pitchFamily="18" charset="0"/>
                      </a:rPr>
                      <m:t>=</m:t>
                    </m:r>
                    <m:r>
                      <a:rPr lang="en-US" sz="1500" b="1" i="1" smtClean="0">
                        <a:solidFill>
                          <a:schemeClr val="tx2">
                            <a:lumMod val="75000"/>
                          </a:schemeClr>
                        </a:solidFill>
                        <a:latin typeface="Cambria Math" panose="02040503050406030204" pitchFamily="18" charset="0"/>
                      </a:rPr>
                      <m:t>𝟎</m:t>
                    </m:r>
                  </m:oMath>
                </a14:m>
                <a:r>
                  <a:rPr lang="en-US" sz="1500" b="1" dirty="0">
                    <a:solidFill>
                      <a:schemeClr val="tx2">
                        <a:lumMod val="75000"/>
                      </a:schemeClr>
                    </a:solidFill>
                  </a:rPr>
                  <a:t> so we don’t use PMF. instead...</a:t>
                </a:r>
              </a:p>
              <a:p>
                <a:pPr>
                  <a:spcBef>
                    <a:spcPts val="0"/>
                  </a:spcBef>
                </a:pPr>
                <a:r>
                  <a:rPr lang="en-US" sz="2000" b="1" dirty="0">
                    <a:solidFill>
                      <a:schemeClr val="accent5"/>
                    </a:solidFill>
                  </a:rPr>
                  <a:t>Probability </a:t>
                </a:r>
                <a:r>
                  <a:rPr lang="en-US" sz="2000" b="1" u="sng" dirty="0">
                    <a:solidFill>
                      <a:schemeClr val="accent5"/>
                    </a:solidFill>
                  </a:rPr>
                  <a:t>density</a:t>
                </a:r>
                <a:r>
                  <a:rPr lang="en-US" sz="2000" b="1" dirty="0">
                    <a:solidFill>
                      <a:schemeClr val="accent5"/>
                    </a:solidFill>
                  </a:rPr>
                  <a:t> function </a:t>
                </a:r>
                <a14:m>
                  <m:oMath xmlns:m="http://schemas.openxmlformats.org/officeDocument/2006/math">
                    <m:sSub>
                      <m:sSubPr>
                        <m:ctrlPr>
                          <a:rPr lang="en-US" sz="2000" b="1" i="1" smtClean="0">
                            <a:latin typeface="Cambria Math" panose="02040503050406030204" pitchFamily="18" charset="0"/>
                          </a:rPr>
                        </m:ctrlPr>
                      </m:sSubPr>
                      <m:e>
                        <m:r>
                          <a:rPr lang="en-US" sz="2000" b="1" i="1" smtClean="0">
                            <a:latin typeface="Cambria Math" panose="02040503050406030204" pitchFamily="18" charset="0"/>
                          </a:rPr>
                          <m:t>𝒇</m:t>
                        </m:r>
                      </m:e>
                      <m:sub>
                        <m:r>
                          <a:rPr lang="en-US" sz="2000" b="1" i="1" smtClean="0">
                            <a:latin typeface="Cambria Math" panose="02040503050406030204" pitchFamily="18" charset="0"/>
                          </a:rPr>
                          <m:t>𝑿</m:t>
                        </m:r>
                      </m:sub>
                    </m:sSub>
                    <m:r>
                      <a:rPr lang="en-US" sz="2000" b="1" i="1" smtClean="0">
                        <a:latin typeface="Cambria Math" panose="02040503050406030204" pitchFamily="18" charset="0"/>
                      </a:rPr>
                      <m:t>(</m:t>
                    </m:r>
                    <m:r>
                      <a:rPr lang="en-US" sz="2000" b="1" i="1" smtClean="0">
                        <a:latin typeface="Cambria Math" panose="02040503050406030204" pitchFamily="18" charset="0"/>
                      </a:rPr>
                      <m:t>𝒌</m:t>
                    </m:r>
                    <m:r>
                      <a:rPr lang="en-US" sz="2000" b="1" i="1" smtClean="0">
                        <a:latin typeface="Cambria Math" panose="02040503050406030204" pitchFamily="18" charset="0"/>
                      </a:rPr>
                      <m:t>)</m:t>
                    </m:r>
                  </m:oMath>
                </a14:m>
                <a:r>
                  <a:rPr lang="en-US" sz="2000" dirty="0"/>
                  <a:t> describes relative chances of taking values around </a:t>
                </a:r>
                <a14:m>
                  <m:oMath xmlns:m="http://schemas.openxmlformats.org/officeDocument/2006/math">
                    <m:r>
                      <a:rPr lang="en-US" sz="2000" i="1" dirty="0" smtClean="0">
                        <a:latin typeface="Cambria Math" panose="02040503050406030204" pitchFamily="18" charset="0"/>
                      </a:rPr>
                      <m:t>𝑘</m:t>
                    </m:r>
                  </m:oMath>
                </a14:m>
                <a:r>
                  <a:rPr lang="en-US" sz="2000" dirty="0"/>
                  <a:t> </a:t>
                </a:r>
              </a:p>
              <a:p>
                <a:endParaRPr lang="en-US" sz="2000" dirty="0"/>
              </a:p>
              <a:p>
                <a:endParaRPr lang="en-US" sz="2000" dirty="0"/>
              </a:p>
              <a:p>
                <a:pPr marL="0" indent="0">
                  <a:buNone/>
                </a:pPr>
                <a:endParaRPr lang="en-US" sz="2000" dirty="0"/>
              </a:p>
              <a:p>
                <a:pPr marL="0" indent="0">
                  <a:buNone/>
                </a:pPr>
                <a:endParaRPr lang="en-US" sz="2000" dirty="0"/>
              </a:p>
              <a:p>
                <a:pPr marL="0" indent="0">
                  <a:buNone/>
                </a:pPr>
                <a:endParaRPr lang="en-US" sz="1400" dirty="0"/>
              </a:p>
              <a:p>
                <a:pPr marL="0" indent="0">
                  <a:buNone/>
                </a:pPr>
                <a:endParaRPr lang="en-US" sz="1400" dirty="0"/>
              </a:p>
              <a:p>
                <a:pPr>
                  <a:spcAft>
                    <a:spcPts val="0"/>
                  </a:spcAft>
                </a:pPr>
                <a:r>
                  <a:rPr lang="en-US" sz="2000" b="1" dirty="0">
                    <a:solidFill>
                      <a:schemeClr val="accent5"/>
                    </a:solidFill>
                  </a:rPr>
                  <a:t>Expectation</a:t>
                </a:r>
                <a:r>
                  <a:rPr lang="en-US" sz="2000" b="1" dirty="0">
                    <a:solidFill>
                      <a:schemeClr val="tx2">
                        <a:lumMod val="75000"/>
                      </a:schemeClr>
                    </a:solidFill>
                  </a:rPr>
                  <a:t>: </a:t>
                </a:r>
                <a14:m>
                  <m:oMath xmlns:m="http://schemas.openxmlformats.org/officeDocument/2006/math">
                    <m:r>
                      <a:rPr lang="en-US" sz="2000" b="0" i="1" smtClean="0">
                        <a:solidFill>
                          <a:schemeClr val="tx1"/>
                        </a:solidFill>
                        <a:latin typeface="Cambria Math" panose="02040503050406030204" pitchFamily="18" charset="0"/>
                      </a:rPr>
                      <m:t>𝔼</m:t>
                    </m:r>
                    <m:d>
                      <m:dPr>
                        <m:begChr m:val="["/>
                        <m:endChr m:val="]"/>
                        <m:ctrlPr>
                          <a:rPr lang="en-US" sz="2000" i="1">
                            <a:solidFill>
                              <a:schemeClr val="tx1"/>
                            </a:solidFill>
                            <a:latin typeface="Cambria Math" panose="02040503050406030204" pitchFamily="18" charset="0"/>
                          </a:rPr>
                        </m:ctrlPr>
                      </m:dPr>
                      <m:e>
                        <m:r>
                          <a:rPr lang="en-US" sz="2000" b="0" i="1">
                            <a:solidFill>
                              <a:schemeClr val="tx1"/>
                            </a:solidFill>
                            <a:latin typeface="Cambria Math" panose="02040503050406030204" pitchFamily="18" charset="0"/>
                          </a:rPr>
                          <m:t>𝑋</m:t>
                        </m:r>
                      </m:e>
                    </m:d>
                    <m:r>
                      <a:rPr lang="en-US" sz="2000" b="0" i="1" smtClean="0">
                        <a:solidFill>
                          <a:schemeClr val="tx1"/>
                        </a:solidFill>
                        <a:latin typeface="Cambria Math" panose="02040503050406030204" pitchFamily="18" charset="0"/>
                      </a:rPr>
                      <m:t>=</m:t>
                    </m:r>
                    <m:nary>
                      <m:naryPr>
                        <m:ctrlPr>
                          <a:rPr lang="en-US" sz="2000" i="1">
                            <a:solidFill>
                              <a:schemeClr val="tx1"/>
                            </a:solidFill>
                            <a:latin typeface="Cambria Math" panose="02040503050406030204" pitchFamily="18" charset="0"/>
                          </a:rPr>
                        </m:ctrlPr>
                      </m:naryPr>
                      <m:sub>
                        <m:r>
                          <m:rPr>
                            <m:brk m:alnAt="23"/>
                          </m:rPr>
                          <a:rPr lang="en-US" sz="2000" b="0" i="1">
                            <a:solidFill>
                              <a:schemeClr val="tx1"/>
                            </a:solidFill>
                            <a:latin typeface="Cambria Math" panose="02040503050406030204" pitchFamily="18" charset="0"/>
                          </a:rPr>
                          <m:t>−</m:t>
                        </m:r>
                        <m:r>
                          <a:rPr lang="en-US" sz="2000" b="0" i="1">
                            <a:solidFill>
                              <a:schemeClr val="tx1"/>
                            </a:solidFill>
                            <a:latin typeface="Cambria Math" panose="02040503050406030204" pitchFamily="18" charset="0"/>
                          </a:rPr>
                          <m:t>∞</m:t>
                        </m:r>
                      </m:sub>
                      <m:sup>
                        <m:r>
                          <a:rPr lang="en-US" sz="2000" b="0" i="1">
                            <a:solidFill>
                              <a:schemeClr val="tx1"/>
                            </a:solidFill>
                            <a:latin typeface="Cambria Math" panose="02040503050406030204" pitchFamily="18" charset="0"/>
                          </a:rPr>
                          <m:t>∞</m:t>
                        </m:r>
                      </m:sup>
                      <m:e>
                        <m:r>
                          <a:rPr lang="en-US" sz="2000" b="0" i="1">
                            <a:solidFill>
                              <a:schemeClr val="tx1"/>
                            </a:solidFill>
                            <a:latin typeface="Cambria Math" panose="02040503050406030204" pitchFamily="18" charset="0"/>
                          </a:rPr>
                          <m:t>𝑧</m:t>
                        </m:r>
                        <m:r>
                          <a:rPr lang="en-US" sz="2000" b="0" i="1">
                            <a:solidFill>
                              <a:schemeClr val="tx1"/>
                            </a:solidFill>
                            <a:latin typeface="Cambria Math" panose="02040503050406030204" pitchFamily="18" charset="0"/>
                          </a:rPr>
                          <m:t>⋅</m:t>
                        </m:r>
                        <m:sSub>
                          <m:sSubPr>
                            <m:ctrlPr>
                              <a:rPr lang="en-US" sz="2000" i="1">
                                <a:solidFill>
                                  <a:schemeClr val="tx1"/>
                                </a:solidFill>
                                <a:latin typeface="Cambria Math" panose="02040503050406030204" pitchFamily="18" charset="0"/>
                              </a:rPr>
                            </m:ctrlPr>
                          </m:sSubPr>
                          <m:e>
                            <m:r>
                              <a:rPr lang="en-US" sz="2000" b="0" i="1">
                                <a:solidFill>
                                  <a:schemeClr val="tx1"/>
                                </a:solidFill>
                                <a:latin typeface="Cambria Math" panose="02040503050406030204" pitchFamily="18" charset="0"/>
                              </a:rPr>
                              <m:t>𝑓</m:t>
                            </m:r>
                          </m:e>
                          <m:sub>
                            <m:r>
                              <a:rPr lang="en-US" sz="2000" b="0" i="1">
                                <a:solidFill>
                                  <a:schemeClr val="tx1"/>
                                </a:solidFill>
                                <a:latin typeface="Cambria Math" panose="02040503050406030204" pitchFamily="18" charset="0"/>
                              </a:rPr>
                              <m:t>𝑋</m:t>
                            </m:r>
                          </m:sub>
                        </m:sSub>
                        <m:d>
                          <m:dPr>
                            <m:ctrlPr>
                              <a:rPr lang="en-US" sz="2000" i="1">
                                <a:solidFill>
                                  <a:schemeClr val="tx1"/>
                                </a:solidFill>
                                <a:latin typeface="Cambria Math" panose="02040503050406030204" pitchFamily="18" charset="0"/>
                              </a:rPr>
                            </m:ctrlPr>
                          </m:dPr>
                          <m:e>
                            <m:r>
                              <a:rPr lang="en-US" sz="2000" b="0" i="1">
                                <a:solidFill>
                                  <a:schemeClr val="tx1"/>
                                </a:solidFill>
                                <a:latin typeface="Cambria Math" panose="02040503050406030204" pitchFamily="18" charset="0"/>
                              </a:rPr>
                              <m:t>𝑧</m:t>
                            </m:r>
                          </m:e>
                        </m:d>
                        <m:r>
                          <a:rPr lang="en-US" sz="2000" b="0" i="1">
                            <a:solidFill>
                              <a:schemeClr val="tx1"/>
                            </a:solidFill>
                            <a:latin typeface="Cambria Math" panose="02040503050406030204" pitchFamily="18" charset="0"/>
                          </a:rPr>
                          <m:t> </m:t>
                        </m:r>
                        <m:r>
                          <m:rPr>
                            <m:sty m:val="p"/>
                          </m:rPr>
                          <a:rPr lang="en-US" sz="2000" b="0">
                            <a:solidFill>
                              <a:schemeClr val="tx1"/>
                            </a:solidFill>
                            <a:latin typeface="Cambria Math" panose="02040503050406030204" pitchFamily="18" charset="0"/>
                          </a:rPr>
                          <m:t>d</m:t>
                        </m:r>
                        <m:r>
                          <a:rPr lang="en-US" sz="2000" b="0" i="1">
                            <a:solidFill>
                              <a:schemeClr val="tx1"/>
                            </a:solidFill>
                            <a:latin typeface="Cambria Math" panose="02040503050406030204" pitchFamily="18" charset="0"/>
                          </a:rPr>
                          <m:t>𝑧</m:t>
                        </m:r>
                      </m:e>
                    </m:nary>
                  </m:oMath>
                </a14:m>
                <a:endParaRPr lang="en-US" sz="2000" dirty="0">
                  <a:solidFill>
                    <a:schemeClr val="tx2">
                      <a:lumMod val="75000"/>
                    </a:schemeClr>
                  </a:solidFill>
                </a:endParaRPr>
              </a:p>
              <a:p>
                <a:pPr>
                  <a:spcBef>
                    <a:spcPts val="0"/>
                  </a:spcBef>
                </a:pPr>
                <a:r>
                  <a:rPr lang="en-US" sz="2000" b="0" dirty="0">
                    <a:solidFill>
                      <a:schemeClr val="tx1"/>
                    </a:solidFill>
                  </a:rPr>
                  <a:t>                    </a:t>
                </a:r>
                <a14:m>
                  <m:oMath xmlns:m="http://schemas.openxmlformats.org/officeDocument/2006/math">
                    <m:r>
                      <a:rPr lang="en-US" sz="2000" b="0" i="1" smtClean="0">
                        <a:solidFill>
                          <a:schemeClr val="tx1"/>
                        </a:solidFill>
                        <a:latin typeface="Cambria Math" panose="02040503050406030204" pitchFamily="18" charset="0"/>
                      </a:rPr>
                      <m:t>𝔼</m:t>
                    </m:r>
                    <m:d>
                      <m:dPr>
                        <m:begChr m:val="["/>
                        <m:endChr m:val="]"/>
                        <m:ctrlPr>
                          <a:rPr lang="en-US" sz="2000" i="1">
                            <a:solidFill>
                              <a:schemeClr val="tx1"/>
                            </a:solidFill>
                            <a:latin typeface="Cambria Math" panose="02040503050406030204" pitchFamily="18" charset="0"/>
                          </a:rPr>
                        </m:ctrlPr>
                      </m:dPr>
                      <m:e>
                        <m:r>
                          <a:rPr lang="en-US" sz="2000" b="0" i="1" smtClean="0">
                            <a:solidFill>
                              <a:schemeClr val="tx1"/>
                            </a:solidFill>
                            <a:latin typeface="Cambria Math" panose="02040503050406030204" pitchFamily="18" charset="0"/>
                          </a:rPr>
                          <m:t>𝑔</m:t>
                        </m:r>
                        <m:r>
                          <a:rPr lang="en-US" sz="2000" b="0" i="1" smtClean="0">
                            <a:solidFill>
                              <a:schemeClr val="tx1"/>
                            </a:solidFill>
                            <a:latin typeface="Cambria Math" panose="02040503050406030204" pitchFamily="18" charset="0"/>
                          </a:rPr>
                          <m:t>(</m:t>
                        </m:r>
                        <m:r>
                          <a:rPr lang="en-US" sz="2000" b="0" i="1">
                            <a:solidFill>
                              <a:schemeClr val="tx1"/>
                            </a:solidFill>
                            <a:latin typeface="Cambria Math" panose="02040503050406030204" pitchFamily="18" charset="0"/>
                          </a:rPr>
                          <m:t>𝑋</m:t>
                        </m:r>
                        <m:r>
                          <a:rPr lang="en-US" sz="2000" b="0" i="1" smtClean="0">
                            <a:solidFill>
                              <a:schemeClr val="tx1"/>
                            </a:solidFill>
                            <a:latin typeface="Cambria Math" panose="02040503050406030204" pitchFamily="18" charset="0"/>
                          </a:rPr>
                          <m:t>)</m:t>
                        </m:r>
                      </m:e>
                    </m:d>
                    <m:r>
                      <a:rPr lang="en-US" sz="2000" b="0" i="1" smtClean="0">
                        <a:solidFill>
                          <a:schemeClr val="tx1"/>
                        </a:solidFill>
                        <a:latin typeface="Cambria Math" panose="02040503050406030204" pitchFamily="18" charset="0"/>
                      </a:rPr>
                      <m:t>=</m:t>
                    </m:r>
                    <m:nary>
                      <m:naryPr>
                        <m:ctrlPr>
                          <a:rPr lang="en-US" sz="2000" i="1">
                            <a:solidFill>
                              <a:schemeClr val="tx1"/>
                            </a:solidFill>
                            <a:latin typeface="Cambria Math" panose="02040503050406030204" pitchFamily="18" charset="0"/>
                          </a:rPr>
                        </m:ctrlPr>
                      </m:naryPr>
                      <m:sub>
                        <m:r>
                          <m:rPr>
                            <m:brk m:alnAt="23"/>
                          </m:rPr>
                          <a:rPr lang="en-US" sz="2000" b="0" i="1">
                            <a:solidFill>
                              <a:schemeClr val="tx1"/>
                            </a:solidFill>
                            <a:latin typeface="Cambria Math" panose="02040503050406030204" pitchFamily="18" charset="0"/>
                          </a:rPr>
                          <m:t>−</m:t>
                        </m:r>
                        <m:r>
                          <a:rPr lang="en-US" sz="2000" b="0" i="1">
                            <a:solidFill>
                              <a:schemeClr val="tx1"/>
                            </a:solidFill>
                            <a:latin typeface="Cambria Math" panose="02040503050406030204" pitchFamily="18" charset="0"/>
                          </a:rPr>
                          <m:t>∞</m:t>
                        </m:r>
                      </m:sub>
                      <m:sup>
                        <m:r>
                          <a:rPr lang="en-US" sz="2000" b="0" i="1">
                            <a:solidFill>
                              <a:schemeClr val="tx1"/>
                            </a:solidFill>
                            <a:latin typeface="Cambria Math" panose="02040503050406030204" pitchFamily="18" charset="0"/>
                          </a:rPr>
                          <m:t>∞</m:t>
                        </m:r>
                      </m:sup>
                      <m:e>
                        <m:r>
                          <a:rPr lang="en-US" sz="2000" b="0" i="1" smtClean="0">
                            <a:solidFill>
                              <a:schemeClr val="tx1"/>
                            </a:solidFill>
                            <a:latin typeface="Cambria Math" panose="02040503050406030204" pitchFamily="18" charset="0"/>
                          </a:rPr>
                          <m:t>𝑔</m:t>
                        </m:r>
                        <m:r>
                          <a:rPr lang="en-US" sz="2000" b="0" i="1" smtClean="0">
                            <a:solidFill>
                              <a:schemeClr val="tx1"/>
                            </a:solidFill>
                            <a:latin typeface="Cambria Math" panose="02040503050406030204" pitchFamily="18" charset="0"/>
                          </a:rPr>
                          <m:t>(</m:t>
                        </m:r>
                        <m:r>
                          <a:rPr lang="en-US" sz="2000" b="0" i="1">
                            <a:solidFill>
                              <a:schemeClr val="tx1"/>
                            </a:solidFill>
                            <a:latin typeface="Cambria Math" panose="02040503050406030204" pitchFamily="18" charset="0"/>
                          </a:rPr>
                          <m:t>𝑧</m:t>
                        </m:r>
                        <m:r>
                          <a:rPr lang="en-US" sz="2000" b="0" i="1" smtClean="0">
                            <a:solidFill>
                              <a:schemeClr val="tx1"/>
                            </a:solidFill>
                            <a:latin typeface="Cambria Math" panose="02040503050406030204" pitchFamily="18" charset="0"/>
                          </a:rPr>
                          <m:t>)</m:t>
                        </m:r>
                        <m:r>
                          <a:rPr lang="en-US" sz="2000" b="0" i="1">
                            <a:solidFill>
                              <a:schemeClr val="tx1"/>
                            </a:solidFill>
                            <a:latin typeface="Cambria Math" panose="02040503050406030204" pitchFamily="18" charset="0"/>
                          </a:rPr>
                          <m:t>⋅</m:t>
                        </m:r>
                        <m:sSub>
                          <m:sSubPr>
                            <m:ctrlPr>
                              <a:rPr lang="en-US" sz="2000" i="1">
                                <a:solidFill>
                                  <a:schemeClr val="tx1"/>
                                </a:solidFill>
                                <a:latin typeface="Cambria Math" panose="02040503050406030204" pitchFamily="18" charset="0"/>
                              </a:rPr>
                            </m:ctrlPr>
                          </m:sSubPr>
                          <m:e>
                            <m:r>
                              <a:rPr lang="en-US" sz="2000" b="0" i="1">
                                <a:solidFill>
                                  <a:schemeClr val="tx1"/>
                                </a:solidFill>
                                <a:latin typeface="Cambria Math" panose="02040503050406030204" pitchFamily="18" charset="0"/>
                              </a:rPr>
                              <m:t>𝑓</m:t>
                            </m:r>
                          </m:e>
                          <m:sub>
                            <m:r>
                              <a:rPr lang="en-US" sz="2000" b="0" i="1">
                                <a:solidFill>
                                  <a:schemeClr val="tx1"/>
                                </a:solidFill>
                                <a:latin typeface="Cambria Math" panose="02040503050406030204" pitchFamily="18" charset="0"/>
                              </a:rPr>
                              <m:t>𝑋</m:t>
                            </m:r>
                          </m:sub>
                        </m:sSub>
                        <m:d>
                          <m:dPr>
                            <m:ctrlPr>
                              <a:rPr lang="en-US" sz="2000" i="1">
                                <a:solidFill>
                                  <a:schemeClr val="tx1"/>
                                </a:solidFill>
                                <a:latin typeface="Cambria Math" panose="02040503050406030204" pitchFamily="18" charset="0"/>
                              </a:rPr>
                            </m:ctrlPr>
                          </m:dPr>
                          <m:e>
                            <m:r>
                              <a:rPr lang="en-US" sz="2000" b="0" i="1">
                                <a:solidFill>
                                  <a:schemeClr val="tx1"/>
                                </a:solidFill>
                                <a:latin typeface="Cambria Math" panose="02040503050406030204" pitchFamily="18" charset="0"/>
                              </a:rPr>
                              <m:t>𝑧</m:t>
                            </m:r>
                          </m:e>
                        </m:d>
                        <m:r>
                          <a:rPr lang="en-US" sz="2000" b="0" i="1">
                            <a:solidFill>
                              <a:schemeClr val="tx1"/>
                            </a:solidFill>
                            <a:latin typeface="Cambria Math" panose="02040503050406030204" pitchFamily="18" charset="0"/>
                          </a:rPr>
                          <m:t> </m:t>
                        </m:r>
                        <m:r>
                          <m:rPr>
                            <m:sty m:val="p"/>
                          </m:rPr>
                          <a:rPr lang="en-US" sz="2000" b="0">
                            <a:solidFill>
                              <a:schemeClr val="tx1"/>
                            </a:solidFill>
                            <a:latin typeface="Cambria Math" panose="02040503050406030204" pitchFamily="18" charset="0"/>
                          </a:rPr>
                          <m:t>d</m:t>
                        </m:r>
                        <m:r>
                          <a:rPr lang="en-US" sz="2000" b="0" i="1">
                            <a:solidFill>
                              <a:schemeClr val="tx1"/>
                            </a:solidFill>
                            <a:latin typeface="Cambria Math" panose="02040503050406030204" pitchFamily="18" charset="0"/>
                          </a:rPr>
                          <m:t>𝑧</m:t>
                        </m:r>
                      </m:e>
                    </m:nary>
                  </m:oMath>
                </a14:m>
                <a:endParaRPr lang="en-US" sz="2000" dirty="0">
                  <a:solidFill>
                    <a:schemeClr val="tx2">
                      <a:lumMod val="75000"/>
                    </a:schemeClr>
                  </a:solidFill>
                </a:endParaRPr>
              </a:p>
            </p:txBody>
          </p:sp>
        </mc:Choice>
        <mc:Fallback xmlns="">
          <p:sp>
            <p:nvSpPr>
              <p:cNvPr id="5" name="Content Placeholder 2">
                <a:extLst>
                  <a:ext uri="{FF2B5EF4-FFF2-40B4-BE49-F238E27FC236}">
                    <a16:creationId xmlns:a16="http://schemas.microsoft.com/office/drawing/2014/main" id="{CC59F384-8D8D-5895-0D89-85420EEEABF8}"/>
                  </a:ext>
                </a:extLst>
              </p:cNvPr>
              <p:cNvSpPr txBox="1">
                <a:spLocks noRot="1" noChangeAspect="1" noMove="1" noResize="1" noEditPoints="1" noAdjustHandles="1" noChangeArrowheads="1" noChangeShapeType="1" noTextEdit="1"/>
              </p:cNvSpPr>
              <p:nvPr/>
            </p:nvSpPr>
            <p:spPr>
              <a:xfrm>
                <a:off x="6278880" y="1166676"/>
                <a:ext cx="6214110" cy="5714184"/>
              </a:xfrm>
              <a:prstGeom prst="rect">
                <a:avLst/>
              </a:prstGeom>
              <a:blipFill>
                <a:blip r:embed="rId3"/>
                <a:stretch>
                  <a:fillRect l="-1079" t="-959"/>
                </a:stretch>
              </a:blipFill>
            </p:spPr>
            <p:txBody>
              <a:bodyPr/>
              <a:lstStyle/>
              <a:p>
                <a:r>
                  <a:rPr lang="en-US">
                    <a:noFill/>
                  </a:rPr>
                  <a:t> </a:t>
                </a:r>
              </a:p>
            </p:txBody>
          </p:sp>
        </mc:Fallback>
      </mc:AlternateContent>
      <p:pic>
        <p:nvPicPr>
          <p:cNvPr id="6" name="Picture 5" descr="A graph and diagram of a graph&#10;&#10;Description automatically generated">
            <a:extLst>
              <a:ext uri="{FF2B5EF4-FFF2-40B4-BE49-F238E27FC236}">
                <a16:creationId xmlns:a16="http://schemas.microsoft.com/office/drawing/2014/main" id="{187D3242-4E04-3638-E14F-BED8354510C5}"/>
              </a:ext>
            </a:extLst>
          </p:cNvPr>
          <p:cNvPicPr>
            <a:picLocks noChangeAspect="1"/>
          </p:cNvPicPr>
          <p:nvPr/>
        </p:nvPicPr>
        <p:blipFill rotWithShape="1">
          <a:blip r:embed="rId4">
            <a:extLst>
              <a:ext uri="{28A0092B-C50C-407E-A947-70E740481C1C}">
                <a14:useLocalDpi xmlns:a14="http://schemas.microsoft.com/office/drawing/2010/main" val="0"/>
              </a:ext>
            </a:extLst>
          </a:blip>
          <a:srcRect l="10681" t="22254" r="34806" b="57308"/>
          <a:stretch/>
        </p:blipFill>
        <p:spPr>
          <a:xfrm>
            <a:off x="264442" y="2434590"/>
            <a:ext cx="3162618" cy="1485900"/>
          </a:xfrm>
          <a:prstGeom prst="rect">
            <a:avLst/>
          </a:prstGeom>
        </p:spPr>
      </p:pic>
      <p:pic>
        <p:nvPicPr>
          <p:cNvPr id="7" name="Picture 6" descr="A graph and diagram of a graph&#10;&#10;Description automatically generated">
            <a:extLst>
              <a:ext uri="{FF2B5EF4-FFF2-40B4-BE49-F238E27FC236}">
                <a16:creationId xmlns:a16="http://schemas.microsoft.com/office/drawing/2014/main" id="{FC2847A3-85A4-65AD-8AC6-861DFC83DAAB}"/>
              </a:ext>
            </a:extLst>
          </p:cNvPr>
          <p:cNvPicPr>
            <a:picLocks noChangeAspect="1"/>
          </p:cNvPicPr>
          <p:nvPr/>
        </p:nvPicPr>
        <p:blipFill rotWithShape="1">
          <a:blip r:embed="rId4">
            <a:extLst>
              <a:ext uri="{28A0092B-C50C-407E-A947-70E740481C1C}">
                <a14:useLocalDpi xmlns:a14="http://schemas.microsoft.com/office/drawing/2010/main" val="0"/>
              </a:ext>
            </a:extLst>
          </a:blip>
          <a:srcRect l="10681" t="42692" r="25478" b="31600"/>
          <a:stretch/>
        </p:blipFill>
        <p:spPr>
          <a:xfrm>
            <a:off x="6353908" y="2551087"/>
            <a:ext cx="2944688" cy="1485900"/>
          </a:xfrm>
          <a:prstGeom prst="rect">
            <a:avLst/>
          </a:prstGeom>
        </p:spPr>
      </p:pic>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C9F9E8C7-23F0-1AAE-DF95-1CEA86F16841}"/>
                  </a:ext>
                </a:extLst>
              </p:cNvPr>
              <p:cNvSpPr txBox="1"/>
              <p:nvPr/>
            </p:nvSpPr>
            <p:spPr>
              <a:xfrm>
                <a:off x="3270723" y="2477979"/>
                <a:ext cx="1858509" cy="1273754"/>
              </a:xfrm>
              <a:prstGeom prst="roundRect">
                <a:avLst/>
              </a:prstGeom>
              <a:noFill/>
              <a:ln w="28575">
                <a:solidFill>
                  <a:schemeClr val="accent4">
                    <a:lumMod val="75000"/>
                  </a:schemeClr>
                </a:solidFill>
              </a:ln>
            </p:spPr>
            <p:txBody>
              <a:bodyPr wrap="square">
                <a:spAutoFit/>
              </a:bodyPr>
              <a:lstStyle/>
              <a:p>
                <a:pPr/>
                <a14:m>
                  <m:oMathPara xmlns:m="http://schemas.openxmlformats.org/officeDocument/2006/math">
                    <m:oMathParaPr>
                      <m:jc m:val="centerGroup"/>
                    </m:oMathParaPr>
                    <m:oMath xmlns:m="http://schemas.openxmlformats.org/officeDocument/2006/math">
                      <m:nary>
                        <m:naryPr>
                          <m:chr m:val="∑"/>
                          <m:supHide m:val="on"/>
                          <m:ctrlPr>
                            <a:rPr lang="en-US" b="0" i="1" smtClean="0">
                              <a:latin typeface="Cambria Math" panose="02040503050406030204" pitchFamily="18" charset="0"/>
                            </a:rPr>
                          </m:ctrlPr>
                        </m:naryPr>
                        <m:sub>
                          <m:r>
                            <a:rPr lang="en-US" b="0" i="1" smtClean="0">
                              <a:latin typeface="Cambria Math" panose="02040503050406030204" pitchFamily="18" charset="0"/>
                            </a:rPr>
                            <m:t>𝑘</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Ω</m:t>
                              </m:r>
                            </m:e>
                            <m:sub>
                              <m:r>
                                <a:rPr lang="en-US" b="0" i="1" smtClean="0">
                                  <a:latin typeface="Cambria Math" panose="02040503050406030204" pitchFamily="18" charset="0"/>
                                </a:rPr>
                                <m:t>𝑋</m:t>
                              </m:r>
                            </m:sub>
                          </m:sSub>
                        </m:sub>
                        <m:sup/>
                        <m:e>
                          <m:sSub>
                            <m:sSubPr>
                              <m:ctrlPr>
                                <a:rPr lang="en-US" i="1">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𝑋</m:t>
                              </m:r>
                            </m:sub>
                          </m:sSub>
                          <m:r>
                            <a:rPr lang="en-US" i="1">
                              <a:latin typeface="Cambria Math" panose="02040503050406030204" pitchFamily="18" charset="0"/>
                            </a:rPr>
                            <m:t>(</m:t>
                          </m:r>
                          <m:r>
                            <a:rPr lang="en-US" b="0" i="1" smtClean="0">
                              <a:latin typeface="Cambria Math" panose="02040503050406030204" pitchFamily="18" charset="0"/>
                            </a:rPr>
                            <m:t>𝑘</m:t>
                          </m:r>
                          <m:r>
                            <a:rPr lang="en-US" i="1">
                              <a:latin typeface="Cambria Math" panose="02040503050406030204" pitchFamily="18" charset="0"/>
                            </a:rPr>
                            <m:t>)</m:t>
                          </m:r>
                        </m:e>
                      </m:nary>
                      <m:r>
                        <a:rPr lang="en-US" b="0" i="1" smtClean="0">
                          <a:latin typeface="Cambria Math" panose="02040503050406030204" pitchFamily="18" charset="0"/>
                        </a:rPr>
                        <m:t>=1</m:t>
                      </m:r>
                    </m:oMath>
                  </m:oMathPara>
                </a14:m>
                <a:endParaRPr lang="en-US" dirty="0"/>
              </a:p>
              <a:p>
                <a:endParaRPr lang="en-US" sz="500" dirty="0"/>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0≤</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r>
                        <a:rPr lang="en-US" b="0" i="1" smtClean="0">
                          <a:latin typeface="Cambria Math" panose="02040503050406030204" pitchFamily="18" charset="0"/>
                        </a:rPr>
                        <m:t>≤1</m:t>
                      </m:r>
                    </m:oMath>
                  </m:oMathPara>
                </a14:m>
                <a:endParaRPr lang="en-US" dirty="0"/>
              </a:p>
            </p:txBody>
          </p:sp>
        </mc:Choice>
        <mc:Fallback xmlns="">
          <p:sp>
            <p:nvSpPr>
              <p:cNvPr id="13" name="TextBox 12">
                <a:extLst>
                  <a:ext uri="{FF2B5EF4-FFF2-40B4-BE49-F238E27FC236}">
                    <a16:creationId xmlns:a16="http://schemas.microsoft.com/office/drawing/2014/main" id="{C9F9E8C7-23F0-1AAE-DF95-1CEA86F16841}"/>
                  </a:ext>
                </a:extLst>
              </p:cNvPr>
              <p:cNvSpPr txBox="1">
                <a:spLocks noRot="1" noChangeAspect="1" noMove="1" noResize="1" noEditPoints="1" noAdjustHandles="1" noChangeArrowheads="1" noChangeShapeType="1" noTextEdit="1"/>
              </p:cNvSpPr>
              <p:nvPr/>
            </p:nvSpPr>
            <p:spPr>
              <a:xfrm>
                <a:off x="3270723" y="2477979"/>
                <a:ext cx="1858509" cy="1273754"/>
              </a:xfrm>
              <a:prstGeom prst="roundRect">
                <a:avLst/>
              </a:prstGeom>
              <a:blipFill>
                <a:blip r:embed="rId5"/>
                <a:stretch>
                  <a:fillRect/>
                </a:stretch>
              </a:blipFill>
              <a:ln w="28575">
                <a:solidFill>
                  <a:schemeClr val="accent4">
                    <a:lumMod val="75000"/>
                  </a:schemeClr>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AFC1D068-CBF6-9C9A-1CB4-2E00D883C661}"/>
                  </a:ext>
                </a:extLst>
              </p:cNvPr>
              <p:cNvSpPr txBox="1"/>
              <p:nvPr/>
            </p:nvSpPr>
            <p:spPr>
              <a:xfrm>
                <a:off x="9130700" y="2551087"/>
                <a:ext cx="2057842" cy="1154926"/>
              </a:xfrm>
              <a:prstGeom prst="roundRect">
                <a:avLst/>
              </a:prstGeom>
              <a:noFill/>
              <a:ln w="38100">
                <a:solidFill>
                  <a:schemeClr val="accent4">
                    <a:lumMod val="75000"/>
                  </a:schemeClr>
                </a:solidFill>
              </a:ln>
            </p:spPr>
            <p:txBody>
              <a:bodyPr wrap="square">
                <a:spAutoFit/>
              </a:bodyPr>
              <a:lstStyle/>
              <a:p>
                <a:pPr/>
                <a14:m>
                  <m:oMathPara xmlns:m="http://schemas.openxmlformats.org/officeDocument/2006/math">
                    <m:oMathParaPr>
                      <m:jc m:val="left"/>
                    </m:oMathParaPr>
                    <m:oMath xmlns:m="http://schemas.openxmlformats.org/officeDocument/2006/math">
                      <m:nary>
                        <m:naryPr>
                          <m:ctrlP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ctrlPr>
                        </m:naryPr>
                        <m:sub>
                          <m:r>
                            <m:rPr>
                              <m:brk m:alnAt="23"/>
                            </m:rP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m:t>
                          </m:r>
                        </m:sub>
                        <m:sup>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m:t>
                          </m:r>
                        </m:sup>
                        <m:e>
                          <m:sSub>
                            <m:sSubPr>
                              <m:ctrlP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ctrlPr>
                            </m:sSubPr>
                            <m:e>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𝑓</m:t>
                              </m:r>
                            </m:e>
                            <m:sub>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𝑋</m:t>
                              </m:r>
                            </m:sub>
                          </m:sSub>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𝑘</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m:t>
                          </m:r>
                        </m:e>
                      </m:nary>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 </m:t>
                      </m:r>
                      <m:r>
                        <m:rPr>
                          <m:sty m:val="p"/>
                        </m:rPr>
                        <a:rPr kumimoji="0" lang="en-US" b="0" i="0" u="none" strike="noStrike" kern="1200" cap="none" spc="0" normalizeH="0" baseline="0" noProof="0" smtClean="0">
                          <a:ln>
                            <a:noFill/>
                          </a:ln>
                          <a:solidFill>
                            <a:prstClr val="black"/>
                          </a:solidFill>
                          <a:effectLst/>
                          <a:uLnTx/>
                          <a:uFillTx/>
                          <a:latin typeface="Cambria Math" panose="02040503050406030204" pitchFamily="18" charset="0"/>
                        </a:rPr>
                        <m:t>d</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𝑘</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=1</m:t>
                      </m:r>
                    </m:oMath>
                  </m:oMathPara>
                </a14:m>
                <a:endParaRPr lang="en-US" dirty="0"/>
              </a:p>
              <a:p>
                <a:endParaRPr lang="en-US" sz="500" dirty="0"/>
              </a:p>
              <a:p>
                <a:pPr/>
                <a14:m>
                  <m:oMathPara xmlns:m="http://schemas.openxmlformats.org/officeDocument/2006/math">
                    <m:oMathParaPr>
                      <m:jc m:val="left"/>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r>
                        <a:rPr lang="en-US" b="0" i="1" smtClean="0">
                          <a:latin typeface="Cambria Math" panose="02040503050406030204" pitchFamily="18" charset="0"/>
                        </a:rPr>
                        <m:t>≥0</m:t>
                      </m:r>
                    </m:oMath>
                  </m:oMathPara>
                </a14:m>
                <a:endParaRPr lang="en-US" dirty="0"/>
              </a:p>
            </p:txBody>
          </p:sp>
        </mc:Choice>
        <mc:Fallback xmlns="">
          <p:sp>
            <p:nvSpPr>
              <p:cNvPr id="17" name="TextBox 16">
                <a:extLst>
                  <a:ext uri="{FF2B5EF4-FFF2-40B4-BE49-F238E27FC236}">
                    <a16:creationId xmlns:a16="http://schemas.microsoft.com/office/drawing/2014/main" id="{AFC1D068-CBF6-9C9A-1CB4-2E00D883C661}"/>
                  </a:ext>
                </a:extLst>
              </p:cNvPr>
              <p:cNvSpPr txBox="1">
                <a:spLocks noRot="1" noChangeAspect="1" noMove="1" noResize="1" noEditPoints="1" noAdjustHandles="1" noChangeArrowheads="1" noChangeShapeType="1" noTextEdit="1"/>
              </p:cNvSpPr>
              <p:nvPr/>
            </p:nvSpPr>
            <p:spPr>
              <a:xfrm>
                <a:off x="9130700" y="2551087"/>
                <a:ext cx="2057842" cy="1154926"/>
              </a:xfrm>
              <a:prstGeom prst="roundRect">
                <a:avLst/>
              </a:prstGeom>
              <a:blipFill>
                <a:blip r:embed="rId6"/>
                <a:stretch>
                  <a:fillRect/>
                </a:stretch>
              </a:blipFill>
              <a:ln w="38100">
                <a:solidFill>
                  <a:schemeClr val="accent4">
                    <a:lumMod val="75000"/>
                  </a:schemeClr>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BE408A16-3A31-75AC-6B1A-36A7423C0C69}"/>
                  </a:ext>
                </a:extLst>
              </p:cNvPr>
              <p:cNvSpPr txBox="1"/>
              <p:nvPr/>
            </p:nvSpPr>
            <p:spPr>
              <a:xfrm>
                <a:off x="430529" y="6044028"/>
                <a:ext cx="11513819" cy="374571"/>
              </a:xfrm>
              <a:prstGeom prst="roundRect">
                <a:avLst/>
              </a:prstGeom>
              <a:solidFill>
                <a:srgbClr val="EAF1F6"/>
              </a:solidFill>
              <a:ln w="28575">
                <a:noFill/>
              </a:ln>
            </p:spPr>
            <p:txBody>
              <a:bodyPr wrap="square" lIns="0" tIns="0" rIns="0" bIns="0">
                <a:spAutoFit/>
              </a:bodyPr>
              <a:lstStyle/>
              <a:p>
                <a:pPr algn="ctr"/>
                <a:r>
                  <a:rPr lang="en-US" sz="2200" b="1" dirty="0">
                    <a:solidFill>
                      <a:schemeClr val="accent5"/>
                    </a:solidFill>
                    <a:latin typeface="Segoe UI Semilight" panose="020B0402040204020203" pitchFamily="34" charset="0"/>
                    <a:cs typeface="Segoe UI Semilight" panose="020B0402040204020203" pitchFamily="34" charset="0"/>
                  </a:rPr>
                  <a:t>Variance</a:t>
                </a:r>
                <a:r>
                  <a:rPr lang="en-US" sz="2200" b="1" dirty="0">
                    <a:solidFill>
                      <a:schemeClr val="tx1"/>
                    </a:solidFill>
                    <a:latin typeface="Segoe UI Semilight" panose="020B0402040204020203" pitchFamily="34" charset="0"/>
                    <a:cs typeface="Segoe UI Semilight" panose="020B0402040204020203" pitchFamily="34" charset="0"/>
                  </a:rPr>
                  <a:t> </a:t>
                </a:r>
                <a:r>
                  <a:rPr lang="en-US" sz="2200" dirty="0">
                    <a:solidFill>
                      <a:schemeClr val="tx1"/>
                    </a:solidFill>
                    <a:latin typeface="Segoe UI Semilight" panose="020B0402040204020203" pitchFamily="34" charset="0"/>
                    <a:cs typeface="Segoe UI Semilight" panose="020B0402040204020203" pitchFamily="34" charset="0"/>
                  </a:rPr>
                  <a:t>is </a:t>
                </a:r>
                <a14:m>
                  <m:oMath xmlns:m="http://schemas.openxmlformats.org/officeDocument/2006/math">
                    <m:r>
                      <a:rPr lang="en-US" sz="2200" b="0" i="1" smtClean="0">
                        <a:solidFill>
                          <a:schemeClr val="tx1"/>
                        </a:solidFill>
                        <a:latin typeface="Cambria Math" panose="02040503050406030204" pitchFamily="18" charset="0"/>
                        <a:cs typeface="Segoe UI Semilight" panose="020B0402040204020203" pitchFamily="34" charset="0"/>
                      </a:rPr>
                      <m:t>𝑉𝑎𝑟</m:t>
                    </m:r>
                    <m:d>
                      <m:dPr>
                        <m:ctrlPr>
                          <a:rPr lang="en-US" sz="2200" b="0" i="1" smtClean="0">
                            <a:solidFill>
                              <a:schemeClr val="tx1"/>
                            </a:solidFill>
                            <a:latin typeface="Cambria Math" panose="02040503050406030204" pitchFamily="18" charset="0"/>
                            <a:cs typeface="Segoe UI Semilight" panose="020B0402040204020203" pitchFamily="34" charset="0"/>
                          </a:rPr>
                        </m:ctrlPr>
                      </m:dPr>
                      <m:e>
                        <m:r>
                          <a:rPr lang="en-US" sz="2200" b="0" i="1" smtClean="0">
                            <a:solidFill>
                              <a:schemeClr val="tx1"/>
                            </a:solidFill>
                            <a:latin typeface="Cambria Math" panose="02040503050406030204" pitchFamily="18" charset="0"/>
                            <a:cs typeface="Segoe UI Semilight" panose="020B0402040204020203" pitchFamily="34" charset="0"/>
                          </a:rPr>
                          <m:t>𝑋</m:t>
                        </m:r>
                      </m:e>
                    </m:d>
                    <m:r>
                      <a:rPr lang="en-US" sz="2200" b="0" i="1" smtClean="0">
                        <a:solidFill>
                          <a:schemeClr val="tx1"/>
                        </a:solidFill>
                        <a:latin typeface="Cambria Math" panose="02040503050406030204" pitchFamily="18" charset="0"/>
                        <a:cs typeface="Segoe UI Semilight" panose="020B0402040204020203" pitchFamily="34" charset="0"/>
                      </a:rPr>
                      <m:t>=</m:t>
                    </m:r>
                    <m:r>
                      <a:rPr lang="en-US" sz="2200" i="1">
                        <a:solidFill>
                          <a:schemeClr val="tx1"/>
                        </a:solidFill>
                        <a:latin typeface="Cambria Math" panose="02040503050406030204" pitchFamily="18" charset="0"/>
                      </a:rPr>
                      <m:t>𝔼</m:t>
                    </m:r>
                    <m:d>
                      <m:dPr>
                        <m:begChr m:val="["/>
                        <m:endChr m:val="]"/>
                        <m:ctrlPr>
                          <a:rPr lang="en-US" sz="2200" b="0" i="1" smtClean="0">
                            <a:solidFill>
                              <a:schemeClr val="tx1"/>
                            </a:solidFill>
                            <a:latin typeface="Cambria Math" panose="02040503050406030204" pitchFamily="18" charset="0"/>
                          </a:rPr>
                        </m:ctrlPr>
                      </m:dPr>
                      <m:e>
                        <m:sSup>
                          <m:sSupPr>
                            <m:ctrlPr>
                              <a:rPr lang="en-US" sz="2200" b="0" i="1" smtClean="0">
                                <a:solidFill>
                                  <a:schemeClr val="tx1"/>
                                </a:solidFill>
                                <a:latin typeface="Cambria Math" panose="02040503050406030204" pitchFamily="18" charset="0"/>
                              </a:rPr>
                            </m:ctrlPr>
                          </m:sSupPr>
                          <m:e>
                            <m:r>
                              <a:rPr lang="en-US" sz="2200" b="0" i="1" smtClean="0">
                                <a:solidFill>
                                  <a:schemeClr val="tx1"/>
                                </a:solidFill>
                                <a:latin typeface="Cambria Math" panose="02040503050406030204" pitchFamily="18" charset="0"/>
                              </a:rPr>
                              <m:t>𝑋</m:t>
                            </m:r>
                          </m:e>
                          <m:sup>
                            <m:r>
                              <a:rPr lang="en-US" sz="2200" b="0" i="1" smtClean="0">
                                <a:solidFill>
                                  <a:schemeClr val="tx1"/>
                                </a:solidFill>
                                <a:latin typeface="Cambria Math" panose="02040503050406030204" pitchFamily="18" charset="0"/>
                              </a:rPr>
                              <m:t>2</m:t>
                            </m:r>
                          </m:sup>
                        </m:sSup>
                      </m:e>
                    </m:d>
                    <m:r>
                      <a:rPr lang="en-US" sz="2200" b="0" i="1" smtClean="0">
                        <a:solidFill>
                          <a:schemeClr val="tx1"/>
                        </a:solidFill>
                        <a:latin typeface="Cambria Math" panose="02040503050406030204" pitchFamily="18" charset="0"/>
                      </a:rPr>
                      <m:t>−</m:t>
                    </m:r>
                    <m:sSup>
                      <m:sSupPr>
                        <m:ctrlPr>
                          <a:rPr lang="en-US" sz="2200" b="0" i="1" smtClean="0">
                            <a:solidFill>
                              <a:schemeClr val="tx1"/>
                            </a:solidFill>
                            <a:latin typeface="Cambria Math" panose="02040503050406030204" pitchFamily="18" charset="0"/>
                          </a:rPr>
                        </m:ctrlPr>
                      </m:sSupPr>
                      <m:e>
                        <m:d>
                          <m:dPr>
                            <m:ctrlPr>
                              <a:rPr lang="en-US" sz="2200" b="0" i="1" smtClean="0">
                                <a:solidFill>
                                  <a:schemeClr val="tx1"/>
                                </a:solidFill>
                                <a:latin typeface="Cambria Math" panose="02040503050406030204" pitchFamily="18" charset="0"/>
                              </a:rPr>
                            </m:ctrlPr>
                          </m:dPr>
                          <m:e>
                            <m:r>
                              <a:rPr lang="en-US" sz="2200" i="1">
                                <a:solidFill>
                                  <a:schemeClr val="tx1"/>
                                </a:solidFill>
                                <a:latin typeface="Cambria Math" panose="02040503050406030204" pitchFamily="18" charset="0"/>
                              </a:rPr>
                              <m:t>𝔼</m:t>
                            </m:r>
                            <m:d>
                              <m:dPr>
                                <m:begChr m:val="["/>
                                <m:endChr m:val="]"/>
                                <m:ctrlPr>
                                  <a:rPr lang="en-US" sz="2200" b="0" i="1" smtClean="0">
                                    <a:solidFill>
                                      <a:schemeClr val="tx1"/>
                                    </a:solidFill>
                                    <a:latin typeface="Cambria Math" panose="02040503050406030204" pitchFamily="18" charset="0"/>
                                  </a:rPr>
                                </m:ctrlPr>
                              </m:dPr>
                              <m:e>
                                <m:r>
                                  <a:rPr lang="en-US" sz="2200" b="0" i="1" smtClean="0">
                                    <a:solidFill>
                                      <a:schemeClr val="tx1"/>
                                    </a:solidFill>
                                    <a:latin typeface="Cambria Math" panose="02040503050406030204" pitchFamily="18" charset="0"/>
                                  </a:rPr>
                                  <m:t>𝑋</m:t>
                                </m:r>
                              </m:e>
                            </m:d>
                          </m:e>
                        </m:d>
                      </m:e>
                      <m:sup>
                        <m:r>
                          <a:rPr lang="en-US" sz="2200" b="0" i="1" smtClean="0">
                            <a:solidFill>
                              <a:schemeClr val="tx1"/>
                            </a:solidFill>
                            <a:latin typeface="Cambria Math" panose="02040503050406030204" pitchFamily="18" charset="0"/>
                          </a:rPr>
                          <m:t>2</m:t>
                        </m:r>
                      </m:sup>
                    </m:sSup>
                  </m:oMath>
                </a14:m>
                <a:endParaRPr lang="en-US" sz="2200" b="1" dirty="0">
                  <a:solidFill>
                    <a:schemeClr val="tx1"/>
                  </a:solidFill>
                  <a:latin typeface="Segoe UI Semilight" panose="020B0402040204020203" pitchFamily="34" charset="0"/>
                  <a:cs typeface="Segoe UI Semilight" panose="020B0402040204020203" pitchFamily="34" charset="0"/>
                </a:endParaRPr>
              </a:p>
            </p:txBody>
          </p:sp>
        </mc:Choice>
        <mc:Fallback xmlns="">
          <p:sp>
            <p:nvSpPr>
              <p:cNvPr id="19" name="TextBox 18">
                <a:extLst>
                  <a:ext uri="{FF2B5EF4-FFF2-40B4-BE49-F238E27FC236}">
                    <a16:creationId xmlns:a16="http://schemas.microsoft.com/office/drawing/2014/main" id="{BE408A16-3A31-75AC-6B1A-36A7423C0C69}"/>
                  </a:ext>
                </a:extLst>
              </p:cNvPr>
              <p:cNvSpPr txBox="1">
                <a:spLocks noRot="1" noChangeAspect="1" noMove="1" noResize="1" noEditPoints="1" noAdjustHandles="1" noChangeArrowheads="1" noChangeShapeType="1" noTextEdit="1"/>
              </p:cNvSpPr>
              <p:nvPr/>
            </p:nvSpPr>
            <p:spPr>
              <a:xfrm>
                <a:off x="430529" y="6044028"/>
                <a:ext cx="11513819" cy="374571"/>
              </a:xfrm>
              <a:prstGeom prst="roundRect">
                <a:avLst/>
              </a:prstGeom>
              <a:blipFill>
                <a:blip r:embed="rId7"/>
                <a:stretch>
                  <a:fillRect t="-16129" b="-40323"/>
                </a:stretch>
              </a:blipFill>
              <a:ln w="28575">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Rectangle: Rounded Corners 19">
                <a:extLst>
                  <a:ext uri="{FF2B5EF4-FFF2-40B4-BE49-F238E27FC236}">
                    <a16:creationId xmlns:a16="http://schemas.microsoft.com/office/drawing/2014/main" id="{16A061D0-44DC-92FB-8FCE-19E4A58F110D}"/>
                  </a:ext>
                </a:extLst>
              </p:cNvPr>
              <p:cNvSpPr/>
              <p:nvPr/>
            </p:nvSpPr>
            <p:spPr>
              <a:xfrm>
                <a:off x="612753" y="4217195"/>
                <a:ext cx="4516479" cy="823865"/>
              </a:xfrm>
              <a:prstGeom prst="roundRect">
                <a:avLst/>
              </a:prstGeom>
              <a:solidFill>
                <a:schemeClr val="bg1"/>
              </a:solidFill>
              <a:ln w="28575">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endParaRPr kumimoji="0" lang="en-US" sz="2000" b="0" i="1" u="sng"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endParaRP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endParaRPr lang="en-US" sz="2000" i="1" u="sng" dirty="0">
                  <a:solidFill>
                    <a:prstClr val="black"/>
                  </a:solidFill>
                  <a:latin typeface="Segoe UI Semilight" panose="020B0402040204020203" pitchFamily="34" charset="0"/>
                  <a:cs typeface="Segoe UI Semilight" panose="020B0402040204020203" pitchFamily="34" charset="0"/>
                </a:endParaRPr>
              </a:p>
              <a:p>
                <a:pPr marR="0" lvl="0" algn="l" defTabSz="914400" rtl="0" eaLnBrk="1" fontAlgn="auto" latinLnBrk="0" hangingPunct="1">
                  <a:lnSpc>
                    <a:spcPct val="90000"/>
                  </a:lnSpc>
                  <a:spcBef>
                    <a:spcPts val="1200"/>
                  </a:spcBef>
                  <a:spcAft>
                    <a:spcPts val="200"/>
                  </a:spcAft>
                  <a:buClr>
                    <a:srgbClr val="1CADE4"/>
                  </a:buClr>
                  <a:buSzPct val="100000"/>
                  <a:tabLst/>
                  <a:defRPr/>
                </a:pPr>
                <a:r>
                  <a:rPr kumimoji="0" lang="en-US" sz="2000" b="0" i="1" u="sng"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Sum</a:t>
                </a:r>
                <a:r>
                  <a:rPr kumimoji="0" lang="en-US" sz="20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up the probabilities of values </a:t>
                </a:r>
                <a14:m>
                  <m:oMath xmlns:m="http://schemas.openxmlformats.org/officeDocument/2006/math">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rPr>
                      <m:t>≤</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rPr>
                      <m:t>𝑘</m:t>
                    </m:r>
                  </m:oMath>
                </a14:m>
                <a:endParaRPr kumimoji="0" lang="en-US" sz="20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endParaRPr>
              </a:p>
            </p:txBody>
          </p:sp>
        </mc:Choice>
        <mc:Fallback xmlns="">
          <p:sp>
            <p:nvSpPr>
              <p:cNvPr id="20" name="Rectangle: Rounded Corners 19">
                <a:extLst>
                  <a:ext uri="{FF2B5EF4-FFF2-40B4-BE49-F238E27FC236}">
                    <a16:creationId xmlns:a16="http://schemas.microsoft.com/office/drawing/2014/main" id="{16A061D0-44DC-92FB-8FCE-19E4A58F110D}"/>
                  </a:ext>
                </a:extLst>
              </p:cNvPr>
              <p:cNvSpPr>
                <a:spLocks noRot="1" noChangeAspect="1" noMove="1" noResize="1" noEditPoints="1" noAdjustHandles="1" noChangeArrowheads="1" noChangeShapeType="1" noTextEdit="1"/>
              </p:cNvSpPr>
              <p:nvPr/>
            </p:nvSpPr>
            <p:spPr>
              <a:xfrm>
                <a:off x="612753" y="4217195"/>
                <a:ext cx="4516479" cy="823865"/>
              </a:xfrm>
              <a:prstGeom prst="roundRect">
                <a:avLst/>
              </a:prstGeom>
              <a:blipFill>
                <a:blip r:embed="rId8"/>
                <a:stretch>
                  <a:fillRect l="-268" b="-6429"/>
                </a:stretch>
              </a:blipFill>
              <a:ln w="28575">
                <a:solidFill>
                  <a:schemeClr val="accent1">
                    <a:lumMod val="75000"/>
                  </a:schemeClr>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Rectangle: Rounded Corners 20">
                <a:extLst>
                  <a:ext uri="{FF2B5EF4-FFF2-40B4-BE49-F238E27FC236}">
                    <a16:creationId xmlns:a16="http://schemas.microsoft.com/office/drawing/2014/main" id="{ED127C20-1F08-28A5-6D0A-132802C15AFA}"/>
                  </a:ext>
                </a:extLst>
              </p:cNvPr>
              <p:cNvSpPr/>
              <p:nvPr/>
            </p:nvSpPr>
            <p:spPr>
              <a:xfrm>
                <a:off x="6389300" y="4262554"/>
                <a:ext cx="5520757" cy="823865"/>
              </a:xfrm>
              <a:prstGeom prst="roundRect">
                <a:avLst/>
              </a:prstGeom>
              <a:solidFill>
                <a:schemeClr val="bg1"/>
              </a:solidFill>
              <a:ln w="28575">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endParaRPr kumimoji="0" lang="en-US" sz="2000" b="0" i="1" u="sng"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endParaRP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endParaRPr lang="en-US" sz="2000" i="1" u="sng" dirty="0">
                  <a:solidFill>
                    <a:prstClr val="black"/>
                  </a:solidFill>
                  <a:latin typeface="Segoe UI Semilight" panose="020B0402040204020203" pitchFamily="34" charset="0"/>
                  <a:cs typeface="Segoe UI Semilight" panose="020B0402040204020203" pitchFamily="34" charset="0"/>
                </a:endParaRPr>
              </a:p>
              <a:p>
                <a:pPr lvl="0"/>
                <a:r>
                  <a:rPr lang="en-US" sz="2000" i="1" u="sng" dirty="0">
                    <a:solidFill>
                      <a:prstClr val="black"/>
                    </a:solidFill>
                    <a:latin typeface="Segoe UI Semilight" panose="020B0402040204020203" pitchFamily="34" charset="0"/>
                    <a:cs typeface="Segoe UI Semilight" panose="020B0402040204020203" pitchFamily="34" charset="0"/>
                  </a:rPr>
                  <a:t>Integrate</a:t>
                </a:r>
                <a:r>
                  <a:rPr lang="en-US" sz="2000" dirty="0">
                    <a:solidFill>
                      <a:prstClr val="black"/>
                    </a:solidFill>
                    <a:latin typeface="Segoe UI Semilight" panose="020B0402040204020203" pitchFamily="34" charset="0"/>
                    <a:cs typeface="Segoe UI Semilight" panose="020B0402040204020203" pitchFamily="34" charset="0"/>
                  </a:rPr>
                  <a:t> over values </a:t>
                </a:r>
                <a14:m>
                  <m:oMath xmlns:m="http://schemas.openxmlformats.org/officeDocument/2006/math">
                    <m:r>
                      <a:rPr lang="en-US" sz="2000" i="1">
                        <a:solidFill>
                          <a:prstClr val="black"/>
                        </a:solidFill>
                        <a:latin typeface="Cambria Math" panose="02040503050406030204" pitchFamily="18" charset="0"/>
                      </a:rPr>
                      <m:t>≤</m:t>
                    </m:r>
                    <m:r>
                      <a:rPr lang="en-US" sz="2000" i="1">
                        <a:solidFill>
                          <a:prstClr val="black"/>
                        </a:solidFill>
                        <a:latin typeface="Cambria Math" panose="02040503050406030204" pitchFamily="18" charset="0"/>
                      </a:rPr>
                      <m:t>𝑘</m:t>
                    </m:r>
                  </m:oMath>
                </a14:m>
                <a:r>
                  <a:rPr lang="en-US" sz="2000" dirty="0">
                    <a:solidFill>
                      <a:prstClr val="black"/>
                    </a:solidFill>
                    <a:latin typeface="Segoe UI Semilight" panose="020B0402040204020203" pitchFamily="34" charset="0"/>
                    <a:cs typeface="Segoe UI Semilight" panose="020B0402040204020203" pitchFamily="34" charset="0"/>
                  </a:rPr>
                  <a:t>: </a:t>
                </a:r>
                <a14:m>
                  <m:oMath xmlns:m="http://schemas.openxmlformats.org/officeDocument/2006/math">
                    <m:sSub>
                      <m:sSubPr>
                        <m:ctrlPr>
                          <a:rPr lang="en-US" sz="2000" i="1">
                            <a:solidFill>
                              <a:prstClr val="black"/>
                            </a:solidFill>
                            <a:latin typeface="Cambria Math" panose="02040503050406030204" pitchFamily="18" charset="0"/>
                          </a:rPr>
                        </m:ctrlPr>
                      </m:sSubPr>
                      <m:e>
                        <m:r>
                          <a:rPr lang="en-US" sz="2000" i="1">
                            <a:solidFill>
                              <a:prstClr val="black"/>
                            </a:solidFill>
                            <a:latin typeface="Cambria Math" panose="02040503050406030204" pitchFamily="18" charset="0"/>
                          </a:rPr>
                          <m:t>𝐹</m:t>
                        </m:r>
                      </m:e>
                      <m:sub>
                        <m:r>
                          <a:rPr lang="en-US" sz="2000" i="1">
                            <a:solidFill>
                              <a:prstClr val="black"/>
                            </a:solidFill>
                            <a:latin typeface="Cambria Math" panose="02040503050406030204" pitchFamily="18" charset="0"/>
                          </a:rPr>
                          <m:t>𝑋</m:t>
                        </m:r>
                      </m:sub>
                    </m:sSub>
                    <m:d>
                      <m:dPr>
                        <m:ctrlPr>
                          <a:rPr lang="en-US" sz="2000" i="1">
                            <a:solidFill>
                              <a:prstClr val="black"/>
                            </a:solidFill>
                            <a:latin typeface="Cambria Math" panose="02040503050406030204" pitchFamily="18" charset="0"/>
                          </a:rPr>
                        </m:ctrlPr>
                      </m:dPr>
                      <m:e>
                        <m:r>
                          <a:rPr lang="en-US" sz="2000" i="1">
                            <a:solidFill>
                              <a:prstClr val="black"/>
                            </a:solidFill>
                            <a:latin typeface="Cambria Math" panose="02040503050406030204" pitchFamily="18" charset="0"/>
                          </a:rPr>
                          <m:t>𝑘</m:t>
                        </m:r>
                      </m:e>
                    </m:d>
                    <m:r>
                      <a:rPr lang="en-US" sz="2000" i="1">
                        <a:solidFill>
                          <a:prstClr val="black"/>
                        </a:solidFill>
                        <a:latin typeface="Cambria Math" panose="02040503050406030204" pitchFamily="18" charset="0"/>
                      </a:rPr>
                      <m:t>=</m:t>
                    </m:r>
                    <m:nary>
                      <m:naryPr>
                        <m:limLoc m:val="subSup"/>
                        <m:grow m:val="on"/>
                        <m:ctrlPr>
                          <a:rPr lang="en-US" sz="2000" i="1" dirty="0">
                            <a:solidFill>
                              <a:prstClr val="black"/>
                            </a:solidFill>
                            <a:latin typeface="Cambria Math" panose="02040503050406030204" pitchFamily="18" charset="0"/>
                          </a:rPr>
                        </m:ctrlPr>
                      </m:naryPr>
                      <m:sub>
                        <m:r>
                          <a:rPr lang="en-US" sz="2000" dirty="0">
                            <a:solidFill>
                              <a:prstClr val="black"/>
                            </a:solidFill>
                            <a:latin typeface="Cambria Math" panose="02040503050406030204" pitchFamily="18" charset="0"/>
                          </a:rPr>
                          <m:t>−∞</m:t>
                        </m:r>
                      </m:sub>
                      <m:sup>
                        <m:r>
                          <a:rPr lang="en-US" sz="2000" i="1" dirty="0">
                            <a:solidFill>
                              <a:prstClr val="black"/>
                            </a:solidFill>
                            <a:latin typeface="Cambria Math" panose="02040503050406030204" pitchFamily="18" charset="0"/>
                          </a:rPr>
                          <m:t>𝑘</m:t>
                        </m:r>
                      </m:sup>
                      <m:e>
                        <m:sSub>
                          <m:sSubPr>
                            <m:ctrlPr>
                              <a:rPr lang="en-US" sz="2000" i="1" dirty="0">
                                <a:solidFill>
                                  <a:srgbClr val="836967"/>
                                </a:solidFill>
                                <a:latin typeface="Cambria Math" panose="02040503050406030204" pitchFamily="18" charset="0"/>
                              </a:rPr>
                            </m:ctrlPr>
                          </m:sSubPr>
                          <m:e>
                            <m:r>
                              <a:rPr lang="en-US" sz="2000" i="1" dirty="0">
                                <a:solidFill>
                                  <a:prstClr val="black"/>
                                </a:solidFill>
                                <a:latin typeface="Cambria Math" panose="02040503050406030204" pitchFamily="18" charset="0"/>
                              </a:rPr>
                              <m:t>𝑓</m:t>
                            </m:r>
                          </m:e>
                          <m:sub>
                            <m:r>
                              <a:rPr lang="en-US" sz="2000" i="1" dirty="0">
                                <a:solidFill>
                                  <a:prstClr val="black"/>
                                </a:solidFill>
                                <a:latin typeface="Cambria Math" panose="02040503050406030204" pitchFamily="18" charset="0"/>
                              </a:rPr>
                              <m:t>𝑋</m:t>
                            </m:r>
                          </m:sub>
                        </m:sSub>
                        <m:d>
                          <m:dPr>
                            <m:ctrlPr>
                              <a:rPr lang="en-US" sz="2000" i="1" dirty="0">
                                <a:solidFill>
                                  <a:prstClr val="black"/>
                                </a:solidFill>
                                <a:latin typeface="Cambria Math" panose="02040503050406030204" pitchFamily="18" charset="0"/>
                              </a:rPr>
                            </m:ctrlPr>
                          </m:dPr>
                          <m:e>
                            <m:r>
                              <a:rPr lang="en-US" sz="2000" i="1" dirty="0">
                                <a:solidFill>
                                  <a:prstClr val="black"/>
                                </a:solidFill>
                                <a:latin typeface="Cambria Math" panose="02040503050406030204" pitchFamily="18" charset="0"/>
                              </a:rPr>
                              <m:t>𝑧</m:t>
                            </m:r>
                          </m:e>
                        </m:d>
                        <m:r>
                          <a:rPr lang="en-US" sz="2000" i="1" dirty="0">
                            <a:solidFill>
                              <a:prstClr val="black"/>
                            </a:solidFill>
                            <a:latin typeface="Cambria Math" panose="02040503050406030204" pitchFamily="18" charset="0"/>
                          </a:rPr>
                          <m:t>𝑑𝑧</m:t>
                        </m:r>
                      </m:e>
                    </m:nary>
                  </m:oMath>
                </a14:m>
                <a:endParaRPr lang="en-US" sz="2000" dirty="0">
                  <a:solidFill>
                    <a:prstClr val="black"/>
                  </a:solidFill>
                  <a:latin typeface="Segoe UI Semilight" panose="020B0402040204020203" pitchFamily="34" charset="0"/>
                  <a:cs typeface="Segoe UI Semilight" panose="020B0402040204020203" pitchFamily="34" charset="0"/>
                </a:endParaRPr>
              </a:p>
            </p:txBody>
          </p:sp>
        </mc:Choice>
        <mc:Fallback xmlns="">
          <p:sp>
            <p:nvSpPr>
              <p:cNvPr id="21" name="Rectangle: Rounded Corners 20">
                <a:extLst>
                  <a:ext uri="{FF2B5EF4-FFF2-40B4-BE49-F238E27FC236}">
                    <a16:creationId xmlns:a16="http://schemas.microsoft.com/office/drawing/2014/main" id="{ED127C20-1F08-28A5-6D0A-132802C15AFA}"/>
                  </a:ext>
                </a:extLst>
              </p:cNvPr>
              <p:cNvSpPr>
                <a:spLocks noRot="1" noChangeAspect="1" noMove="1" noResize="1" noEditPoints="1" noAdjustHandles="1" noChangeArrowheads="1" noChangeShapeType="1" noTextEdit="1"/>
              </p:cNvSpPr>
              <p:nvPr/>
            </p:nvSpPr>
            <p:spPr>
              <a:xfrm>
                <a:off x="6389300" y="4262554"/>
                <a:ext cx="5520757" cy="823865"/>
              </a:xfrm>
              <a:prstGeom prst="roundRect">
                <a:avLst/>
              </a:prstGeom>
              <a:blipFill>
                <a:blip r:embed="rId9"/>
                <a:stretch>
                  <a:fillRect l="-220" b="-1429"/>
                </a:stretch>
              </a:blipFill>
              <a:ln w="28575">
                <a:solidFill>
                  <a:schemeClr val="accent1">
                    <a:lumMod val="75000"/>
                  </a:schemeClr>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81F41072-9E69-89D1-E802-12257E7E866E}"/>
                  </a:ext>
                </a:extLst>
              </p:cNvPr>
              <p:cNvSpPr txBox="1"/>
              <p:nvPr/>
            </p:nvSpPr>
            <p:spPr>
              <a:xfrm>
                <a:off x="575240" y="4151287"/>
                <a:ext cx="11369108" cy="476726"/>
              </a:xfrm>
              <a:prstGeom prst="roundRect">
                <a:avLst/>
              </a:prstGeom>
              <a:solidFill>
                <a:srgbClr val="EAF1F6"/>
              </a:solidFill>
              <a:ln w="28575">
                <a:noFill/>
              </a:ln>
            </p:spPr>
            <p:txBody>
              <a:bodyPr wrap="square">
                <a:spAutoFit/>
              </a:bodyPr>
              <a:lstStyle/>
              <a:p>
                <a:pPr algn="ctr"/>
                <a:r>
                  <a:rPr lang="en-US" sz="2200" b="1" dirty="0">
                    <a:solidFill>
                      <a:schemeClr val="accent5"/>
                    </a:solidFill>
                    <a:latin typeface="Segoe UI Semilight" panose="020B0402040204020203" pitchFamily="34" charset="0"/>
                    <a:cs typeface="Segoe UI Semilight" panose="020B0402040204020203" pitchFamily="34" charset="0"/>
                  </a:rPr>
                  <a:t>Cumulative Distribution Function (CDF) </a:t>
                </a:r>
                <a:r>
                  <a:rPr lang="en-US" sz="2200" dirty="0">
                    <a:solidFill>
                      <a:schemeClr val="tx1"/>
                    </a:solidFill>
                    <a:latin typeface="Segoe UI Semilight" panose="020B0402040204020203" pitchFamily="34" charset="0"/>
                    <a:cs typeface="Segoe UI Semilight" panose="020B0402040204020203" pitchFamily="34" charset="0"/>
                  </a:rPr>
                  <a:t>is the function </a:t>
                </a:r>
                <a14:m>
                  <m:oMath xmlns:m="http://schemas.openxmlformats.org/officeDocument/2006/math">
                    <m:sSub>
                      <m:sSubPr>
                        <m:ctrlPr>
                          <a:rPr lang="en-US" sz="2200" b="0" i="1" smtClean="0">
                            <a:solidFill>
                              <a:schemeClr val="tx1"/>
                            </a:solidFill>
                            <a:latin typeface="Cambria Math" panose="02040503050406030204" pitchFamily="18" charset="0"/>
                            <a:cs typeface="Segoe UI Semilight" panose="020B0402040204020203" pitchFamily="34" charset="0"/>
                          </a:rPr>
                        </m:ctrlPr>
                      </m:sSubPr>
                      <m:e>
                        <m:r>
                          <a:rPr lang="en-US" sz="2200" b="0" i="1" smtClean="0">
                            <a:solidFill>
                              <a:schemeClr val="tx1"/>
                            </a:solidFill>
                            <a:latin typeface="Cambria Math" panose="02040503050406030204" pitchFamily="18" charset="0"/>
                            <a:cs typeface="Segoe UI Semilight" panose="020B0402040204020203" pitchFamily="34" charset="0"/>
                          </a:rPr>
                          <m:t>𝐹</m:t>
                        </m:r>
                      </m:e>
                      <m:sub>
                        <m:r>
                          <a:rPr lang="en-US" sz="2200" b="0" i="1" smtClean="0">
                            <a:solidFill>
                              <a:schemeClr val="tx1"/>
                            </a:solidFill>
                            <a:latin typeface="Cambria Math" panose="02040503050406030204" pitchFamily="18" charset="0"/>
                            <a:cs typeface="Segoe UI Semilight" panose="020B0402040204020203" pitchFamily="34" charset="0"/>
                          </a:rPr>
                          <m:t>𝑋</m:t>
                        </m:r>
                      </m:sub>
                    </m:sSub>
                    <m:d>
                      <m:dPr>
                        <m:ctrlPr>
                          <a:rPr lang="en-US" sz="2200" b="0" i="1" smtClean="0">
                            <a:solidFill>
                              <a:schemeClr val="tx1"/>
                            </a:solidFill>
                            <a:latin typeface="Cambria Math" panose="02040503050406030204" pitchFamily="18" charset="0"/>
                            <a:cs typeface="Segoe UI Semilight" panose="020B0402040204020203" pitchFamily="34" charset="0"/>
                          </a:rPr>
                        </m:ctrlPr>
                      </m:dPr>
                      <m:e>
                        <m:r>
                          <a:rPr lang="en-US" sz="2200" b="0" i="1" smtClean="0">
                            <a:solidFill>
                              <a:schemeClr val="tx1"/>
                            </a:solidFill>
                            <a:latin typeface="Cambria Math" panose="02040503050406030204" pitchFamily="18" charset="0"/>
                            <a:cs typeface="Segoe UI Semilight" panose="020B0402040204020203" pitchFamily="34" charset="0"/>
                          </a:rPr>
                          <m:t>𝑘</m:t>
                        </m:r>
                      </m:e>
                    </m:d>
                    <m:r>
                      <a:rPr lang="en-US" sz="2200" b="0" i="1" smtClean="0">
                        <a:solidFill>
                          <a:schemeClr val="tx1"/>
                        </a:solidFill>
                        <a:latin typeface="Cambria Math" panose="02040503050406030204" pitchFamily="18" charset="0"/>
                        <a:cs typeface="Segoe UI Semilight" panose="020B0402040204020203" pitchFamily="34" charset="0"/>
                      </a:rPr>
                      <m:t>=</m:t>
                    </m:r>
                    <m:r>
                      <a:rPr lang="en-US" sz="2200" b="1" i="1">
                        <a:solidFill>
                          <a:schemeClr val="tx1"/>
                        </a:solidFill>
                        <a:latin typeface="Cambria Math" panose="02040503050406030204" pitchFamily="18" charset="0"/>
                      </a:rPr>
                      <m:t>ℙ</m:t>
                    </m:r>
                    <m:r>
                      <a:rPr lang="en-US" sz="2200" b="1" i="1" smtClean="0">
                        <a:solidFill>
                          <a:schemeClr val="tx1"/>
                        </a:solidFill>
                        <a:latin typeface="Cambria Math" panose="02040503050406030204" pitchFamily="18" charset="0"/>
                      </a:rPr>
                      <m:t>(</m:t>
                    </m:r>
                    <m:r>
                      <a:rPr lang="en-US" sz="2200" b="1" i="1" smtClean="0">
                        <a:solidFill>
                          <a:schemeClr val="tx1"/>
                        </a:solidFill>
                        <a:latin typeface="Cambria Math" panose="02040503050406030204" pitchFamily="18" charset="0"/>
                      </a:rPr>
                      <m:t>𝑿</m:t>
                    </m:r>
                    <m:r>
                      <a:rPr lang="en-US" sz="2200" b="1" i="1" smtClean="0">
                        <a:solidFill>
                          <a:schemeClr val="tx1"/>
                        </a:solidFill>
                        <a:latin typeface="Cambria Math" panose="02040503050406030204" pitchFamily="18" charset="0"/>
                      </a:rPr>
                      <m:t>≤</m:t>
                    </m:r>
                    <m:r>
                      <a:rPr lang="en-US" sz="2200" b="1" i="1" smtClean="0">
                        <a:solidFill>
                          <a:schemeClr val="tx1"/>
                        </a:solidFill>
                        <a:latin typeface="Cambria Math" panose="02040503050406030204" pitchFamily="18" charset="0"/>
                      </a:rPr>
                      <m:t>𝒌</m:t>
                    </m:r>
                    <m:r>
                      <a:rPr lang="en-US" sz="2200" b="1" i="1" smtClean="0">
                        <a:solidFill>
                          <a:schemeClr val="tx1"/>
                        </a:solidFill>
                        <a:latin typeface="Cambria Math" panose="02040503050406030204" pitchFamily="18" charset="0"/>
                      </a:rPr>
                      <m:t>)</m:t>
                    </m:r>
                  </m:oMath>
                </a14:m>
                <a:endParaRPr lang="en-US" sz="2200" b="1" dirty="0">
                  <a:solidFill>
                    <a:schemeClr val="tx1"/>
                  </a:solidFill>
                  <a:latin typeface="Segoe UI Semilight" panose="020B0402040204020203" pitchFamily="34" charset="0"/>
                  <a:cs typeface="Segoe UI Semilight" panose="020B0402040204020203" pitchFamily="34" charset="0"/>
                </a:endParaRPr>
              </a:p>
            </p:txBody>
          </p:sp>
        </mc:Choice>
        <mc:Fallback xmlns="">
          <p:sp>
            <p:nvSpPr>
              <p:cNvPr id="18" name="TextBox 17">
                <a:extLst>
                  <a:ext uri="{FF2B5EF4-FFF2-40B4-BE49-F238E27FC236}">
                    <a16:creationId xmlns:a16="http://schemas.microsoft.com/office/drawing/2014/main" id="{81F41072-9E69-89D1-E802-12257E7E866E}"/>
                  </a:ext>
                </a:extLst>
              </p:cNvPr>
              <p:cNvSpPr txBox="1">
                <a:spLocks noRot="1" noChangeAspect="1" noMove="1" noResize="1" noEditPoints="1" noAdjustHandles="1" noChangeArrowheads="1" noChangeShapeType="1" noTextEdit="1"/>
              </p:cNvSpPr>
              <p:nvPr/>
            </p:nvSpPr>
            <p:spPr>
              <a:xfrm>
                <a:off x="575240" y="4151287"/>
                <a:ext cx="11369108" cy="476726"/>
              </a:xfrm>
              <a:prstGeom prst="roundRect">
                <a:avLst/>
              </a:prstGeom>
              <a:blipFill>
                <a:blip r:embed="rId10"/>
                <a:stretch>
                  <a:fillRect t="-2564" b="-21795"/>
                </a:stretch>
              </a:blipFill>
              <a:ln w="28575">
                <a:noFill/>
              </a:ln>
            </p:spPr>
            <p:txBody>
              <a:bodyPr/>
              <a:lstStyle/>
              <a:p>
                <a:r>
                  <a:rPr lang="en-US">
                    <a:noFill/>
                  </a:rPr>
                  <a:t> </a:t>
                </a:r>
              </a:p>
            </p:txBody>
          </p:sp>
        </mc:Fallback>
      </mc:AlternateContent>
    </p:spTree>
    <p:extLst>
      <p:ext uri="{BB962C8B-B14F-4D97-AF65-F5344CB8AC3E}">
        <p14:creationId xmlns:p14="http://schemas.microsoft.com/office/powerpoint/2010/main" val="18277055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B202F3A6-E07F-8BC0-0A51-033005337BB9}"/>
              </a:ext>
            </a:extLst>
          </p:cNvPr>
          <p:cNvCxnSpPr>
            <a:cxnSpLocks/>
          </p:cNvCxnSpPr>
          <p:nvPr/>
        </p:nvCxnSpPr>
        <p:spPr>
          <a:xfrm>
            <a:off x="6096000" y="445770"/>
            <a:ext cx="0" cy="6035040"/>
          </a:xfrm>
          <a:prstGeom prst="line">
            <a:avLst/>
          </a:prstGeom>
          <a:ln w="38100">
            <a:solidFill>
              <a:schemeClr val="accent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6811CEE-599E-C888-AF97-8A97DBEEF38E}"/>
              </a:ext>
            </a:extLst>
          </p:cNvPr>
          <p:cNvSpPr>
            <a:spLocks noGrp="1"/>
          </p:cNvSpPr>
          <p:nvPr>
            <p:ph type="title"/>
          </p:nvPr>
        </p:nvSpPr>
        <p:spPr>
          <a:xfrm>
            <a:off x="575239" y="263276"/>
            <a:ext cx="5520761" cy="1014667"/>
          </a:xfrm>
        </p:spPr>
        <p:txBody>
          <a:bodyPr>
            <a:normAutofit/>
          </a:bodyPr>
          <a:lstStyle/>
          <a:p>
            <a:r>
              <a:rPr lang="en-US" b="1" i="1" dirty="0"/>
              <a:t>Discrete</a:t>
            </a:r>
            <a:r>
              <a:rPr lang="en-US" dirty="0"/>
              <a:t> RVs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A27EACA-9C17-3F8D-FFBF-E86D995118E4}"/>
                  </a:ext>
                </a:extLst>
              </p:cNvPr>
              <p:cNvSpPr>
                <a:spLocks noGrp="1"/>
              </p:cNvSpPr>
              <p:nvPr>
                <p:ph idx="1"/>
              </p:nvPr>
            </p:nvSpPr>
            <p:spPr>
              <a:xfrm>
                <a:off x="575240" y="1166676"/>
                <a:ext cx="5445733" cy="5302703"/>
              </a:xfrm>
            </p:spPr>
            <p:txBody>
              <a:bodyPr>
                <a:normAutofit/>
              </a:bodyPr>
              <a:lstStyle/>
              <a:p>
                <a:r>
                  <a:rPr lang="en-US" sz="2000" b="1" dirty="0">
                    <a:solidFill>
                      <a:schemeClr val="accent5"/>
                    </a:solidFill>
                  </a:rPr>
                  <a:t>Support</a:t>
                </a:r>
                <a:r>
                  <a:rPr lang="en-US" sz="2000" b="1" dirty="0"/>
                  <a:t> </a:t>
                </a:r>
                <a:r>
                  <a:rPr lang="en-US" sz="2000" dirty="0"/>
                  <a:t>is </a:t>
                </a:r>
                <a:r>
                  <a:rPr lang="en-US" sz="2000" u="sng" dirty="0"/>
                  <a:t>finite/countably infinite </a:t>
                </a:r>
                <a:r>
                  <a:rPr lang="en-US" sz="2000" dirty="0"/>
                  <a:t>(e.g. </a:t>
                </a:r>
                <a:r>
                  <a:rPr lang="en-US" sz="2000" i="1" dirty="0"/>
                  <a:t>integers</a:t>
                </a:r>
                <a:r>
                  <a:rPr lang="en-US" sz="2000" dirty="0"/>
                  <a:t>)</a:t>
                </a:r>
              </a:p>
              <a:p>
                <a:endParaRPr lang="en-US" sz="500" dirty="0"/>
              </a:p>
              <a:p>
                <a:r>
                  <a:rPr lang="en-US" sz="2000" b="1" dirty="0">
                    <a:solidFill>
                      <a:schemeClr val="accent5"/>
                    </a:solidFill>
                  </a:rPr>
                  <a:t>Probability mass function</a:t>
                </a:r>
                <a:r>
                  <a:rPr lang="en-US" sz="2000" dirty="0">
                    <a:solidFill>
                      <a:schemeClr val="accent5"/>
                    </a:solidFill>
                  </a:rPr>
                  <a:t> </a:t>
                </a: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𝑝</m:t>
                        </m:r>
                      </m:e>
                      <m:sub>
                        <m:r>
                          <a:rPr lang="en-US" sz="2000" b="0" i="1" smtClean="0">
                            <a:latin typeface="Cambria Math" panose="02040503050406030204" pitchFamily="18" charset="0"/>
                          </a:rPr>
                          <m:t>𝑋</m:t>
                        </m:r>
                      </m:sub>
                    </m:sSub>
                    <m:d>
                      <m:dPr>
                        <m:ctrlPr>
                          <a:rPr lang="en-US" sz="2000" b="0" i="1" smtClean="0">
                            <a:latin typeface="Cambria Math" panose="02040503050406030204" pitchFamily="18" charset="0"/>
                          </a:rPr>
                        </m:ctrlPr>
                      </m:dPr>
                      <m:e>
                        <m:r>
                          <a:rPr lang="en-US" sz="2000" b="0" i="1" smtClean="0">
                            <a:latin typeface="Cambria Math" panose="02040503050406030204" pitchFamily="18" charset="0"/>
                          </a:rPr>
                          <m:t>𝑘</m:t>
                        </m:r>
                      </m:e>
                    </m:d>
                  </m:oMath>
                </a14:m>
                <a:r>
                  <a:rPr lang="en-US" sz="2000" dirty="0"/>
                  <a:t> gives probability of each value in support</a:t>
                </a:r>
              </a:p>
              <a:p>
                <a:endParaRPr lang="en-US" sz="2000" dirty="0"/>
              </a:p>
              <a:p>
                <a:endParaRPr lang="en-US" sz="2000" dirty="0"/>
              </a:p>
              <a:p>
                <a:endParaRPr lang="en-US" sz="2000" dirty="0"/>
              </a:p>
              <a:p>
                <a:pPr marL="0" indent="0">
                  <a:buNone/>
                </a:pPr>
                <a:endParaRPr lang="en-US" sz="2000" dirty="0"/>
              </a:p>
              <a:p>
                <a:pPr marL="0" indent="0">
                  <a:buNone/>
                </a:pPr>
                <a:endParaRPr lang="en-US" sz="2000" dirty="0"/>
              </a:p>
              <a:p>
                <a:endParaRPr lang="en-US" sz="400" b="1" dirty="0"/>
              </a:p>
              <a:p>
                <a:r>
                  <a:rPr lang="en-US" sz="2000" b="1" dirty="0">
                    <a:solidFill>
                      <a:schemeClr val="accent5"/>
                    </a:solidFill>
                  </a:rPr>
                  <a:t>Expectation</a:t>
                </a:r>
                <a:r>
                  <a:rPr lang="en-US" sz="2000" b="1" dirty="0"/>
                  <a:t>: </a:t>
                </a:r>
                <a14:m>
                  <m:oMath xmlns:m="http://schemas.openxmlformats.org/officeDocument/2006/math">
                    <m:r>
                      <a:rPr lang="en-US" sz="2000" b="0" i="1">
                        <a:latin typeface="Cambria Math" panose="02040503050406030204" pitchFamily="18" charset="0"/>
                      </a:rPr>
                      <m:t>𝔼</m:t>
                    </m:r>
                    <m:d>
                      <m:dPr>
                        <m:begChr m:val="["/>
                        <m:endChr m:val="]"/>
                        <m:ctrlPr>
                          <a:rPr lang="en-US" sz="2000" i="1">
                            <a:latin typeface="Cambria Math" panose="02040503050406030204" pitchFamily="18" charset="0"/>
                          </a:rPr>
                        </m:ctrlPr>
                      </m:dPr>
                      <m:e>
                        <m:r>
                          <a:rPr lang="en-US" sz="2000" b="0" i="1">
                            <a:latin typeface="Cambria Math" panose="02040503050406030204" pitchFamily="18" charset="0"/>
                          </a:rPr>
                          <m:t>𝑋</m:t>
                        </m:r>
                      </m:e>
                    </m:d>
                    <m:r>
                      <a:rPr lang="en-US" sz="2000" b="0" i="1" smtClean="0">
                        <a:latin typeface="Cambria Math" panose="02040503050406030204" pitchFamily="18" charset="0"/>
                      </a:rPr>
                      <m:t>=</m:t>
                    </m:r>
                    <m:nary>
                      <m:naryPr>
                        <m:chr m:val="∑"/>
                        <m:supHide m:val="on"/>
                        <m:ctrlPr>
                          <a:rPr lang="en-US" sz="2000" i="1" smtClean="0">
                            <a:latin typeface="Cambria Math" panose="02040503050406030204" pitchFamily="18" charset="0"/>
                          </a:rPr>
                        </m:ctrlPr>
                      </m:naryPr>
                      <m:sub>
                        <m:r>
                          <a:rPr lang="en-US" sz="2000" b="0" i="1" smtClean="0">
                            <a:latin typeface="Cambria Math" panose="02040503050406030204" pitchFamily="18" charset="0"/>
                          </a:rPr>
                          <m:t>𝑘</m:t>
                        </m:r>
                        <m:r>
                          <a:rPr lang="en-US" sz="2000" b="0" i="1" smtClean="0">
                            <a:latin typeface="Cambria Math" panose="02040503050406030204" pitchFamily="18" charset="0"/>
                          </a:rPr>
                          <m:t>∈</m:t>
                        </m:r>
                        <m:sSub>
                          <m:sSubPr>
                            <m:ctrlPr>
                              <a:rPr lang="en-US" sz="2000" i="1" smtClean="0">
                                <a:latin typeface="Cambria Math" panose="02040503050406030204" pitchFamily="18" charset="0"/>
                              </a:rPr>
                            </m:ctrlPr>
                          </m:sSubPr>
                          <m:e>
                            <m:r>
                              <m:rPr>
                                <m:sty m:val="p"/>
                              </m:rPr>
                              <a:rPr lang="en-US" sz="2000" b="0" i="0" smtClean="0">
                                <a:latin typeface="Cambria Math" panose="02040503050406030204" pitchFamily="18" charset="0"/>
                              </a:rPr>
                              <m:t>Ω</m:t>
                            </m:r>
                          </m:e>
                          <m:sub>
                            <m:r>
                              <a:rPr lang="en-US" sz="2000" b="0" i="1" smtClean="0">
                                <a:latin typeface="Cambria Math" panose="02040503050406030204" pitchFamily="18" charset="0"/>
                              </a:rPr>
                              <m:t>𝑋</m:t>
                            </m:r>
                          </m:sub>
                        </m:sSub>
                      </m:sub>
                      <m:sup/>
                      <m:e>
                        <m:r>
                          <a:rPr lang="en-US" sz="2000" b="0" i="1" smtClean="0">
                            <a:latin typeface="Cambria Math" panose="02040503050406030204" pitchFamily="18" charset="0"/>
                          </a:rPr>
                          <m:t>(</m:t>
                        </m:r>
                        <m:r>
                          <a:rPr lang="en-US" sz="2000" b="0" i="1" smtClean="0">
                            <a:latin typeface="Cambria Math" panose="02040503050406030204" pitchFamily="18" charset="0"/>
                          </a:rPr>
                          <m:t>𝑘</m:t>
                        </m:r>
                        <m:r>
                          <a:rPr lang="en-US" sz="2000" b="0" i="1" smtClean="0">
                            <a:latin typeface="Cambria Math" panose="02040503050406030204" pitchFamily="18" charset="0"/>
                          </a:rPr>
                          <m:t>⋅</m:t>
                        </m:r>
                        <m:sSub>
                          <m:sSubPr>
                            <m:ctrlPr>
                              <a:rPr lang="en-US" sz="2000" i="1" smtClean="0">
                                <a:latin typeface="Cambria Math" panose="02040503050406030204" pitchFamily="18" charset="0"/>
                              </a:rPr>
                            </m:ctrlPr>
                          </m:sSubPr>
                          <m:e>
                            <m:r>
                              <a:rPr lang="en-US" sz="2000" b="0" i="1" smtClean="0">
                                <a:latin typeface="Cambria Math" panose="02040503050406030204" pitchFamily="18" charset="0"/>
                              </a:rPr>
                              <m:t>𝑝</m:t>
                            </m:r>
                          </m:e>
                          <m:sub>
                            <m:r>
                              <a:rPr lang="en-US" sz="2000" b="0" i="1" smtClean="0">
                                <a:latin typeface="Cambria Math" panose="02040503050406030204" pitchFamily="18" charset="0"/>
                              </a:rPr>
                              <m:t>𝑋</m:t>
                            </m:r>
                          </m:sub>
                        </m:sSub>
                        <m:d>
                          <m:dPr>
                            <m:ctrlPr>
                              <a:rPr lang="en-US" sz="2000" i="1" smtClean="0">
                                <a:latin typeface="Cambria Math" panose="02040503050406030204" pitchFamily="18" charset="0"/>
                              </a:rPr>
                            </m:ctrlPr>
                          </m:dPr>
                          <m:e>
                            <m:r>
                              <a:rPr lang="en-US" sz="2000" b="0" i="1" smtClean="0">
                                <a:latin typeface="Cambria Math" panose="02040503050406030204" pitchFamily="18" charset="0"/>
                              </a:rPr>
                              <m:t>𝑘</m:t>
                            </m:r>
                          </m:e>
                        </m:d>
                        <m:r>
                          <a:rPr lang="en-US" sz="2000" b="0" i="1" smtClean="0">
                            <a:latin typeface="Cambria Math" panose="02040503050406030204" pitchFamily="18" charset="0"/>
                          </a:rPr>
                          <m:t>)</m:t>
                        </m:r>
                      </m:e>
                    </m:nary>
                  </m:oMath>
                </a14:m>
                <a:endParaRPr lang="en-US" sz="2000" dirty="0"/>
              </a:p>
              <a:p>
                <a:pPr>
                  <a:spcBef>
                    <a:spcPts val="0"/>
                  </a:spcBef>
                </a:pPr>
                <a:r>
                  <a:rPr lang="en-US" sz="2000" b="0" dirty="0"/>
                  <a:t>                    </a:t>
                </a:r>
                <a14:m>
                  <m:oMath xmlns:m="http://schemas.openxmlformats.org/officeDocument/2006/math">
                    <m:r>
                      <a:rPr lang="en-US" sz="2000" b="0" i="1" smtClean="0">
                        <a:latin typeface="Cambria Math" panose="02040503050406030204" pitchFamily="18" charset="0"/>
                      </a:rPr>
                      <m:t>𝔼</m:t>
                    </m:r>
                    <m:d>
                      <m:dPr>
                        <m:begChr m:val="["/>
                        <m:endChr m:val="]"/>
                        <m:ctrlPr>
                          <a:rPr lang="en-US" sz="2000" i="1">
                            <a:latin typeface="Cambria Math" panose="02040503050406030204" pitchFamily="18" charset="0"/>
                          </a:rPr>
                        </m:ctrlPr>
                      </m:dPr>
                      <m:e>
                        <m:r>
                          <a:rPr lang="en-US" sz="2000" b="0" i="1" smtClean="0">
                            <a:latin typeface="Cambria Math" panose="02040503050406030204" pitchFamily="18" charset="0"/>
                          </a:rPr>
                          <m:t>𝑔</m:t>
                        </m:r>
                        <m:r>
                          <a:rPr lang="en-US" sz="2000" b="0" i="1" smtClean="0">
                            <a:latin typeface="Cambria Math" panose="02040503050406030204" pitchFamily="18" charset="0"/>
                          </a:rPr>
                          <m:t>(</m:t>
                        </m:r>
                        <m:r>
                          <a:rPr lang="en-US" sz="2000" b="0" i="1">
                            <a:latin typeface="Cambria Math" panose="02040503050406030204" pitchFamily="18" charset="0"/>
                          </a:rPr>
                          <m:t>𝑋</m:t>
                        </m:r>
                        <m:r>
                          <a:rPr lang="en-US" sz="2000" b="0" i="1" smtClean="0">
                            <a:latin typeface="Cambria Math" panose="02040503050406030204" pitchFamily="18" charset="0"/>
                          </a:rPr>
                          <m:t>)</m:t>
                        </m:r>
                      </m:e>
                    </m:d>
                    <m:r>
                      <a:rPr lang="en-US" sz="2000" b="0" i="1" smtClean="0">
                        <a:latin typeface="Cambria Math" panose="02040503050406030204" pitchFamily="18" charset="0"/>
                      </a:rPr>
                      <m:t>=</m:t>
                    </m:r>
                    <m:nary>
                      <m:naryPr>
                        <m:chr m:val="∑"/>
                        <m:supHide m:val="on"/>
                        <m:ctrlPr>
                          <a:rPr lang="en-US" sz="2000" i="1" smtClean="0">
                            <a:latin typeface="Cambria Math" panose="02040503050406030204" pitchFamily="18" charset="0"/>
                          </a:rPr>
                        </m:ctrlPr>
                      </m:naryPr>
                      <m:sub>
                        <m:r>
                          <a:rPr lang="en-US" sz="2000" b="0" i="1" smtClean="0">
                            <a:latin typeface="Cambria Math" panose="02040503050406030204" pitchFamily="18" charset="0"/>
                          </a:rPr>
                          <m:t>𝑘</m:t>
                        </m:r>
                        <m:r>
                          <a:rPr lang="en-US" sz="2000" b="0" i="1" smtClean="0">
                            <a:latin typeface="Cambria Math" panose="02040503050406030204" pitchFamily="18" charset="0"/>
                          </a:rPr>
                          <m:t>∈</m:t>
                        </m:r>
                        <m:sSub>
                          <m:sSubPr>
                            <m:ctrlPr>
                              <a:rPr lang="en-US" sz="2000" i="1" smtClean="0">
                                <a:latin typeface="Cambria Math" panose="02040503050406030204" pitchFamily="18" charset="0"/>
                              </a:rPr>
                            </m:ctrlPr>
                          </m:sSubPr>
                          <m:e>
                            <m:r>
                              <m:rPr>
                                <m:sty m:val="p"/>
                              </m:rPr>
                              <a:rPr lang="en-US" sz="2000" b="0" i="0" smtClean="0">
                                <a:latin typeface="Cambria Math" panose="02040503050406030204" pitchFamily="18" charset="0"/>
                              </a:rPr>
                              <m:t>Ω</m:t>
                            </m:r>
                          </m:e>
                          <m:sub>
                            <m:r>
                              <a:rPr lang="en-US" sz="2000" b="0" i="1" smtClean="0">
                                <a:latin typeface="Cambria Math" panose="02040503050406030204" pitchFamily="18" charset="0"/>
                              </a:rPr>
                              <m:t>𝑋</m:t>
                            </m:r>
                          </m:sub>
                        </m:sSub>
                      </m:sub>
                      <m:sup/>
                      <m:e>
                        <m:r>
                          <a:rPr lang="en-US" sz="2000" b="0" i="1" smtClean="0">
                            <a:latin typeface="Cambria Math" panose="02040503050406030204" pitchFamily="18" charset="0"/>
                          </a:rPr>
                          <m:t>(</m:t>
                        </m:r>
                        <m:r>
                          <a:rPr lang="en-US" sz="2000" b="0" i="1" smtClean="0">
                            <a:latin typeface="Cambria Math" panose="02040503050406030204" pitchFamily="18" charset="0"/>
                          </a:rPr>
                          <m:t>𝑔</m:t>
                        </m:r>
                        <m:r>
                          <a:rPr lang="en-US" sz="2000" b="0" i="1" smtClean="0">
                            <a:latin typeface="Cambria Math" panose="02040503050406030204" pitchFamily="18" charset="0"/>
                          </a:rPr>
                          <m:t>(</m:t>
                        </m:r>
                        <m:r>
                          <a:rPr lang="en-US" sz="2000" b="0" i="1" smtClean="0">
                            <a:latin typeface="Cambria Math" panose="02040503050406030204" pitchFamily="18" charset="0"/>
                          </a:rPr>
                          <m:t>𝑘</m:t>
                        </m:r>
                        <m:r>
                          <a:rPr lang="en-US" sz="2000" b="0" i="1" smtClean="0">
                            <a:latin typeface="Cambria Math" panose="02040503050406030204" pitchFamily="18" charset="0"/>
                          </a:rPr>
                          <m:t>)⋅</m:t>
                        </m:r>
                        <m:sSub>
                          <m:sSubPr>
                            <m:ctrlPr>
                              <a:rPr lang="en-US" sz="2000" i="1" smtClean="0">
                                <a:latin typeface="Cambria Math" panose="02040503050406030204" pitchFamily="18" charset="0"/>
                              </a:rPr>
                            </m:ctrlPr>
                          </m:sSubPr>
                          <m:e>
                            <m:r>
                              <a:rPr lang="en-US" sz="2000" b="0" i="1" smtClean="0">
                                <a:latin typeface="Cambria Math" panose="02040503050406030204" pitchFamily="18" charset="0"/>
                              </a:rPr>
                              <m:t>𝑝</m:t>
                            </m:r>
                          </m:e>
                          <m:sub>
                            <m:r>
                              <a:rPr lang="en-US" sz="2000" b="0" i="1" smtClean="0">
                                <a:latin typeface="Cambria Math" panose="02040503050406030204" pitchFamily="18" charset="0"/>
                              </a:rPr>
                              <m:t>𝑋</m:t>
                            </m:r>
                          </m:sub>
                        </m:sSub>
                        <m:d>
                          <m:dPr>
                            <m:ctrlPr>
                              <a:rPr lang="en-US" sz="2000" i="1" smtClean="0">
                                <a:latin typeface="Cambria Math" panose="02040503050406030204" pitchFamily="18" charset="0"/>
                              </a:rPr>
                            </m:ctrlPr>
                          </m:dPr>
                          <m:e>
                            <m:r>
                              <a:rPr lang="en-US" sz="2000" b="0" i="1" smtClean="0">
                                <a:latin typeface="Cambria Math" panose="02040503050406030204" pitchFamily="18" charset="0"/>
                              </a:rPr>
                              <m:t>𝑘</m:t>
                            </m:r>
                          </m:e>
                        </m:d>
                        <m:r>
                          <a:rPr lang="en-US" sz="2000" b="0" i="1" smtClean="0">
                            <a:latin typeface="Cambria Math" panose="02040503050406030204" pitchFamily="18" charset="0"/>
                          </a:rPr>
                          <m:t>)</m:t>
                        </m:r>
                      </m:e>
                    </m:nary>
                  </m:oMath>
                </a14:m>
                <a:endParaRPr lang="en-US" sz="2000" dirty="0"/>
              </a:p>
            </p:txBody>
          </p:sp>
        </mc:Choice>
        <mc:Fallback xmlns="">
          <p:sp>
            <p:nvSpPr>
              <p:cNvPr id="3" name="Content Placeholder 2">
                <a:extLst>
                  <a:ext uri="{FF2B5EF4-FFF2-40B4-BE49-F238E27FC236}">
                    <a16:creationId xmlns:a16="http://schemas.microsoft.com/office/drawing/2014/main" id="{BA27EACA-9C17-3F8D-FFBF-E86D995118E4}"/>
                  </a:ext>
                </a:extLst>
              </p:cNvPr>
              <p:cNvSpPr>
                <a:spLocks noGrp="1" noRot="1" noChangeAspect="1" noMove="1" noResize="1" noEditPoints="1" noAdjustHandles="1" noChangeArrowheads="1" noChangeShapeType="1" noTextEdit="1"/>
              </p:cNvSpPr>
              <p:nvPr>
                <p:ph idx="1"/>
              </p:nvPr>
            </p:nvSpPr>
            <p:spPr>
              <a:xfrm>
                <a:off x="575240" y="1166676"/>
                <a:ext cx="5445733" cy="5302703"/>
              </a:xfrm>
              <a:blipFill>
                <a:blip r:embed="rId2"/>
                <a:stretch>
                  <a:fillRect l="-336" t="-1034" r="-895" b="-1149"/>
                </a:stretch>
              </a:blipFill>
            </p:spPr>
            <p:txBody>
              <a:bodyPr/>
              <a:lstStyle/>
              <a:p>
                <a:r>
                  <a:rPr lang="en-US">
                    <a:noFill/>
                  </a:rPr>
                  <a:t> </a:t>
                </a:r>
              </a:p>
            </p:txBody>
          </p:sp>
        </mc:Fallback>
      </mc:AlternateContent>
      <p:sp>
        <p:nvSpPr>
          <p:cNvPr id="4" name="Title 1">
            <a:extLst>
              <a:ext uri="{FF2B5EF4-FFF2-40B4-BE49-F238E27FC236}">
                <a16:creationId xmlns:a16="http://schemas.microsoft.com/office/drawing/2014/main" id="{99564E2D-F71A-6DCB-461C-AF14B0D2DA38}"/>
              </a:ext>
            </a:extLst>
          </p:cNvPr>
          <p:cNvSpPr txBox="1">
            <a:spLocks/>
          </p:cNvSpPr>
          <p:nvPr/>
        </p:nvSpPr>
        <p:spPr>
          <a:xfrm>
            <a:off x="6278880" y="263276"/>
            <a:ext cx="5520761" cy="1014667"/>
          </a:xfrm>
          <a:prstGeom prst="rect">
            <a:avLst/>
          </a:prstGeom>
        </p:spPr>
        <p:txBody>
          <a:bodyPr vert="horz" lIns="91440" tIns="45720" rIns="91440" bIns="45720" rtlCol="0" anchor="ctr">
            <a:normAutofit/>
          </a:bodyPr>
          <a:lstStyle>
            <a:lvl1pPr algn="l" defTabSz="914400" rtl="0" eaLnBrk="1" latinLnBrk="0" hangingPunct="1">
              <a:lnSpc>
                <a:spcPct val="80000"/>
              </a:lnSpc>
              <a:spcBef>
                <a:spcPct val="0"/>
              </a:spcBef>
              <a:buNone/>
              <a:defRPr sz="4400" kern="1200" cap="none" spc="100" baseline="0">
                <a:solidFill>
                  <a:schemeClr val="tx1">
                    <a:lumMod val="95000"/>
                    <a:lumOff val="5000"/>
                  </a:schemeClr>
                </a:solidFill>
                <a:latin typeface="Segoe UI" panose="020B0502040204020203" pitchFamily="34" charset="0"/>
                <a:ea typeface="+mj-ea"/>
                <a:cs typeface="Segoe UI" panose="020B0502040204020203" pitchFamily="34" charset="0"/>
              </a:defRPr>
            </a:lvl1pPr>
          </a:lstStyle>
          <a:p>
            <a:r>
              <a:rPr lang="en-US" b="1" i="1" dirty="0"/>
              <a:t>Continuous</a:t>
            </a:r>
            <a:r>
              <a:rPr lang="en-US" dirty="0"/>
              <a:t> RVs</a:t>
            </a:r>
          </a:p>
        </p:txBody>
      </p:sp>
      <mc:AlternateContent xmlns:mc="http://schemas.openxmlformats.org/markup-compatibility/2006" xmlns:a14="http://schemas.microsoft.com/office/drawing/2010/main">
        <mc:Choice Requires="a14">
          <p:sp>
            <p:nvSpPr>
              <p:cNvPr id="5" name="Content Placeholder 2">
                <a:extLst>
                  <a:ext uri="{FF2B5EF4-FFF2-40B4-BE49-F238E27FC236}">
                    <a16:creationId xmlns:a16="http://schemas.microsoft.com/office/drawing/2014/main" id="{CC59F384-8D8D-5895-0D89-85420EEEABF8}"/>
                  </a:ext>
                </a:extLst>
              </p:cNvPr>
              <p:cNvSpPr txBox="1">
                <a:spLocks/>
              </p:cNvSpPr>
              <p:nvPr/>
            </p:nvSpPr>
            <p:spPr>
              <a:xfrm>
                <a:off x="6278880" y="1166676"/>
                <a:ext cx="6214110" cy="5714184"/>
              </a:xfrm>
              <a:prstGeom prst="rect">
                <a:avLst/>
              </a:prstGeom>
            </p:spPr>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800" kern="1200">
                    <a:solidFill>
                      <a:schemeClr val="tx1"/>
                    </a:solidFill>
                    <a:latin typeface="Segoe UI Semilight" panose="020B0402040204020203" pitchFamily="34" charset="0"/>
                    <a:ea typeface="+mn-ea"/>
                    <a:cs typeface="Segoe UI Semilight" panose="020B0402040204020203" pitchFamily="34" charset="0"/>
                  </a:defRPr>
                </a:lvl1pPr>
                <a:lvl2pPr marL="128016" indent="0" algn="l" defTabSz="914400" rtl="0" eaLnBrk="1" latinLnBrk="0" hangingPunct="1">
                  <a:lnSpc>
                    <a:spcPct val="90000"/>
                  </a:lnSpc>
                  <a:spcBef>
                    <a:spcPts val="200"/>
                  </a:spcBef>
                  <a:spcAft>
                    <a:spcPts val="400"/>
                  </a:spcAft>
                  <a:buClr>
                    <a:srgbClr val="B6A479"/>
                  </a:buClr>
                  <a:buFont typeface="Segoe UI Semilight" panose="020B0402040204020203" pitchFamily="34" charset="0"/>
                  <a:buNone/>
                  <a:defRPr sz="2400" kern="1200" baseline="0">
                    <a:solidFill>
                      <a:schemeClr val="tx1"/>
                    </a:solidFill>
                    <a:latin typeface="Segoe UI Semilight" panose="020B0402040204020203" pitchFamily="34" charset="0"/>
                    <a:ea typeface="+mn-ea"/>
                    <a:cs typeface="Segoe UI Semilight" panose="020B0402040204020203" pitchFamily="34" charset="0"/>
                  </a:defRPr>
                </a:lvl2pPr>
                <a:lvl3pPr marL="448056"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3pPr>
                <a:lvl4pPr marL="59436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4pPr>
                <a:lvl5pPr marL="77724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r>
                  <a:rPr lang="en-US" sz="2000" b="1" dirty="0">
                    <a:solidFill>
                      <a:schemeClr val="accent5"/>
                    </a:solidFill>
                  </a:rPr>
                  <a:t>Support</a:t>
                </a:r>
                <a:r>
                  <a:rPr lang="en-US" sz="2000" b="1" dirty="0"/>
                  <a:t> </a:t>
                </a:r>
                <a:r>
                  <a:rPr lang="en-US" sz="2000" dirty="0"/>
                  <a:t>is </a:t>
                </a:r>
                <a:r>
                  <a:rPr lang="en-US" sz="2000" u="sng" dirty="0"/>
                  <a:t>uncountably infinite</a:t>
                </a:r>
                <a:r>
                  <a:rPr lang="en-US" sz="2000" dirty="0"/>
                  <a:t> (e.g., </a:t>
                </a:r>
                <a:r>
                  <a:rPr lang="en-US" sz="2000" i="1" dirty="0"/>
                  <a:t>real numbers</a:t>
                </a:r>
                <a:r>
                  <a:rPr lang="en-US" sz="2000" dirty="0"/>
                  <a:t>)</a:t>
                </a:r>
              </a:p>
              <a:p>
                <a:pPr>
                  <a:spcBef>
                    <a:spcPts val="700"/>
                  </a:spcBef>
                  <a:spcAft>
                    <a:spcPts val="0"/>
                  </a:spcAft>
                </a:pPr>
                <a14:m>
                  <m:oMath xmlns:m="http://schemas.openxmlformats.org/officeDocument/2006/math">
                    <m:r>
                      <a:rPr lang="en-US" sz="1500" b="1" i="1" smtClean="0">
                        <a:solidFill>
                          <a:schemeClr val="tx2">
                            <a:lumMod val="75000"/>
                          </a:schemeClr>
                        </a:solidFill>
                        <a:latin typeface="Cambria Math" panose="02040503050406030204" pitchFamily="18" charset="0"/>
                      </a:rPr>
                      <m:t>ℙ</m:t>
                    </m:r>
                    <m:d>
                      <m:dPr>
                        <m:ctrlPr>
                          <a:rPr lang="en-US" sz="1500" b="1" i="1" smtClean="0">
                            <a:solidFill>
                              <a:schemeClr val="tx2">
                                <a:lumMod val="75000"/>
                              </a:schemeClr>
                            </a:solidFill>
                            <a:latin typeface="Cambria Math" panose="02040503050406030204" pitchFamily="18" charset="0"/>
                          </a:rPr>
                        </m:ctrlPr>
                      </m:dPr>
                      <m:e>
                        <m:r>
                          <a:rPr lang="en-US" sz="1500" b="1" i="1" smtClean="0">
                            <a:solidFill>
                              <a:schemeClr val="tx2">
                                <a:lumMod val="75000"/>
                              </a:schemeClr>
                            </a:solidFill>
                            <a:latin typeface="Cambria Math" panose="02040503050406030204" pitchFamily="18" charset="0"/>
                          </a:rPr>
                          <m:t>𝑿</m:t>
                        </m:r>
                        <m:r>
                          <a:rPr lang="en-US" sz="1500" b="1" i="1" smtClean="0">
                            <a:solidFill>
                              <a:schemeClr val="tx2">
                                <a:lumMod val="75000"/>
                              </a:schemeClr>
                            </a:solidFill>
                            <a:latin typeface="Cambria Math" panose="02040503050406030204" pitchFamily="18" charset="0"/>
                          </a:rPr>
                          <m:t>=</m:t>
                        </m:r>
                        <m:r>
                          <a:rPr lang="en-US" sz="1500" b="1" i="1" smtClean="0">
                            <a:solidFill>
                              <a:schemeClr val="tx2">
                                <a:lumMod val="75000"/>
                              </a:schemeClr>
                            </a:solidFill>
                            <a:latin typeface="Cambria Math" panose="02040503050406030204" pitchFamily="18" charset="0"/>
                          </a:rPr>
                          <m:t>𝒌</m:t>
                        </m:r>
                      </m:e>
                    </m:d>
                    <m:r>
                      <a:rPr lang="en-US" sz="1500" b="1" i="1" smtClean="0">
                        <a:solidFill>
                          <a:schemeClr val="tx2">
                            <a:lumMod val="75000"/>
                          </a:schemeClr>
                        </a:solidFill>
                        <a:latin typeface="Cambria Math" panose="02040503050406030204" pitchFamily="18" charset="0"/>
                      </a:rPr>
                      <m:t>=</m:t>
                    </m:r>
                    <m:f>
                      <m:fPr>
                        <m:ctrlPr>
                          <a:rPr lang="en-US" sz="1500" b="1" i="1" smtClean="0">
                            <a:solidFill>
                              <a:schemeClr val="tx2">
                                <a:lumMod val="75000"/>
                              </a:schemeClr>
                            </a:solidFill>
                            <a:latin typeface="Cambria Math" panose="02040503050406030204" pitchFamily="18" charset="0"/>
                          </a:rPr>
                        </m:ctrlPr>
                      </m:fPr>
                      <m:num>
                        <m:r>
                          <a:rPr lang="en-US" sz="1500" b="1" i="1" smtClean="0">
                            <a:solidFill>
                              <a:schemeClr val="tx2">
                                <a:lumMod val="75000"/>
                              </a:schemeClr>
                            </a:solidFill>
                            <a:latin typeface="Cambria Math" panose="02040503050406030204" pitchFamily="18" charset="0"/>
                          </a:rPr>
                          <m:t>𝟏</m:t>
                        </m:r>
                      </m:num>
                      <m:den>
                        <m:r>
                          <a:rPr lang="en-US" sz="1500" b="1" i="1" smtClean="0">
                            <a:solidFill>
                              <a:schemeClr val="tx2">
                                <a:lumMod val="75000"/>
                              </a:schemeClr>
                            </a:solidFill>
                            <a:latin typeface="Cambria Math" panose="02040503050406030204" pitchFamily="18" charset="0"/>
                          </a:rPr>
                          <m:t>∞</m:t>
                        </m:r>
                      </m:den>
                    </m:f>
                    <m:r>
                      <a:rPr lang="en-US" sz="1500" b="1" i="1" smtClean="0">
                        <a:solidFill>
                          <a:schemeClr val="tx2">
                            <a:lumMod val="75000"/>
                          </a:schemeClr>
                        </a:solidFill>
                        <a:latin typeface="Cambria Math" panose="02040503050406030204" pitchFamily="18" charset="0"/>
                      </a:rPr>
                      <m:t>=</m:t>
                    </m:r>
                    <m:r>
                      <a:rPr lang="en-US" sz="1500" b="1" i="1" smtClean="0">
                        <a:solidFill>
                          <a:schemeClr val="tx2">
                            <a:lumMod val="75000"/>
                          </a:schemeClr>
                        </a:solidFill>
                        <a:latin typeface="Cambria Math" panose="02040503050406030204" pitchFamily="18" charset="0"/>
                      </a:rPr>
                      <m:t>𝟎</m:t>
                    </m:r>
                  </m:oMath>
                </a14:m>
                <a:r>
                  <a:rPr lang="en-US" sz="1500" b="1" dirty="0">
                    <a:solidFill>
                      <a:schemeClr val="tx2">
                        <a:lumMod val="75000"/>
                      </a:schemeClr>
                    </a:solidFill>
                  </a:rPr>
                  <a:t> so we don’t use PMF. instead...</a:t>
                </a:r>
              </a:p>
              <a:p>
                <a:pPr>
                  <a:spcBef>
                    <a:spcPts val="0"/>
                  </a:spcBef>
                </a:pPr>
                <a:r>
                  <a:rPr lang="en-US" sz="2000" b="1" dirty="0">
                    <a:solidFill>
                      <a:schemeClr val="accent5"/>
                    </a:solidFill>
                  </a:rPr>
                  <a:t>Probability </a:t>
                </a:r>
                <a:r>
                  <a:rPr lang="en-US" sz="2000" b="1" u="sng" dirty="0">
                    <a:solidFill>
                      <a:schemeClr val="accent5"/>
                    </a:solidFill>
                  </a:rPr>
                  <a:t>density</a:t>
                </a:r>
                <a:r>
                  <a:rPr lang="en-US" sz="2000" b="1" dirty="0">
                    <a:solidFill>
                      <a:schemeClr val="accent5"/>
                    </a:solidFill>
                  </a:rPr>
                  <a:t> function </a:t>
                </a:r>
                <a14:m>
                  <m:oMath xmlns:m="http://schemas.openxmlformats.org/officeDocument/2006/math">
                    <m:sSub>
                      <m:sSubPr>
                        <m:ctrlPr>
                          <a:rPr lang="en-US" sz="2000" b="1" i="1" smtClean="0">
                            <a:latin typeface="Cambria Math" panose="02040503050406030204" pitchFamily="18" charset="0"/>
                          </a:rPr>
                        </m:ctrlPr>
                      </m:sSubPr>
                      <m:e>
                        <m:r>
                          <a:rPr lang="en-US" sz="2000" b="1" i="1" smtClean="0">
                            <a:latin typeface="Cambria Math" panose="02040503050406030204" pitchFamily="18" charset="0"/>
                          </a:rPr>
                          <m:t>𝒇</m:t>
                        </m:r>
                      </m:e>
                      <m:sub>
                        <m:r>
                          <a:rPr lang="en-US" sz="2000" b="1" i="1" smtClean="0">
                            <a:latin typeface="Cambria Math" panose="02040503050406030204" pitchFamily="18" charset="0"/>
                          </a:rPr>
                          <m:t>𝑿</m:t>
                        </m:r>
                      </m:sub>
                    </m:sSub>
                    <m:r>
                      <a:rPr lang="en-US" sz="2000" b="1" i="1" smtClean="0">
                        <a:latin typeface="Cambria Math" panose="02040503050406030204" pitchFamily="18" charset="0"/>
                      </a:rPr>
                      <m:t>(</m:t>
                    </m:r>
                    <m:r>
                      <a:rPr lang="en-US" sz="2000" b="1" i="1" smtClean="0">
                        <a:latin typeface="Cambria Math" panose="02040503050406030204" pitchFamily="18" charset="0"/>
                      </a:rPr>
                      <m:t>𝒌</m:t>
                    </m:r>
                    <m:r>
                      <a:rPr lang="en-US" sz="2000" b="1" i="1" smtClean="0">
                        <a:latin typeface="Cambria Math" panose="02040503050406030204" pitchFamily="18" charset="0"/>
                      </a:rPr>
                      <m:t>)</m:t>
                    </m:r>
                  </m:oMath>
                </a14:m>
                <a:r>
                  <a:rPr lang="en-US" sz="2000" dirty="0"/>
                  <a:t> describes relative chances of taking values around </a:t>
                </a:r>
                <a14:m>
                  <m:oMath xmlns:m="http://schemas.openxmlformats.org/officeDocument/2006/math">
                    <m:r>
                      <a:rPr lang="en-US" sz="2000" i="1" dirty="0" smtClean="0">
                        <a:latin typeface="Cambria Math" panose="02040503050406030204" pitchFamily="18" charset="0"/>
                      </a:rPr>
                      <m:t>𝑘</m:t>
                    </m:r>
                  </m:oMath>
                </a14:m>
                <a:r>
                  <a:rPr lang="en-US" sz="2000" dirty="0"/>
                  <a:t> </a:t>
                </a:r>
              </a:p>
              <a:p>
                <a:endParaRPr lang="en-US" sz="2000" dirty="0"/>
              </a:p>
              <a:p>
                <a:endParaRPr lang="en-US" sz="2000" dirty="0"/>
              </a:p>
              <a:p>
                <a:pPr marL="0" indent="0">
                  <a:buNone/>
                </a:pPr>
                <a:endParaRPr lang="en-US" sz="2000" dirty="0"/>
              </a:p>
              <a:p>
                <a:pPr marL="0" indent="0">
                  <a:buNone/>
                </a:pPr>
                <a:endParaRPr lang="en-US" sz="2000" dirty="0"/>
              </a:p>
              <a:p>
                <a:pPr marL="0" indent="0">
                  <a:buNone/>
                </a:pPr>
                <a:endParaRPr lang="en-US" sz="1400" dirty="0"/>
              </a:p>
              <a:p>
                <a:pPr marL="0" indent="0">
                  <a:buNone/>
                </a:pPr>
                <a:endParaRPr lang="en-US" sz="1400" dirty="0"/>
              </a:p>
              <a:p>
                <a:pPr>
                  <a:spcAft>
                    <a:spcPts val="0"/>
                  </a:spcAft>
                </a:pPr>
                <a:r>
                  <a:rPr lang="en-US" sz="2000" b="1" dirty="0">
                    <a:solidFill>
                      <a:schemeClr val="accent5"/>
                    </a:solidFill>
                  </a:rPr>
                  <a:t>Expectation</a:t>
                </a:r>
                <a:r>
                  <a:rPr lang="en-US" sz="2000" b="1" dirty="0">
                    <a:solidFill>
                      <a:schemeClr val="tx2">
                        <a:lumMod val="75000"/>
                      </a:schemeClr>
                    </a:solidFill>
                  </a:rPr>
                  <a:t>: </a:t>
                </a:r>
                <a14:m>
                  <m:oMath xmlns:m="http://schemas.openxmlformats.org/officeDocument/2006/math">
                    <m:r>
                      <a:rPr lang="en-US" sz="2000" b="0" i="1" smtClean="0">
                        <a:solidFill>
                          <a:schemeClr val="tx1"/>
                        </a:solidFill>
                        <a:latin typeface="Cambria Math" panose="02040503050406030204" pitchFamily="18" charset="0"/>
                      </a:rPr>
                      <m:t>𝔼</m:t>
                    </m:r>
                    <m:d>
                      <m:dPr>
                        <m:begChr m:val="["/>
                        <m:endChr m:val="]"/>
                        <m:ctrlPr>
                          <a:rPr lang="en-US" sz="2000" i="1">
                            <a:solidFill>
                              <a:schemeClr val="tx1"/>
                            </a:solidFill>
                            <a:latin typeface="Cambria Math" panose="02040503050406030204" pitchFamily="18" charset="0"/>
                          </a:rPr>
                        </m:ctrlPr>
                      </m:dPr>
                      <m:e>
                        <m:r>
                          <a:rPr lang="en-US" sz="2000" b="0" i="1">
                            <a:solidFill>
                              <a:schemeClr val="tx1"/>
                            </a:solidFill>
                            <a:latin typeface="Cambria Math" panose="02040503050406030204" pitchFamily="18" charset="0"/>
                          </a:rPr>
                          <m:t>𝑋</m:t>
                        </m:r>
                      </m:e>
                    </m:d>
                    <m:r>
                      <a:rPr lang="en-US" sz="2000" b="0" i="1" smtClean="0">
                        <a:solidFill>
                          <a:schemeClr val="tx1"/>
                        </a:solidFill>
                        <a:latin typeface="Cambria Math" panose="02040503050406030204" pitchFamily="18" charset="0"/>
                      </a:rPr>
                      <m:t>=</m:t>
                    </m:r>
                    <m:nary>
                      <m:naryPr>
                        <m:ctrlPr>
                          <a:rPr lang="en-US" sz="2000" i="1">
                            <a:solidFill>
                              <a:schemeClr val="tx1"/>
                            </a:solidFill>
                            <a:latin typeface="Cambria Math" panose="02040503050406030204" pitchFamily="18" charset="0"/>
                          </a:rPr>
                        </m:ctrlPr>
                      </m:naryPr>
                      <m:sub>
                        <m:r>
                          <m:rPr>
                            <m:brk m:alnAt="23"/>
                          </m:rPr>
                          <a:rPr lang="en-US" sz="2000" b="0" i="1">
                            <a:solidFill>
                              <a:schemeClr val="tx1"/>
                            </a:solidFill>
                            <a:latin typeface="Cambria Math" panose="02040503050406030204" pitchFamily="18" charset="0"/>
                          </a:rPr>
                          <m:t>−</m:t>
                        </m:r>
                        <m:r>
                          <a:rPr lang="en-US" sz="2000" b="0" i="1">
                            <a:solidFill>
                              <a:schemeClr val="tx1"/>
                            </a:solidFill>
                            <a:latin typeface="Cambria Math" panose="02040503050406030204" pitchFamily="18" charset="0"/>
                          </a:rPr>
                          <m:t>∞</m:t>
                        </m:r>
                      </m:sub>
                      <m:sup>
                        <m:r>
                          <a:rPr lang="en-US" sz="2000" b="0" i="1">
                            <a:solidFill>
                              <a:schemeClr val="tx1"/>
                            </a:solidFill>
                            <a:latin typeface="Cambria Math" panose="02040503050406030204" pitchFamily="18" charset="0"/>
                          </a:rPr>
                          <m:t>∞</m:t>
                        </m:r>
                      </m:sup>
                      <m:e>
                        <m:r>
                          <a:rPr lang="en-US" sz="2000" b="0" i="1">
                            <a:solidFill>
                              <a:schemeClr val="tx1"/>
                            </a:solidFill>
                            <a:latin typeface="Cambria Math" panose="02040503050406030204" pitchFamily="18" charset="0"/>
                          </a:rPr>
                          <m:t>𝑧</m:t>
                        </m:r>
                        <m:r>
                          <a:rPr lang="en-US" sz="2000" b="0" i="1">
                            <a:solidFill>
                              <a:schemeClr val="tx1"/>
                            </a:solidFill>
                            <a:latin typeface="Cambria Math" panose="02040503050406030204" pitchFamily="18" charset="0"/>
                          </a:rPr>
                          <m:t>⋅</m:t>
                        </m:r>
                        <m:sSub>
                          <m:sSubPr>
                            <m:ctrlPr>
                              <a:rPr lang="en-US" sz="2000" i="1">
                                <a:solidFill>
                                  <a:schemeClr val="tx1"/>
                                </a:solidFill>
                                <a:latin typeface="Cambria Math" panose="02040503050406030204" pitchFamily="18" charset="0"/>
                              </a:rPr>
                            </m:ctrlPr>
                          </m:sSubPr>
                          <m:e>
                            <m:r>
                              <a:rPr lang="en-US" sz="2000" b="0" i="1">
                                <a:solidFill>
                                  <a:schemeClr val="tx1"/>
                                </a:solidFill>
                                <a:latin typeface="Cambria Math" panose="02040503050406030204" pitchFamily="18" charset="0"/>
                              </a:rPr>
                              <m:t>𝑓</m:t>
                            </m:r>
                          </m:e>
                          <m:sub>
                            <m:r>
                              <a:rPr lang="en-US" sz="2000" b="0" i="1">
                                <a:solidFill>
                                  <a:schemeClr val="tx1"/>
                                </a:solidFill>
                                <a:latin typeface="Cambria Math" panose="02040503050406030204" pitchFamily="18" charset="0"/>
                              </a:rPr>
                              <m:t>𝑋</m:t>
                            </m:r>
                          </m:sub>
                        </m:sSub>
                        <m:d>
                          <m:dPr>
                            <m:ctrlPr>
                              <a:rPr lang="en-US" sz="2000" i="1">
                                <a:solidFill>
                                  <a:schemeClr val="tx1"/>
                                </a:solidFill>
                                <a:latin typeface="Cambria Math" panose="02040503050406030204" pitchFamily="18" charset="0"/>
                              </a:rPr>
                            </m:ctrlPr>
                          </m:dPr>
                          <m:e>
                            <m:r>
                              <a:rPr lang="en-US" sz="2000" b="0" i="1">
                                <a:solidFill>
                                  <a:schemeClr val="tx1"/>
                                </a:solidFill>
                                <a:latin typeface="Cambria Math" panose="02040503050406030204" pitchFamily="18" charset="0"/>
                              </a:rPr>
                              <m:t>𝑧</m:t>
                            </m:r>
                          </m:e>
                        </m:d>
                        <m:r>
                          <a:rPr lang="en-US" sz="2000" b="0" i="1">
                            <a:solidFill>
                              <a:schemeClr val="tx1"/>
                            </a:solidFill>
                            <a:latin typeface="Cambria Math" panose="02040503050406030204" pitchFamily="18" charset="0"/>
                          </a:rPr>
                          <m:t> </m:t>
                        </m:r>
                        <m:r>
                          <m:rPr>
                            <m:sty m:val="p"/>
                          </m:rPr>
                          <a:rPr lang="en-US" sz="2000" b="0">
                            <a:solidFill>
                              <a:schemeClr val="tx1"/>
                            </a:solidFill>
                            <a:latin typeface="Cambria Math" panose="02040503050406030204" pitchFamily="18" charset="0"/>
                          </a:rPr>
                          <m:t>d</m:t>
                        </m:r>
                        <m:r>
                          <a:rPr lang="en-US" sz="2000" b="0" i="1">
                            <a:solidFill>
                              <a:schemeClr val="tx1"/>
                            </a:solidFill>
                            <a:latin typeface="Cambria Math" panose="02040503050406030204" pitchFamily="18" charset="0"/>
                          </a:rPr>
                          <m:t>𝑧</m:t>
                        </m:r>
                      </m:e>
                    </m:nary>
                  </m:oMath>
                </a14:m>
                <a:endParaRPr lang="en-US" sz="2000" dirty="0">
                  <a:solidFill>
                    <a:schemeClr val="tx2">
                      <a:lumMod val="75000"/>
                    </a:schemeClr>
                  </a:solidFill>
                </a:endParaRPr>
              </a:p>
              <a:p>
                <a:pPr>
                  <a:spcBef>
                    <a:spcPts val="0"/>
                  </a:spcBef>
                </a:pPr>
                <a:r>
                  <a:rPr lang="en-US" sz="2000" b="0" dirty="0">
                    <a:solidFill>
                      <a:schemeClr val="tx1"/>
                    </a:solidFill>
                  </a:rPr>
                  <a:t>                    </a:t>
                </a:r>
                <a14:m>
                  <m:oMath xmlns:m="http://schemas.openxmlformats.org/officeDocument/2006/math">
                    <m:r>
                      <a:rPr lang="en-US" sz="2000" b="0" i="1" smtClean="0">
                        <a:solidFill>
                          <a:schemeClr val="tx1"/>
                        </a:solidFill>
                        <a:latin typeface="Cambria Math" panose="02040503050406030204" pitchFamily="18" charset="0"/>
                      </a:rPr>
                      <m:t>𝔼</m:t>
                    </m:r>
                    <m:d>
                      <m:dPr>
                        <m:begChr m:val="["/>
                        <m:endChr m:val="]"/>
                        <m:ctrlPr>
                          <a:rPr lang="en-US" sz="2000" i="1">
                            <a:solidFill>
                              <a:schemeClr val="tx1"/>
                            </a:solidFill>
                            <a:latin typeface="Cambria Math" panose="02040503050406030204" pitchFamily="18" charset="0"/>
                          </a:rPr>
                        </m:ctrlPr>
                      </m:dPr>
                      <m:e>
                        <m:r>
                          <a:rPr lang="en-US" sz="2000" b="0" i="1" smtClean="0">
                            <a:solidFill>
                              <a:schemeClr val="tx1"/>
                            </a:solidFill>
                            <a:latin typeface="Cambria Math" panose="02040503050406030204" pitchFamily="18" charset="0"/>
                          </a:rPr>
                          <m:t>𝑔</m:t>
                        </m:r>
                        <m:r>
                          <a:rPr lang="en-US" sz="2000" b="0" i="1" smtClean="0">
                            <a:solidFill>
                              <a:schemeClr val="tx1"/>
                            </a:solidFill>
                            <a:latin typeface="Cambria Math" panose="02040503050406030204" pitchFamily="18" charset="0"/>
                          </a:rPr>
                          <m:t>(</m:t>
                        </m:r>
                        <m:r>
                          <a:rPr lang="en-US" sz="2000" b="0" i="1">
                            <a:solidFill>
                              <a:schemeClr val="tx1"/>
                            </a:solidFill>
                            <a:latin typeface="Cambria Math" panose="02040503050406030204" pitchFamily="18" charset="0"/>
                          </a:rPr>
                          <m:t>𝑋</m:t>
                        </m:r>
                        <m:r>
                          <a:rPr lang="en-US" sz="2000" b="0" i="1" smtClean="0">
                            <a:solidFill>
                              <a:schemeClr val="tx1"/>
                            </a:solidFill>
                            <a:latin typeface="Cambria Math" panose="02040503050406030204" pitchFamily="18" charset="0"/>
                          </a:rPr>
                          <m:t>)</m:t>
                        </m:r>
                      </m:e>
                    </m:d>
                    <m:r>
                      <a:rPr lang="en-US" sz="2000" b="0" i="1" smtClean="0">
                        <a:solidFill>
                          <a:schemeClr val="tx1"/>
                        </a:solidFill>
                        <a:latin typeface="Cambria Math" panose="02040503050406030204" pitchFamily="18" charset="0"/>
                      </a:rPr>
                      <m:t>=</m:t>
                    </m:r>
                    <m:nary>
                      <m:naryPr>
                        <m:ctrlPr>
                          <a:rPr lang="en-US" sz="2000" i="1">
                            <a:solidFill>
                              <a:schemeClr val="tx1"/>
                            </a:solidFill>
                            <a:latin typeface="Cambria Math" panose="02040503050406030204" pitchFamily="18" charset="0"/>
                          </a:rPr>
                        </m:ctrlPr>
                      </m:naryPr>
                      <m:sub>
                        <m:r>
                          <m:rPr>
                            <m:brk m:alnAt="23"/>
                          </m:rPr>
                          <a:rPr lang="en-US" sz="2000" b="0" i="1">
                            <a:solidFill>
                              <a:schemeClr val="tx1"/>
                            </a:solidFill>
                            <a:latin typeface="Cambria Math" panose="02040503050406030204" pitchFamily="18" charset="0"/>
                          </a:rPr>
                          <m:t>−</m:t>
                        </m:r>
                        <m:r>
                          <a:rPr lang="en-US" sz="2000" b="0" i="1">
                            <a:solidFill>
                              <a:schemeClr val="tx1"/>
                            </a:solidFill>
                            <a:latin typeface="Cambria Math" panose="02040503050406030204" pitchFamily="18" charset="0"/>
                          </a:rPr>
                          <m:t>∞</m:t>
                        </m:r>
                      </m:sub>
                      <m:sup>
                        <m:r>
                          <a:rPr lang="en-US" sz="2000" b="0" i="1">
                            <a:solidFill>
                              <a:schemeClr val="tx1"/>
                            </a:solidFill>
                            <a:latin typeface="Cambria Math" panose="02040503050406030204" pitchFamily="18" charset="0"/>
                          </a:rPr>
                          <m:t>∞</m:t>
                        </m:r>
                      </m:sup>
                      <m:e>
                        <m:r>
                          <a:rPr lang="en-US" sz="2000" b="0" i="1" smtClean="0">
                            <a:solidFill>
                              <a:schemeClr val="tx1"/>
                            </a:solidFill>
                            <a:latin typeface="Cambria Math" panose="02040503050406030204" pitchFamily="18" charset="0"/>
                          </a:rPr>
                          <m:t>𝑔</m:t>
                        </m:r>
                        <m:r>
                          <a:rPr lang="en-US" sz="2000" b="0" i="1" smtClean="0">
                            <a:solidFill>
                              <a:schemeClr val="tx1"/>
                            </a:solidFill>
                            <a:latin typeface="Cambria Math" panose="02040503050406030204" pitchFamily="18" charset="0"/>
                          </a:rPr>
                          <m:t>(</m:t>
                        </m:r>
                        <m:r>
                          <a:rPr lang="en-US" sz="2000" b="0" i="1">
                            <a:solidFill>
                              <a:schemeClr val="tx1"/>
                            </a:solidFill>
                            <a:latin typeface="Cambria Math" panose="02040503050406030204" pitchFamily="18" charset="0"/>
                          </a:rPr>
                          <m:t>𝑧</m:t>
                        </m:r>
                        <m:r>
                          <a:rPr lang="en-US" sz="2000" b="0" i="1" smtClean="0">
                            <a:solidFill>
                              <a:schemeClr val="tx1"/>
                            </a:solidFill>
                            <a:latin typeface="Cambria Math" panose="02040503050406030204" pitchFamily="18" charset="0"/>
                          </a:rPr>
                          <m:t>)</m:t>
                        </m:r>
                        <m:r>
                          <a:rPr lang="en-US" sz="2000" b="0" i="1">
                            <a:solidFill>
                              <a:schemeClr val="tx1"/>
                            </a:solidFill>
                            <a:latin typeface="Cambria Math" panose="02040503050406030204" pitchFamily="18" charset="0"/>
                          </a:rPr>
                          <m:t>⋅</m:t>
                        </m:r>
                        <m:sSub>
                          <m:sSubPr>
                            <m:ctrlPr>
                              <a:rPr lang="en-US" sz="2000" i="1">
                                <a:solidFill>
                                  <a:schemeClr val="tx1"/>
                                </a:solidFill>
                                <a:latin typeface="Cambria Math" panose="02040503050406030204" pitchFamily="18" charset="0"/>
                              </a:rPr>
                            </m:ctrlPr>
                          </m:sSubPr>
                          <m:e>
                            <m:r>
                              <a:rPr lang="en-US" sz="2000" b="0" i="1">
                                <a:solidFill>
                                  <a:schemeClr val="tx1"/>
                                </a:solidFill>
                                <a:latin typeface="Cambria Math" panose="02040503050406030204" pitchFamily="18" charset="0"/>
                              </a:rPr>
                              <m:t>𝑓</m:t>
                            </m:r>
                          </m:e>
                          <m:sub>
                            <m:r>
                              <a:rPr lang="en-US" sz="2000" b="0" i="1">
                                <a:solidFill>
                                  <a:schemeClr val="tx1"/>
                                </a:solidFill>
                                <a:latin typeface="Cambria Math" panose="02040503050406030204" pitchFamily="18" charset="0"/>
                              </a:rPr>
                              <m:t>𝑋</m:t>
                            </m:r>
                          </m:sub>
                        </m:sSub>
                        <m:d>
                          <m:dPr>
                            <m:ctrlPr>
                              <a:rPr lang="en-US" sz="2000" i="1">
                                <a:solidFill>
                                  <a:schemeClr val="tx1"/>
                                </a:solidFill>
                                <a:latin typeface="Cambria Math" panose="02040503050406030204" pitchFamily="18" charset="0"/>
                              </a:rPr>
                            </m:ctrlPr>
                          </m:dPr>
                          <m:e>
                            <m:r>
                              <a:rPr lang="en-US" sz="2000" b="0" i="1">
                                <a:solidFill>
                                  <a:schemeClr val="tx1"/>
                                </a:solidFill>
                                <a:latin typeface="Cambria Math" panose="02040503050406030204" pitchFamily="18" charset="0"/>
                              </a:rPr>
                              <m:t>𝑧</m:t>
                            </m:r>
                          </m:e>
                        </m:d>
                        <m:r>
                          <a:rPr lang="en-US" sz="2000" b="0" i="1">
                            <a:solidFill>
                              <a:schemeClr val="tx1"/>
                            </a:solidFill>
                            <a:latin typeface="Cambria Math" panose="02040503050406030204" pitchFamily="18" charset="0"/>
                          </a:rPr>
                          <m:t> </m:t>
                        </m:r>
                        <m:r>
                          <m:rPr>
                            <m:sty m:val="p"/>
                          </m:rPr>
                          <a:rPr lang="en-US" sz="2000" b="0">
                            <a:solidFill>
                              <a:schemeClr val="tx1"/>
                            </a:solidFill>
                            <a:latin typeface="Cambria Math" panose="02040503050406030204" pitchFamily="18" charset="0"/>
                          </a:rPr>
                          <m:t>d</m:t>
                        </m:r>
                        <m:r>
                          <a:rPr lang="en-US" sz="2000" b="0" i="1">
                            <a:solidFill>
                              <a:schemeClr val="tx1"/>
                            </a:solidFill>
                            <a:latin typeface="Cambria Math" panose="02040503050406030204" pitchFamily="18" charset="0"/>
                          </a:rPr>
                          <m:t>𝑧</m:t>
                        </m:r>
                      </m:e>
                    </m:nary>
                  </m:oMath>
                </a14:m>
                <a:endParaRPr lang="en-US" sz="2000" dirty="0">
                  <a:solidFill>
                    <a:schemeClr val="tx2">
                      <a:lumMod val="75000"/>
                    </a:schemeClr>
                  </a:solidFill>
                </a:endParaRPr>
              </a:p>
            </p:txBody>
          </p:sp>
        </mc:Choice>
        <mc:Fallback xmlns="">
          <p:sp>
            <p:nvSpPr>
              <p:cNvPr id="5" name="Content Placeholder 2">
                <a:extLst>
                  <a:ext uri="{FF2B5EF4-FFF2-40B4-BE49-F238E27FC236}">
                    <a16:creationId xmlns:a16="http://schemas.microsoft.com/office/drawing/2014/main" id="{CC59F384-8D8D-5895-0D89-85420EEEABF8}"/>
                  </a:ext>
                </a:extLst>
              </p:cNvPr>
              <p:cNvSpPr txBox="1">
                <a:spLocks noRot="1" noChangeAspect="1" noMove="1" noResize="1" noEditPoints="1" noAdjustHandles="1" noChangeArrowheads="1" noChangeShapeType="1" noTextEdit="1"/>
              </p:cNvSpPr>
              <p:nvPr/>
            </p:nvSpPr>
            <p:spPr>
              <a:xfrm>
                <a:off x="6278880" y="1166676"/>
                <a:ext cx="6214110" cy="5714184"/>
              </a:xfrm>
              <a:prstGeom prst="rect">
                <a:avLst/>
              </a:prstGeom>
              <a:blipFill>
                <a:blip r:embed="rId3"/>
                <a:stretch>
                  <a:fillRect l="-1079" t="-959"/>
                </a:stretch>
              </a:blipFill>
            </p:spPr>
            <p:txBody>
              <a:bodyPr/>
              <a:lstStyle/>
              <a:p>
                <a:r>
                  <a:rPr lang="en-US">
                    <a:noFill/>
                  </a:rPr>
                  <a:t> </a:t>
                </a:r>
              </a:p>
            </p:txBody>
          </p:sp>
        </mc:Fallback>
      </mc:AlternateContent>
      <p:pic>
        <p:nvPicPr>
          <p:cNvPr id="6" name="Picture 5" descr="A graph and diagram of a graph&#10;&#10;Description automatically generated">
            <a:extLst>
              <a:ext uri="{FF2B5EF4-FFF2-40B4-BE49-F238E27FC236}">
                <a16:creationId xmlns:a16="http://schemas.microsoft.com/office/drawing/2014/main" id="{187D3242-4E04-3638-E14F-BED8354510C5}"/>
              </a:ext>
            </a:extLst>
          </p:cNvPr>
          <p:cNvPicPr>
            <a:picLocks noChangeAspect="1"/>
          </p:cNvPicPr>
          <p:nvPr/>
        </p:nvPicPr>
        <p:blipFill rotWithShape="1">
          <a:blip r:embed="rId4">
            <a:extLst>
              <a:ext uri="{28A0092B-C50C-407E-A947-70E740481C1C}">
                <a14:useLocalDpi xmlns:a14="http://schemas.microsoft.com/office/drawing/2010/main" val="0"/>
              </a:ext>
            </a:extLst>
          </a:blip>
          <a:srcRect l="10681" t="22254" r="34806" b="57308"/>
          <a:stretch/>
        </p:blipFill>
        <p:spPr>
          <a:xfrm>
            <a:off x="264442" y="2434590"/>
            <a:ext cx="3162618" cy="1485900"/>
          </a:xfrm>
          <a:prstGeom prst="rect">
            <a:avLst/>
          </a:prstGeom>
        </p:spPr>
      </p:pic>
      <p:pic>
        <p:nvPicPr>
          <p:cNvPr id="7" name="Picture 6" descr="A graph and diagram of a graph&#10;&#10;Description automatically generated">
            <a:extLst>
              <a:ext uri="{FF2B5EF4-FFF2-40B4-BE49-F238E27FC236}">
                <a16:creationId xmlns:a16="http://schemas.microsoft.com/office/drawing/2014/main" id="{FC2847A3-85A4-65AD-8AC6-861DFC83DAAB}"/>
              </a:ext>
            </a:extLst>
          </p:cNvPr>
          <p:cNvPicPr>
            <a:picLocks noChangeAspect="1"/>
          </p:cNvPicPr>
          <p:nvPr/>
        </p:nvPicPr>
        <p:blipFill rotWithShape="1">
          <a:blip r:embed="rId4">
            <a:extLst>
              <a:ext uri="{28A0092B-C50C-407E-A947-70E740481C1C}">
                <a14:useLocalDpi xmlns:a14="http://schemas.microsoft.com/office/drawing/2010/main" val="0"/>
              </a:ext>
            </a:extLst>
          </a:blip>
          <a:srcRect l="10681" t="42692" r="25478" b="31600"/>
          <a:stretch/>
        </p:blipFill>
        <p:spPr>
          <a:xfrm>
            <a:off x="6353908" y="2551087"/>
            <a:ext cx="2944688" cy="1485900"/>
          </a:xfrm>
          <a:prstGeom prst="rect">
            <a:avLst/>
          </a:prstGeom>
        </p:spPr>
      </p:pic>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C9F9E8C7-23F0-1AAE-DF95-1CEA86F16841}"/>
                  </a:ext>
                </a:extLst>
              </p:cNvPr>
              <p:cNvSpPr txBox="1"/>
              <p:nvPr/>
            </p:nvSpPr>
            <p:spPr>
              <a:xfrm>
                <a:off x="3270723" y="2477979"/>
                <a:ext cx="1858509" cy="1273754"/>
              </a:xfrm>
              <a:prstGeom prst="roundRect">
                <a:avLst/>
              </a:prstGeom>
              <a:noFill/>
              <a:ln w="28575">
                <a:solidFill>
                  <a:schemeClr val="accent4">
                    <a:lumMod val="75000"/>
                  </a:schemeClr>
                </a:solidFill>
              </a:ln>
            </p:spPr>
            <p:txBody>
              <a:bodyPr wrap="square">
                <a:spAutoFit/>
              </a:bodyPr>
              <a:lstStyle/>
              <a:p>
                <a:pPr/>
                <a14:m>
                  <m:oMathPara xmlns:m="http://schemas.openxmlformats.org/officeDocument/2006/math">
                    <m:oMathParaPr>
                      <m:jc m:val="centerGroup"/>
                    </m:oMathParaPr>
                    <m:oMath xmlns:m="http://schemas.openxmlformats.org/officeDocument/2006/math">
                      <m:nary>
                        <m:naryPr>
                          <m:chr m:val="∑"/>
                          <m:supHide m:val="on"/>
                          <m:ctrlPr>
                            <a:rPr lang="en-US" b="0" i="1" smtClean="0">
                              <a:latin typeface="Cambria Math" panose="02040503050406030204" pitchFamily="18" charset="0"/>
                            </a:rPr>
                          </m:ctrlPr>
                        </m:naryPr>
                        <m:sub>
                          <m:r>
                            <a:rPr lang="en-US" b="0" i="1" smtClean="0">
                              <a:latin typeface="Cambria Math" panose="02040503050406030204" pitchFamily="18" charset="0"/>
                            </a:rPr>
                            <m:t>𝑘</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Ω</m:t>
                              </m:r>
                            </m:e>
                            <m:sub>
                              <m:r>
                                <a:rPr lang="en-US" b="0" i="1" smtClean="0">
                                  <a:latin typeface="Cambria Math" panose="02040503050406030204" pitchFamily="18" charset="0"/>
                                </a:rPr>
                                <m:t>𝑋</m:t>
                              </m:r>
                            </m:sub>
                          </m:sSub>
                        </m:sub>
                        <m:sup/>
                        <m:e>
                          <m:sSub>
                            <m:sSubPr>
                              <m:ctrlPr>
                                <a:rPr lang="en-US" i="1">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𝑋</m:t>
                              </m:r>
                            </m:sub>
                          </m:sSub>
                          <m:r>
                            <a:rPr lang="en-US" i="1">
                              <a:latin typeface="Cambria Math" panose="02040503050406030204" pitchFamily="18" charset="0"/>
                            </a:rPr>
                            <m:t>(</m:t>
                          </m:r>
                          <m:r>
                            <a:rPr lang="en-US" b="0" i="1" smtClean="0">
                              <a:latin typeface="Cambria Math" panose="02040503050406030204" pitchFamily="18" charset="0"/>
                            </a:rPr>
                            <m:t>𝑘</m:t>
                          </m:r>
                          <m:r>
                            <a:rPr lang="en-US" i="1">
                              <a:latin typeface="Cambria Math" panose="02040503050406030204" pitchFamily="18" charset="0"/>
                            </a:rPr>
                            <m:t>)</m:t>
                          </m:r>
                        </m:e>
                      </m:nary>
                      <m:r>
                        <a:rPr lang="en-US" b="0" i="1" smtClean="0">
                          <a:latin typeface="Cambria Math" panose="02040503050406030204" pitchFamily="18" charset="0"/>
                        </a:rPr>
                        <m:t>=1</m:t>
                      </m:r>
                    </m:oMath>
                  </m:oMathPara>
                </a14:m>
                <a:endParaRPr lang="en-US" dirty="0"/>
              </a:p>
              <a:p>
                <a:endParaRPr lang="en-US" sz="500" dirty="0"/>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0≤</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r>
                        <a:rPr lang="en-US" b="0" i="1" smtClean="0">
                          <a:latin typeface="Cambria Math" panose="02040503050406030204" pitchFamily="18" charset="0"/>
                        </a:rPr>
                        <m:t>≤1</m:t>
                      </m:r>
                    </m:oMath>
                  </m:oMathPara>
                </a14:m>
                <a:endParaRPr lang="en-US" dirty="0"/>
              </a:p>
            </p:txBody>
          </p:sp>
        </mc:Choice>
        <mc:Fallback xmlns="">
          <p:sp>
            <p:nvSpPr>
              <p:cNvPr id="13" name="TextBox 12">
                <a:extLst>
                  <a:ext uri="{FF2B5EF4-FFF2-40B4-BE49-F238E27FC236}">
                    <a16:creationId xmlns:a16="http://schemas.microsoft.com/office/drawing/2014/main" id="{C9F9E8C7-23F0-1AAE-DF95-1CEA86F16841}"/>
                  </a:ext>
                </a:extLst>
              </p:cNvPr>
              <p:cNvSpPr txBox="1">
                <a:spLocks noRot="1" noChangeAspect="1" noMove="1" noResize="1" noEditPoints="1" noAdjustHandles="1" noChangeArrowheads="1" noChangeShapeType="1" noTextEdit="1"/>
              </p:cNvSpPr>
              <p:nvPr/>
            </p:nvSpPr>
            <p:spPr>
              <a:xfrm>
                <a:off x="3270723" y="2477979"/>
                <a:ext cx="1858509" cy="1273754"/>
              </a:xfrm>
              <a:prstGeom prst="roundRect">
                <a:avLst/>
              </a:prstGeom>
              <a:blipFill>
                <a:blip r:embed="rId5"/>
                <a:stretch>
                  <a:fillRect/>
                </a:stretch>
              </a:blipFill>
              <a:ln w="28575">
                <a:solidFill>
                  <a:schemeClr val="accent4">
                    <a:lumMod val="75000"/>
                  </a:schemeClr>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AFC1D068-CBF6-9C9A-1CB4-2E00D883C661}"/>
                  </a:ext>
                </a:extLst>
              </p:cNvPr>
              <p:cNvSpPr txBox="1"/>
              <p:nvPr/>
            </p:nvSpPr>
            <p:spPr>
              <a:xfrm>
                <a:off x="9130700" y="2551087"/>
                <a:ext cx="2057842" cy="1154926"/>
              </a:xfrm>
              <a:prstGeom prst="roundRect">
                <a:avLst/>
              </a:prstGeom>
              <a:noFill/>
              <a:ln w="38100">
                <a:solidFill>
                  <a:schemeClr val="accent4">
                    <a:lumMod val="75000"/>
                  </a:schemeClr>
                </a:solidFill>
              </a:ln>
            </p:spPr>
            <p:txBody>
              <a:bodyPr wrap="square">
                <a:spAutoFit/>
              </a:bodyPr>
              <a:lstStyle/>
              <a:p>
                <a:pPr/>
                <a14:m>
                  <m:oMathPara xmlns:m="http://schemas.openxmlformats.org/officeDocument/2006/math">
                    <m:oMathParaPr>
                      <m:jc m:val="left"/>
                    </m:oMathParaPr>
                    <m:oMath xmlns:m="http://schemas.openxmlformats.org/officeDocument/2006/math">
                      <m:nary>
                        <m:naryPr>
                          <m:ctrlP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ctrlPr>
                        </m:naryPr>
                        <m:sub>
                          <m:r>
                            <m:rPr>
                              <m:brk m:alnAt="23"/>
                            </m:rP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m:t>
                          </m:r>
                        </m:sub>
                        <m:sup>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m:t>
                          </m:r>
                        </m:sup>
                        <m:e>
                          <m:sSub>
                            <m:sSubPr>
                              <m:ctrlP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ctrlPr>
                            </m:sSubPr>
                            <m:e>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𝑓</m:t>
                              </m:r>
                            </m:e>
                            <m:sub>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𝑋</m:t>
                              </m:r>
                            </m:sub>
                          </m:sSub>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𝑘</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m:t>
                          </m:r>
                        </m:e>
                      </m:nary>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 </m:t>
                      </m:r>
                      <m:r>
                        <m:rPr>
                          <m:sty m:val="p"/>
                        </m:rPr>
                        <a:rPr kumimoji="0" lang="en-US" b="0" i="0" u="none" strike="noStrike" kern="1200" cap="none" spc="0" normalizeH="0" baseline="0" noProof="0" smtClean="0">
                          <a:ln>
                            <a:noFill/>
                          </a:ln>
                          <a:solidFill>
                            <a:prstClr val="black"/>
                          </a:solidFill>
                          <a:effectLst/>
                          <a:uLnTx/>
                          <a:uFillTx/>
                          <a:latin typeface="Cambria Math" panose="02040503050406030204" pitchFamily="18" charset="0"/>
                        </a:rPr>
                        <m:t>d</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𝑘</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=1</m:t>
                      </m:r>
                    </m:oMath>
                  </m:oMathPara>
                </a14:m>
                <a:endParaRPr lang="en-US" dirty="0"/>
              </a:p>
              <a:p>
                <a:endParaRPr lang="en-US" sz="500" dirty="0"/>
              </a:p>
              <a:p>
                <a:pPr/>
                <a14:m>
                  <m:oMathPara xmlns:m="http://schemas.openxmlformats.org/officeDocument/2006/math">
                    <m:oMathParaPr>
                      <m:jc m:val="left"/>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r>
                        <a:rPr lang="en-US" b="0" i="1" smtClean="0">
                          <a:latin typeface="Cambria Math" panose="02040503050406030204" pitchFamily="18" charset="0"/>
                        </a:rPr>
                        <m:t>≥0</m:t>
                      </m:r>
                    </m:oMath>
                  </m:oMathPara>
                </a14:m>
                <a:endParaRPr lang="en-US" dirty="0"/>
              </a:p>
            </p:txBody>
          </p:sp>
        </mc:Choice>
        <mc:Fallback xmlns="">
          <p:sp>
            <p:nvSpPr>
              <p:cNvPr id="17" name="TextBox 16">
                <a:extLst>
                  <a:ext uri="{FF2B5EF4-FFF2-40B4-BE49-F238E27FC236}">
                    <a16:creationId xmlns:a16="http://schemas.microsoft.com/office/drawing/2014/main" id="{AFC1D068-CBF6-9C9A-1CB4-2E00D883C661}"/>
                  </a:ext>
                </a:extLst>
              </p:cNvPr>
              <p:cNvSpPr txBox="1">
                <a:spLocks noRot="1" noChangeAspect="1" noMove="1" noResize="1" noEditPoints="1" noAdjustHandles="1" noChangeArrowheads="1" noChangeShapeType="1" noTextEdit="1"/>
              </p:cNvSpPr>
              <p:nvPr/>
            </p:nvSpPr>
            <p:spPr>
              <a:xfrm>
                <a:off x="9130700" y="2551087"/>
                <a:ext cx="2057842" cy="1154926"/>
              </a:xfrm>
              <a:prstGeom prst="roundRect">
                <a:avLst/>
              </a:prstGeom>
              <a:blipFill>
                <a:blip r:embed="rId6"/>
                <a:stretch>
                  <a:fillRect/>
                </a:stretch>
              </a:blipFill>
              <a:ln w="38100">
                <a:solidFill>
                  <a:schemeClr val="accent4">
                    <a:lumMod val="75000"/>
                  </a:schemeClr>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BE408A16-3A31-75AC-6B1A-36A7423C0C69}"/>
                  </a:ext>
                </a:extLst>
              </p:cNvPr>
              <p:cNvSpPr txBox="1"/>
              <p:nvPr/>
            </p:nvSpPr>
            <p:spPr>
              <a:xfrm>
                <a:off x="430529" y="6044028"/>
                <a:ext cx="11513819" cy="374571"/>
              </a:xfrm>
              <a:prstGeom prst="roundRect">
                <a:avLst/>
              </a:prstGeom>
              <a:solidFill>
                <a:srgbClr val="EAF1F6"/>
              </a:solidFill>
              <a:ln w="28575">
                <a:noFill/>
              </a:ln>
            </p:spPr>
            <p:txBody>
              <a:bodyPr wrap="square" lIns="0" tIns="0" rIns="0" bIns="0">
                <a:spAutoFit/>
              </a:bodyPr>
              <a:lstStyle/>
              <a:p>
                <a:pPr algn="ctr"/>
                <a:r>
                  <a:rPr lang="en-US" sz="2200" b="1" dirty="0">
                    <a:solidFill>
                      <a:schemeClr val="accent5"/>
                    </a:solidFill>
                    <a:latin typeface="Segoe UI Semilight" panose="020B0402040204020203" pitchFamily="34" charset="0"/>
                    <a:cs typeface="Segoe UI Semilight" panose="020B0402040204020203" pitchFamily="34" charset="0"/>
                  </a:rPr>
                  <a:t>Variance</a:t>
                </a:r>
                <a:r>
                  <a:rPr lang="en-US" sz="2200" b="1" dirty="0">
                    <a:solidFill>
                      <a:schemeClr val="tx1"/>
                    </a:solidFill>
                    <a:latin typeface="Segoe UI Semilight" panose="020B0402040204020203" pitchFamily="34" charset="0"/>
                    <a:cs typeface="Segoe UI Semilight" panose="020B0402040204020203" pitchFamily="34" charset="0"/>
                  </a:rPr>
                  <a:t> </a:t>
                </a:r>
                <a:r>
                  <a:rPr lang="en-US" sz="2200" dirty="0">
                    <a:solidFill>
                      <a:schemeClr val="tx1"/>
                    </a:solidFill>
                    <a:latin typeface="Segoe UI Semilight" panose="020B0402040204020203" pitchFamily="34" charset="0"/>
                    <a:cs typeface="Segoe UI Semilight" panose="020B0402040204020203" pitchFamily="34" charset="0"/>
                  </a:rPr>
                  <a:t>is </a:t>
                </a:r>
                <a14:m>
                  <m:oMath xmlns:m="http://schemas.openxmlformats.org/officeDocument/2006/math">
                    <m:r>
                      <a:rPr lang="en-US" sz="2200" b="0" i="1" smtClean="0">
                        <a:solidFill>
                          <a:schemeClr val="tx1"/>
                        </a:solidFill>
                        <a:latin typeface="Cambria Math" panose="02040503050406030204" pitchFamily="18" charset="0"/>
                        <a:cs typeface="Segoe UI Semilight" panose="020B0402040204020203" pitchFamily="34" charset="0"/>
                      </a:rPr>
                      <m:t>𝑉𝑎𝑟</m:t>
                    </m:r>
                    <m:d>
                      <m:dPr>
                        <m:ctrlPr>
                          <a:rPr lang="en-US" sz="2200" b="0" i="1" smtClean="0">
                            <a:solidFill>
                              <a:schemeClr val="tx1"/>
                            </a:solidFill>
                            <a:latin typeface="Cambria Math" panose="02040503050406030204" pitchFamily="18" charset="0"/>
                            <a:cs typeface="Segoe UI Semilight" panose="020B0402040204020203" pitchFamily="34" charset="0"/>
                          </a:rPr>
                        </m:ctrlPr>
                      </m:dPr>
                      <m:e>
                        <m:r>
                          <a:rPr lang="en-US" sz="2200" b="0" i="1" smtClean="0">
                            <a:solidFill>
                              <a:schemeClr val="tx1"/>
                            </a:solidFill>
                            <a:latin typeface="Cambria Math" panose="02040503050406030204" pitchFamily="18" charset="0"/>
                            <a:cs typeface="Segoe UI Semilight" panose="020B0402040204020203" pitchFamily="34" charset="0"/>
                          </a:rPr>
                          <m:t>𝑋</m:t>
                        </m:r>
                      </m:e>
                    </m:d>
                    <m:r>
                      <a:rPr lang="en-US" sz="2200" b="0" i="1" smtClean="0">
                        <a:solidFill>
                          <a:schemeClr val="tx1"/>
                        </a:solidFill>
                        <a:latin typeface="Cambria Math" panose="02040503050406030204" pitchFamily="18" charset="0"/>
                        <a:cs typeface="Segoe UI Semilight" panose="020B0402040204020203" pitchFamily="34" charset="0"/>
                      </a:rPr>
                      <m:t>=</m:t>
                    </m:r>
                    <m:r>
                      <a:rPr lang="en-US" sz="2200" i="1">
                        <a:solidFill>
                          <a:schemeClr val="tx1"/>
                        </a:solidFill>
                        <a:latin typeface="Cambria Math" panose="02040503050406030204" pitchFamily="18" charset="0"/>
                      </a:rPr>
                      <m:t>𝔼</m:t>
                    </m:r>
                    <m:d>
                      <m:dPr>
                        <m:begChr m:val="["/>
                        <m:endChr m:val="]"/>
                        <m:ctrlPr>
                          <a:rPr lang="en-US" sz="2200" b="0" i="1" smtClean="0">
                            <a:solidFill>
                              <a:schemeClr val="tx1"/>
                            </a:solidFill>
                            <a:latin typeface="Cambria Math" panose="02040503050406030204" pitchFamily="18" charset="0"/>
                          </a:rPr>
                        </m:ctrlPr>
                      </m:dPr>
                      <m:e>
                        <m:sSup>
                          <m:sSupPr>
                            <m:ctrlPr>
                              <a:rPr lang="en-US" sz="2200" b="0" i="1" smtClean="0">
                                <a:solidFill>
                                  <a:schemeClr val="tx1"/>
                                </a:solidFill>
                                <a:latin typeface="Cambria Math" panose="02040503050406030204" pitchFamily="18" charset="0"/>
                              </a:rPr>
                            </m:ctrlPr>
                          </m:sSupPr>
                          <m:e>
                            <m:r>
                              <a:rPr lang="en-US" sz="2200" b="0" i="1" smtClean="0">
                                <a:solidFill>
                                  <a:schemeClr val="tx1"/>
                                </a:solidFill>
                                <a:latin typeface="Cambria Math" panose="02040503050406030204" pitchFamily="18" charset="0"/>
                              </a:rPr>
                              <m:t>𝑋</m:t>
                            </m:r>
                          </m:e>
                          <m:sup>
                            <m:r>
                              <a:rPr lang="en-US" sz="2200" b="0" i="1" smtClean="0">
                                <a:solidFill>
                                  <a:schemeClr val="tx1"/>
                                </a:solidFill>
                                <a:latin typeface="Cambria Math" panose="02040503050406030204" pitchFamily="18" charset="0"/>
                              </a:rPr>
                              <m:t>2</m:t>
                            </m:r>
                          </m:sup>
                        </m:sSup>
                      </m:e>
                    </m:d>
                    <m:r>
                      <a:rPr lang="en-US" sz="2200" b="0" i="1" smtClean="0">
                        <a:solidFill>
                          <a:schemeClr val="tx1"/>
                        </a:solidFill>
                        <a:latin typeface="Cambria Math" panose="02040503050406030204" pitchFamily="18" charset="0"/>
                      </a:rPr>
                      <m:t>−</m:t>
                    </m:r>
                    <m:sSup>
                      <m:sSupPr>
                        <m:ctrlPr>
                          <a:rPr lang="en-US" sz="2200" b="0" i="1" smtClean="0">
                            <a:solidFill>
                              <a:schemeClr val="tx1"/>
                            </a:solidFill>
                            <a:latin typeface="Cambria Math" panose="02040503050406030204" pitchFamily="18" charset="0"/>
                          </a:rPr>
                        </m:ctrlPr>
                      </m:sSupPr>
                      <m:e>
                        <m:d>
                          <m:dPr>
                            <m:ctrlPr>
                              <a:rPr lang="en-US" sz="2200" b="0" i="1" smtClean="0">
                                <a:solidFill>
                                  <a:schemeClr val="tx1"/>
                                </a:solidFill>
                                <a:latin typeface="Cambria Math" panose="02040503050406030204" pitchFamily="18" charset="0"/>
                              </a:rPr>
                            </m:ctrlPr>
                          </m:dPr>
                          <m:e>
                            <m:r>
                              <a:rPr lang="en-US" sz="2200" i="1">
                                <a:solidFill>
                                  <a:schemeClr val="tx1"/>
                                </a:solidFill>
                                <a:latin typeface="Cambria Math" panose="02040503050406030204" pitchFamily="18" charset="0"/>
                              </a:rPr>
                              <m:t>𝔼</m:t>
                            </m:r>
                            <m:d>
                              <m:dPr>
                                <m:begChr m:val="["/>
                                <m:endChr m:val="]"/>
                                <m:ctrlPr>
                                  <a:rPr lang="en-US" sz="2200" b="0" i="1" smtClean="0">
                                    <a:solidFill>
                                      <a:schemeClr val="tx1"/>
                                    </a:solidFill>
                                    <a:latin typeface="Cambria Math" panose="02040503050406030204" pitchFamily="18" charset="0"/>
                                  </a:rPr>
                                </m:ctrlPr>
                              </m:dPr>
                              <m:e>
                                <m:r>
                                  <a:rPr lang="en-US" sz="2200" b="0" i="1" smtClean="0">
                                    <a:solidFill>
                                      <a:schemeClr val="tx1"/>
                                    </a:solidFill>
                                    <a:latin typeface="Cambria Math" panose="02040503050406030204" pitchFamily="18" charset="0"/>
                                  </a:rPr>
                                  <m:t>𝑋</m:t>
                                </m:r>
                              </m:e>
                            </m:d>
                          </m:e>
                        </m:d>
                      </m:e>
                      <m:sup>
                        <m:r>
                          <a:rPr lang="en-US" sz="2200" b="0" i="1" smtClean="0">
                            <a:solidFill>
                              <a:schemeClr val="tx1"/>
                            </a:solidFill>
                            <a:latin typeface="Cambria Math" panose="02040503050406030204" pitchFamily="18" charset="0"/>
                          </a:rPr>
                          <m:t>2</m:t>
                        </m:r>
                      </m:sup>
                    </m:sSup>
                  </m:oMath>
                </a14:m>
                <a:endParaRPr lang="en-US" sz="2200" b="1" dirty="0">
                  <a:solidFill>
                    <a:schemeClr val="tx1"/>
                  </a:solidFill>
                  <a:latin typeface="Segoe UI Semilight" panose="020B0402040204020203" pitchFamily="34" charset="0"/>
                  <a:cs typeface="Segoe UI Semilight" panose="020B0402040204020203" pitchFamily="34" charset="0"/>
                </a:endParaRPr>
              </a:p>
            </p:txBody>
          </p:sp>
        </mc:Choice>
        <mc:Fallback xmlns="">
          <p:sp>
            <p:nvSpPr>
              <p:cNvPr id="19" name="TextBox 18">
                <a:extLst>
                  <a:ext uri="{FF2B5EF4-FFF2-40B4-BE49-F238E27FC236}">
                    <a16:creationId xmlns:a16="http://schemas.microsoft.com/office/drawing/2014/main" id="{BE408A16-3A31-75AC-6B1A-36A7423C0C69}"/>
                  </a:ext>
                </a:extLst>
              </p:cNvPr>
              <p:cNvSpPr txBox="1">
                <a:spLocks noRot="1" noChangeAspect="1" noMove="1" noResize="1" noEditPoints="1" noAdjustHandles="1" noChangeArrowheads="1" noChangeShapeType="1" noTextEdit="1"/>
              </p:cNvSpPr>
              <p:nvPr/>
            </p:nvSpPr>
            <p:spPr>
              <a:xfrm>
                <a:off x="430529" y="6044028"/>
                <a:ext cx="11513819" cy="374571"/>
              </a:xfrm>
              <a:prstGeom prst="roundRect">
                <a:avLst/>
              </a:prstGeom>
              <a:blipFill>
                <a:blip r:embed="rId7"/>
                <a:stretch>
                  <a:fillRect t="-16129" b="-40323"/>
                </a:stretch>
              </a:blipFill>
              <a:ln w="28575">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Rectangle: Rounded Corners 19">
                <a:extLst>
                  <a:ext uri="{FF2B5EF4-FFF2-40B4-BE49-F238E27FC236}">
                    <a16:creationId xmlns:a16="http://schemas.microsoft.com/office/drawing/2014/main" id="{16A061D0-44DC-92FB-8FCE-19E4A58F110D}"/>
                  </a:ext>
                </a:extLst>
              </p:cNvPr>
              <p:cNvSpPr/>
              <p:nvPr/>
            </p:nvSpPr>
            <p:spPr>
              <a:xfrm>
                <a:off x="612753" y="4217195"/>
                <a:ext cx="4516479" cy="823865"/>
              </a:xfrm>
              <a:prstGeom prst="roundRect">
                <a:avLst/>
              </a:prstGeom>
              <a:solidFill>
                <a:schemeClr val="bg1"/>
              </a:solidFill>
              <a:ln w="28575">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endParaRPr kumimoji="0" lang="en-US" sz="2000" b="0" i="1" u="sng"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endParaRP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endParaRPr lang="en-US" sz="2000" i="1" u="sng" dirty="0">
                  <a:solidFill>
                    <a:prstClr val="black"/>
                  </a:solidFill>
                  <a:latin typeface="Segoe UI Semilight" panose="020B0402040204020203" pitchFamily="34" charset="0"/>
                  <a:cs typeface="Segoe UI Semilight" panose="020B0402040204020203" pitchFamily="34" charset="0"/>
                </a:endParaRPr>
              </a:p>
              <a:p>
                <a:pPr marR="0" lvl="0" algn="l" defTabSz="914400" rtl="0" eaLnBrk="1" fontAlgn="auto" latinLnBrk="0" hangingPunct="1">
                  <a:lnSpc>
                    <a:spcPct val="90000"/>
                  </a:lnSpc>
                  <a:spcBef>
                    <a:spcPts val="1200"/>
                  </a:spcBef>
                  <a:spcAft>
                    <a:spcPts val="200"/>
                  </a:spcAft>
                  <a:buClr>
                    <a:srgbClr val="1CADE4"/>
                  </a:buClr>
                  <a:buSzPct val="100000"/>
                  <a:tabLst/>
                  <a:defRPr/>
                </a:pPr>
                <a:r>
                  <a:rPr kumimoji="0" lang="en-US" sz="2000" b="0" i="1" u="sng"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Sum</a:t>
                </a:r>
                <a:r>
                  <a:rPr kumimoji="0" lang="en-US" sz="20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up the probabilities of values </a:t>
                </a:r>
                <a14:m>
                  <m:oMath xmlns:m="http://schemas.openxmlformats.org/officeDocument/2006/math">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rPr>
                      <m:t>≤</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rPr>
                      <m:t>𝑘</m:t>
                    </m:r>
                  </m:oMath>
                </a14:m>
                <a:endParaRPr kumimoji="0" lang="en-US" sz="20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endParaRPr>
              </a:p>
            </p:txBody>
          </p:sp>
        </mc:Choice>
        <mc:Fallback xmlns="">
          <p:sp>
            <p:nvSpPr>
              <p:cNvPr id="20" name="Rectangle: Rounded Corners 19">
                <a:extLst>
                  <a:ext uri="{FF2B5EF4-FFF2-40B4-BE49-F238E27FC236}">
                    <a16:creationId xmlns:a16="http://schemas.microsoft.com/office/drawing/2014/main" id="{16A061D0-44DC-92FB-8FCE-19E4A58F110D}"/>
                  </a:ext>
                </a:extLst>
              </p:cNvPr>
              <p:cNvSpPr>
                <a:spLocks noRot="1" noChangeAspect="1" noMove="1" noResize="1" noEditPoints="1" noAdjustHandles="1" noChangeArrowheads="1" noChangeShapeType="1" noTextEdit="1"/>
              </p:cNvSpPr>
              <p:nvPr/>
            </p:nvSpPr>
            <p:spPr>
              <a:xfrm>
                <a:off x="612753" y="4217195"/>
                <a:ext cx="4516479" cy="823865"/>
              </a:xfrm>
              <a:prstGeom prst="roundRect">
                <a:avLst/>
              </a:prstGeom>
              <a:blipFill>
                <a:blip r:embed="rId8"/>
                <a:stretch>
                  <a:fillRect l="-268" b="-6429"/>
                </a:stretch>
              </a:blipFill>
              <a:ln w="28575">
                <a:solidFill>
                  <a:schemeClr val="accent1">
                    <a:lumMod val="75000"/>
                  </a:schemeClr>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Rectangle: Rounded Corners 20">
                <a:extLst>
                  <a:ext uri="{FF2B5EF4-FFF2-40B4-BE49-F238E27FC236}">
                    <a16:creationId xmlns:a16="http://schemas.microsoft.com/office/drawing/2014/main" id="{ED127C20-1F08-28A5-6D0A-132802C15AFA}"/>
                  </a:ext>
                </a:extLst>
              </p:cNvPr>
              <p:cNvSpPr/>
              <p:nvPr/>
            </p:nvSpPr>
            <p:spPr>
              <a:xfrm>
                <a:off x="6389300" y="4262554"/>
                <a:ext cx="5520757" cy="823865"/>
              </a:xfrm>
              <a:prstGeom prst="roundRect">
                <a:avLst/>
              </a:prstGeom>
              <a:solidFill>
                <a:schemeClr val="bg1"/>
              </a:solidFill>
              <a:ln w="28575">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endParaRPr kumimoji="0" lang="en-US" sz="2000" b="0" i="1" u="sng"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endParaRP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endParaRPr lang="en-US" sz="2000" i="1" u="sng" dirty="0">
                  <a:solidFill>
                    <a:prstClr val="black"/>
                  </a:solidFill>
                  <a:latin typeface="Segoe UI Semilight" panose="020B0402040204020203" pitchFamily="34" charset="0"/>
                  <a:cs typeface="Segoe UI Semilight" panose="020B0402040204020203" pitchFamily="34" charset="0"/>
                </a:endParaRPr>
              </a:p>
              <a:p>
                <a:pPr lvl="0"/>
                <a:r>
                  <a:rPr lang="en-US" sz="2000" i="1" u="sng" dirty="0">
                    <a:solidFill>
                      <a:prstClr val="black"/>
                    </a:solidFill>
                    <a:latin typeface="Segoe UI Semilight" panose="020B0402040204020203" pitchFamily="34" charset="0"/>
                    <a:cs typeface="Segoe UI Semilight" panose="020B0402040204020203" pitchFamily="34" charset="0"/>
                  </a:rPr>
                  <a:t>Integrate</a:t>
                </a:r>
                <a:r>
                  <a:rPr lang="en-US" sz="2000" dirty="0">
                    <a:solidFill>
                      <a:prstClr val="black"/>
                    </a:solidFill>
                    <a:latin typeface="Segoe UI Semilight" panose="020B0402040204020203" pitchFamily="34" charset="0"/>
                    <a:cs typeface="Segoe UI Semilight" panose="020B0402040204020203" pitchFamily="34" charset="0"/>
                  </a:rPr>
                  <a:t> over values </a:t>
                </a:r>
                <a14:m>
                  <m:oMath xmlns:m="http://schemas.openxmlformats.org/officeDocument/2006/math">
                    <m:r>
                      <a:rPr lang="en-US" sz="2000" i="1">
                        <a:solidFill>
                          <a:prstClr val="black"/>
                        </a:solidFill>
                        <a:latin typeface="Cambria Math" panose="02040503050406030204" pitchFamily="18" charset="0"/>
                      </a:rPr>
                      <m:t>≤</m:t>
                    </m:r>
                    <m:r>
                      <a:rPr lang="en-US" sz="2000" i="1">
                        <a:solidFill>
                          <a:prstClr val="black"/>
                        </a:solidFill>
                        <a:latin typeface="Cambria Math" panose="02040503050406030204" pitchFamily="18" charset="0"/>
                      </a:rPr>
                      <m:t>𝑘</m:t>
                    </m:r>
                  </m:oMath>
                </a14:m>
                <a:r>
                  <a:rPr lang="en-US" sz="2000" dirty="0">
                    <a:solidFill>
                      <a:prstClr val="black"/>
                    </a:solidFill>
                    <a:latin typeface="Segoe UI Semilight" panose="020B0402040204020203" pitchFamily="34" charset="0"/>
                    <a:cs typeface="Segoe UI Semilight" panose="020B0402040204020203" pitchFamily="34" charset="0"/>
                  </a:rPr>
                  <a:t>: </a:t>
                </a:r>
                <a14:m>
                  <m:oMath xmlns:m="http://schemas.openxmlformats.org/officeDocument/2006/math">
                    <m:sSub>
                      <m:sSubPr>
                        <m:ctrlPr>
                          <a:rPr lang="en-US" sz="2000" i="1">
                            <a:solidFill>
                              <a:prstClr val="black"/>
                            </a:solidFill>
                            <a:latin typeface="Cambria Math" panose="02040503050406030204" pitchFamily="18" charset="0"/>
                          </a:rPr>
                        </m:ctrlPr>
                      </m:sSubPr>
                      <m:e>
                        <m:r>
                          <a:rPr lang="en-US" sz="2000" i="1">
                            <a:solidFill>
                              <a:prstClr val="black"/>
                            </a:solidFill>
                            <a:latin typeface="Cambria Math" panose="02040503050406030204" pitchFamily="18" charset="0"/>
                          </a:rPr>
                          <m:t>𝐹</m:t>
                        </m:r>
                      </m:e>
                      <m:sub>
                        <m:r>
                          <a:rPr lang="en-US" sz="2000" i="1">
                            <a:solidFill>
                              <a:prstClr val="black"/>
                            </a:solidFill>
                            <a:latin typeface="Cambria Math" panose="02040503050406030204" pitchFamily="18" charset="0"/>
                          </a:rPr>
                          <m:t>𝑋</m:t>
                        </m:r>
                      </m:sub>
                    </m:sSub>
                    <m:d>
                      <m:dPr>
                        <m:ctrlPr>
                          <a:rPr lang="en-US" sz="2000" i="1">
                            <a:solidFill>
                              <a:prstClr val="black"/>
                            </a:solidFill>
                            <a:latin typeface="Cambria Math" panose="02040503050406030204" pitchFamily="18" charset="0"/>
                          </a:rPr>
                        </m:ctrlPr>
                      </m:dPr>
                      <m:e>
                        <m:r>
                          <a:rPr lang="en-US" sz="2000" i="1">
                            <a:solidFill>
                              <a:prstClr val="black"/>
                            </a:solidFill>
                            <a:latin typeface="Cambria Math" panose="02040503050406030204" pitchFamily="18" charset="0"/>
                          </a:rPr>
                          <m:t>𝑘</m:t>
                        </m:r>
                      </m:e>
                    </m:d>
                    <m:r>
                      <a:rPr lang="en-US" sz="2000" i="1">
                        <a:solidFill>
                          <a:prstClr val="black"/>
                        </a:solidFill>
                        <a:latin typeface="Cambria Math" panose="02040503050406030204" pitchFamily="18" charset="0"/>
                      </a:rPr>
                      <m:t>=</m:t>
                    </m:r>
                    <m:nary>
                      <m:naryPr>
                        <m:limLoc m:val="subSup"/>
                        <m:grow m:val="on"/>
                        <m:ctrlPr>
                          <a:rPr lang="en-US" sz="2000" i="1" dirty="0">
                            <a:solidFill>
                              <a:prstClr val="black"/>
                            </a:solidFill>
                            <a:latin typeface="Cambria Math" panose="02040503050406030204" pitchFamily="18" charset="0"/>
                          </a:rPr>
                        </m:ctrlPr>
                      </m:naryPr>
                      <m:sub>
                        <m:r>
                          <a:rPr lang="en-US" sz="2000" dirty="0">
                            <a:solidFill>
                              <a:prstClr val="black"/>
                            </a:solidFill>
                            <a:latin typeface="Cambria Math" panose="02040503050406030204" pitchFamily="18" charset="0"/>
                          </a:rPr>
                          <m:t>−∞</m:t>
                        </m:r>
                      </m:sub>
                      <m:sup>
                        <m:r>
                          <a:rPr lang="en-US" sz="2000" i="1" dirty="0">
                            <a:solidFill>
                              <a:prstClr val="black"/>
                            </a:solidFill>
                            <a:latin typeface="Cambria Math" panose="02040503050406030204" pitchFamily="18" charset="0"/>
                          </a:rPr>
                          <m:t>𝑘</m:t>
                        </m:r>
                      </m:sup>
                      <m:e>
                        <m:sSub>
                          <m:sSubPr>
                            <m:ctrlPr>
                              <a:rPr lang="en-US" sz="2000" i="1" dirty="0">
                                <a:solidFill>
                                  <a:srgbClr val="836967"/>
                                </a:solidFill>
                                <a:latin typeface="Cambria Math" panose="02040503050406030204" pitchFamily="18" charset="0"/>
                              </a:rPr>
                            </m:ctrlPr>
                          </m:sSubPr>
                          <m:e>
                            <m:r>
                              <a:rPr lang="en-US" sz="2000" i="1" dirty="0">
                                <a:solidFill>
                                  <a:prstClr val="black"/>
                                </a:solidFill>
                                <a:latin typeface="Cambria Math" panose="02040503050406030204" pitchFamily="18" charset="0"/>
                              </a:rPr>
                              <m:t>𝑓</m:t>
                            </m:r>
                          </m:e>
                          <m:sub>
                            <m:r>
                              <a:rPr lang="en-US" sz="2000" i="1" dirty="0">
                                <a:solidFill>
                                  <a:prstClr val="black"/>
                                </a:solidFill>
                                <a:latin typeface="Cambria Math" panose="02040503050406030204" pitchFamily="18" charset="0"/>
                              </a:rPr>
                              <m:t>𝑋</m:t>
                            </m:r>
                          </m:sub>
                        </m:sSub>
                        <m:d>
                          <m:dPr>
                            <m:ctrlPr>
                              <a:rPr lang="en-US" sz="2000" i="1" dirty="0">
                                <a:solidFill>
                                  <a:prstClr val="black"/>
                                </a:solidFill>
                                <a:latin typeface="Cambria Math" panose="02040503050406030204" pitchFamily="18" charset="0"/>
                              </a:rPr>
                            </m:ctrlPr>
                          </m:dPr>
                          <m:e>
                            <m:r>
                              <a:rPr lang="en-US" sz="2000" i="1" dirty="0">
                                <a:solidFill>
                                  <a:prstClr val="black"/>
                                </a:solidFill>
                                <a:latin typeface="Cambria Math" panose="02040503050406030204" pitchFamily="18" charset="0"/>
                              </a:rPr>
                              <m:t>𝑧</m:t>
                            </m:r>
                          </m:e>
                        </m:d>
                        <m:r>
                          <a:rPr lang="en-US" sz="2000" i="1" dirty="0">
                            <a:solidFill>
                              <a:prstClr val="black"/>
                            </a:solidFill>
                            <a:latin typeface="Cambria Math" panose="02040503050406030204" pitchFamily="18" charset="0"/>
                          </a:rPr>
                          <m:t>𝑑𝑧</m:t>
                        </m:r>
                      </m:e>
                    </m:nary>
                  </m:oMath>
                </a14:m>
                <a:endParaRPr lang="en-US" sz="2000" dirty="0">
                  <a:solidFill>
                    <a:prstClr val="black"/>
                  </a:solidFill>
                  <a:latin typeface="Segoe UI Semilight" panose="020B0402040204020203" pitchFamily="34" charset="0"/>
                  <a:cs typeface="Segoe UI Semilight" panose="020B0402040204020203" pitchFamily="34" charset="0"/>
                </a:endParaRPr>
              </a:p>
            </p:txBody>
          </p:sp>
        </mc:Choice>
        <mc:Fallback xmlns="">
          <p:sp>
            <p:nvSpPr>
              <p:cNvPr id="21" name="Rectangle: Rounded Corners 20">
                <a:extLst>
                  <a:ext uri="{FF2B5EF4-FFF2-40B4-BE49-F238E27FC236}">
                    <a16:creationId xmlns:a16="http://schemas.microsoft.com/office/drawing/2014/main" id="{ED127C20-1F08-28A5-6D0A-132802C15AFA}"/>
                  </a:ext>
                </a:extLst>
              </p:cNvPr>
              <p:cNvSpPr>
                <a:spLocks noRot="1" noChangeAspect="1" noMove="1" noResize="1" noEditPoints="1" noAdjustHandles="1" noChangeArrowheads="1" noChangeShapeType="1" noTextEdit="1"/>
              </p:cNvSpPr>
              <p:nvPr/>
            </p:nvSpPr>
            <p:spPr>
              <a:xfrm>
                <a:off x="6389300" y="4262554"/>
                <a:ext cx="5520757" cy="823865"/>
              </a:xfrm>
              <a:prstGeom prst="roundRect">
                <a:avLst/>
              </a:prstGeom>
              <a:blipFill>
                <a:blip r:embed="rId9"/>
                <a:stretch>
                  <a:fillRect l="-220" b="-1429"/>
                </a:stretch>
              </a:blipFill>
              <a:ln w="28575">
                <a:solidFill>
                  <a:schemeClr val="accent1">
                    <a:lumMod val="75000"/>
                  </a:schemeClr>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81F41072-9E69-89D1-E802-12257E7E866E}"/>
                  </a:ext>
                </a:extLst>
              </p:cNvPr>
              <p:cNvSpPr txBox="1"/>
              <p:nvPr/>
            </p:nvSpPr>
            <p:spPr>
              <a:xfrm>
                <a:off x="575240" y="4151287"/>
                <a:ext cx="11369108" cy="476726"/>
              </a:xfrm>
              <a:prstGeom prst="roundRect">
                <a:avLst/>
              </a:prstGeom>
              <a:solidFill>
                <a:srgbClr val="EAF1F6"/>
              </a:solidFill>
              <a:ln w="28575">
                <a:noFill/>
              </a:ln>
            </p:spPr>
            <p:txBody>
              <a:bodyPr wrap="square">
                <a:spAutoFit/>
              </a:bodyPr>
              <a:lstStyle/>
              <a:p>
                <a:pPr algn="ctr"/>
                <a:r>
                  <a:rPr lang="en-US" sz="2200" b="1" dirty="0">
                    <a:solidFill>
                      <a:schemeClr val="accent5"/>
                    </a:solidFill>
                    <a:latin typeface="Segoe UI Semilight" panose="020B0402040204020203" pitchFamily="34" charset="0"/>
                    <a:cs typeface="Segoe UI Semilight" panose="020B0402040204020203" pitchFamily="34" charset="0"/>
                  </a:rPr>
                  <a:t>Cumulative Distribution Function (CDF) </a:t>
                </a:r>
                <a:r>
                  <a:rPr lang="en-US" sz="2200" dirty="0">
                    <a:solidFill>
                      <a:schemeClr val="tx1"/>
                    </a:solidFill>
                    <a:latin typeface="Segoe UI Semilight" panose="020B0402040204020203" pitchFamily="34" charset="0"/>
                    <a:cs typeface="Segoe UI Semilight" panose="020B0402040204020203" pitchFamily="34" charset="0"/>
                  </a:rPr>
                  <a:t>is the function </a:t>
                </a:r>
                <a14:m>
                  <m:oMath xmlns:m="http://schemas.openxmlformats.org/officeDocument/2006/math">
                    <m:sSub>
                      <m:sSubPr>
                        <m:ctrlPr>
                          <a:rPr lang="en-US" sz="2200" b="0" i="1" smtClean="0">
                            <a:solidFill>
                              <a:schemeClr val="tx1"/>
                            </a:solidFill>
                            <a:latin typeface="Cambria Math" panose="02040503050406030204" pitchFamily="18" charset="0"/>
                            <a:cs typeface="Segoe UI Semilight" panose="020B0402040204020203" pitchFamily="34" charset="0"/>
                          </a:rPr>
                        </m:ctrlPr>
                      </m:sSubPr>
                      <m:e>
                        <m:r>
                          <a:rPr lang="en-US" sz="2200" b="0" i="1" smtClean="0">
                            <a:solidFill>
                              <a:schemeClr val="tx1"/>
                            </a:solidFill>
                            <a:latin typeface="Cambria Math" panose="02040503050406030204" pitchFamily="18" charset="0"/>
                            <a:cs typeface="Segoe UI Semilight" panose="020B0402040204020203" pitchFamily="34" charset="0"/>
                          </a:rPr>
                          <m:t>𝐹</m:t>
                        </m:r>
                      </m:e>
                      <m:sub>
                        <m:r>
                          <a:rPr lang="en-US" sz="2200" b="0" i="1" smtClean="0">
                            <a:solidFill>
                              <a:schemeClr val="tx1"/>
                            </a:solidFill>
                            <a:latin typeface="Cambria Math" panose="02040503050406030204" pitchFamily="18" charset="0"/>
                            <a:cs typeface="Segoe UI Semilight" panose="020B0402040204020203" pitchFamily="34" charset="0"/>
                          </a:rPr>
                          <m:t>𝑋</m:t>
                        </m:r>
                      </m:sub>
                    </m:sSub>
                    <m:d>
                      <m:dPr>
                        <m:ctrlPr>
                          <a:rPr lang="en-US" sz="2200" b="0" i="1" smtClean="0">
                            <a:solidFill>
                              <a:schemeClr val="tx1"/>
                            </a:solidFill>
                            <a:latin typeface="Cambria Math" panose="02040503050406030204" pitchFamily="18" charset="0"/>
                            <a:cs typeface="Segoe UI Semilight" panose="020B0402040204020203" pitchFamily="34" charset="0"/>
                          </a:rPr>
                        </m:ctrlPr>
                      </m:dPr>
                      <m:e>
                        <m:r>
                          <a:rPr lang="en-US" sz="2200" b="0" i="1" smtClean="0">
                            <a:solidFill>
                              <a:schemeClr val="tx1"/>
                            </a:solidFill>
                            <a:latin typeface="Cambria Math" panose="02040503050406030204" pitchFamily="18" charset="0"/>
                            <a:cs typeface="Segoe UI Semilight" panose="020B0402040204020203" pitchFamily="34" charset="0"/>
                          </a:rPr>
                          <m:t>𝑘</m:t>
                        </m:r>
                      </m:e>
                    </m:d>
                    <m:r>
                      <a:rPr lang="en-US" sz="2200" b="0" i="1" smtClean="0">
                        <a:solidFill>
                          <a:schemeClr val="tx1"/>
                        </a:solidFill>
                        <a:latin typeface="Cambria Math" panose="02040503050406030204" pitchFamily="18" charset="0"/>
                        <a:cs typeface="Segoe UI Semilight" panose="020B0402040204020203" pitchFamily="34" charset="0"/>
                      </a:rPr>
                      <m:t>=</m:t>
                    </m:r>
                    <m:r>
                      <a:rPr lang="en-US" sz="2200" b="1" i="1">
                        <a:solidFill>
                          <a:schemeClr val="tx1"/>
                        </a:solidFill>
                        <a:latin typeface="Cambria Math" panose="02040503050406030204" pitchFamily="18" charset="0"/>
                      </a:rPr>
                      <m:t>ℙ</m:t>
                    </m:r>
                    <m:r>
                      <a:rPr lang="en-US" sz="2200" b="1" i="1" smtClean="0">
                        <a:solidFill>
                          <a:schemeClr val="tx1"/>
                        </a:solidFill>
                        <a:latin typeface="Cambria Math" panose="02040503050406030204" pitchFamily="18" charset="0"/>
                      </a:rPr>
                      <m:t>(</m:t>
                    </m:r>
                    <m:r>
                      <a:rPr lang="en-US" sz="2200" b="1" i="1" smtClean="0">
                        <a:solidFill>
                          <a:schemeClr val="tx1"/>
                        </a:solidFill>
                        <a:latin typeface="Cambria Math" panose="02040503050406030204" pitchFamily="18" charset="0"/>
                      </a:rPr>
                      <m:t>𝑿</m:t>
                    </m:r>
                    <m:r>
                      <a:rPr lang="en-US" sz="2200" b="1" i="1" smtClean="0">
                        <a:solidFill>
                          <a:schemeClr val="tx1"/>
                        </a:solidFill>
                        <a:latin typeface="Cambria Math" panose="02040503050406030204" pitchFamily="18" charset="0"/>
                      </a:rPr>
                      <m:t>≤</m:t>
                    </m:r>
                    <m:r>
                      <a:rPr lang="en-US" sz="2200" b="1" i="1" smtClean="0">
                        <a:solidFill>
                          <a:schemeClr val="tx1"/>
                        </a:solidFill>
                        <a:latin typeface="Cambria Math" panose="02040503050406030204" pitchFamily="18" charset="0"/>
                      </a:rPr>
                      <m:t>𝒌</m:t>
                    </m:r>
                    <m:r>
                      <a:rPr lang="en-US" sz="2200" b="1" i="1" smtClean="0">
                        <a:solidFill>
                          <a:schemeClr val="tx1"/>
                        </a:solidFill>
                        <a:latin typeface="Cambria Math" panose="02040503050406030204" pitchFamily="18" charset="0"/>
                      </a:rPr>
                      <m:t>)</m:t>
                    </m:r>
                  </m:oMath>
                </a14:m>
                <a:endParaRPr lang="en-US" sz="2200" b="1" dirty="0">
                  <a:solidFill>
                    <a:schemeClr val="tx1"/>
                  </a:solidFill>
                  <a:latin typeface="Segoe UI Semilight" panose="020B0402040204020203" pitchFamily="34" charset="0"/>
                  <a:cs typeface="Segoe UI Semilight" panose="020B0402040204020203" pitchFamily="34" charset="0"/>
                </a:endParaRPr>
              </a:p>
            </p:txBody>
          </p:sp>
        </mc:Choice>
        <mc:Fallback xmlns="">
          <p:sp>
            <p:nvSpPr>
              <p:cNvPr id="18" name="TextBox 17">
                <a:extLst>
                  <a:ext uri="{FF2B5EF4-FFF2-40B4-BE49-F238E27FC236}">
                    <a16:creationId xmlns:a16="http://schemas.microsoft.com/office/drawing/2014/main" id="{81F41072-9E69-89D1-E802-12257E7E866E}"/>
                  </a:ext>
                </a:extLst>
              </p:cNvPr>
              <p:cNvSpPr txBox="1">
                <a:spLocks noRot="1" noChangeAspect="1" noMove="1" noResize="1" noEditPoints="1" noAdjustHandles="1" noChangeArrowheads="1" noChangeShapeType="1" noTextEdit="1"/>
              </p:cNvSpPr>
              <p:nvPr/>
            </p:nvSpPr>
            <p:spPr>
              <a:xfrm>
                <a:off x="575240" y="4151287"/>
                <a:ext cx="11369108" cy="476726"/>
              </a:xfrm>
              <a:prstGeom prst="roundRect">
                <a:avLst/>
              </a:prstGeom>
              <a:blipFill>
                <a:blip r:embed="rId10"/>
                <a:stretch>
                  <a:fillRect t="-2564" b="-21795"/>
                </a:stretch>
              </a:blipFill>
              <a:ln w="28575">
                <a:noFill/>
              </a:ln>
            </p:spPr>
            <p:txBody>
              <a:bodyPr/>
              <a:lstStyle/>
              <a:p>
                <a:r>
                  <a:rPr lang="en-US">
                    <a:noFill/>
                  </a:rPr>
                  <a:t> </a:t>
                </a:r>
              </a:p>
            </p:txBody>
          </p:sp>
        </mc:Fallback>
      </mc:AlternateContent>
      <p:sp>
        <p:nvSpPr>
          <p:cNvPr id="25" name="TextBox 24">
            <a:extLst>
              <a:ext uri="{FF2B5EF4-FFF2-40B4-BE49-F238E27FC236}">
                <a16:creationId xmlns:a16="http://schemas.microsoft.com/office/drawing/2014/main" id="{C99FE859-4245-1F18-4A1E-8BA58AEBF4DB}"/>
              </a:ext>
            </a:extLst>
          </p:cNvPr>
          <p:cNvSpPr txBox="1"/>
          <p:nvPr/>
        </p:nvSpPr>
        <p:spPr>
          <a:xfrm>
            <a:off x="430529" y="6535243"/>
            <a:ext cx="11513819" cy="255389"/>
          </a:xfrm>
          <a:prstGeom prst="roundRect">
            <a:avLst/>
          </a:prstGeom>
          <a:solidFill>
            <a:srgbClr val="F6F4EE"/>
          </a:solidFill>
          <a:ln w="28575">
            <a:noFill/>
          </a:ln>
        </p:spPr>
        <p:txBody>
          <a:bodyPr wrap="square" tIns="0" bIns="0">
            <a:spAutoFit/>
          </a:bodyPr>
          <a:lstStyle/>
          <a:p>
            <a:pPr algn="ctr"/>
            <a:r>
              <a:rPr lang="en-US" sz="1500" b="1" dirty="0">
                <a:latin typeface="Segoe UI Semilight" panose="020B0402040204020203" pitchFamily="34" charset="0"/>
                <a:cs typeface="Segoe UI Semilight" panose="020B0402040204020203" pitchFamily="34" charset="0"/>
              </a:rPr>
              <a:t>Linearity of expectation and properties of expectation and variance applies in both! </a:t>
            </a:r>
          </a:p>
        </p:txBody>
      </p:sp>
    </p:spTree>
    <p:extLst>
      <p:ext uri="{BB962C8B-B14F-4D97-AF65-F5344CB8AC3E}">
        <p14:creationId xmlns:p14="http://schemas.microsoft.com/office/powerpoint/2010/main" val="3028571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62DF2-DF4A-7FC6-9543-B09F46D3CDEA}"/>
              </a:ext>
            </a:extLst>
          </p:cNvPr>
          <p:cNvSpPr>
            <a:spLocks noGrp="1"/>
          </p:cNvSpPr>
          <p:nvPr>
            <p:ph type="title"/>
          </p:nvPr>
        </p:nvSpPr>
        <p:spPr>
          <a:xfrm>
            <a:off x="1902774" y="3262680"/>
            <a:ext cx="7561265" cy="590415"/>
          </a:xfrm>
        </p:spPr>
        <p:txBody>
          <a:bodyPr/>
          <a:lstStyle/>
          <a:p>
            <a:r>
              <a:rPr lang="en-US" dirty="0"/>
              <a:t>Zoo of </a:t>
            </a:r>
            <a:r>
              <a:rPr lang="en-US" b="1" dirty="0">
                <a:latin typeface="Segoe UI" panose="020B0502040204020203" pitchFamily="34" charset="0"/>
                <a:cs typeface="Segoe UI" panose="020B0502040204020203" pitchFamily="34" charset="0"/>
              </a:rPr>
              <a:t>Continuous</a:t>
            </a:r>
            <a:r>
              <a:rPr lang="en-US" b="1" dirty="0"/>
              <a:t> Random variables</a:t>
            </a:r>
            <a:endParaRPr lang="en-US" dirty="0"/>
          </a:p>
        </p:txBody>
      </p:sp>
      <p:sp>
        <p:nvSpPr>
          <p:cNvPr id="3" name="Text Placeholder 2">
            <a:extLst>
              <a:ext uri="{FF2B5EF4-FFF2-40B4-BE49-F238E27FC236}">
                <a16:creationId xmlns:a16="http://schemas.microsoft.com/office/drawing/2014/main" id="{45ECA30E-1168-D733-CD4B-9B011D78C8A4}"/>
              </a:ext>
            </a:extLst>
          </p:cNvPr>
          <p:cNvSpPr>
            <a:spLocks noGrp="1"/>
          </p:cNvSpPr>
          <p:nvPr>
            <p:ph type="body" idx="1"/>
          </p:nvPr>
        </p:nvSpPr>
        <p:spPr>
          <a:xfrm>
            <a:off x="1902775" y="3716068"/>
            <a:ext cx="7412675" cy="506283"/>
          </a:xfrm>
        </p:spPr>
        <p:txBody>
          <a:bodyPr>
            <a:normAutofit fontScale="92500"/>
          </a:bodyPr>
          <a:lstStyle/>
          <a:p>
            <a:r>
              <a:rPr lang="en-US" sz="2200" dirty="0"/>
              <a:t>and get practice with working with continuous random variables!</a:t>
            </a:r>
          </a:p>
        </p:txBody>
      </p:sp>
    </p:spTree>
    <p:extLst>
      <p:ext uri="{BB962C8B-B14F-4D97-AF65-F5344CB8AC3E}">
        <p14:creationId xmlns:p14="http://schemas.microsoft.com/office/powerpoint/2010/main" val="4847930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9481A-C0E0-4853-A668-02144B402D21}"/>
              </a:ext>
            </a:extLst>
          </p:cNvPr>
          <p:cNvSpPr>
            <a:spLocks noGrp="1"/>
          </p:cNvSpPr>
          <p:nvPr>
            <p:ph type="title"/>
          </p:nvPr>
        </p:nvSpPr>
        <p:spPr/>
        <p:txBody>
          <a:bodyPr/>
          <a:lstStyle/>
          <a:p>
            <a:r>
              <a:rPr lang="en-US" dirty="0"/>
              <a:t>Continuous Zoo</a:t>
            </a:r>
          </a:p>
        </p:txBody>
      </p:sp>
      <p:grpSp>
        <p:nvGrpSpPr>
          <p:cNvPr id="4" name="Group 3">
            <a:extLst>
              <a:ext uri="{FF2B5EF4-FFF2-40B4-BE49-F238E27FC236}">
                <a16:creationId xmlns:a16="http://schemas.microsoft.com/office/drawing/2014/main" id="{A092E1DE-130C-4043-A1B5-3DAE23F6C36A}"/>
              </a:ext>
            </a:extLst>
          </p:cNvPr>
          <p:cNvGrpSpPr/>
          <p:nvPr/>
        </p:nvGrpSpPr>
        <p:grpSpPr>
          <a:xfrm>
            <a:off x="438624" y="3045099"/>
            <a:ext cx="3276223" cy="2841351"/>
            <a:chOff x="1185842" y="3427084"/>
            <a:chExt cx="5809075" cy="1743803"/>
          </a:xfrm>
        </p:grpSpPr>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6B72DFF8-377A-4CC3-84A9-3FA3FC623F6B}"/>
                    </a:ext>
                  </a:extLst>
                </p:cNvPr>
                <p:cNvSpPr/>
                <p:nvPr/>
              </p:nvSpPr>
              <p:spPr>
                <a:xfrm>
                  <a:off x="1185842" y="3773914"/>
                  <a:ext cx="5809075" cy="1396973"/>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Bef>
                      <a:spcPts val="500"/>
                    </a:spcBef>
                  </a:pPr>
                  <a14:m>
                    <m:oMath xmlns:m="http://schemas.openxmlformats.org/officeDocument/2006/math">
                      <m:sSub>
                        <m:sSubPr>
                          <m:ctrlPr>
                            <a:rPr lang="en-US" sz="2000" b="1" i="1" smtClean="0">
                              <a:latin typeface="Cambria Math" panose="02040503050406030204" pitchFamily="18" charset="0"/>
                              <a:cs typeface="Segoe UI Semibold" panose="020B0702040204020203" pitchFamily="34" charset="0"/>
                            </a:rPr>
                          </m:ctrlPr>
                        </m:sSubPr>
                        <m:e>
                          <m:r>
                            <a:rPr lang="en-US" sz="2000" b="1" i="1" smtClean="0">
                              <a:latin typeface="Cambria Math" panose="02040503050406030204" pitchFamily="18" charset="0"/>
                              <a:cs typeface="Segoe UI Semibold" panose="020B0702040204020203" pitchFamily="34" charset="0"/>
                            </a:rPr>
                            <m:t>𝒇</m:t>
                          </m:r>
                        </m:e>
                        <m:sub>
                          <m:r>
                            <a:rPr lang="en-US" sz="2000" b="1" i="1" smtClean="0">
                              <a:latin typeface="Cambria Math" panose="02040503050406030204" pitchFamily="18" charset="0"/>
                              <a:cs typeface="Segoe UI Semibold" panose="020B0702040204020203" pitchFamily="34" charset="0"/>
                            </a:rPr>
                            <m:t>𝑿</m:t>
                          </m:r>
                        </m:sub>
                      </m:sSub>
                      <m:d>
                        <m:dPr>
                          <m:ctrlPr>
                            <a:rPr lang="en-US" sz="2000" b="1" i="1" smtClean="0">
                              <a:latin typeface="Cambria Math" panose="02040503050406030204" pitchFamily="18" charset="0"/>
                              <a:cs typeface="Segoe UI Semibold" panose="020B0702040204020203" pitchFamily="34" charset="0"/>
                            </a:rPr>
                          </m:ctrlPr>
                        </m:dPr>
                        <m:e>
                          <m:r>
                            <a:rPr lang="en-US" sz="2000" b="1" i="1" smtClean="0">
                              <a:latin typeface="Cambria Math" panose="02040503050406030204" pitchFamily="18" charset="0"/>
                              <a:cs typeface="Segoe UI Semibold" panose="020B0702040204020203" pitchFamily="34" charset="0"/>
                            </a:rPr>
                            <m:t>𝒌</m:t>
                          </m:r>
                        </m:e>
                      </m:d>
                      <m:r>
                        <a:rPr lang="en-US" sz="2000" b="1" i="1" smtClean="0">
                          <a:latin typeface="Cambria Math" panose="02040503050406030204" pitchFamily="18" charset="0"/>
                          <a:cs typeface="Segoe UI Semibold" panose="020B0702040204020203" pitchFamily="34" charset="0"/>
                        </a:rPr>
                        <m:t>=</m:t>
                      </m:r>
                      <m:f>
                        <m:fPr>
                          <m:ctrlPr>
                            <a:rPr lang="en-US" sz="2000" b="1" i="1" smtClean="0">
                              <a:latin typeface="Cambria Math" panose="02040503050406030204" pitchFamily="18" charset="0"/>
                              <a:cs typeface="Segoe UI Semibold" panose="020B0702040204020203" pitchFamily="34" charset="0"/>
                            </a:rPr>
                          </m:ctrlPr>
                        </m:fPr>
                        <m:num>
                          <m:r>
                            <a:rPr lang="en-US" sz="2000" b="1" i="1" smtClean="0">
                              <a:latin typeface="Cambria Math" panose="02040503050406030204" pitchFamily="18" charset="0"/>
                              <a:cs typeface="Segoe UI Semibold" panose="020B0702040204020203" pitchFamily="34" charset="0"/>
                            </a:rPr>
                            <m:t>𝟏</m:t>
                          </m:r>
                        </m:num>
                        <m:den>
                          <m:r>
                            <a:rPr lang="en-US" sz="2000" b="1" i="1" smtClean="0">
                              <a:latin typeface="Cambria Math" panose="02040503050406030204" pitchFamily="18" charset="0"/>
                              <a:cs typeface="Segoe UI Semibold" panose="020B0702040204020203" pitchFamily="34" charset="0"/>
                            </a:rPr>
                            <m:t>𝒃</m:t>
                          </m:r>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𝒂</m:t>
                          </m:r>
                        </m:den>
                      </m:f>
                    </m:oMath>
                  </a14:m>
                  <a:r>
                    <a:rPr lang="en-US" sz="2000" b="1" dirty="0">
                      <a:latin typeface="Segoe UI Semibold" panose="020B0702040204020203" pitchFamily="34" charset="0"/>
                      <a:cs typeface="Segoe UI Semibold" panose="020B0702040204020203" pitchFamily="34" charset="0"/>
                    </a:rPr>
                    <a:t> for </a:t>
                  </a:r>
                  <a14:m>
                    <m:oMath xmlns:m="http://schemas.openxmlformats.org/officeDocument/2006/math">
                      <m:r>
                        <a:rPr lang="en-US" sz="2000" b="1" i="1">
                          <a:latin typeface="Cambria Math" panose="02040503050406030204" pitchFamily="18" charset="0"/>
                          <a:cs typeface="Segoe UI Semibold" panose="020B0702040204020203" pitchFamily="34" charset="0"/>
                        </a:rPr>
                        <m:t>𝒂</m:t>
                      </m:r>
                      <m:r>
                        <a:rPr lang="en-US" sz="2000" b="1" i="1">
                          <a:latin typeface="Cambria Math" panose="02040503050406030204" pitchFamily="18" charset="0"/>
                          <a:cs typeface="Segoe UI Semibold" panose="020B0702040204020203" pitchFamily="34" charset="0"/>
                        </a:rPr>
                        <m:t>≤</m:t>
                      </m:r>
                      <m:r>
                        <a:rPr lang="en-US" sz="2000" b="1" i="1">
                          <a:latin typeface="Cambria Math" panose="02040503050406030204" pitchFamily="18" charset="0"/>
                          <a:cs typeface="Segoe UI Semibold" panose="020B0702040204020203" pitchFamily="34" charset="0"/>
                        </a:rPr>
                        <m:t>𝒌</m:t>
                      </m:r>
                      <m:r>
                        <a:rPr lang="en-US" sz="2000" b="1" i="1" smtClean="0">
                          <a:latin typeface="Cambria Math" panose="02040503050406030204" pitchFamily="18" charset="0"/>
                          <a:cs typeface="Segoe UI Semibold" panose="020B0702040204020203" pitchFamily="34" charset="0"/>
                        </a:rPr>
                        <m:t>≤</m:t>
                      </m:r>
                      <m:r>
                        <a:rPr lang="en-US" sz="2000" b="1" i="1">
                          <a:latin typeface="Cambria Math" panose="02040503050406030204" pitchFamily="18" charset="0"/>
                          <a:cs typeface="Segoe UI Semibold" panose="020B0702040204020203" pitchFamily="34" charset="0"/>
                        </a:rPr>
                        <m:t>𝒃</m:t>
                      </m:r>
                    </m:oMath>
                  </a14:m>
                  <a:endParaRPr lang="en-US" sz="2000" b="1" dirty="0">
                    <a:latin typeface="Segoe UI Semibold" panose="020B0702040204020203" pitchFamily="34" charset="0"/>
                    <a:cs typeface="Segoe UI Semibold" panose="020B0702040204020203" pitchFamily="34" charset="0"/>
                  </a:endParaRPr>
                </a:p>
                <a:p>
                  <a:pPr algn="ctr">
                    <a:spcBef>
                      <a:spcPts val="500"/>
                    </a:spcBef>
                  </a:pPr>
                  <a14:m>
                    <m:oMath xmlns:m="http://schemas.openxmlformats.org/officeDocument/2006/math">
                      <m:sSub>
                        <m:sSubPr>
                          <m:ctrlPr>
                            <a:rPr lang="en-US" sz="2000" b="1" i="1" smtClean="0">
                              <a:latin typeface="Cambria Math" panose="02040503050406030204" pitchFamily="18" charset="0"/>
                              <a:cs typeface="Segoe UI Semibold" panose="020B0702040204020203" pitchFamily="34" charset="0"/>
                            </a:rPr>
                          </m:ctrlPr>
                        </m:sSubPr>
                        <m:e>
                          <m:r>
                            <a:rPr lang="en-US" sz="2000" b="1" i="1" smtClean="0">
                              <a:latin typeface="Cambria Math" panose="02040503050406030204" pitchFamily="18" charset="0"/>
                              <a:cs typeface="Segoe UI Semibold" panose="020B0702040204020203" pitchFamily="34" charset="0"/>
                            </a:rPr>
                            <m:t>𝑭</m:t>
                          </m:r>
                        </m:e>
                        <m:sub>
                          <m:r>
                            <a:rPr lang="en-US" sz="2000" b="1" i="1" smtClean="0">
                              <a:latin typeface="Cambria Math" panose="02040503050406030204" pitchFamily="18" charset="0"/>
                              <a:cs typeface="Segoe UI Semibold" panose="020B0702040204020203" pitchFamily="34" charset="0"/>
                            </a:rPr>
                            <m:t>𝑿</m:t>
                          </m:r>
                        </m:sub>
                      </m:sSub>
                      <m:d>
                        <m:dPr>
                          <m:ctrlPr>
                            <a:rPr lang="en-US" sz="2000" b="1" i="1" smtClean="0">
                              <a:latin typeface="Cambria Math" panose="02040503050406030204" pitchFamily="18" charset="0"/>
                              <a:cs typeface="Segoe UI Semibold" panose="020B0702040204020203" pitchFamily="34" charset="0"/>
                            </a:rPr>
                          </m:ctrlPr>
                        </m:dPr>
                        <m:e>
                          <m:r>
                            <a:rPr lang="en-US" sz="2000" b="1" i="1" smtClean="0">
                              <a:latin typeface="Cambria Math" panose="02040503050406030204" pitchFamily="18" charset="0"/>
                              <a:cs typeface="Segoe UI Semibold" panose="020B0702040204020203" pitchFamily="34" charset="0"/>
                            </a:rPr>
                            <m:t>𝒌</m:t>
                          </m:r>
                        </m:e>
                      </m:d>
                      <m:r>
                        <a:rPr lang="en-US" sz="2000" b="1" i="1" smtClean="0">
                          <a:latin typeface="Cambria Math" panose="02040503050406030204" pitchFamily="18" charset="0"/>
                          <a:cs typeface="Segoe UI Semibold" panose="020B0702040204020203" pitchFamily="34" charset="0"/>
                        </a:rPr>
                        <m:t>=</m:t>
                      </m:r>
                      <m:f>
                        <m:fPr>
                          <m:ctrlPr>
                            <a:rPr lang="en-US" sz="2000" b="1" i="1" smtClean="0">
                              <a:latin typeface="Cambria Math" panose="02040503050406030204" pitchFamily="18" charset="0"/>
                              <a:cs typeface="Segoe UI Semibold" panose="020B0702040204020203" pitchFamily="34" charset="0"/>
                            </a:rPr>
                          </m:ctrlPr>
                        </m:fPr>
                        <m:num>
                          <m:r>
                            <a:rPr lang="en-US" sz="2000" b="1" i="1" smtClean="0">
                              <a:latin typeface="Cambria Math" panose="02040503050406030204" pitchFamily="18" charset="0"/>
                              <a:cs typeface="Segoe UI Semibold" panose="020B0702040204020203" pitchFamily="34" charset="0"/>
                            </a:rPr>
                            <m:t>𝒙</m:t>
                          </m:r>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𝒂</m:t>
                          </m:r>
                        </m:num>
                        <m:den>
                          <m:r>
                            <a:rPr lang="en-US" sz="2000" b="1" i="1" smtClean="0">
                              <a:latin typeface="Cambria Math" panose="02040503050406030204" pitchFamily="18" charset="0"/>
                              <a:cs typeface="Segoe UI Semibold" panose="020B0702040204020203" pitchFamily="34" charset="0"/>
                            </a:rPr>
                            <m:t>𝒃</m:t>
                          </m:r>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𝒂</m:t>
                          </m:r>
                        </m:den>
                      </m:f>
                    </m:oMath>
                  </a14:m>
                  <a:r>
                    <a:rPr lang="en-US" sz="2000" b="1" i="1" dirty="0">
                      <a:latin typeface="Cambria Math" panose="02040503050406030204" pitchFamily="18" charset="0"/>
                      <a:cs typeface="Segoe UI Semibold" panose="020B0702040204020203" pitchFamily="34" charset="0"/>
                    </a:rPr>
                    <a:t> </a:t>
                  </a:r>
                  <a:r>
                    <a:rPr lang="en-US" sz="2000" dirty="0">
                      <a:latin typeface="Segoe UI" panose="020B0502040204020203" pitchFamily="34" charset="0"/>
                      <a:cs typeface="Segoe UI" panose="020B0502040204020203" pitchFamily="34" charset="0"/>
                    </a:rPr>
                    <a:t>if</a:t>
                  </a:r>
                  <a:r>
                    <a:rPr lang="en-US" sz="2000" b="1" dirty="0">
                      <a:latin typeface="Cambria Math" panose="02040503050406030204" pitchFamily="18" charset="0"/>
                      <a:cs typeface="Segoe UI Semibold" panose="020B0702040204020203" pitchFamily="34" charset="0"/>
                    </a:rPr>
                    <a:t> </a:t>
                  </a:r>
                  <a14:m>
                    <m:oMath xmlns:m="http://schemas.openxmlformats.org/officeDocument/2006/math">
                      <m:r>
                        <a:rPr lang="en-US" sz="2000" b="1" i="1" smtClean="0">
                          <a:latin typeface="Cambria Math" panose="02040503050406030204" pitchFamily="18" charset="0"/>
                          <a:cs typeface="Segoe UI Semibold" panose="020B0702040204020203" pitchFamily="34" charset="0"/>
                        </a:rPr>
                        <m:t>𝒂</m:t>
                      </m:r>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𝒌</m:t>
                      </m:r>
                      <m:r>
                        <a:rPr lang="en-US" sz="2000" b="1" i="1" smtClean="0">
                          <a:latin typeface="Cambria Math" panose="02040503050406030204" pitchFamily="18" charset="0"/>
                          <a:cs typeface="Segoe UI Semibold" panose="020B0702040204020203" pitchFamily="34" charset="0"/>
                        </a:rPr>
                        <m:t>&lt;</m:t>
                      </m:r>
                      <m:r>
                        <a:rPr lang="en-US" sz="2000" b="1" i="1" smtClean="0">
                          <a:latin typeface="Cambria Math" panose="02040503050406030204" pitchFamily="18" charset="0"/>
                          <a:cs typeface="Segoe UI Semibold" panose="020B0702040204020203" pitchFamily="34" charset="0"/>
                        </a:rPr>
                        <m:t>𝒃</m:t>
                      </m:r>
                    </m:oMath>
                  </a14:m>
                  <a:endParaRPr lang="en-US" sz="2000" b="1" i="1" dirty="0">
                    <a:latin typeface="Cambria Math" panose="02040503050406030204" pitchFamily="18" charset="0"/>
                    <a:cs typeface="Segoe UI Semibold" panose="020B0702040204020203" pitchFamily="34" charset="0"/>
                  </a:endParaRPr>
                </a:p>
                <a:p>
                  <a:pPr algn="ctr">
                    <a:spcBef>
                      <a:spcPts val="500"/>
                    </a:spcBef>
                  </a:pPr>
                  <a14:m>
                    <m:oMathPara xmlns:m="http://schemas.openxmlformats.org/officeDocument/2006/math">
                      <m:oMathParaPr>
                        <m:jc m:val="centerGroup"/>
                      </m:oMathParaPr>
                      <m:oMath xmlns:m="http://schemas.openxmlformats.org/officeDocument/2006/math">
                        <m:r>
                          <a:rPr lang="en-US" sz="2000" b="1" i="1" smtClean="0">
                            <a:latin typeface="Cambria Math" panose="02040503050406030204" pitchFamily="18" charset="0"/>
                            <a:cs typeface="Segoe UI Semibold" panose="020B0702040204020203" pitchFamily="34" charset="0"/>
                          </a:rPr>
                          <m:t>𝔼</m:t>
                        </m:r>
                        <m:d>
                          <m:dPr>
                            <m:begChr m:val="["/>
                            <m:endChr m:val="]"/>
                            <m:ctrlPr>
                              <a:rPr lang="en-US" sz="2000" b="1" i="1" smtClean="0">
                                <a:latin typeface="Cambria Math" panose="02040503050406030204" pitchFamily="18" charset="0"/>
                                <a:cs typeface="Segoe UI Semibold" panose="020B0702040204020203" pitchFamily="34" charset="0"/>
                              </a:rPr>
                            </m:ctrlPr>
                          </m:dPr>
                          <m:e>
                            <m:r>
                              <a:rPr lang="en-US" sz="2000" b="1" i="1" smtClean="0">
                                <a:latin typeface="Cambria Math" panose="02040503050406030204" pitchFamily="18" charset="0"/>
                                <a:cs typeface="Segoe UI Semibold" panose="020B0702040204020203" pitchFamily="34" charset="0"/>
                              </a:rPr>
                              <m:t>𝑿</m:t>
                            </m:r>
                          </m:e>
                        </m:d>
                        <m:r>
                          <a:rPr lang="en-US" sz="2000" b="1" i="1" smtClean="0">
                            <a:latin typeface="Cambria Math" panose="02040503050406030204" pitchFamily="18" charset="0"/>
                            <a:cs typeface="Segoe UI Semibold" panose="020B0702040204020203" pitchFamily="34" charset="0"/>
                          </a:rPr>
                          <m:t>=</m:t>
                        </m:r>
                        <m:f>
                          <m:fPr>
                            <m:ctrlPr>
                              <a:rPr lang="en-US" sz="2000" b="1" i="1" smtClean="0">
                                <a:latin typeface="Cambria Math" panose="02040503050406030204" pitchFamily="18" charset="0"/>
                                <a:cs typeface="Segoe UI Semibold" panose="020B0702040204020203" pitchFamily="34" charset="0"/>
                              </a:rPr>
                            </m:ctrlPr>
                          </m:fPr>
                          <m:num>
                            <m:r>
                              <a:rPr lang="en-US" sz="2000" b="1" i="1" smtClean="0">
                                <a:latin typeface="Cambria Math" panose="02040503050406030204" pitchFamily="18" charset="0"/>
                                <a:cs typeface="Segoe UI Semibold" panose="020B0702040204020203" pitchFamily="34" charset="0"/>
                              </a:rPr>
                              <m:t>𝒂</m:t>
                            </m:r>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𝒃</m:t>
                            </m:r>
                          </m:num>
                          <m:den>
                            <m:r>
                              <a:rPr lang="en-US" sz="2000" b="1" i="1" smtClean="0">
                                <a:latin typeface="Cambria Math" panose="02040503050406030204" pitchFamily="18" charset="0"/>
                                <a:cs typeface="Segoe UI Semibold" panose="020B0702040204020203" pitchFamily="34" charset="0"/>
                              </a:rPr>
                              <m:t>𝟐</m:t>
                            </m:r>
                          </m:den>
                        </m:f>
                      </m:oMath>
                    </m:oMathPara>
                  </a14:m>
                  <a:endParaRPr lang="en-US" sz="2000" b="1" dirty="0">
                    <a:latin typeface="Segoe UI Semibold" panose="020B0702040204020203" pitchFamily="34" charset="0"/>
                    <a:cs typeface="Segoe UI Semibold" panose="020B0702040204020203" pitchFamily="34" charset="0"/>
                  </a:endParaRPr>
                </a:p>
                <a:p>
                  <a:pPr algn="ctr">
                    <a:spcBef>
                      <a:spcPts val="500"/>
                    </a:spcBef>
                  </a:pPr>
                  <a14:m>
                    <m:oMathPara xmlns:m="http://schemas.openxmlformats.org/officeDocument/2006/math">
                      <m:oMathParaPr>
                        <m:jc m:val="centerGroup"/>
                      </m:oMathParaPr>
                      <m:oMath xmlns:m="http://schemas.openxmlformats.org/officeDocument/2006/math">
                        <m:r>
                          <a:rPr lang="en-US" sz="1900" b="1" i="0" smtClean="0">
                            <a:latin typeface="Cambria Math" panose="02040503050406030204" pitchFamily="18" charset="0"/>
                            <a:cs typeface="Segoe UI Semibold" panose="020B0702040204020203" pitchFamily="34" charset="0"/>
                          </a:rPr>
                          <m:t>𝐕𝐚𝐫</m:t>
                        </m:r>
                        <m:d>
                          <m:dPr>
                            <m:ctrlPr>
                              <a:rPr lang="en-US" sz="1900" b="1" i="1" smtClean="0">
                                <a:latin typeface="Cambria Math" panose="02040503050406030204" pitchFamily="18" charset="0"/>
                                <a:cs typeface="Segoe UI Semibold" panose="020B0702040204020203" pitchFamily="34" charset="0"/>
                              </a:rPr>
                            </m:ctrlPr>
                          </m:dPr>
                          <m:e>
                            <m:r>
                              <a:rPr lang="en-US" sz="1900" b="1" i="1" smtClean="0">
                                <a:latin typeface="Cambria Math" panose="02040503050406030204" pitchFamily="18" charset="0"/>
                                <a:cs typeface="Segoe UI Semibold" panose="020B0702040204020203" pitchFamily="34" charset="0"/>
                              </a:rPr>
                              <m:t>𝑿</m:t>
                            </m:r>
                          </m:e>
                        </m:d>
                        <m:r>
                          <a:rPr lang="en-US" sz="1900" b="1" i="1" smtClean="0">
                            <a:latin typeface="Cambria Math" panose="02040503050406030204" pitchFamily="18" charset="0"/>
                            <a:cs typeface="Segoe UI Semibold" panose="020B0702040204020203" pitchFamily="34" charset="0"/>
                          </a:rPr>
                          <m:t>=</m:t>
                        </m:r>
                        <m:f>
                          <m:fPr>
                            <m:ctrlPr>
                              <a:rPr lang="en-US" sz="1900" b="1" i="1" smtClean="0">
                                <a:latin typeface="Cambria Math" panose="02040503050406030204" pitchFamily="18" charset="0"/>
                                <a:cs typeface="Segoe UI Semibold" panose="020B0702040204020203" pitchFamily="34" charset="0"/>
                              </a:rPr>
                            </m:ctrlPr>
                          </m:fPr>
                          <m:num>
                            <m:sSup>
                              <m:sSupPr>
                                <m:ctrlPr>
                                  <a:rPr lang="en-US" sz="1900" b="1" i="1" smtClean="0">
                                    <a:latin typeface="Cambria Math" panose="02040503050406030204" pitchFamily="18" charset="0"/>
                                    <a:cs typeface="Segoe UI Semibold" panose="020B0702040204020203" pitchFamily="34" charset="0"/>
                                  </a:rPr>
                                </m:ctrlPr>
                              </m:sSupPr>
                              <m:e>
                                <m:d>
                                  <m:dPr>
                                    <m:ctrlPr>
                                      <a:rPr lang="en-US" sz="1900" b="1" i="1" smtClean="0">
                                        <a:latin typeface="Cambria Math" panose="02040503050406030204" pitchFamily="18" charset="0"/>
                                        <a:cs typeface="Segoe UI Semibold" panose="020B0702040204020203" pitchFamily="34" charset="0"/>
                                      </a:rPr>
                                    </m:ctrlPr>
                                  </m:dPr>
                                  <m:e>
                                    <m:r>
                                      <a:rPr lang="en-US" sz="1900" b="1" i="1" smtClean="0">
                                        <a:latin typeface="Cambria Math" panose="02040503050406030204" pitchFamily="18" charset="0"/>
                                        <a:cs typeface="Segoe UI Semibold" panose="020B0702040204020203" pitchFamily="34" charset="0"/>
                                      </a:rPr>
                                      <m:t>𝒃</m:t>
                                    </m:r>
                                    <m:r>
                                      <a:rPr lang="en-US" sz="1900" b="1" i="1" smtClean="0">
                                        <a:latin typeface="Cambria Math" panose="02040503050406030204" pitchFamily="18" charset="0"/>
                                        <a:cs typeface="Segoe UI Semibold" panose="020B0702040204020203" pitchFamily="34" charset="0"/>
                                      </a:rPr>
                                      <m:t>−</m:t>
                                    </m:r>
                                    <m:r>
                                      <a:rPr lang="en-US" sz="1900" b="1" i="1" smtClean="0">
                                        <a:latin typeface="Cambria Math" panose="02040503050406030204" pitchFamily="18" charset="0"/>
                                        <a:cs typeface="Segoe UI Semibold" panose="020B0702040204020203" pitchFamily="34" charset="0"/>
                                      </a:rPr>
                                      <m:t>𝒂</m:t>
                                    </m:r>
                                  </m:e>
                                </m:d>
                              </m:e>
                              <m:sup>
                                <m:r>
                                  <a:rPr lang="en-US" sz="1900" b="1" i="1" smtClean="0">
                                    <a:latin typeface="Cambria Math" panose="02040503050406030204" pitchFamily="18" charset="0"/>
                                    <a:cs typeface="Segoe UI Semibold" panose="020B0702040204020203" pitchFamily="34" charset="0"/>
                                  </a:rPr>
                                  <m:t>𝟐</m:t>
                                </m:r>
                              </m:sup>
                            </m:sSup>
                          </m:num>
                          <m:den>
                            <m:r>
                              <a:rPr lang="en-US" sz="1900" b="1" i="1" smtClean="0">
                                <a:latin typeface="Cambria Math" panose="02040503050406030204" pitchFamily="18" charset="0"/>
                                <a:cs typeface="Segoe UI Semibold" panose="020B0702040204020203" pitchFamily="34" charset="0"/>
                              </a:rPr>
                              <m:t>𝟏𝟐</m:t>
                            </m:r>
                          </m:den>
                        </m:f>
                      </m:oMath>
                    </m:oMathPara>
                  </a14:m>
                  <a:endParaRPr lang="en-US" sz="1900" b="1" dirty="0">
                    <a:latin typeface="Segoe UI Semibold" panose="020B0702040204020203" pitchFamily="34" charset="0"/>
                    <a:cs typeface="Segoe UI Semibold" panose="020B0702040204020203" pitchFamily="34" charset="0"/>
                  </a:endParaRPr>
                </a:p>
              </p:txBody>
            </p:sp>
          </mc:Choice>
          <mc:Fallback xmlns="">
            <p:sp>
              <p:nvSpPr>
                <p:cNvPr id="5" name="Rectangle 4">
                  <a:extLst>
                    <a:ext uri="{FF2B5EF4-FFF2-40B4-BE49-F238E27FC236}">
                      <a16:creationId xmlns:a16="http://schemas.microsoft.com/office/drawing/2014/main" id="{6B72DFF8-377A-4CC3-84A9-3FA3FC623F6B}"/>
                    </a:ext>
                  </a:extLst>
                </p:cNvPr>
                <p:cNvSpPr>
                  <a:spLocks noRot="1" noChangeAspect="1" noMove="1" noResize="1" noEditPoints="1" noAdjustHandles="1" noChangeArrowheads="1" noChangeShapeType="1" noTextEdit="1"/>
                </p:cNvSpPr>
                <p:nvPr/>
              </p:nvSpPr>
              <p:spPr>
                <a:xfrm>
                  <a:off x="1185842" y="3773914"/>
                  <a:ext cx="5809075" cy="1396973"/>
                </a:xfrm>
                <a:prstGeom prst="rect">
                  <a:avLst/>
                </a:prstGeom>
                <a:blipFill>
                  <a:blip r:embed="rId2"/>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EFC817E3-68A9-4E9D-AE2A-67C5E69288B8}"/>
                    </a:ext>
                  </a:extLst>
                </p:cNvPr>
                <p:cNvSpPr/>
                <p:nvPr/>
              </p:nvSpPr>
              <p:spPr>
                <a:xfrm>
                  <a:off x="1195365" y="3427084"/>
                  <a:ext cx="5799552" cy="346830"/>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500"/>
                    </a:spcBef>
                  </a:pPr>
                  <a14:m>
                    <m:oMathPara xmlns:m="http://schemas.openxmlformats.org/officeDocument/2006/math">
                      <m:oMathParaPr>
                        <m:jc m:val="centerGroup"/>
                      </m:oMathParaPr>
                      <m:oMath xmlns:m="http://schemas.openxmlformats.org/officeDocument/2006/math">
                        <m:r>
                          <a:rPr lang="en-US" sz="2000" b="1" i="1" dirty="0" smtClean="0">
                            <a:latin typeface="Cambria Math" panose="02040503050406030204" pitchFamily="18" charset="0"/>
                            <a:cs typeface="Segoe UI Semibold" panose="020B0702040204020203" pitchFamily="34" charset="0"/>
                          </a:rPr>
                          <m:t>𝑿</m:t>
                        </m:r>
                        <m:r>
                          <a:rPr lang="en-US" sz="2000" b="1" i="1" dirty="0" smtClean="0">
                            <a:latin typeface="Cambria Math" panose="02040503050406030204" pitchFamily="18" charset="0"/>
                            <a:cs typeface="Segoe UI Semibold" panose="020B0702040204020203" pitchFamily="34" charset="0"/>
                          </a:rPr>
                          <m:t>~</m:t>
                        </m:r>
                        <m:r>
                          <a:rPr lang="en-US" sz="2000" b="1" i="0" dirty="0" smtClean="0">
                            <a:latin typeface="Cambria Math" panose="02040503050406030204" pitchFamily="18" charset="0"/>
                            <a:cs typeface="Segoe UI Semibold" panose="020B0702040204020203" pitchFamily="34" charset="0"/>
                          </a:rPr>
                          <m:t>𝐔𝐧𝐢𝐟</m:t>
                        </m:r>
                        <m:r>
                          <a:rPr lang="en-US" sz="2000" b="1" i="1" dirty="0" smtClean="0">
                            <a:latin typeface="Cambria Math" panose="02040503050406030204" pitchFamily="18" charset="0"/>
                            <a:cs typeface="Segoe UI Semibold" panose="020B0702040204020203" pitchFamily="34" charset="0"/>
                          </a:rPr>
                          <m:t>(</m:t>
                        </m:r>
                        <m:r>
                          <a:rPr lang="en-US" sz="2000" b="1" i="1" dirty="0" smtClean="0">
                            <a:latin typeface="Cambria Math" panose="02040503050406030204" pitchFamily="18" charset="0"/>
                            <a:cs typeface="Segoe UI Semibold" panose="020B0702040204020203" pitchFamily="34" charset="0"/>
                          </a:rPr>
                          <m:t>𝒂</m:t>
                        </m:r>
                        <m:r>
                          <a:rPr lang="en-US" sz="2000" b="1" i="1" dirty="0" smtClean="0">
                            <a:latin typeface="Cambria Math" panose="02040503050406030204" pitchFamily="18" charset="0"/>
                            <a:cs typeface="Segoe UI Semibold" panose="020B0702040204020203" pitchFamily="34" charset="0"/>
                          </a:rPr>
                          <m:t>,</m:t>
                        </m:r>
                        <m:r>
                          <a:rPr lang="en-US" sz="2000" b="1" i="1" dirty="0" smtClean="0">
                            <a:latin typeface="Cambria Math" panose="02040503050406030204" pitchFamily="18" charset="0"/>
                            <a:cs typeface="Segoe UI Semibold" panose="020B0702040204020203" pitchFamily="34" charset="0"/>
                          </a:rPr>
                          <m:t>𝒃</m:t>
                        </m:r>
                        <m:r>
                          <a:rPr lang="en-US" sz="2000" b="1" i="1" dirty="0" smtClean="0">
                            <a:latin typeface="Cambria Math" panose="02040503050406030204" pitchFamily="18" charset="0"/>
                            <a:cs typeface="Segoe UI Semibold" panose="020B0702040204020203" pitchFamily="34" charset="0"/>
                          </a:rPr>
                          <m:t>)</m:t>
                        </m:r>
                      </m:oMath>
                    </m:oMathPara>
                  </a14:m>
                  <a:endParaRPr lang="en-US" sz="2000" b="1" dirty="0">
                    <a:latin typeface="Segoe UI Semibold" panose="020B0702040204020203" pitchFamily="34" charset="0"/>
                    <a:cs typeface="Segoe UI Semibold" panose="020B0702040204020203" pitchFamily="34" charset="0"/>
                  </a:endParaRPr>
                </a:p>
              </p:txBody>
            </p:sp>
          </mc:Choice>
          <mc:Fallback xmlns="">
            <p:sp>
              <p:nvSpPr>
                <p:cNvPr id="34" name="Rectangle 33">
                  <a:extLst>
                    <a:ext uri="{FF2B5EF4-FFF2-40B4-BE49-F238E27FC236}">
                      <a16:creationId xmlns:a16="http://schemas.microsoft.com/office/drawing/2014/main" id="{103E30CE-E9B0-44CF-AE6A-76108E0A6FFF}"/>
                    </a:ext>
                  </a:extLst>
                </p:cNvPr>
                <p:cNvSpPr>
                  <a:spLocks noRot="1" noChangeAspect="1" noMove="1" noResize="1" noEditPoints="1" noAdjustHandles="1" noChangeArrowheads="1" noChangeShapeType="1" noTextEdit="1"/>
                </p:cNvSpPr>
                <p:nvPr/>
              </p:nvSpPr>
              <p:spPr>
                <a:xfrm>
                  <a:off x="1195365" y="3427084"/>
                  <a:ext cx="5799552" cy="346830"/>
                </a:xfrm>
                <a:prstGeom prst="rect">
                  <a:avLst/>
                </a:prstGeom>
                <a:blipFill>
                  <a:blip r:embed="rId23"/>
                  <a:stretch>
                    <a:fillRect b="-6329"/>
                  </a:stretch>
                </a:blipFill>
                <a:ln>
                  <a:noFill/>
                </a:ln>
              </p:spPr>
              <p:txBody>
                <a:bodyPr/>
                <a:lstStyle/>
                <a:p>
                  <a:r>
                    <a:rPr lang="en-US">
                      <a:noFill/>
                    </a:rPr>
                    <a:t> </a:t>
                  </a:r>
                </a:p>
              </p:txBody>
            </p:sp>
          </mc:Fallback>
        </mc:AlternateContent>
      </p:grpSp>
      <p:grpSp>
        <p:nvGrpSpPr>
          <p:cNvPr id="8" name="Group 7">
            <a:extLst>
              <a:ext uri="{FF2B5EF4-FFF2-40B4-BE49-F238E27FC236}">
                <a16:creationId xmlns:a16="http://schemas.microsoft.com/office/drawing/2014/main" id="{A1F1D4A5-72AF-4D10-9172-853E73969DDE}"/>
              </a:ext>
            </a:extLst>
          </p:cNvPr>
          <p:cNvGrpSpPr/>
          <p:nvPr/>
        </p:nvGrpSpPr>
        <p:grpSpPr>
          <a:xfrm>
            <a:off x="4073842" y="3045099"/>
            <a:ext cx="3276223" cy="2841351"/>
            <a:chOff x="1185842" y="3427084"/>
            <a:chExt cx="5809075" cy="1743803"/>
          </a:xfrm>
        </p:grpSpPr>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7D0FD6EC-69F4-448C-8A5F-06724269D10D}"/>
                    </a:ext>
                  </a:extLst>
                </p:cNvPr>
                <p:cNvSpPr/>
                <p:nvPr/>
              </p:nvSpPr>
              <p:spPr>
                <a:xfrm>
                  <a:off x="1185842" y="3773914"/>
                  <a:ext cx="5809075" cy="1396973"/>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Bef>
                      <a:spcPts val="500"/>
                    </a:spcBef>
                  </a:pPr>
                  <a14:m>
                    <m:oMath xmlns:m="http://schemas.openxmlformats.org/officeDocument/2006/math">
                      <m:sSub>
                        <m:sSubPr>
                          <m:ctrlPr>
                            <a:rPr lang="en-US" sz="2000" b="1" i="1" smtClean="0">
                              <a:latin typeface="Cambria Math" panose="02040503050406030204" pitchFamily="18" charset="0"/>
                              <a:cs typeface="Segoe UI Semibold" panose="020B0702040204020203" pitchFamily="34" charset="0"/>
                            </a:rPr>
                          </m:ctrlPr>
                        </m:sSubPr>
                        <m:e>
                          <m:r>
                            <a:rPr lang="en-US" sz="2000" b="1" i="1" smtClean="0">
                              <a:latin typeface="Cambria Math" panose="02040503050406030204" pitchFamily="18" charset="0"/>
                              <a:cs typeface="Segoe UI Semibold" panose="020B0702040204020203" pitchFamily="34" charset="0"/>
                            </a:rPr>
                            <m:t>𝒇</m:t>
                          </m:r>
                        </m:e>
                        <m:sub>
                          <m:r>
                            <a:rPr lang="en-US" sz="2000" b="1" i="1" smtClean="0">
                              <a:latin typeface="Cambria Math" panose="02040503050406030204" pitchFamily="18" charset="0"/>
                              <a:cs typeface="Segoe UI Semibold" panose="020B0702040204020203" pitchFamily="34" charset="0"/>
                            </a:rPr>
                            <m:t>𝑿</m:t>
                          </m:r>
                        </m:sub>
                      </m:sSub>
                      <m:d>
                        <m:dPr>
                          <m:ctrlPr>
                            <a:rPr lang="en-US" sz="2000" b="1" i="1" smtClean="0">
                              <a:latin typeface="Cambria Math" panose="02040503050406030204" pitchFamily="18" charset="0"/>
                              <a:cs typeface="Segoe UI Semibold" panose="020B0702040204020203" pitchFamily="34" charset="0"/>
                            </a:rPr>
                          </m:ctrlPr>
                        </m:dPr>
                        <m:e>
                          <m:r>
                            <a:rPr lang="en-US" sz="2000" b="1" i="1" smtClean="0">
                              <a:latin typeface="Cambria Math" panose="02040503050406030204" pitchFamily="18" charset="0"/>
                              <a:cs typeface="Segoe UI Semibold" panose="020B0702040204020203" pitchFamily="34" charset="0"/>
                            </a:rPr>
                            <m:t>𝒌</m:t>
                          </m:r>
                        </m:e>
                      </m:d>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𝝀</m:t>
                      </m:r>
                      <m:sSup>
                        <m:sSupPr>
                          <m:ctrlPr>
                            <a:rPr lang="en-US" sz="2000" b="1" i="1" smtClean="0">
                              <a:latin typeface="Cambria Math" panose="02040503050406030204" pitchFamily="18" charset="0"/>
                              <a:cs typeface="Segoe UI Semibold" panose="020B0702040204020203" pitchFamily="34" charset="0"/>
                            </a:rPr>
                          </m:ctrlPr>
                        </m:sSupPr>
                        <m:e>
                          <m:r>
                            <a:rPr lang="en-US" sz="2000" b="1" i="1" smtClean="0">
                              <a:latin typeface="Cambria Math" panose="02040503050406030204" pitchFamily="18" charset="0"/>
                              <a:cs typeface="Segoe UI Semibold" panose="020B0702040204020203" pitchFamily="34" charset="0"/>
                            </a:rPr>
                            <m:t>𝒆</m:t>
                          </m:r>
                        </m:e>
                        <m:sup>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𝝀</m:t>
                          </m:r>
                          <m:r>
                            <a:rPr lang="en-US" sz="2000" b="1" i="1" smtClean="0">
                              <a:latin typeface="Cambria Math" panose="02040503050406030204" pitchFamily="18" charset="0"/>
                              <a:cs typeface="Segoe UI Semibold" panose="020B0702040204020203" pitchFamily="34" charset="0"/>
                            </a:rPr>
                            <m:t>𝒌</m:t>
                          </m:r>
                        </m:sup>
                      </m:sSup>
                    </m:oMath>
                  </a14:m>
                  <a:r>
                    <a:rPr lang="en-US" sz="2000" b="1" dirty="0">
                      <a:latin typeface="Segoe UI Semibold" panose="020B0702040204020203" pitchFamily="34" charset="0"/>
                      <a:cs typeface="Segoe UI Semibold" panose="020B0702040204020203" pitchFamily="34" charset="0"/>
                    </a:rPr>
                    <a:t> for </a:t>
                  </a:r>
                  <a14:m>
                    <m:oMath xmlns:m="http://schemas.openxmlformats.org/officeDocument/2006/math">
                      <m:r>
                        <a:rPr lang="en-US" sz="2000" b="1" i="1" smtClean="0">
                          <a:latin typeface="Cambria Math" panose="02040503050406030204" pitchFamily="18" charset="0"/>
                          <a:cs typeface="Segoe UI Semibold" panose="020B0702040204020203" pitchFamily="34" charset="0"/>
                        </a:rPr>
                        <m:t>𝒌</m:t>
                      </m:r>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𝟎</m:t>
                      </m:r>
                    </m:oMath>
                  </a14:m>
                  <a:endParaRPr lang="en-US" sz="2000" b="1" dirty="0">
                    <a:latin typeface="Segoe UI Semibold" panose="020B0702040204020203" pitchFamily="34" charset="0"/>
                    <a:cs typeface="Segoe UI Semibold" panose="020B0702040204020203" pitchFamily="34" charset="0"/>
                  </a:endParaRPr>
                </a:p>
                <a:p>
                  <a:pPr algn="ctr">
                    <a:spcBef>
                      <a:spcPts val="500"/>
                    </a:spcBef>
                  </a:pPr>
                  <a14:m>
                    <m:oMath xmlns:m="http://schemas.openxmlformats.org/officeDocument/2006/math">
                      <m:sSub>
                        <m:sSubPr>
                          <m:ctrlPr>
                            <a:rPr lang="en-US" sz="2000" b="1" i="1" smtClean="0">
                              <a:latin typeface="Cambria Math" panose="02040503050406030204" pitchFamily="18" charset="0"/>
                              <a:cs typeface="Segoe UI Semibold" panose="020B0702040204020203" pitchFamily="34" charset="0"/>
                            </a:rPr>
                          </m:ctrlPr>
                        </m:sSubPr>
                        <m:e>
                          <m:r>
                            <a:rPr lang="en-US" sz="2000" b="1" i="1" smtClean="0">
                              <a:latin typeface="Cambria Math" panose="02040503050406030204" pitchFamily="18" charset="0"/>
                              <a:cs typeface="Segoe UI Semibold" panose="020B0702040204020203" pitchFamily="34" charset="0"/>
                            </a:rPr>
                            <m:t>𝑭</m:t>
                          </m:r>
                        </m:e>
                        <m:sub>
                          <m:r>
                            <a:rPr lang="en-US" sz="2000" b="1" i="1" smtClean="0">
                              <a:latin typeface="Cambria Math" panose="02040503050406030204" pitchFamily="18" charset="0"/>
                              <a:cs typeface="Segoe UI Semibold" panose="020B0702040204020203" pitchFamily="34" charset="0"/>
                            </a:rPr>
                            <m:t>𝑿</m:t>
                          </m:r>
                        </m:sub>
                      </m:sSub>
                      <m:d>
                        <m:dPr>
                          <m:ctrlPr>
                            <a:rPr lang="en-US" sz="2000" b="1" i="1" smtClean="0">
                              <a:latin typeface="Cambria Math" panose="02040503050406030204" pitchFamily="18" charset="0"/>
                              <a:cs typeface="Segoe UI Semibold" panose="020B0702040204020203" pitchFamily="34" charset="0"/>
                            </a:rPr>
                          </m:ctrlPr>
                        </m:dPr>
                        <m:e>
                          <m:r>
                            <a:rPr lang="en-US" sz="2000" b="1" i="1" smtClean="0">
                              <a:latin typeface="Cambria Math" panose="02040503050406030204" pitchFamily="18" charset="0"/>
                              <a:cs typeface="Segoe UI Semibold" panose="020B0702040204020203" pitchFamily="34" charset="0"/>
                            </a:rPr>
                            <m:t>𝒌</m:t>
                          </m:r>
                        </m:e>
                      </m:d>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𝟏</m:t>
                      </m:r>
                      <m:r>
                        <a:rPr lang="en-US" sz="2000" b="1" i="1" smtClean="0">
                          <a:latin typeface="Cambria Math" panose="02040503050406030204" pitchFamily="18" charset="0"/>
                          <a:cs typeface="Segoe UI Semibold" panose="020B0702040204020203" pitchFamily="34" charset="0"/>
                        </a:rPr>
                        <m:t>−</m:t>
                      </m:r>
                      <m:sSup>
                        <m:sSupPr>
                          <m:ctrlPr>
                            <a:rPr lang="en-US" sz="2000" b="1" i="1" smtClean="0">
                              <a:latin typeface="Cambria Math" panose="02040503050406030204" pitchFamily="18" charset="0"/>
                              <a:cs typeface="Segoe UI Semibold" panose="020B0702040204020203" pitchFamily="34" charset="0"/>
                            </a:rPr>
                          </m:ctrlPr>
                        </m:sSupPr>
                        <m:e>
                          <m:r>
                            <a:rPr lang="en-US" sz="2000" b="1" i="1" smtClean="0">
                              <a:latin typeface="Cambria Math" panose="02040503050406030204" pitchFamily="18" charset="0"/>
                              <a:cs typeface="Segoe UI Semibold" panose="020B0702040204020203" pitchFamily="34" charset="0"/>
                            </a:rPr>
                            <m:t>𝒆</m:t>
                          </m:r>
                        </m:e>
                        <m:sup>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𝝀</m:t>
                          </m:r>
                          <m:r>
                            <a:rPr lang="en-US" sz="2000" b="1" i="1" smtClean="0">
                              <a:latin typeface="Cambria Math" panose="02040503050406030204" pitchFamily="18" charset="0"/>
                              <a:cs typeface="Segoe UI Semibold" panose="020B0702040204020203" pitchFamily="34" charset="0"/>
                            </a:rPr>
                            <m:t>𝒌</m:t>
                          </m:r>
                        </m:sup>
                      </m:sSup>
                    </m:oMath>
                  </a14:m>
                  <a:r>
                    <a:rPr lang="en-US" sz="2000" b="1" dirty="0">
                      <a:latin typeface="Segoe UI Semibold" panose="020B0702040204020203" pitchFamily="34" charset="0"/>
                      <a:cs typeface="Segoe UI Semibold" panose="020B0702040204020203" pitchFamily="34" charset="0"/>
                    </a:rPr>
                    <a:t> if </a:t>
                  </a:r>
                  <a14:m>
                    <m:oMath xmlns:m="http://schemas.openxmlformats.org/officeDocument/2006/math">
                      <m:r>
                        <a:rPr lang="en-US" sz="2000" b="1" i="1" smtClean="0">
                          <a:latin typeface="Cambria Math" panose="02040503050406030204" pitchFamily="18" charset="0"/>
                          <a:cs typeface="Segoe UI Semibold" panose="020B0702040204020203" pitchFamily="34" charset="0"/>
                        </a:rPr>
                        <m:t>𝒌</m:t>
                      </m:r>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𝟎</m:t>
                      </m:r>
                    </m:oMath>
                  </a14:m>
                  <a:endParaRPr lang="en-US" sz="2000" b="1" dirty="0">
                    <a:latin typeface="Segoe UI Semibold" panose="020B0702040204020203" pitchFamily="34" charset="0"/>
                    <a:cs typeface="Segoe UI Semibold" panose="020B0702040204020203" pitchFamily="34" charset="0"/>
                  </a:endParaRPr>
                </a:p>
                <a:p>
                  <a:pPr algn="ctr">
                    <a:spcBef>
                      <a:spcPts val="500"/>
                    </a:spcBef>
                  </a:pPr>
                  <a14:m>
                    <m:oMathPara xmlns:m="http://schemas.openxmlformats.org/officeDocument/2006/math">
                      <m:oMathParaPr>
                        <m:jc m:val="centerGroup"/>
                      </m:oMathParaPr>
                      <m:oMath xmlns:m="http://schemas.openxmlformats.org/officeDocument/2006/math">
                        <m:r>
                          <a:rPr lang="en-US" sz="2000" b="1" i="1" smtClean="0">
                            <a:latin typeface="Cambria Math" panose="02040503050406030204" pitchFamily="18" charset="0"/>
                            <a:cs typeface="Segoe UI Semibold" panose="020B0702040204020203" pitchFamily="34" charset="0"/>
                          </a:rPr>
                          <m:t>𝔼</m:t>
                        </m:r>
                        <m:d>
                          <m:dPr>
                            <m:begChr m:val="["/>
                            <m:endChr m:val="]"/>
                            <m:ctrlPr>
                              <a:rPr lang="en-US" sz="2000" b="1" i="1" smtClean="0">
                                <a:latin typeface="Cambria Math" panose="02040503050406030204" pitchFamily="18" charset="0"/>
                                <a:cs typeface="Segoe UI Semibold" panose="020B0702040204020203" pitchFamily="34" charset="0"/>
                              </a:rPr>
                            </m:ctrlPr>
                          </m:dPr>
                          <m:e>
                            <m:r>
                              <a:rPr lang="en-US" sz="2000" b="1" i="1" smtClean="0">
                                <a:latin typeface="Cambria Math" panose="02040503050406030204" pitchFamily="18" charset="0"/>
                                <a:cs typeface="Segoe UI Semibold" panose="020B0702040204020203" pitchFamily="34" charset="0"/>
                              </a:rPr>
                              <m:t>𝑿</m:t>
                            </m:r>
                          </m:e>
                        </m:d>
                        <m:r>
                          <a:rPr lang="en-US" sz="2000" b="1" i="1" smtClean="0">
                            <a:latin typeface="Cambria Math" panose="02040503050406030204" pitchFamily="18" charset="0"/>
                            <a:cs typeface="Segoe UI Semibold" panose="020B0702040204020203" pitchFamily="34" charset="0"/>
                          </a:rPr>
                          <m:t>=</m:t>
                        </m:r>
                        <m:f>
                          <m:fPr>
                            <m:ctrlPr>
                              <a:rPr lang="en-US" sz="2000" b="1" i="1" smtClean="0">
                                <a:latin typeface="Cambria Math" panose="02040503050406030204" pitchFamily="18" charset="0"/>
                                <a:cs typeface="Segoe UI Semibold" panose="020B0702040204020203" pitchFamily="34" charset="0"/>
                              </a:rPr>
                            </m:ctrlPr>
                          </m:fPr>
                          <m:num>
                            <m:r>
                              <a:rPr lang="en-US" sz="2000" b="1" i="1" smtClean="0">
                                <a:latin typeface="Cambria Math" panose="02040503050406030204" pitchFamily="18" charset="0"/>
                                <a:cs typeface="Segoe UI Semibold" panose="020B0702040204020203" pitchFamily="34" charset="0"/>
                              </a:rPr>
                              <m:t>𝟏</m:t>
                            </m:r>
                          </m:num>
                          <m:den>
                            <m:r>
                              <a:rPr lang="en-US" sz="2000" b="1" i="1" smtClean="0">
                                <a:latin typeface="Cambria Math" panose="02040503050406030204" pitchFamily="18" charset="0"/>
                                <a:cs typeface="Segoe UI Semibold" panose="020B0702040204020203" pitchFamily="34" charset="0"/>
                              </a:rPr>
                              <m:t>𝝀</m:t>
                            </m:r>
                          </m:den>
                        </m:f>
                      </m:oMath>
                    </m:oMathPara>
                  </a14:m>
                  <a:endParaRPr lang="en-US" sz="2000" b="1" dirty="0">
                    <a:latin typeface="Segoe UI Semibold" panose="020B0702040204020203" pitchFamily="34" charset="0"/>
                    <a:cs typeface="Segoe UI Semibold" panose="020B0702040204020203" pitchFamily="34" charset="0"/>
                  </a:endParaRPr>
                </a:p>
                <a:p>
                  <a:pPr algn="ctr">
                    <a:spcBef>
                      <a:spcPts val="500"/>
                    </a:spcBef>
                  </a:pPr>
                  <a14:m>
                    <m:oMathPara xmlns:m="http://schemas.openxmlformats.org/officeDocument/2006/math">
                      <m:oMathParaPr>
                        <m:jc m:val="centerGroup"/>
                      </m:oMathParaPr>
                      <m:oMath xmlns:m="http://schemas.openxmlformats.org/officeDocument/2006/math">
                        <m:r>
                          <a:rPr lang="en-US" sz="1900" b="1" i="0" smtClean="0">
                            <a:latin typeface="Cambria Math" panose="02040503050406030204" pitchFamily="18" charset="0"/>
                            <a:cs typeface="Segoe UI Semibold" panose="020B0702040204020203" pitchFamily="34" charset="0"/>
                          </a:rPr>
                          <m:t>𝐕𝐚𝐫</m:t>
                        </m:r>
                        <m:d>
                          <m:dPr>
                            <m:ctrlPr>
                              <a:rPr lang="en-US" sz="1900" b="1" i="1" smtClean="0">
                                <a:latin typeface="Cambria Math" panose="02040503050406030204" pitchFamily="18" charset="0"/>
                                <a:cs typeface="Segoe UI Semibold" panose="020B0702040204020203" pitchFamily="34" charset="0"/>
                              </a:rPr>
                            </m:ctrlPr>
                          </m:dPr>
                          <m:e>
                            <m:r>
                              <a:rPr lang="en-US" sz="1900" b="1" i="1" smtClean="0">
                                <a:latin typeface="Cambria Math" panose="02040503050406030204" pitchFamily="18" charset="0"/>
                                <a:cs typeface="Segoe UI Semibold" panose="020B0702040204020203" pitchFamily="34" charset="0"/>
                              </a:rPr>
                              <m:t>𝑿</m:t>
                            </m:r>
                          </m:e>
                        </m:d>
                        <m:r>
                          <a:rPr lang="en-US" sz="1900" b="1" i="1" smtClean="0">
                            <a:latin typeface="Cambria Math" panose="02040503050406030204" pitchFamily="18" charset="0"/>
                            <a:cs typeface="Segoe UI Semibold" panose="020B0702040204020203" pitchFamily="34" charset="0"/>
                          </a:rPr>
                          <m:t>=</m:t>
                        </m:r>
                        <m:f>
                          <m:fPr>
                            <m:ctrlPr>
                              <a:rPr lang="en-US" sz="1900" b="1" i="1" smtClean="0">
                                <a:latin typeface="Cambria Math" panose="02040503050406030204" pitchFamily="18" charset="0"/>
                                <a:cs typeface="Segoe UI Semibold" panose="020B0702040204020203" pitchFamily="34" charset="0"/>
                              </a:rPr>
                            </m:ctrlPr>
                          </m:fPr>
                          <m:num>
                            <m:r>
                              <a:rPr lang="en-US" sz="1900" b="1" i="1" smtClean="0">
                                <a:latin typeface="Cambria Math" panose="02040503050406030204" pitchFamily="18" charset="0"/>
                                <a:cs typeface="Segoe UI Semibold" panose="020B0702040204020203" pitchFamily="34" charset="0"/>
                              </a:rPr>
                              <m:t>𝟏</m:t>
                            </m:r>
                          </m:num>
                          <m:den>
                            <m:sSup>
                              <m:sSupPr>
                                <m:ctrlPr>
                                  <a:rPr lang="en-US" sz="1900" b="1" i="1" smtClean="0">
                                    <a:latin typeface="Cambria Math" panose="02040503050406030204" pitchFamily="18" charset="0"/>
                                    <a:cs typeface="Segoe UI Semibold" panose="020B0702040204020203" pitchFamily="34" charset="0"/>
                                  </a:rPr>
                                </m:ctrlPr>
                              </m:sSupPr>
                              <m:e>
                                <m:r>
                                  <a:rPr lang="en-US" sz="1900" b="1" i="1" smtClean="0">
                                    <a:latin typeface="Cambria Math" panose="02040503050406030204" pitchFamily="18" charset="0"/>
                                    <a:cs typeface="Segoe UI Semibold" panose="020B0702040204020203" pitchFamily="34" charset="0"/>
                                  </a:rPr>
                                  <m:t>𝝀</m:t>
                                </m:r>
                              </m:e>
                              <m:sup>
                                <m:r>
                                  <a:rPr lang="en-US" sz="1900" b="1" i="1" smtClean="0">
                                    <a:latin typeface="Cambria Math" panose="02040503050406030204" pitchFamily="18" charset="0"/>
                                    <a:cs typeface="Segoe UI Semibold" panose="020B0702040204020203" pitchFamily="34" charset="0"/>
                                  </a:rPr>
                                  <m:t>𝟐</m:t>
                                </m:r>
                              </m:sup>
                            </m:sSup>
                          </m:den>
                        </m:f>
                      </m:oMath>
                    </m:oMathPara>
                  </a14:m>
                  <a:endParaRPr lang="en-US" sz="1900" b="1" dirty="0">
                    <a:latin typeface="Segoe UI Semibold" panose="020B0702040204020203" pitchFamily="34" charset="0"/>
                    <a:cs typeface="Segoe UI Semibold" panose="020B0702040204020203" pitchFamily="34" charset="0"/>
                  </a:endParaRPr>
                </a:p>
              </p:txBody>
            </p:sp>
          </mc:Choice>
          <mc:Fallback xmlns="">
            <p:sp>
              <p:nvSpPr>
                <p:cNvPr id="9" name="Rectangle 8">
                  <a:extLst>
                    <a:ext uri="{FF2B5EF4-FFF2-40B4-BE49-F238E27FC236}">
                      <a16:creationId xmlns:a16="http://schemas.microsoft.com/office/drawing/2014/main" id="{7D0FD6EC-69F4-448C-8A5F-06724269D10D}"/>
                    </a:ext>
                  </a:extLst>
                </p:cNvPr>
                <p:cNvSpPr>
                  <a:spLocks noRot="1" noChangeAspect="1" noMove="1" noResize="1" noEditPoints="1" noAdjustHandles="1" noChangeArrowheads="1" noChangeShapeType="1" noTextEdit="1"/>
                </p:cNvSpPr>
                <p:nvPr/>
              </p:nvSpPr>
              <p:spPr>
                <a:xfrm>
                  <a:off x="1185842" y="3773914"/>
                  <a:ext cx="5809075" cy="1396973"/>
                </a:xfrm>
                <a:prstGeom prst="rect">
                  <a:avLst/>
                </a:prstGeom>
                <a:blipFill>
                  <a:blip r:embed="rId24"/>
                  <a:stretch>
                    <a:fillRect t="-535"/>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E0D43EFC-7237-40ED-9486-2D5616C5EA6B}"/>
                    </a:ext>
                  </a:extLst>
                </p:cNvPr>
                <p:cNvSpPr/>
                <p:nvPr/>
              </p:nvSpPr>
              <p:spPr>
                <a:xfrm>
                  <a:off x="1195365" y="3427084"/>
                  <a:ext cx="5799552" cy="346830"/>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500"/>
                    </a:spcBef>
                  </a:pPr>
                  <a14:m>
                    <m:oMathPara xmlns:m="http://schemas.openxmlformats.org/officeDocument/2006/math">
                      <m:oMathParaPr>
                        <m:jc m:val="centerGroup"/>
                      </m:oMathParaPr>
                      <m:oMath xmlns:m="http://schemas.openxmlformats.org/officeDocument/2006/math">
                        <m:r>
                          <a:rPr lang="en-US" sz="2000" b="1" i="1" dirty="0" smtClean="0">
                            <a:latin typeface="Cambria Math" panose="02040503050406030204" pitchFamily="18" charset="0"/>
                            <a:cs typeface="Segoe UI Semibold" panose="020B0702040204020203" pitchFamily="34" charset="0"/>
                          </a:rPr>
                          <m:t>𝑿</m:t>
                        </m:r>
                        <m:r>
                          <a:rPr lang="en-US" sz="2000" b="1" i="1" dirty="0" smtClean="0">
                            <a:latin typeface="Cambria Math" panose="02040503050406030204" pitchFamily="18" charset="0"/>
                            <a:cs typeface="Segoe UI Semibold" panose="020B0702040204020203" pitchFamily="34" charset="0"/>
                          </a:rPr>
                          <m:t>~</m:t>
                        </m:r>
                        <m:r>
                          <a:rPr lang="en-US" sz="2000" b="1" i="0" dirty="0" smtClean="0">
                            <a:latin typeface="Cambria Math" panose="02040503050406030204" pitchFamily="18" charset="0"/>
                            <a:cs typeface="Segoe UI Semibold" panose="020B0702040204020203" pitchFamily="34" charset="0"/>
                          </a:rPr>
                          <m:t>𝐄𝐱𝐩</m:t>
                        </m:r>
                        <m:r>
                          <a:rPr lang="en-US" sz="2000" b="1" i="1" dirty="0" smtClean="0">
                            <a:latin typeface="Cambria Math" panose="02040503050406030204" pitchFamily="18" charset="0"/>
                            <a:cs typeface="Segoe UI Semibold" panose="020B0702040204020203" pitchFamily="34" charset="0"/>
                          </a:rPr>
                          <m:t>(</m:t>
                        </m:r>
                        <m:r>
                          <a:rPr lang="en-US" sz="2000" b="1" i="1" dirty="0" smtClean="0">
                            <a:latin typeface="Cambria Math" panose="02040503050406030204" pitchFamily="18" charset="0"/>
                            <a:cs typeface="Segoe UI Semibold" panose="020B0702040204020203" pitchFamily="34" charset="0"/>
                          </a:rPr>
                          <m:t>𝝀</m:t>
                        </m:r>
                        <m:r>
                          <a:rPr lang="en-US" sz="2000" b="1" i="1" dirty="0" smtClean="0">
                            <a:latin typeface="Cambria Math" panose="02040503050406030204" pitchFamily="18" charset="0"/>
                            <a:cs typeface="Segoe UI Semibold" panose="020B0702040204020203" pitchFamily="34" charset="0"/>
                          </a:rPr>
                          <m:t>)</m:t>
                        </m:r>
                      </m:oMath>
                    </m:oMathPara>
                  </a14:m>
                  <a:endParaRPr lang="en-US" sz="2000" b="1" dirty="0">
                    <a:latin typeface="Segoe UI Semibold" panose="020B0702040204020203" pitchFamily="34" charset="0"/>
                    <a:cs typeface="Segoe UI Semibold" panose="020B0702040204020203" pitchFamily="34" charset="0"/>
                  </a:endParaRPr>
                </a:p>
              </p:txBody>
            </p:sp>
          </mc:Choice>
          <mc:Fallback xmlns="">
            <p:sp>
              <p:nvSpPr>
                <p:cNvPr id="10" name="Rectangle 9">
                  <a:extLst>
                    <a:ext uri="{FF2B5EF4-FFF2-40B4-BE49-F238E27FC236}">
                      <a16:creationId xmlns:a16="http://schemas.microsoft.com/office/drawing/2014/main" id="{E0D43EFC-7237-40ED-9486-2D5616C5EA6B}"/>
                    </a:ext>
                  </a:extLst>
                </p:cNvPr>
                <p:cNvSpPr>
                  <a:spLocks noRot="1" noChangeAspect="1" noMove="1" noResize="1" noEditPoints="1" noAdjustHandles="1" noChangeArrowheads="1" noChangeShapeType="1" noTextEdit="1"/>
                </p:cNvSpPr>
                <p:nvPr/>
              </p:nvSpPr>
              <p:spPr>
                <a:xfrm>
                  <a:off x="1195365" y="3427084"/>
                  <a:ext cx="5799552" cy="346830"/>
                </a:xfrm>
                <a:prstGeom prst="rect">
                  <a:avLst/>
                </a:prstGeom>
                <a:blipFill>
                  <a:blip r:embed="rId25"/>
                  <a:stretch>
                    <a:fillRect b="-6250"/>
                  </a:stretch>
                </a:blipFill>
                <a:ln>
                  <a:noFill/>
                </a:ln>
              </p:spPr>
              <p:txBody>
                <a:bodyPr/>
                <a:lstStyle/>
                <a:p>
                  <a:r>
                    <a:rPr lang="en-US">
                      <a:noFill/>
                    </a:rPr>
                    <a:t> </a:t>
                  </a:r>
                </a:p>
              </p:txBody>
            </p:sp>
          </mc:Fallback>
        </mc:AlternateContent>
      </p:grpSp>
      <p:grpSp>
        <p:nvGrpSpPr>
          <p:cNvPr id="11" name="Group 10">
            <a:extLst>
              <a:ext uri="{FF2B5EF4-FFF2-40B4-BE49-F238E27FC236}">
                <a16:creationId xmlns:a16="http://schemas.microsoft.com/office/drawing/2014/main" id="{CB9B0C70-907C-4A45-9F6C-F24558FF1214}"/>
              </a:ext>
            </a:extLst>
          </p:cNvPr>
          <p:cNvGrpSpPr/>
          <p:nvPr/>
        </p:nvGrpSpPr>
        <p:grpSpPr>
          <a:xfrm>
            <a:off x="7664207" y="3045099"/>
            <a:ext cx="4355855" cy="2841351"/>
            <a:chOff x="1185842" y="3427084"/>
            <a:chExt cx="5809075" cy="1743803"/>
          </a:xfrm>
        </p:grpSpPr>
        <mc:AlternateContent xmlns:mc="http://schemas.openxmlformats.org/markup-compatibility/2006" xmlns:a14="http://schemas.microsoft.com/office/drawing/2010/main">
          <mc:Choice Requires="a14">
            <p:sp>
              <p:nvSpPr>
                <p:cNvPr id="12" name="Rectangle 11">
                  <a:extLst>
                    <a:ext uri="{FF2B5EF4-FFF2-40B4-BE49-F238E27FC236}">
                      <a16:creationId xmlns:a16="http://schemas.microsoft.com/office/drawing/2014/main" id="{461A76E1-CD8E-490D-9C79-971482120A20}"/>
                    </a:ext>
                  </a:extLst>
                </p:cNvPr>
                <p:cNvSpPr/>
                <p:nvPr/>
              </p:nvSpPr>
              <p:spPr>
                <a:xfrm>
                  <a:off x="1185842" y="3773914"/>
                  <a:ext cx="5809075" cy="1396973"/>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Bef>
                      <a:spcPts val="500"/>
                    </a:spcBef>
                  </a:pPr>
                  <a14:m>
                    <m:oMathPara xmlns:m="http://schemas.openxmlformats.org/officeDocument/2006/math">
                      <m:oMathParaPr>
                        <m:jc m:val="centerGroup"/>
                      </m:oMathParaPr>
                      <m:oMath xmlns:m="http://schemas.openxmlformats.org/officeDocument/2006/math">
                        <m:sSub>
                          <m:sSubPr>
                            <m:ctrlPr>
                              <a:rPr lang="en-US" sz="2000" b="1" i="1" smtClean="0">
                                <a:latin typeface="Cambria Math" panose="02040503050406030204" pitchFamily="18" charset="0"/>
                                <a:cs typeface="Segoe UI Semibold" panose="020B0702040204020203" pitchFamily="34" charset="0"/>
                              </a:rPr>
                            </m:ctrlPr>
                          </m:sSubPr>
                          <m:e>
                            <m:r>
                              <a:rPr lang="en-US" sz="2000" b="1" i="1" smtClean="0">
                                <a:latin typeface="Cambria Math" panose="02040503050406030204" pitchFamily="18" charset="0"/>
                                <a:cs typeface="Segoe UI Semibold" panose="020B0702040204020203" pitchFamily="34" charset="0"/>
                              </a:rPr>
                              <m:t>𝒇</m:t>
                            </m:r>
                          </m:e>
                          <m:sub>
                            <m:r>
                              <a:rPr lang="en-US" sz="2000" b="1" i="1" smtClean="0">
                                <a:latin typeface="Cambria Math" panose="02040503050406030204" pitchFamily="18" charset="0"/>
                                <a:cs typeface="Segoe UI Semibold" panose="020B0702040204020203" pitchFamily="34" charset="0"/>
                              </a:rPr>
                              <m:t>𝑿</m:t>
                            </m:r>
                          </m:sub>
                        </m:sSub>
                        <m:d>
                          <m:dPr>
                            <m:ctrlPr>
                              <a:rPr lang="en-US" sz="2000" b="1" i="1" smtClean="0">
                                <a:latin typeface="Cambria Math" panose="02040503050406030204" pitchFamily="18" charset="0"/>
                                <a:cs typeface="Segoe UI Semibold" panose="020B0702040204020203" pitchFamily="34" charset="0"/>
                              </a:rPr>
                            </m:ctrlPr>
                          </m:dPr>
                          <m:e>
                            <m:r>
                              <a:rPr lang="en-US" sz="2000" b="1" i="1" smtClean="0">
                                <a:latin typeface="Cambria Math" panose="02040503050406030204" pitchFamily="18" charset="0"/>
                                <a:cs typeface="Segoe UI Semibold" panose="020B0702040204020203" pitchFamily="34" charset="0"/>
                              </a:rPr>
                              <m:t>𝒌</m:t>
                            </m:r>
                          </m:e>
                        </m:d>
                        <m:r>
                          <a:rPr lang="en-US" sz="2000" b="1" i="1" smtClean="0">
                            <a:latin typeface="Cambria Math" panose="02040503050406030204" pitchFamily="18" charset="0"/>
                            <a:cs typeface="Segoe UI Semibold" panose="020B0702040204020203" pitchFamily="34" charset="0"/>
                          </a:rPr>
                          <m:t>=</m:t>
                        </m:r>
                        <m:f>
                          <m:fPr>
                            <m:ctrlPr>
                              <a:rPr lang="en-US" sz="2000" b="1" i="1" smtClean="0">
                                <a:latin typeface="Cambria Math" panose="02040503050406030204" pitchFamily="18" charset="0"/>
                                <a:cs typeface="Segoe UI Semibold" panose="020B0702040204020203" pitchFamily="34" charset="0"/>
                              </a:rPr>
                            </m:ctrlPr>
                          </m:fPr>
                          <m:num>
                            <m:r>
                              <a:rPr lang="en-US" sz="2000" b="1" i="1" smtClean="0">
                                <a:latin typeface="Cambria Math" panose="02040503050406030204" pitchFamily="18" charset="0"/>
                                <a:cs typeface="Segoe UI Semibold" panose="020B0702040204020203" pitchFamily="34" charset="0"/>
                              </a:rPr>
                              <m:t>𝟏</m:t>
                            </m:r>
                          </m:num>
                          <m:den>
                            <m:r>
                              <a:rPr lang="en-US" sz="2000" b="1" i="1" smtClean="0">
                                <a:latin typeface="Cambria Math" panose="02040503050406030204" pitchFamily="18" charset="0"/>
                                <a:cs typeface="Segoe UI Semibold" panose="020B0702040204020203" pitchFamily="34" charset="0"/>
                              </a:rPr>
                              <m:t>𝝈</m:t>
                            </m:r>
                            <m:rad>
                              <m:radPr>
                                <m:degHide m:val="on"/>
                                <m:ctrlPr>
                                  <a:rPr lang="en-US" sz="2000" b="1" i="1" smtClean="0">
                                    <a:latin typeface="Cambria Math" panose="02040503050406030204" pitchFamily="18" charset="0"/>
                                    <a:cs typeface="Segoe UI Semibold" panose="020B0702040204020203" pitchFamily="34" charset="0"/>
                                  </a:rPr>
                                </m:ctrlPr>
                              </m:radPr>
                              <m:deg/>
                              <m:e>
                                <m:r>
                                  <a:rPr lang="en-US" sz="2000" b="1" i="1" smtClean="0">
                                    <a:latin typeface="Cambria Math" panose="02040503050406030204" pitchFamily="18" charset="0"/>
                                    <a:cs typeface="Segoe UI Semibold" panose="020B0702040204020203" pitchFamily="34" charset="0"/>
                                  </a:rPr>
                                  <m:t>𝟐</m:t>
                                </m:r>
                                <m:r>
                                  <a:rPr lang="en-US" sz="2000" b="1" i="1" smtClean="0">
                                    <a:latin typeface="Cambria Math" panose="02040503050406030204" pitchFamily="18" charset="0"/>
                                    <a:cs typeface="Segoe UI Semibold" panose="020B0702040204020203" pitchFamily="34" charset="0"/>
                                  </a:rPr>
                                  <m:t>𝝅</m:t>
                                </m:r>
                              </m:e>
                            </m:rad>
                          </m:den>
                        </m:f>
                        <m:r>
                          <a:rPr lang="en-US" sz="2000" b="1" i="0" smtClean="0">
                            <a:latin typeface="Cambria Math" panose="02040503050406030204" pitchFamily="18" charset="0"/>
                            <a:cs typeface="Segoe UI Semibold" panose="020B0702040204020203" pitchFamily="34" charset="0"/>
                          </a:rPr>
                          <m:t>𝐞𝐱𝐩</m:t>
                        </m:r>
                        <m:d>
                          <m:dPr>
                            <m:ctrlPr>
                              <a:rPr lang="en-US" sz="2000" b="1" i="1" smtClean="0">
                                <a:latin typeface="Cambria Math" panose="02040503050406030204" pitchFamily="18" charset="0"/>
                                <a:cs typeface="Segoe UI Semibold" panose="020B0702040204020203" pitchFamily="34" charset="0"/>
                              </a:rPr>
                            </m:ctrlPr>
                          </m:dPr>
                          <m:e>
                            <m:r>
                              <a:rPr lang="en-US" sz="2000" b="1" i="1" smtClean="0">
                                <a:latin typeface="Cambria Math" panose="02040503050406030204" pitchFamily="18" charset="0"/>
                                <a:cs typeface="Segoe UI Semibold" panose="020B0702040204020203" pitchFamily="34" charset="0"/>
                              </a:rPr>
                              <m:t>−</m:t>
                            </m:r>
                            <m:f>
                              <m:fPr>
                                <m:ctrlPr>
                                  <a:rPr lang="en-US" sz="2000" b="1" i="1" smtClean="0">
                                    <a:latin typeface="Cambria Math" panose="02040503050406030204" pitchFamily="18" charset="0"/>
                                    <a:cs typeface="Segoe UI Semibold" panose="020B0702040204020203" pitchFamily="34" charset="0"/>
                                  </a:rPr>
                                </m:ctrlPr>
                              </m:fPr>
                              <m:num>
                                <m:sSup>
                                  <m:sSupPr>
                                    <m:ctrlPr>
                                      <a:rPr lang="en-US" sz="2000" b="1" i="1">
                                        <a:latin typeface="Cambria Math" panose="02040503050406030204" pitchFamily="18" charset="0"/>
                                        <a:cs typeface="Segoe UI Semibold" panose="020B0702040204020203" pitchFamily="34" charset="0"/>
                                      </a:rPr>
                                    </m:ctrlPr>
                                  </m:sSupPr>
                                  <m:e>
                                    <m:d>
                                      <m:dPr>
                                        <m:ctrlPr>
                                          <a:rPr lang="en-US" sz="2000" b="1" i="1">
                                            <a:latin typeface="Cambria Math" panose="02040503050406030204" pitchFamily="18" charset="0"/>
                                            <a:cs typeface="Segoe UI Semibold" panose="020B0702040204020203" pitchFamily="34" charset="0"/>
                                          </a:rPr>
                                        </m:ctrlPr>
                                      </m:dPr>
                                      <m:e>
                                        <m:r>
                                          <a:rPr lang="en-US" sz="2000" b="1" i="1">
                                            <a:latin typeface="Cambria Math" panose="02040503050406030204" pitchFamily="18" charset="0"/>
                                            <a:cs typeface="Segoe UI Semibold" panose="020B0702040204020203" pitchFamily="34" charset="0"/>
                                          </a:rPr>
                                          <m:t>𝒙</m:t>
                                        </m:r>
                                        <m:r>
                                          <a:rPr lang="en-US" sz="2000" b="1" i="1">
                                            <a:latin typeface="Cambria Math" panose="02040503050406030204" pitchFamily="18" charset="0"/>
                                            <a:cs typeface="Segoe UI Semibold" panose="020B0702040204020203" pitchFamily="34" charset="0"/>
                                          </a:rPr>
                                          <m:t>−</m:t>
                                        </m:r>
                                        <m:r>
                                          <a:rPr lang="en-US" sz="2000" b="1" i="1">
                                            <a:latin typeface="Cambria Math" panose="02040503050406030204" pitchFamily="18" charset="0"/>
                                            <a:cs typeface="Segoe UI Semibold" panose="020B0702040204020203" pitchFamily="34" charset="0"/>
                                          </a:rPr>
                                          <m:t>𝝁</m:t>
                                        </m:r>
                                      </m:e>
                                    </m:d>
                                  </m:e>
                                  <m:sup>
                                    <m:r>
                                      <a:rPr lang="en-US" sz="2000" b="1" i="1">
                                        <a:latin typeface="Cambria Math" panose="02040503050406030204" pitchFamily="18" charset="0"/>
                                        <a:cs typeface="Segoe UI Semibold" panose="020B0702040204020203" pitchFamily="34" charset="0"/>
                                      </a:rPr>
                                      <m:t>𝟐</m:t>
                                    </m:r>
                                  </m:sup>
                                </m:sSup>
                              </m:num>
                              <m:den>
                                <m:r>
                                  <a:rPr lang="en-US" sz="2000" b="1" i="1" smtClean="0">
                                    <a:latin typeface="Cambria Math" panose="02040503050406030204" pitchFamily="18" charset="0"/>
                                    <a:cs typeface="Segoe UI Semibold" panose="020B0702040204020203" pitchFamily="34" charset="0"/>
                                  </a:rPr>
                                  <m:t>𝟐</m:t>
                                </m:r>
                                <m:sSup>
                                  <m:sSupPr>
                                    <m:ctrlPr>
                                      <a:rPr lang="en-US" sz="2000" b="1" i="1" smtClean="0">
                                        <a:latin typeface="Cambria Math" panose="02040503050406030204" pitchFamily="18" charset="0"/>
                                        <a:cs typeface="Segoe UI Semibold" panose="020B0702040204020203" pitchFamily="34" charset="0"/>
                                      </a:rPr>
                                    </m:ctrlPr>
                                  </m:sSupPr>
                                  <m:e>
                                    <m:r>
                                      <a:rPr lang="en-US" sz="2000" b="1" i="1" smtClean="0">
                                        <a:latin typeface="Cambria Math" panose="02040503050406030204" pitchFamily="18" charset="0"/>
                                        <a:cs typeface="Segoe UI Semibold" panose="020B0702040204020203" pitchFamily="34" charset="0"/>
                                      </a:rPr>
                                      <m:t>𝝈</m:t>
                                    </m:r>
                                  </m:e>
                                  <m:sup>
                                    <m:r>
                                      <a:rPr lang="en-US" sz="2000" b="1" i="1" smtClean="0">
                                        <a:latin typeface="Cambria Math" panose="02040503050406030204" pitchFamily="18" charset="0"/>
                                        <a:cs typeface="Segoe UI Semibold" panose="020B0702040204020203" pitchFamily="34" charset="0"/>
                                      </a:rPr>
                                      <m:t>𝟐</m:t>
                                    </m:r>
                                  </m:sup>
                                </m:sSup>
                              </m:den>
                            </m:f>
                          </m:e>
                        </m:d>
                      </m:oMath>
                    </m:oMathPara>
                  </a14:m>
                  <a:endParaRPr lang="en-US" sz="2000" b="1" dirty="0">
                    <a:latin typeface="Segoe UI Semibold" panose="020B0702040204020203" pitchFamily="34" charset="0"/>
                    <a:cs typeface="Segoe UI Semibold" panose="020B0702040204020203" pitchFamily="34" charset="0"/>
                  </a:endParaRPr>
                </a:p>
                <a:p>
                  <a:pPr algn="ctr">
                    <a:spcBef>
                      <a:spcPts val="500"/>
                    </a:spcBef>
                  </a:pPr>
                  <a14:m>
                    <m:oMath xmlns:m="http://schemas.openxmlformats.org/officeDocument/2006/math">
                      <m:sSub>
                        <m:sSubPr>
                          <m:ctrlPr>
                            <a:rPr lang="en-US" sz="2000" b="1" i="1" smtClean="0">
                              <a:latin typeface="Cambria Math" panose="02040503050406030204" pitchFamily="18" charset="0"/>
                              <a:cs typeface="Segoe UI Semibold" panose="020B0702040204020203" pitchFamily="34" charset="0"/>
                            </a:rPr>
                          </m:ctrlPr>
                        </m:sSubPr>
                        <m:e>
                          <m:r>
                            <a:rPr lang="en-US" sz="2000" b="1" i="1" smtClean="0">
                              <a:latin typeface="Cambria Math" panose="02040503050406030204" pitchFamily="18" charset="0"/>
                              <a:cs typeface="Segoe UI Semibold" panose="020B0702040204020203" pitchFamily="34" charset="0"/>
                            </a:rPr>
                            <m:t>𝑭</m:t>
                          </m:r>
                        </m:e>
                        <m:sub>
                          <m:r>
                            <a:rPr lang="en-US" sz="2000" b="1" i="1" smtClean="0">
                              <a:latin typeface="Cambria Math" panose="02040503050406030204" pitchFamily="18" charset="0"/>
                              <a:cs typeface="Segoe UI Semibold" panose="020B0702040204020203" pitchFamily="34" charset="0"/>
                            </a:rPr>
                            <m:t>𝑿</m:t>
                          </m:r>
                        </m:sub>
                      </m:sSub>
                      <m:d>
                        <m:dPr>
                          <m:ctrlPr>
                            <a:rPr lang="en-US" sz="2000" b="1" i="1" smtClean="0">
                              <a:latin typeface="Cambria Math" panose="02040503050406030204" pitchFamily="18" charset="0"/>
                              <a:cs typeface="Segoe UI Semibold" panose="020B0702040204020203" pitchFamily="34" charset="0"/>
                            </a:rPr>
                          </m:ctrlPr>
                        </m:dPr>
                        <m:e>
                          <m:r>
                            <a:rPr lang="en-US" sz="2000" b="1" i="1" smtClean="0">
                              <a:latin typeface="Cambria Math" panose="02040503050406030204" pitchFamily="18" charset="0"/>
                              <a:cs typeface="Segoe UI Semibold" panose="020B0702040204020203" pitchFamily="34" charset="0"/>
                            </a:rPr>
                            <m:t>𝒌</m:t>
                          </m:r>
                        </m:e>
                      </m:d>
                      <m:r>
                        <a:rPr lang="en-US" sz="2000" b="1" i="1" smtClean="0">
                          <a:latin typeface="Cambria Math" panose="02040503050406030204" pitchFamily="18" charset="0"/>
                          <a:cs typeface="Segoe UI Semibold" panose="020B0702040204020203" pitchFamily="34" charset="0"/>
                        </a:rPr>
                        <m:t>=</m:t>
                      </m:r>
                      <m:r>
                        <a:rPr lang="en-US" sz="2000" b="1" i="0" smtClean="0">
                          <a:latin typeface="Cambria Math" panose="02040503050406030204" pitchFamily="18" charset="0"/>
                          <a:cs typeface="Segoe UI Semibold" panose="020B0702040204020203" pitchFamily="34" charset="0"/>
                        </a:rPr>
                        <m:t>𝚽</m:t>
                      </m:r>
                      <m:d>
                        <m:dPr>
                          <m:ctrlPr>
                            <a:rPr lang="en-US" sz="2000" b="1" i="1" smtClean="0">
                              <a:latin typeface="Cambria Math" panose="02040503050406030204" pitchFamily="18" charset="0"/>
                              <a:cs typeface="Segoe UI Semibold" panose="020B0702040204020203" pitchFamily="34" charset="0"/>
                            </a:rPr>
                          </m:ctrlPr>
                        </m:dPr>
                        <m:e>
                          <m:f>
                            <m:fPr>
                              <m:ctrlPr>
                                <a:rPr lang="en-US" sz="2000" b="1" i="1" smtClean="0">
                                  <a:latin typeface="Cambria Math" panose="02040503050406030204" pitchFamily="18" charset="0"/>
                                  <a:cs typeface="Segoe UI Semibold" panose="020B0702040204020203" pitchFamily="34" charset="0"/>
                                </a:rPr>
                              </m:ctrlPr>
                            </m:fPr>
                            <m:num>
                              <m:r>
                                <a:rPr lang="en-US" sz="2000" b="1" i="1" smtClean="0">
                                  <a:latin typeface="Cambria Math" panose="02040503050406030204" pitchFamily="18" charset="0"/>
                                  <a:cs typeface="Segoe UI Semibold" panose="020B0702040204020203" pitchFamily="34" charset="0"/>
                                </a:rPr>
                                <m:t>𝒌</m:t>
                              </m:r>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𝝁</m:t>
                              </m:r>
                            </m:num>
                            <m:den>
                              <m:r>
                                <a:rPr lang="en-US" sz="2000" b="1" i="1" smtClean="0">
                                  <a:latin typeface="Cambria Math" panose="02040503050406030204" pitchFamily="18" charset="0"/>
                                  <a:cs typeface="Segoe UI Semibold" panose="020B0702040204020203" pitchFamily="34" charset="0"/>
                                </a:rPr>
                                <m:t>𝝈</m:t>
                              </m:r>
                            </m:den>
                          </m:f>
                        </m:e>
                      </m:d>
                    </m:oMath>
                  </a14:m>
                  <a:r>
                    <a:rPr lang="en-US" sz="2000" b="1" i="1" dirty="0">
                      <a:latin typeface="Cambria Math" panose="02040503050406030204" pitchFamily="18" charset="0"/>
                      <a:cs typeface="Segoe UI Semibold" panose="020B0702040204020203" pitchFamily="34" charset="0"/>
                    </a:rPr>
                    <a:t> </a:t>
                  </a:r>
                </a:p>
                <a:p>
                  <a:pPr algn="ctr">
                    <a:spcBef>
                      <a:spcPts val="500"/>
                    </a:spcBef>
                  </a:pPr>
                  <a14:m>
                    <m:oMathPara xmlns:m="http://schemas.openxmlformats.org/officeDocument/2006/math">
                      <m:oMathParaPr>
                        <m:jc m:val="centerGroup"/>
                      </m:oMathParaPr>
                      <m:oMath xmlns:m="http://schemas.openxmlformats.org/officeDocument/2006/math">
                        <m:r>
                          <a:rPr lang="en-US" sz="2000" b="1" i="1" smtClean="0">
                            <a:latin typeface="Cambria Math" panose="02040503050406030204" pitchFamily="18" charset="0"/>
                            <a:cs typeface="Segoe UI Semibold" panose="020B0702040204020203" pitchFamily="34" charset="0"/>
                          </a:rPr>
                          <m:t>𝔼</m:t>
                        </m:r>
                        <m:d>
                          <m:dPr>
                            <m:begChr m:val="["/>
                            <m:endChr m:val="]"/>
                            <m:ctrlPr>
                              <a:rPr lang="en-US" sz="2000" b="1" i="1" smtClean="0">
                                <a:latin typeface="Cambria Math" panose="02040503050406030204" pitchFamily="18" charset="0"/>
                                <a:cs typeface="Segoe UI Semibold" panose="020B0702040204020203" pitchFamily="34" charset="0"/>
                              </a:rPr>
                            </m:ctrlPr>
                          </m:dPr>
                          <m:e>
                            <m:r>
                              <a:rPr lang="en-US" sz="2000" b="1" i="1" smtClean="0">
                                <a:latin typeface="Cambria Math" panose="02040503050406030204" pitchFamily="18" charset="0"/>
                                <a:cs typeface="Segoe UI Semibold" panose="020B0702040204020203" pitchFamily="34" charset="0"/>
                              </a:rPr>
                              <m:t>𝑿</m:t>
                            </m:r>
                          </m:e>
                        </m:d>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𝝁</m:t>
                        </m:r>
                      </m:oMath>
                    </m:oMathPara>
                  </a14:m>
                  <a:endParaRPr lang="en-US" sz="2000" b="1" dirty="0">
                    <a:latin typeface="Segoe UI Semibold" panose="020B0702040204020203" pitchFamily="34" charset="0"/>
                    <a:cs typeface="Segoe UI Semibold" panose="020B0702040204020203" pitchFamily="34" charset="0"/>
                  </a:endParaRPr>
                </a:p>
                <a:p>
                  <a:pPr algn="ctr">
                    <a:spcBef>
                      <a:spcPts val="500"/>
                    </a:spcBef>
                  </a:pPr>
                  <a14:m>
                    <m:oMathPara xmlns:m="http://schemas.openxmlformats.org/officeDocument/2006/math">
                      <m:oMathParaPr>
                        <m:jc m:val="centerGroup"/>
                      </m:oMathParaPr>
                      <m:oMath xmlns:m="http://schemas.openxmlformats.org/officeDocument/2006/math">
                        <m:r>
                          <a:rPr lang="en-US" sz="1900" b="1" i="0" smtClean="0">
                            <a:latin typeface="Cambria Math" panose="02040503050406030204" pitchFamily="18" charset="0"/>
                            <a:cs typeface="Segoe UI Semibold" panose="020B0702040204020203" pitchFamily="34" charset="0"/>
                          </a:rPr>
                          <m:t>𝐕𝐚𝐫</m:t>
                        </m:r>
                        <m:d>
                          <m:dPr>
                            <m:ctrlPr>
                              <a:rPr lang="en-US" sz="1900" b="1" i="1" smtClean="0">
                                <a:latin typeface="Cambria Math" panose="02040503050406030204" pitchFamily="18" charset="0"/>
                                <a:cs typeface="Segoe UI Semibold" panose="020B0702040204020203" pitchFamily="34" charset="0"/>
                              </a:rPr>
                            </m:ctrlPr>
                          </m:dPr>
                          <m:e>
                            <m:r>
                              <a:rPr lang="en-US" sz="1900" b="1" i="1" smtClean="0">
                                <a:latin typeface="Cambria Math" panose="02040503050406030204" pitchFamily="18" charset="0"/>
                                <a:cs typeface="Segoe UI Semibold" panose="020B0702040204020203" pitchFamily="34" charset="0"/>
                              </a:rPr>
                              <m:t>𝑿</m:t>
                            </m:r>
                          </m:e>
                        </m:d>
                        <m:r>
                          <a:rPr lang="en-US" sz="1900" b="1" i="1" smtClean="0">
                            <a:latin typeface="Cambria Math" panose="02040503050406030204" pitchFamily="18" charset="0"/>
                            <a:cs typeface="Segoe UI Semibold" panose="020B0702040204020203" pitchFamily="34" charset="0"/>
                          </a:rPr>
                          <m:t>=</m:t>
                        </m:r>
                        <m:sSup>
                          <m:sSupPr>
                            <m:ctrlPr>
                              <a:rPr lang="en-US" sz="1900" b="1" i="1" smtClean="0">
                                <a:latin typeface="Cambria Math" panose="02040503050406030204" pitchFamily="18" charset="0"/>
                                <a:cs typeface="Segoe UI Semibold" panose="020B0702040204020203" pitchFamily="34" charset="0"/>
                              </a:rPr>
                            </m:ctrlPr>
                          </m:sSupPr>
                          <m:e>
                            <m:r>
                              <a:rPr lang="en-US" sz="1900" b="1" i="1" smtClean="0">
                                <a:latin typeface="Cambria Math" panose="02040503050406030204" pitchFamily="18" charset="0"/>
                                <a:cs typeface="Segoe UI Semibold" panose="020B0702040204020203" pitchFamily="34" charset="0"/>
                              </a:rPr>
                              <m:t>𝝈</m:t>
                            </m:r>
                          </m:e>
                          <m:sup>
                            <m:r>
                              <a:rPr lang="en-US" sz="1900" b="1" i="1" smtClean="0">
                                <a:latin typeface="Cambria Math" panose="02040503050406030204" pitchFamily="18" charset="0"/>
                                <a:cs typeface="Segoe UI Semibold" panose="020B0702040204020203" pitchFamily="34" charset="0"/>
                              </a:rPr>
                              <m:t>𝟐</m:t>
                            </m:r>
                          </m:sup>
                        </m:sSup>
                      </m:oMath>
                    </m:oMathPara>
                  </a14:m>
                  <a:endParaRPr lang="en-US" sz="1900" b="1" dirty="0">
                    <a:latin typeface="Segoe UI Semibold" panose="020B0702040204020203" pitchFamily="34" charset="0"/>
                    <a:cs typeface="Segoe UI Semibold" panose="020B0702040204020203" pitchFamily="34" charset="0"/>
                  </a:endParaRPr>
                </a:p>
              </p:txBody>
            </p:sp>
          </mc:Choice>
          <mc:Fallback xmlns="">
            <p:sp>
              <p:nvSpPr>
                <p:cNvPr id="12" name="Rectangle 11">
                  <a:extLst>
                    <a:ext uri="{FF2B5EF4-FFF2-40B4-BE49-F238E27FC236}">
                      <a16:creationId xmlns:a16="http://schemas.microsoft.com/office/drawing/2014/main" id="{461A76E1-CD8E-490D-9C79-971482120A20}"/>
                    </a:ext>
                  </a:extLst>
                </p:cNvPr>
                <p:cNvSpPr>
                  <a:spLocks noRot="1" noChangeAspect="1" noMove="1" noResize="1" noEditPoints="1" noAdjustHandles="1" noChangeArrowheads="1" noChangeShapeType="1" noTextEdit="1"/>
                </p:cNvSpPr>
                <p:nvPr/>
              </p:nvSpPr>
              <p:spPr>
                <a:xfrm>
                  <a:off x="1185842" y="3773914"/>
                  <a:ext cx="5809075" cy="1396973"/>
                </a:xfrm>
                <a:prstGeom prst="rect">
                  <a:avLst/>
                </a:prstGeom>
                <a:blipFill>
                  <a:blip r:embed="rId26"/>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Rectangle 12">
                  <a:extLst>
                    <a:ext uri="{FF2B5EF4-FFF2-40B4-BE49-F238E27FC236}">
                      <a16:creationId xmlns:a16="http://schemas.microsoft.com/office/drawing/2014/main" id="{EBFE8A43-3593-4BCE-9B5F-2DF493A07DB7}"/>
                    </a:ext>
                  </a:extLst>
                </p:cNvPr>
                <p:cNvSpPr/>
                <p:nvPr/>
              </p:nvSpPr>
              <p:spPr>
                <a:xfrm>
                  <a:off x="1195365" y="3427084"/>
                  <a:ext cx="5799552" cy="346830"/>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500"/>
                    </a:spcBef>
                  </a:pPr>
                  <a14:m>
                    <m:oMathPara xmlns:m="http://schemas.openxmlformats.org/officeDocument/2006/math">
                      <m:oMathParaPr>
                        <m:jc m:val="centerGroup"/>
                      </m:oMathParaPr>
                      <m:oMath xmlns:m="http://schemas.openxmlformats.org/officeDocument/2006/math">
                        <m:r>
                          <a:rPr lang="en-US" sz="2000" b="1" i="1" dirty="0" smtClean="0">
                            <a:latin typeface="Cambria Math" panose="02040503050406030204" pitchFamily="18" charset="0"/>
                            <a:cs typeface="Segoe UI Semibold" panose="020B0702040204020203" pitchFamily="34" charset="0"/>
                          </a:rPr>
                          <m:t>𝑿</m:t>
                        </m:r>
                        <m:r>
                          <a:rPr lang="en-US" sz="2000" b="1" i="1" dirty="0" smtClean="0">
                            <a:latin typeface="Cambria Math" panose="02040503050406030204" pitchFamily="18" charset="0"/>
                            <a:cs typeface="Segoe UI Semibold" panose="020B0702040204020203" pitchFamily="34" charset="0"/>
                          </a:rPr>
                          <m:t>~</m:t>
                        </m:r>
                        <m:r>
                          <a:rPr lang="en-US" sz="2000" b="1" i="1" dirty="0" smtClean="0">
                            <a:latin typeface="Cambria Math" panose="02040503050406030204" pitchFamily="18" charset="0"/>
                            <a:cs typeface="Segoe UI Semibold" panose="020B0702040204020203" pitchFamily="34" charset="0"/>
                          </a:rPr>
                          <m:t>𝒩</m:t>
                        </m:r>
                        <m:r>
                          <a:rPr lang="en-US" sz="2000" b="1" i="1" dirty="0" smtClean="0">
                            <a:latin typeface="Cambria Math" panose="02040503050406030204" pitchFamily="18" charset="0"/>
                            <a:cs typeface="Segoe UI Semibold" panose="020B0702040204020203" pitchFamily="34" charset="0"/>
                          </a:rPr>
                          <m:t>(</m:t>
                        </m:r>
                        <m:r>
                          <a:rPr lang="en-US" sz="2000" b="1" i="1" dirty="0" smtClean="0">
                            <a:latin typeface="Cambria Math" panose="02040503050406030204" pitchFamily="18" charset="0"/>
                            <a:cs typeface="Segoe UI Semibold" panose="020B0702040204020203" pitchFamily="34" charset="0"/>
                          </a:rPr>
                          <m:t>𝝁</m:t>
                        </m:r>
                        <m:r>
                          <a:rPr lang="en-US" sz="2000" b="1" i="1" dirty="0" smtClean="0">
                            <a:latin typeface="Cambria Math" panose="02040503050406030204" pitchFamily="18" charset="0"/>
                            <a:cs typeface="Segoe UI Semibold" panose="020B0702040204020203" pitchFamily="34" charset="0"/>
                          </a:rPr>
                          <m:t>,</m:t>
                        </m:r>
                        <m:sSup>
                          <m:sSupPr>
                            <m:ctrlPr>
                              <a:rPr lang="en-US" sz="2000" b="1" i="1" dirty="0" smtClean="0">
                                <a:latin typeface="Cambria Math" panose="02040503050406030204" pitchFamily="18" charset="0"/>
                                <a:cs typeface="Segoe UI Semibold" panose="020B0702040204020203" pitchFamily="34" charset="0"/>
                              </a:rPr>
                            </m:ctrlPr>
                          </m:sSupPr>
                          <m:e>
                            <m:r>
                              <a:rPr lang="en-US" sz="2000" b="1" i="1" dirty="0" smtClean="0">
                                <a:latin typeface="Cambria Math" panose="02040503050406030204" pitchFamily="18" charset="0"/>
                                <a:cs typeface="Segoe UI Semibold" panose="020B0702040204020203" pitchFamily="34" charset="0"/>
                              </a:rPr>
                              <m:t>𝝈</m:t>
                            </m:r>
                          </m:e>
                          <m:sup>
                            <m:r>
                              <a:rPr lang="en-US" sz="2000" b="1" i="1" dirty="0" smtClean="0">
                                <a:latin typeface="Cambria Math" panose="02040503050406030204" pitchFamily="18" charset="0"/>
                                <a:cs typeface="Segoe UI Semibold" panose="020B0702040204020203" pitchFamily="34" charset="0"/>
                              </a:rPr>
                              <m:t>𝟐</m:t>
                            </m:r>
                          </m:sup>
                        </m:sSup>
                        <m:r>
                          <a:rPr lang="en-US" sz="2000" b="1" i="1" dirty="0" smtClean="0">
                            <a:latin typeface="Cambria Math" panose="02040503050406030204" pitchFamily="18" charset="0"/>
                            <a:cs typeface="Segoe UI Semibold" panose="020B0702040204020203" pitchFamily="34" charset="0"/>
                          </a:rPr>
                          <m:t>)</m:t>
                        </m:r>
                      </m:oMath>
                    </m:oMathPara>
                  </a14:m>
                  <a:endParaRPr lang="en-US" sz="2000" b="1" dirty="0">
                    <a:latin typeface="Segoe UI Semibold" panose="020B0702040204020203" pitchFamily="34" charset="0"/>
                    <a:cs typeface="Segoe UI Semibold" panose="020B0702040204020203" pitchFamily="34" charset="0"/>
                  </a:endParaRPr>
                </a:p>
              </p:txBody>
            </p:sp>
          </mc:Choice>
          <mc:Fallback xmlns="">
            <p:sp>
              <p:nvSpPr>
                <p:cNvPr id="13" name="Rectangle 12">
                  <a:extLst>
                    <a:ext uri="{FF2B5EF4-FFF2-40B4-BE49-F238E27FC236}">
                      <a16:creationId xmlns:a16="http://schemas.microsoft.com/office/drawing/2014/main" id="{EBFE8A43-3593-4BCE-9B5F-2DF493A07DB7}"/>
                    </a:ext>
                  </a:extLst>
                </p:cNvPr>
                <p:cNvSpPr>
                  <a:spLocks noRot="1" noChangeAspect="1" noMove="1" noResize="1" noEditPoints="1" noAdjustHandles="1" noChangeArrowheads="1" noChangeShapeType="1" noTextEdit="1"/>
                </p:cNvSpPr>
                <p:nvPr/>
              </p:nvSpPr>
              <p:spPr>
                <a:xfrm>
                  <a:off x="1195365" y="3427084"/>
                  <a:ext cx="5799552" cy="346830"/>
                </a:xfrm>
                <a:prstGeom prst="rect">
                  <a:avLst/>
                </a:prstGeom>
                <a:blipFill>
                  <a:blip r:embed="rId27"/>
                  <a:stretch>
                    <a:fillRect b="-6250"/>
                  </a:stretch>
                </a:blipFill>
                <a:ln>
                  <a:noFill/>
                </a:ln>
              </p:spPr>
              <p:txBody>
                <a:bodyPr/>
                <a:lstStyle/>
                <a:p>
                  <a:r>
                    <a:rPr lang="en-US">
                      <a:noFill/>
                    </a:rPr>
                    <a:t> </a:t>
                  </a:r>
                </a:p>
              </p:txBody>
            </p:sp>
          </mc:Fallback>
        </mc:AlternateContent>
      </p:grpSp>
      <p:sp>
        <p:nvSpPr>
          <p:cNvPr id="14" name="TextBox 13">
            <a:extLst>
              <a:ext uri="{FF2B5EF4-FFF2-40B4-BE49-F238E27FC236}">
                <a16:creationId xmlns:a16="http://schemas.microsoft.com/office/drawing/2014/main" id="{49821057-0784-4BC0-A71C-4E7517FB7E20}"/>
              </a:ext>
            </a:extLst>
          </p:cNvPr>
          <p:cNvSpPr txBox="1"/>
          <p:nvPr/>
        </p:nvSpPr>
        <p:spPr>
          <a:xfrm>
            <a:off x="349104" y="6075909"/>
            <a:ext cx="7315200" cy="461665"/>
          </a:xfrm>
          <a:prstGeom prst="rect">
            <a:avLst/>
          </a:prstGeom>
          <a:noFill/>
        </p:spPr>
        <p:txBody>
          <a:bodyPr wrap="square" rtlCol="0">
            <a:spAutoFit/>
          </a:bodyPr>
          <a:lstStyle/>
          <a:p>
            <a:r>
              <a:rPr lang="en-US" sz="2400" dirty="0">
                <a:latin typeface="Segoe UI Semilight" panose="020B0402040204020203" pitchFamily="34" charset="0"/>
                <a:cs typeface="Segoe UI Semilight" panose="020B0402040204020203" pitchFamily="34" charset="0"/>
              </a:rPr>
              <a:t>It’s a smaller zoo, but it’s just as much fun! :D</a:t>
            </a:r>
          </a:p>
        </p:txBody>
      </p:sp>
      <p:sp>
        <p:nvSpPr>
          <p:cNvPr id="3" name="Rectangle: Rounded Corners 2">
            <a:extLst>
              <a:ext uri="{FF2B5EF4-FFF2-40B4-BE49-F238E27FC236}">
                <a16:creationId xmlns:a16="http://schemas.microsoft.com/office/drawing/2014/main" id="{0A49EEFE-2327-663B-7833-8F67005E2675}"/>
              </a:ext>
            </a:extLst>
          </p:cNvPr>
          <p:cNvSpPr/>
          <p:nvPr/>
        </p:nvSpPr>
        <p:spPr>
          <a:xfrm>
            <a:off x="438624" y="1594655"/>
            <a:ext cx="11581438" cy="1125686"/>
          </a:xfrm>
          <a:prstGeom prst="roundRect">
            <a:avLst/>
          </a:prstGeom>
          <a:solidFill>
            <a:srgbClr val="CBEC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i="1" dirty="0">
                <a:solidFill>
                  <a:schemeClr val="tx1"/>
                </a:solidFill>
                <a:latin typeface="Segoe UI Semilight" panose="020B0402040204020203" pitchFamily="34" charset="0"/>
                <a:cs typeface="Segoe UI Semilight" panose="020B0402040204020203" pitchFamily="34" charset="0"/>
              </a:rPr>
              <a:t>This zoo defines common patterns for </a:t>
            </a:r>
            <a:r>
              <a:rPr lang="en-US" sz="2400" b="1" i="1" u="sng" dirty="0">
                <a:solidFill>
                  <a:schemeClr val="tx1"/>
                </a:solidFill>
                <a:latin typeface="Segoe UI Semilight" panose="020B0402040204020203" pitchFamily="34" charset="0"/>
                <a:cs typeface="Segoe UI Semilight" panose="020B0402040204020203" pitchFamily="34" charset="0"/>
              </a:rPr>
              <a:t>continuous</a:t>
            </a:r>
            <a:r>
              <a:rPr lang="en-US" sz="2400" b="1" i="1" dirty="0">
                <a:solidFill>
                  <a:schemeClr val="tx1"/>
                </a:solidFill>
                <a:latin typeface="Segoe UI Semilight" panose="020B0402040204020203" pitchFamily="34" charset="0"/>
                <a:cs typeface="Segoe UI Semilight" panose="020B0402040204020203" pitchFamily="34" charset="0"/>
              </a:rPr>
              <a:t> random variables and gives us the PDF, CDF, expectation, and variance, so we don’t have to compute it every time! </a:t>
            </a:r>
            <a:endParaRPr lang="en-US" sz="2400" dirty="0">
              <a:solidFill>
                <a:schemeClr val="tx1"/>
              </a:solidFill>
              <a:latin typeface="Segoe UI Semilight" panose="020B0402040204020203" pitchFamily="34" charset="0"/>
              <a:cs typeface="Segoe UI Semilight" panose="020B0402040204020203" pitchFamily="34" charset="0"/>
            </a:endParaRPr>
          </a:p>
        </p:txBody>
      </p:sp>
    </p:spTree>
    <p:extLst>
      <p:ext uri="{BB962C8B-B14F-4D97-AF65-F5344CB8AC3E}">
        <p14:creationId xmlns:p14="http://schemas.microsoft.com/office/powerpoint/2010/main" val="21741193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FB9F4-DF22-4D03-B514-564E30F65B85}"/>
              </a:ext>
            </a:extLst>
          </p:cNvPr>
          <p:cNvSpPr>
            <a:spLocks noGrp="1"/>
          </p:cNvSpPr>
          <p:nvPr>
            <p:ph type="title"/>
          </p:nvPr>
        </p:nvSpPr>
        <p:spPr/>
        <p:txBody>
          <a:bodyPr/>
          <a:lstStyle/>
          <a:p>
            <a:r>
              <a:rPr lang="en-US" i="1" dirty="0"/>
              <a:t>Continuous</a:t>
            </a:r>
            <a:r>
              <a:rPr lang="en-US" dirty="0"/>
              <a:t> </a:t>
            </a:r>
            <a:r>
              <a:rPr lang="en-US" u="sng" dirty="0"/>
              <a:t>Uniform</a:t>
            </a:r>
            <a:r>
              <a:rPr lang="en-US" dirty="0"/>
              <a:t> Distribution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F47C619-FA10-4FA6-920D-83D972C16CF6}"/>
                  </a:ext>
                </a:extLst>
              </p:cNvPr>
              <p:cNvSpPr>
                <a:spLocks noGrp="1"/>
              </p:cNvSpPr>
              <p:nvPr>
                <p:ph idx="1"/>
              </p:nvPr>
            </p:nvSpPr>
            <p:spPr/>
            <p:txBody>
              <a:bodyPr/>
              <a:lstStyle/>
              <a:p>
                <a14:m>
                  <m:oMath xmlns:m="http://schemas.openxmlformats.org/officeDocument/2006/math">
                    <m:r>
                      <a:rPr lang="en-US" b="0" i="1" smtClean="0">
                        <a:latin typeface="Cambria Math" panose="02040503050406030204" pitchFamily="18" charset="0"/>
                      </a:rPr>
                      <m:t>𝑋</m:t>
                    </m:r>
                    <m:r>
                      <a:rPr lang="en-US" b="0" i="1" smtClean="0">
                        <a:latin typeface="Cambria Math" panose="02040503050406030204" pitchFamily="18" charset="0"/>
                      </a:rPr>
                      <m:t>~</m:t>
                    </m:r>
                    <m:r>
                      <m:rPr>
                        <m:sty m:val="p"/>
                      </m:rPr>
                      <a:rPr lang="en-US" b="0" i="0" smtClean="0">
                        <a:latin typeface="Cambria Math" panose="02040503050406030204" pitchFamily="18" charset="0"/>
                      </a:rPr>
                      <m:t>Unif</m:t>
                    </m:r>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𝑏</m:t>
                    </m:r>
                    <m:r>
                      <a:rPr lang="en-US" b="0" i="1" smtClean="0">
                        <a:latin typeface="Cambria Math" panose="02040503050406030204" pitchFamily="18" charset="0"/>
                      </a:rPr>
                      <m:t>)</m:t>
                    </m:r>
                  </m:oMath>
                </a14:m>
                <a:r>
                  <a:rPr lang="en-US" dirty="0"/>
                  <a:t> (uniform </a:t>
                </a:r>
                <a:r>
                  <a:rPr lang="en-US" b="1" dirty="0"/>
                  <a:t>real</a:t>
                </a:r>
                <a:r>
                  <a:rPr lang="en-US" dirty="0"/>
                  <a:t> number between </a:t>
                </a:r>
                <a14:m>
                  <m:oMath xmlns:m="http://schemas.openxmlformats.org/officeDocument/2006/math">
                    <m:r>
                      <a:rPr lang="en-US" b="0" i="1" smtClean="0">
                        <a:latin typeface="Cambria Math" panose="02040503050406030204" pitchFamily="18" charset="0"/>
                      </a:rPr>
                      <m:t>𝑎</m:t>
                    </m:r>
                  </m:oMath>
                </a14:m>
                <a:r>
                  <a:rPr lang="en-US" dirty="0"/>
                  <a:t> and </a:t>
                </a:r>
                <a14:m>
                  <m:oMath xmlns:m="http://schemas.openxmlformats.org/officeDocument/2006/math">
                    <m:r>
                      <a:rPr lang="en-US" b="0" i="1" smtClean="0">
                        <a:latin typeface="Cambria Math" panose="02040503050406030204" pitchFamily="18" charset="0"/>
                      </a:rPr>
                      <m:t>𝑏</m:t>
                    </m:r>
                  </m:oMath>
                </a14:m>
                <a:r>
                  <a:rPr lang="en-US" dirty="0"/>
                  <a:t>)</a:t>
                </a:r>
              </a:p>
              <a:p>
                <a:r>
                  <a:rPr lang="en-US" b="1" dirty="0"/>
                  <a:t>PDF</a:t>
                </a:r>
                <a:r>
                  <a:rPr lang="en-US"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eqArr>
                          <m:eqArrPr>
                            <m:ctrlPr>
                              <a:rPr lang="en-US" b="0" i="1" smtClean="0">
                                <a:latin typeface="Cambria Math" panose="02040503050406030204" pitchFamily="18" charset="0"/>
                              </a:rPr>
                            </m:ctrlPr>
                          </m:eqArrPr>
                          <m:e>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𝑏</m:t>
                                </m:r>
                                <m:r>
                                  <a:rPr lang="en-US" b="0" i="1" smtClean="0">
                                    <a:latin typeface="Cambria Math" panose="02040503050406030204" pitchFamily="18" charset="0"/>
                                  </a:rPr>
                                  <m:t>−</m:t>
                                </m:r>
                                <m:r>
                                  <a:rPr lang="en-US" b="0" i="1" smtClean="0">
                                    <a:latin typeface="Cambria Math" panose="02040503050406030204" pitchFamily="18" charset="0"/>
                                  </a:rPr>
                                  <m:t>𝑎</m:t>
                                </m:r>
                              </m:den>
                            </m:f>
                            <m:r>
                              <a:rPr lang="en-US" b="0" i="1" smtClean="0">
                                <a:latin typeface="Cambria Math" panose="02040503050406030204" pitchFamily="18" charset="0"/>
                              </a:rPr>
                              <m:t> </m:t>
                            </m:r>
                            <m:r>
                              <a:rPr lang="en-US" b="0" i="0" smtClean="0">
                                <a:latin typeface="Cambria Math" panose="02040503050406030204" pitchFamily="18" charset="0"/>
                              </a:rPr>
                              <m:t>   </m:t>
                            </m:r>
                            <m:r>
                              <m:rPr>
                                <m:sty m:val="p"/>
                              </m:rPr>
                              <a:rPr lang="en-US" b="0" i="0" smtClean="0">
                                <a:latin typeface="Cambria Math" panose="02040503050406030204" pitchFamily="18" charset="0"/>
                              </a:rPr>
                              <m:t>if</m:t>
                            </m:r>
                            <m:r>
                              <a:rPr lang="en-US" b="0" i="1" smtClean="0">
                                <a:latin typeface="Cambria Math" panose="02040503050406030204" pitchFamily="18" charset="0"/>
                              </a:rPr>
                              <m:t> </m:t>
                            </m:r>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𝑏</m:t>
                            </m:r>
                          </m:e>
                          <m:e>
                            <m:r>
                              <a:rPr lang="en-US" b="0" i="1" smtClean="0">
                                <a:latin typeface="Cambria Math" panose="02040503050406030204" pitchFamily="18" charset="0"/>
                              </a:rPr>
                              <m:t>0   </m:t>
                            </m:r>
                            <m:r>
                              <a:rPr lang="en-US" b="0" i="0" smtClean="0">
                                <a:latin typeface="Cambria Math" panose="02040503050406030204" pitchFamily="18" charset="0"/>
                              </a:rPr>
                              <m:t>         </m:t>
                            </m:r>
                            <m:r>
                              <m:rPr>
                                <m:sty m:val="p"/>
                              </m:rPr>
                              <a:rPr lang="en-US" b="0" i="0" smtClean="0">
                                <a:latin typeface="Cambria Math" panose="02040503050406030204" pitchFamily="18" charset="0"/>
                              </a:rPr>
                              <m:t>otherwise</m:t>
                            </m:r>
                          </m:e>
                        </m:eqArr>
                      </m:e>
                    </m:d>
                  </m:oMath>
                </a14:m>
                <a:endParaRPr lang="en-US" dirty="0"/>
              </a:p>
              <a:p>
                <a:r>
                  <a:rPr lang="en-US" b="1" dirty="0"/>
                  <a:t>CDF</a:t>
                </a:r>
                <a:r>
                  <a:rPr lang="en-US"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𝐹</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eqArr>
                          <m:eqArrPr>
                            <m:ctrlPr>
                              <a:rPr lang="en-US" b="0" i="1" smtClean="0">
                                <a:latin typeface="Cambria Math" panose="02040503050406030204" pitchFamily="18" charset="0"/>
                              </a:rPr>
                            </m:ctrlPr>
                          </m:eqArrPr>
                          <m:e>
                            <m:r>
                              <a:rPr lang="en-US" b="0" i="1" smtClean="0">
                                <a:latin typeface="Cambria Math" panose="02040503050406030204" pitchFamily="18" charset="0"/>
                              </a:rPr>
                              <m:t>0              </m:t>
                            </m:r>
                            <m:r>
                              <a:rPr lang="en-US" b="0" i="0" smtClean="0">
                                <a:latin typeface="Cambria Math" panose="02040503050406030204" pitchFamily="18" charset="0"/>
                              </a:rPr>
                              <m:t> </m:t>
                            </m:r>
                            <m:r>
                              <m:rPr>
                                <m:sty m:val="p"/>
                              </m:rPr>
                              <a:rPr lang="en-US" b="0" i="0" smtClean="0">
                                <a:latin typeface="Cambria Math" panose="02040503050406030204" pitchFamily="18" charset="0"/>
                              </a:rPr>
                              <m:t>if</m:t>
                            </m:r>
                            <m:r>
                              <a:rPr lang="en-US" b="0" i="1" smtClean="0">
                                <a:latin typeface="Cambria Math" panose="02040503050406030204" pitchFamily="18" charset="0"/>
                              </a:rPr>
                              <m:t> </m:t>
                            </m:r>
                            <m:r>
                              <a:rPr lang="en-US" b="0" i="1" smtClean="0">
                                <a:latin typeface="Cambria Math" panose="02040503050406030204" pitchFamily="18" charset="0"/>
                              </a:rPr>
                              <m:t>𝑘</m:t>
                            </m:r>
                            <m:r>
                              <a:rPr lang="en-US" b="0" i="1" smtClean="0">
                                <a:latin typeface="Cambria Math" panose="02040503050406030204" pitchFamily="18" charset="0"/>
                              </a:rPr>
                              <m:t>&lt;</m:t>
                            </m:r>
                            <m:r>
                              <a:rPr lang="en-US" b="0" i="1" smtClean="0">
                                <a:latin typeface="Cambria Math" panose="02040503050406030204" pitchFamily="18" charset="0"/>
                              </a:rPr>
                              <m:t>𝑎</m:t>
                            </m:r>
                          </m:e>
                          <m:e>
                            <m:f>
                              <m:fPr>
                                <m:ctrlPr>
                                  <a:rPr lang="en-US" b="0" i="1" smtClean="0">
                                    <a:latin typeface="Cambria Math" panose="02040503050406030204" pitchFamily="18" charset="0"/>
                                  </a:rPr>
                                </m:ctrlPr>
                              </m:fPr>
                              <m:num>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𝑎</m:t>
                                </m:r>
                              </m:num>
                              <m:den>
                                <m:r>
                                  <a:rPr lang="en-US" b="0" i="1" smtClean="0">
                                    <a:latin typeface="Cambria Math" panose="02040503050406030204" pitchFamily="18" charset="0"/>
                                  </a:rPr>
                                  <m:t>𝑏</m:t>
                                </m:r>
                                <m:r>
                                  <a:rPr lang="en-US" b="0" i="1" smtClean="0">
                                    <a:latin typeface="Cambria Math" panose="02040503050406030204" pitchFamily="18" charset="0"/>
                                  </a:rPr>
                                  <m:t>−</m:t>
                                </m:r>
                                <m:r>
                                  <a:rPr lang="en-US" b="0" i="1" smtClean="0">
                                    <a:latin typeface="Cambria Math" panose="02040503050406030204" pitchFamily="18" charset="0"/>
                                  </a:rPr>
                                  <m:t>𝑎</m:t>
                                </m:r>
                              </m:den>
                            </m:f>
                            <m:r>
                              <a:rPr lang="en-US" b="0" i="1" smtClean="0">
                                <a:latin typeface="Cambria Math" panose="02040503050406030204" pitchFamily="18" charset="0"/>
                              </a:rPr>
                              <m:t>  </m:t>
                            </m:r>
                            <m:r>
                              <m:rPr>
                                <m:sty m:val="p"/>
                              </m:rPr>
                              <a:rPr lang="en-US" b="0" i="0" smtClean="0">
                                <a:latin typeface="Cambria Math" panose="02040503050406030204" pitchFamily="18" charset="0"/>
                              </a:rPr>
                              <m:t>if</m:t>
                            </m:r>
                            <m:r>
                              <a:rPr lang="en-US" b="0" i="1" smtClean="0">
                                <a:latin typeface="Cambria Math" panose="02040503050406030204" pitchFamily="18" charset="0"/>
                              </a:rPr>
                              <m:t> </m:t>
                            </m:r>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𝑏</m:t>
                            </m:r>
                          </m:e>
                          <m:e>
                            <m:r>
                              <a:rPr lang="en-US" b="0" i="1" smtClean="0">
                                <a:latin typeface="Cambria Math" panose="02040503050406030204" pitchFamily="18" charset="0"/>
                              </a:rPr>
                              <m:t>1              </m:t>
                            </m:r>
                            <m:r>
                              <a:rPr lang="en-US" b="0" i="0" smtClean="0">
                                <a:latin typeface="Cambria Math" panose="02040503050406030204" pitchFamily="18" charset="0"/>
                              </a:rPr>
                              <m:t>  </m:t>
                            </m:r>
                            <m:r>
                              <m:rPr>
                                <m:sty m:val="p"/>
                              </m:rPr>
                              <a:rPr lang="en-US" b="0" i="0" smtClean="0">
                                <a:latin typeface="Cambria Math" panose="02040503050406030204" pitchFamily="18" charset="0"/>
                              </a:rPr>
                              <m:t>if</m:t>
                            </m:r>
                            <m:r>
                              <a:rPr lang="en-US" b="0" i="1" smtClean="0">
                                <a:latin typeface="Cambria Math" panose="02040503050406030204" pitchFamily="18" charset="0"/>
                              </a:rPr>
                              <m:t> </m:t>
                            </m:r>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𝑏</m:t>
                            </m:r>
                          </m:e>
                        </m:eqArr>
                      </m:e>
                    </m:d>
                  </m:oMath>
                </a14:m>
                <a:endParaRPr lang="en-US" b="0" dirty="0"/>
              </a:p>
              <a:p>
                <a:r>
                  <a:rPr lang="en-US" b="1" dirty="0"/>
                  <a:t>Expectation: </a:t>
                </a:r>
                <a14:m>
                  <m:oMath xmlns:m="http://schemas.openxmlformats.org/officeDocument/2006/math">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𝑏</m:t>
                        </m:r>
                      </m:num>
                      <m:den>
                        <m:r>
                          <a:rPr lang="en-US" b="0" i="1" smtClean="0">
                            <a:latin typeface="Cambria Math" panose="02040503050406030204" pitchFamily="18" charset="0"/>
                          </a:rPr>
                          <m:t>2</m:t>
                        </m:r>
                      </m:den>
                    </m:f>
                  </m:oMath>
                </a14:m>
                <a:endParaRPr lang="en-US" dirty="0"/>
              </a:p>
              <a:p>
                <a:r>
                  <a:rPr lang="en-US" b="1" dirty="0"/>
                  <a:t>Variance: </a:t>
                </a:r>
                <a14:m>
                  <m:oMath xmlns:m="http://schemas.openxmlformats.org/officeDocument/2006/math">
                    <m:r>
                      <m:rPr>
                        <m:sty m:val="p"/>
                      </m:rPr>
                      <a:rPr lang="en-US" b="0" i="0" smtClean="0">
                        <a:latin typeface="Cambria Math" panose="02040503050406030204" pitchFamily="18" charset="0"/>
                      </a:rPr>
                      <m:t>Var</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𝑏</m:t>
                                </m:r>
                                <m:r>
                                  <a:rPr lang="en-US" b="0" i="1" smtClean="0">
                                    <a:latin typeface="Cambria Math" panose="02040503050406030204" pitchFamily="18" charset="0"/>
                                  </a:rPr>
                                  <m:t>−</m:t>
                                </m:r>
                                <m:r>
                                  <a:rPr lang="en-US" b="0" i="1" smtClean="0">
                                    <a:latin typeface="Cambria Math" panose="02040503050406030204" pitchFamily="18" charset="0"/>
                                  </a:rPr>
                                  <m:t>𝑎</m:t>
                                </m:r>
                              </m:e>
                            </m:d>
                          </m:e>
                          <m:sup>
                            <m:r>
                              <a:rPr lang="en-US" b="0" i="1" smtClean="0">
                                <a:latin typeface="Cambria Math" panose="02040503050406030204" pitchFamily="18" charset="0"/>
                              </a:rPr>
                              <m:t>2</m:t>
                            </m:r>
                          </m:sup>
                        </m:sSup>
                      </m:num>
                      <m:den>
                        <m:r>
                          <a:rPr lang="en-US" b="0" i="1" smtClean="0">
                            <a:latin typeface="Cambria Math" panose="02040503050406030204" pitchFamily="18" charset="0"/>
                          </a:rPr>
                          <m:t>12</m:t>
                        </m:r>
                      </m:den>
                    </m:f>
                  </m:oMath>
                </a14:m>
                <a:endParaRPr lang="en-US" dirty="0"/>
              </a:p>
            </p:txBody>
          </p:sp>
        </mc:Choice>
        <mc:Fallback xmlns="">
          <p:sp>
            <p:nvSpPr>
              <p:cNvPr id="3" name="Content Placeholder 2">
                <a:extLst>
                  <a:ext uri="{FF2B5EF4-FFF2-40B4-BE49-F238E27FC236}">
                    <a16:creationId xmlns:a16="http://schemas.microsoft.com/office/drawing/2014/main" id="{7F47C619-FA10-4FA6-920D-83D972C16CF6}"/>
                  </a:ext>
                </a:extLst>
              </p:cNvPr>
              <p:cNvSpPr>
                <a:spLocks noGrp="1" noRot="1" noChangeAspect="1" noMove="1" noResize="1" noEditPoints="1" noAdjustHandles="1" noChangeArrowheads="1" noChangeShapeType="1" noTextEdit="1"/>
              </p:cNvSpPr>
              <p:nvPr>
                <p:ph idx="1"/>
              </p:nvPr>
            </p:nvSpPr>
            <p:spPr>
              <a:blipFill>
                <a:blip r:embed="rId2"/>
                <a:stretch>
                  <a:fillRect l="-654" t="-2138"/>
                </a:stretch>
              </a:blipFill>
            </p:spPr>
            <p:txBody>
              <a:bodyPr/>
              <a:lstStyle/>
              <a:p>
                <a:r>
                  <a:rPr lang="en-US">
                    <a:noFill/>
                  </a:rPr>
                  <a:t> </a:t>
                </a:r>
              </a:p>
            </p:txBody>
          </p:sp>
        </mc:Fallback>
      </mc:AlternateContent>
    </p:spTree>
    <p:extLst>
      <p:ext uri="{BB962C8B-B14F-4D97-AF65-F5344CB8AC3E}">
        <p14:creationId xmlns:p14="http://schemas.microsoft.com/office/powerpoint/2010/main" val="18286739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DEDFB-DF73-4AB3-A671-8F346611455F}"/>
              </a:ext>
            </a:extLst>
          </p:cNvPr>
          <p:cNvSpPr>
            <a:spLocks noGrp="1"/>
          </p:cNvSpPr>
          <p:nvPr>
            <p:ph type="title"/>
          </p:nvPr>
        </p:nvSpPr>
        <p:spPr/>
        <p:txBody>
          <a:bodyPr/>
          <a:lstStyle/>
          <a:p>
            <a:r>
              <a:rPr lang="en-US" i="1" u="sng" dirty="0"/>
              <a:t>Exponential</a:t>
            </a:r>
            <a:r>
              <a:rPr lang="en-US" dirty="0"/>
              <a:t> Distribution</a:t>
            </a:r>
          </a:p>
        </p:txBody>
      </p:sp>
      <p:sp>
        <p:nvSpPr>
          <p:cNvPr id="3" name="Content Placeholder 2">
            <a:extLst>
              <a:ext uri="{FF2B5EF4-FFF2-40B4-BE49-F238E27FC236}">
                <a16:creationId xmlns:a16="http://schemas.microsoft.com/office/drawing/2014/main" id="{1E09BEC9-31C3-4CDC-8A49-C416123BCF3B}"/>
              </a:ext>
            </a:extLst>
          </p:cNvPr>
          <p:cNvSpPr>
            <a:spLocks noGrp="1"/>
          </p:cNvSpPr>
          <p:nvPr>
            <p:ph idx="1"/>
          </p:nvPr>
        </p:nvSpPr>
        <p:spPr>
          <a:xfrm>
            <a:off x="575239" y="1463857"/>
            <a:ext cx="11616761" cy="4592559"/>
          </a:xfrm>
        </p:spPr>
        <p:txBody>
          <a:bodyPr>
            <a:normAutofit/>
          </a:bodyPr>
          <a:lstStyle/>
          <a:p>
            <a:r>
              <a:rPr lang="en-US" dirty="0"/>
              <a:t>How much </a:t>
            </a:r>
            <a:r>
              <a:rPr lang="en-US" b="1" dirty="0"/>
              <a:t>time</a:t>
            </a:r>
            <a:r>
              <a:rPr lang="en-US" dirty="0"/>
              <a:t> till an event occurs?</a:t>
            </a:r>
          </a:p>
          <a:p>
            <a:pPr lvl="1"/>
            <a:r>
              <a:rPr lang="en-US" dirty="0"/>
              <a:t>e.g., seconds till thunder, time till the first customer</a:t>
            </a:r>
          </a:p>
          <a:p>
            <a:pPr lvl="1"/>
            <a:endParaRPr lang="en-US" dirty="0"/>
          </a:p>
          <a:p>
            <a:pPr lvl="1"/>
            <a:endParaRPr lang="en-US" dirty="0"/>
          </a:p>
          <a:p>
            <a:pPr lvl="1"/>
            <a:endParaRPr lang="en-US" dirty="0"/>
          </a:p>
          <a:p>
            <a:pPr lvl="1"/>
            <a:endParaRPr kumimoji="0" lang="en-US" sz="28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endParaRP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r>
              <a:rPr lang="en-US" sz="2800" i="1" dirty="0">
                <a:solidFill>
                  <a:schemeClr val="tx1">
                    <a:lumMod val="65000"/>
                    <a:lumOff val="35000"/>
                  </a:schemeClr>
                </a:solidFill>
              </a:rPr>
              <a:t>With the geometric distribution, we said trials must be independent -&gt;</a:t>
            </a:r>
          </a:p>
          <a:p>
            <a:pPr lvl="1" indent="-91440">
              <a:spcBef>
                <a:spcPts val="0"/>
              </a:spcBef>
              <a:spcAft>
                <a:spcPts val="200"/>
              </a:spcAft>
              <a:buClr>
                <a:srgbClr val="1CADE4"/>
              </a:buClr>
              <a:buSzPct val="100000"/>
              <a:buFont typeface="Tw Cen MT" panose="020B0602020104020603" pitchFamily="34" charset="0"/>
              <a:buChar char=" "/>
              <a:defRPr/>
            </a:pPr>
            <a:r>
              <a:rPr lang="en-US" i="1" dirty="0">
                <a:solidFill>
                  <a:schemeClr val="tx1">
                    <a:lumMod val="65000"/>
                    <a:lumOff val="35000"/>
                  </a:schemeClr>
                </a:solidFill>
              </a:rPr>
              <a:t>“</a:t>
            </a:r>
            <a:r>
              <a:rPr kumimoji="0" lang="en-US" b="0" i="0" u="none" strike="noStrike" kern="1200" cap="none" spc="0" normalizeH="0" baseline="0" noProof="0" dirty="0">
                <a:ln>
                  <a:noFill/>
                </a:ln>
                <a:solidFill>
                  <a:schemeClr val="tx1">
                    <a:lumMod val="65000"/>
                    <a:lumOff val="35000"/>
                  </a:schemeClr>
                </a:solidFill>
                <a:effectLst/>
                <a:uLnTx/>
                <a:uFillTx/>
                <a:latin typeface="Segoe UI Semilight" panose="020B0402040204020203" pitchFamily="34" charset="0"/>
                <a:ea typeface="+mn-ea"/>
                <a:cs typeface="Segoe UI Semilight" panose="020B0402040204020203" pitchFamily="34" charset="0"/>
              </a:rPr>
              <a:t>If the flip 1 is tails, the coin doesn’t remember it was tails, you’ve made no progress”</a:t>
            </a:r>
            <a:endParaRPr lang="en-US" i="1" dirty="0">
              <a:solidFill>
                <a:schemeClr val="tx1">
                  <a:lumMod val="65000"/>
                  <a:lumOff val="35000"/>
                </a:schemeClr>
              </a:solidFill>
            </a:endParaRPr>
          </a:p>
          <a:p>
            <a:pPr lvl="1"/>
            <a:endParaRPr lang="en-US" sz="1000" dirty="0">
              <a:solidFill>
                <a:prstClr val="black"/>
              </a:solidFill>
            </a:endParaRPr>
          </a:p>
          <a:p>
            <a:pPr lvl="1"/>
            <a:r>
              <a:rPr lang="en-US" sz="2800" dirty="0">
                <a:solidFill>
                  <a:prstClr val="black"/>
                </a:solidFill>
              </a:rPr>
              <a:t>Here, </a:t>
            </a:r>
            <a:r>
              <a:rPr lang="en-US" sz="2800" i="1" dirty="0"/>
              <a:t>waiting must not make the event happen any sooner -&gt;</a:t>
            </a:r>
          </a:p>
          <a:p>
            <a:pPr marL="128016" marR="0" lvl="1" indent="-91440" algn="l" defTabSz="914400" rtl="0" eaLnBrk="1" fontAlgn="auto" latinLnBrk="0" hangingPunct="1">
              <a:lnSpc>
                <a:spcPct val="90000"/>
              </a:lnSpc>
              <a:spcBef>
                <a:spcPts val="0"/>
              </a:spcBef>
              <a:spcAft>
                <a:spcPts val="200"/>
              </a:spcAft>
              <a:buClr>
                <a:srgbClr val="1CADE4"/>
              </a:buClr>
              <a:buSzPct val="100000"/>
              <a:buFont typeface="Tw Cen MT" panose="020B0602020104020603" pitchFamily="34" charset="0"/>
              <a:buChar char=" "/>
              <a:tabLst/>
              <a:defRPr/>
            </a:pPr>
            <a:r>
              <a:rPr kumimoji="0" lang="en-US" sz="2400" b="0" i="1"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If we don’t get success in the first 3.87sec, chances of seeing success doesn’t change”</a:t>
            </a:r>
            <a:endParaRPr kumimoji="0" lang="en-US" sz="2400" b="0" i="1"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endParaRPr>
          </a:p>
        </p:txBody>
      </p:sp>
      <p:sp>
        <p:nvSpPr>
          <p:cNvPr id="4" name="Rectangle: Rounded Corners 3">
            <a:extLst>
              <a:ext uri="{FF2B5EF4-FFF2-40B4-BE49-F238E27FC236}">
                <a16:creationId xmlns:a16="http://schemas.microsoft.com/office/drawing/2014/main" id="{B1233687-D4B1-64DA-8E0D-5FC1D1D30446}"/>
              </a:ext>
            </a:extLst>
          </p:cNvPr>
          <p:cNvSpPr/>
          <p:nvPr/>
        </p:nvSpPr>
        <p:spPr>
          <a:xfrm>
            <a:off x="650484" y="2440837"/>
            <a:ext cx="10865656" cy="1402293"/>
          </a:xfrm>
          <a:prstGeom prst="roundRect">
            <a:avLst/>
          </a:prstGeom>
          <a:solidFill>
            <a:srgbClr val="EAF1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b="1" dirty="0">
                <a:solidFill>
                  <a:schemeClr val="tx1"/>
                </a:solidFill>
                <a:latin typeface="Segoe UI Semilight" panose="020B0402040204020203" pitchFamily="34" charset="0"/>
                <a:cs typeface="Segoe UI Semilight" panose="020B0402040204020203" pitchFamily="34" charset="0"/>
              </a:rPr>
              <a:t>This sounds very similar to a </a:t>
            </a:r>
            <a:r>
              <a:rPr lang="en-US" sz="2400" b="1" u="sng" dirty="0">
                <a:solidFill>
                  <a:schemeClr val="tx1"/>
                </a:solidFill>
                <a:latin typeface="Segoe UI Semilight" panose="020B0402040204020203" pitchFamily="34" charset="0"/>
                <a:cs typeface="Segoe UI Semilight" panose="020B0402040204020203" pitchFamily="34" charset="0"/>
              </a:rPr>
              <a:t>geometric</a:t>
            </a:r>
            <a:r>
              <a:rPr lang="en-US" sz="2400" b="1" dirty="0">
                <a:solidFill>
                  <a:schemeClr val="tx1"/>
                </a:solidFill>
                <a:latin typeface="Segoe UI Semilight" panose="020B0402040204020203" pitchFamily="34" charset="0"/>
                <a:cs typeface="Segoe UI Semilight" panose="020B0402040204020203" pitchFamily="34" charset="0"/>
              </a:rPr>
              <a:t> distribution! </a:t>
            </a:r>
          </a:p>
          <a:p>
            <a:r>
              <a:rPr lang="en-US" sz="2400" dirty="0">
                <a:solidFill>
                  <a:schemeClr val="tx1"/>
                </a:solidFill>
                <a:latin typeface="Segoe UI Semilight" panose="020B0402040204020203" pitchFamily="34" charset="0"/>
                <a:cs typeface="Segoe UI Semilight" panose="020B0402040204020203" pitchFamily="34" charset="0"/>
              </a:rPr>
              <a:t>&gt; Geometric random variable is the  </a:t>
            </a:r>
            <a:r>
              <a:rPr lang="en-US" sz="2400" b="1" dirty="0">
                <a:solidFill>
                  <a:schemeClr val="tx1"/>
                </a:solidFill>
                <a:latin typeface="Segoe UI Semilight" panose="020B0402040204020203" pitchFamily="34" charset="0"/>
                <a:cs typeface="Segoe UI Semilight" panose="020B0402040204020203" pitchFamily="34" charset="0"/>
              </a:rPr>
              <a:t>number of trials</a:t>
            </a:r>
            <a:r>
              <a:rPr lang="en-US" sz="2400" dirty="0">
                <a:solidFill>
                  <a:schemeClr val="tx1"/>
                </a:solidFill>
                <a:latin typeface="Segoe UI Semilight" panose="020B0402040204020203" pitchFamily="34" charset="0"/>
                <a:cs typeface="Segoe UI Semilight" panose="020B0402040204020203" pitchFamily="34" charset="0"/>
              </a:rPr>
              <a:t> till success (discrete). </a:t>
            </a:r>
          </a:p>
          <a:p>
            <a:r>
              <a:rPr lang="en-US" sz="2400" dirty="0">
                <a:solidFill>
                  <a:schemeClr val="tx1"/>
                </a:solidFill>
                <a:latin typeface="Segoe UI Semilight" panose="020B0402040204020203" pitchFamily="34" charset="0"/>
                <a:cs typeface="Segoe UI Semilight" panose="020B0402040204020203" pitchFamily="34" charset="0"/>
              </a:rPr>
              <a:t>&gt; Exponential random variable is </a:t>
            </a:r>
            <a:r>
              <a:rPr lang="en-US" sz="2400" b="1" i="1" dirty="0">
                <a:solidFill>
                  <a:schemeClr val="tx1"/>
                </a:solidFill>
                <a:latin typeface="Segoe UI Semilight" panose="020B0402040204020203" pitchFamily="34" charset="0"/>
                <a:cs typeface="Segoe UI Semilight" panose="020B0402040204020203" pitchFamily="34" charset="0"/>
              </a:rPr>
              <a:t>time</a:t>
            </a:r>
            <a:r>
              <a:rPr lang="en-US" sz="2400" dirty="0">
                <a:solidFill>
                  <a:schemeClr val="tx1"/>
                </a:solidFill>
                <a:latin typeface="Segoe UI Semilight" panose="020B0402040204020203" pitchFamily="34" charset="0"/>
                <a:cs typeface="Segoe UI Semilight" panose="020B0402040204020203" pitchFamily="34" charset="0"/>
              </a:rPr>
              <a:t> (a real number, continuous) till success</a:t>
            </a:r>
          </a:p>
        </p:txBody>
      </p:sp>
      <mc:AlternateContent xmlns:mc="http://schemas.openxmlformats.org/markup-compatibility/2006" xmlns:a14="http://schemas.microsoft.com/office/drawing/2010/main">
        <mc:Choice Requires="a14">
          <p:sp>
            <p:nvSpPr>
              <p:cNvPr id="5" name="Rectangle: Rounded Corners 4">
                <a:extLst>
                  <a:ext uri="{FF2B5EF4-FFF2-40B4-BE49-F238E27FC236}">
                    <a16:creationId xmlns:a16="http://schemas.microsoft.com/office/drawing/2014/main" id="{97D0235E-F8A0-610E-4F17-902416761414}"/>
                  </a:ext>
                </a:extLst>
              </p:cNvPr>
              <p:cNvSpPr/>
              <p:nvPr/>
            </p:nvSpPr>
            <p:spPr>
              <a:xfrm>
                <a:off x="650484" y="6159204"/>
                <a:ext cx="10865656" cy="494347"/>
              </a:xfrm>
              <a:prstGeom prst="roundRect">
                <a:avLst/>
              </a:prstGeom>
              <a:solidFill>
                <a:srgbClr val="E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dirty="0">
                    <a:solidFill>
                      <a:schemeClr val="tx1"/>
                    </a:solidFill>
                    <a:latin typeface="Segoe UI Semilight" panose="020B0402040204020203" pitchFamily="34" charset="0"/>
                    <a:cs typeface="Segoe UI Semilight" panose="020B0402040204020203" pitchFamily="34" charset="0"/>
                  </a:rPr>
                  <a:t>This means </a:t>
                </a:r>
                <a:r>
                  <a:rPr lang="en-US" sz="2800" b="1" dirty="0" err="1">
                    <a:solidFill>
                      <a:schemeClr val="tx1"/>
                    </a:solidFill>
                    <a:latin typeface="Segoe UI Semilight" panose="020B0402040204020203" pitchFamily="34" charset="0"/>
                    <a:cs typeface="Segoe UI Semilight" panose="020B0402040204020203" pitchFamily="34" charset="0"/>
                  </a:rPr>
                  <a:t>memorylessness</a:t>
                </a:r>
                <a:r>
                  <a:rPr lang="en-US" sz="2800" dirty="0">
                    <a:solidFill>
                      <a:schemeClr val="tx1"/>
                    </a:solidFill>
                    <a:latin typeface="Segoe UI Semilight" panose="020B0402040204020203" pitchFamily="34" charset="0"/>
                    <a:cs typeface="Segoe UI Semilight" panose="020B0402040204020203" pitchFamily="34" charset="0"/>
                  </a:rPr>
                  <a:t>! </a:t>
                </a:r>
                <a14:m>
                  <m:oMath xmlns:m="http://schemas.openxmlformats.org/officeDocument/2006/math">
                    <m:r>
                      <a:rPr lang="en-US" sz="2800" b="0" i="1" smtClean="0">
                        <a:solidFill>
                          <a:schemeClr val="tx1"/>
                        </a:solidFill>
                        <a:latin typeface="Cambria Math" panose="02040503050406030204" pitchFamily="18" charset="0"/>
                      </a:rPr>
                      <m:t>ℙ</m:t>
                    </m:r>
                    <m:d>
                      <m:dPr>
                        <m:endChr m:val="|"/>
                        <m:ctrlPr>
                          <a:rPr lang="en-US" sz="2800" i="1" smtClean="0">
                            <a:solidFill>
                              <a:schemeClr val="tx1"/>
                            </a:solidFill>
                            <a:latin typeface="Cambria Math" panose="02040503050406030204" pitchFamily="18" charset="0"/>
                          </a:rPr>
                        </m:ctrlPr>
                      </m:dPr>
                      <m:e>
                        <m:r>
                          <a:rPr lang="en-US" sz="2800" b="0" i="1" smtClean="0">
                            <a:solidFill>
                              <a:schemeClr val="tx1"/>
                            </a:solidFill>
                            <a:latin typeface="Cambria Math" panose="02040503050406030204" pitchFamily="18" charset="0"/>
                          </a:rPr>
                          <m:t>𝑋</m:t>
                        </m:r>
                        <m:r>
                          <a:rPr lang="en-US" sz="2800" b="0" i="1" smtClean="0">
                            <a:solidFill>
                              <a:schemeClr val="tx1"/>
                            </a:solidFill>
                            <a:latin typeface="Cambria Math" panose="02040503050406030204" pitchFamily="18" charset="0"/>
                          </a:rPr>
                          <m:t>≥</m:t>
                        </m:r>
                        <m:r>
                          <a:rPr lang="en-US" sz="2800" b="0" i="1" smtClean="0">
                            <a:solidFill>
                              <a:schemeClr val="tx1"/>
                            </a:solidFill>
                            <a:latin typeface="Cambria Math" panose="02040503050406030204" pitchFamily="18" charset="0"/>
                          </a:rPr>
                          <m:t>𝑘</m:t>
                        </m:r>
                        <m:r>
                          <a:rPr lang="en-US" sz="2800" b="0" i="1" smtClean="0">
                            <a:solidFill>
                              <a:schemeClr val="tx1"/>
                            </a:solidFill>
                            <a:latin typeface="Cambria Math" panose="02040503050406030204" pitchFamily="18" charset="0"/>
                          </a:rPr>
                          <m:t>+1 </m:t>
                        </m:r>
                      </m:e>
                    </m:d>
                    <m:r>
                      <a:rPr lang="en-US" sz="2800" b="0" i="1" smtClean="0">
                        <a:solidFill>
                          <a:schemeClr val="tx1"/>
                        </a:solidFill>
                        <a:latin typeface="Cambria Math" panose="02040503050406030204" pitchFamily="18" charset="0"/>
                      </a:rPr>
                      <m:t>𝑋</m:t>
                    </m:r>
                    <m:r>
                      <a:rPr lang="en-US" sz="2800" b="0" i="1" smtClean="0">
                        <a:solidFill>
                          <a:schemeClr val="tx1"/>
                        </a:solidFill>
                        <a:latin typeface="Cambria Math" panose="02040503050406030204" pitchFamily="18" charset="0"/>
                      </a:rPr>
                      <m:t>≥1)=</m:t>
                    </m:r>
                    <m:r>
                      <a:rPr lang="en-US" sz="2800" b="0" i="1" smtClean="0">
                        <a:solidFill>
                          <a:schemeClr val="tx1"/>
                        </a:solidFill>
                        <a:latin typeface="Cambria Math" panose="02040503050406030204" pitchFamily="18" charset="0"/>
                      </a:rPr>
                      <m:t>ℙ</m:t>
                    </m:r>
                    <m:r>
                      <a:rPr lang="en-US" sz="2800" b="0" i="1" smtClean="0">
                        <a:solidFill>
                          <a:schemeClr val="tx1"/>
                        </a:solidFill>
                        <a:latin typeface="Cambria Math" panose="02040503050406030204" pitchFamily="18" charset="0"/>
                      </a:rPr>
                      <m:t>(</m:t>
                    </m:r>
                    <m:r>
                      <a:rPr lang="en-US" sz="2800" b="0" i="1" smtClean="0">
                        <a:solidFill>
                          <a:schemeClr val="tx1"/>
                        </a:solidFill>
                        <a:latin typeface="Cambria Math" panose="02040503050406030204" pitchFamily="18" charset="0"/>
                      </a:rPr>
                      <m:t>𝑌</m:t>
                    </m:r>
                    <m:r>
                      <a:rPr lang="en-US" sz="2800" b="0" i="1" smtClean="0">
                        <a:solidFill>
                          <a:schemeClr val="tx1"/>
                        </a:solidFill>
                        <a:latin typeface="Cambria Math" panose="02040503050406030204" pitchFamily="18" charset="0"/>
                      </a:rPr>
                      <m:t>≥</m:t>
                    </m:r>
                    <m:r>
                      <a:rPr lang="en-US" sz="2800" b="0" i="1" smtClean="0">
                        <a:solidFill>
                          <a:schemeClr val="tx1"/>
                        </a:solidFill>
                        <a:latin typeface="Cambria Math" panose="02040503050406030204" pitchFamily="18" charset="0"/>
                      </a:rPr>
                      <m:t>𝑘</m:t>
                    </m:r>
                    <m:r>
                      <a:rPr lang="en-US" sz="2800" b="0" i="1" smtClean="0">
                        <a:solidFill>
                          <a:schemeClr val="tx1"/>
                        </a:solidFill>
                        <a:latin typeface="Cambria Math" panose="02040503050406030204" pitchFamily="18" charset="0"/>
                      </a:rPr>
                      <m:t>)</m:t>
                    </m:r>
                  </m:oMath>
                </a14:m>
                <a:endParaRPr lang="en-US" sz="2800" dirty="0">
                  <a:solidFill>
                    <a:schemeClr val="tx1"/>
                  </a:solidFill>
                </a:endParaRPr>
              </a:p>
            </p:txBody>
          </p:sp>
        </mc:Choice>
        <mc:Fallback xmlns="">
          <p:sp>
            <p:nvSpPr>
              <p:cNvPr id="5" name="Rectangle: Rounded Corners 4">
                <a:extLst>
                  <a:ext uri="{FF2B5EF4-FFF2-40B4-BE49-F238E27FC236}">
                    <a16:creationId xmlns:a16="http://schemas.microsoft.com/office/drawing/2014/main" id="{97D0235E-F8A0-610E-4F17-902416761414}"/>
                  </a:ext>
                </a:extLst>
              </p:cNvPr>
              <p:cNvSpPr>
                <a:spLocks noRot="1" noChangeAspect="1" noMove="1" noResize="1" noEditPoints="1" noAdjustHandles="1" noChangeArrowheads="1" noChangeShapeType="1" noTextEdit="1"/>
              </p:cNvSpPr>
              <p:nvPr/>
            </p:nvSpPr>
            <p:spPr>
              <a:xfrm>
                <a:off x="650484" y="6159204"/>
                <a:ext cx="10865656" cy="494347"/>
              </a:xfrm>
              <a:prstGeom prst="roundRect">
                <a:avLst/>
              </a:prstGeom>
              <a:blipFill>
                <a:blip r:embed="rId2"/>
                <a:stretch>
                  <a:fillRect l="-954" t="-17284" b="-34568"/>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24198671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77ECA-B276-4E1D-A6DF-43616AC52B05}"/>
              </a:ext>
            </a:extLst>
          </p:cNvPr>
          <p:cNvSpPr>
            <a:spLocks noGrp="1"/>
          </p:cNvSpPr>
          <p:nvPr>
            <p:ph type="title"/>
          </p:nvPr>
        </p:nvSpPr>
        <p:spPr/>
        <p:txBody>
          <a:bodyPr/>
          <a:lstStyle/>
          <a:p>
            <a:r>
              <a:rPr lang="en-US" i="1" u="sng" dirty="0"/>
              <a:t>Exponential</a:t>
            </a:r>
            <a:r>
              <a:rPr lang="en-US" dirty="0"/>
              <a:t> Distribution- </a:t>
            </a:r>
            <a:r>
              <a:rPr lang="en-US" b="1" dirty="0"/>
              <a:t>CDF</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309917A-A85D-49B5-9F56-A8C748FCCCB5}"/>
                  </a:ext>
                </a:extLst>
              </p:cNvPr>
              <p:cNvSpPr>
                <a:spLocks noGrp="1"/>
              </p:cNvSpPr>
              <p:nvPr>
                <p:ph idx="1"/>
              </p:nvPr>
            </p:nvSpPr>
            <p:spPr>
              <a:xfrm>
                <a:off x="575239" y="1463857"/>
                <a:ext cx="11616761" cy="4845504"/>
              </a:xfrm>
            </p:spPr>
            <p:txBody>
              <a:bodyPr>
                <a:normAutofit/>
              </a:bodyPr>
              <a:lstStyle/>
              <a:p>
                <a14:m>
                  <m:oMath xmlns:m="http://schemas.openxmlformats.org/officeDocument/2006/math">
                    <m:r>
                      <a:rPr lang="en-US" b="0" i="1" smtClean="0">
                        <a:latin typeface="Cambria Math" panose="02040503050406030204" pitchFamily="18" charset="0"/>
                      </a:rPr>
                      <m:t>𝑋</m:t>
                    </m:r>
                    <m:r>
                      <a:rPr lang="en-US" i="1" smtClean="0">
                        <a:latin typeface="Cambria Math" panose="02040503050406030204" pitchFamily="18" charset="0"/>
                      </a:rPr>
                      <m:t>~</m:t>
                    </m:r>
                    <m:r>
                      <m:rPr>
                        <m:sty m:val="p"/>
                      </m:rPr>
                      <a:rPr lang="en-US">
                        <a:latin typeface="Cambria Math" panose="02040503050406030204" pitchFamily="18" charset="0"/>
                      </a:rPr>
                      <m:t>Exp</m:t>
                    </m:r>
                    <m:r>
                      <a:rPr lang="en-US" i="1">
                        <a:latin typeface="Cambria Math" panose="02040503050406030204" pitchFamily="18" charset="0"/>
                      </a:rPr>
                      <m:t>(</m:t>
                    </m:r>
                    <m:r>
                      <a:rPr lang="en-US" i="1">
                        <a:latin typeface="Cambria Math" panose="02040503050406030204" pitchFamily="18" charset="0"/>
                      </a:rPr>
                      <m:t>𝜆</m:t>
                    </m:r>
                    <m:r>
                      <a:rPr lang="en-US" i="1">
                        <a:latin typeface="Cambria Math" panose="02040503050406030204" pitchFamily="18" charset="0"/>
                      </a:rPr>
                      <m:t>)</m:t>
                    </m:r>
                  </m:oMath>
                </a14:m>
                <a:r>
                  <a:rPr lang="en-US" dirty="0"/>
                  <a:t> is time till the first event. Average of </a:t>
                </a:r>
                <a14:m>
                  <m:oMath xmlns:m="http://schemas.openxmlformats.org/officeDocument/2006/math">
                    <m:r>
                      <a:rPr lang="en-US" i="1">
                        <a:latin typeface="Cambria Math" panose="02040503050406030204" pitchFamily="18" charset="0"/>
                      </a:rPr>
                      <m:t>𝜆</m:t>
                    </m:r>
                  </m:oMath>
                </a14:m>
                <a:r>
                  <a:rPr lang="en-US" dirty="0"/>
                  <a:t> events per time unit. </a:t>
                </a:r>
              </a:p>
              <a:p>
                <a:endParaRPr lang="en-US" sz="1000" dirty="0"/>
              </a:p>
              <a:p>
                <a:r>
                  <a:rPr lang="en-US" dirty="0">
                    <a:solidFill>
                      <a:srgbClr val="C00000"/>
                    </a:solidFill>
                  </a:rPr>
                  <a:t>It would be hard to come up with the PDF directly here, so start with CDF.</a:t>
                </a:r>
              </a:p>
              <a:p>
                <a:r>
                  <a:rPr lang="en-US" dirty="0"/>
                  <a:t>We want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𝐹</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𝑡</m:t>
                        </m:r>
                      </m:e>
                    </m:d>
                    <m:r>
                      <a:rPr lang="en-US" b="0" i="1" smtClean="0">
                        <a:latin typeface="Cambria Math" panose="02040503050406030204" pitchFamily="18" charset="0"/>
                      </a:rPr>
                      <m:t>=</m:t>
                    </m:r>
                  </m:oMath>
                </a14:m>
                <a:r>
                  <a:rPr lang="en-US" dirty="0"/>
                  <a:t> </a:t>
                </a:r>
                <a14:m>
                  <m:oMath xmlns:m="http://schemas.openxmlformats.org/officeDocument/2006/math">
                    <m:r>
                      <a:rPr lang="en-US" i="1">
                        <a:latin typeface="Cambria Math" panose="02040503050406030204" pitchFamily="18" charset="0"/>
                      </a:rPr>
                      <m:t>ℙ</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𝑡</m:t>
                        </m:r>
                      </m:e>
                    </m:d>
                    <m:r>
                      <a:rPr lang="en-US" b="0" i="1" smtClean="0">
                        <a:latin typeface="Cambria Math" panose="02040503050406030204" pitchFamily="18" charset="0"/>
                      </a:rPr>
                      <m:t>=1−</m:t>
                    </m:r>
                    <m:r>
                      <a:rPr lang="en-US" i="1">
                        <a:latin typeface="Cambria Math" panose="02040503050406030204" pitchFamily="18" charset="0"/>
                      </a:rPr>
                      <m:t>ℙ</m:t>
                    </m:r>
                    <m:r>
                      <a:rPr lang="en-US" i="1">
                        <a:latin typeface="Cambria Math" panose="02040503050406030204" pitchFamily="18" charset="0"/>
                      </a:rPr>
                      <m:t>(</m:t>
                    </m:r>
                    <m:r>
                      <a:rPr lang="en-US" i="1">
                        <a:latin typeface="Cambria Math" panose="02040503050406030204" pitchFamily="18" charset="0"/>
                      </a:rPr>
                      <m:t>𝑋</m:t>
                    </m:r>
                    <m:r>
                      <a:rPr lang="en-US" b="0" i="1" smtClean="0">
                        <a:latin typeface="Cambria Math" panose="02040503050406030204" pitchFamily="18" charset="0"/>
                      </a:rPr>
                      <m:t>&gt;</m:t>
                    </m:r>
                    <m:r>
                      <a:rPr lang="en-US" b="0" i="1" smtClean="0">
                        <a:latin typeface="Cambria Math" panose="02040503050406030204" pitchFamily="18" charset="0"/>
                      </a:rPr>
                      <m:t>𝑡</m:t>
                    </m:r>
                    <m:r>
                      <a:rPr lang="en-US" i="1">
                        <a:latin typeface="Cambria Math" panose="02040503050406030204" pitchFamily="18" charset="0"/>
                      </a:rPr>
                      <m:t>)</m:t>
                    </m:r>
                  </m:oMath>
                </a14:m>
                <a:endParaRPr lang="en-US" dirty="0"/>
              </a:p>
              <a:p>
                <a:pPr marL="0" marR="0" lvl="0" indent="0" algn="l" defTabSz="914400" rtl="0" eaLnBrk="1" fontAlgn="auto" latinLnBrk="0" hangingPunct="1">
                  <a:lnSpc>
                    <a:spcPct val="90000"/>
                  </a:lnSpc>
                  <a:spcBef>
                    <a:spcPts val="1200"/>
                  </a:spcBef>
                  <a:spcAft>
                    <a:spcPts val="200"/>
                  </a:spcAft>
                  <a:buClr>
                    <a:srgbClr val="1CADE4"/>
                  </a:buClr>
                  <a:buSzPct val="100000"/>
                  <a:buNone/>
                  <a:tabLst/>
                  <a:defRPr/>
                </a:pPr>
                <a:endParaRPr lang="en-US" i="1" dirty="0">
                  <a:solidFill>
                    <a:prstClr val="black"/>
                  </a:solidFill>
                </a:endParaRPr>
              </a:p>
              <a:p>
                <a:pPr marL="0" marR="0" lvl="0" indent="0" algn="l" defTabSz="914400" rtl="0" eaLnBrk="1" fontAlgn="auto" latinLnBrk="0" hangingPunct="1">
                  <a:lnSpc>
                    <a:spcPct val="90000"/>
                  </a:lnSpc>
                  <a:spcBef>
                    <a:spcPts val="1200"/>
                  </a:spcBef>
                  <a:spcAft>
                    <a:spcPts val="200"/>
                  </a:spcAft>
                  <a:buClr>
                    <a:srgbClr val="1CADE4"/>
                  </a:buClr>
                  <a:buSzPct val="100000"/>
                  <a:buNone/>
                  <a:tabLst/>
                  <a:defRPr/>
                </a:pPr>
                <a:endParaRPr lang="en-US" sz="1500" i="1" dirty="0">
                  <a:solidFill>
                    <a:prstClr val="black"/>
                  </a:solidFill>
                </a:endParaRP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endParaRPr kumimoji="0" lang="en-US" sz="2800" b="0" i="1" u="none" strike="noStrike" kern="1200" cap="none" spc="0" normalizeH="0" baseline="0" noProof="0" dirty="0">
                  <a:ln>
                    <a:noFill/>
                  </a:ln>
                  <a:solidFill>
                    <a:prstClr val="black"/>
                  </a:solidFill>
                  <a:effectLst/>
                  <a:uLnTx/>
                  <a:uFillTx/>
                  <a:ea typeface="+mn-ea"/>
                </a:endParaRPr>
              </a:p>
              <a:p>
                <a:pPr lvl="1"/>
                <a:endParaRPr lang="en-US" dirty="0"/>
              </a:p>
            </p:txBody>
          </p:sp>
        </mc:Choice>
        <mc:Fallback xmlns="">
          <p:sp>
            <p:nvSpPr>
              <p:cNvPr id="3" name="Content Placeholder 2">
                <a:extLst>
                  <a:ext uri="{FF2B5EF4-FFF2-40B4-BE49-F238E27FC236}">
                    <a16:creationId xmlns:a16="http://schemas.microsoft.com/office/drawing/2014/main" id="{A309917A-A85D-49B5-9F56-A8C748FCCCB5}"/>
                  </a:ext>
                </a:extLst>
              </p:cNvPr>
              <p:cNvSpPr>
                <a:spLocks noGrp="1" noRot="1" noChangeAspect="1" noMove="1" noResize="1" noEditPoints="1" noAdjustHandles="1" noChangeArrowheads="1" noChangeShapeType="1" noTextEdit="1"/>
              </p:cNvSpPr>
              <p:nvPr>
                <p:ph idx="1"/>
              </p:nvPr>
            </p:nvSpPr>
            <p:spPr>
              <a:xfrm>
                <a:off x="575239" y="1463857"/>
                <a:ext cx="11616761" cy="4845504"/>
              </a:xfrm>
              <a:blipFill>
                <a:blip r:embed="rId2"/>
                <a:stretch>
                  <a:fillRect l="-630" t="-2138"/>
                </a:stretch>
              </a:blipFill>
            </p:spPr>
            <p:txBody>
              <a:bodyPr/>
              <a:lstStyle/>
              <a:p>
                <a:r>
                  <a:rPr lang="en-US">
                    <a:noFill/>
                  </a:rPr>
                  <a:t> </a:t>
                </a:r>
              </a:p>
            </p:txBody>
          </p:sp>
        </mc:Fallback>
      </mc:AlternateContent>
    </p:spTree>
    <p:extLst>
      <p:ext uri="{BB962C8B-B14F-4D97-AF65-F5344CB8AC3E}">
        <p14:creationId xmlns:p14="http://schemas.microsoft.com/office/powerpoint/2010/main" val="35349122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77ECA-B276-4E1D-A6DF-43616AC52B05}"/>
              </a:ext>
            </a:extLst>
          </p:cNvPr>
          <p:cNvSpPr>
            <a:spLocks noGrp="1"/>
          </p:cNvSpPr>
          <p:nvPr>
            <p:ph type="title"/>
          </p:nvPr>
        </p:nvSpPr>
        <p:spPr/>
        <p:txBody>
          <a:bodyPr/>
          <a:lstStyle/>
          <a:p>
            <a:r>
              <a:rPr lang="en-US" i="1" u="sng" dirty="0"/>
              <a:t>Exponential</a:t>
            </a:r>
            <a:r>
              <a:rPr lang="en-US" dirty="0"/>
              <a:t> Distribution- </a:t>
            </a:r>
            <a:r>
              <a:rPr lang="en-US" b="1" dirty="0"/>
              <a:t>CDF</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309917A-A85D-49B5-9F56-A8C748FCCCB5}"/>
                  </a:ext>
                </a:extLst>
              </p:cNvPr>
              <p:cNvSpPr>
                <a:spLocks noGrp="1"/>
              </p:cNvSpPr>
              <p:nvPr>
                <p:ph idx="1"/>
              </p:nvPr>
            </p:nvSpPr>
            <p:spPr>
              <a:xfrm>
                <a:off x="575239" y="1463857"/>
                <a:ext cx="11616761" cy="4845504"/>
              </a:xfrm>
            </p:spPr>
            <p:txBody>
              <a:bodyPr>
                <a:normAutofit/>
              </a:bodyPr>
              <a:lstStyle/>
              <a:p>
                <a14:m>
                  <m:oMath xmlns:m="http://schemas.openxmlformats.org/officeDocument/2006/math">
                    <m:r>
                      <a:rPr lang="en-US" b="0" i="1" smtClean="0">
                        <a:latin typeface="Cambria Math" panose="02040503050406030204" pitchFamily="18" charset="0"/>
                      </a:rPr>
                      <m:t>𝑋</m:t>
                    </m:r>
                    <m:r>
                      <a:rPr lang="en-US" i="1" smtClean="0">
                        <a:latin typeface="Cambria Math" panose="02040503050406030204" pitchFamily="18" charset="0"/>
                      </a:rPr>
                      <m:t>~</m:t>
                    </m:r>
                    <m:r>
                      <m:rPr>
                        <m:sty m:val="p"/>
                      </m:rPr>
                      <a:rPr lang="en-US">
                        <a:latin typeface="Cambria Math" panose="02040503050406030204" pitchFamily="18" charset="0"/>
                      </a:rPr>
                      <m:t>Exp</m:t>
                    </m:r>
                    <m:r>
                      <a:rPr lang="en-US" i="1">
                        <a:latin typeface="Cambria Math" panose="02040503050406030204" pitchFamily="18" charset="0"/>
                      </a:rPr>
                      <m:t>(</m:t>
                    </m:r>
                    <m:r>
                      <a:rPr lang="en-US" i="1">
                        <a:latin typeface="Cambria Math" panose="02040503050406030204" pitchFamily="18" charset="0"/>
                      </a:rPr>
                      <m:t>𝜆</m:t>
                    </m:r>
                    <m:r>
                      <a:rPr lang="en-US" i="1">
                        <a:latin typeface="Cambria Math" panose="02040503050406030204" pitchFamily="18" charset="0"/>
                      </a:rPr>
                      <m:t>)</m:t>
                    </m:r>
                  </m:oMath>
                </a14:m>
                <a:r>
                  <a:rPr lang="en-US" dirty="0"/>
                  <a:t> is time till the first event. Average of </a:t>
                </a:r>
                <a14:m>
                  <m:oMath xmlns:m="http://schemas.openxmlformats.org/officeDocument/2006/math">
                    <m:r>
                      <a:rPr lang="en-US" i="1">
                        <a:latin typeface="Cambria Math" panose="02040503050406030204" pitchFamily="18" charset="0"/>
                      </a:rPr>
                      <m:t>𝜆</m:t>
                    </m:r>
                  </m:oMath>
                </a14:m>
                <a:r>
                  <a:rPr lang="en-US" dirty="0"/>
                  <a:t> events per time unit. </a:t>
                </a:r>
              </a:p>
              <a:p>
                <a:endParaRPr lang="en-US" sz="1000" dirty="0"/>
              </a:p>
              <a:p>
                <a:r>
                  <a:rPr lang="en-US" dirty="0">
                    <a:solidFill>
                      <a:srgbClr val="C00000"/>
                    </a:solidFill>
                  </a:rPr>
                  <a:t>It would be hard to come up with the PDF directly here, so start with CDF.</a:t>
                </a:r>
              </a:p>
              <a:p>
                <a:r>
                  <a:rPr lang="en-US" dirty="0"/>
                  <a:t>We want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𝐹</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𝑡</m:t>
                        </m:r>
                      </m:e>
                    </m:d>
                    <m:r>
                      <a:rPr lang="en-US" b="0" i="1" smtClean="0">
                        <a:latin typeface="Cambria Math" panose="02040503050406030204" pitchFamily="18" charset="0"/>
                      </a:rPr>
                      <m:t>=</m:t>
                    </m:r>
                  </m:oMath>
                </a14:m>
                <a:r>
                  <a:rPr lang="en-US" dirty="0"/>
                  <a:t> </a:t>
                </a:r>
                <a14:m>
                  <m:oMath xmlns:m="http://schemas.openxmlformats.org/officeDocument/2006/math">
                    <m:r>
                      <a:rPr lang="en-US" i="1">
                        <a:latin typeface="Cambria Math" panose="02040503050406030204" pitchFamily="18" charset="0"/>
                      </a:rPr>
                      <m:t>ℙ</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𝑡</m:t>
                        </m:r>
                      </m:e>
                    </m:d>
                    <m:r>
                      <a:rPr lang="en-US" b="0" i="1" smtClean="0">
                        <a:latin typeface="Cambria Math" panose="02040503050406030204" pitchFamily="18" charset="0"/>
                      </a:rPr>
                      <m:t>=1−</m:t>
                    </m:r>
                    <m:r>
                      <a:rPr lang="en-US" i="1">
                        <a:latin typeface="Cambria Math" panose="02040503050406030204" pitchFamily="18" charset="0"/>
                      </a:rPr>
                      <m:t>ℙ</m:t>
                    </m:r>
                    <m:r>
                      <a:rPr lang="en-US" i="1">
                        <a:latin typeface="Cambria Math" panose="02040503050406030204" pitchFamily="18" charset="0"/>
                      </a:rPr>
                      <m:t>(</m:t>
                    </m:r>
                    <m:r>
                      <a:rPr lang="en-US" i="1">
                        <a:latin typeface="Cambria Math" panose="02040503050406030204" pitchFamily="18" charset="0"/>
                      </a:rPr>
                      <m:t>𝑋</m:t>
                    </m:r>
                    <m:r>
                      <a:rPr lang="en-US" b="0" i="1" smtClean="0">
                        <a:latin typeface="Cambria Math" panose="02040503050406030204" pitchFamily="18" charset="0"/>
                      </a:rPr>
                      <m:t>&gt;</m:t>
                    </m:r>
                    <m:r>
                      <a:rPr lang="en-US" b="0" i="1" smtClean="0">
                        <a:latin typeface="Cambria Math" panose="02040503050406030204" pitchFamily="18" charset="0"/>
                      </a:rPr>
                      <m:t>𝑡</m:t>
                    </m:r>
                    <m:r>
                      <a:rPr lang="en-US" i="1">
                        <a:latin typeface="Cambria Math" panose="02040503050406030204" pitchFamily="18" charset="0"/>
                      </a:rPr>
                      <m:t>)</m:t>
                    </m:r>
                  </m:oMath>
                </a14:m>
                <a:endParaRPr lang="en-US" dirty="0"/>
              </a:p>
              <a:p>
                <a:pPr marL="0" marR="0" lvl="0" indent="0" algn="l" defTabSz="914400" rtl="0" eaLnBrk="1" fontAlgn="auto" latinLnBrk="0" hangingPunct="1">
                  <a:lnSpc>
                    <a:spcPct val="90000"/>
                  </a:lnSpc>
                  <a:spcBef>
                    <a:spcPts val="1200"/>
                  </a:spcBef>
                  <a:spcAft>
                    <a:spcPts val="200"/>
                  </a:spcAft>
                  <a:buClr>
                    <a:srgbClr val="1CADE4"/>
                  </a:buClr>
                  <a:buSzPct val="100000"/>
                  <a:buNone/>
                  <a:tabLst/>
                  <a:defRPr/>
                </a:pPr>
                <a:endParaRPr lang="en-US" i="1" dirty="0">
                  <a:solidFill>
                    <a:prstClr val="black"/>
                  </a:solidFill>
                </a:endParaRPr>
              </a:p>
              <a:p>
                <a:pPr marL="0" marR="0" lvl="0" indent="0" algn="l" defTabSz="914400" rtl="0" eaLnBrk="1" fontAlgn="auto" latinLnBrk="0" hangingPunct="1">
                  <a:lnSpc>
                    <a:spcPct val="90000"/>
                  </a:lnSpc>
                  <a:spcBef>
                    <a:spcPts val="1200"/>
                  </a:spcBef>
                  <a:spcAft>
                    <a:spcPts val="200"/>
                  </a:spcAft>
                  <a:buClr>
                    <a:srgbClr val="1CADE4"/>
                  </a:buClr>
                  <a:buSzPct val="100000"/>
                  <a:buNone/>
                  <a:tabLst/>
                  <a:defRPr/>
                </a:pPr>
                <a:endParaRPr lang="en-US" sz="1500" i="1" dirty="0">
                  <a:solidFill>
                    <a:prstClr val="black"/>
                  </a:solidFill>
                </a:endParaRP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endParaRPr kumimoji="0" lang="en-US" sz="2800" b="0" i="1" u="none" strike="noStrike" kern="1200" cap="none" spc="0" normalizeH="0" baseline="0" noProof="0" dirty="0">
                  <a:ln>
                    <a:noFill/>
                  </a:ln>
                  <a:solidFill>
                    <a:prstClr val="black"/>
                  </a:solidFill>
                  <a:effectLst/>
                  <a:uLnTx/>
                  <a:uFillTx/>
                  <a:ea typeface="+mn-ea"/>
                </a:endParaRPr>
              </a:p>
              <a:p>
                <a:pPr lvl="1"/>
                <a:endParaRPr lang="en-US" dirty="0"/>
              </a:p>
            </p:txBody>
          </p:sp>
        </mc:Choice>
        <mc:Fallback xmlns="">
          <p:sp>
            <p:nvSpPr>
              <p:cNvPr id="3" name="Content Placeholder 2">
                <a:extLst>
                  <a:ext uri="{FF2B5EF4-FFF2-40B4-BE49-F238E27FC236}">
                    <a16:creationId xmlns:a16="http://schemas.microsoft.com/office/drawing/2014/main" id="{A309917A-A85D-49B5-9F56-A8C748FCCCB5}"/>
                  </a:ext>
                </a:extLst>
              </p:cNvPr>
              <p:cNvSpPr>
                <a:spLocks noGrp="1" noRot="1" noChangeAspect="1" noMove="1" noResize="1" noEditPoints="1" noAdjustHandles="1" noChangeArrowheads="1" noChangeShapeType="1" noTextEdit="1"/>
              </p:cNvSpPr>
              <p:nvPr>
                <p:ph idx="1"/>
              </p:nvPr>
            </p:nvSpPr>
            <p:spPr>
              <a:xfrm>
                <a:off x="575239" y="1463857"/>
                <a:ext cx="11616761" cy="4845504"/>
              </a:xfrm>
              <a:blipFill>
                <a:blip r:embed="rId2"/>
                <a:stretch>
                  <a:fillRect l="-630" t="-2138"/>
                </a:stretch>
              </a:blipFill>
            </p:spPr>
            <p:txBody>
              <a:bodyPr/>
              <a:lstStyle/>
              <a:p>
                <a:r>
                  <a:rPr lang="en-US">
                    <a:noFill/>
                  </a:rPr>
                  <a:t> </a:t>
                </a:r>
              </a:p>
            </p:txBody>
          </p:sp>
        </mc:Fallback>
      </mc:AlternateContent>
      <p:sp>
        <p:nvSpPr>
          <p:cNvPr id="4" name="Rectangle: Rounded Corners 3">
            <a:extLst>
              <a:ext uri="{FF2B5EF4-FFF2-40B4-BE49-F238E27FC236}">
                <a16:creationId xmlns:a16="http://schemas.microsoft.com/office/drawing/2014/main" id="{32931045-D789-434C-E1C0-3491664D869A}"/>
              </a:ext>
            </a:extLst>
          </p:cNvPr>
          <p:cNvSpPr/>
          <p:nvPr/>
        </p:nvSpPr>
        <p:spPr>
          <a:xfrm>
            <a:off x="575239" y="3499176"/>
            <a:ext cx="9613789" cy="774865"/>
          </a:xfrm>
          <a:prstGeom prst="roundRect">
            <a:avLst/>
          </a:prstGeom>
          <a:solidFill>
            <a:srgbClr val="E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r>
              <a:rPr kumimoji="0" lang="en-US" sz="2400" b="0" i="1"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What distribution do we know about the also deals with time?</a:t>
            </a:r>
            <a:endParaRPr kumimoji="0" lang="en-US" sz="20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endParaRPr>
          </a:p>
        </p:txBody>
      </p:sp>
    </p:spTree>
    <p:extLst>
      <p:ext uri="{BB962C8B-B14F-4D97-AF65-F5344CB8AC3E}">
        <p14:creationId xmlns:p14="http://schemas.microsoft.com/office/powerpoint/2010/main" val="18565684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77ECA-B276-4E1D-A6DF-43616AC52B05}"/>
              </a:ext>
            </a:extLst>
          </p:cNvPr>
          <p:cNvSpPr>
            <a:spLocks noGrp="1"/>
          </p:cNvSpPr>
          <p:nvPr>
            <p:ph type="title"/>
          </p:nvPr>
        </p:nvSpPr>
        <p:spPr/>
        <p:txBody>
          <a:bodyPr/>
          <a:lstStyle/>
          <a:p>
            <a:r>
              <a:rPr lang="en-US" i="1" u="sng" dirty="0"/>
              <a:t>Exponential</a:t>
            </a:r>
            <a:r>
              <a:rPr lang="en-US" dirty="0"/>
              <a:t> Distribution- </a:t>
            </a:r>
            <a:r>
              <a:rPr lang="en-US" b="1" dirty="0"/>
              <a:t>CDF</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309917A-A85D-49B5-9F56-A8C748FCCCB5}"/>
                  </a:ext>
                </a:extLst>
              </p:cNvPr>
              <p:cNvSpPr>
                <a:spLocks noGrp="1"/>
              </p:cNvSpPr>
              <p:nvPr>
                <p:ph idx="1"/>
              </p:nvPr>
            </p:nvSpPr>
            <p:spPr>
              <a:xfrm>
                <a:off x="575239" y="1463857"/>
                <a:ext cx="11616761" cy="4845504"/>
              </a:xfrm>
            </p:spPr>
            <p:txBody>
              <a:bodyPr>
                <a:normAutofit/>
              </a:bodyPr>
              <a:lstStyle/>
              <a:p>
                <a14:m>
                  <m:oMath xmlns:m="http://schemas.openxmlformats.org/officeDocument/2006/math">
                    <m:r>
                      <a:rPr lang="en-US" b="0" i="1" smtClean="0">
                        <a:latin typeface="Cambria Math" panose="02040503050406030204" pitchFamily="18" charset="0"/>
                      </a:rPr>
                      <m:t>𝑋</m:t>
                    </m:r>
                    <m:r>
                      <a:rPr lang="en-US" i="1" smtClean="0">
                        <a:latin typeface="Cambria Math" panose="02040503050406030204" pitchFamily="18" charset="0"/>
                      </a:rPr>
                      <m:t>~</m:t>
                    </m:r>
                    <m:r>
                      <m:rPr>
                        <m:sty m:val="p"/>
                      </m:rPr>
                      <a:rPr lang="en-US">
                        <a:latin typeface="Cambria Math" panose="02040503050406030204" pitchFamily="18" charset="0"/>
                      </a:rPr>
                      <m:t>Exp</m:t>
                    </m:r>
                    <m:r>
                      <a:rPr lang="en-US" i="1">
                        <a:latin typeface="Cambria Math" panose="02040503050406030204" pitchFamily="18" charset="0"/>
                      </a:rPr>
                      <m:t>(</m:t>
                    </m:r>
                    <m:r>
                      <a:rPr lang="en-US" i="1">
                        <a:latin typeface="Cambria Math" panose="02040503050406030204" pitchFamily="18" charset="0"/>
                      </a:rPr>
                      <m:t>𝜆</m:t>
                    </m:r>
                    <m:r>
                      <a:rPr lang="en-US" i="1">
                        <a:latin typeface="Cambria Math" panose="02040503050406030204" pitchFamily="18" charset="0"/>
                      </a:rPr>
                      <m:t>)</m:t>
                    </m:r>
                  </m:oMath>
                </a14:m>
                <a:r>
                  <a:rPr lang="en-US" dirty="0"/>
                  <a:t> is time till the first event. Average of </a:t>
                </a:r>
                <a14:m>
                  <m:oMath xmlns:m="http://schemas.openxmlformats.org/officeDocument/2006/math">
                    <m:r>
                      <a:rPr lang="en-US" i="1">
                        <a:latin typeface="Cambria Math" panose="02040503050406030204" pitchFamily="18" charset="0"/>
                      </a:rPr>
                      <m:t>𝜆</m:t>
                    </m:r>
                  </m:oMath>
                </a14:m>
                <a:r>
                  <a:rPr lang="en-US" dirty="0"/>
                  <a:t> events per time unit. </a:t>
                </a:r>
              </a:p>
              <a:p>
                <a:endParaRPr lang="en-US" sz="1000" dirty="0"/>
              </a:p>
              <a:p>
                <a:r>
                  <a:rPr lang="en-US" dirty="0">
                    <a:solidFill>
                      <a:srgbClr val="C00000"/>
                    </a:solidFill>
                  </a:rPr>
                  <a:t>It would be hard to come up with the PDF directly here, so start with CDF.</a:t>
                </a:r>
              </a:p>
              <a:p>
                <a:r>
                  <a:rPr lang="en-US" dirty="0"/>
                  <a:t>We want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𝐹</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𝑡</m:t>
                        </m:r>
                      </m:e>
                    </m:d>
                    <m:r>
                      <a:rPr lang="en-US" b="0" i="1" smtClean="0">
                        <a:latin typeface="Cambria Math" panose="02040503050406030204" pitchFamily="18" charset="0"/>
                      </a:rPr>
                      <m:t>=</m:t>
                    </m:r>
                  </m:oMath>
                </a14:m>
                <a:r>
                  <a:rPr lang="en-US" dirty="0"/>
                  <a:t> </a:t>
                </a:r>
                <a14:m>
                  <m:oMath xmlns:m="http://schemas.openxmlformats.org/officeDocument/2006/math">
                    <m:r>
                      <a:rPr lang="en-US" i="1">
                        <a:latin typeface="Cambria Math" panose="02040503050406030204" pitchFamily="18" charset="0"/>
                      </a:rPr>
                      <m:t>ℙ</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𝑡</m:t>
                        </m:r>
                      </m:e>
                    </m:d>
                    <m:r>
                      <a:rPr lang="en-US" b="0" i="1" smtClean="0">
                        <a:latin typeface="Cambria Math" panose="02040503050406030204" pitchFamily="18" charset="0"/>
                      </a:rPr>
                      <m:t>=1−</m:t>
                    </m:r>
                    <m:r>
                      <a:rPr lang="en-US" i="1">
                        <a:latin typeface="Cambria Math" panose="02040503050406030204" pitchFamily="18" charset="0"/>
                      </a:rPr>
                      <m:t>ℙ</m:t>
                    </m:r>
                    <m:r>
                      <a:rPr lang="en-US" i="1">
                        <a:latin typeface="Cambria Math" panose="02040503050406030204" pitchFamily="18" charset="0"/>
                      </a:rPr>
                      <m:t>(</m:t>
                    </m:r>
                    <m:r>
                      <a:rPr lang="en-US" i="1">
                        <a:latin typeface="Cambria Math" panose="02040503050406030204" pitchFamily="18" charset="0"/>
                      </a:rPr>
                      <m:t>𝑋</m:t>
                    </m:r>
                    <m:r>
                      <a:rPr lang="en-US" b="0" i="1" smtClean="0">
                        <a:latin typeface="Cambria Math" panose="02040503050406030204" pitchFamily="18" charset="0"/>
                      </a:rPr>
                      <m:t>&gt;</m:t>
                    </m:r>
                    <m:r>
                      <a:rPr lang="en-US" b="0" i="1" smtClean="0">
                        <a:latin typeface="Cambria Math" panose="02040503050406030204" pitchFamily="18" charset="0"/>
                      </a:rPr>
                      <m:t>𝑡</m:t>
                    </m:r>
                    <m:r>
                      <a:rPr lang="en-US" i="1">
                        <a:latin typeface="Cambria Math" panose="02040503050406030204" pitchFamily="18" charset="0"/>
                      </a:rPr>
                      <m:t>)</m:t>
                    </m:r>
                  </m:oMath>
                </a14:m>
                <a:endParaRPr lang="en-US" dirty="0"/>
              </a:p>
              <a:p>
                <a:pPr marL="0" marR="0" lvl="0" indent="0" algn="l" defTabSz="914400" rtl="0" eaLnBrk="1" fontAlgn="auto" latinLnBrk="0" hangingPunct="1">
                  <a:lnSpc>
                    <a:spcPct val="90000"/>
                  </a:lnSpc>
                  <a:spcBef>
                    <a:spcPts val="1200"/>
                  </a:spcBef>
                  <a:spcAft>
                    <a:spcPts val="200"/>
                  </a:spcAft>
                  <a:buClr>
                    <a:srgbClr val="1CADE4"/>
                  </a:buClr>
                  <a:buSzPct val="100000"/>
                  <a:buNone/>
                  <a:tabLst/>
                  <a:defRPr/>
                </a:pPr>
                <a:endParaRPr lang="en-US" i="1" dirty="0">
                  <a:solidFill>
                    <a:prstClr val="black"/>
                  </a:solidFill>
                </a:endParaRPr>
              </a:p>
              <a:p>
                <a:pPr marL="0" marR="0" lvl="0" indent="0" algn="l" defTabSz="914400" rtl="0" eaLnBrk="1" fontAlgn="auto" latinLnBrk="0" hangingPunct="1">
                  <a:lnSpc>
                    <a:spcPct val="90000"/>
                  </a:lnSpc>
                  <a:spcBef>
                    <a:spcPts val="1200"/>
                  </a:spcBef>
                  <a:spcAft>
                    <a:spcPts val="200"/>
                  </a:spcAft>
                  <a:buClr>
                    <a:srgbClr val="1CADE4"/>
                  </a:buClr>
                  <a:buSzPct val="100000"/>
                  <a:buNone/>
                  <a:tabLst/>
                  <a:defRPr/>
                </a:pPr>
                <a:endParaRPr lang="en-US" sz="1500" i="1" dirty="0">
                  <a:solidFill>
                    <a:prstClr val="black"/>
                  </a:solidFill>
                </a:endParaRP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endParaRPr kumimoji="0" lang="en-US" sz="2800" b="0" i="1" u="none" strike="noStrike" kern="1200" cap="none" spc="0" normalizeH="0" baseline="0" noProof="0" dirty="0">
                  <a:ln>
                    <a:noFill/>
                  </a:ln>
                  <a:solidFill>
                    <a:prstClr val="black"/>
                  </a:solidFill>
                  <a:effectLst/>
                  <a:uLnTx/>
                  <a:uFillTx/>
                  <a:ea typeface="+mn-ea"/>
                </a:endParaRPr>
              </a:p>
              <a:p>
                <a:pPr lvl="1"/>
                <a:endParaRPr lang="en-US" dirty="0"/>
              </a:p>
            </p:txBody>
          </p:sp>
        </mc:Choice>
        <mc:Fallback xmlns="">
          <p:sp>
            <p:nvSpPr>
              <p:cNvPr id="3" name="Content Placeholder 2">
                <a:extLst>
                  <a:ext uri="{FF2B5EF4-FFF2-40B4-BE49-F238E27FC236}">
                    <a16:creationId xmlns:a16="http://schemas.microsoft.com/office/drawing/2014/main" id="{A309917A-A85D-49B5-9F56-A8C748FCCCB5}"/>
                  </a:ext>
                </a:extLst>
              </p:cNvPr>
              <p:cNvSpPr>
                <a:spLocks noGrp="1" noRot="1" noChangeAspect="1" noMove="1" noResize="1" noEditPoints="1" noAdjustHandles="1" noChangeArrowheads="1" noChangeShapeType="1" noTextEdit="1"/>
              </p:cNvSpPr>
              <p:nvPr>
                <p:ph idx="1"/>
              </p:nvPr>
            </p:nvSpPr>
            <p:spPr>
              <a:xfrm>
                <a:off x="575239" y="1463857"/>
                <a:ext cx="11616761" cy="4845504"/>
              </a:xfrm>
              <a:blipFill>
                <a:blip r:embed="rId2"/>
                <a:stretch>
                  <a:fillRect l="-630" t="-2138"/>
                </a:stretch>
              </a:blipFill>
            </p:spPr>
            <p:txBody>
              <a:bodyPr/>
              <a:lstStyle/>
              <a:p>
                <a:r>
                  <a:rPr lang="en-US">
                    <a:noFill/>
                  </a:rPr>
                  <a:t> </a:t>
                </a:r>
              </a:p>
            </p:txBody>
          </p:sp>
        </mc:Fallback>
      </mc:AlternateContent>
      <p:sp>
        <p:nvSpPr>
          <p:cNvPr id="4" name="Rectangle: Rounded Corners 3">
            <a:extLst>
              <a:ext uri="{FF2B5EF4-FFF2-40B4-BE49-F238E27FC236}">
                <a16:creationId xmlns:a16="http://schemas.microsoft.com/office/drawing/2014/main" id="{32931045-D789-434C-E1C0-3491664D869A}"/>
              </a:ext>
            </a:extLst>
          </p:cNvPr>
          <p:cNvSpPr/>
          <p:nvPr/>
        </p:nvSpPr>
        <p:spPr>
          <a:xfrm>
            <a:off x="575239" y="3499176"/>
            <a:ext cx="9613789" cy="774865"/>
          </a:xfrm>
          <a:prstGeom prst="roundRect">
            <a:avLst/>
          </a:prstGeom>
          <a:solidFill>
            <a:srgbClr val="E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r>
              <a:rPr kumimoji="0" lang="en-US" sz="2400" b="0" i="1"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What distribution do we know about the also deals with time…</a:t>
            </a:r>
            <a:r>
              <a:rPr kumimoji="0" lang="en-US" sz="2400" b="1"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Poisson!</a:t>
            </a:r>
          </a:p>
          <a:p>
            <a:pPr marL="128016" marR="0" lvl="1" indent="0" algn="l" defTabSz="914400" rtl="0" eaLnBrk="1" fontAlgn="auto" latinLnBrk="0" hangingPunct="1">
              <a:lnSpc>
                <a:spcPct val="90000"/>
              </a:lnSpc>
              <a:spcBef>
                <a:spcPts val="200"/>
              </a:spcBef>
              <a:spcAft>
                <a:spcPts val="400"/>
              </a:spcAft>
              <a:buClr>
                <a:srgbClr val="B6A479"/>
              </a:buClr>
              <a:buSzTx/>
              <a:buFont typeface="Segoe UI Semilight" panose="020B0402040204020203" pitchFamily="34" charset="0"/>
              <a:buNone/>
              <a:tabLst/>
              <a:defRPr/>
            </a:pPr>
            <a:r>
              <a:rPr kumimoji="0" lang="en-US" sz="20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Poisson random variable gives us the number of events in a unit of time</a:t>
            </a:r>
          </a:p>
        </p:txBody>
      </p:sp>
    </p:spTree>
    <p:extLst>
      <p:ext uri="{BB962C8B-B14F-4D97-AF65-F5344CB8AC3E}">
        <p14:creationId xmlns:p14="http://schemas.microsoft.com/office/powerpoint/2010/main" val="697832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E2E27-4207-DF8B-BD8F-F6A34BCD7497}"/>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C36C74AB-FDE4-54B6-D4CB-7D7464BA0A59}"/>
              </a:ext>
            </a:extLst>
          </p:cNvPr>
          <p:cNvSpPr>
            <a:spLocks noGrp="1"/>
          </p:cNvSpPr>
          <p:nvPr>
            <p:ph sz="half" idx="1"/>
          </p:nvPr>
        </p:nvSpPr>
        <p:spPr>
          <a:xfrm>
            <a:off x="634620" y="1512985"/>
            <a:ext cx="5397689" cy="4796375"/>
          </a:xfrm>
        </p:spPr>
        <p:txBody>
          <a:bodyPr>
            <a:normAutofit/>
          </a:bodyPr>
          <a:lstStyle/>
          <a:p>
            <a:r>
              <a:rPr lang="en-US" dirty="0"/>
              <a:t>Last time:</a:t>
            </a:r>
          </a:p>
          <a:p>
            <a:pPr marL="470916" lvl="1" indent="-342900">
              <a:buFont typeface="Arial" panose="020B0604020202020204" pitchFamily="34" charset="0"/>
              <a:buChar char="•"/>
            </a:pPr>
            <a:r>
              <a:rPr lang="en-US" dirty="0"/>
              <a:t>Continuous Random Variables</a:t>
            </a:r>
          </a:p>
          <a:p>
            <a:pPr marL="790956" lvl="2" indent="-342900">
              <a:buFont typeface="Arial" panose="020B0604020202020204" pitchFamily="34" charset="0"/>
              <a:buChar char="•"/>
            </a:pPr>
            <a:r>
              <a:rPr lang="en-US" sz="2000" dirty="0"/>
              <a:t>Probability Density Function</a:t>
            </a:r>
          </a:p>
          <a:p>
            <a:pPr marL="790956" lvl="2" indent="-342900">
              <a:buFont typeface="Arial" panose="020B0604020202020204" pitchFamily="34" charset="0"/>
              <a:buChar char="•"/>
            </a:pPr>
            <a:r>
              <a:rPr lang="en-US" sz="2000" dirty="0"/>
              <a:t>Cumulative Distribution Function</a:t>
            </a:r>
          </a:p>
          <a:p>
            <a:pPr marL="790956" lvl="2" indent="-342900">
              <a:buFont typeface="Arial" panose="020B0604020202020204" pitchFamily="34" charset="0"/>
              <a:buChar char="•"/>
            </a:pPr>
            <a:r>
              <a:rPr lang="en-US" sz="2000" dirty="0"/>
              <a:t>Expectation and Variance</a:t>
            </a:r>
            <a:endParaRPr lang="en-US" dirty="0"/>
          </a:p>
          <a:p>
            <a:pPr marL="470916" lvl="1" indent="-342900">
              <a:buFont typeface="Arial" panose="020B0604020202020204" pitchFamily="34" charset="0"/>
              <a:buChar char="•"/>
            </a:pPr>
            <a:r>
              <a:rPr lang="en-US" dirty="0"/>
              <a:t>Comparing Discrete vs. Continuous</a:t>
            </a:r>
          </a:p>
          <a:p>
            <a:pPr marL="470916" lvl="1" indent="-342900">
              <a:buFont typeface="Arial" panose="020B0604020202020204" pitchFamily="34" charset="0"/>
              <a:buChar char="•"/>
            </a:pPr>
            <a:r>
              <a:rPr lang="en-US" dirty="0"/>
              <a:t>Continuous Uniform Distribution</a:t>
            </a:r>
          </a:p>
          <a:p>
            <a:endParaRPr lang="en-US" dirty="0"/>
          </a:p>
        </p:txBody>
      </p:sp>
      <p:sp>
        <p:nvSpPr>
          <p:cNvPr id="5" name="Content Placeholder 3">
            <a:extLst>
              <a:ext uri="{FF2B5EF4-FFF2-40B4-BE49-F238E27FC236}">
                <a16:creationId xmlns:a16="http://schemas.microsoft.com/office/drawing/2014/main" id="{B0FDFA96-7E7E-A52E-E8C9-322EF61F3093}"/>
              </a:ext>
            </a:extLst>
          </p:cNvPr>
          <p:cNvSpPr txBox="1">
            <a:spLocks/>
          </p:cNvSpPr>
          <p:nvPr/>
        </p:nvSpPr>
        <p:spPr>
          <a:xfrm>
            <a:off x="6364809" y="1512984"/>
            <a:ext cx="5397689" cy="4796375"/>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800" kern="1200">
                <a:solidFill>
                  <a:schemeClr val="tx1"/>
                </a:solidFill>
                <a:latin typeface="Segoe UI Semilight" panose="020B0402040204020203" pitchFamily="34" charset="0"/>
                <a:ea typeface="+mn-ea"/>
                <a:cs typeface="Segoe UI Semilight" panose="020B0402040204020203" pitchFamily="34" charset="0"/>
              </a:defRPr>
            </a:lvl1pPr>
            <a:lvl2pPr marL="128016" indent="0" algn="l" defTabSz="914400" rtl="0" eaLnBrk="1" latinLnBrk="0" hangingPunct="1">
              <a:lnSpc>
                <a:spcPct val="90000"/>
              </a:lnSpc>
              <a:spcBef>
                <a:spcPts val="200"/>
              </a:spcBef>
              <a:spcAft>
                <a:spcPts val="400"/>
              </a:spcAft>
              <a:buClr>
                <a:srgbClr val="B6A479"/>
              </a:buClr>
              <a:buFont typeface="Segoe UI Semilight" panose="020B0402040204020203" pitchFamily="34" charset="0"/>
              <a:buNone/>
              <a:defRPr sz="2800" kern="1200">
                <a:solidFill>
                  <a:schemeClr val="tx1"/>
                </a:solidFill>
                <a:latin typeface="Segoe UI Semilight" panose="020B0402040204020203" pitchFamily="34" charset="0"/>
                <a:ea typeface="+mn-ea"/>
                <a:cs typeface="Segoe UI Semilight" panose="020B0402040204020203" pitchFamily="34" charset="0"/>
              </a:defRPr>
            </a:lvl2pPr>
            <a:lvl3pPr marL="448056"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3pPr>
            <a:lvl4pPr marL="59436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4pPr>
            <a:lvl5pPr marL="77724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r>
              <a:rPr lang="en-US" sz="2400" dirty="0"/>
              <a:t>Today:</a:t>
            </a:r>
          </a:p>
          <a:p>
            <a:pPr marL="470916" lvl="1" indent="-342900">
              <a:buFont typeface="Arial" panose="020B0604020202020204" pitchFamily="34" charset="0"/>
              <a:buChar char="•"/>
            </a:pPr>
            <a:r>
              <a:rPr lang="en-US" sz="2400" dirty="0"/>
              <a:t>Zoo of continuous random variables 🐻</a:t>
            </a:r>
          </a:p>
          <a:p>
            <a:pPr marL="790956" lvl="2" indent="-342900">
              <a:buFont typeface="Arial" panose="020B0604020202020204" pitchFamily="34" charset="0"/>
              <a:buChar char="•"/>
            </a:pPr>
            <a:r>
              <a:rPr lang="en-US" sz="2000" dirty="0"/>
              <a:t>Exponential distribution</a:t>
            </a:r>
          </a:p>
          <a:p>
            <a:pPr marL="790956" lvl="2" indent="-342900">
              <a:buFont typeface="Arial" panose="020B0604020202020204" pitchFamily="34" charset="0"/>
              <a:buChar char="•"/>
            </a:pPr>
            <a:r>
              <a:rPr lang="en-US" sz="2000" dirty="0"/>
              <a:t>Normal distribution</a:t>
            </a:r>
          </a:p>
          <a:p>
            <a:pPr marL="470916" lvl="1" indent="-342900">
              <a:buFont typeface="Arial" panose="020B0604020202020204" pitchFamily="34" charset="0"/>
              <a:buChar char="•"/>
            </a:pPr>
            <a:endParaRPr lang="en-US" sz="2400" dirty="0"/>
          </a:p>
        </p:txBody>
      </p:sp>
      <p:sp>
        <p:nvSpPr>
          <p:cNvPr id="6" name="Title 1">
            <a:extLst>
              <a:ext uri="{FF2B5EF4-FFF2-40B4-BE49-F238E27FC236}">
                <a16:creationId xmlns:a16="http://schemas.microsoft.com/office/drawing/2014/main" id="{C481B734-7EFD-2E21-2E07-5DDE61CEDB8C}"/>
              </a:ext>
            </a:extLst>
          </p:cNvPr>
          <p:cNvSpPr>
            <a:spLocks noGrp="1"/>
          </p:cNvSpPr>
          <p:nvPr>
            <p:ph type="title"/>
          </p:nvPr>
        </p:nvSpPr>
        <p:spPr>
          <a:xfrm>
            <a:off x="575239" y="263276"/>
            <a:ext cx="11187259" cy="1014667"/>
          </a:xfrm>
        </p:spPr>
        <p:txBody>
          <a:bodyPr/>
          <a:lstStyle/>
          <a:p>
            <a:r>
              <a:rPr lang="en-US" dirty="0"/>
              <a:t>Where Are We?</a:t>
            </a:r>
          </a:p>
        </p:txBody>
      </p:sp>
    </p:spTree>
    <p:extLst>
      <p:ext uri="{BB962C8B-B14F-4D97-AF65-F5344CB8AC3E}">
        <p14:creationId xmlns:p14="http://schemas.microsoft.com/office/powerpoint/2010/main" val="3888001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77ECA-B276-4E1D-A6DF-43616AC52B05}"/>
              </a:ext>
            </a:extLst>
          </p:cNvPr>
          <p:cNvSpPr>
            <a:spLocks noGrp="1"/>
          </p:cNvSpPr>
          <p:nvPr>
            <p:ph type="title"/>
          </p:nvPr>
        </p:nvSpPr>
        <p:spPr/>
        <p:txBody>
          <a:bodyPr/>
          <a:lstStyle/>
          <a:p>
            <a:r>
              <a:rPr lang="en-US" i="1" u="sng" dirty="0"/>
              <a:t>Exponential</a:t>
            </a:r>
            <a:r>
              <a:rPr lang="en-US" dirty="0"/>
              <a:t> Distribution- </a:t>
            </a:r>
            <a:r>
              <a:rPr lang="en-US" b="1" dirty="0"/>
              <a:t>CDF</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309917A-A85D-49B5-9F56-A8C748FCCCB5}"/>
                  </a:ext>
                </a:extLst>
              </p:cNvPr>
              <p:cNvSpPr>
                <a:spLocks noGrp="1"/>
              </p:cNvSpPr>
              <p:nvPr>
                <p:ph idx="1"/>
              </p:nvPr>
            </p:nvSpPr>
            <p:spPr>
              <a:xfrm>
                <a:off x="575239" y="1463857"/>
                <a:ext cx="11616761" cy="4845504"/>
              </a:xfrm>
            </p:spPr>
            <p:txBody>
              <a:bodyPr>
                <a:normAutofit/>
              </a:bodyPr>
              <a:lstStyle/>
              <a:p>
                <a14:m>
                  <m:oMath xmlns:m="http://schemas.openxmlformats.org/officeDocument/2006/math">
                    <m:r>
                      <a:rPr lang="en-US" b="0" i="1" smtClean="0">
                        <a:latin typeface="Cambria Math" panose="02040503050406030204" pitchFamily="18" charset="0"/>
                      </a:rPr>
                      <m:t>𝑋</m:t>
                    </m:r>
                    <m:r>
                      <a:rPr lang="en-US" i="1" smtClean="0">
                        <a:latin typeface="Cambria Math" panose="02040503050406030204" pitchFamily="18" charset="0"/>
                      </a:rPr>
                      <m:t>~</m:t>
                    </m:r>
                    <m:r>
                      <m:rPr>
                        <m:sty m:val="p"/>
                      </m:rPr>
                      <a:rPr lang="en-US">
                        <a:latin typeface="Cambria Math" panose="02040503050406030204" pitchFamily="18" charset="0"/>
                      </a:rPr>
                      <m:t>Exp</m:t>
                    </m:r>
                    <m:r>
                      <a:rPr lang="en-US" i="1">
                        <a:latin typeface="Cambria Math" panose="02040503050406030204" pitchFamily="18" charset="0"/>
                      </a:rPr>
                      <m:t>(</m:t>
                    </m:r>
                    <m:r>
                      <a:rPr lang="en-US" i="1">
                        <a:latin typeface="Cambria Math" panose="02040503050406030204" pitchFamily="18" charset="0"/>
                      </a:rPr>
                      <m:t>𝜆</m:t>
                    </m:r>
                    <m:r>
                      <a:rPr lang="en-US" i="1">
                        <a:latin typeface="Cambria Math" panose="02040503050406030204" pitchFamily="18" charset="0"/>
                      </a:rPr>
                      <m:t>)</m:t>
                    </m:r>
                  </m:oMath>
                </a14:m>
                <a:r>
                  <a:rPr lang="en-US" dirty="0"/>
                  <a:t> is time till the first event. Average of </a:t>
                </a:r>
                <a14:m>
                  <m:oMath xmlns:m="http://schemas.openxmlformats.org/officeDocument/2006/math">
                    <m:r>
                      <a:rPr lang="en-US" i="1">
                        <a:latin typeface="Cambria Math" panose="02040503050406030204" pitchFamily="18" charset="0"/>
                      </a:rPr>
                      <m:t>𝜆</m:t>
                    </m:r>
                  </m:oMath>
                </a14:m>
                <a:r>
                  <a:rPr lang="en-US" dirty="0"/>
                  <a:t> events per time unit. </a:t>
                </a:r>
              </a:p>
              <a:p>
                <a:endParaRPr lang="en-US" sz="1000" dirty="0"/>
              </a:p>
              <a:p>
                <a:r>
                  <a:rPr lang="en-US" dirty="0">
                    <a:solidFill>
                      <a:srgbClr val="C00000"/>
                    </a:solidFill>
                  </a:rPr>
                  <a:t>It would be hard to come up with the PDF directly here, so start with CDF.</a:t>
                </a:r>
              </a:p>
              <a:p>
                <a:r>
                  <a:rPr lang="en-US" dirty="0"/>
                  <a:t>We want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𝐹</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𝑡</m:t>
                        </m:r>
                      </m:e>
                    </m:d>
                    <m:r>
                      <a:rPr lang="en-US" b="0" i="1" smtClean="0">
                        <a:latin typeface="Cambria Math" panose="02040503050406030204" pitchFamily="18" charset="0"/>
                      </a:rPr>
                      <m:t>=</m:t>
                    </m:r>
                  </m:oMath>
                </a14:m>
                <a:r>
                  <a:rPr lang="en-US" dirty="0"/>
                  <a:t> </a:t>
                </a:r>
                <a14:m>
                  <m:oMath xmlns:m="http://schemas.openxmlformats.org/officeDocument/2006/math">
                    <m:r>
                      <a:rPr lang="en-US" i="1">
                        <a:latin typeface="Cambria Math" panose="02040503050406030204" pitchFamily="18" charset="0"/>
                      </a:rPr>
                      <m:t>ℙ</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𝑡</m:t>
                        </m:r>
                      </m:e>
                    </m:d>
                    <m:r>
                      <a:rPr lang="en-US" b="0" i="1" smtClean="0">
                        <a:latin typeface="Cambria Math" panose="02040503050406030204" pitchFamily="18" charset="0"/>
                      </a:rPr>
                      <m:t>=1−</m:t>
                    </m:r>
                    <m:r>
                      <a:rPr lang="en-US" i="1">
                        <a:latin typeface="Cambria Math" panose="02040503050406030204" pitchFamily="18" charset="0"/>
                      </a:rPr>
                      <m:t>ℙ</m:t>
                    </m:r>
                    <m:r>
                      <a:rPr lang="en-US" i="1">
                        <a:latin typeface="Cambria Math" panose="02040503050406030204" pitchFamily="18" charset="0"/>
                      </a:rPr>
                      <m:t>(</m:t>
                    </m:r>
                    <m:r>
                      <a:rPr lang="en-US" i="1">
                        <a:latin typeface="Cambria Math" panose="02040503050406030204" pitchFamily="18" charset="0"/>
                      </a:rPr>
                      <m:t>𝑋</m:t>
                    </m:r>
                    <m:r>
                      <a:rPr lang="en-US" b="0" i="1" smtClean="0">
                        <a:latin typeface="Cambria Math" panose="02040503050406030204" pitchFamily="18" charset="0"/>
                      </a:rPr>
                      <m:t>&gt;</m:t>
                    </m:r>
                    <m:r>
                      <a:rPr lang="en-US" b="0" i="1" smtClean="0">
                        <a:latin typeface="Cambria Math" panose="02040503050406030204" pitchFamily="18" charset="0"/>
                      </a:rPr>
                      <m:t>𝑡</m:t>
                    </m:r>
                    <m:r>
                      <a:rPr lang="en-US" i="1">
                        <a:latin typeface="Cambria Math" panose="02040503050406030204" pitchFamily="18" charset="0"/>
                      </a:rPr>
                      <m:t>)</m:t>
                    </m:r>
                  </m:oMath>
                </a14:m>
                <a:endParaRPr lang="en-US" dirty="0"/>
              </a:p>
              <a:p>
                <a:pPr marL="0" marR="0" lvl="0" indent="0" algn="l" defTabSz="914400" rtl="0" eaLnBrk="1" fontAlgn="auto" latinLnBrk="0" hangingPunct="1">
                  <a:lnSpc>
                    <a:spcPct val="90000"/>
                  </a:lnSpc>
                  <a:spcBef>
                    <a:spcPts val="1200"/>
                  </a:spcBef>
                  <a:spcAft>
                    <a:spcPts val="200"/>
                  </a:spcAft>
                  <a:buClr>
                    <a:srgbClr val="1CADE4"/>
                  </a:buClr>
                  <a:buSzPct val="100000"/>
                  <a:buNone/>
                  <a:tabLst/>
                  <a:defRPr/>
                </a:pPr>
                <a:endParaRPr lang="en-US" i="1" dirty="0">
                  <a:solidFill>
                    <a:prstClr val="black"/>
                  </a:solidFill>
                </a:endParaRPr>
              </a:p>
              <a:p>
                <a:pPr marL="0" marR="0" lvl="0" indent="0" algn="l" defTabSz="914400" rtl="0" eaLnBrk="1" fontAlgn="auto" latinLnBrk="0" hangingPunct="1">
                  <a:lnSpc>
                    <a:spcPct val="90000"/>
                  </a:lnSpc>
                  <a:spcBef>
                    <a:spcPts val="1200"/>
                  </a:spcBef>
                  <a:spcAft>
                    <a:spcPts val="200"/>
                  </a:spcAft>
                  <a:buClr>
                    <a:srgbClr val="1CADE4"/>
                  </a:buClr>
                  <a:buSzPct val="100000"/>
                  <a:buNone/>
                  <a:tabLst/>
                  <a:defRPr/>
                </a:pPr>
                <a:endParaRPr lang="en-US" sz="1500" i="1" dirty="0">
                  <a:solidFill>
                    <a:prstClr val="black"/>
                  </a:solidFill>
                </a:endParaRP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r>
                  <a:rPr kumimoji="0" lang="en-US" sz="2800" b="0" i="1" u="none" strike="noStrike" kern="1200" cap="none" spc="0" normalizeH="0" baseline="0" noProof="0" dirty="0">
                    <a:ln>
                      <a:noFill/>
                    </a:ln>
                    <a:solidFill>
                      <a:prstClr val="black"/>
                    </a:solidFill>
                    <a:effectLst/>
                    <a:uLnTx/>
                    <a:uFillTx/>
                    <a:ea typeface="+mn-ea"/>
                  </a:rPr>
                  <a:t>What Poisson are we waiting on, and what event for it tells you that </a:t>
                </a:r>
                <a14:m>
                  <m:oMath xmlns:m="http://schemas.openxmlformats.org/officeDocument/2006/math">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rPr>
                      <m:t>𝑋</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rPr>
                      <m:t>&gt;</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rPr>
                      <m:t>𝑡</m:t>
                    </m:r>
                  </m:oMath>
                </a14:m>
                <a:r>
                  <a:rPr kumimoji="0" lang="en-US" sz="2800" b="0" i="1" u="none" strike="noStrike" kern="1200" cap="none" spc="0" normalizeH="0" baseline="0" noProof="0" dirty="0">
                    <a:ln>
                      <a:noFill/>
                    </a:ln>
                    <a:solidFill>
                      <a:prstClr val="black"/>
                    </a:solidFill>
                    <a:effectLst/>
                    <a:uLnTx/>
                    <a:uFillTx/>
                    <a:ea typeface="+mn-ea"/>
                  </a:rPr>
                  <a:t>?</a:t>
                </a:r>
              </a:p>
              <a:p>
                <a:pPr lvl="1" indent="-91440">
                  <a:spcBef>
                    <a:spcPts val="0"/>
                  </a:spcBef>
                  <a:spcAft>
                    <a:spcPts val="200"/>
                  </a:spcAft>
                  <a:buClr>
                    <a:srgbClr val="1CADE4"/>
                  </a:buClr>
                  <a:buSzPct val="100000"/>
                  <a:buFont typeface="Tw Cen MT" panose="020B0602020104020603" pitchFamily="34" charset="0"/>
                  <a:buChar char=" "/>
                  <a:defRPr/>
                </a:pPr>
                <a:r>
                  <a:rPr kumimoji="0" lang="en-US" b="0" u="none" strike="noStrike" kern="1200" cap="none" spc="0" normalizeH="0" noProof="0" dirty="0">
                    <a:ln>
                      <a:noFill/>
                    </a:ln>
                    <a:solidFill>
                      <a:prstClr val="black"/>
                    </a:solidFill>
                    <a:effectLst/>
                    <a:uLnTx/>
                    <a:uFillTx/>
                  </a:rPr>
                  <a:t>what must be true </a:t>
                </a:r>
                <a:r>
                  <a:rPr lang="en-US" dirty="0">
                    <a:solidFill>
                      <a:prstClr val="black"/>
                    </a:solidFill>
                  </a:rPr>
                  <a:t>about the number of successes in a certain time interval?</a:t>
                </a:r>
                <a:endParaRPr kumimoji="0" lang="en-US" b="0" u="none" strike="noStrike" kern="1200" cap="none" spc="0" normalizeH="0" baseline="0" noProof="0" dirty="0">
                  <a:ln>
                    <a:noFill/>
                  </a:ln>
                  <a:solidFill>
                    <a:prstClr val="black"/>
                  </a:solidFill>
                  <a:effectLst/>
                  <a:uLnTx/>
                  <a:uFillTx/>
                </a:endParaRPr>
              </a:p>
              <a:p>
                <a:pPr lvl="1"/>
                <a:endParaRPr lang="en-US" dirty="0"/>
              </a:p>
            </p:txBody>
          </p:sp>
        </mc:Choice>
        <mc:Fallback xmlns="">
          <p:sp>
            <p:nvSpPr>
              <p:cNvPr id="3" name="Content Placeholder 2">
                <a:extLst>
                  <a:ext uri="{FF2B5EF4-FFF2-40B4-BE49-F238E27FC236}">
                    <a16:creationId xmlns:a16="http://schemas.microsoft.com/office/drawing/2014/main" id="{A309917A-A85D-49B5-9F56-A8C748FCCCB5}"/>
                  </a:ext>
                </a:extLst>
              </p:cNvPr>
              <p:cNvSpPr>
                <a:spLocks noGrp="1" noRot="1" noChangeAspect="1" noMove="1" noResize="1" noEditPoints="1" noAdjustHandles="1" noChangeArrowheads="1" noChangeShapeType="1" noTextEdit="1"/>
              </p:cNvSpPr>
              <p:nvPr>
                <p:ph idx="1"/>
              </p:nvPr>
            </p:nvSpPr>
            <p:spPr>
              <a:xfrm>
                <a:off x="575239" y="1463857"/>
                <a:ext cx="11616761" cy="4845504"/>
              </a:xfrm>
              <a:blipFill>
                <a:blip r:embed="rId3"/>
                <a:stretch>
                  <a:fillRect l="-630" t="-2138"/>
                </a:stretch>
              </a:blipFill>
            </p:spPr>
            <p:txBody>
              <a:bodyPr/>
              <a:lstStyle/>
              <a:p>
                <a:r>
                  <a:rPr lang="en-US">
                    <a:noFill/>
                  </a:rPr>
                  <a:t> </a:t>
                </a:r>
              </a:p>
            </p:txBody>
          </p:sp>
        </mc:Fallback>
      </mc:AlternateContent>
      <p:sp>
        <p:nvSpPr>
          <p:cNvPr id="4" name="Rectangle: Rounded Corners 3">
            <a:extLst>
              <a:ext uri="{FF2B5EF4-FFF2-40B4-BE49-F238E27FC236}">
                <a16:creationId xmlns:a16="http://schemas.microsoft.com/office/drawing/2014/main" id="{32931045-D789-434C-E1C0-3491664D869A}"/>
              </a:ext>
            </a:extLst>
          </p:cNvPr>
          <p:cNvSpPr/>
          <p:nvPr/>
        </p:nvSpPr>
        <p:spPr>
          <a:xfrm>
            <a:off x="575239" y="3499176"/>
            <a:ext cx="9613789" cy="774865"/>
          </a:xfrm>
          <a:prstGeom prst="roundRect">
            <a:avLst/>
          </a:prstGeom>
          <a:solidFill>
            <a:srgbClr val="E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r>
              <a:rPr kumimoji="0" lang="en-US" sz="2400" b="0" i="1"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What distribution do we know about the also deals with time…</a:t>
            </a:r>
            <a:r>
              <a:rPr kumimoji="0" lang="en-US" sz="2400" b="1"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Poisson!</a:t>
            </a:r>
          </a:p>
          <a:p>
            <a:pPr marL="128016" marR="0" lvl="1" indent="0" algn="l" defTabSz="914400" rtl="0" eaLnBrk="1" fontAlgn="auto" latinLnBrk="0" hangingPunct="1">
              <a:lnSpc>
                <a:spcPct val="90000"/>
              </a:lnSpc>
              <a:spcBef>
                <a:spcPts val="200"/>
              </a:spcBef>
              <a:spcAft>
                <a:spcPts val="400"/>
              </a:spcAft>
              <a:buClr>
                <a:srgbClr val="B6A479"/>
              </a:buClr>
              <a:buSzTx/>
              <a:buFont typeface="Segoe UI Semilight" panose="020B0402040204020203" pitchFamily="34" charset="0"/>
              <a:buNone/>
              <a:tabLst/>
              <a:defRPr/>
            </a:pPr>
            <a:r>
              <a:rPr kumimoji="0" lang="en-US" sz="20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Poisson random variable gives us the number of events in a unit of time</a:t>
            </a:r>
          </a:p>
        </p:txBody>
      </p:sp>
    </p:spTree>
    <p:extLst>
      <p:ext uri="{BB962C8B-B14F-4D97-AF65-F5344CB8AC3E}">
        <p14:creationId xmlns:p14="http://schemas.microsoft.com/office/powerpoint/2010/main" val="36494759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77ECA-B276-4E1D-A6DF-43616AC52B05}"/>
              </a:ext>
            </a:extLst>
          </p:cNvPr>
          <p:cNvSpPr>
            <a:spLocks noGrp="1"/>
          </p:cNvSpPr>
          <p:nvPr>
            <p:ph type="title"/>
          </p:nvPr>
        </p:nvSpPr>
        <p:spPr/>
        <p:txBody>
          <a:bodyPr/>
          <a:lstStyle/>
          <a:p>
            <a:r>
              <a:rPr lang="en-US" i="1" u="sng" dirty="0"/>
              <a:t>Exponential</a:t>
            </a:r>
            <a:r>
              <a:rPr lang="en-US" dirty="0"/>
              <a:t> Distribution- </a:t>
            </a:r>
            <a:r>
              <a:rPr lang="en-US" b="1" dirty="0"/>
              <a:t>CDF</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309917A-A85D-49B5-9F56-A8C748FCCCB5}"/>
                  </a:ext>
                </a:extLst>
              </p:cNvPr>
              <p:cNvSpPr>
                <a:spLocks noGrp="1"/>
              </p:cNvSpPr>
              <p:nvPr>
                <p:ph idx="1"/>
              </p:nvPr>
            </p:nvSpPr>
            <p:spPr>
              <a:xfrm>
                <a:off x="575239" y="1463857"/>
                <a:ext cx="11616761" cy="4984444"/>
              </a:xfrm>
            </p:spPr>
            <p:txBody>
              <a:bodyPr>
                <a:normAutofit/>
              </a:bodyPr>
              <a:lstStyle/>
              <a:p>
                <a14:m>
                  <m:oMath xmlns:m="http://schemas.openxmlformats.org/officeDocument/2006/math">
                    <m:r>
                      <a:rPr lang="en-US" b="0" i="1" smtClean="0">
                        <a:latin typeface="Cambria Math" panose="02040503050406030204" pitchFamily="18" charset="0"/>
                      </a:rPr>
                      <m:t>𝑋</m:t>
                    </m:r>
                    <m:r>
                      <a:rPr lang="en-US" i="1" smtClean="0">
                        <a:latin typeface="Cambria Math" panose="02040503050406030204" pitchFamily="18" charset="0"/>
                      </a:rPr>
                      <m:t>~</m:t>
                    </m:r>
                    <m:r>
                      <m:rPr>
                        <m:sty m:val="p"/>
                      </m:rPr>
                      <a:rPr lang="en-US">
                        <a:latin typeface="Cambria Math" panose="02040503050406030204" pitchFamily="18" charset="0"/>
                      </a:rPr>
                      <m:t>Exp</m:t>
                    </m:r>
                    <m:r>
                      <a:rPr lang="en-US" i="1">
                        <a:latin typeface="Cambria Math" panose="02040503050406030204" pitchFamily="18" charset="0"/>
                      </a:rPr>
                      <m:t>(</m:t>
                    </m:r>
                    <m:r>
                      <a:rPr lang="en-US" i="1">
                        <a:latin typeface="Cambria Math" panose="02040503050406030204" pitchFamily="18" charset="0"/>
                      </a:rPr>
                      <m:t>𝜆</m:t>
                    </m:r>
                    <m:r>
                      <a:rPr lang="en-US" i="1">
                        <a:latin typeface="Cambria Math" panose="02040503050406030204" pitchFamily="18" charset="0"/>
                      </a:rPr>
                      <m:t>)</m:t>
                    </m:r>
                  </m:oMath>
                </a14:m>
                <a:r>
                  <a:rPr lang="en-US" dirty="0"/>
                  <a:t> is time till the first event. Average of </a:t>
                </a:r>
                <a14:m>
                  <m:oMath xmlns:m="http://schemas.openxmlformats.org/officeDocument/2006/math">
                    <m:r>
                      <a:rPr lang="en-US" i="1">
                        <a:latin typeface="Cambria Math" panose="02040503050406030204" pitchFamily="18" charset="0"/>
                      </a:rPr>
                      <m:t>𝜆</m:t>
                    </m:r>
                  </m:oMath>
                </a14:m>
                <a:r>
                  <a:rPr lang="en-US" dirty="0"/>
                  <a:t> events per time unit. </a:t>
                </a:r>
              </a:p>
              <a:p>
                <a:endParaRPr lang="en-US" sz="1000" dirty="0"/>
              </a:p>
              <a:p>
                <a:r>
                  <a:rPr lang="en-US" dirty="0">
                    <a:solidFill>
                      <a:srgbClr val="C00000"/>
                    </a:solidFill>
                  </a:rPr>
                  <a:t>It would be hard to come up with the PDF directly here, so start with CDF.</a:t>
                </a:r>
              </a:p>
              <a:p>
                <a:r>
                  <a:rPr lang="en-US" dirty="0"/>
                  <a:t>We want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𝐹</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𝑡</m:t>
                        </m:r>
                      </m:e>
                    </m:d>
                    <m:r>
                      <a:rPr lang="en-US" b="0" i="1" smtClean="0">
                        <a:latin typeface="Cambria Math" panose="02040503050406030204" pitchFamily="18" charset="0"/>
                      </a:rPr>
                      <m:t>=</m:t>
                    </m:r>
                  </m:oMath>
                </a14:m>
                <a:r>
                  <a:rPr lang="en-US" dirty="0"/>
                  <a:t> </a:t>
                </a:r>
                <a14:m>
                  <m:oMath xmlns:m="http://schemas.openxmlformats.org/officeDocument/2006/math">
                    <m:r>
                      <a:rPr lang="en-US" i="1">
                        <a:latin typeface="Cambria Math" panose="02040503050406030204" pitchFamily="18" charset="0"/>
                      </a:rPr>
                      <m:t>ℙ</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𝑡</m:t>
                        </m:r>
                      </m:e>
                    </m:d>
                    <m:r>
                      <a:rPr lang="en-US" b="0" i="1" smtClean="0">
                        <a:latin typeface="Cambria Math" panose="02040503050406030204" pitchFamily="18" charset="0"/>
                      </a:rPr>
                      <m:t>=1−</m:t>
                    </m:r>
                    <m:r>
                      <a:rPr lang="en-US" i="1">
                        <a:latin typeface="Cambria Math" panose="02040503050406030204" pitchFamily="18" charset="0"/>
                      </a:rPr>
                      <m:t>ℙ</m:t>
                    </m:r>
                    <m:r>
                      <a:rPr lang="en-US" i="1">
                        <a:latin typeface="Cambria Math" panose="02040503050406030204" pitchFamily="18" charset="0"/>
                      </a:rPr>
                      <m:t>(</m:t>
                    </m:r>
                    <m:r>
                      <a:rPr lang="en-US" i="1">
                        <a:latin typeface="Cambria Math" panose="02040503050406030204" pitchFamily="18" charset="0"/>
                      </a:rPr>
                      <m:t>𝑋</m:t>
                    </m:r>
                    <m:r>
                      <a:rPr lang="en-US" b="0" i="1" smtClean="0">
                        <a:latin typeface="Cambria Math" panose="02040503050406030204" pitchFamily="18" charset="0"/>
                      </a:rPr>
                      <m:t>&gt;</m:t>
                    </m:r>
                    <m:r>
                      <a:rPr lang="en-US" b="0" i="1" smtClean="0">
                        <a:latin typeface="Cambria Math" panose="02040503050406030204" pitchFamily="18" charset="0"/>
                      </a:rPr>
                      <m:t>𝑡</m:t>
                    </m:r>
                    <m:r>
                      <a:rPr lang="en-US" i="1">
                        <a:latin typeface="Cambria Math" panose="02040503050406030204" pitchFamily="18" charset="0"/>
                      </a:rPr>
                      <m:t>)</m:t>
                    </m:r>
                  </m:oMath>
                </a14:m>
                <a:endParaRPr lang="en-US" dirty="0"/>
              </a:p>
              <a:p>
                <a:endParaRPr lang="en-US" i="1" dirty="0"/>
              </a:p>
              <a:p>
                <a:pPr lvl="1"/>
                <a:endParaRPr lang="en-US" dirty="0"/>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r>
                  <a:rPr kumimoji="0" lang="en-US" sz="2800" b="0" i="1" u="none" strike="noStrike" kern="1200" cap="none" spc="0" normalizeH="0" baseline="0" noProof="0" dirty="0">
                    <a:ln>
                      <a:noFill/>
                    </a:ln>
                    <a:solidFill>
                      <a:prstClr val="black"/>
                    </a:solidFill>
                    <a:effectLst/>
                    <a:uLnTx/>
                    <a:uFillTx/>
                    <a:ea typeface="+mn-ea"/>
                  </a:rPr>
                  <a:t>What Poisson are we waiting on, and what event for it tells you that </a:t>
                </a:r>
                <a14:m>
                  <m:oMath xmlns:m="http://schemas.openxmlformats.org/officeDocument/2006/math">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rPr>
                      <m:t>𝑋</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rPr>
                      <m:t>&gt;</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rPr>
                      <m:t>𝑡</m:t>
                    </m:r>
                  </m:oMath>
                </a14:m>
                <a:r>
                  <a:rPr kumimoji="0" lang="en-US" sz="2800" b="0" i="1" u="none" strike="noStrike" kern="1200" cap="none" spc="0" normalizeH="0" baseline="0" noProof="0" dirty="0">
                    <a:ln>
                      <a:noFill/>
                    </a:ln>
                    <a:solidFill>
                      <a:prstClr val="black"/>
                    </a:solidFill>
                    <a:effectLst/>
                    <a:uLnTx/>
                    <a:uFillTx/>
                    <a:ea typeface="+mn-ea"/>
                  </a:rPr>
                  <a:t>?</a:t>
                </a:r>
              </a:p>
              <a:p>
                <a:pPr lvl="1" indent="-91440">
                  <a:spcBef>
                    <a:spcPts val="0"/>
                  </a:spcBef>
                  <a:spcAft>
                    <a:spcPts val="200"/>
                  </a:spcAft>
                  <a:buClr>
                    <a:srgbClr val="1CADE4"/>
                  </a:buClr>
                  <a:buSzPct val="100000"/>
                  <a:buFont typeface="Tw Cen MT" panose="020B0602020104020603" pitchFamily="34" charset="0"/>
                  <a:buChar char=" "/>
                  <a:defRPr/>
                </a:pPr>
                <a:r>
                  <a:rPr kumimoji="0" lang="en-US" b="1" u="none" strike="noStrike" kern="1200" cap="none" spc="0" normalizeH="0" noProof="0" dirty="0">
                    <a:ln>
                      <a:noFill/>
                    </a:ln>
                    <a:solidFill>
                      <a:schemeClr val="accent4">
                        <a:lumMod val="50000"/>
                      </a:schemeClr>
                    </a:solidFill>
                    <a:effectLst/>
                    <a:uLnTx/>
                    <a:uFillTx/>
                  </a:rPr>
                  <a:t>there must be 0 events in the first </a:t>
                </a:r>
                <a14:m>
                  <m:oMath xmlns:m="http://schemas.openxmlformats.org/officeDocument/2006/math">
                    <m:r>
                      <a:rPr kumimoji="0" lang="en-US" b="1" i="1" u="none" strike="noStrike" kern="1200" cap="none" spc="0" normalizeH="0" noProof="0" smtClean="0">
                        <a:ln>
                          <a:noFill/>
                        </a:ln>
                        <a:solidFill>
                          <a:schemeClr val="accent4">
                            <a:lumMod val="50000"/>
                          </a:schemeClr>
                        </a:solidFill>
                        <a:effectLst/>
                        <a:uLnTx/>
                        <a:uFillTx/>
                        <a:latin typeface="Cambria Math" panose="02040503050406030204" pitchFamily="18" charset="0"/>
                      </a:rPr>
                      <m:t>𝒕</m:t>
                    </m:r>
                  </m:oMath>
                </a14:m>
                <a:r>
                  <a:rPr kumimoji="0" lang="en-US" b="1" u="none" strike="noStrike" kern="1200" cap="none" spc="0" normalizeH="0" baseline="0" noProof="0" dirty="0">
                    <a:ln>
                      <a:noFill/>
                    </a:ln>
                    <a:solidFill>
                      <a:schemeClr val="accent4">
                        <a:lumMod val="50000"/>
                      </a:schemeClr>
                    </a:solidFill>
                    <a:effectLst/>
                    <a:uLnTx/>
                    <a:uFillTx/>
                  </a:rPr>
                  <a:t> time</a:t>
                </a:r>
                <a:r>
                  <a:rPr kumimoji="0" lang="en-US" b="1" u="none" strike="noStrike" kern="1200" cap="none" spc="0" normalizeH="0" noProof="0" dirty="0">
                    <a:ln>
                      <a:noFill/>
                    </a:ln>
                    <a:solidFill>
                      <a:schemeClr val="accent4">
                        <a:lumMod val="50000"/>
                      </a:schemeClr>
                    </a:solidFill>
                    <a:effectLst/>
                    <a:uLnTx/>
                    <a:uFillTx/>
                  </a:rPr>
                  <a:t> units</a:t>
                </a:r>
              </a:p>
              <a:p>
                <a:pPr lvl="1" indent="-91440">
                  <a:spcBef>
                    <a:spcPts val="0"/>
                  </a:spcBef>
                  <a:spcAft>
                    <a:spcPts val="200"/>
                  </a:spcAft>
                  <a:buClr>
                    <a:srgbClr val="1CADE4"/>
                  </a:buClr>
                  <a:buSzPct val="100000"/>
                  <a:buFont typeface="Tw Cen MT" panose="020B0602020104020603" pitchFamily="34" charset="0"/>
                  <a:buChar char=" "/>
                  <a:defRPr/>
                </a:pPr>
                <a:endParaRPr lang="en-US" b="1" baseline="0" dirty="0">
                  <a:solidFill>
                    <a:schemeClr val="accent4">
                      <a:lumMod val="50000"/>
                    </a:schemeClr>
                  </a:solidFill>
                </a:endParaRPr>
              </a:p>
              <a:p>
                <a:pPr lvl="1" indent="-91440">
                  <a:spcBef>
                    <a:spcPts val="0"/>
                  </a:spcBef>
                  <a:spcAft>
                    <a:spcPts val="200"/>
                  </a:spcAft>
                  <a:buClr>
                    <a:srgbClr val="1CADE4"/>
                  </a:buClr>
                  <a:buSzPct val="100000"/>
                  <a:buFont typeface="Tw Cen MT" panose="020B0602020104020603" pitchFamily="34" charset="0"/>
                  <a:buChar char=" "/>
                  <a:defRPr/>
                </a:pPr>
                <a14:m>
                  <m:oMath xmlns:m="http://schemas.openxmlformats.org/officeDocument/2006/math">
                    <m:r>
                      <a:rPr kumimoji="0" lang="en-US" sz="2800" b="0" i="1" u="none" strike="noStrike" kern="1200" cap="none" spc="0" normalizeH="0" noProof="0" smtClean="0">
                        <a:ln>
                          <a:noFill/>
                        </a:ln>
                        <a:solidFill>
                          <a:schemeClr val="accent4">
                            <a:lumMod val="50000"/>
                          </a:schemeClr>
                        </a:solidFill>
                        <a:effectLst/>
                        <a:uLnTx/>
                        <a:uFillTx/>
                        <a:latin typeface="Cambria Math" panose="02040503050406030204" pitchFamily="18" charset="0"/>
                      </a:rPr>
                      <m:t>𝑌</m:t>
                    </m:r>
                    <m:r>
                      <a:rPr kumimoji="0" lang="en-US" sz="2800" b="0" i="1" u="none" strike="noStrike" kern="1200" cap="none" spc="0" normalizeH="0" noProof="0" smtClean="0">
                        <a:ln>
                          <a:noFill/>
                        </a:ln>
                        <a:solidFill>
                          <a:schemeClr val="accent4">
                            <a:lumMod val="50000"/>
                          </a:schemeClr>
                        </a:solidFill>
                        <a:effectLst/>
                        <a:uLnTx/>
                        <a:uFillTx/>
                        <a:latin typeface="Cambria Math" panose="02040503050406030204" pitchFamily="18" charset="0"/>
                      </a:rPr>
                      <m:t>~</m:t>
                    </m:r>
                    <m:r>
                      <m:rPr>
                        <m:sty m:val="p"/>
                      </m:rPr>
                      <a:rPr kumimoji="0" lang="en-US" sz="2800" b="0" i="0" u="none" strike="noStrike" kern="1200" cap="none" spc="0" normalizeH="0" noProof="0" smtClean="0">
                        <a:ln>
                          <a:noFill/>
                        </a:ln>
                        <a:solidFill>
                          <a:schemeClr val="accent4">
                            <a:lumMod val="50000"/>
                          </a:schemeClr>
                        </a:solidFill>
                        <a:effectLst/>
                        <a:uLnTx/>
                        <a:uFillTx/>
                        <a:latin typeface="Cambria Math" panose="02040503050406030204" pitchFamily="18" charset="0"/>
                      </a:rPr>
                      <m:t>Poi</m:t>
                    </m:r>
                    <m:r>
                      <a:rPr kumimoji="0" lang="en-US" sz="2800" b="0" i="1" u="none" strike="noStrike" kern="1200" cap="none" spc="0" normalizeH="0" noProof="0" smtClean="0">
                        <a:ln>
                          <a:noFill/>
                        </a:ln>
                        <a:solidFill>
                          <a:schemeClr val="accent4">
                            <a:lumMod val="50000"/>
                          </a:schemeClr>
                        </a:solidFill>
                        <a:effectLst/>
                        <a:uLnTx/>
                        <a:uFillTx/>
                        <a:latin typeface="Cambria Math" panose="02040503050406030204" pitchFamily="18" charset="0"/>
                      </a:rPr>
                      <m:t>(</m:t>
                    </m:r>
                    <m:r>
                      <a:rPr kumimoji="0" lang="en-US" sz="2800" b="0" i="1" u="none" strike="noStrike" kern="1200" cap="none" spc="0" normalizeH="0" noProof="0" smtClean="0">
                        <a:ln>
                          <a:noFill/>
                        </a:ln>
                        <a:solidFill>
                          <a:schemeClr val="accent4">
                            <a:lumMod val="50000"/>
                          </a:schemeClr>
                        </a:solidFill>
                        <a:effectLst/>
                        <a:uLnTx/>
                        <a:uFillTx/>
                        <a:latin typeface="Cambria Math" panose="02040503050406030204" pitchFamily="18" charset="0"/>
                      </a:rPr>
                      <m:t>𝜆</m:t>
                    </m:r>
                    <m:r>
                      <a:rPr kumimoji="0" lang="en-US" sz="2800" b="0" i="1" u="none" strike="noStrike" kern="1200" cap="none" spc="0" normalizeH="0" noProof="0" smtClean="0">
                        <a:ln>
                          <a:noFill/>
                        </a:ln>
                        <a:solidFill>
                          <a:schemeClr val="accent4">
                            <a:lumMod val="50000"/>
                          </a:schemeClr>
                        </a:solidFill>
                        <a:effectLst/>
                        <a:uLnTx/>
                        <a:uFillTx/>
                        <a:latin typeface="Cambria Math" panose="02040503050406030204" pitchFamily="18" charset="0"/>
                      </a:rPr>
                      <m:t>𝑡</m:t>
                    </m:r>
                    <m:r>
                      <a:rPr kumimoji="0" lang="en-US" sz="2800" b="0" i="1" u="none" strike="noStrike" kern="1200" cap="none" spc="0" normalizeH="0" noProof="0" smtClean="0">
                        <a:ln>
                          <a:noFill/>
                        </a:ln>
                        <a:solidFill>
                          <a:schemeClr val="accent4">
                            <a:lumMod val="50000"/>
                          </a:schemeClr>
                        </a:solidFill>
                        <a:effectLst/>
                        <a:uLnTx/>
                        <a:uFillTx/>
                        <a:latin typeface="Cambria Math" panose="02040503050406030204" pitchFamily="18" charset="0"/>
                      </a:rPr>
                      <m:t>)</m:t>
                    </m:r>
                  </m:oMath>
                </a14:m>
                <a:r>
                  <a:rPr kumimoji="0" lang="en-US" sz="2800" u="none" strike="noStrike" kern="1200" cap="none" spc="0" normalizeH="0" baseline="0" noProof="0" dirty="0">
                    <a:ln>
                      <a:noFill/>
                    </a:ln>
                    <a:solidFill>
                      <a:prstClr val="black"/>
                    </a:solidFill>
                    <a:effectLst/>
                    <a:uLnTx/>
                    <a:uFillTx/>
                  </a:rPr>
                  <a:t> (average </a:t>
                </a:r>
                <a14:m>
                  <m:oMath xmlns:m="http://schemas.openxmlformats.org/officeDocument/2006/math">
                    <m:r>
                      <a:rPr lang="en-US" sz="2800" i="1">
                        <a:solidFill>
                          <a:prstClr val="black"/>
                        </a:solidFill>
                        <a:latin typeface="Cambria Math" panose="02040503050406030204" pitchFamily="18" charset="0"/>
                      </a:rPr>
                      <m:t>𝜆</m:t>
                    </m:r>
                    <m:r>
                      <a:rPr lang="en-US" sz="2800" i="1">
                        <a:solidFill>
                          <a:prstClr val="black"/>
                        </a:solidFill>
                        <a:latin typeface="Cambria Math" panose="02040503050406030204" pitchFamily="18" charset="0"/>
                      </a:rPr>
                      <m:t>𝑡</m:t>
                    </m:r>
                    <m:r>
                      <a:rPr lang="en-US" sz="2800" i="1">
                        <a:solidFill>
                          <a:prstClr val="black"/>
                        </a:solidFill>
                        <a:latin typeface="Cambria Math" panose="02040503050406030204" pitchFamily="18" charset="0"/>
                      </a:rPr>
                      <m:t> </m:t>
                    </m:r>
                  </m:oMath>
                </a14:m>
                <a:r>
                  <a:rPr kumimoji="0" lang="en-US" sz="2800" u="none" strike="noStrike" kern="1200" cap="none" spc="0" normalizeH="0" noProof="0" dirty="0">
                    <a:ln>
                      <a:noFill/>
                    </a:ln>
                    <a:solidFill>
                      <a:prstClr val="black"/>
                    </a:solidFill>
                    <a:effectLst/>
                    <a:uLnTx/>
                    <a:uFillTx/>
                  </a:rPr>
                  <a:t>events in </a:t>
                </a:r>
                <a14:m>
                  <m:oMath xmlns:m="http://schemas.openxmlformats.org/officeDocument/2006/math">
                    <m:r>
                      <a:rPr kumimoji="0" lang="en-US" sz="2800" i="1" u="none" strike="noStrike" kern="1200" cap="none" spc="0" normalizeH="0" noProof="0" dirty="0" smtClean="0">
                        <a:ln>
                          <a:noFill/>
                        </a:ln>
                        <a:solidFill>
                          <a:prstClr val="black"/>
                        </a:solidFill>
                        <a:effectLst/>
                        <a:uLnTx/>
                        <a:uFillTx/>
                        <a:latin typeface="Cambria Math" panose="02040503050406030204" pitchFamily="18" charset="0"/>
                      </a:rPr>
                      <m:t>𝑡</m:t>
                    </m:r>
                  </m:oMath>
                </a14:m>
                <a:r>
                  <a:rPr kumimoji="0" lang="en-US" sz="2800" u="none" strike="noStrike" kern="1200" cap="none" spc="0" normalizeH="0" noProof="0" dirty="0">
                    <a:ln>
                      <a:noFill/>
                    </a:ln>
                    <a:solidFill>
                      <a:prstClr val="black"/>
                    </a:solidFill>
                    <a:effectLst/>
                    <a:uLnTx/>
                    <a:uFillTx/>
                  </a:rPr>
                  <a:t> time units</a:t>
                </a:r>
                <a:r>
                  <a:rPr kumimoji="0" lang="en-US" sz="2800" u="none" strike="noStrike" kern="1200" cap="none" spc="0" normalizeH="0" baseline="0" noProof="0" dirty="0">
                    <a:ln>
                      <a:noFill/>
                    </a:ln>
                    <a:solidFill>
                      <a:prstClr val="black"/>
                    </a:solidFill>
                    <a:effectLst/>
                    <a:uLnTx/>
                    <a:uFillTx/>
                  </a:rPr>
                  <a:t>). </a:t>
                </a:r>
                <a:br>
                  <a:rPr kumimoji="0" lang="en-US" sz="2800" u="none" strike="noStrike" kern="1200" cap="none" spc="0" normalizeH="0" baseline="0" noProof="0" dirty="0">
                    <a:ln>
                      <a:noFill/>
                    </a:ln>
                    <a:solidFill>
                      <a:prstClr val="black"/>
                    </a:solidFill>
                    <a:effectLst/>
                    <a:uLnTx/>
                    <a:uFillTx/>
                  </a:rPr>
                </a:br>
                <a:r>
                  <a:rPr kumimoji="0" lang="en-US" sz="2800" u="none" strike="noStrike" kern="1200" cap="none" spc="0" normalizeH="0" baseline="0" noProof="0" dirty="0">
                    <a:ln>
                      <a:noFill/>
                    </a:ln>
                    <a:solidFill>
                      <a:prstClr val="black"/>
                    </a:solidFill>
                    <a:effectLst/>
                    <a:uLnTx/>
                    <a:uFillTx/>
                  </a:rPr>
                  <a:t>Then, </a:t>
                </a:r>
                <a14:m>
                  <m:oMath xmlns:m="http://schemas.openxmlformats.org/officeDocument/2006/math">
                    <m:r>
                      <a:rPr lang="en-US" sz="2800" b="1" i="1">
                        <a:latin typeface="Cambria Math" panose="02040503050406030204" pitchFamily="18" charset="0"/>
                      </a:rPr>
                      <m:t>ℙ</m:t>
                    </m:r>
                    <m:d>
                      <m:dPr>
                        <m:ctrlPr>
                          <a:rPr lang="en-US" sz="2800" b="1" i="1">
                            <a:latin typeface="Cambria Math" panose="02040503050406030204" pitchFamily="18" charset="0"/>
                          </a:rPr>
                        </m:ctrlPr>
                      </m:dPr>
                      <m:e>
                        <m:r>
                          <a:rPr lang="en-US" sz="2800" b="1" i="1">
                            <a:latin typeface="Cambria Math" panose="02040503050406030204" pitchFamily="18" charset="0"/>
                          </a:rPr>
                          <m:t>𝑿</m:t>
                        </m:r>
                        <m:r>
                          <a:rPr lang="en-US" sz="2800" b="1" i="1">
                            <a:latin typeface="Cambria Math" panose="02040503050406030204" pitchFamily="18" charset="0"/>
                          </a:rPr>
                          <m:t>&gt;</m:t>
                        </m:r>
                        <m:r>
                          <a:rPr lang="en-US" sz="2800" b="1" i="1">
                            <a:latin typeface="Cambria Math" panose="02040503050406030204" pitchFamily="18" charset="0"/>
                          </a:rPr>
                          <m:t>𝒕</m:t>
                        </m:r>
                      </m:e>
                    </m:d>
                    <m:r>
                      <a:rPr lang="en-US" sz="2800" b="1" i="1" smtClean="0">
                        <a:latin typeface="Cambria Math" panose="02040503050406030204" pitchFamily="18" charset="0"/>
                      </a:rPr>
                      <m:t>=</m:t>
                    </m:r>
                    <m:r>
                      <a:rPr lang="en-US" sz="2800" b="1" i="1">
                        <a:latin typeface="Cambria Math" panose="02040503050406030204" pitchFamily="18" charset="0"/>
                      </a:rPr>
                      <m:t>ℙ</m:t>
                    </m:r>
                    <m:d>
                      <m:dPr>
                        <m:ctrlPr>
                          <a:rPr lang="en-US" sz="2800" b="1" i="1" smtClean="0">
                            <a:latin typeface="Cambria Math" panose="02040503050406030204" pitchFamily="18" charset="0"/>
                          </a:rPr>
                        </m:ctrlPr>
                      </m:dPr>
                      <m:e>
                        <m:r>
                          <a:rPr lang="en-US" sz="2800" b="1" i="1" smtClean="0">
                            <a:latin typeface="Cambria Math" panose="02040503050406030204" pitchFamily="18" charset="0"/>
                          </a:rPr>
                          <m:t>𝒀</m:t>
                        </m:r>
                        <m:r>
                          <a:rPr lang="en-US" sz="2800" b="1" i="1" smtClean="0">
                            <a:latin typeface="Cambria Math" panose="02040503050406030204" pitchFamily="18" charset="0"/>
                          </a:rPr>
                          <m:t>=</m:t>
                        </m:r>
                        <m:r>
                          <a:rPr lang="en-US" sz="2800" b="1" i="1" smtClean="0">
                            <a:latin typeface="Cambria Math" panose="02040503050406030204" pitchFamily="18" charset="0"/>
                          </a:rPr>
                          <m:t>𝟎</m:t>
                        </m:r>
                      </m:e>
                    </m:d>
                  </m:oMath>
                </a14:m>
                <a:endParaRPr kumimoji="0" lang="en-US" b="1" u="none" strike="noStrike" kern="1200" cap="none" spc="0" normalizeH="0" baseline="0" noProof="0" dirty="0">
                  <a:ln>
                    <a:noFill/>
                  </a:ln>
                  <a:solidFill>
                    <a:prstClr val="black"/>
                  </a:solidFill>
                  <a:effectLst/>
                  <a:uLnTx/>
                  <a:uFillTx/>
                </a:endParaRPr>
              </a:p>
              <a:p>
                <a:pPr lvl="1"/>
                <a:endParaRPr lang="en-US" dirty="0"/>
              </a:p>
            </p:txBody>
          </p:sp>
        </mc:Choice>
        <mc:Fallback xmlns="">
          <p:sp>
            <p:nvSpPr>
              <p:cNvPr id="3" name="Content Placeholder 2">
                <a:extLst>
                  <a:ext uri="{FF2B5EF4-FFF2-40B4-BE49-F238E27FC236}">
                    <a16:creationId xmlns:a16="http://schemas.microsoft.com/office/drawing/2014/main" id="{A309917A-A85D-49B5-9F56-A8C748FCCCB5}"/>
                  </a:ext>
                </a:extLst>
              </p:cNvPr>
              <p:cNvSpPr>
                <a:spLocks noGrp="1" noRot="1" noChangeAspect="1" noMove="1" noResize="1" noEditPoints="1" noAdjustHandles="1" noChangeArrowheads="1" noChangeShapeType="1" noTextEdit="1"/>
              </p:cNvSpPr>
              <p:nvPr>
                <p:ph idx="1"/>
              </p:nvPr>
            </p:nvSpPr>
            <p:spPr>
              <a:xfrm>
                <a:off x="575239" y="1463857"/>
                <a:ext cx="11616761" cy="4984444"/>
              </a:xfrm>
              <a:blipFill>
                <a:blip r:embed="rId2"/>
                <a:stretch>
                  <a:fillRect l="-630" t="-2078" b="-2567"/>
                </a:stretch>
              </a:blipFill>
            </p:spPr>
            <p:txBody>
              <a:bodyPr/>
              <a:lstStyle/>
              <a:p>
                <a:r>
                  <a:rPr lang="en-US">
                    <a:noFill/>
                  </a:rPr>
                  <a:t> </a:t>
                </a:r>
              </a:p>
            </p:txBody>
          </p:sp>
        </mc:Fallback>
      </mc:AlternateContent>
      <p:sp>
        <p:nvSpPr>
          <p:cNvPr id="4" name="Rectangle: Rounded Corners 3">
            <a:extLst>
              <a:ext uri="{FF2B5EF4-FFF2-40B4-BE49-F238E27FC236}">
                <a16:creationId xmlns:a16="http://schemas.microsoft.com/office/drawing/2014/main" id="{21F6BA50-E48B-E757-09B3-6C5628DD120F}"/>
              </a:ext>
            </a:extLst>
          </p:cNvPr>
          <p:cNvSpPr/>
          <p:nvPr/>
        </p:nvSpPr>
        <p:spPr>
          <a:xfrm>
            <a:off x="575239" y="3499176"/>
            <a:ext cx="9613789" cy="774865"/>
          </a:xfrm>
          <a:prstGeom prst="roundRect">
            <a:avLst/>
          </a:prstGeom>
          <a:solidFill>
            <a:srgbClr val="E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r>
              <a:rPr kumimoji="0" lang="en-US" sz="2400" b="0" i="1"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What distribution do we know about the also deals with time…</a:t>
            </a:r>
            <a:r>
              <a:rPr kumimoji="0" lang="en-US" sz="2400" b="1"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Poisson!</a:t>
            </a:r>
          </a:p>
          <a:p>
            <a:pPr marL="128016" marR="0" lvl="1" indent="0" algn="l" defTabSz="914400" rtl="0" eaLnBrk="1" fontAlgn="auto" latinLnBrk="0" hangingPunct="1">
              <a:lnSpc>
                <a:spcPct val="90000"/>
              </a:lnSpc>
              <a:spcBef>
                <a:spcPts val="200"/>
              </a:spcBef>
              <a:spcAft>
                <a:spcPts val="400"/>
              </a:spcAft>
              <a:buClr>
                <a:srgbClr val="B6A479"/>
              </a:buClr>
              <a:buSzTx/>
              <a:buFont typeface="Segoe UI Semilight" panose="020B0402040204020203" pitchFamily="34" charset="0"/>
              <a:buNone/>
              <a:tabLst/>
              <a:defRPr/>
            </a:pPr>
            <a:r>
              <a:rPr kumimoji="0" lang="en-US" sz="20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Poisson random variable gives us the number of events in a unit of time</a:t>
            </a:r>
          </a:p>
        </p:txBody>
      </p:sp>
    </p:spTree>
    <p:extLst>
      <p:ext uri="{BB962C8B-B14F-4D97-AF65-F5344CB8AC3E}">
        <p14:creationId xmlns:p14="http://schemas.microsoft.com/office/powerpoint/2010/main" val="39944542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77ECA-B276-4E1D-A6DF-43616AC52B05}"/>
              </a:ext>
            </a:extLst>
          </p:cNvPr>
          <p:cNvSpPr>
            <a:spLocks noGrp="1"/>
          </p:cNvSpPr>
          <p:nvPr>
            <p:ph type="title"/>
          </p:nvPr>
        </p:nvSpPr>
        <p:spPr/>
        <p:txBody>
          <a:bodyPr/>
          <a:lstStyle/>
          <a:p>
            <a:r>
              <a:rPr lang="en-US" i="1" u="sng" dirty="0"/>
              <a:t>Exponential</a:t>
            </a:r>
            <a:r>
              <a:rPr lang="en-US" dirty="0"/>
              <a:t> Distribution- </a:t>
            </a:r>
            <a:r>
              <a:rPr lang="en-US" b="1" dirty="0"/>
              <a:t>CDF</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309917A-A85D-49B5-9F56-A8C748FCCCB5}"/>
                  </a:ext>
                </a:extLst>
              </p:cNvPr>
              <p:cNvSpPr>
                <a:spLocks noGrp="1"/>
              </p:cNvSpPr>
              <p:nvPr>
                <p:ph idx="1"/>
              </p:nvPr>
            </p:nvSpPr>
            <p:spPr>
              <a:xfrm>
                <a:off x="575239" y="1463856"/>
                <a:ext cx="11616761" cy="5394143"/>
              </a:xfrm>
            </p:spPr>
            <p:txBody>
              <a:bodyPr>
                <a:normAutofit/>
              </a:bodyPr>
              <a:lstStyle/>
              <a:p>
                <a14:m>
                  <m:oMath xmlns:m="http://schemas.openxmlformats.org/officeDocument/2006/math">
                    <m:r>
                      <a:rPr lang="en-US" b="0" i="1" smtClean="0">
                        <a:latin typeface="Cambria Math" panose="02040503050406030204" pitchFamily="18" charset="0"/>
                      </a:rPr>
                      <m:t>𝑋</m:t>
                    </m:r>
                    <m:r>
                      <a:rPr lang="en-US" i="1" smtClean="0">
                        <a:latin typeface="Cambria Math" panose="02040503050406030204" pitchFamily="18" charset="0"/>
                      </a:rPr>
                      <m:t>~</m:t>
                    </m:r>
                    <m:r>
                      <m:rPr>
                        <m:sty m:val="p"/>
                      </m:rPr>
                      <a:rPr lang="en-US">
                        <a:latin typeface="Cambria Math" panose="02040503050406030204" pitchFamily="18" charset="0"/>
                      </a:rPr>
                      <m:t>Exp</m:t>
                    </m:r>
                    <m:r>
                      <a:rPr lang="en-US" i="1">
                        <a:latin typeface="Cambria Math" panose="02040503050406030204" pitchFamily="18" charset="0"/>
                      </a:rPr>
                      <m:t>(</m:t>
                    </m:r>
                    <m:r>
                      <a:rPr lang="en-US" i="1">
                        <a:latin typeface="Cambria Math" panose="02040503050406030204" pitchFamily="18" charset="0"/>
                      </a:rPr>
                      <m:t>𝜆</m:t>
                    </m:r>
                    <m:r>
                      <a:rPr lang="en-US" i="1">
                        <a:latin typeface="Cambria Math" panose="02040503050406030204" pitchFamily="18" charset="0"/>
                      </a:rPr>
                      <m:t>)</m:t>
                    </m:r>
                  </m:oMath>
                </a14:m>
                <a:r>
                  <a:rPr lang="en-US" dirty="0"/>
                  <a:t> is time till the first event. Average of </a:t>
                </a:r>
                <a14:m>
                  <m:oMath xmlns:m="http://schemas.openxmlformats.org/officeDocument/2006/math">
                    <m:r>
                      <a:rPr lang="en-US" i="1">
                        <a:latin typeface="Cambria Math" panose="02040503050406030204" pitchFamily="18" charset="0"/>
                      </a:rPr>
                      <m:t>𝜆</m:t>
                    </m:r>
                  </m:oMath>
                </a14:m>
                <a:r>
                  <a:rPr lang="en-US" dirty="0"/>
                  <a:t> events per time unit. </a:t>
                </a:r>
              </a:p>
              <a:p>
                <a:endParaRPr lang="en-US" sz="1000" dirty="0"/>
              </a:p>
              <a:p>
                <a:r>
                  <a:rPr lang="en-US" dirty="0"/>
                  <a:t>We want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𝐹</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𝑡</m:t>
                        </m:r>
                      </m:e>
                    </m:d>
                    <m:r>
                      <a:rPr lang="en-US" b="0" i="1" smtClean="0">
                        <a:latin typeface="Cambria Math" panose="02040503050406030204" pitchFamily="18" charset="0"/>
                      </a:rPr>
                      <m:t>=</m:t>
                    </m:r>
                  </m:oMath>
                </a14:m>
                <a:r>
                  <a:rPr lang="en-US" dirty="0"/>
                  <a:t> </a:t>
                </a:r>
                <a14:m>
                  <m:oMath xmlns:m="http://schemas.openxmlformats.org/officeDocument/2006/math">
                    <m:r>
                      <a:rPr lang="en-US" i="1">
                        <a:latin typeface="Cambria Math" panose="02040503050406030204" pitchFamily="18" charset="0"/>
                      </a:rPr>
                      <m:t>ℙ</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𝑡</m:t>
                        </m:r>
                      </m:e>
                    </m:d>
                    <m:r>
                      <a:rPr lang="en-US" b="0" i="1" smtClean="0">
                        <a:latin typeface="Cambria Math" panose="02040503050406030204" pitchFamily="18" charset="0"/>
                      </a:rPr>
                      <m:t>=1−</m:t>
                    </m:r>
                    <m:r>
                      <a:rPr lang="en-US" i="1">
                        <a:latin typeface="Cambria Math" panose="02040503050406030204" pitchFamily="18" charset="0"/>
                      </a:rPr>
                      <m:t>ℙ</m:t>
                    </m:r>
                    <m:r>
                      <a:rPr lang="en-US" i="1">
                        <a:latin typeface="Cambria Math" panose="02040503050406030204" pitchFamily="18" charset="0"/>
                      </a:rPr>
                      <m:t>(</m:t>
                    </m:r>
                    <m:r>
                      <a:rPr lang="en-US" i="1">
                        <a:latin typeface="Cambria Math" panose="02040503050406030204" pitchFamily="18" charset="0"/>
                      </a:rPr>
                      <m:t>𝑋</m:t>
                    </m:r>
                    <m:r>
                      <a:rPr lang="en-US" b="0" i="1" smtClean="0">
                        <a:latin typeface="Cambria Math" panose="02040503050406030204" pitchFamily="18" charset="0"/>
                      </a:rPr>
                      <m:t>&gt;</m:t>
                    </m:r>
                    <m:r>
                      <a:rPr lang="en-US" b="0" i="1" smtClean="0">
                        <a:latin typeface="Cambria Math" panose="02040503050406030204" pitchFamily="18" charset="0"/>
                      </a:rPr>
                      <m:t>𝑡</m:t>
                    </m:r>
                    <m:r>
                      <a:rPr lang="en-US" i="1">
                        <a:latin typeface="Cambria Math" panose="02040503050406030204" pitchFamily="18" charset="0"/>
                      </a:rPr>
                      <m:t>)</m:t>
                    </m:r>
                  </m:oMath>
                </a14:m>
                <a:endParaRPr lang="en-US" dirty="0"/>
              </a:p>
              <a:p>
                <a:pPr lvl="1" indent="-91440">
                  <a:spcBef>
                    <a:spcPts val="0"/>
                  </a:spcBef>
                  <a:spcAft>
                    <a:spcPts val="200"/>
                  </a:spcAft>
                  <a:buClr>
                    <a:srgbClr val="1CADE4"/>
                  </a:buClr>
                  <a:buSzPct val="100000"/>
                  <a:buFont typeface="Tw Cen MT" panose="020B0602020104020603" pitchFamily="34" charset="0"/>
                  <a:buChar char=" "/>
                  <a:defRPr/>
                </a:pPr>
                <a:endParaRPr lang="en-US" b="1" baseline="0" dirty="0">
                  <a:solidFill>
                    <a:schemeClr val="accent4">
                      <a:lumMod val="50000"/>
                    </a:schemeClr>
                  </a:solidFill>
                </a:endParaRPr>
              </a:p>
              <a:p>
                <a:pPr lvl="1" indent="-91440">
                  <a:spcBef>
                    <a:spcPts val="0"/>
                  </a:spcBef>
                  <a:spcAft>
                    <a:spcPts val="200"/>
                  </a:spcAft>
                  <a:buClr>
                    <a:srgbClr val="1CADE4"/>
                  </a:buClr>
                  <a:buSzPct val="100000"/>
                  <a:buFont typeface="Tw Cen MT" panose="020B0602020104020603" pitchFamily="34" charset="0"/>
                  <a:buChar char=" "/>
                  <a:defRPr/>
                </a:pPr>
                <a:r>
                  <a:rPr kumimoji="0" lang="en-US" sz="2800" b="0" u="none" strike="noStrike" kern="1200" cap="none" spc="0" normalizeH="0" noProof="0" dirty="0">
                    <a:ln>
                      <a:noFill/>
                    </a:ln>
                    <a:solidFill>
                      <a:schemeClr val="tx1"/>
                    </a:solidFill>
                    <a:effectLst/>
                    <a:uLnTx/>
                    <a:uFillTx/>
                  </a:rPr>
                  <a:t>Let </a:t>
                </a:r>
                <a14:m>
                  <m:oMath xmlns:m="http://schemas.openxmlformats.org/officeDocument/2006/math">
                    <m:r>
                      <a:rPr kumimoji="0" lang="en-US" sz="2800" b="0" i="1" u="none" strike="noStrike" kern="1200" cap="none" spc="0" normalizeH="0" noProof="0" smtClean="0">
                        <a:ln>
                          <a:noFill/>
                        </a:ln>
                        <a:solidFill>
                          <a:schemeClr val="tx1"/>
                        </a:solidFill>
                        <a:effectLst/>
                        <a:uLnTx/>
                        <a:uFillTx/>
                        <a:latin typeface="Cambria Math" panose="02040503050406030204" pitchFamily="18" charset="0"/>
                      </a:rPr>
                      <m:t>𝑌</m:t>
                    </m:r>
                    <m:r>
                      <a:rPr kumimoji="0" lang="en-US" sz="2800" b="0" i="1" u="none" strike="noStrike" kern="1200" cap="none" spc="0" normalizeH="0" noProof="0" smtClean="0">
                        <a:ln>
                          <a:noFill/>
                        </a:ln>
                        <a:solidFill>
                          <a:schemeClr val="tx1"/>
                        </a:solidFill>
                        <a:effectLst/>
                        <a:uLnTx/>
                        <a:uFillTx/>
                        <a:latin typeface="Cambria Math" panose="02040503050406030204" pitchFamily="18" charset="0"/>
                      </a:rPr>
                      <m:t>~</m:t>
                    </m:r>
                    <m:r>
                      <m:rPr>
                        <m:sty m:val="p"/>
                      </m:rPr>
                      <a:rPr kumimoji="0" lang="en-US" sz="2800" b="0" i="0" u="none" strike="noStrike" kern="1200" cap="none" spc="0" normalizeH="0" noProof="0" smtClean="0">
                        <a:ln>
                          <a:noFill/>
                        </a:ln>
                        <a:solidFill>
                          <a:schemeClr val="tx1"/>
                        </a:solidFill>
                        <a:effectLst/>
                        <a:uLnTx/>
                        <a:uFillTx/>
                        <a:latin typeface="Cambria Math" panose="02040503050406030204" pitchFamily="18" charset="0"/>
                      </a:rPr>
                      <m:t>Poi</m:t>
                    </m:r>
                    <m:r>
                      <a:rPr kumimoji="0" lang="en-US" sz="2800" b="0" i="1" u="none" strike="noStrike" kern="1200" cap="none" spc="0" normalizeH="0" noProof="0" smtClean="0">
                        <a:ln>
                          <a:noFill/>
                        </a:ln>
                        <a:solidFill>
                          <a:schemeClr val="tx1"/>
                        </a:solidFill>
                        <a:effectLst/>
                        <a:uLnTx/>
                        <a:uFillTx/>
                        <a:latin typeface="Cambria Math" panose="02040503050406030204" pitchFamily="18" charset="0"/>
                      </a:rPr>
                      <m:t>(</m:t>
                    </m:r>
                    <m:r>
                      <a:rPr kumimoji="0" lang="en-US" sz="2800" b="0" i="1" u="none" strike="noStrike" kern="1200" cap="none" spc="0" normalizeH="0" noProof="0" smtClean="0">
                        <a:ln>
                          <a:noFill/>
                        </a:ln>
                        <a:solidFill>
                          <a:schemeClr val="tx1"/>
                        </a:solidFill>
                        <a:effectLst/>
                        <a:uLnTx/>
                        <a:uFillTx/>
                        <a:latin typeface="Cambria Math" panose="02040503050406030204" pitchFamily="18" charset="0"/>
                      </a:rPr>
                      <m:t>𝜆</m:t>
                    </m:r>
                    <m:r>
                      <a:rPr kumimoji="0" lang="en-US" sz="2800" b="0" i="1" u="none" strike="noStrike" kern="1200" cap="none" spc="0" normalizeH="0" noProof="0" smtClean="0">
                        <a:ln>
                          <a:noFill/>
                        </a:ln>
                        <a:solidFill>
                          <a:schemeClr val="tx1"/>
                        </a:solidFill>
                        <a:effectLst/>
                        <a:uLnTx/>
                        <a:uFillTx/>
                        <a:latin typeface="Cambria Math" panose="02040503050406030204" pitchFamily="18" charset="0"/>
                      </a:rPr>
                      <m:t>𝑡</m:t>
                    </m:r>
                    <m:r>
                      <a:rPr kumimoji="0" lang="en-US" sz="2800" b="0" i="1" u="none" strike="noStrike" kern="1200" cap="none" spc="0" normalizeH="0" noProof="0" smtClean="0">
                        <a:ln>
                          <a:noFill/>
                        </a:ln>
                        <a:solidFill>
                          <a:schemeClr val="tx1"/>
                        </a:solidFill>
                        <a:effectLst/>
                        <a:uLnTx/>
                        <a:uFillTx/>
                        <a:latin typeface="Cambria Math" panose="02040503050406030204" pitchFamily="18" charset="0"/>
                      </a:rPr>
                      <m:t>)</m:t>
                    </m:r>
                  </m:oMath>
                </a14:m>
                <a:r>
                  <a:rPr kumimoji="0" lang="en-US" sz="2800" u="none" strike="noStrike" kern="1200" cap="none" spc="0" normalizeH="0" baseline="0" noProof="0" dirty="0">
                    <a:ln>
                      <a:noFill/>
                    </a:ln>
                    <a:solidFill>
                      <a:schemeClr val="tx1"/>
                    </a:solidFill>
                    <a:effectLst/>
                    <a:uLnTx/>
                    <a:uFillTx/>
                  </a:rPr>
                  <a:t> (average </a:t>
                </a:r>
                <a14:m>
                  <m:oMath xmlns:m="http://schemas.openxmlformats.org/officeDocument/2006/math">
                    <m:r>
                      <a:rPr lang="en-US" sz="2800" i="1">
                        <a:solidFill>
                          <a:schemeClr val="tx1"/>
                        </a:solidFill>
                        <a:latin typeface="Cambria Math" panose="02040503050406030204" pitchFamily="18" charset="0"/>
                      </a:rPr>
                      <m:t>𝜆</m:t>
                    </m:r>
                    <m:r>
                      <a:rPr lang="en-US" sz="2800" i="1">
                        <a:solidFill>
                          <a:schemeClr val="tx1"/>
                        </a:solidFill>
                        <a:latin typeface="Cambria Math" panose="02040503050406030204" pitchFamily="18" charset="0"/>
                      </a:rPr>
                      <m:t>𝑡</m:t>
                    </m:r>
                    <m:r>
                      <a:rPr lang="en-US" sz="2800" i="1">
                        <a:solidFill>
                          <a:schemeClr val="tx1"/>
                        </a:solidFill>
                        <a:latin typeface="Cambria Math" panose="02040503050406030204" pitchFamily="18" charset="0"/>
                      </a:rPr>
                      <m:t> </m:t>
                    </m:r>
                  </m:oMath>
                </a14:m>
                <a:r>
                  <a:rPr kumimoji="0" lang="en-US" sz="2800" u="none" strike="noStrike" kern="1200" cap="none" spc="0" normalizeH="0" noProof="0" dirty="0">
                    <a:ln>
                      <a:noFill/>
                    </a:ln>
                    <a:solidFill>
                      <a:schemeClr val="tx1"/>
                    </a:solidFill>
                    <a:effectLst/>
                    <a:uLnTx/>
                    <a:uFillTx/>
                  </a:rPr>
                  <a:t>events in </a:t>
                </a:r>
                <a14:m>
                  <m:oMath xmlns:m="http://schemas.openxmlformats.org/officeDocument/2006/math">
                    <m:r>
                      <a:rPr kumimoji="0" lang="en-US" sz="2800" i="1" u="none" strike="noStrike" kern="1200" cap="none" spc="0" normalizeH="0" noProof="0" dirty="0" smtClean="0">
                        <a:ln>
                          <a:noFill/>
                        </a:ln>
                        <a:solidFill>
                          <a:schemeClr val="tx1"/>
                        </a:solidFill>
                        <a:effectLst/>
                        <a:uLnTx/>
                        <a:uFillTx/>
                        <a:latin typeface="Cambria Math" panose="02040503050406030204" pitchFamily="18" charset="0"/>
                      </a:rPr>
                      <m:t>𝑡</m:t>
                    </m:r>
                  </m:oMath>
                </a14:m>
                <a:r>
                  <a:rPr kumimoji="0" lang="en-US" sz="2800" u="none" strike="noStrike" kern="1200" cap="none" spc="0" normalizeH="0" noProof="0" dirty="0">
                    <a:ln>
                      <a:noFill/>
                    </a:ln>
                    <a:solidFill>
                      <a:schemeClr val="tx1"/>
                    </a:solidFill>
                    <a:effectLst/>
                    <a:uLnTx/>
                    <a:uFillTx/>
                  </a:rPr>
                  <a:t> time units</a:t>
                </a:r>
                <a:r>
                  <a:rPr kumimoji="0" lang="en-US" sz="2800" u="none" strike="noStrike" kern="1200" cap="none" spc="0" normalizeH="0" baseline="0" noProof="0" dirty="0">
                    <a:ln>
                      <a:noFill/>
                    </a:ln>
                    <a:solidFill>
                      <a:schemeClr val="tx1"/>
                    </a:solidFill>
                    <a:effectLst/>
                    <a:uLnTx/>
                    <a:uFillTx/>
                  </a:rPr>
                  <a:t>). </a:t>
                </a:r>
                <a:br>
                  <a:rPr kumimoji="0" lang="en-US" sz="2800" u="none" strike="noStrike" kern="1200" cap="none" spc="0" normalizeH="0" baseline="0" noProof="0" dirty="0">
                    <a:ln>
                      <a:noFill/>
                    </a:ln>
                    <a:solidFill>
                      <a:schemeClr val="tx1"/>
                    </a:solidFill>
                    <a:effectLst/>
                    <a:uLnTx/>
                    <a:uFillTx/>
                  </a:rPr>
                </a:br>
                <a:r>
                  <a:rPr kumimoji="0" lang="en-US" sz="2800" u="none" strike="noStrike" kern="1200" cap="none" spc="0" normalizeH="0" baseline="0" noProof="0" dirty="0">
                    <a:ln>
                      <a:noFill/>
                    </a:ln>
                    <a:solidFill>
                      <a:schemeClr val="tx1"/>
                    </a:solidFill>
                    <a:effectLst/>
                    <a:uLnTx/>
                    <a:uFillTx/>
                  </a:rPr>
                  <a:t>Then, </a:t>
                </a:r>
                <a14:m>
                  <m:oMath xmlns:m="http://schemas.openxmlformats.org/officeDocument/2006/math">
                    <m:r>
                      <a:rPr lang="en-US" sz="2800" b="1" i="1">
                        <a:solidFill>
                          <a:schemeClr val="tx1"/>
                        </a:solidFill>
                        <a:latin typeface="Cambria Math" panose="02040503050406030204" pitchFamily="18" charset="0"/>
                      </a:rPr>
                      <m:t>ℙ</m:t>
                    </m:r>
                    <m:d>
                      <m:dPr>
                        <m:ctrlPr>
                          <a:rPr lang="en-US" sz="2800" b="1" i="1">
                            <a:solidFill>
                              <a:schemeClr val="tx1"/>
                            </a:solidFill>
                            <a:latin typeface="Cambria Math" panose="02040503050406030204" pitchFamily="18" charset="0"/>
                          </a:rPr>
                        </m:ctrlPr>
                      </m:dPr>
                      <m:e>
                        <m:r>
                          <a:rPr lang="en-US" sz="2800" b="1" i="1">
                            <a:solidFill>
                              <a:schemeClr val="tx1"/>
                            </a:solidFill>
                            <a:latin typeface="Cambria Math" panose="02040503050406030204" pitchFamily="18" charset="0"/>
                          </a:rPr>
                          <m:t>𝑿</m:t>
                        </m:r>
                        <m:r>
                          <a:rPr lang="en-US" sz="2800" b="1" i="1">
                            <a:solidFill>
                              <a:schemeClr val="tx1"/>
                            </a:solidFill>
                            <a:latin typeface="Cambria Math" panose="02040503050406030204" pitchFamily="18" charset="0"/>
                          </a:rPr>
                          <m:t>&gt;</m:t>
                        </m:r>
                        <m:r>
                          <a:rPr lang="en-US" sz="2800" b="1" i="1">
                            <a:solidFill>
                              <a:schemeClr val="tx1"/>
                            </a:solidFill>
                            <a:latin typeface="Cambria Math" panose="02040503050406030204" pitchFamily="18" charset="0"/>
                          </a:rPr>
                          <m:t>𝒕</m:t>
                        </m:r>
                      </m:e>
                    </m:d>
                    <m:r>
                      <a:rPr lang="en-US" sz="2800" b="1" i="1" smtClean="0">
                        <a:solidFill>
                          <a:schemeClr val="tx1"/>
                        </a:solidFill>
                        <a:latin typeface="Cambria Math" panose="02040503050406030204" pitchFamily="18" charset="0"/>
                      </a:rPr>
                      <m:t>=</m:t>
                    </m:r>
                    <m:r>
                      <a:rPr lang="en-US" sz="2800" b="1" i="1">
                        <a:solidFill>
                          <a:schemeClr val="tx1"/>
                        </a:solidFill>
                        <a:latin typeface="Cambria Math" panose="02040503050406030204" pitchFamily="18" charset="0"/>
                      </a:rPr>
                      <m:t>ℙ</m:t>
                    </m:r>
                    <m:d>
                      <m:dPr>
                        <m:ctrlPr>
                          <a:rPr lang="en-US" sz="2800" b="1" i="1" smtClean="0">
                            <a:solidFill>
                              <a:schemeClr val="tx1"/>
                            </a:solidFill>
                            <a:latin typeface="Cambria Math" panose="02040503050406030204" pitchFamily="18" charset="0"/>
                          </a:rPr>
                        </m:ctrlPr>
                      </m:dPr>
                      <m:e>
                        <m:r>
                          <a:rPr lang="en-US" sz="2800" b="1" i="1" smtClean="0">
                            <a:solidFill>
                              <a:schemeClr val="tx1"/>
                            </a:solidFill>
                            <a:latin typeface="Cambria Math" panose="02040503050406030204" pitchFamily="18" charset="0"/>
                          </a:rPr>
                          <m:t>𝒀</m:t>
                        </m:r>
                        <m:r>
                          <a:rPr lang="en-US" sz="2800" b="1" i="1" smtClean="0">
                            <a:solidFill>
                              <a:schemeClr val="tx1"/>
                            </a:solidFill>
                            <a:latin typeface="Cambria Math" panose="02040503050406030204" pitchFamily="18" charset="0"/>
                          </a:rPr>
                          <m:t>=</m:t>
                        </m:r>
                        <m:r>
                          <a:rPr lang="en-US" sz="2800" b="1" i="1" smtClean="0">
                            <a:solidFill>
                              <a:schemeClr val="tx1"/>
                            </a:solidFill>
                            <a:latin typeface="Cambria Math" panose="02040503050406030204" pitchFamily="18" charset="0"/>
                          </a:rPr>
                          <m:t>𝟎</m:t>
                        </m:r>
                      </m:e>
                    </m:d>
                  </m:oMath>
                </a14:m>
                <a:endParaRPr lang="en-US" sz="2800" b="1" noProof="0" dirty="0"/>
              </a:p>
              <a:p>
                <a:pPr lvl="1" indent="-91440">
                  <a:spcBef>
                    <a:spcPts val="0"/>
                  </a:spcBef>
                  <a:spcAft>
                    <a:spcPts val="200"/>
                  </a:spcAft>
                  <a:buClr>
                    <a:srgbClr val="1CADE4"/>
                  </a:buClr>
                  <a:buSzPct val="100000"/>
                  <a:buFont typeface="Tw Cen MT" panose="020B0602020104020603" pitchFamily="34" charset="0"/>
                  <a:buChar char=" "/>
                  <a:defRPr/>
                </a:pPr>
                <a:r>
                  <a:rPr kumimoji="0" lang="en-US" i="1" u="none" strike="noStrike" kern="1200" cap="none" spc="0" normalizeH="0" baseline="0" dirty="0">
                    <a:ln>
                      <a:noFill/>
                    </a:ln>
                    <a:solidFill>
                      <a:schemeClr val="tx1"/>
                    </a:solidFill>
                    <a:effectLst/>
                    <a:uLnTx/>
                    <a:uFillTx/>
                  </a:rPr>
                  <a:t>“its take more than </a:t>
                </a:r>
                <a14:m>
                  <m:oMath xmlns:m="http://schemas.openxmlformats.org/officeDocument/2006/math">
                    <m:r>
                      <a:rPr kumimoji="0" lang="en-US" b="0" i="1" u="none" strike="noStrike" kern="1200" cap="none" spc="0" normalizeH="0" baseline="0" smtClean="0">
                        <a:ln>
                          <a:noFill/>
                        </a:ln>
                        <a:solidFill>
                          <a:schemeClr val="tx1"/>
                        </a:solidFill>
                        <a:effectLst/>
                        <a:uLnTx/>
                        <a:uFillTx/>
                        <a:latin typeface="Cambria Math" panose="02040503050406030204" pitchFamily="18" charset="0"/>
                      </a:rPr>
                      <m:t>𝑡</m:t>
                    </m:r>
                  </m:oMath>
                </a14:m>
                <a:r>
                  <a:rPr kumimoji="0" lang="en-US" i="1" u="none" strike="noStrike" kern="1200" cap="none" spc="0" normalizeH="0" baseline="0" noProof="0" dirty="0">
                    <a:ln>
                      <a:noFill/>
                    </a:ln>
                    <a:solidFill>
                      <a:schemeClr val="tx1"/>
                    </a:solidFill>
                    <a:effectLst/>
                    <a:uLnTx/>
                    <a:uFillTx/>
                  </a:rPr>
                  <a:t> time units for first event” = “0</a:t>
                </a:r>
                <a:r>
                  <a:rPr kumimoji="0" lang="en-US" i="1" u="none" strike="noStrike" kern="1200" cap="none" spc="0" normalizeH="0" noProof="0" dirty="0">
                    <a:ln>
                      <a:noFill/>
                    </a:ln>
                    <a:solidFill>
                      <a:schemeClr val="tx1"/>
                    </a:solidFill>
                    <a:effectLst/>
                    <a:uLnTx/>
                    <a:uFillTx/>
                  </a:rPr>
                  <a:t> successes in the first </a:t>
                </a:r>
                <a14:m>
                  <m:oMath xmlns:m="http://schemas.openxmlformats.org/officeDocument/2006/math">
                    <m:r>
                      <a:rPr kumimoji="0" lang="en-US" b="0" i="1" u="none" strike="noStrike" kern="1200" cap="none" spc="0" normalizeH="0" noProof="0" dirty="0" smtClean="0">
                        <a:ln>
                          <a:noFill/>
                        </a:ln>
                        <a:solidFill>
                          <a:schemeClr val="tx1"/>
                        </a:solidFill>
                        <a:effectLst/>
                        <a:uLnTx/>
                        <a:uFillTx/>
                        <a:latin typeface="Cambria Math" panose="02040503050406030204" pitchFamily="18" charset="0"/>
                      </a:rPr>
                      <m:t>𝑡</m:t>
                    </m:r>
                  </m:oMath>
                </a14:m>
                <a:r>
                  <a:rPr kumimoji="0" lang="en-US" i="1" u="none" strike="noStrike" kern="1200" cap="none" spc="0" normalizeH="0" noProof="0" dirty="0">
                    <a:ln>
                      <a:noFill/>
                    </a:ln>
                    <a:solidFill>
                      <a:schemeClr val="tx1"/>
                    </a:solidFill>
                    <a:effectLst/>
                    <a:uLnTx/>
                    <a:uFillTx/>
                  </a:rPr>
                  <a:t> time units”</a:t>
                </a:r>
              </a:p>
              <a:p>
                <a:pPr lvl="1" indent="-91440">
                  <a:spcBef>
                    <a:spcPts val="0"/>
                  </a:spcBef>
                  <a:spcAft>
                    <a:spcPts val="200"/>
                  </a:spcAft>
                  <a:buClr>
                    <a:srgbClr val="1CADE4"/>
                  </a:buClr>
                  <a:buSzPct val="100000"/>
                  <a:buFont typeface="Tw Cen MT" panose="020B0602020104020603" pitchFamily="34" charset="0"/>
                  <a:buChar char=" "/>
                  <a:defRPr/>
                </a:pPr>
                <a:endParaRPr lang="en-US" i="1" baseline="0" dirty="0"/>
              </a:p>
              <a:p>
                <a:pPr lvl="1" indent="-91440">
                  <a:spcBef>
                    <a:spcPts val="0"/>
                  </a:spcBef>
                  <a:spcAft>
                    <a:spcPts val="200"/>
                  </a:spcAft>
                  <a:buClr>
                    <a:srgbClr val="1CADE4"/>
                  </a:buClr>
                  <a:buSzPct val="100000"/>
                  <a:buFont typeface="Tw Cen MT" panose="020B0602020104020603" pitchFamily="34" charset="0"/>
                  <a:buChar char=" "/>
                  <a:defRPr/>
                </a:pPr>
                <a:r>
                  <a:rPr lang="en-US" dirty="0"/>
                  <a:t>Putting it all together…</a:t>
                </a:r>
                <a:endParaRPr kumimoji="0" lang="en-US" u="none" strike="noStrike" kern="1200" cap="none" spc="0" normalizeH="0" noProof="0" dirty="0">
                  <a:ln>
                    <a:noFill/>
                  </a:ln>
                  <a:solidFill>
                    <a:schemeClr val="tx1"/>
                  </a:solidFill>
                  <a:effectLst/>
                  <a:uLnTx/>
                  <a:uFillTx/>
                </a:endParaRPr>
              </a:p>
              <a:p>
                <a:pPr lvl="1" indent="-91440">
                  <a:spcBef>
                    <a:spcPts val="0"/>
                  </a:spcBef>
                  <a:spcAft>
                    <a:spcPts val="200"/>
                  </a:spcAft>
                  <a:buClr>
                    <a:srgbClr val="1CADE4"/>
                  </a:buClr>
                  <a:buSzPct val="100000"/>
                  <a:buFont typeface="Tw Cen MT" panose="020B0602020104020603" pitchFamily="34" charset="0"/>
                  <a:buChar char=" "/>
                  <a:defRPr/>
                </a:pP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𝐹</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𝑡</m:t>
                        </m:r>
                      </m:e>
                    </m:d>
                    <m:r>
                      <a:rPr lang="en-US" b="0" i="1" smtClean="0">
                        <a:latin typeface="Cambria Math" panose="02040503050406030204" pitchFamily="18" charset="0"/>
                      </a:rPr>
                      <m:t>=</m:t>
                    </m:r>
                  </m:oMath>
                </a14:m>
                <a:r>
                  <a:rPr lang="en-US" dirty="0"/>
                  <a:t> </a:t>
                </a:r>
                <a14:m>
                  <m:oMath xmlns:m="http://schemas.openxmlformats.org/officeDocument/2006/math">
                    <m:r>
                      <a:rPr lang="en-US" b="0" i="1" smtClean="0">
                        <a:latin typeface="Cambria Math" panose="02040503050406030204" pitchFamily="18" charset="0"/>
                      </a:rPr>
                      <m:t>1−</m:t>
                    </m:r>
                    <m:r>
                      <a:rPr lang="en-US" i="1">
                        <a:latin typeface="Cambria Math" panose="02040503050406030204" pitchFamily="18" charset="0"/>
                      </a:rPr>
                      <m:t>ℙ</m:t>
                    </m:r>
                    <m:d>
                      <m:dPr>
                        <m:ctrlPr>
                          <a:rPr lang="en-US" i="1">
                            <a:latin typeface="Cambria Math" panose="02040503050406030204" pitchFamily="18" charset="0"/>
                          </a:rPr>
                        </m:ctrlPr>
                      </m:dPr>
                      <m:e>
                        <m:r>
                          <a:rPr lang="en-US" i="1">
                            <a:latin typeface="Cambria Math" panose="02040503050406030204" pitchFamily="18" charset="0"/>
                          </a:rPr>
                          <m:t>𝑋</m:t>
                        </m:r>
                        <m:r>
                          <a:rPr lang="en-US" b="0" i="1" smtClean="0">
                            <a:latin typeface="Cambria Math" panose="02040503050406030204" pitchFamily="18" charset="0"/>
                          </a:rPr>
                          <m:t>&gt;</m:t>
                        </m:r>
                        <m:r>
                          <a:rPr lang="en-US" b="0" i="1" smtClean="0">
                            <a:latin typeface="Cambria Math" panose="02040503050406030204" pitchFamily="18" charset="0"/>
                          </a:rPr>
                          <m:t>𝑡</m:t>
                        </m:r>
                      </m:e>
                    </m:d>
                  </m:oMath>
                </a14:m>
                <a:endParaRPr lang="en-US" b="0" i="1" dirty="0">
                  <a:latin typeface="Cambria Math" panose="02040503050406030204" pitchFamily="18" charset="0"/>
                </a:endParaRPr>
              </a:p>
              <a:p>
                <a:pPr lvl="1" indent="-91440">
                  <a:spcBef>
                    <a:spcPts val="0"/>
                  </a:spcBef>
                  <a:spcAft>
                    <a:spcPts val="200"/>
                  </a:spcAft>
                  <a:buClr>
                    <a:srgbClr val="1CADE4"/>
                  </a:buClr>
                  <a:buSzPct val="100000"/>
                  <a:buFont typeface="Tw Cen MT" panose="020B0602020104020603" pitchFamily="34" charset="0"/>
                  <a:buChar char=" "/>
                  <a:defRPr/>
                </a:pPr>
                <a:r>
                  <a:rPr lang="en-US" dirty="0"/>
                  <a:t>         </a:t>
                </a:r>
                <a14:m>
                  <m:oMath xmlns:m="http://schemas.openxmlformats.org/officeDocument/2006/math">
                    <m:r>
                      <a:rPr lang="en-US" i="1">
                        <a:latin typeface="Cambria Math" panose="02040503050406030204" pitchFamily="18" charset="0"/>
                      </a:rPr>
                      <m:t>=1−</m:t>
                    </m:r>
                    <m:r>
                      <a:rPr lang="en-US" i="1">
                        <a:latin typeface="Cambria Math" panose="02040503050406030204" pitchFamily="18" charset="0"/>
                      </a:rPr>
                      <m:t>ℙ</m:t>
                    </m:r>
                    <m:d>
                      <m:dPr>
                        <m:ctrlPr>
                          <a:rPr lang="en-US" i="1">
                            <a:latin typeface="Cambria Math" panose="02040503050406030204" pitchFamily="18" charset="0"/>
                          </a:rPr>
                        </m:ctrlPr>
                      </m:dPr>
                      <m:e>
                        <m:r>
                          <a:rPr lang="en-US" b="0" i="1" smtClean="0">
                            <a:latin typeface="Cambria Math" panose="02040503050406030204" pitchFamily="18" charset="0"/>
                          </a:rPr>
                          <m:t>𝑌</m:t>
                        </m:r>
                        <m:r>
                          <a:rPr lang="en-US" b="0" i="1" smtClean="0">
                            <a:latin typeface="Cambria Math" panose="02040503050406030204" pitchFamily="18" charset="0"/>
                          </a:rPr>
                          <m:t>=0</m:t>
                        </m:r>
                      </m:e>
                    </m:d>
                  </m:oMath>
                </a14:m>
                <a:endParaRPr lang="en-US" i="1" dirty="0">
                  <a:latin typeface="Cambria Math" panose="02040503050406030204" pitchFamily="18" charset="0"/>
                </a:endParaRPr>
              </a:p>
              <a:p>
                <a:pPr lvl="1" indent="-91440">
                  <a:spcBef>
                    <a:spcPts val="0"/>
                  </a:spcBef>
                  <a:spcAft>
                    <a:spcPts val="200"/>
                  </a:spcAft>
                  <a:buClr>
                    <a:srgbClr val="1CADE4"/>
                  </a:buClr>
                  <a:buSzPct val="100000"/>
                  <a:buFont typeface="Tw Cen MT" panose="020B0602020104020603" pitchFamily="34" charset="0"/>
                  <a:buChar char=" "/>
                  <a:defRPr/>
                </a:pPr>
                <a:r>
                  <a:rPr lang="en-US" dirty="0"/>
                  <a:t>         </a:t>
                </a:r>
                <a14:m>
                  <m:oMath xmlns:m="http://schemas.openxmlformats.org/officeDocument/2006/math">
                    <m:r>
                      <a:rPr lang="en-US" i="1">
                        <a:latin typeface="Cambria Math" panose="02040503050406030204" pitchFamily="18" charset="0"/>
                      </a:rPr>
                      <m:t>=</m:t>
                    </m:r>
                    <m:r>
                      <a:rPr lang="en-US" b="0" i="1" smtClean="0">
                        <a:latin typeface="Cambria Math" panose="02040503050406030204" pitchFamily="18" charset="0"/>
                      </a:rPr>
                      <m:t>1−</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𝑒</m:t>
                        </m:r>
                      </m:e>
                      <m:sup>
                        <m:r>
                          <a:rPr lang="en-US" b="0" i="1" smtClean="0">
                            <a:latin typeface="Cambria Math" panose="02040503050406030204" pitchFamily="18" charset="0"/>
                          </a:rPr>
                          <m:t>−</m:t>
                        </m:r>
                        <m:r>
                          <a:rPr lang="en-US" b="0" i="1" smtClean="0">
                            <a:latin typeface="Cambria Math" panose="02040503050406030204" pitchFamily="18" charset="0"/>
                          </a:rPr>
                          <m:t>𝜆</m:t>
                        </m:r>
                        <m:r>
                          <a:rPr lang="en-US" b="0" i="1" smtClean="0">
                            <a:latin typeface="Cambria Math" panose="02040503050406030204" pitchFamily="18" charset="0"/>
                          </a:rPr>
                          <m:t>𝑡</m:t>
                        </m:r>
                      </m:sup>
                    </m:sSup>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𝜆</m:t>
                                </m:r>
                                <m:r>
                                  <a:rPr lang="en-US" b="0" i="1" smtClean="0">
                                    <a:latin typeface="Cambria Math" panose="02040503050406030204" pitchFamily="18" charset="0"/>
                                  </a:rPr>
                                  <m:t>𝑡</m:t>
                                </m:r>
                              </m:e>
                            </m:d>
                          </m:e>
                          <m:sup>
                            <m:r>
                              <a:rPr lang="en-US" b="0" i="1" smtClean="0">
                                <a:latin typeface="Cambria Math" panose="02040503050406030204" pitchFamily="18" charset="0"/>
                              </a:rPr>
                              <m:t>0</m:t>
                            </m:r>
                          </m:sup>
                        </m:sSup>
                      </m:num>
                      <m:den>
                        <m:r>
                          <a:rPr lang="en-US" b="0" i="1" smtClean="0">
                            <a:latin typeface="Cambria Math" panose="02040503050406030204" pitchFamily="18" charset="0"/>
                          </a:rPr>
                          <m:t>0!</m:t>
                        </m:r>
                      </m:den>
                    </m:f>
                  </m:oMath>
                </a14:m>
                <a:endParaRPr lang="en-US" b="0" i="1" dirty="0">
                  <a:latin typeface="Cambria Math" panose="02040503050406030204" pitchFamily="18" charset="0"/>
                </a:endParaRPr>
              </a:p>
              <a:p>
                <a:pPr lvl="1" indent="-91440">
                  <a:spcBef>
                    <a:spcPts val="0"/>
                  </a:spcBef>
                  <a:spcAft>
                    <a:spcPts val="200"/>
                  </a:spcAft>
                  <a:buClr>
                    <a:srgbClr val="1CADE4"/>
                  </a:buClr>
                  <a:buSzPct val="100000"/>
                  <a:buFont typeface="Tw Cen MT" panose="020B0602020104020603" pitchFamily="34" charset="0"/>
                  <a:buChar char=" "/>
                  <a:defRPr/>
                </a:pPr>
                <a:r>
                  <a:rPr lang="en-US" b="0" dirty="0"/>
                  <a:t>         </a:t>
                </a:r>
                <a14:m>
                  <m:oMath xmlns:m="http://schemas.openxmlformats.org/officeDocument/2006/math">
                    <m:r>
                      <a:rPr lang="en-US" b="0" i="1" smtClean="0">
                        <a:latin typeface="Cambria Math" panose="02040503050406030204" pitchFamily="18" charset="0"/>
                      </a:rPr>
                      <m:t>=</m:t>
                    </m:r>
                  </m:oMath>
                </a14:m>
                <a:r>
                  <a:rPr lang="en-US" dirty="0"/>
                  <a:t> </a:t>
                </a:r>
                <a14:m>
                  <m:oMath xmlns:m="http://schemas.openxmlformats.org/officeDocument/2006/math">
                    <m:r>
                      <a:rPr lang="en-US" i="1">
                        <a:latin typeface="Cambria Math" panose="02040503050406030204" pitchFamily="18" charset="0"/>
                      </a:rPr>
                      <m:t>1−</m:t>
                    </m:r>
                    <m:sSup>
                      <m:sSupPr>
                        <m:ctrlPr>
                          <a:rPr lang="en-US" i="1">
                            <a:latin typeface="Cambria Math" panose="02040503050406030204" pitchFamily="18" charset="0"/>
                          </a:rPr>
                        </m:ctrlPr>
                      </m:sSupPr>
                      <m:e>
                        <m:r>
                          <a:rPr lang="en-US" i="1">
                            <a:latin typeface="Cambria Math" panose="02040503050406030204" pitchFamily="18" charset="0"/>
                          </a:rPr>
                          <m:t>𝑒</m:t>
                        </m:r>
                      </m:e>
                      <m:sup>
                        <m:r>
                          <a:rPr lang="en-US" i="1">
                            <a:latin typeface="Cambria Math" panose="02040503050406030204" pitchFamily="18" charset="0"/>
                          </a:rPr>
                          <m:t>−</m:t>
                        </m:r>
                        <m:r>
                          <a:rPr lang="en-US" i="1">
                            <a:latin typeface="Cambria Math" panose="02040503050406030204" pitchFamily="18" charset="0"/>
                          </a:rPr>
                          <m:t>𝜆</m:t>
                        </m:r>
                        <m:r>
                          <a:rPr lang="en-US" i="1">
                            <a:latin typeface="Cambria Math" panose="02040503050406030204" pitchFamily="18" charset="0"/>
                          </a:rPr>
                          <m:t>𝑡</m:t>
                        </m:r>
                      </m:sup>
                    </m:sSup>
                  </m:oMath>
                </a14:m>
                <a:endParaRPr lang="en-US" dirty="0"/>
              </a:p>
              <a:p>
                <a:pPr lvl="1" indent="-91440">
                  <a:spcBef>
                    <a:spcPts val="0"/>
                  </a:spcBef>
                  <a:spcAft>
                    <a:spcPts val="200"/>
                  </a:spcAft>
                  <a:buClr>
                    <a:srgbClr val="1CADE4"/>
                  </a:buClr>
                  <a:buSzPct val="100000"/>
                  <a:buFont typeface="Tw Cen MT" panose="020B0602020104020603" pitchFamily="34" charset="0"/>
                  <a:buChar char=" "/>
                  <a:defRPr/>
                </a:pPr>
                <a:endParaRPr lang="en-US" dirty="0"/>
              </a:p>
              <a:p>
                <a:pPr lvl="1" indent="-91440">
                  <a:spcBef>
                    <a:spcPts val="0"/>
                  </a:spcBef>
                  <a:spcAft>
                    <a:spcPts val="200"/>
                  </a:spcAft>
                  <a:buClr>
                    <a:srgbClr val="1CADE4"/>
                  </a:buClr>
                  <a:buSzPct val="100000"/>
                  <a:buFont typeface="Tw Cen MT" panose="020B0602020104020603" pitchFamily="34" charset="0"/>
                  <a:buChar char=" "/>
                  <a:defRPr/>
                </a:pPr>
                <a:endParaRPr kumimoji="0" lang="en-US" i="1" u="none" strike="noStrike" kern="1200" cap="none" spc="0" normalizeH="0" baseline="0" noProof="0" dirty="0">
                  <a:ln>
                    <a:noFill/>
                  </a:ln>
                  <a:solidFill>
                    <a:schemeClr val="tx1"/>
                  </a:solidFill>
                  <a:effectLst/>
                  <a:uLnTx/>
                  <a:uFillTx/>
                </a:endParaRPr>
              </a:p>
            </p:txBody>
          </p:sp>
        </mc:Choice>
        <mc:Fallback xmlns="">
          <p:sp>
            <p:nvSpPr>
              <p:cNvPr id="3" name="Content Placeholder 2">
                <a:extLst>
                  <a:ext uri="{FF2B5EF4-FFF2-40B4-BE49-F238E27FC236}">
                    <a16:creationId xmlns:a16="http://schemas.microsoft.com/office/drawing/2014/main" id="{A309917A-A85D-49B5-9F56-A8C748FCCCB5}"/>
                  </a:ext>
                </a:extLst>
              </p:cNvPr>
              <p:cNvSpPr>
                <a:spLocks noGrp="1" noRot="1" noChangeAspect="1" noMove="1" noResize="1" noEditPoints="1" noAdjustHandles="1" noChangeArrowheads="1" noChangeShapeType="1" noTextEdit="1"/>
              </p:cNvSpPr>
              <p:nvPr>
                <p:ph idx="1"/>
              </p:nvPr>
            </p:nvSpPr>
            <p:spPr>
              <a:xfrm>
                <a:off x="575239" y="1463856"/>
                <a:ext cx="11616761" cy="5394143"/>
              </a:xfrm>
              <a:blipFill>
                <a:blip r:embed="rId2"/>
                <a:stretch>
                  <a:fillRect l="-630" t="-192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5D7AE8D4-6C4D-EDFB-EE67-4780E9DE4C04}"/>
                  </a:ext>
                </a:extLst>
              </p:cNvPr>
              <p:cNvSpPr txBox="1"/>
              <p:nvPr/>
            </p:nvSpPr>
            <p:spPr>
              <a:xfrm>
                <a:off x="6923313" y="5226306"/>
                <a:ext cx="4551217" cy="1165567"/>
              </a:xfrm>
              <a:prstGeom prst="roundRect">
                <a:avLst/>
              </a:prstGeom>
              <a:noFill/>
              <a:ln w="38100">
                <a:solidFill>
                  <a:schemeClr val="accent4"/>
                </a:solidFill>
              </a:ln>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𝐹</m:t>
                          </m:r>
                        </m:e>
                        <m:sub>
                          <m:r>
                            <a:rPr lang="en-US" sz="2800" b="0" i="1" smtClean="0">
                              <a:latin typeface="Cambria Math" panose="02040503050406030204" pitchFamily="18" charset="0"/>
                            </a:rPr>
                            <m:t>𝑋</m:t>
                          </m:r>
                        </m:sub>
                      </m:sSub>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𝑘</m:t>
                          </m:r>
                        </m:e>
                      </m:d>
                      <m:r>
                        <a:rPr lang="en-US" sz="2800" b="0" i="1" smtClean="0">
                          <a:latin typeface="Cambria Math" panose="02040503050406030204" pitchFamily="18" charset="0"/>
                        </a:rPr>
                        <m:t>=</m:t>
                      </m:r>
                      <m:d>
                        <m:dPr>
                          <m:begChr m:val="{"/>
                          <m:endChr m:val=""/>
                          <m:ctrlPr>
                            <a:rPr lang="en-US" sz="2800" b="0" i="1" smtClean="0">
                              <a:latin typeface="Cambria Math" panose="02040503050406030204" pitchFamily="18" charset="0"/>
                            </a:rPr>
                          </m:ctrlPr>
                        </m:dPr>
                        <m:e>
                          <m:eqArr>
                            <m:eqArrPr>
                              <m:ctrlPr>
                                <a:rPr lang="en-US" sz="2800" b="0" i="1" smtClean="0">
                                  <a:latin typeface="Cambria Math" panose="02040503050406030204" pitchFamily="18" charset="0"/>
                                </a:rPr>
                              </m:ctrlPr>
                            </m:eqArrPr>
                            <m:e>
                              <m:r>
                                <a:rPr lang="en-US" sz="2800" i="1">
                                  <a:latin typeface="Cambria Math" panose="02040503050406030204" pitchFamily="18" charset="0"/>
                                </a:rPr>
                                <m:t>1−</m:t>
                              </m:r>
                              <m:sSup>
                                <m:sSupPr>
                                  <m:ctrlPr>
                                    <a:rPr lang="en-US" sz="2800" i="1">
                                      <a:latin typeface="Cambria Math" panose="02040503050406030204" pitchFamily="18" charset="0"/>
                                    </a:rPr>
                                  </m:ctrlPr>
                                </m:sSupPr>
                                <m:e>
                                  <m:r>
                                    <a:rPr lang="en-US" sz="2800" i="1">
                                      <a:latin typeface="Cambria Math" panose="02040503050406030204" pitchFamily="18" charset="0"/>
                                    </a:rPr>
                                    <m:t>𝑒</m:t>
                                  </m:r>
                                </m:e>
                                <m:sup>
                                  <m:r>
                                    <a:rPr lang="en-US" sz="2800" i="1">
                                      <a:latin typeface="Cambria Math" panose="02040503050406030204" pitchFamily="18" charset="0"/>
                                    </a:rPr>
                                    <m:t>−</m:t>
                                  </m:r>
                                  <m:r>
                                    <a:rPr lang="en-US" sz="2800" i="1">
                                      <a:latin typeface="Cambria Math" panose="02040503050406030204" pitchFamily="18" charset="0"/>
                                    </a:rPr>
                                    <m:t>𝜆</m:t>
                                  </m:r>
                                  <m:r>
                                    <a:rPr lang="en-US" sz="2800" i="1">
                                      <a:latin typeface="Cambria Math" panose="02040503050406030204" pitchFamily="18" charset="0"/>
                                    </a:rPr>
                                    <m:t>𝑘</m:t>
                                  </m:r>
                                </m:sup>
                              </m:sSup>
                              <m:r>
                                <a:rPr lang="en-US" sz="2800" b="0" i="1" smtClean="0">
                                  <a:latin typeface="Cambria Math" panose="02040503050406030204" pitchFamily="18" charset="0"/>
                                </a:rPr>
                                <m:t>  </m:t>
                              </m:r>
                              <m:r>
                                <m:rPr>
                                  <m:sty m:val="p"/>
                                </m:rPr>
                                <a:rPr lang="en-US" sz="2800" b="0" i="0" smtClean="0">
                                  <a:latin typeface="Cambria Math" panose="02040503050406030204" pitchFamily="18" charset="0"/>
                                </a:rPr>
                                <m:t>if</m:t>
                              </m:r>
                              <m:r>
                                <a:rPr lang="en-US" sz="2800" b="0" i="1" smtClean="0">
                                  <a:latin typeface="Cambria Math" panose="02040503050406030204" pitchFamily="18" charset="0"/>
                                </a:rPr>
                                <m:t> </m:t>
                              </m:r>
                              <m:r>
                                <a:rPr lang="en-US" sz="2800" b="0" i="1" smtClean="0">
                                  <a:latin typeface="Cambria Math" panose="02040503050406030204" pitchFamily="18" charset="0"/>
                                </a:rPr>
                                <m:t>𝑘</m:t>
                              </m:r>
                              <m:r>
                                <a:rPr lang="en-US" sz="2800" b="0" i="1" smtClean="0">
                                  <a:latin typeface="Cambria Math" panose="02040503050406030204" pitchFamily="18" charset="0"/>
                                </a:rPr>
                                <m:t>≥0</m:t>
                              </m:r>
                            </m:e>
                            <m:e>
                              <m:r>
                                <a:rPr lang="en-US" sz="2800" b="0" i="1" smtClean="0">
                                  <a:latin typeface="Cambria Math" panose="02040503050406030204" pitchFamily="18" charset="0"/>
                                </a:rPr>
                                <m:t>0 </m:t>
                              </m:r>
                              <m:r>
                                <a:rPr lang="en-US" sz="2800" b="0" i="0" smtClean="0">
                                  <a:latin typeface="Cambria Math" panose="02040503050406030204" pitchFamily="18" charset="0"/>
                                </a:rPr>
                                <m:t>          </m:t>
                              </m:r>
                              <m:r>
                                <m:rPr>
                                  <m:sty m:val="p"/>
                                </m:rPr>
                                <a:rPr lang="en-US" sz="2800" b="0" i="0" smtClean="0">
                                  <a:latin typeface="Cambria Math" panose="02040503050406030204" pitchFamily="18" charset="0"/>
                                </a:rPr>
                                <m:t>otherwise</m:t>
                              </m:r>
                            </m:e>
                          </m:eqArr>
                        </m:e>
                      </m:d>
                    </m:oMath>
                  </m:oMathPara>
                </a14:m>
                <a:endParaRPr lang="en-US" sz="2800" dirty="0"/>
              </a:p>
            </p:txBody>
          </p:sp>
        </mc:Choice>
        <mc:Fallback xmlns="">
          <p:sp>
            <p:nvSpPr>
              <p:cNvPr id="5" name="TextBox 4">
                <a:extLst>
                  <a:ext uri="{FF2B5EF4-FFF2-40B4-BE49-F238E27FC236}">
                    <a16:creationId xmlns:a16="http://schemas.microsoft.com/office/drawing/2014/main" id="{5D7AE8D4-6C4D-EDFB-EE67-4780E9DE4C04}"/>
                  </a:ext>
                </a:extLst>
              </p:cNvPr>
              <p:cNvSpPr txBox="1">
                <a:spLocks noRot="1" noChangeAspect="1" noMove="1" noResize="1" noEditPoints="1" noAdjustHandles="1" noChangeArrowheads="1" noChangeShapeType="1" noTextEdit="1"/>
              </p:cNvSpPr>
              <p:nvPr/>
            </p:nvSpPr>
            <p:spPr>
              <a:xfrm>
                <a:off x="6923313" y="5226306"/>
                <a:ext cx="4551217" cy="1165567"/>
              </a:xfrm>
              <a:prstGeom prst="roundRect">
                <a:avLst/>
              </a:prstGeom>
              <a:blipFill>
                <a:blip r:embed="rId3"/>
                <a:stretch>
                  <a:fillRect/>
                </a:stretch>
              </a:blipFill>
              <a:ln w="38100">
                <a:solidFill>
                  <a:schemeClr val="accent4"/>
                </a:solidFill>
              </a:ln>
            </p:spPr>
            <p:txBody>
              <a:bodyPr/>
              <a:lstStyle/>
              <a:p>
                <a:r>
                  <a:rPr lang="en-US">
                    <a:noFill/>
                  </a:rPr>
                  <a:t> </a:t>
                </a:r>
              </a:p>
            </p:txBody>
          </p:sp>
        </mc:Fallback>
      </mc:AlternateContent>
    </p:spTree>
    <p:extLst>
      <p:ext uri="{BB962C8B-B14F-4D97-AF65-F5344CB8AC3E}">
        <p14:creationId xmlns:p14="http://schemas.microsoft.com/office/powerpoint/2010/main" val="11099279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A229C-51B1-4AAB-A7CE-CFB02E682EC5}"/>
              </a:ext>
            </a:extLst>
          </p:cNvPr>
          <p:cNvSpPr>
            <a:spLocks noGrp="1"/>
          </p:cNvSpPr>
          <p:nvPr>
            <p:ph type="title"/>
          </p:nvPr>
        </p:nvSpPr>
        <p:spPr/>
        <p:txBody>
          <a:bodyPr/>
          <a:lstStyle/>
          <a:p>
            <a:r>
              <a:rPr lang="en-US" i="1" u="sng" dirty="0"/>
              <a:t>Exponential</a:t>
            </a:r>
            <a:r>
              <a:rPr lang="en-US" dirty="0"/>
              <a:t> Distribution- </a:t>
            </a:r>
            <a:r>
              <a:rPr lang="en-US" b="1" dirty="0"/>
              <a:t>PDF</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A90509E-04A1-482B-BD4B-FCA0046939D5}"/>
                  </a:ext>
                </a:extLst>
              </p:cNvPr>
              <p:cNvSpPr>
                <a:spLocks noGrp="1"/>
              </p:cNvSpPr>
              <p:nvPr>
                <p:ph idx="1"/>
              </p:nvPr>
            </p:nvSpPr>
            <p:spPr/>
            <p:txBody>
              <a:bodyPr/>
              <a:lstStyle/>
              <a:p>
                <a:r>
                  <a:rPr lang="en-US" dirty="0"/>
                  <a:t>Now we know the CDF: </a:t>
                </a:r>
                <a14:m>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𝐹</m:t>
                        </m:r>
                      </m:e>
                      <m:sub>
                        <m:r>
                          <a:rPr lang="en-US" sz="2800" b="0" i="1" smtClean="0">
                            <a:latin typeface="Cambria Math" panose="02040503050406030204" pitchFamily="18" charset="0"/>
                          </a:rPr>
                          <m:t>𝑋</m:t>
                        </m:r>
                      </m:sub>
                    </m:sSub>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𝑘</m:t>
                        </m:r>
                      </m:e>
                    </m:d>
                    <m:r>
                      <a:rPr lang="en-US" sz="2800" b="0" i="1" smtClean="0">
                        <a:latin typeface="Cambria Math" panose="02040503050406030204" pitchFamily="18" charset="0"/>
                      </a:rPr>
                      <m:t>=</m:t>
                    </m:r>
                    <m:d>
                      <m:dPr>
                        <m:begChr m:val="{"/>
                        <m:endChr m:val=""/>
                        <m:ctrlPr>
                          <a:rPr lang="en-US" sz="2800" b="0" i="1" smtClean="0">
                            <a:latin typeface="Cambria Math" panose="02040503050406030204" pitchFamily="18" charset="0"/>
                          </a:rPr>
                        </m:ctrlPr>
                      </m:dPr>
                      <m:e>
                        <m:eqArr>
                          <m:eqArrPr>
                            <m:ctrlPr>
                              <a:rPr lang="en-US" sz="2800" b="0" i="1" smtClean="0">
                                <a:latin typeface="Cambria Math" panose="02040503050406030204" pitchFamily="18" charset="0"/>
                              </a:rPr>
                            </m:ctrlPr>
                          </m:eqArrPr>
                          <m:e>
                            <m:r>
                              <a:rPr lang="en-US" sz="2800" i="1">
                                <a:latin typeface="Cambria Math" panose="02040503050406030204" pitchFamily="18" charset="0"/>
                              </a:rPr>
                              <m:t>1−</m:t>
                            </m:r>
                            <m:sSup>
                              <m:sSupPr>
                                <m:ctrlPr>
                                  <a:rPr lang="en-US" sz="2800" i="1">
                                    <a:latin typeface="Cambria Math" panose="02040503050406030204" pitchFamily="18" charset="0"/>
                                  </a:rPr>
                                </m:ctrlPr>
                              </m:sSupPr>
                              <m:e>
                                <m:r>
                                  <a:rPr lang="en-US" sz="2800" i="1">
                                    <a:latin typeface="Cambria Math" panose="02040503050406030204" pitchFamily="18" charset="0"/>
                                  </a:rPr>
                                  <m:t>𝑒</m:t>
                                </m:r>
                              </m:e>
                              <m:sup>
                                <m:r>
                                  <a:rPr lang="en-US" sz="2800" i="1">
                                    <a:latin typeface="Cambria Math" panose="02040503050406030204" pitchFamily="18" charset="0"/>
                                  </a:rPr>
                                  <m:t>−</m:t>
                                </m:r>
                                <m:r>
                                  <a:rPr lang="en-US" sz="2800" i="1">
                                    <a:latin typeface="Cambria Math" panose="02040503050406030204" pitchFamily="18" charset="0"/>
                                  </a:rPr>
                                  <m:t>𝜆</m:t>
                                </m:r>
                                <m:r>
                                  <a:rPr lang="en-US" sz="2800" i="1">
                                    <a:latin typeface="Cambria Math" panose="02040503050406030204" pitchFamily="18" charset="0"/>
                                  </a:rPr>
                                  <m:t>𝑘</m:t>
                                </m:r>
                              </m:sup>
                            </m:sSup>
                            <m:r>
                              <a:rPr lang="en-US" sz="2800" b="0" i="1" smtClean="0">
                                <a:latin typeface="Cambria Math" panose="02040503050406030204" pitchFamily="18" charset="0"/>
                              </a:rPr>
                              <m:t>  </m:t>
                            </m:r>
                            <m:r>
                              <m:rPr>
                                <m:sty m:val="p"/>
                              </m:rPr>
                              <a:rPr lang="en-US" sz="2800" b="0" i="0" smtClean="0">
                                <a:latin typeface="Cambria Math" panose="02040503050406030204" pitchFamily="18" charset="0"/>
                              </a:rPr>
                              <m:t>if</m:t>
                            </m:r>
                            <m:r>
                              <a:rPr lang="en-US" sz="2800" b="0" i="1" smtClean="0">
                                <a:latin typeface="Cambria Math" panose="02040503050406030204" pitchFamily="18" charset="0"/>
                              </a:rPr>
                              <m:t> </m:t>
                            </m:r>
                            <m:r>
                              <a:rPr lang="en-US" sz="2800" b="0" i="1" smtClean="0">
                                <a:latin typeface="Cambria Math" panose="02040503050406030204" pitchFamily="18" charset="0"/>
                              </a:rPr>
                              <m:t>𝑘</m:t>
                            </m:r>
                            <m:r>
                              <a:rPr lang="en-US" sz="2800" b="0" i="1" smtClean="0">
                                <a:latin typeface="Cambria Math" panose="02040503050406030204" pitchFamily="18" charset="0"/>
                              </a:rPr>
                              <m:t>≥0</m:t>
                            </m:r>
                          </m:e>
                          <m:e>
                            <m:r>
                              <a:rPr lang="en-US" sz="2800" b="0" i="1" smtClean="0">
                                <a:latin typeface="Cambria Math" panose="02040503050406030204" pitchFamily="18" charset="0"/>
                              </a:rPr>
                              <m:t>0 </m:t>
                            </m:r>
                            <m:r>
                              <a:rPr lang="en-US" sz="2800" b="0" i="0" smtClean="0">
                                <a:latin typeface="Cambria Math" panose="02040503050406030204" pitchFamily="18" charset="0"/>
                              </a:rPr>
                              <m:t>          </m:t>
                            </m:r>
                            <m:r>
                              <m:rPr>
                                <m:sty m:val="p"/>
                              </m:rPr>
                              <a:rPr lang="en-US" sz="2800" b="0" i="0" smtClean="0">
                                <a:latin typeface="Cambria Math" panose="02040503050406030204" pitchFamily="18" charset="0"/>
                              </a:rPr>
                              <m:t>otherwise</m:t>
                            </m:r>
                          </m:e>
                        </m:eqArr>
                      </m:e>
                    </m:d>
                  </m:oMath>
                </a14:m>
                <a:endParaRPr lang="en-US" dirty="0"/>
              </a:p>
              <a:p>
                <a:r>
                  <a:rPr lang="en-US" b="1" dirty="0"/>
                  <a:t>What’s the PDF (probability density function)?</a:t>
                </a:r>
              </a:p>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𝑌</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𝑡</m:t>
                        </m:r>
                      </m:e>
                    </m:d>
                    <m:r>
                      <a:rPr lang="en-US" b="0" i="1" smtClean="0">
                        <a:latin typeface="Cambria Math" panose="02040503050406030204" pitchFamily="18" charset="0"/>
                      </a:rPr>
                      <m:t>=</m:t>
                    </m:r>
                  </m:oMath>
                </a14:m>
                <a:endParaRPr lang="en-US" dirty="0"/>
              </a:p>
            </p:txBody>
          </p:sp>
        </mc:Choice>
        <mc:Fallback xmlns="">
          <p:sp>
            <p:nvSpPr>
              <p:cNvPr id="3" name="Content Placeholder 2">
                <a:extLst>
                  <a:ext uri="{FF2B5EF4-FFF2-40B4-BE49-F238E27FC236}">
                    <a16:creationId xmlns:a16="http://schemas.microsoft.com/office/drawing/2014/main" id="{BA90509E-04A1-482B-BD4B-FCA0046939D5}"/>
                  </a:ext>
                </a:extLst>
              </p:cNvPr>
              <p:cNvSpPr>
                <a:spLocks noGrp="1" noRot="1" noChangeAspect="1" noMove="1" noResize="1" noEditPoints="1" noAdjustHandles="1" noChangeArrowheads="1" noChangeShapeType="1" noTextEdit="1"/>
              </p:cNvSpPr>
              <p:nvPr>
                <p:ph idx="1"/>
              </p:nvPr>
            </p:nvSpPr>
            <p:spPr>
              <a:blipFill>
                <a:blip r:embed="rId2"/>
                <a:stretch>
                  <a:fillRect l="-654"/>
                </a:stretch>
              </a:blipFill>
            </p:spPr>
            <p:txBody>
              <a:bodyPr/>
              <a:lstStyle/>
              <a:p>
                <a:r>
                  <a:rPr lang="en-US">
                    <a:noFill/>
                  </a:rPr>
                  <a:t> </a:t>
                </a:r>
              </a:p>
            </p:txBody>
          </p:sp>
        </mc:Fallback>
      </mc:AlternateContent>
    </p:spTree>
    <p:extLst>
      <p:ext uri="{BB962C8B-B14F-4D97-AF65-F5344CB8AC3E}">
        <p14:creationId xmlns:p14="http://schemas.microsoft.com/office/powerpoint/2010/main" val="10421978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A229C-51B1-4AAB-A7CE-CFB02E682EC5}"/>
              </a:ext>
            </a:extLst>
          </p:cNvPr>
          <p:cNvSpPr>
            <a:spLocks noGrp="1"/>
          </p:cNvSpPr>
          <p:nvPr>
            <p:ph type="title"/>
          </p:nvPr>
        </p:nvSpPr>
        <p:spPr/>
        <p:txBody>
          <a:bodyPr/>
          <a:lstStyle/>
          <a:p>
            <a:r>
              <a:rPr lang="en-US" i="1" u="sng" dirty="0"/>
              <a:t>Exponential</a:t>
            </a:r>
            <a:r>
              <a:rPr lang="en-US" dirty="0"/>
              <a:t> Distribution- </a:t>
            </a:r>
            <a:r>
              <a:rPr lang="en-US" b="1" dirty="0"/>
              <a:t>PDF</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A90509E-04A1-482B-BD4B-FCA0046939D5}"/>
                  </a:ext>
                </a:extLst>
              </p:cNvPr>
              <p:cNvSpPr>
                <a:spLocks noGrp="1"/>
              </p:cNvSpPr>
              <p:nvPr>
                <p:ph idx="1"/>
              </p:nvPr>
            </p:nvSpPr>
            <p:spPr/>
            <p:txBody>
              <a:bodyPr/>
              <a:lstStyle/>
              <a:p>
                <a:r>
                  <a:rPr lang="en-US" dirty="0"/>
                  <a:t>Now we know the CDF: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𝐹</m:t>
                        </m:r>
                      </m:e>
                      <m:sub>
                        <m:r>
                          <a:rPr lang="en-US" i="1">
                            <a:latin typeface="Cambria Math" panose="02040503050406030204" pitchFamily="18" charset="0"/>
                          </a:rPr>
                          <m:t>𝑋</m:t>
                        </m:r>
                      </m:sub>
                    </m:sSub>
                    <m:d>
                      <m:dPr>
                        <m:ctrlPr>
                          <a:rPr lang="en-US" i="1">
                            <a:latin typeface="Cambria Math" panose="02040503050406030204" pitchFamily="18" charset="0"/>
                          </a:rPr>
                        </m:ctrlPr>
                      </m:dPr>
                      <m:e>
                        <m:r>
                          <a:rPr lang="en-US" i="1">
                            <a:latin typeface="Cambria Math" panose="02040503050406030204" pitchFamily="18" charset="0"/>
                          </a:rPr>
                          <m:t>𝑘</m:t>
                        </m:r>
                      </m:e>
                    </m:d>
                    <m:r>
                      <a:rPr lang="en-US" i="1">
                        <a:latin typeface="Cambria Math" panose="02040503050406030204" pitchFamily="18" charset="0"/>
                      </a:rPr>
                      <m:t>=</m:t>
                    </m:r>
                    <m:d>
                      <m:dPr>
                        <m:begChr m:val="{"/>
                        <m:endChr m:val=""/>
                        <m:ctrlPr>
                          <a:rPr lang="en-US" i="1">
                            <a:latin typeface="Cambria Math" panose="02040503050406030204" pitchFamily="18" charset="0"/>
                          </a:rPr>
                        </m:ctrlPr>
                      </m:dPr>
                      <m:e>
                        <m:eqArr>
                          <m:eqArrPr>
                            <m:ctrlPr>
                              <a:rPr lang="en-US" i="1">
                                <a:latin typeface="Cambria Math" panose="02040503050406030204" pitchFamily="18" charset="0"/>
                              </a:rPr>
                            </m:ctrlPr>
                          </m:eqArrPr>
                          <m:e>
                            <m:r>
                              <a:rPr lang="en-US" i="1">
                                <a:latin typeface="Cambria Math" panose="02040503050406030204" pitchFamily="18" charset="0"/>
                              </a:rPr>
                              <m:t>1−</m:t>
                            </m:r>
                            <m:sSup>
                              <m:sSupPr>
                                <m:ctrlPr>
                                  <a:rPr lang="en-US" i="1">
                                    <a:latin typeface="Cambria Math" panose="02040503050406030204" pitchFamily="18" charset="0"/>
                                  </a:rPr>
                                </m:ctrlPr>
                              </m:sSupPr>
                              <m:e>
                                <m:r>
                                  <a:rPr lang="en-US" i="1">
                                    <a:latin typeface="Cambria Math" panose="02040503050406030204" pitchFamily="18" charset="0"/>
                                  </a:rPr>
                                  <m:t>𝑒</m:t>
                                </m:r>
                              </m:e>
                              <m:sup>
                                <m:r>
                                  <a:rPr lang="en-US" i="1">
                                    <a:latin typeface="Cambria Math" panose="02040503050406030204" pitchFamily="18" charset="0"/>
                                  </a:rPr>
                                  <m:t>−</m:t>
                                </m:r>
                                <m:r>
                                  <a:rPr lang="en-US" i="1">
                                    <a:latin typeface="Cambria Math" panose="02040503050406030204" pitchFamily="18" charset="0"/>
                                  </a:rPr>
                                  <m:t>𝜆</m:t>
                                </m:r>
                                <m:r>
                                  <a:rPr lang="en-US" i="1">
                                    <a:latin typeface="Cambria Math" panose="02040503050406030204" pitchFamily="18" charset="0"/>
                                  </a:rPr>
                                  <m:t>𝑘</m:t>
                                </m:r>
                              </m:sup>
                            </m:sSup>
                            <m:r>
                              <a:rPr lang="en-US" i="1">
                                <a:latin typeface="Cambria Math" panose="02040503050406030204" pitchFamily="18" charset="0"/>
                              </a:rPr>
                              <m:t>  </m:t>
                            </m:r>
                            <m:r>
                              <m:rPr>
                                <m:sty m:val="p"/>
                              </m:rPr>
                              <a:rPr lang="en-US">
                                <a:latin typeface="Cambria Math" panose="02040503050406030204" pitchFamily="18" charset="0"/>
                              </a:rPr>
                              <m:t>if</m:t>
                            </m:r>
                            <m:r>
                              <a:rPr lang="en-US" i="1">
                                <a:latin typeface="Cambria Math" panose="02040503050406030204" pitchFamily="18" charset="0"/>
                              </a:rPr>
                              <m:t> </m:t>
                            </m:r>
                            <m:r>
                              <a:rPr lang="en-US" i="1">
                                <a:latin typeface="Cambria Math" panose="02040503050406030204" pitchFamily="18" charset="0"/>
                              </a:rPr>
                              <m:t>𝑘</m:t>
                            </m:r>
                            <m:r>
                              <a:rPr lang="en-US" i="1">
                                <a:latin typeface="Cambria Math" panose="02040503050406030204" pitchFamily="18" charset="0"/>
                              </a:rPr>
                              <m:t>≥0</m:t>
                            </m:r>
                          </m:e>
                          <m:e>
                            <m:r>
                              <a:rPr lang="en-US" i="1">
                                <a:latin typeface="Cambria Math" panose="02040503050406030204" pitchFamily="18" charset="0"/>
                              </a:rPr>
                              <m:t>0 </m:t>
                            </m:r>
                            <m:r>
                              <a:rPr lang="en-US">
                                <a:latin typeface="Cambria Math" panose="02040503050406030204" pitchFamily="18" charset="0"/>
                              </a:rPr>
                              <m:t>          </m:t>
                            </m:r>
                            <m:r>
                              <m:rPr>
                                <m:sty m:val="p"/>
                              </m:rPr>
                              <a:rPr lang="en-US">
                                <a:latin typeface="Cambria Math" panose="02040503050406030204" pitchFamily="18" charset="0"/>
                              </a:rPr>
                              <m:t>otherwise</m:t>
                            </m:r>
                          </m:e>
                        </m:eqArr>
                      </m:e>
                    </m:d>
                  </m:oMath>
                </a14:m>
                <a:endParaRPr lang="en-US" dirty="0"/>
              </a:p>
              <a:p>
                <a:r>
                  <a:rPr lang="en-US" b="1" dirty="0"/>
                  <a:t>What’s the PDF (probability density function)?</a:t>
                </a:r>
              </a:p>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𝑌</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𝑡</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𝑑</m:t>
                        </m:r>
                      </m:num>
                      <m:den>
                        <m:r>
                          <a:rPr lang="en-US" b="0" i="1" smtClean="0">
                            <a:latin typeface="Cambria Math" panose="02040503050406030204" pitchFamily="18" charset="0"/>
                          </a:rPr>
                          <m:t>𝑑𝑡</m:t>
                        </m:r>
                      </m:den>
                    </m:f>
                    <m:d>
                      <m:dPr>
                        <m:ctrlPr>
                          <a:rPr lang="en-US" b="0" i="1" smtClean="0">
                            <a:latin typeface="Cambria Math" panose="02040503050406030204" pitchFamily="18" charset="0"/>
                          </a:rPr>
                        </m:ctrlPr>
                      </m:dPr>
                      <m:e>
                        <m:r>
                          <a:rPr lang="en-US" i="1">
                            <a:latin typeface="Cambria Math" panose="02040503050406030204" pitchFamily="18" charset="0"/>
                          </a:rPr>
                          <m:t>1−</m:t>
                        </m:r>
                        <m:sSup>
                          <m:sSupPr>
                            <m:ctrlPr>
                              <a:rPr lang="en-US" i="1">
                                <a:latin typeface="Cambria Math" panose="02040503050406030204" pitchFamily="18" charset="0"/>
                              </a:rPr>
                            </m:ctrlPr>
                          </m:sSupPr>
                          <m:e>
                            <m:r>
                              <a:rPr lang="en-US" i="1">
                                <a:latin typeface="Cambria Math" panose="02040503050406030204" pitchFamily="18" charset="0"/>
                              </a:rPr>
                              <m:t>𝑒</m:t>
                            </m:r>
                          </m:e>
                          <m:sup>
                            <m:r>
                              <a:rPr lang="en-US" i="1">
                                <a:latin typeface="Cambria Math" panose="02040503050406030204" pitchFamily="18" charset="0"/>
                              </a:rPr>
                              <m:t>−</m:t>
                            </m:r>
                            <m:r>
                              <a:rPr lang="en-US" i="1">
                                <a:latin typeface="Cambria Math" panose="02040503050406030204" pitchFamily="18" charset="0"/>
                              </a:rPr>
                              <m:t>𝜆</m:t>
                            </m:r>
                            <m:r>
                              <a:rPr lang="en-US" i="1">
                                <a:latin typeface="Cambria Math" panose="02040503050406030204" pitchFamily="18" charset="0"/>
                              </a:rPr>
                              <m:t>𝑡</m:t>
                            </m:r>
                          </m:sup>
                        </m:sSup>
                      </m:e>
                    </m:d>
                    <m:r>
                      <a:rPr lang="en-US" b="0" i="1" smtClean="0">
                        <a:latin typeface="Cambria Math" panose="02040503050406030204" pitchFamily="18" charset="0"/>
                      </a:rPr>
                      <m:t>=0−</m:t>
                    </m:r>
                    <m:f>
                      <m:fPr>
                        <m:ctrlPr>
                          <a:rPr lang="en-US" i="1">
                            <a:latin typeface="Cambria Math" panose="02040503050406030204" pitchFamily="18" charset="0"/>
                          </a:rPr>
                        </m:ctrlPr>
                      </m:fPr>
                      <m:num>
                        <m:r>
                          <a:rPr lang="en-US" i="1">
                            <a:latin typeface="Cambria Math" panose="02040503050406030204" pitchFamily="18" charset="0"/>
                          </a:rPr>
                          <m:t>𝑑</m:t>
                        </m:r>
                      </m:num>
                      <m:den>
                        <m:r>
                          <a:rPr lang="en-US" i="1">
                            <a:latin typeface="Cambria Math" panose="02040503050406030204" pitchFamily="18" charset="0"/>
                          </a:rPr>
                          <m:t>𝑑𝑡</m:t>
                        </m:r>
                      </m:den>
                    </m:f>
                    <m:d>
                      <m:dPr>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𝑒</m:t>
                            </m:r>
                          </m:e>
                          <m:sup>
                            <m:r>
                              <a:rPr lang="en-US" b="0" i="1" smtClean="0">
                                <a:latin typeface="Cambria Math" panose="02040503050406030204" pitchFamily="18" charset="0"/>
                              </a:rPr>
                              <m:t>−</m:t>
                            </m:r>
                            <m:r>
                              <a:rPr lang="en-US" b="0" i="1" smtClean="0">
                                <a:latin typeface="Cambria Math" panose="02040503050406030204" pitchFamily="18" charset="0"/>
                              </a:rPr>
                              <m:t>𝜆</m:t>
                            </m:r>
                            <m:r>
                              <a:rPr lang="en-US" b="0" i="1" smtClean="0">
                                <a:latin typeface="Cambria Math" panose="02040503050406030204" pitchFamily="18" charset="0"/>
                              </a:rPr>
                              <m:t>𝑡</m:t>
                            </m:r>
                          </m:sup>
                        </m:sSup>
                      </m:e>
                    </m:d>
                    <m:r>
                      <a:rPr lang="en-US" b="0" i="1" smtClean="0">
                        <a:latin typeface="Cambria Math" panose="02040503050406030204" pitchFamily="18" charset="0"/>
                      </a:rPr>
                      <m:t>=</m:t>
                    </m:r>
                    <m:r>
                      <a:rPr lang="en-US" b="0" i="1" smtClean="0">
                        <a:latin typeface="Cambria Math" panose="02040503050406030204" pitchFamily="18" charset="0"/>
                      </a:rPr>
                      <m:t>𝜆</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𝑒</m:t>
                        </m:r>
                      </m:e>
                      <m:sup>
                        <m:r>
                          <a:rPr lang="en-US" b="0" i="1" smtClean="0">
                            <a:latin typeface="Cambria Math" panose="02040503050406030204" pitchFamily="18" charset="0"/>
                          </a:rPr>
                          <m:t>−</m:t>
                        </m:r>
                        <m:r>
                          <a:rPr lang="en-US" b="0" i="1" smtClean="0">
                            <a:latin typeface="Cambria Math" panose="02040503050406030204" pitchFamily="18" charset="0"/>
                          </a:rPr>
                          <m:t>𝜆</m:t>
                        </m:r>
                        <m:r>
                          <a:rPr lang="en-US" b="0" i="1" smtClean="0">
                            <a:latin typeface="Cambria Math" panose="02040503050406030204" pitchFamily="18" charset="0"/>
                          </a:rPr>
                          <m:t>𝑡</m:t>
                        </m:r>
                      </m:sup>
                    </m:sSup>
                  </m:oMath>
                </a14:m>
                <a:r>
                  <a:rPr lang="en-US" dirty="0"/>
                  <a:t>.</a:t>
                </a:r>
              </a:p>
              <a:p>
                <a:endParaRPr lang="en-US" dirty="0"/>
              </a:p>
              <a:p>
                <a:r>
                  <a:rPr lang="en-US" dirty="0"/>
                  <a:t>For </a:t>
                </a:r>
                <a14:m>
                  <m:oMath xmlns:m="http://schemas.openxmlformats.org/officeDocument/2006/math">
                    <m:r>
                      <m:rPr>
                        <m:sty m:val="p"/>
                      </m:rPr>
                      <a:rPr lang="en-US" i="1">
                        <a:latin typeface="Cambria Math" panose="02040503050406030204" pitchFamily="18" charset="0"/>
                      </a:rPr>
                      <m:t>t</m:t>
                    </m:r>
                    <m:r>
                      <a:rPr lang="en-US" b="0" i="1" smtClean="0">
                        <a:latin typeface="Cambria Math" panose="02040503050406030204" pitchFamily="18" charset="0"/>
                      </a:rPr>
                      <m:t>≥0</m:t>
                    </m:r>
                  </m:oMath>
                </a14:m>
                <a:r>
                  <a:rPr lang="en-US" dirty="0"/>
                  <a:t> it’s that expression</a:t>
                </a:r>
              </a:p>
              <a:p>
                <a:r>
                  <a:rPr lang="en-US" dirty="0"/>
                  <a:t>For </a:t>
                </a:r>
                <a14:m>
                  <m:oMath xmlns:m="http://schemas.openxmlformats.org/officeDocument/2006/math">
                    <m:r>
                      <a:rPr lang="en-US" b="0" i="1" smtClean="0">
                        <a:latin typeface="Cambria Math" panose="02040503050406030204" pitchFamily="18" charset="0"/>
                      </a:rPr>
                      <m:t>𝑡</m:t>
                    </m:r>
                    <m:r>
                      <a:rPr lang="en-US" b="0" i="1" smtClean="0">
                        <a:latin typeface="Cambria Math" panose="02040503050406030204" pitchFamily="18" charset="0"/>
                      </a:rPr>
                      <m:t>&lt;0</m:t>
                    </m:r>
                  </m:oMath>
                </a14:m>
                <a:r>
                  <a:rPr lang="en-US" dirty="0"/>
                  <a:t> it’s just </a:t>
                </a:r>
                <a14:m>
                  <m:oMath xmlns:m="http://schemas.openxmlformats.org/officeDocument/2006/math">
                    <m:r>
                      <a:rPr lang="en-US" b="0" i="1" smtClean="0">
                        <a:latin typeface="Cambria Math" panose="02040503050406030204" pitchFamily="18" charset="0"/>
                      </a:rPr>
                      <m:t>0</m:t>
                    </m:r>
                    <m:r>
                      <a:rPr lang="en-US" b="0" i="0" smtClean="0">
                        <a:latin typeface="Cambria Math" panose="02040503050406030204" pitchFamily="18" charset="0"/>
                      </a:rPr>
                      <m:t>.</m:t>
                    </m:r>
                  </m:oMath>
                </a14:m>
                <a:endParaRPr lang="en-US" dirty="0"/>
              </a:p>
            </p:txBody>
          </p:sp>
        </mc:Choice>
        <mc:Fallback xmlns="">
          <p:sp>
            <p:nvSpPr>
              <p:cNvPr id="3" name="Content Placeholder 2">
                <a:extLst>
                  <a:ext uri="{FF2B5EF4-FFF2-40B4-BE49-F238E27FC236}">
                    <a16:creationId xmlns:a16="http://schemas.microsoft.com/office/drawing/2014/main" id="{BA90509E-04A1-482B-BD4B-FCA0046939D5}"/>
                  </a:ext>
                </a:extLst>
              </p:cNvPr>
              <p:cNvSpPr>
                <a:spLocks noGrp="1" noRot="1" noChangeAspect="1" noMove="1" noResize="1" noEditPoints="1" noAdjustHandles="1" noChangeArrowheads="1" noChangeShapeType="1" noTextEdit="1"/>
              </p:cNvSpPr>
              <p:nvPr>
                <p:ph idx="1"/>
              </p:nvPr>
            </p:nvSpPr>
            <p:spPr>
              <a:blipFill>
                <a:blip r:embed="rId2"/>
                <a:stretch>
                  <a:fillRect l="-654"/>
                </a:stretch>
              </a:blipFill>
            </p:spPr>
            <p:txBody>
              <a:bodyPr/>
              <a:lstStyle/>
              <a:p>
                <a:r>
                  <a:rPr lang="en-US">
                    <a:noFill/>
                  </a:rPr>
                  <a:t> </a:t>
                </a:r>
              </a:p>
            </p:txBody>
          </p:sp>
        </mc:Fallback>
      </mc:AlternateContent>
    </p:spTree>
    <p:extLst>
      <p:ext uri="{BB962C8B-B14F-4D97-AF65-F5344CB8AC3E}">
        <p14:creationId xmlns:p14="http://schemas.microsoft.com/office/powerpoint/2010/main" val="14357696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742E7-8B2E-43C3-96B2-6A138BEFC06C}"/>
              </a:ext>
            </a:extLst>
          </p:cNvPr>
          <p:cNvSpPr>
            <a:spLocks noGrp="1"/>
          </p:cNvSpPr>
          <p:nvPr>
            <p:ph type="title"/>
          </p:nvPr>
        </p:nvSpPr>
        <p:spPr/>
        <p:txBody>
          <a:bodyPr/>
          <a:lstStyle/>
          <a:p>
            <a:r>
              <a:rPr lang="en-US" i="1" u="sng" dirty="0"/>
              <a:t>Exponential</a:t>
            </a:r>
            <a:r>
              <a:rPr lang="en-US" dirty="0"/>
              <a:t> Distribution- </a:t>
            </a:r>
            <a:r>
              <a:rPr lang="en-US" b="1" dirty="0"/>
              <a:t>PDF</a:t>
            </a:r>
            <a:endParaRPr lang="en-US" dirty="0"/>
          </a:p>
        </p:txBody>
      </p:sp>
      <p:pic>
        <p:nvPicPr>
          <p:cNvPr id="4" name="Content Placeholder 3">
            <a:extLst>
              <a:ext uri="{FF2B5EF4-FFF2-40B4-BE49-F238E27FC236}">
                <a16:creationId xmlns:a16="http://schemas.microsoft.com/office/drawing/2014/main" id="{AC95D989-6090-445D-9042-6DA8A710F7A1}"/>
              </a:ext>
            </a:extLst>
          </p:cNvPr>
          <p:cNvPicPr>
            <a:picLocks noGrp="1" noChangeAspect="1"/>
          </p:cNvPicPr>
          <p:nvPr>
            <p:ph idx="1"/>
          </p:nvPr>
        </p:nvPicPr>
        <p:blipFill>
          <a:blip r:embed="rId3"/>
          <a:stretch>
            <a:fillRect/>
          </a:stretch>
        </p:blipFill>
        <p:spPr>
          <a:xfrm>
            <a:off x="688193" y="1463675"/>
            <a:ext cx="10960077" cy="4845050"/>
          </a:xfrm>
          <a:prstGeom prst="rect">
            <a:avLst/>
          </a:prstGeom>
        </p:spPr>
      </p:pic>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81B75478-EA05-4E43-B836-BD919D0AA63C}"/>
                  </a:ext>
                </a:extLst>
              </p:cNvPr>
              <p:cNvSpPr/>
              <p:nvPr/>
            </p:nvSpPr>
            <p:spPr>
              <a:xfrm>
                <a:off x="8745415" y="1586524"/>
                <a:ext cx="2618154" cy="984738"/>
              </a:xfrm>
              <a:prstGeom prst="rect">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schemeClr val="tx1"/>
                    </a:solidFill>
                  </a:rPr>
                  <a:t>Red: </a:t>
                </a:r>
                <a14:m>
                  <m:oMath xmlns:m="http://schemas.openxmlformats.org/officeDocument/2006/math">
                    <m:r>
                      <a:rPr lang="en-US" sz="2000" b="0" i="1" smtClean="0">
                        <a:solidFill>
                          <a:schemeClr val="tx1"/>
                        </a:solidFill>
                        <a:latin typeface="Cambria Math" panose="02040503050406030204" pitchFamily="18" charset="0"/>
                      </a:rPr>
                      <m:t>𝜆</m:t>
                    </m:r>
                    <m:r>
                      <a:rPr lang="en-US" sz="2000" b="0" i="1" smtClean="0">
                        <a:solidFill>
                          <a:schemeClr val="tx1"/>
                        </a:solidFill>
                        <a:latin typeface="Cambria Math" panose="02040503050406030204" pitchFamily="18" charset="0"/>
                      </a:rPr>
                      <m:t>=5</m:t>
                    </m:r>
                  </m:oMath>
                </a14:m>
                <a:endParaRPr lang="en-US" sz="2000" b="0" dirty="0">
                  <a:solidFill>
                    <a:schemeClr val="tx1"/>
                  </a:solidFill>
                </a:endParaRPr>
              </a:p>
              <a:p>
                <a:r>
                  <a:rPr lang="en-US" sz="2000" dirty="0">
                    <a:solidFill>
                      <a:schemeClr val="tx1"/>
                    </a:solidFill>
                  </a:rPr>
                  <a:t>Blue: </a:t>
                </a:r>
                <a14:m>
                  <m:oMath xmlns:m="http://schemas.openxmlformats.org/officeDocument/2006/math">
                    <m:r>
                      <a:rPr lang="en-US" sz="2000" b="0" i="1" smtClean="0">
                        <a:solidFill>
                          <a:schemeClr val="tx1"/>
                        </a:solidFill>
                        <a:latin typeface="Cambria Math" panose="02040503050406030204" pitchFamily="18" charset="0"/>
                      </a:rPr>
                      <m:t>𝜆</m:t>
                    </m:r>
                    <m:r>
                      <a:rPr lang="en-US" sz="2000" b="0" i="1" smtClean="0">
                        <a:solidFill>
                          <a:schemeClr val="tx1"/>
                        </a:solidFill>
                        <a:latin typeface="Cambria Math" panose="02040503050406030204" pitchFamily="18" charset="0"/>
                      </a:rPr>
                      <m:t>=2</m:t>
                    </m:r>
                  </m:oMath>
                </a14:m>
                <a:endParaRPr lang="en-US" sz="2000" b="0" dirty="0">
                  <a:solidFill>
                    <a:schemeClr val="tx1"/>
                  </a:solidFill>
                </a:endParaRPr>
              </a:p>
              <a:p>
                <a:r>
                  <a:rPr lang="en-US" sz="2000" dirty="0">
                    <a:solidFill>
                      <a:schemeClr val="tx1"/>
                    </a:solidFill>
                  </a:rPr>
                  <a:t>Purple: </a:t>
                </a:r>
                <a14:m>
                  <m:oMath xmlns:m="http://schemas.openxmlformats.org/officeDocument/2006/math">
                    <m:r>
                      <a:rPr lang="en-US" sz="2000" b="0" i="1" smtClean="0">
                        <a:solidFill>
                          <a:schemeClr val="tx1"/>
                        </a:solidFill>
                        <a:latin typeface="Cambria Math" panose="02040503050406030204" pitchFamily="18" charset="0"/>
                      </a:rPr>
                      <m:t>𝜆</m:t>
                    </m:r>
                    <m:r>
                      <a:rPr lang="en-US" sz="2000" b="0" i="1" smtClean="0">
                        <a:solidFill>
                          <a:schemeClr val="tx1"/>
                        </a:solidFill>
                        <a:latin typeface="Cambria Math" panose="02040503050406030204" pitchFamily="18" charset="0"/>
                      </a:rPr>
                      <m:t>=0.5</m:t>
                    </m:r>
                  </m:oMath>
                </a14:m>
                <a:endParaRPr lang="en-US" sz="2000" dirty="0">
                  <a:solidFill>
                    <a:schemeClr val="tx1"/>
                  </a:solidFill>
                </a:endParaRPr>
              </a:p>
            </p:txBody>
          </p:sp>
        </mc:Choice>
        <mc:Fallback xmlns="">
          <p:sp>
            <p:nvSpPr>
              <p:cNvPr id="6" name="Rectangle 5">
                <a:extLst>
                  <a:ext uri="{FF2B5EF4-FFF2-40B4-BE49-F238E27FC236}">
                    <a16:creationId xmlns:a16="http://schemas.microsoft.com/office/drawing/2014/main" id="{81B75478-EA05-4E43-B836-BD919D0AA63C}"/>
                  </a:ext>
                </a:extLst>
              </p:cNvPr>
              <p:cNvSpPr>
                <a:spLocks noRot="1" noChangeAspect="1" noMove="1" noResize="1" noEditPoints="1" noAdjustHandles="1" noChangeArrowheads="1" noChangeShapeType="1" noTextEdit="1"/>
              </p:cNvSpPr>
              <p:nvPr/>
            </p:nvSpPr>
            <p:spPr>
              <a:xfrm>
                <a:off x="8745415" y="1586524"/>
                <a:ext cx="2618154" cy="984738"/>
              </a:xfrm>
              <a:prstGeom prst="rect">
                <a:avLst/>
              </a:prstGeom>
              <a:blipFill>
                <a:blip r:embed="rId4"/>
                <a:stretch>
                  <a:fillRect l="-2074" t="-2994" b="-10180"/>
                </a:stretch>
              </a:blipFill>
              <a:ln w="28575">
                <a:solidFill>
                  <a:schemeClr val="accent2"/>
                </a:solidFill>
              </a:ln>
            </p:spPr>
            <p:txBody>
              <a:bodyPr/>
              <a:lstStyle/>
              <a:p>
                <a:r>
                  <a:rPr lang="en-US">
                    <a:noFill/>
                  </a:rPr>
                  <a:t> </a:t>
                </a:r>
              </a:p>
            </p:txBody>
          </p:sp>
        </mc:Fallback>
      </mc:AlternateContent>
    </p:spTree>
    <p:extLst>
      <p:ext uri="{BB962C8B-B14F-4D97-AF65-F5344CB8AC3E}">
        <p14:creationId xmlns:p14="http://schemas.microsoft.com/office/powerpoint/2010/main" val="32185912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5DD1CF-D4CD-4EDE-A410-6FDE74C6C53A}"/>
              </a:ext>
            </a:extLst>
          </p:cNvPr>
          <p:cNvSpPr>
            <a:spLocks noGrp="1"/>
          </p:cNvSpPr>
          <p:nvPr>
            <p:ph type="title"/>
          </p:nvPr>
        </p:nvSpPr>
        <p:spPr/>
        <p:txBody>
          <a:bodyPr/>
          <a:lstStyle/>
          <a:p>
            <a:r>
              <a:rPr lang="en-US" dirty="0" err="1"/>
              <a:t>Memorylessness</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F0FEB84-CED7-4317-ADA4-12B42A3C5088}"/>
                  </a:ext>
                </a:extLst>
              </p:cNvPr>
              <p:cNvSpPr>
                <a:spLocks noGrp="1"/>
              </p:cNvSpPr>
              <p:nvPr>
                <p:ph idx="1"/>
              </p:nvPr>
            </p:nvSpPr>
            <p:spPr/>
            <p:txBody>
              <a:bodyPr/>
              <a:lstStyle/>
              <a:p>
                <a14:m>
                  <m:oMath xmlns:m="http://schemas.openxmlformats.org/officeDocument/2006/math">
                    <m:r>
                      <a:rPr lang="en-US" b="0" i="1" smtClean="0">
                        <a:latin typeface="Cambria Math" panose="02040503050406030204" pitchFamily="18" charset="0"/>
                      </a:rPr>
                      <m:t>ℙ</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+1</m:t>
                        </m:r>
                      </m:e>
                      <m:e>
                        <m:r>
                          <a:rPr lang="en-US" b="0" i="1" smtClean="0">
                            <a:latin typeface="Cambria Math" panose="02040503050406030204" pitchFamily="18" charset="0"/>
                          </a:rPr>
                          <m:t>𝑋</m:t>
                        </m:r>
                        <m:r>
                          <a:rPr lang="en-US" b="0" i="1" smtClean="0">
                            <a:latin typeface="Cambria Math" panose="02040503050406030204" pitchFamily="18" charset="0"/>
                          </a:rPr>
                          <m:t>≥1</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ℙ</m:t>
                        </m:r>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+1∩</m:t>
                        </m:r>
                        <m:r>
                          <a:rPr lang="en-US" b="0" i="1" smtClean="0">
                            <a:latin typeface="Cambria Math" panose="02040503050406030204" pitchFamily="18" charset="0"/>
                          </a:rPr>
                          <m:t>𝑋</m:t>
                        </m:r>
                        <m:r>
                          <a:rPr lang="en-US" b="0" i="1" smtClean="0">
                            <a:latin typeface="Cambria Math" panose="02040503050406030204" pitchFamily="18" charset="0"/>
                          </a:rPr>
                          <m:t>≥1)</m:t>
                        </m:r>
                      </m:num>
                      <m:den>
                        <m:r>
                          <a:rPr lang="en-US" b="0" i="1" smtClean="0">
                            <a:latin typeface="Cambria Math" panose="02040503050406030204" pitchFamily="18" charset="0"/>
                          </a:rPr>
                          <m:t>ℙ</m:t>
                        </m:r>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≥1)</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ℙ</m:t>
                        </m:r>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+1)</m:t>
                        </m:r>
                      </m:num>
                      <m:den>
                        <m:r>
                          <a:rPr lang="en-US" b="0" i="1" smtClean="0">
                            <a:latin typeface="Cambria Math" panose="02040503050406030204" pitchFamily="18" charset="0"/>
                          </a:rPr>
                          <m:t>1−(1−</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𝑒</m:t>
                            </m:r>
                          </m:e>
                          <m:sup>
                            <m:r>
                              <a:rPr lang="en-US" b="0" i="1" smtClean="0">
                                <a:latin typeface="Cambria Math" panose="02040503050406030204" pitchFamily="18" charset="0"/>
                              </a:rPr>
                              <m:t>−</m:t>
                            </m:r>
                            <m:r>
                              <a:rPr lang="en-US" b="0" i="1" smtClean="0">
                                <a:latin typeface="Cambria Math" panose="02040503050406030204" pitchFamily="18" charset="0"/>
                              </a:rPr>
                              <m:t>𝜆</m:t>
                            </m:r>
                            <m:r>
                              <a:rPr lang="en-US" b="0" i="1" smtClean="0">
                                <a:latin typeface="Cambria Math" panose="02040503050406030204" pitchFamily="18" charset="0"/>
                              </a:rPr>
                              <m:t>⋅1</m:t>
                            </m:r>
                          </m:sup>
                        </m:sSup>
                        <m:r>
                          <a:rPr lang="en-US" b="0" i="1" smtClean="0">
                            <a:latin typeface="Cambria Math" panose="02040503050406030204" pitchFamily="18" charset="0"/>
                          </a:rPr>
                          <m:t>)</m:t>
                        </m:r>
                      </m:den>
                    </m:f>
                  </m:oMath>
                </a14:m>
                <a:endParaRPr lang="en-US" b="0" dirty="0"/>
              </a:p>
              <a:p>
                <a14:m>
                  <m:oMath xmlns:m="http://schemas.openxmlformats.org/officeDocument/2006/math">
                    <m:r>
                      <a:rPr lang="en-US" b="0" i="1" smtClean="0">
                        <a:latin typeface="Cambria Math" panose="02040503050406030204" pitchFamily="18" charset="0"/>
                      </a:rPr>
                      <m:t>=</m:t>
                    </m:r>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r>
                              <a:rPr lang="en-US" b="0" i="1" smtClean="0">
                                <a:latin typeface="Cambria Math" panose="02040503050406030204" pitchFamily="18" charset="0"/>
                              </a:rPr>
                              <m:t>𝑒</m:t>
                            </m:r>
                          </m:e>
                          <m:sup>
                            <m:r>
                              <a:rPr lang="en-US" b="0" i="1" smtClean="0">
                                <a:latin typeface="Cambria Math" panose="02040503050406030204" pitchFamily="18" charset="0"/>
                              </a:rPr>
                              <m:t>−</m:t>
                            </m:r>
                            <m:r>
                              <a:rPr lang="en-US" b="0" i="1" smtClean="0">
                                <a:latin typeface="Cambria Math" panose="02040503050406030204" pitchFamily="18" charset="0"/>
                              </a:rPr>
                              <m:t>𝜆</m:t>
                            </m:r>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+1)</m:t>
                            </m:r>
                          </m:sup>
                        </m:sSup>
                      </m:num>
                      <m:den>
                        <m:sSup>
                          <m:sSupPr>
                            <m:ctrlPr>
                              <a:rPr lang="en-US" b="0" i="1" smtClean="0">
                                <a:latin typeface="Cambria Math" panose="02040503050406030204" pitchFamily="18" charset="0"/>
                              </a:rPr>
                            </m:ctrlPr>
                          </m:sSupPr>
                          <m:e>
                            <m:r>
                              <a:rPr lang="en-US" b="0" i="1" smtClean="0">
                                <a:latin typeface="Cambria Math" panose="02040503050406030204" pitchFamily="18" charset="0"/>
                              </a:rPr>
                              <m:t>𝑒</m:t>
                            </m:r>
                          </m:e>
                          <m:sup>
                            <m:r>
                              <a:rPr lang="en-US" b="0" i="1" smtClean="0">
                                <a:latin typeface="Cambria Math" panose="02040503050406030204" pitchFamily="18" charset="0"/>
                              </a:rPr>
                              <m:t>−</m:t>
                            </m:r>
                            <m:r>
                              <a:rPr lang="en-US" b="0" i="1" smtClean="0">
                                <a:latin typeface="Cambria Math" panose="02040503050406030204" pitchFamily="18" charset="0"/>
                              </a:rPr>
                              <m:t>𝜆</m:t>
                            </m:r>
                          </m:sup>
                        </m:sSup>
                      </m:den>
                    </m:f>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𝑒</m:t>
                        </m:r>
                      </m:e>
                      <m:sup>
                        <m:r>
                          <a:rPr lang="en-US" b="0" i="1" smtClean="0">
                            <a:latin typeface="Cambria Math" panose="02040503050406030204" pitchFamily="18" charset="0"/>
                          </a:rPr>
                          <m:t>−</m:t>
                        </m:r>
                        <m:r>
                          <a:rPr lang="en-US" b="0" i="1" smtClean="0">
                            <a:latin typeface="Cambria Math" panose="02040503050406030204" pitchFamily="18" charset="0"/>
                          </a:rPr>
                          <m:t>𝜆</m:t>
                        </m:r>
                        <m:r>
                          <a:rPr lang="en-US" b="0" i="1" smtClean="0">
                            <a:latin typeface="Cambria Math" panose="02040503050406030204" pitchFamily="18" charset="0"/>
                          </a:rPr>
                          <m:t>𝑘</m:t>
                        </m:r>
                      </m:sup>
                    </m:sSup>
                  </m:oMath>
                </a14:m>
                <a:endParaRPr lang="en-US" dirty="0"/>
              </a:p>
              <a:p>
                <a:endParaRPr lang="en-US" dirty="0"/>
              </a:p>
              <a:p>
                <a:r>
                  <a:rPr lang="en-US" dirty="0"/>
                  <a:t>What about </a:t>
                </a:r>
                <a14:m>
                  <m:oMath xmlns:m="http://schemas.openxmlformats.org/officeDocument/2006/math">
                    <m:r>
                      <a:rPr lang="en-US" b="0" i="1" smtClean="0">
                        <a:latin typeface="Cambria Math" panose="02040503050406030204" pitchFamily="18" charset="0"/>
                      </a:rPr>
                      <m:t>ℙ</m:t>
                    </m:r>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m:t>
                    </m:r>
                  </m:oMath>
                </a14:m>
                <a:r>
                  <a:rPr lang="en-US" dirty="0"/>
                  <a:t> (without conditioning on the first step)?</a:t>
                </a:r>
              </a:p>
              <a:p>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1−(1−</m:t>
                        </m:r>
                        <m:r>
                          <a:rPr lang="en-US" b="0" i="1" smtClean="0">
                            <a:latin typeface="Cambria Math" panose="02040503050406030204" pitchFamily="18" charset="0"/>
                          </a:rPr>
                          <m:t>𝑒</m:t>
                        </m:r>
                      </m:e>
                      <m:sup>
                        <m:r>
                          <a:rPr lang="en-US" b="0" i="1" smtClean="0">
                            <a:latin typeface="Cambria Math" panose="02040503050406030204" pitchFamily="18" charset="0"/>
                          </a:rPr>
                          <m:t>−</m:t>
                        </m:r>
                        <m:r>
                          <a:rPr lang="en-US" b="0" i="1" smtClean="0">
                            <a:latin typeface="Cambria Math" panose="02040503050406030204" pitchFamily="18" charset="0"/>
                          </a:rPr>
                          <m:t>𝜆</m:t>
                        </m:r>
                        <m:r>
                          <a:rPr lang="en-US" b="0" i="1" smtClean="0">
                            <a:latin typeface="Cambria Math" panose="02040503050406030204" pitchFamily="18" charset="0"/>
                          </a:rPr>
                          <m:t>𝑘</m:t>
                        </m:r>
                      </m:sup>
                    </m:sSup>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𝑒</m:t>
                        </m:r>
                      </m:e>
                      <m:sup>
                        <m:r>
                          <a:rPr lang="en-US" b="0" i="1" smtClean="0">
                            <a:latin typeface="Cambria Math" panose="02040503050406030204" pitchFamily="18" charset="0"/>
                          </a:rPr>
                          <m:t>−</m:t>
                        </m:r>
                        <m:r>
                          <a:rPr lang="en-US" b="0" i="1" smtClean="0">
                            <a:latin typeface="Cambria Math" panose="02040503050406030204" pitchFamily="18" charset="0"/>
                          </a:rPr>
                          <m:t>𝜆</m:t>
                        </m:r>
                        <m:r>
                          <a:rPr lang="en-US" b="0" i="1" smtClean="0">
                            <a:latin typeface="Cambria Math" panose="02040503050406030204" pitchFamily="18" charset="0"/>
                          </a:rPr>
                          <m:t>𝑘</m:t>
                        </m:r>
                      </m:sup>
                    </m:sSup>
                  </m:oMath>
                </a14:m>
                <a:endParaRPr lang="en-US" dirty="0"/>
              </a:p>
              <a:p>
                <a:r>
                  <a:rPr lang="en-US" dirty="0"/>
                  <a:t>It’s the same!!!</a:t>
                </a:r>
              </a:p>
              <a:p>
                <a:r>
                  <a:rPr lang="en-US" dirty="0"/>
                  <a:t>More generally, for an exponential </a:t>
                </a:r>
                <a:r>
                  <a:rPr lang="en-US" dirty="0" err="1"/>
                  <a:t>rv</a:t>
                </a:r>
                <a:r>
                  <a:rPr lang="en-US" dirty="0"/>
                  <a:t> </a:t>
                </a:r>
                <a14:m>
                  <m:oMath xmlns:m="http://schemas.openxmlformats.org/officeDocument/2006/math">
                    <m:r>
                      <a:rPr lang="en-US" b="0" i="1" smtClean="0">
                        <a:latin typeface="Cambria Math" panose="02040503050406030204" pitchFamily="18" charset="0"/>
                      </a:rPr>
                      <m:t>𝑋</m:t>
                    </m:r>
                    <m:r>
                      <a:rPr lang="en-US" b="0" i="1" smtClean="0">
                        <a:latin typeface="Cambria Math" panose="02040503050406030204" pitchFamily="18" charset="0"/>
                      </a:rPr>
                      <m:t>,</m:t>
                    </m:r>
                  </m:oMath>
                </a14:m>
                <a:r>
                  <a:rPr lang="en-US" dirty="0"/>
                  <a:t> </a:t>
                </a:r>
                <a14:m>
                  <m:oMath xmlns:m="http://schemas.openxmlformats.org/officeDocument/2006/math">
                    <m:r>
                      <a:rPr lang="en-US" b="0" i="1" dirty="0" smtClean="0">
                        <a:latin typeface="Cambria Math" panose="02040503050406030204" pitchFamily="18" charset="0"/>
                      </a:rPr>
                      <m:t>ℙ</m:t>
                    </m:r>
                    <m:d>
                      <m:dPr>
                        <m:ctrlPr>
                          <a:rPr lang="en-US" b="0" i="1" dirty="0" smtClean="0">
                            <a:latin typeface="Cambria Math" panose="02040503050406030204" pitchFamily="18" charset="0"/>
                          </a:rPr>
                        </m:ctrlPr>
                      </m:dPr>
                      <m:e>
                        <m:r>
                          <a:rPr lang="en-US" b="0" i="1" dirty="0" smtClean="0">
                            <a:latin typeface="Cambria Math" panose="02040503050406030204" pitchFamily="18" charset="0"/>
                          </a:rPr>
                          <m:t>𝑋</m:t>
                        </m:r>
                        <m:r>
                          <a:rPr lang="en-US" b="0" i="1" dirty="0" smtClean="0">
                            <a:latin typeface="Cambria Math" panose="02040503050406030204" pitchFamily="18" charset="0"/>
                          </a:rPr>
                          <m:t>≥</m:t>
                        </m:r>
                        <m:r>
                          <a:rPr lang="en-US" b="0" i="1" dirty="0" smtClean="0">
                            <a:latin typeface="Cambria Math" panose="02040503050406030204" pitchFamily="18" charset="0"/>
                          </a:rPr>
                          <m:t>𝑠</m:t>
                        </m:r>
                        <m:r>
                          <a:rPr lang="en-US" b="0" i="1" dirty="0" smtClean="0">
                            <a:latin typeface="Cambria Math" panose="02040503050406030204" pitchFamily="18" charset="0"/>
                          </a:rPr>
                          <m:t>+</m:t>
                        </m:r>
                        <m:r>
                          <a:rPr lang="en-US" b="0" i="1" dirty="0" smtClean="0">
                            <a:latin typeface="Cambria Math" panose="02040503050406030204" pitchFamily="18" charset="0"/>
                          </a:rPr>
                          <m:t>𝑡</m:t>
                        </m:r>
                      </m:e>
                      <m:e>
                        <m:r>
                          <a:rPr lang="en-US" b="0" i="1" dirty="0" smtClean="0">
                            <a:latin typeface="Cambria Math" panose="02040503050406030204" pitchFamily="18" charset="0"/>
                          </a:rPr>
                          <m:t>𝑋</m:t>
                        </m:r>
                        <m:r>
                          <a:rPr lang="en-US" b="0" i="1" dirty="0" smtClean="0">
                            <a:latin typeface="Cambria Math" panose="02040503050406030204" pitchFamily="18" charset="0"/>
                          </a:rPr>
                          <m:t>≥</m:t>
                        </m:r>
                        <m:r>
                          <a:rPr lang="en-US" b="0" i="1" dirty="0" smtClean="0">
                            <a:latin typeface="Cambria Math" panose="02040503050406030204" pitchFamily="18" charset="0"/>
                          </a:rPr>
                          <m:t>𝑠</m:t>
                        </m:r>
                      </m:e>
                    </m:d>
                    <m:r>
                      <a:rPr lang="en-US" b="0" i="1" dirty="0" smtClean="0">
                        <a:latin typeface="Cambria Math" panose="02040503050406030204" pitchFamily="18" charset="0"/>
                      </a:rPr>
                      <m:t>=</m:t>
                    </m:r>
                    <m:r>
                      <a:rPr lang="en-US" b="0" i="1" dirty="0" smtClean="0">
                        <a:latin typeface="Cambria Math" panose="02040503050406030204" pitchFamily="18" charset="0"/>
                      </a:rPr>
                      <m:t>ℙ</m:t>
                    </m:r>
                    <m:r>
                      <a:rPr lang="en-US" b="0" i="1" dirty="0" smtClean="0">
                        <a:latin typeface="Cambria Math" panose="02040503050406030204" pitchFamily="18" charset="0"/>
                      </a:rPr>
                      <m:t>(</m:t>
                    </m:r>
                    <m:r>
                      <a:rPr lang="en-US" b="0" i="1" dirty="0" smtClean="0">
                        <a:latin typeface="Cambria Math" panose="02040503050406030204" pitchFamily="18" charset="0"/>
                      </a:rPr>
                      <m:t>𝑋</m:t>
                    </m:r>
                    <m:r>
                      <a:rPr lang="en-US" b="0" i="1" dirty="0" smtClean="0">
                        <a:latin typeface="Cambria Math" panose="02040503050406030204" pitchFamily="18" charset="0"/>
                      </a:rPr>
                      <m:t>≥</m:t>
                    </m:r>
                    <m:r>
                      <a:rPr lang="en-US" b="0" i="1" dirty="0" smtClean="0">
                        <a:latin typeface="Cambria Math" panose="02040503050406030204" pitchFamily="18" charset="0"/>
                      </a:rPr>
                      <m:t>𝑡</m:t>
                    </m:r>
                    <m:r>
                      <a:rPr lang="en-US" b="0" i="1" dirty="0" smtClean="0">
                        <a:latin typeface="Cambria Math" panose="02040503050406030204" pitchFamily="18" charset="0"/>
                      </a:rPr>
                      <m:t>)</m:t>
                    </m:r>
                  </m:oMath>
                </a14:m>
                <a:endParaRPr lang="en-US" dirty="0"/>
              </a:p>
            </p:txBody>
          </p:sp>
        </mc:Choice>
        <mc:Fallback xmlns="">
          <p:sp>
            <p:nvSpPr>
              <p:cNvPr id="3" name="Content Placeholder 2">
                <a:extLst>
                  <a:ext uri="{FF2B5EF4-FFF2-40B4-BE49-F238E27FC236}">
                    <a16:creationId xmlns:a16="http://schemas.microsoft.com/office/drawing/2014/main" id="{FF0FEB84-CED7-4317-ADA4-12B42A3C5088}"/>
                  </a:ext>
                </a:extLst>
              </p:cNvPr>
              <p:cNvSpPr>
                <a:spLocks noGrp="1" noRot="1" noChangeAspect="1" noMove="1" noResize="1" noEditPoints="1" noAdjustHandles="1" noChangeArrowheads="1" noChangeShapeType="1" noTextEdit="1"/>
              </p:cNvSpPr>
              <p:nvPr>
                <p:ph idx="1"/>
              </p:nvPr>
            </p:nvSpPr>
            <p:spPr>
              <a:blipFill>
                <a:blip r:embed="rId2"/>
                <a:stretch>
                  <a:fillRect l="-654"/>
                </a:stretch>
              </a:blipFill>
            </p:spPr>
            <p:txBody>
              <a:bodyPr/>
              <a:lstStyle/>
              <a:p>
                <a:r>
                  <a:rPr lang="en-US">
                    <a:noFill/>
                  </a:rPr>
                  <a:t> </a:t>
                </a:r>
              </a:p>
            </p:txBody>
          </p:sp>
        </mc:Fallback>
      </mc:AlternateContent>
    </p:spTree>
    <p:extLst>
      <p:ext uri="{BB962C8B-B14F-4D97-AF65-F5344CB8AC3E}">
        <p14:creationId xmlns:p14="http://schemas.microsoft.com/office/powerpoint/2010/main" val="12493234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E199E-846C-46CB-8E6F-B139604FB5FC}"/>
              </a:ext>
            </a:extLst>
          </p:cNvPr>
          <p:cNvSpPr>
            <a:spLocks noGrp="1"/>
          </p:cNvSpPr>
          <p:nvPr>
            <p:ph type="title"/>
          </p:nvPr>
        </p:nvSpPr>
        <p:spPr/>
        <p:txBody>
          <a:bodyPr/>
          <a:lstStyle/>
          <a:p>
            <a:r>
              <a:rPr lang="en-US" dirty="0"/>
              <a:t>Side note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7AAF435-DBCA-43B9-BF6C-223E33C4AAE6}"/>
                  </a:ext>
                </a:extLst>
              </p:cNvPr>
              <p:cNvSpPr>
                <a:spLocks noGrp="1"/>
              </p:cNvSpPr>
              <p:nvPr>
                <p:ph idx="1"/>
              </p:nvPr>
            </p:nvSpPr>
            <p:spPr/>
            <p:txBody>
              <a:bodyPr/>
              <a:lstStyle/>
              <a:p>
                <a:r>
                  <a:rPr lang="en-US" dirty="0"/>
                  <a:t>I hid a trick in that algebra, </a:t>
                </a:r>
              </a:p>
              <a:p>
                <a14:m>
                  <m:oMath xmlns:m="http://schemas.openxmlformats.org/officeDocument/2006/math">
                    <m:r>
                      <a:rPr lang="en-US" b="0" i="1" smtClean="0">
                        <a:latin typeface="Cambria Math" panose="02040503050406030204" pitchFamily="18" charset="0"/>
                      </a:rPr>
                      <m:t>ℙ</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≥1</m:t>
                        </m:r>
                      </m:e>
                    </m:d>
                    <m:r>
                      <a:rPr lang="en-US" b="0" i="1" smtClean="0">
                        <a:latin typeface="Cambria Math" panose="02040503050406030204" pitchFamily="18" charset="0"/>
                      </a:rPr>
                      <m:t>=1−</m:t>
                    </m:r>
                    <m:r>
                      <a:rPr lang="en-US" b="0" i="1" smtClean="0">
                        <a:latin typeface="Cambria Math" panose="02040503050406030204" pitchFamily="18" charset="0"/>
                      </a:rPr>
                      <m:t>ℙ</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&lt;1</m:t>
                        </m:r>
                      </m:e>
                    </m:d>
                    <m:r>
                      <a:rPr lang="en-US" b="0" i="1" smtClean="0">
                        <a:latin typeface="Cambria Math" panose="02040503050406030204" pitchFamily="18" charset="0"/>
                      </a:rPr>
                      <m:t>=1−</m:t>
                    </m:r>
                    <m:r>
                      <a:rPr lang="en-US" b="0" i="1" smtClean="0">
                        <a:latin typeface="Cambria Math" panose="02040503050406030204" pitchFamily="18" charset="0"/>
                      </a:rPr>
                      <m:t>ℙ</m:t>
                    </m:r>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≤1)</m:t>
                    </m:r>
                  </m:oMath>
                </a14:m>
                <a:endParaRPr lang="en-US" dirty="0"/>
              </a:p>
              <a:p>
                <a:r>
                  <a:rPr lang="en-US" dirty="0"/>
                  <a:t>The first step is the complementary law.</a:t>
                </a:r>
              </a:p>
              <a:p>
                <a:r>
                  <a:rPr lang="en-US" dirty="0"/>
                  <a:t>The second step is using that </a:t>
                </a:r>
                <a14:m>
                  <m:oMath xmlns:m="http://schemas.openxmlformats.org/officeDocument/2006/math">
                    <m:nary>
                      <m:naryPr>
                        <m:ctrlPr>
                          <a:rPr lang="en-US" i="1" smtClean="0">
                            <a:latin typeface="Cambria Math" panose="02040503050406030204" pitchFamily="18" charset="0"/>
                          </a:rPr>
                        </m:ctrlPr>
                      </m:naryPr>
                      <m:sub>
                        <m:r>
                          <m:rPr>
                            <m:brk m:alnAt="23"/>
                          </m:rPr>
                          <a:rPr lang="en-US" b="0" i="1" smtClean="0">
                            <a:latin typeface="Cambria Math" panose="02040503050406030204" pitchFamily="18" charset="0"/>
                          </a:rPr>
                          <m:t>1</m:t>
                        </m:r>
                      </m:sub>
                      <m:sup>
                        <m:r>
                          <a:rPr lang="en-US" b="0" i="1" smtClean="0">
                            <a:latin typeface="Cambria Math" panose="02040503050406030204" pitchFamily="18" charset="0"/>
                          </a:rPr>
                          <m:t>1</m:t>
                        </m:r>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𝑧</m:t>
                            </m:r>
                          </m:e>
                        </m:d>
                        <m:r>
                          <m:rPr>
                            <m:sty m:val="p"/>
                          </m:rPr>
                          <a:rPr lang="en-US" b="0" i="0" smtClean="0">
                            <a:latin typeface="Cambria Math" panose="02040503050406030204" pitchFamily="18" charset="0"/>
                          </a:rPr>
                          <m:t>d</m:t>
                        </m:r>
                        <m:r>
                          <a:rPr lang="en-US" b="0" i="1" smtClean="0">
                            <a:latin typeface="Cambria Math" panose="02040503050406030204" pitchFamily="18" charset="0"/>
                          </a:rPr>
                          <m:t>𝑧</m:t>
                        </m:r>
                      </m:e>
                    </m:nary>
                    <m:r>
                      <a:rPr lang="en-US" b="0" i="1" smtClean="0">
                        <a:latin typeface="Cambria Math" panose="02040503050406030204" pitchFamily="18" charset="0"/>
                      </a:rPr>
                      <m:t>=0</m:t>
                    </m:r>
                  </m:oMath>
                </a14:m>
                <a:endParaRPr lang="en-US" dirty="0"/>
              </a:p>
              <a:p>
                <a:endParaRPr lang="en-US" dirty="0"/>
              </a:p>
              <a:p>
                <a:r>
                  <a:rPr lang="en-US" dirty="0"/>
                  <a:t>In general, for continuous random variables we can switch out </a:t>
                </a:r>
                <a14:m>
                  <m:oMath xmlns:m="http://schemas.openxmlformats.org/officeDocument/2006/math">
                    <m:r>
                      <a:rPr lang="en-US" b="0" i="1" smtClean="0">
                        <a:latin typeface="Cambria Math" panose="02040503050406030204" pitchFamily="18" charset="0"/>
                      </a:rPr>
                      <m:t>≤</m:t>
                    </m:r>
                  </m:oMath>
                </a14:m>
                <a:r>
                  <a:rPr lang="en-US" dirty="0"/>
                  <a:t> and </a:t>
                </a:r>
                <a14:m>
                  <m:oMath xmlns:m="http://schemas.openxmlformats.org/officeDocument/2006/math">
                    <m:r>
                      <a:rPr lang="en-US" b="0" i="1" smtClean="0">
                        <a:latin typeface="Cambria Math" panose="02040503050406030204" pitchFamily="18" charset="0"/>
                      </a:rPr>
                      <m:t>&lt; </m:t>
                    </m:r>
                  </m:oMath>
                </a14:m>
                <a:r>
                  <a:rPr lang="en-US" dirty="0"/>
                  <a:t>without anything changing. </a:t>
                </a:r>
              </a:p>
              <a:p>
                <a:pPr lvl="1"/>
                <a:r>
                  <a:rPr lang="en-US" dirty="0"/>
                  <a:t>We can’t make those switches for discrete random variables.</a:t>
                </a:r>
              </a:p>
            </p:txBody>
          </p:sp>
        </mc:Choice>
        <mc:Fallback xmlns="">
          <p:sp>
            <p:nvSpPr>
              <p:cNvPr id="3" name="Content Placeholder 2">
                <a:extLst>
                  <a:ext uri="{FF2B5EF4-FFF2-40B4-BE49-F238E27FC236}">
                    <a16:creationId xmlns:a16="http://schemas.microsoft.com/office/drawing/2014/main" id="{97AAF435-DBCA-43B9-BF6C-223E33C4AAE6}"/>
                  </a:ext>
                </a:extLst>
              </p:cNvPr>
              <p:cNvSpPr>
                <a:spLocks noGrp="1" noRot="1" noChangeAspect="1" noMove="1" noResize="1" noEditPoints="1" noAdjustHandles="1" noChangeArrowheads="1" noChangeShapeType="1" noTextEdit="1"/>
              </p:cNvSpPr>
              <p:nvPr>
                <p:ph idx="1"/>
              </p:nvPr>
            </p:nvSpPr>
            <p:spPr>
              <a:blipFill>
                <a:blip r:embed="rId2"/>
                <a:stretch>
                  <a:fillRect l="-654" t="-2138"/>
                </a:stretch>
              </a:blipFill>
            </p:spPr>
            <p:txBody>
              <a:bodyPr/>
              <a:lstStyle/>
              <a:p>
                <a:r>
                  <a:rPr lang="en-US">
                    <a:noFill/>
                  </a:rPr>
                  <a:t> </a:t>
                </a:r>
              </a:p>
            </p:txBody>
          </p:sp>
        </mc:Fallback>
      </mc:AlternateContent>
    </p:spTree>
    <p:extLst>
      <p:ext uri="{BB962C8B-B14F-4D97-AF65-F5344CB8AC3E}">
        <p14:creationId xmlns:p14="http://schemas.microsoft.com/office/powerpoint/2010/main" val="20793720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B5DEF-6753-4891-9CCB-6998CCFB973D}"/>
              </a:ext>
            </a:extLst>
          </p:cNvPr>
          <p:cNvSpPr>
            <a:spLocks noGrp="1"/>
          </p:cNvSpPr>
          <p:nvPr>
            <p:ph type="title"/>
          </p:nvPr>
        </p:nvSpPr>
        <p:spPr/>
        <p:txBody>
          <a:bodyPr/>
          <a:lstStyle/>
          <a:p>
            <a:r>
              <a:rPr lang="en-US" i="1" u="sng" dirty="0"/>
              <a:t>Exponential</a:t>
            </a:r>
            <a:r>
              <a:rPr lang="en-US" dirty="0"/>
              <a:t> Distribution- </a:t>
            </a:r>
            <a:r>
              <a:rPr lang="en-US" b="1" dirty="0"/>
              <a:t>Expectation</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CB886B4-F534-43AC-8649-423D66F5ABDB}"/>
                  </a:ext>
                </a:extLst>
              </p:cNvPr>
              <p:cNvSpPr>
                <a:spLocks noGrp="1"/>
              </p:cNvSpPr>
              <p:nvPr>
                <p:ph idx="1"/>
              </p:nvPr>
            </p:nvSpPr>
            <p:spPr/>
            <p:txBody>
              <a:bodyPr>
                <a:normAutofit/>
              </a:bodyPr>
              <a:lstStyle/>
              <a:p>
                <a14:m>
                  <m:oMath xmlns:m="http://schemas.openxmlformats.org/officeDocument/2006/math">
                    <m:r>
                      <a:rPr lang="en-US" i="1">
                        <a:latin typeface="Cambria Math" panose="02040503050406030204" pitchFamily="18" charset="0"/>
                      </a:rPr>
                      <m:t>𝑋</m:t>
                    </m:r>
                    <m:r>
                      <a:rPr lang="en-US" i="1">
                        <a:latin typeface="Cambria Math" panose="02040503050406030204" pitchFamily="18" charset="0"/>
                      </a:rPr>
                      <m:t>~</m:t>
                    </m:r>
                    <m:r>
                      <m:rPr>
                        <m:sty m:val="p"/>
                      </m:rPr>
                      <a:rPr lang="en-US">
                        <a:latin typeface="Cambria Math" panose="02040503050406030204" pitchFamily="18" charset="0"/>
                      </a:rPr>
                      <m:t>Exp</m:t>
                    </m:r>
                    <m:r>
                      <a:rPr lang="en-US" i="1">
                        <a:latin typeface="Cambria Math" panose="02040503050406030204" pitchFamily="18" charset="0"/>
                      </a:rPr>
                      <m:t>(</m:t>
                    </m:r>
                    <m:r>
                      <a:rPr lang="en-US" i="1">
                        <a:latin typeface="Cambria Math" panose="02040503050406030204" pitchFamily="18" charset="0"/>
                      </a:rPr>
                      <m:t>𝜆</m:t>
                    </m:r>
                    <m:r>
                      <a:rPr lang="en-US" i="1">
                        <a:latin typeface="Cambria Math" panose="02040503050406030204" pitchFamily="18" charset="0"/>
                      </a:rPr>
                      <m:t>)</m:t>
                    </m:r>
                  </m:oMath>
                </a14:m>
                <a:r>
                  <a:rPr lang="en-US" dirty="0"/>
                  <a:t> is time till the first event. Average of </a:t>
                </a:r>
                <a14:m>
                  <m:oMath xmlns:m="http://schemas.openxmlformats.org/officeDocument/2006/math">
                    <m:r>
                      <a:rPr lang="en-US" i="1">
                        <a:latin typeface="Cambria Math" panose="02040503050406030204" pitchFamily="18" charset="0"/>
                      </a:rPr>
                      <m:t>𝜆</m:t>
                    </m:r>
                  </m:oMath>
                </a14:m>
                <a:r>
                  <a:rPr lang="en-US" dirty="0"/>
                  <a:t> events per time unit. </a:t>
                </a:r>
              </a:p>
              <a:p>
                <a14:m>
                  <m:oMath xmlns:m="http://schemas.openxmlformats.org/officeDocument/2006/math">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nary>
                      <m:naryPr>
                        <m:ctrlPr>
                          <a:rPr lang="en-US" b="0" i="1" smtClean="0">
                            <a:latin typeface="Cambria Math" panose="02040503050406030204" pitchFamily="18" charset="0"/>
                          </a:rPr>
                        </m:ctrlPr>
                      </m:naryPr>
                      <m:sub>
                        <m:r>
                          <m:rPr>
                            <m:brk m:alnAt="23"/>
                          </m:rPr>
                          <a:rPr lang="en-US" b="0" i="1" smtClean="0">
                            <a:latin typeface="Cambria Math" panose="02040503050406030204" pitchFamily="18" charset="0"/>
                          </a:rPr>
                          <m:t>−</m:t>
                        </m:r>
                        <m:r>
                          <a:rPr lang="en-US" b="0" i="1" smtClean="0">
                            <a:latin typeface="Cambria Math" panose="02040503050406030204" pitchFamily="18" charset="0"/>
                          </a:rPr>
                          <m:t>∞</m:t>
                        </m:r>
                      </m:sub>
                      <m:sup>
                        <m:r>
                          <a:rPr lang="en-US" b="0" i="1" smtClean="0">
                            <a:latin typeface="Cambria Math" panose="02040503050406030204" pitchFamily="18" charset="0"/>
                          </a:rPr>
                          <m:t>∞</m:t>
                        </m:r>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r>
                              <a:rPr lang="en-US" b="0" i="1" smtClean="0">
                                <a:latin typeface="Cambria Math" panose="02040503050406030204" pitchFamily="18" charset="0"/>
                              </a:rPr>
                              <m:t>⋅</m:t>
                            </m:r>
                            <m:r>
                              <a:rPr lang="en-US" b="0" i="1" smtClean="0">
                                <a:latin typeface="Cambria Math" panose="02040503050406030204" pitchFamily="18" charset="0"/>
                              </a:rPr>
                              <m:t>𝑓</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𝑧</m:t>
                            </m:r>
                          </m:e>
                        </m:d>
                        <m:r>
                          <m:rPr>
                            <m:sty m:val="p"/>
                          </m:rPr>
                          <a:rPr lang="en-US" b="0" i="0" smtClean="0">
                            <a:latin typeface="Cambria Math" panose="02040503050406030204" pitchFamily="18" charset="0"/>
                          </a:rPr>
                          <m:t>d</m:t>
                        </m:r>
                        <m:r>
                          <a:rPr lang="en-US" b="0" i="1" smtClean="0">
                            <a:latin typeface="Cambria Math" panose="02040503050406030204" pitchFamily="18" charset="0"/>
                          </a:rPr>
                          <m:t>𝑧</m:t>
                        </m:r>
                      </m:e>
                    </m:nary>
                  </m:oMath>
                </a14:m>
                <a:endParaRPr lang="en-US" dirty="0"/>
              </a:p>
              <a:p>
                <a14:m>
                  <m:oMath xmlns:m="http://schemas.openxmlformats.org/officeDocument/2006/math">
                    <m:r>
                      <a:rPr lang="en-US" b="0" i="1" smtClean="0">
                        <a:latin typeface="Cambria Math" panose="02040503050406030204" pitchFamily="18" charset="0"/>
                      </a:rPr>
                      <m:t>=</m:t>
                    </m:r>
                    <m:nary>
                      <m:naryPr>
                        <m:ctrlPr>
                          <a:rPr lang="en-US" b="0" i="1" smtClean="0">
                            <a:latin typeface="Cambria Math" panose="02040503050406030204" pitchFamily="18" charset="0"/>
                          </a:rPr>
                        </m:ctrlPr>
                      </m:naryPr>
                      <m:sub>
                        <m:r>
                          <m:rPr>
                            <m:brk m:alnAt="23"/>
                          </m:rPr>
                          <a:rPr lang="en-US" b="0" i="1" smtClean="0">
                            <a:latin typeface="Cambria Math" panose="02040503050406030204" pitchFamily="18" charset="0"/>
                          </a:rPr>
                          <m:t>0</m:t>
                        </m:r>
                      </m:sub>
                      <m:sup>
                        <m:r>
                          <a:rPr lang="en-US" b="0" i="1" smtClean="0">
                            <a:latin typeface="Cambria Math" panose="02040503050406030204" pitchFamily="18" charset="0"/>
                          </a:rPr>
                          <m:t>∞</m:t>
                        </m:r>
                      </m:sup>
                      <m:e>
                        <m:r>
                          <a:rPr lang="en-US" b="0" i="1" smtClean="0">
                            <a:latin typeface="Cambria Math" panose="02040503050406030204" pitchFamily="18" charset="0"/>
                          </a:rPr>
                          <m:t>𝑧</m:t>
                        </m:r>
                        <m:r>
                          <a:rPr lang="en-US" b="0" i="1" smtClean="0">
                            <a:latin typeface="Cambria Math" panose="02040503050406030204" pitchFamily="18" charset="0"/>
                          </a:rPr>
                          <m:t>⋅</m:t>
                        </m:r>
                        <m:r>
                          <a:rPr lang="en-US" b="0" i="1" smtClean="0">
                            <a:latin typeface="Cambria Math" panose="02040503050406030204" pitchFamily="18" charset="0"/>
                          </a:rPr>
                          <m:t>𝜆</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𝑒</m:t>
                            </m:r>
                          </m:e>
                          <m:sup>
                            <m:r>
                              <a:rPr lang="en-US" b="0" i="1" smtClean="0">
                                <a:latin typeface="Cambria Math" panose="02040503050406030204" pitchFamily="18" charset="0"/>
                              </a:rPr>
                              <m:t>−</m:t>
                            </m:r>
                            <m:r>
                              <a:rPr lang="en-US" b="0" i="1" smtClean="0">
                                <a:latin typeface="Cambria Math" panose="02040503050406030204" pitchFamily="18" charset="0"/>
                              </a:rPr>
                              <m:t>𝜆</m:t>
                            </m:r>
                            <m:r>
                              <a:rPr lang="en-US" b="0" i="1" smtClean="0">
                                <a:latin typeface="Cambria Math" panose="02040503050406030204" pitchFamily="18" charset="0"/>
                              </a:rPr>
                              <m:t>𝑧</m:t>
                            </m:r>
                          </m:sup>
                        </m:sSup>
                      </m:e>
                    </m:nary>
                    <m:r>
                      <a:rPr lang="en-US" b="0" i="1" smtClean="0">
                        <a:latin typeface="Cambria Math" panose="02040503050406030204" pitchFamily="18" charset="0"/>
                      </a:rPr>
                      <m:t>𝑑𝑧</m:t>
                    </m:r>
                  </m:oMath>
                </a14:m>
                <a:endParaRPr lang="en-US" dirty="0"/>
              </a:p>
              <a:p>
                <a:r>
                  <a:rPr lang="en-US" dirty="0"/>
                  <a:t>Let </a:t>
                </a:r>
                <a14:m>
                  <m:oMath xmlns:m="http://schemas.openxmlformats.org/officeDocument/2006/math">
                    <m:r>
                      <a:rPr lang="en-US" b="0" i="1" smtClean="0">
                        <a:latin typeface="Cambria Math" panose="02040503050406030204" pitchFamily="18" charset="0"/>
                      </a:rPr>
                      <m:t>𝑢</m:t>
                    </m:r>
                    <m:r>
                      <a:rPr lang="en-US" b="0" i="1" smtClean="0">
                        <a:latin typeface="Cambria Math" panose="02040503050406030204" pitchFamily="18" charset="0"/>
                      </a:rPr>
                      <m:t>=</m:t>
                    </m:r>
                    <m:r>
                      <a:rPr lang="en-US" b="0" i="1" smtClean="0">
                        <a:latin typeface="Cambria Math" panose="02040503050406030204" pitchFamily="18" charset="0"/>
                      </a:rPr>
                      <m:t>𝑧</m:t>
                    </m:r>
                    <m:r>
                      <a:rPr lang="en-US" b="0" i="0" smtClean="0">
                        <a:latin typeface="Cambria Math" panose="02040503050406030204" pitchFamily="18" charset="0"/>
                      </a:rPr>
                      <m:t>; </m:t>
                    </m:r>
                    <m:r>
                      <a:rPr lang="en-US" b="0" i="1" smtClean="0">
                        <a:latin typeface="Cambria Math" panose="02040503050406030204" pitchFamily="18" charset="0"/>
                      </a:rPr>
                      <m:t>𝑑𝑣</m:t>
                    </m:r>
                    <m:r>
                      <a:rPr lang="en-US" b="0" i="1" smtClean="0">
                        <a:latin typeface="Cambria Math" panose="02040503050406030204" pitchFamily="18" charset="0"/>
                      </a:rPr>
                      <m:t>=</m:t>
                    </m:r>
                    <m:r>
                      <a:rPr lang="en-US" b="0" i="1" smtClean="0">
                        <a:latin typeface="Cambria Math" panose="02040503050406030204" pitchFamily="18" charset="0"/>
                      </a:rPr>
                      <m:t>𝜆</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𝑒</m:t>
                        </m:r>
                      </m:e>
                      <m:sup>
                        <m:r>
                          <a:rPr lang="en-US" b="0" i="1" smtClean="0">
                            <a:latin typeface="Cambria Math" panose="02040503050406030204" pitchFamily="18" charset="0"/>
                          </a:rPr>
                          <m:t>−</m:t>
                        </m:r>
                        <m:r>
                          <a:rPr lang="en-US" b="0" i="1" smtClean="0">
                            <a:latin typeface="Cambria Math" panose="02040503050406030204" pitchFamily="18" charset="0"/>
                          </a:rPr>
                          <m:t>𝜆</m:t>
                        </m:r>
                        <m:r>
                          <a:rPr lang="en-US" b="0" i="1" smtClean="0">
                            <a:latin typeface="Cambria Math" panose="02040503050406030204" pitchFamily="18" charset="0"/>
                          </a:rPr>
                          <m:t>𝑧</m:t>
                        </m:r>
                      </m:sup>
                    </m:sSup>
                    <m:r>
                      <a:rPr lang="en-US" b="0" i="1" smtClean="0">
                        <a:latin typeface="Cambria Math" panose="02040503050406030204" pitchFamily="18" charset="0"/>
                      </a:rPr>
                      <m:t>𝑑𝑧</m:t>
                    </m:r>
                  </m:oMath>
                </a14:m>
                <a:r>
                  <a:rPr lang="en-US" dirty="0"/>
                  <a:t> (</a:t>
                </a:r>
                <a14:m>
                  <m:oMath xmlns:m="http://schemas.openxmlformats.org/officeDocument/2006/math">
                    <m:r>
                      <a:rPr lang="en-US" b="0" i="1" dirty="0" smtClean="0">
                        <a:latin typeface="Cambria Math" panose="02040503050406030204" pitchFamily="18" charset="0"/>
                      </a:rPr>
                      <m:t>𝑣</m:t>
                    </m:r>
                    <m:r>
                      <a:rPr lang="en-US" b="0" i="1" dirty="0" smtClean="0">
                        <a:latin typeface="Cambria Math" panose="02040503050406030204" pitchFamily="18" charset="0"/>
                      </a:rPr>
                      <m:t>=−</m:t>
                    </m:r>
                    <m:sSup>
                      <m:sSupPr>
                        <m:ctrlPr>
                          <a:rPr lang="en-US" b="0" i="1" dirty="0" smtClean="0">
                            <a:latin typeface="Cambria Math" panose="02040503050406030204" pitchFamily="18" charset="0"/>
                          </a:rPr>
                        </m:ctrlPr>
                      </m:sSupPr>
                      <m:e>
                        <m:r>
                          <a:rPr lang="en-US" b="0" i="1" dirty="0" smtClean="0">
                            <a:latin typeface="Cambria Math" panose="02040503050406030204" pitchFamily="18" charset="0"/>
                          </a:rPr>
                          <m:t>𝑒</m:t>
                        </m:r>
                      </m:e>
                      <m:sup>
                        <m:r>
                          <a:rPr lang="en-US" b="0" i="1" dirty="0" smtClean="0">
                            <a:latin typeface="Cambria Math" panose="02040503050406030204" pitchFamily="18" charset="0"/>
                          </a:rPr>
                          <m:t>−</m:t>
                        </m:r>
                        <m:r>
                          <a:rPr lang="en-US" b="0" i="1" dirty="0" smtClean="0">
                            <a:latin typeface="Cambria Math" panose="02040503050406030204" pitchFamily="18" charset="0"/>
                          </a:rPr>
                          <m:t>𝜆</m:t>
                        </m:r>
                        <m:r>
                          <a:rPr lang="en-US" b="0" i="1" dirty="0" smtClean="0">
                            <a:latin typeface="Cambria Math" panose="02040503050406030204" pitchFamily="18" charset="0"/>
                          </a:rPr>
                          <m:t>𝑧</m:t>
                        </m:r>
                      </m:sup>
                    </m:sSup>
                  </m:oMath>
                </a14:m>
                <a:r>
                  <a:rPr lang="en-US" dirty="0"/>
                  <a:t>)</a:t>
                </a:r>
              </a:p>
              <a:p>
                <a:r>
                  <a:rPr lang="en-US" b="0" dirty="0"/>
                  <a:t>Integrate by parts:</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𝑧</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𝑒</m:t>
                        </m:r>
                      </m:e>
                      <m:sup>
                        <m:r>
                          <a:rPr lang="en-US" b="0" i="1" smtClean="0">
                            <a:latin typeface="Cambria Math" panose="02040503050406030204" pitchFamily="18" charset="0"/>
                          </a:rPr>
                          <m:t>−</m:t>
                        </m:r>
                        <m:r>
                          <a:rPr lang="en-US" b="0" i="1" smtClean="0">
                            <a:latin typeface="Cambria Math" panose="02040503050406030204" pitchFamily="18" charset="0"/>
                          </a:rPr>
                          <m:t>𝜆</m:t>
                        </m:r>
                        <m:r>
                          <a:rPr lang="en-US" b="0" i="1" smtClean="0">
                            <a:latin typeface="Cambria Math" panose="02040503050406030204" pitchFamily="18" charset="0"/>
                          </a:rPr>
                          <m:t>𝑧</m:t>
                        </m:r>
                      </m:sup>
                    </m:sSup>
                    <m:r>
                      <a:rPr lang="en-US" b="0" i="1" smtClean="0">
                        <a:latin typeface="Cambria Math" panose="02040503050406030204" pitchFamily="18" charset="0"/>
                      </a:rPr>
                      <m:t>−</m:t>
                    </m:r>
                    <m:nary>
                      <m:naryPr>
                        <m:limLoc m:val="undOvr"/>
                        <m:subHide m:val="on"/>
                        <m:supHide m:val="on"/>
                        <m:ctrlPr>
                          <a:rPr lang="en-US" b="0" i="1" smtClean="0">
                            <a:latin typeface="Cambria Math" panose="02040503050406030204" pitchFamily="18" charset="0"/>
                          </a:rPr>
                        </m:ctrlPr>
                      </m:naryPr>
                      <m:sub/>
                      <m:sup/>
                      <m:e>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𝑒</m:t>
                            </m:r>
                          </m:e>
                          <m:sup>
                            <m:r>
                              <a:rPr lang="en-US" i="1">
                                <a:latin typeface="Cambria Math" panose="02040503050406030204" pitchFamily="18" charset="0"/>
                              </a:rPr>
                              <m:t>−</m:t>
                            </m:r>
                            <m:r>
                              <a:rPr lang="en-US" i="1">
                                <a:latin typeface="Cambria Math" panose="02040503050406030204" pitchFamily="18" charset="0"/>
                              </a:rPr>
                              <m:t>𝜆</m:t>
                            </m:r>
                            <m:r>
                              <a:rPr lang="en-US" i="1">
                                <a:latin typeface="Cambria Math" panose="02040503050406030204" pitchFamily="18" charset="0"/>
                              </a:rPr>
                              <m:t>𝑧</m:t>
                            </m:r>
                          </m:sup>
                        </m:sSup>
                      </m:e>
                    </m:nary>
                    <m:r>
                      <a:rPr lang="en-US" b="0" i="1" smtClean="0">
                        <a:latin typeface="Cambria Math" panose="02040503050406030204" pitchFamily="18" charset="0"/>
                      </a:rPr>
                      <m:t>𝑑𝑧</m:t>
                    </m:r>
                    <m:r>
                      <a:rPr lang="en-US" b="0" i="1" smtClean="0">
                        <a:latin typeface="Cambria Math" panose="02040503050406030204" pitchFamily="18" charset="0"/>
                      </a:rPr>
                      <m:t>=−</m:t>
                    </m:r>
                    <m:r>
                      <a:rPr lang="en-US" b="0" i="1" smtClean="0">
                        <a:latin typeface="Cambria Math" panose="02040503050406030204" pitchFamily="18" charset="0"/>
                      </a:rPr>
                      <m:t>𝑧</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𝑒</m:t>
                        </m:r>
                      </m:e>
                      <m:sup>
                        <m:r>
                          <a:rPr lang="en-US" b="0" i="1" smtClean="0">
                            <a:latin typeface="Cambria Math" panose="02040503050406030204" pitchFamily="18" charset="0"/>
                          </a:rPr>
                          <m:t>−</m:t>
                        </m:r>
                        <m:r>
                          <a:rPr lang="en-US" b="0" i="1" smtClean="0">
                            <a:latin typeface="Cambria Math" panose="02040503050406030204" pitchFamily="18" charset="0"/>
                          </a:rPr>
                          <m:t>𝜆</m:t>
                        </m:r>
                        <m:r>
                          <a:rPr lang="en-US" b="0" i="1" smtClean="0">
                            <a:latin typeface="Cambria Math" panose="02040503050406030204" pitchFamily="18" charset="0"/>
                          </a:rPr>
                          <m:t>𝑧</m:t>
                        </m:r>
                      </m:sup>
                    </m:sSup>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𝜆</m:t>
                        </m:r>
                      </m:den>
                    </m:f>
                    <m:sSup>
                      <m:sSupPr>
                        <m:ctrlPr>
                          <a:rPr lang="en-US" b="0" i="1" smtClean="0">
                            <a:latin typeface="Cambria Math" panose="02040503050406030204" pitchFamily="18" charset="0"/>
                          </a:rPr>
                        </m:ctrlPr>
                      </m:sSupPr>
                      <m:e>
                        <m:r>
                          <a:rPr lang="en-US" b="0" i="1" smtClean="0">
                            <a:latin typeface="Cambria Math" panose="02040503050406030204" pitchFamily="18" charset="0"/>
                          </a:rPr>
                          <m:t>𝑒</m:t>
                        </m:r>
                      </m:e>
                      <m:sup>
                        <m:r>
                          <a:rPr lang="en-US" b="0" i="1" smtClean="0">
                            <a:latin typeface="Cambria Math" panose="02040503050406030204" pitchFamily="18" charset="0"/>
                          </a:rPr>
                          <m:t>−</m:t>
                        </m:r>
                        <m:r>
                          <a:rPr lang="en-US" b="0" i="1" smtClean="0">
                            <a:latin typeface="Cambria Math" panose="02040503050406030204" pitchFamily="18" charset="0"/>
                          </a:rPr>
                          <m:t>𝜆</m:t>
                        </m:r>
                        <m:r>
                          <a:rPr lang="en-US" b="0" i="1" smtClean="0">
                            <a:latin typeface="Cambria Math" panose="02040503050406030204" pitchFamily="18" charset="0"/>
                          </a:rPr>
                          <m:t>𝑧</m:t>
                        </m:r>
                      </m:sup>
                    </m:sSup>
                  </m:oMath>
                </a14:m>
                <a:endParaRPr lang="en-US" dirty="0"/>
              </a:p>
              <a:p>
                <a:r>
                  <a:rPr lang="en-US" sz="2400" dirty="0"/>
                  <a:t>Definite Integral:</a:t>
                </a:r>
                <a14:m>
                  <m:oMath xmlns:m="http://schemas.openxmlformats.org/officeDocument/2006/math">
                    <m:r>
                      <a:rPr lang="en-US" sz="2400" i="1">
                        <a:latin typeface="Cambria Math" panose="02040503050406030204" pitchFamily="18" charset="0"/>
                      </a:rPr>
                      <m:t>−</m:t>
                    </m:r>
                    <m:r>
                      <a:rPr lang="en-US" sz="2400" i="1">
                        <a:latin typeface="Cambria Math" panose="02040503050406030204" pitchFamily="18" charset="0"/>
                      </a:rPr>
                      <m:t>𝑧</m:t>
                    </m:r>
                    <m:sSup>
                      <m:sSupPr>
                        <m:ctrlPr>
                          <a:rPr lang="en-US" sz="2400" i="1">
                            <a:latin typeface="Cambria Math" panose="02040503050406030204" pitchFamily="18" charset="0"/>
                          </a:rPr>
                        </m:ctrlPr>
                      </m:sSupPr>
                      <m:e>
                        <m:r>
                          <a:rPr lang="en-US" sz="2400" i="1">
                            <a:latin typeface="Cambria Math" panose="02040503050406030204" pitchFamily="18" charset="0"/>
                          </a:rPr>
                          <m:t>𝑒</m:t>
                        </m:r>
                      </m:e>
                      <m:sup>
                        <m:r>
                          <a:rPr lang="en-US" sz="2400" i="1">
                            <a:latin typeface="Cambria Math" panose="02040503050406030204" pitchFamily="18" charset="0"/>
                          </a:rPr>
                          <m:t>−</m:t>
                        </m:r>
                        <m:r>
                          <a:rPr lang="en-US" sz="2400" i="1">
                            <a:latin typeface="Cambria Math" panose="02040503050406030204" pitchFamily="18" charset="0"/>
                          </a:rPr>
                          <m:t>𝜆</m:t>
                        </m:r>
                        <m:r>
                          <a:rPr lang="en-US" sz="2400" i="1">
                            <a:latin typeface="Cambria Math" panose="02040503050406030204" pitchFamily="18" charset="0"/>
                          </a:rPr>
                          <m:t>𝑧</m:t>
                        </m:r>
                      </m:sup>
                    </m:sSup>
                    <m:r>
                      <a:rPr lang="en-US" sz="2400" i="1">
                        <a:latin typeface="Cambria Math" panose="02040503050406030204" pitchFamily="18" charset="0"/>
                      </a:rPr>
                      <m:t>−</m:t>
                    </m:r>
                    <m:f>
                      <m:fPr>
                        <m:ctrlPr>
                          <a:rPr lang="en-US" sz="2400" i="1">
                            <a:latin typeface="Cambria Math" panose="02040503050406030204" pitchFamily="18" charset="0"/>
                          </a:rPr>
                        </m:ctrlPr>
                      </m:fPr>
                      <m:num>
                        <m:r>
                          <a:rPr lang="en-US" sz="2400" i="1">
                            <a:latin typeface="Cambria Math" panose="02040503050406030204" pitchFamily="18" charset="0"/>
                          </a:rPr>
                          <m:t>1</m:t>
                        </m:r>
                      </m:num>
                      <m:den>
                        <m:r>
                          <a:rPr lang="en-US" sz="2400" i="1">
                            <a:latin typeface="Cambria Math" panose="02040503050406030204" pitchFamily="18" charset="0"/>
                          </a:rPr>
                          <m:t>𝜆</m:t>
                        </m:r>
                      </m:den>
                    </m:f>
                    <m:sSup>
                      <m:sSupPr>
                        <m:ctrlPr>
                          <a:rPr lang="en-US" sz="2400" i="1">
                            <a:latin typeface="Cambria Math" panose="02040503050406030204" pitchFamily="18" charset="0"/>
                          </a:rPr>
                        </m:ctrlPr>
                      </m:sSupPr>
                      <m:e>
                        <m:r>
                          <a:rPr lang="en-US" sz="2400" i="1">
                            <a:latin typeface="Cambria Math" panose="02040503050406030204" pitchFamily="18" charset="0"/>
                          </a:rPr>
                          <m:t>𝑒</m:t>
                        </m:r>
                      </m:e>
                      <m:sup>
                        <m:r>
                          <a:rPr lang="en-US" sz="2400" i="1">
                            <a:latin typeface="Cambria Math" panose="02040503050406030204" pitchFamily="18" charset="0"/>
                          </a:rPr>
                          <m:t>−</m:t>
                        </m:r>
                        <m:r>
                          <a:rPr lang="en-US" sz="2400" i="1">
                            <a:latin typeface="Cambria Math" panose="02040503050406030204" pitchFamily="18" charset="0"/>
                          </a:rPr>
                          <m:t>𝜆</m:t>
                        </m:r>
                        <m:r>
                          <a:rPr lang="en-US" sz="2400" i="1">
                            <a:latin typeface="Cambria Math" panose="02040503050406030204" pitchFamily="18" charset="0"/>
                          </a:rPr>
                          <m:t>𝑧</m:t>
                        </m:r>
                      </m:sup>
                    </m:sSup>
                    <m:sSubSup>
                      <m:sSubSupPr>
                        <m:ctrlPr>
                          <a:rPr lang="en-US" sz="2400" b="0" i="1" smtClean="0">
                            <a:latin typeface="Cambria Math" panose="02040503050406030204" pitchFamily="18" charset="0"/>
                          </a:rPr>
                        </m:ctrlPr>
                      </m:sSubSupPr>
                      <m:e>
                        <m:d>
                          <m:dPr>
                            <m:begChr m:val=""/>
                            <m:endChr m:val="|"/>
                            <m:ctrlPr>
                              <a:rPr lang="en-US" sz="2400" b="0" i="1" smtClean="0">
                                <a:latin typeface="Cambria Math" panose="02040503050406030204" pitchFamily="18" charset="0"/>
                              </a:rPr>
                            </m:ctrlPr>
                          </m:dPr>
                          <m:e>
                            <m:r>
                              <a:rPr lang="en-US" sz="2400" i="1">
                                <a:latin typeface="Cambria Math" panose="02040503050406030204" pitchFamily="18" charset="0"/>
                              </a:rPr>
                              <m:t>​</m:t>
                            </m:r>
                          </m:e>
                        </m:d>
                      </m:e>
                      <m:sub>
                        <m:r>
                          <m:rPr>
                            <m:sty m:val="p"/>
                          </m:rPr>
                          <a:rPr lang="en-US" sz="2400" b="0" i="0" smtClean="0">
                            <a:latin typeface="Cambria Math" panose="02040503050406030204" pitchFamily="18" charset="0"/>
                          </a:rPr>
                          <m:t>z</m:t>
                        </m:r>
                        <m:r>
                          <a:rPr lang="en-US" sz="2400" b="0" i="0" smtClean="0">
                            <a:latin typeface="Cambria Math" panose="02040503050406030204" pitchFamily="18" charset="0"/>
                          </a:rPr>
                          <m:t>=0</m:t>
                        </m:r>
                      </m:sub>
                      <m:sup>
                        <m:r>
                          <a:rPr lang="en-US" sz="2400" b="0" i="1" smtClean="0">
                            <a:latin typeface="Cambria Math" panose="02040503050406030204" pitchFamily="18" charset="0"/>
                          </a:rPr>
                          <m:t>∞</m:t>
                        </m:r>
                      </m:sup>
                    </m:sSubSup>
                    <m:r>
                      <a:rPr lang="en-US" sz="2400" b="0" i="1" smtClean="0">
                        <a:latin typeface="Cambria Math" panose="02040503050406030204" pitchFamily="18" charset="0"/>
                      </a:rPr>
                      <m:t>=</m:t>
                    </m:r>
                    <m:func>
                      <m:funcPr>
                        <m:ctrlPr>
                          <a:rPr lang="en-US" sz="2400" b="0" i="1" smtClean="0">
                            <a:latin typeface="Cambria Math" panose="02040503050406030204" pitchFamily="18" charset="0"/>
                          </a:rPr>
                        </m:ctrlPr>
                      </m:funcPr>
                      <m:fName>
                        <m:r>
                          <a:rPr lang="en-US" sz="2400" b="0" i="1" smtClean="0">
                            <a:latin typeface="Cambria Math" panose="02040503050406030204" pitchFamily="18" charset="0"/>
                          </a:rPr>
                          <m:t>(</m:t>
                        </m:r>
                        <m:limLow>
                          <m:limLowPr>
                            <m:ctrlPr>
                              <a:rPr lang="en-US" sz="2400" b="0" i="1" smtClean="0">
                                <a:latin typeface="Cambria Math" panose="02040503050406030204" pitchFamily="18" charset="0"/>
                              </a:rPr>
                            </m:ctrlPr>
                          </m:limLowPr>
                          <m:e>
                            <m:r>
                              <m:rPr>
                                <m:sty m:val="p"/>
                              </m:rPr>
                              <a:rPr lang="en-US" sz="2400" b="0" i="0" smtClean="0">
                                <a:latin typeface="Cambria Math" panose="02040503050406030204" pitchFamily="18" charset="0"/>
                              </a:rPr>
                              <m:t>lim</m:t>
                            </m:r>
                          </m:e>
                          <m:lim>
                            <m:r>
                              <a:rPr lang="en-US" sz="2400" b="0" i="1" smtClean="0">
                                <a:latin typeface="Cambria Math" panose="02040503050406030204" pitchFamily="18" charset="0"/>
                              </a:rPr>
                              <m:t>𝑧</m:t>
                            </m:r>
                            <m:r>
                              <a:rPr lang="en-US" sz="2400" b="0" i="1" smtClean="0">
                                <a:latin typeface="Cambria Math" panose="02040503050406030204" pitchFamily="18" charset="0"/>
                              </a:rPr>
                              <m:t>→∞</m:t>
                            </m:r>
                          </m:lim>
                        </m:limLow>
                      </m:fName>
                      <m:e>
                        <m:r>
                          <a:rPr lang="en-US" sz="2400" b="0" i="1" smtClean="0">
                            <a:latin typeface="Cambria Math" panose="02040503050406030204" pitchFamily="18" charset="0"/>
                          </a:rPr>
                          <m:t>−</m:t>
                        </m:r>
                        <m:r>
                          <a:rPr lang="en-US" sz="2400" b="0" i="1" smtClean="0">
                            <a:latin typeface="Cambria Math" panose="02040503050406030204" pitchFamily="18" charset="0"/>
                          </a:rPr>
                          <m:t>𝑧</m:t>
                        </m:r>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𝑒</m:t>
                            </m:r>
                          </m:e>
                          <m:sup>
                            <m:r>
                              <a:rPr lang="en-US" sz="2400" b="0" i="1" smtClean="0">
                                <a:latin typeface="Cambria Math" panose="02040503050406030204" pitchFamily="18" charset="0"/>
                              </a:rPr>
                              <m:t>−</m:t>
                            </m:r>
                            <m:r>
                              <a:rPr lang="en-US" sz="2400" b="0" i="1" smtClean="0">
                                <a:latin typeface="Cambria Math" panose="02040503050406030204" pitchFamily="18" charset="0"/>
                              </a:rPr>
                              <m:t>𝜆</m:t>
                            </m:r>
                            <m:r>
                              <a:rPr lang="en-US" sz="2400" b="0" i="1" smtClean="0">
                                <a:latin typeface="Cambria Math" panose="02040503050406030204" pitchFamily="18" charset="0"/>
                              </a:rPr>
                              <m:t>𝑧</m:t>
                            </m:r>
                          </m:sup>
                        </m:sSup>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1</m:t>
                            </m:r>
                          </m:num>
                          <m:den>
                            <m:r>
                              <a:rPr lang="en-US" sz="2400" b="0" i="1" smtClean="0">
                                <a:latin typeface="Cambria Math" panose="02040503050406030204" pitchFamily="18" charset="0"/>
                              </a:rPr>
                              <m:t>𝜆</m:t>
                            </m:r>
                          </m:den>
                        </m:f>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𝑒</m:t>
                            </m:r>
                          </m:e>
                          <m:sup>
                            <m:r>
                              <a:rPr lang="en-US" sz="2400" b="0" i="1" smtClean="0">
                                <a:latin typeface="Cambria Math" panose="02040503050406030204" pitchFamily="18" charset="0"/>
                              </a:rPr>
                              <m:t>−</m:t>
                            </m:r>
                            <m:r>
                              <a:rPr lang="en-US" sz="2400" b="0" i="1" smtClean="0">
                                <a:latin typeface="Cambria Math" panose="02040503050406030204" pitchFamily="18" charset="0"/>
                              </a:rPr>
                              <m:t>𝜆</m:t>
                            </m:r>
                            <m:r>
                              <a:rPr lang="en-US" sz="2400" b="0" i="1" smtClean="0">
                                <a:latin typeface="Cambria Math" panose="02040503050406030204" pitchFamily="18" charset="0"/>
                              </a:rPr>
                              <m:t>𝑧</m:t>
                            </m:r>
                          </m:sup>
                        </m:sSup>
                        <m:r>
                          <a:rPr lang="en-US" sz="2400" b="0" i="1" smtClean="0">
                            <a:latin typeface="Cambria Math" panose="02040503050406030204" pitchFamily="18" charset="0"/>
                          </a:rPr>
                          <m:t>) −(0−</m:t>
                        </m:r>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1</m:t>
                            </m:r>
                          </m:num>
                          <m:den>
                            <m:r>
                              <a:rPr lang="en-US" sz="2400" b="0" i="1" smtClean="0">
                                <a:latin typeface="Cambria Math" panose="02040503050406030204" pitchFamily="18" charset="0"/>
                              </a:rPr>
                              <m:t>𝜆</m:t>
                            </m:r>
                          </m:den>
                        </m:f>
                        <m:r>
                          <a:rPr lang="en-US" sz="2400" b="0" i="1" smtClean="0">
                            <a:latin typeface="Cambria Math" panose="02040503050406030204" pitchFamily="18" charset="0"/>
                          </a:rPr>
                          <m:t>)</m:t>
                        </m:r>
                      </m:e>
                    </m:func>
                    <m:r>
                      <a:rPr lang="en-US" sz="2400" b="0" i="1" smtClean="0">
                        <a:latin typeface="Cambria Math" panose="02040503050406030204" pitchFamily="18" charset="0"/>
                      </a:rPr>
                      <m:t> </m:t>
                    </m:r>
                  </m:oMath>
                </a14:m>
                <a:endParaRPr lang="en-US" sz="2400" b="0" dirty="0"/>
              </a:p>
              <a:p>
                <a:r>
                  <a:rPr lang="en-US" sz="2400" dirty="0"/>
                  <a:t>By </a:t>
                </a:r>
                <a:r>
                  <a:rPr lang="en-US" sz="2400" dirty="0" err="1"/>
                  <a:t>L’Hopital’s</a:t>
                </a:r>
                <a:r>
                  <a:rPr lang="en-US" sz="2400" dirty="0"/>
                  <a:t> Rule </a:t>
                </a:r>
                <a14:m>
                  <m:oMath xmlns:m="http://schemas.openxmlformats.org/officeDocument/2006/math">
                    <m:func>
                      <m:funcPr>
                        <m:ctrlPr>
                          <a:rPr lang="en-US" sz="2400" i="1">
                            <a:latin typeface="Cambria Math" panose="02040503050406030204" pitchFamily="18" charset="0"/>
                          </a:rPr>
                        </m:ctrlPr>
                      </m:funcPr>
                      <m:fName>
                        <m:r>
                          <a:rPr lang="en-US" sz="2400" i="1">
                            <a:latin typeface="Cambria Math" panose="02040503050406030204" pitchFamily="18" charset="0"/>
                          </a:rPr>
                          <m:t>(</m:t>
                        </m:r>
                        <m:limLow>
                          <m:limLowPr>
                            <m:ctrlPr>
                              <a:rPr lang="en-US" sz="2400" i="1">
                                <a:latin typeface="Cambria Math" panose="02040503050406030204" pitchFamily="18" charset="0"/>
                              </a:rPr>
                            </m:ctrlPr>
                          </m:limLowPr>
                          <m:e>
                            <m:r>
                              <m:rPr>
                                <m:sty m:val="p"/>
                              </m:rPr>
                              <a:rPr lang="en-US" sz="2400">
                                <a:latin typeface="Cambria Math" panose="02040503050406030204" pitchFamily="18" charset="0"/>
                              </a:rPr>
                              <m:t>lim</m:t>
                            </m:r>
                          </m:e>
                          <m:lim>
                            <m:r>
                              <a:rPr lang="en-US" sz="2400" i="1">
                                <a:latin typeface="Cambria Math" panose="02040503050406030204" pitchFamily="18" charset="0"/>
                              </a:rPr>
                              <m:t>𝑧</m:t>
                            </m:r>
                            <m:r>
                              <a:rPr lang="en-US" sz="2400" i="1">
                                <a:latin typeface="Cambria Math" panose="02040503050406030204" pitchFamily="18" charset="0"/>
                              </a:rPr>
                              <m:t>→∞</m:t>
                            </m:r>
                          </m:lim>
                        </m:limLow>
                      </m:fName>
                      <m:e>
                        <m:r>
                          <a:rPr lang="en-US" sz="2400" i="1">
                            <a:latin typeface="Cambria Math" panose="02040503050406030204" pitchFamily="18" charset="0"/>
                          </a:rPr>
                          <m:t>−</m:t>
                        </m:r>
                        <m:f>
                          <m:fPr>
                            <m:ctrlPr>
                              <a:rPr lang="en-US" sz="2400" b="0" i="1" smtClean="0">
                                <a:latin typeface="Cambria Math" panose="02040503050406030204" pitchFamily="18" charset="0"/>
                              </a:rPr>
                            </m:ctrlPr>
                          </m:fPr>
                          <m:num>
                            <m:r>
                              <a:rPr lang="en-US" sz="2400" i="1">
                                <a:latin typeface="Cambria Math" panose="02040503050406030204" pitchFamily="18" charset="0"/>
                              </a:rPr>
                              <m:t>𝑧</m:t>
                            </m:r>
                          </m:num>
                          <m:den>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𝑒</m:t>
                                </m:r>
                              </m:e>
                              <m:sup>
                                <m:r>
                                  <a:rPr lang="en-US" sz="2400" b="0" i="1" smtClean="0">
                                    <a:latin typeface="Cambria Math" panose="02040503050406030204" pitchFamily="18" charset="0"/>
                                  </a:rPr>
                                  <m:t>𝜆</m:t>
                                </m:r>
                                <m:r>
                                  <a:rPr lang="en-US" sz="2400" b="0" i="1" smtClean="0">
                                    <a:latin typeface="Cambria Math" panose="02040503050406030204" pitchFamily="18" charset="0"/>
                                  </a:rPr>
                                  <m:t>𝑧</m:t>
                                </m:r>
                              </m:sup>
                            </m:sSup>
                          </m:den>
                        </m:f>
                        <m:r>
                          <a:rPr lang="en-US" sz="2400" i="1">
                            <a:latin typeface="Cambria Math" panose="02040503050406030204" pitchFamily="18" charset="0"/>
                          </a:rPr>
                          <m:t>−</m:t>
                        </m:r>
                        <m:f>
                          <m:fPr>
                            <m:ctrlPr>
                              <a:rPr lang="en-US" sz="2400" i="1">
                                <a:latin typeface="Cambria Math" panose="02040503050406030204" pitchFamily="18" charset="0"/>
                              </a:rPr>
                            </m:ctrlPr>
                          </m:fPr>
                          <m:num>
                            <m:r>
                              <a:rPr lang="en-US" sz="2400" i="1">
                                <a:latin typeface="Cambria Math" panose="02040503050406030204" pitchFamily="18" charset="0"/>
                              </a:rPr>
                              <m:t>1</m:t>
                            </m:r>
                          </m:num>
                          <m:den>
                            <m:r>
                              <a:rPr lang="en-US" sz="2400" i="1">
                                <a:latin typeface="Cambria Math" panose="02040503050406030204" pitchFamily="18" charset="0"/>
                              </a:rPr>
                              <m:t>𝜆</m:t>
                            </m:r>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𝑒</m:t>
                                </m:r>
                              </m:e>
                              <m:sup>
                                <m:r>
                                  <a:rPr lang="en-US" sz="2400" b="0" i="1" smtClean="0">
                                    <a:latin typeface="Cambria Math" panose="02040503050406030204" pitchFamily="18" charset="0"/>
                                  </a:rPr>
                                  <m:t>𝜆</m:t>
                                </m:r>
                                <m:r>
                                  <a:rPr lang="en-US" sz="2400" b="0" i="1" smtClean="0">
                                    <a:latin typeface="Cambria Math" panose="02040503050406030204" pitchFamily="18" charset="0"/>
                                  </a:rPr>
                                  <m:t>𝑧</m:t>
                                </m:r>
                              </m:sup>
                            </m:sSup>
                          </m:den>
                        </m:f>
                        <m:r>
                          <a:rPr lang="en-US" sz="2400" i="1">
                            <a:latin typeface="Cambria Math" panose="02040503050406030204" pitchFamily="18" charset="0"/>
                          </a:rPr>
                          <m:t>) −(0−</m:t>
                        </m:r>
                        <m:f>
                          <m:fPr>
                            <m:ctrlPr>
                              <a:rPr lang="en-US" sz="2400" i="1">
                                <a:latin typeface="Cambria Math" panose="02040503050406030204" pitchFamily="18" charset="0"/>
                              </a:rPr>
                            </m:ctrlPr>
                          </m:fPr>
                          <m:num>
                            <m:r>
                              <a:rPr lang="en-US" sz="2400" i="1">
                                <a:latin typeface="Cambria Math" panose="02040503050406030204" pitchFamily="18" charset="0"/>
                              </a:rPr>
                              <m:t>1</m:t>
                            </m:r>
                          </m:num>
                          <m:den>
                            <m:r>
                              <a:rPr lang="en-US" sz="2400" i="1">
                                <a:latin typeface="Cambria Math" panose="02040503050406030204" pitchFamily="18" charset="0"/>
                              </a:rPr>
                              <m:t>𝜆</m:t>
                            </m:r>
                          </m:den>
                        </m:f>
                        <m:r>
                          <a:rPr lang="en-US" sz="2400" i="1">
                            <a:latin typeface="Cambria Math" panose="02040503050406030204" pitchFamily="18" charset="0"/>
                          </a:rPr>
                          <m:t>)</m:t>
                        </m:r>
                      </m:e>
                    </m:func>
                    <m:r>
                      <a:rPr lang="en-US" sz="2400" b="0" i="1" smtClean="0">
                        <a:latin typeface="Cambria Math" panose="02040503050406030204" pitchFamily="18" charset="0"/>
                      </a:rPr>
                      <m:t>=</m:t>
                    </m:r>
                    <m:d>
                      <m:dPr>
                        <m:ctrlPr>
                          <a:rPr lang="en-US" sz="2400" b="0" i="1" smtClean="0">
                            <a:latin typeface="Cambria Math" panose="02040503050406030204" pitchFamily="18" charset="0"/>
                          </a:rPr>
                        </m:ctrlPr>
                      </m:dPr>
                      <m:e>
                        <m:limLow>
                          <m:limLowPr>
                            <m:ctrlPr>
                              <a:rPr lang="en-US" sz="2400" i="1">
                                <a:latin typeface="Cambria Math" panose="02040503050406030204" pitchFamily="18" charset="0"/>
                              </a:rPr>
                            </m:ctrlPr>
                          </m:limLowPr>
                          <m:e>
                            <m:r>
                              <m:rPr>
                                <m:sty m:val="p"/>
                              </m:rPr>
                              <a:rPr lang="en-US" sz="2400">
                                <a:latin typeface="Cambria Math" panose="02040503050406030204" pitchFamily="18" charset="0"/>
                              </a:rPr>
                              <m:t>lim</m:t>
                            </m:r>
                          </m:e>
                          <m:lim>
                            <m:r>
                              <a:rPr lang="en-US" sz="2400" i="1">
                                <a:latin typeface="Cambria Math" panose="02040503050406030204" pitchFamily="18" charset="0"/>
                              </a:rPr>
                              <m:t>𝑧</m:t>
                            </m:r>
                            <m:r>
                              <a:rPr lang="en-US" sz="2400" i="1">
                                <a:latin typeface="Cambria Math" panose="02040503050406030204" pitchFamily="18" charset="0"/>
                              </a:rPr>
                              <m:t>→∞</m:t>
                            </m:r>
                          </m:lim>
                        </m:limLow>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1</m:t>
                            </m:r>
                          </m:num>
                          <m:den>
                            <m:r>
                              <a:rPr lang="en-US" sz="2400" b="0" i="1" smtClean="0">
                                <a:latin typeface="Cambria Math" panose="02040503050406030204" pitchFamily="18" charset="0"/>
                              </a:rPr>
                              <m:t>𝜆</m:t>
                            </m:r>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𝑒</m:t>
                                </m:r>
                              </m:e>
                              <m:sup>
                                <m:r>
                                  <a:rPr lang="en-US" sz="2400" b="0" i="1" smtClean="0">
                                    <a:latin typeface="Cambria Math" panose="02040503050406030204" pitchFamily="18" charset="0"/>
                                  </a:rPr>
                                  <m:t>𝜆</m:t>
                                </m:r>
                                <m:r>
                                  <a:rPr lang="en-US" sz="2400" b="0" i="1" smtClean="0">
                                    <a:latin typeface="Cambria Math" panose="02040503050406030204" pitchFamily="18" charset="0"/>
                                  </a:rPr>
                                  <m:t>𝑧</m:t>
                                </m:r>
                              </m:sup>
                            </m:sSup>
                          </m:den>
                        </m:f>
                      </m:e>
                    </m:d>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1</m:t>
                        </m:r>
                      </m:num>
                      <m:den>
                        <m:r>
                          <a:rPr lang="en-US" sz="2400" b="0" i="1" smtClean="0">
                            <a:latin typeface="Cambria Math" panose="02040503050406030204" pitchFamily="18" charset="0"/>
                          </a:rPr>
                          <m:t>𝜆</m:t>
                        </m:r>
                      </m:den>
                    </m:f>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1</m:t>
                        </m:r>
                      </m:num>
                      <m:den>
                        <m:r>
                          <a:rPr lang="en-US" sz="2400" b="0" i="1" smtClean="0">
                            <a:latin typeface="Cambria Math" panose="02040503050406030204" pitchFamily="18" charset="0"/>
                          </a:rPr>
                          <m:t>𝜆</m:t>
                        </m:r>
                      </m:den>
                    </m:f>
                  </m:oMath>
                </a14:m>
                <a:endParaRPr lang="en-US" sz="2400" dirty="0"/>
              </a:p>
            </p:txBody>
          </p:sp>
        </mc:Choice>
        <mc:Fallback xmlns="">
          <p:sp>
            <p:nvSpPr>
              <p:cNvPr id="3" name="Content Placeholder 2">
                <a:extLst>
                  <a:ext uri="{FF2B5EF4-FFF2-40B4-BE49-F238E27FC236}">
                    <a16:creationId xmlns:a16="http://schemas.microsoft.com/office/drawing/2014/main" id="{0CB886B4-F534-43AC-8649-423D66F5ABDB}"/>
                  </a:ext>
                </a:extLst>
              </p:cNvPr>
              <p:cNvSpPr>
                <a:spLocks noGrp="1" noRot="1" noChangeAspect="1" noMove="1" noResize="1" noEditPoints="1" noAdjustHandles="1" noChangeArrowheads="1" noChangeShapeType="1" noTextEdit="1"/>
              </p:cNvSpPr>
              <p:nvPr>
                <p:ph idx="1"/>
              </p:nvPr>
            </p:nvSpPr>
            <p:spPr>
              <a:blipFill>
                <a:blip r:embed="rId3"/>
                <a:stretch>
                  <a:fillRect l="-654" t="-2138"/>
                </a:stretch>
              </a:blipFill>
            </p:spPr>
            <p:txBody>
              <a:bodyPr/>
              <a:lstStyle/>
              <a:p>
                <a:r>
                  <a:rPr lang="en-US">
                    <a:noFill/>
                  </a:rPr>
                  <a:t> </a:t>
                </a:r>
              </a:p>
            </p:txBody>
          </p:sp>
        </mc:Fallback>
      </mc:AlternateContent>
      <p:sp>
        <p:nvSpPr>
          <p:cNvPr id="4" name="Rectangle 3">
            <a:extLst>
              <a:ext uri="{FF2B5EF4-FFF2-40B4-BE49-F238E27FC236}">
                <a16:creationId xmlns:a16="http://schemas.microsoft.com/office/drawing/2014/main" id="{FF6307CC-13EB-4197-B5EF-3F831B783ADC}"/>
              </a:ext>
            </a:extLst>
          </p:cNvPr>
          <p:cNvSpPr/>
          <p:nvPr/>
        </p:nvSpPr>
        <p:spPr>
          <a:xfrm>
            <a:off x="7036945" y="2049994"/>
            <a:ext cx="4579815" cy="18366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Segoe UI Semilight" panose="020B0402040204020203" pitchFamily="34" charset="0"/>
                <a:cs typeface="Segoe UI Semilight" panose="020B0402040204020203" pitchFamily="34" charset="0"/>
              </a:rPr>
              <a:t>Don’t worry about the derivation (it’s here if you’re interested; you’re not responsible for the derivation. Just the value.</a:t>
            </a:r>
          </a:p>
        </p:txBody>
      </p:sp>
    </p:spTree>
    <p:extLst>
      <p:ext uri="{BB962C8B-B14F-4D97-AF65-F5344CB8AC3E}">
        <p14:creationId xmlns:p14="http://schemas.microsoft.com/office/powerpoint/2010/main" val="20415030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36175-766C-4324-AB41-47E1B7185A5B}"/>
              </a:ext>
            </a:extLst>
          </p:cNvPr>
          <p:cNvSpPr>
            <a:spLocks noGrp="1"/>
          </p:cNvSpPr>
          <p:nvPr>
            <p:ph type="title"/>
          </p:nvPr>
        </p:nvSpPr>
        <p:spPr/>
        <p:txBody>
          <a:bodyPr/>
          <a:lstStyle/>
          <a:p>
            <a:pPr>
              <a:tabLst>
                <a:tab pos="8686800" algn="l"/>
              </a:tabLst>
            </a:pPr>
            <a:r>
              <a:rPr lang="en-US" i="1" u="sng" dirty="0"/>
              <a:t>Exponential</a:t>
            </a:r>
            <a:r>
              <a:rPr lang="en-US" dirty="0"/>
              <a:t> Distribution- </a:t>
            </a:r>
            <a:r>
              <a:rPr lang="en-US" b="1" dirty="0"/>
              <a:t>Variance</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A7E879A-1F14-4FF9-A627-D351F141C99C}"/>
                  </a:ext>
                </a:extLst>
              </p:cNvPr>
              <p:cNvSpPr>
                <a:spLocks noGrp="1"/>
              </p:cNvSpPr>
              <p:nvPr>
                <p:ph idx="1"/>
              </p:nvPr>
            </p:nvSpPr>
            <p:spPr/>
            <p:txBody>
              <a:bodyPr/>
              <a:lstStyle/>
              <a:p>
                <a14:m>
                  <m:oMath xmlns:m="http://schemas.openxmlformats.org/officeDocument/2006/math">
                    <m:r>
                      <a:rPr lang="en-US" i="1">
                        <a:latin typeface="Cambria Math" panose="02040503050406030204" pitchFamily="18" charset="0"/>
                      </a:rPr>
                      <m:t>𝑋</m:t>
                    </m:r>
                    <m:r>
                      <a:rPr lang="en-US" i="1">
                        <a:latin typeface="Cambria Math" panose="02040503050406030204" pitchFamily="18" charset="0"/>
                      </a:rPr>
                      <m:t>~</m:t>
                    </m:r>
                    <m:r>
                      <m:rPr>
                        <m:sty m:val="p"/>
                      </m:rPr>
                      <a:rPr lang="en-US">
                        <a:latin typeface="Cambria Math" panose="02040503050406030204" pitchFamily="18" charset="0"/>
                      </a:rPr>
                      <m:t>Exp</m:t>
                    </m:r>
                    <m:r>
                      <a:rPr lang="en-US" i="1">
                        <a:latin typeface="Cambria Math" panose="02040503050406030204" pitchFamily="18" charset="0"/>
                      </a:rPr>
                      <m:t>(</m:t>
                    </m:r>
                    <m:r>
                      <a:rPr lang="en-US" i="1">
                        <a:latin typeface="Cambria Math" panose="02040503050406030204" pitchFamily="18" charset="0"/>
                      </a:rPr>
                      <m:t>𝜆</m:t>
                    </m:r>
                    <m:r>
                      <a:rPr lang="en-US" i="1">
                        <a:latin typeface="Cambria Math" panose="02040503050406030204" pitchFamily="18" charset="0"/>
                      </a:rPr>
                      <m:t>)</m:t>
                    </m:r>
                  </m:oMath>
                </a14:m>
                <a:r>
                  <a:rPr lang="en-US" dirty="0"/>
                  <a:t> is time till the first event. Average of </a:t>
                </a:r>
                <a14:m>
                  <m:oMath xmlns:m="http://schemas.openxmlformats.org/officeDocument/2006/math">
                    <m:r>
                      <a:rPr lang="en-US" i="1">
                        <a:latin typeface="Cambria Math" panose="02040503050406030204" pitchFamily="18" charset="0"/>
                      </a:rPr>
                      <m:t>𝜆</m:t>
                    </m:r>
                  </m:oMath>
                </a14:m>
                <a:r>
                  <a:rPr lang="en-US" dirty="0"/>
                  <a:t> events per time unit. </a:t>
                </a:r>
              </a:p>
              <a:p>
                <a14:m>
                  <m:oMath xmlns:m="http://schemas.openxmlformats.org/officeDocument/2006/math">
                    <m:r>
                      <m:rPr>
                        <m:sty m:val="p"/>
                      </m:rPr>
                      <a:rPr lang="en-US" b="0" i="0" smtClean="0">
                        <a:latin typeface="Cambria Math" panose="02040503050406030204" pitchFamily="18" charset="0"/>
                      </a:rPr>
                      <m:t>Var</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r>
                      <a:rPr lang="en-US" b="0" i="1" smtClean="0">
                        <a:latin typeface="Cambria Math" panose="02040503050406030204" pitchFamily="18" charset="0"/>
                      </a:rPr>
                      <m:t>𝐸</m:t>
                    </m:r>
                    <m:d>
                      <m:dPr>
                        <m:begChr m:val="["/>
                        <m:endChr m:val="]"/>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𝑋</m:t>
                            </m:r>
                          </m:e>
                          <m:sup>
                            <m:r>
                              <a:rPr lang="en-US" b="0" i="1" smtClean="0">
                                <a:latin typeface="Cambria Math" panose="02040503050406030204" pitchFamily="18" charset="0"/>
                              </a:rPr>
                              <m:t>2</m:t>
                            </m:r>
                          </m:sup>
                        </m:sSup>
                      </m:e>
                    </m:d>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𝐸</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e>
                        </m:d>
                      </m:e>
                      <m:sup>
                        <m:r>
                          <a:rPr lang="en-US" b="0" i="1" smtClean="0">
                            <a:latin typeface="Cambria Math" panose="02040503050406030204" pitchFamily="18" charset="0"/>
                          </a:rPr>
                          <m:t>2</m:t>
                        </m:r>
                      </m:sup>
                    </m:sSup>
                  </m:oMath>
                </a14:m>
                <a:endParaRPr lang="en-US" b="0" dirty="0"/>
              </a:p>
              <a:p>
                <a:r>
                  <a:rPr lang="en-US" dirty="0"/>
                  <a:t>            </a:t>
                </a:r>
                <a14:m>
                  <m:oMath xmlns:m="http://schemas.openxmlformats.org/officeDocument/2006/math">
                    <m:r>
                      <a:rPr lang="en-US" b="0" i="1" smtClean="0">
                        <a:latin typeface="Cambria Math" panose="02040503050406030204" pitchFamily="18" charset="0"/>
                      </a:rPr>
                      <m:t>=</m:t>
                    </m:r>
                  </m:oMath>
                </a14:m>
                <a:r>
                  <a:rPr lang="en-US" dirty="0"/>
                  <a:t> </a:t>
                </a:r>
                <a14:m>
                  <m:oMath xmlns:m="http://schemas.openxmlformats.org/officeDocument/2006/math">
                    <m:nary>
                      <m:naryPr>
                        <m:ctrlPr>
                          <a:rPr lang="en-US" i="1">
                            <a:latin typeface="Cambria Math" panose="02040503050406030204" pitchFamily="18" charset="0"/>
                          </a:rPr>
                        </m:ctrlPr>
                      </m:naryPr>
                      <m:sub>
                        <m:r>
                          <m:rPr>
                            <m:brk m:alnAt="23"/>
                          </m:rPr>
                          <a:rPr lang="en-US" i="1">
                            <a:latin typeface="Cambria Math" panose="02040503050406030204" pitchFamily="18" charset="0"/>
                          </a:rPr>
                          <m:t>−</m:t>
                        </m:r>
                        <m:r>
                          <a:rPr lang="en-US" i="1">
                            <a:latin typeface="Cambria Math" panose="02040503050406030204" pitchFamily="18" charset="0"/>
                          </a:rPr>
                          <m:t>∞</m:t>
                        </m:r>
                      </m:sub>
                      <m:sup>
                        <m:r>
                          <a:rPr lang="en-US" i="1">
                            <a:latin typeface="Cambria Math" panose="02040503050406030204" pitchFamily="18" charset="0"/>
                          </a:rPr>
                          <m:t>∞</m:t>
                        </m:r>
                      </m:sup>
                      <m:e>
                        <m:sSub>
                          <m:sSubPr>
                            <m:ctrlPr>
                              <a:rPr lang="en-US" i="1">
                                <a:latin typeface="Cambria Math" panose="02040503050406030204" pitchFamily="18" charset="0"/>
                              </a:rPr>
                            </m:ctrlPr>
                          </m:sSubPr>
                          <m:e>
                            <m:sSup>
                              <m:sSupPr>
                                <m:ctrlPr>
                                  <a:rPr lang="en-US" b="0" i="1" smtClean="0">
                                    <a:latin typeface="Cambria Math" panose="02040503050406030204" pitchFamily="18" charset="0"/>
                                  </a:rPr>
                                </m:ctrlPr>
                              </m:sSupPr>
                              <m:e>
                                <m:r>
                                  <a:rPr lang="en-US" i="1">
                                    <a:latin typeface="Cambria Math" panose="02040503050406030204" pitchFamily="18" charset="0"/>
                                  </a:rPr>
                                  <m:t>𝑧</m:t>
                                </m:r>
                              </m:e>
                              <m:sup>
                                <m:r>
                                  <a:rPr lang="en-US" b="0" i="1" smtClean="0">
                                    <a:latin typeface="Cambria Math" panose="02040503050406030204" pitchFamily="18" charset="0"/>
                                  </a:rPr>
                                  <m:t>2</m:t>
                                </m:r>
                              </m:sup>
                            </m:sSup>
                            <m:r>
                              <a:rPr lang="en-US" i="1">
                                <a:latin typeface="Cambria Math" panose="02040503050406030204" pitchFamily="18" charset="0"/>
                              </a:rPr>
                              <m:t>⋅</m:t>
                            </m:r>
                            <m:r>
                              <a:rPr lang="en-US" i="1">
                                <a:latin typeface="Cambria Math" panose="02040503050406030204" pitchFamily="18" charset="0"/>
                              </a:rPr>
                              <m:t>𝑓</m:t>
                            </m:r>
                          </m:e>
                          <m:sub>
                            <m:r>
                              <a:rPr lang="en-US" i="1">
                                <a:latin typeface="Cambria Math" panose="02040503050406030204" pitchFamily="18" charset="0"/>
                              </a:rPr>
                              <m:t>𝑋</m:t>
                            </m:r>
                          </m:sub>
                        </m:sSub>
                        <m:d>
                          <m:dPr>
                            <m:ctrlPr>
                              <a:rPr lang="en-US" i="1">
                                <a:latin typeface="Cambria Math" panose="02040503050406030204" pitchFamily="18" charset="0"/>
                              </a:rPr>
                            </m:ctrlPr>
                          </m:dPr>
                          <m:e>
                            <m:r>
                              <a:rPr lang="en-US" i="1">
                                <a:latin typeface="Cambria Math" panose="02040503050406030204" pitchFamily="18" charset="0"/>
                              </a:rPr>
                              <m:t>𝑧</m:t>
                            </m:r>
                          </m:e>
                        </m:d>
                        <m:r>
                          <m:rPr>
                            <m:sty m:val="p"/>
                          </m:rPr>
                          <a:rPr lang="en-US">
                            <a:latin typeface="Cambria Math" panose="02040503050406030204" pitchFamily="18" charset="0"/>
                          </a:rPr>
                          <m:t>d</m:t>
                        </m:r>
                        <m:r>
                          <a:rPr lang="en-US" i="1">
                            <a:latin typeface="Cambria Math" panose="02040503050406030204" pitchFamily="18" charset="0"/>
                          </a:rPr>
                          <m:t>𝑧</m:t>
                        </m:r>
                      </m:e>
                    </m:nary>
                    <m:r>
                      <a:rPr lang="en-US" b="0" i="1" smtClean="0">
                        <a:latin typeface="Cambria Math" panose="02040503050406030204" pitchFamily="18" charset="0"/>
                      </a:rPr>
                      <m:t> −</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𝜆</m:t>
                                </m:r>
                              </m:den>
                            </m:f>
                          </m:e>
                        </m:d>
                      </m:e>
                      <m:sup>
                        <m:r>
                          <a:rPr lang="en-US" b="0" i="1" smtClean="0">
                            <a:latin typeface="Cambria Math" panose="02040503050406030204" pitchFamily="18" charset="0"/>
                          </a:rPr>
                          <m:t>2</m:t>
                        </m:r>
                      </m:sup>
                    </m:sSup>
                  </m:oMath>
                </a14:m>
                <a:endParaRPr lang="en-US" b="0" dirty="0"/>
              </a:p>
              <a:p>
                <a:r>
                  <a:rPr lang="en-US" dirty="0"/>
                  <a:t>            </a:t>
                </a:r>
                <a14:m>
                  <m:oMath xmlns:m="http://schemas.openxmlformats.org/officeDocument/2006/math">
                    <m:r>
                      <a:rPr lang="en-US" b="0" i="1" smtClean="0">
                        <a:latin typeface="Cambria Math" panose="02040503050406030204" pitchFamily="18" charset="0"/>
                      </a:rPr>
                      <m:t>= …</m:t>
                    </m:r>
                  </m:oMath>
                </a14:m>
                <a:r>
                  <a:rPr lang="en-US" dirty="0"/>
                  <a:t>after a bunch of calculus</a:t>
                </a:r>
              </a:p>
              <a:p>
                <a:r>
                  <a:rPr lang="en-US" dirty="0"/>
                  <a:t>            </a:t>
                </a:r>
                <a14:m>
                  <m:oMath xmlns:m="http://schemas.openxmlformats.org/officeDocument/2006/math">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sSup>
                          <m:sSupPr>
                            <m:ctrlPr>
                              <a:rPr lang="en-US" b="0" i="1" smtClean="0">
                                <a:latin typeface="Cambria Math" panose="02040503050406030204" pitchFamily="18" charset="0"/>
                              </a:rPr>
                            </m:ctrlPr>
                          </m:sSupPr>
                          <m:e>
                            <m:r>
                              <a:rPr lang="en-US" b="0" i="1" smtClean="0">
                                <a:latin typeface="Cambria Math" panose="02040503050406030204" pitchFamily="18" charset="0"/>
                              </a:rPr>
                              <m:t>𝜆</m:t>
                            </m:r>
                          </m:e>
                          <m:sup>
                            <m:r>
                              <a:rPr lang="en-US" b="0" i="1" smtClean="0">
                                <a:latin typeface="Cambria Math" panose="02040503050406030204" pitchFamily="18" charset="0"/>
                              </a:rPr>
                              <m:t>2</m:t>
                            </m:r>
                          </m:sup>
                        </m:sSup>
                      </m:den>
                    </m:f>
                  </m:oMath>
                </a14:m>
                <a:endParaRPr lang="en-US" dirty="0"/>
              </a:p>
            </p:txBody>
          </p:sp>
        </mc:Choice>
        <mc:Fallback xmlns="">
          <p:sp>
            <p:nvSpPr>
              <p:cNvPr id="3" name="Content Placeholder 2">
                <a:extLst>
                  <a:ext uri="{FF2B5EF4-FFF2-40B4-BE49-F238E27FC236}">
                    <a16:creationId xmlns:a16="http://schemas.microsoft.com/office/drawing/2014/main" id="{3A7E879A-1F14-4FF9-A627-D351F141C99C}"/>
                  </a:ext>
                </a:extLst>
              </p:cNvPr>
              <p:cNvSpPr>
                <a:spLocks noGrp="1" noRot="1" noChangeAspect="1" noMove="1" noResize="1" noEditPoints="1" noAdjustHandles="1" noChangeArrowheads="1" noChangeShapeType="1" noTextEdit="1"/>
              </p:cNvSpPr>
              <p:nvPr>
                <p:ph idx="1"/>
              </p:nvPr>
            </p:nvSpPr>
            <p:spPr>
              <a:blipFill>
                <a:blip r:embed="rId3"/>
                <a:stretch>
                  <a:fillRect t="-2138"/>
                </a:stretch>
              </a:blipFill>
            </p:spPr>
            <p:txBody>
              <a:bodyPr/>
              <a:lstStyle/>
              <a:p>
                <a:r>
                  <a:rPr lang="en-US">
                    <a:noFill/>
                  </a:rPr>
                  <a:t> </a:t>
                </a:r>
              </a:p>
            </p:txBody>
          </p:sp>
        </mc:Fallback>
      </mc:AlternateContent>
      <p:sp>
        <p:nvSpPr>
          <p:cNvPr id="4" name="Rectangle 3">
            <a:extLst>
              <a:ext uri="{FF2B5EF4-FFF2-40B4-BE49-F238E27FC236}">
                <a16:creationId xmlns:a16="http://schemas.microsoft.com/office/drawing/2014/main" id="{ED02F636-332C-79CF-F515-9FB05E818590}"/>
              </a:ext>
            </a:extLst>
          </p:cNvPr>
          <p:cNvSpPr/>
          <p:nvPr/>
        </p:nvSpPr>
        <p:spPr>
          <a:xfrm>
            <a:off x="7036945" y="2049995"/>
            <a:ext cx="4579815" cy="11985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Segoe UI Semilight" panose="020B0402040204020203" pitchFamily="34" charset="0"/>
                <a:cs typeface="Segoe UI Semilight" panose="020B0402040204020203" pitchFamily="34" charset="0"/>
              </a:rPr>
              <a:t>Don’t worry about the actual calculus here as well </a:t>
            </a:r>
            <a:r>
              <a:rPr lang="en-US" sz="2400" dirty="0">
                <a:latin typeface="Segoe UI Semilight" panose="020B0402040204020203" pitchFamily="34" charset="0"/>
                <a:cs typeface="Segoe UI Semilight" panose="020B0402040204020203" pitchFamily="34" charset="0"/>
                <a:sym typeface="Wingdings" panose="05000000000000000000" pitchFamily="2" charset="2"/>
              </a:rPr>
              <a:t> </a:t>
            </a:r>
            <a:endParaRPr lang="en-US" sz="2400" dirty="0">
              <a:latin typeface="Segoe UI Semilight" panose="020B0402040204020203" pitchFamily="34" charset="0"/>
              <a:cs typeface="Segoe UI Semilight" panose="020B0402040204020203" pitchFamily="34" charset="0"/>
            </a:endParaRPr>
          </a:p>
        </p:txBody>
      </p:sp>
    </p:spTree>
    <p:extLst>
      <p:ext uri="{BB962C8B-B14F-4D97-AF65-F5344CB8AC3E}">
        <p14:creationId xmlns:p14="http://schemas.microsoft.com/office/powerpoint/2010/main" val="11947667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DA795D-252E-49EB-B3E5-491FEDA78DC7}"/>
              </a:ext>
            </a:extLst>
          </p:cNvPr>
          <p:cNvSpPr>
            <a:spLocks noGrp="1"/>
          </p:cNvSpPr>
          <p:nvPr>
            <p:ph type="title"/>
          </p:nvPr>
        </p:nvSpPr>
        <p:spPr/>
        <p:txBody>
          <a:bodyPr/>
          <a:lstStyle/>
          <a:p>
            <a:r>
              <a:rPr lang="en-US" b="1" i="1" dirty="0"/>
              <a:t>Discrete</a:t>
            </a:r>
            <a:r>
              <a:rPr lang="en-US" dirty="0"/>
              <a:t> Random Variables</a:t>
            </a:r>
          </a:p>
        </p:txBody>
      </p:sp>
      <p:sp>
        <p:nvSpPr>
          <p:cNvPr id="3" name="Content Placeholder 2">
            <a:extLst>
              <a:ext uri="{FF2B5EF4-FFF2-40B4-BE49-F238E27FC236}">
                <a16:creationId xmlns:a16="http://schemas.microsoft.com/office/drawing/2014/main" id="{93E9A866-13FF-481F-B66A-9871A20024C0}"/>
              </a:ext>
            </a:extLst>
          </p:cNvPr>
          <p:cNvSpPr>
            <a:spLocks noGrp="1"/>
          </p:cNvSpPr>
          <p:nvPr>
            <p:ph idx="1"/>
          </p:nvPr>
        </p:nvSpPr>
        <p:spPr>
          <a:xfrm>
            <a:off x="575237" y="1120593"/>
            <a:ext cx="11483410" cy="5532029"/>
          </a:xfrm>
        </p:spPr>
        <p:txBody>
          <a:bodyPr>
            <a:normAutofit/>
          </a:bodyPr>
          <a:lstStyle/>
          <a:p>
            <a:r>
              <a:rPr lang="en-US" dirty="0"/>
              <a:t>The support has </a:t>
            </a:r>
            <a:r>
              <a:rPr lang="en-US" i="1" dirty="0"/>
              <a:t>finite </a:t>
            </a:r>
            <a:r>
              <a:rPr lang="en-US" dirty="0"/>
              <a:t>or </a:t>
            </a:r>
            <a:r>
              <a:rPr lang="en-US" i="1" dirty="0"/>
              <a:t>countably infinite values</a:t>
            </a:r>
          </a:p>
          <a:p>
            <a:pPr lvl="1"/>
            <a:r>
              <a:rPr lang="en-US" i="1" dirty="0"/>
              <a:t>e.g., number of successes, number of trials till success, attendance at a class are all discrete because they take on a set of finite or countably infinite values</a:t>
            </a:r>
          </a:p>
          <a:p>
            <a:pPr lvl="1"/>
            <a:endParaRPr lang="en-US" i="1" dirty="0"/>
          </a:p>
          <a:p>
            <a:pPr lvl="1"/>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4400" b="1" i="1" dirty="0">
              <a:solidFill>
                <a:prstClr val="black"/>
              </a:solidFill>
              <a:latin typeface="Segoe UI" panose="020B0502040204020203" pitchFamily="34" charset="0"/>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1" i="1"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1"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Continuous</a:t>
            </a:r>
            <a:r>
              <a:rPr kumimoji="0" lang="en-US" sz="44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 Random Variables</a:t>
            </a:r>
          </a:p>
          <a:p>
            <a:pPr marL="114300" lvl="1" indent="12700">
              <a:spcAft>
                <a:spcPts val="0"/>
              </a:spcAft>
              <a:buFont typeface="Segoe UI Semilight" panose="020B0402040204020203" pitchFamily="34" charset="0"/>
              <a:buChar char=" "/>
            </a:pPr>
            <a:r>
              <a:rPr lang="en-US" sz="2800" dirty="0"/>
              <a:t>Random variables with a support of</a:t>
            </a:r>
            <a:r>
              <a:rPr lang="en-US" sz="2800" i="1" dirty="0"/>
              <a:t> </a:t>
            </a:r>
            <a:r>
              <a:rPr kumimoji="0" lang="en-US" sz="2800" b="0" i="1"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uncountably-infinite</a:t>
            </a:r>
            <a:r>
              <a:rPr lang="en-US" sz="2800" i="1" dirty="0"/>
              <a:t> values</a:t>
            </a:r>
          </a:p>
          <a:p>
            <a:pPr marL="114300" marR="0" lvl="1" indent="12700" algn="l" defTabSz="914400" rtl="0" eaLnBrk="1" fontAlgn="auto" latinLnBrk="0" hangingPunct="1">
              <a:lnSpc>
                <a:spcPct val="90000"/>
              </a:lnSpc>
              <a:spcBef>
                <a:spcPts val="200"/>
              </a:spcBef>
              <a:spcAft>
                <a:spcPts val="400"/>
              </a:spcAft>
              <a:buClr>
                <a:srgbClr val="B6A479"/>
              </a:buClr>
              <a:buSzTx/>
              <a:buFont typeface="Segoe UI Semilight" panose="020B0402040204020203" pitchFamily="34" charset="0"/>
              <a:buChar char=" "/>
              <a:tabLst/>
              <a:defRPr/>
            </a:pPr>
            <a:r>
              <a:rPr lang="en-US" sz="2200" i="1" dirty="0">
                <a:solidFill>
                  <a:prstClr val="black"/>
                </a:solidFill>
              </a:rPr>
              <a:t>&gt; </a:t>
            </a:r>
            <a:r>
              <a:rPr kumimoji="0" lang="en-US" sz="2200" b="0" i="1"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e.g., RVs that take on any </a:t>
            </a:r>
            <a:r>
              <a:rPr kumimoji="0" lang="en-US" sz="2200" b="1" i="1"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real</a:t>
            </a:r>
            <a:r>
              <a:rPr kumimoji="0" lang="en-US" sz="2200" b="0" i="1"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number in some interval(s) like distance, height, time, etc.</a:t>
            </a:r>
            <a:r>
              <a:rPr lang="en-US" sz="2800" i="1" dirty="0"/>
              <a:t> </a:t>
            </a:r>
            <a:endParaRPr lang="en-US" i="1" dirty="0"/>
          </a:p>
          <a:p>
            <a:pPr marL="0" indent="0">
              <a:buNone/>
            </a:pPr>
            <a:endParaRPr lang="en-US" i="1" dirty="0"/>
          </a:p>
          <a:p>
            <a:pPr marL="0" indent="0">
              <a:buNone/>
            </a:pPr>
            <a:endParaRPr lang="en-US" i="1" dirty="0"/>
          </a:p>
          <a:p>
            <a:pPr marL="0" indent="0">
              <a:buNone/>
            </a:pPr>
            <a:endParaRPr lang="en-US" i="1" dirty="0"/>
          </a:p>
        </p:txBody>
      </p:sp>
      <p:sp>
        <p:nvSpPr>
          <p:cNvPr id="4" name="Title 1">
            <a:extLst>
              <a:ext uri="{FF2B5EF4-FFF2-40B4-BE49-F238E27FC236}">
                <a16:creationId xmlns:a16="http://schemas.microsoft.com/office/drawing/2014/main" id="{4E2A8607-52C0-B209-0EDE-FB5FD2864E93}"/>
              </a:ext>
            </a:extLst>
          </p:cNvPr>
          <p:cNvSpPr txBox="1">
            <a:spLocks/>
          </p:cNvSpPr>
          <p:nvPr/>
        </p:nvSpPr>
        <p:spPr>
          <a:xfrm>
            <a:off x="575239" y="3379275"/>
            <a:ext cx="11187259" cy="1014667"/>
          </a:xfrm>
          <a:prstGeom prst="rect">
            <a:avLst/>
          </a:prstGeom>
        </p:spPr>
        <p:txBody>
          <a:bodyPr vert="horz" lIns="91440" tIns="45720" rIns="91440" bIns="45720" rtlCol="0" anchor="ctr">
            <a:normAutofit/>
          </a:bodyPr>
          <a:lstStyle>
            <a:lvl1pPr algn="l" defTabSz="914400" rtl="0" eaLnBrk="1" latinLnBrk="0" hangingPunct="1">
              <a:lnSpc>
                <a:spcPct val="80000"/>
              </a:lnSpc>
              <a:spcBef>
                <a:spcPct val="0"/>
              </a:spcBef>
              <a:buNone/>
              <a:defRPr sz="4400" kern="1200" cap="none" spc="100" baseline="0">
                <a:solidFill>
                  <a:schemeClr val="tx1">
                    <a:lumMod val="95000"/>
                    <a:lumOff val="5000"/>
                  </a:schemeClr>
                </a:solidFill>
                <a:latin typeface="Segoe UI" panose="020B0502040204020203" pitchFamily="34" charset="0"/>
                <a:ea typeface="+mj-ea"/>
                <a:cs typeface="Segoe UI" panose="020B0502040204020203" pitchFamily="34" charset="0"/>
              </a:defRPr>
            </a:lvl1pPr>
          </a:lstStyle>
          <a:p>
            <a:endParaRPr lang="en-US" dirty="0"/>
          </a:p>
        </p:txBody>
      </p:sp>
      <p:sp>
        <p:nvSpPr>
          <p:cNvPr id="5" name="Rectangle: Rounded Corners 4">
            <a:extLst>
              <a:ext uri="{FF2B5EF4-FFF2-40B4-BE49-F238E27FC236}">
                <a16:creationId xmlns:a16="http://schemas.microsoft.com/office/drawing/2014/main" id="{E58837EA-BB98-359D-9E32-8C3FEF3D935C}"/>
              </a:ext>
            </a:extLst>
          </p:cNvPr>
          <p:cNvSpPr/>
          <p:nvPr/>
        </p:nvSpPr>
        <p:spPr>
          <a:xfrm>
            <a:off x="575237" y="2527587"/>
            <a:ext cx="10629791" cy="1262743"/>
          </a:xfrm>
          <a:prstGeom prst="roundRect">
            <a:avLst/>
          </a:prstGeom>
          <a:solidFill>
            <a:srgbClr val="F3F0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14300" marR="0" lvl="1" indent="12700" algn="l" defTabSz="914400" rtl="0" eaLnBrk="1" fontAlgn="auto" latinLnBrk="0" hangingPunct="1">
              <a:lnSpc>
                <a:spcPct val="90000"/>
              </a:lnSpc>
              <a:spcBef>
                <a:spcPts val="200"/>
              </a:spcBef>
              <a:spcAft>
                <a:spcPts val="400"/>
              </a:spcAft>
              <a:buClr>
                <a:srgbClr val="B6A479"/>
              </a:buClr>
              <a:buSzTx/>
              <a:buFont typeface="Segoe UI Semilight" panose="020B0402040204020203" pitchFamily="34" charset="0"/>
              <a:buChar char=" "/>
              <a:tabLst/>
              <a:defRPr/>
            </a:pP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Some random experiments have </a:t>
            </a:r>
            <a:r>
              <a:rPr kumimoji="0" lang="en-US" sz="2400" b="0" i="0" u="sng"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uncountably-infinite sample spaces</a:t>
            </a:r>
          </a:p>
          <a:p>
            <a:pPr marL="91440" marR="0" lvl="0" indent="-91440" algn="l" defTabSz="914400" rtl="0" eaLnBrk="1" fontAlgn="auto" latinLnBrk="0" hangingPunct="1">
              <a:lnSpc>
                <a:spcPct val="90000"/>
              </a:lnSpc>
              <a:spcBef>
                <a:spcPts val="0"/>
              </a:spcBef>
              <a:spcAft>
                <a:spcPts val="200"/>
              </a:spcAft>
              <a:buClr>
                <a:srgbClr val="1CADE4"/>
              </a:buClr>
              <a:buSzPct val="100000"/>
              <a:buFont typeface="Tw Cen MT" panose="020B0602020104020603" pitchFamily="34" charset="0"/>
              <a:buChar char=" "/>
              <a:tabLst/>
              <a:defRPr/>
            </a:pPr>
            <a:r>
              <a:rPr kumimoji="0" lang="en-US" sz="2200" b="0" i="1"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&gt; How long until the next bus shows up?</a:t>
            </a:r>
          </a:p>
          <a:p>
            <a:pPr marL="91440" marR="0" lvl="0" indent="-91440" algn="l" defTabSz="914400" rtl="0" eaLnBrk="1" fontAlgn="auto" latinLnBrk="0" hangingPunct="1">
              <a:lnSpc>
                <a:spcPct val="90000"/>
              </a:lnSpc>
              <a:spcBef>
                <a:spcPts val="0"/>
              </a:spcBef>
              <a:spcAft>
                <a:spcPts val="200"/>
              </a:spcAft>
              <a:buClr>
                <a:srgbClr val="1CADE4"/>
              </a:buClr>
              <a:buSzPct val="100000"/>
              <a:buFont typeface="Tw Cen MT" panose="020B0602020104020603" pitchFamily="34" charset="0"/>
              <a:buChar char=" "/>
              <a:tabLst/>
              <a:defRPr/>
            </a:pPr>
            <a:r>
              <a:rPr lang="en-US" sz="2200" i="1" dirty="0">
                <a:solidFill>
                  <a:prstClr val="black"/>
                </a:solidFill>
              </a:rPr>
              <a:t>&gt; </a:t>
            </a:r>
            <a:r>
              <a:rPr lang="en-US" sz="2200" i="1" dirty="0">
                <a:solidFill>
                  <a:prstClr val="black"/>
                </a:solidFill>
                <a:latin typeface="Segoe UI Semilight" panose="020B0402040204020203" pitchFamily="34" charset="0"/>
                <a:cs typeface="Segoe UI Semilight" panose="020B0402040204020203" pitchFamily="34" charset="0"/>
              </a:rPr>
              <a:t>T</a:t>
            </a:r>
            <a:r>
              <a:rPr kumimoji="0" lang="en-US" sz="2200" b="0" i="1" u="none" strike="noStrike" kern="1200" cap="none" spc="0" normalizeH="0" baseline="0" noProof="0" dirty="0" err="1">
                <a:ln>
                  <a:noFill/>
                </a:ln>
                <a:solidFill>
                  <a:prstClr val="black"/>
                </a:solidFill>
                <a:effectLst/>
                <a:uLnTx/>
                <a:uFillTx/>
                <a:latin typeface="Segoe UI Semilight" panose="020B0402040204020203" pitchFamily="34" charset="0"/>
                <a:ea typeface="+mn-ea"/>
                <a:cs typeface="Segoe UI Semilight" panose="020B0402040204020203" pitchFamily="34" charset="0"/>
              </a:rPr>
              <a:t>hrowing</a:t>
            </a:r>
            <a:r>
              <a:rPr kumimoji="0" lang="en-US" sz="2200" b="0" i="1"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 dart on a board (what location does the dart land?</a:t>
            </a:r>
            <a:r>
              <a:rPr lang="en-US" sz="2400" i="1" dirty="0">
                <a:solidFill>
                  <a:prstClr val="black"/>
                </a:solidFill>
                <a:latin typeface="Segoe UI Semilight" panose="020B0402040204020203" pitchFamily="34" charset="0"/>
                <a:cs typeface="Segoe UI Semilight" panose="020B0402040204020203" pitchFamily="34" charset="0"/>
              </a:rPr>
              <a:t>)</a:t>
            </a:r>
            <a:r>
              <a:rPr kumimoji="0" lang="en-US" sz="2400" b="0" i="1"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endParaRPr lang="en-US" dirty="0"/>
          </a:p>
        </p:txBody>
      </p:sp>
    </p:spTree>
    <p:extLst>
      <p:ext uri="{BB962C8B-B14F-4D97-AF65-F5344CB8AC3E}">
        <p14:creationId xmlns:p14="http://schemas.microsoft.com/office/powerpoint/2010/main" val="11525936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45EE78-1402-4088-8D5D-ABCC26FBA654}"/>
              </a:ext>
            </a:extLst>
          </p:cNvPr>
          <p:cNvSpPr>
            <a:spLocks noGrp="1"/>
          </p:cNvSpPr>
          <p:nvPr>
            <p:ph type="title"/>
          </p:nvPr>
        </p:nvSpPr>
        <p:spPr/>
        <p:txBody>
          <a:bodyPr/>
          <a:lstStyle/>
          <a:p>
            <a:r>
              <a:rPr lang="en-US" i="1" u="sng" dirty="0"/>
              <a:t>Exponential</a:t>
            </a:r>
            <a:r>
              <a:rPr lang="en-US" dirty="0"/>
              <a:t> Distribution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C758D44-5544-47FA-A9B5-FCE42B7E18AB}"/>
                  </a:ext>
                </a:extLst>
              </p:cNvPr>
              <p:cNvSpPr>
                <a:spLocks noGrp="1"/>
              </p:cNvSpPr>
              <p:nvPr>
                <p:ph idx="1"/>
              </p:nvPr>
            </p:nvSpPr>
            <p:spPr/>
            <p:txBody>
              <a:bodyPr/>
              <a:lstStyle/>
              <a:p>
                <a14:m>
                  <m:oMath xmlns:m="http://schemas.openxmlformats.org/officeDocument/2006/math">
                    <m:r>
                      <a:rPr lang="en-US" b="0" i="1" smtClean="0">
                        <a:latin typeface="Cambria Math" panose="02040503050406030204" pitchFamily="18" charset="0"/>
                      </a:rPr>
                      <m:t>𝑋</m:t>
                    </m:r>
                    <m:r>
                      <a:rPr lang="en-US" b="0" i="1" smtClean="0">
                        <a:latin typeface="Cambria Math" panose="02040503050406030204" pitchFamily="18" charset="0"/>
                      </a:rPr>
                      <m:t>~</m:t>
                    </m:r>
                    <m:r>
                      <m:rPr>
                        <m:sty m:val="p"/>
                      </m:rPr>
                      <a:rPr lang="en-US" b="0" i="0" smtClean="0">
                        <a:latin typeface="Cambria Math" panose="02040503050406030204" pitchFamily="18" charset="0"/>
                      </a:rPr>
                      <m:t>Exp</m:t>
                    </m:r>
                    <m:r>
                      <a:rPr lang="en-US" b="0" i="1" smtClean="0">
                        <a:latin typeface="Cambria Math" panose="02040503050406030204" pitchFamily="18" charset="0"/>
                      </a:rPr>
                      <m:t>(</m:t>
                    </m:r>
                    <m:r>
                      <a:rPr lang="en-US" b="0" i="1" smtClean="0">
                        <a:latin typeface="Cambria Math" panose="02040503050406030204" pitchFamily="18" charset="0"/>
                      </a:rPr>
                      <m:t>𝜆</m:t>
                    </m:r>
                    <m:r>
                      <a:rPr lang="en-US" b="0" i="1" smtClean="0">
                        <a:latin typeface="Cambria Math" panose="02040503050406030204" pitchFamily="18" charset="0"/>
                      </a:rPr>
                      <m:t>)</m:t>
                    </m:r>
                  </m:oMath>
                </a14:m>
                <a:r>
                  <a:rPr lang="en-US" dirty="0"/>
                  <a:t> </a:t>
                </a:r>
              </a:p>
              <a:p>
                <a:r>
                  <a:rPr lang="en-US" dirty="0"/>
                  <a:t>Parameter </a:t>
                </a:r>
                <a14:m>
                  <m:oMath xmlns:m="http://schemas.openxmlformats.org/officeDocument/2006/math">
                    <m:r>
                      <a:rPr lang="en-US" b="0" i="1" smtClean="0">
                        <a:latin typeface="Cambria Math" panose="02040503050406030204" pitchFamily="18" charset="0"/>
                      </a:rPr>
                      <m:t>𝜆</m:t>
                    </m:r>
                    <m:r>
                      <a:rPr lang="en-US" b="0" i="1" smtClean="0">
                        <a:latin typeface="Cambria Math" panose="02040503050406030204" pitchFamily="18" charset="0"/>
                      </a:rPr>
                      <m:t>≥0</m:t>
                    </m:r>
                  </m:oMath>
                </a14:m>
                <a:r>
                  <a:rPr lang="en-US" dirty="0"/>
                  <a:t> is the average number of events in a unit of time. </a:t>
                </a:r>
              </a:p>
              <a:p>
                <a:r>
                  <a:rPr lang="en-US" b="1" dirty="0"/>
                  <a:t>PDF: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eqArr>
                          <m:eqArrPr>
                            <m:ctrlPr>
                              <a:rPr lang="en-US" b="0" i="1" smtClean="0">
                                <a:latin typeface="Cambria Math" panose="02040503050406030204" pitchFamily="18" charset="0"/>
                              </a:rPr>
                            </m:ctrlPr>
                          </m:eqArrPr>
                          <m:e>
                            <m:r>
                              <a:rPr lang="en-US" i="1">
                                <a:latin typeface="Cambria Math" panose="02040503050406030204" pitchFamily="18" charset="0"/>
                              </a:rPr>
                              <m:t>𝜆</m:t>
                            </m:r>
                            <m:sSup>
                              <m:sSupPr>
                                <m:ctrlPr>
                                  <a:rPr lang="en-US" i="1">
                                    <a:latin typeface="Cambria Math" panose="02040503050406030204" pitchFamily="18" charset="0"/>
                                  </a:rPr>
                                </m:ctrlPr>
                              </m:sSupPr>
                              <m:e>
                                <m:r>
                                  <a:rPr lang="en-US" i="1">
                                    <a:latin typeface="Cambria Math" panose="02040503050406030204" pitchFamily="18" charset="0"/>
                                  </a:rPr>
                                  <m:t>𝑒</m:t>
                                </m:r>
                              </m:e>
                              <m:sup>
                                <m:r>
                                  <a:rPr lang="en-US" i="1">
                                    <a:latin typeface="Cambria Math" panose="02040503050406030204" pitchFamily="18" charset="0"/>
                                  </a:rPr>
                                  <m:t>−</m:t>
                                </m:r>
                                <m:r>
                                  <a:rPr lang="en-US" i="1">
                                    <a:latin typeface="Cambria Math" panose="02040503050406030204" pitchFamily="18" charset="0"/>
                                  </a:rPr>
                                  <m:t>𝜆</m:t>
                                </m:r>
                                <m:r>
                                  <a:rPr lang="en-US" i="1">
                                    <a:latin typeface="Cambria Math" panose="02040503050406030204" pitchFamily="18" charset="0"/>
                                  </a:rPr>
                                  <m:t>𝑘</m:t>
                                </m:r>
                              </m:sup>
                            </m:sSup>
                            <m:r>
                              <a:rPr lang="en-US" b="0" i="1" smtClean="0">
                                <a:latin typeface="Cambria Math" panose="02040503050406030204" pitchFamily="18" charset="0"/>
                              </a:rPr>
                              <m:t> </m:t>
                            </m:r>
                            <m:r>
                              <m:rPr>
                                <m:sty m:val="p"/>
                              </m:rPr>
                              <a:rPr lang="en-US" b="0" i="0" smtClean="0">
                                <a:latin typeface="Cambria Math" panose="02040503050406030204" pitchFamily="18" charset="0"/>
                              </a:rPr>
                              <m:t>if</m:t>
                            </m:r>
                            <m:r>
                              <a:rPr lang="en-US" b="0" i="1" smtClean="0">
                                <a:latin typeface="Cambria Math" panose="02040503050406030204" pitchFamily="18" charset="0"/>
                              </a:rPr>
                              <m:t> </m:t>
                            </m:r>
                            <m:r>
                              <a:rPr lang="en-US" b="0" i="1" smtClean="0">
                                <a:latin typeface="Cambria Math" panose="02040503050406030204" pitchFamily="18" charset="0"/>
                              </a:rPr>
                              <m:t>𝑘</m:t>
                            </m:r>
                            <m:r>
                              <a:rPr lang="en-US" b="0" i="1" smtClean="0">
                                <a:latin typeface="Cambria Math" panose="02040503050406030204" pitchFamily="18" charset="0"/>
                              </a:rPr>
                              <m:t>≥0</m:t>
                            </m:r>
                          </m:e>
                          <m:e>
                            <m:r>
                              <a:rPr lang="en-US" b="0" i="1" smtClean="0">
                                <a:latin typeface="Cambria Math" panose="02040503050406030204" pitchFamily="18" charset="0"/>
                              </a:rPr>
                              <m:t>0 </m:t>
                            </m:r>
                            <m:r>
                              <a:rPr lang="en-US" b="0" i="0" smtClean="0">
                                <a:latin typeface="Cambria Math" panose="02040503050406030204" pitchFamily="18" charset="0"/>
                              </a:rPr>
                              <m:t>    </m:t>
                            </m:r>
                            <m:r>
                              <m:rPr>
                                <m:sty m:val="p"/>
                              </m:rPr>
                              <a:rPr lang="en-US" b="0" i="0" smtClean="0">
                                <a:latin typeface="Cambria Math" panose="02040503050406030204" pitchFamily="18" charset="0"/>
                              </a:rPr>
                              <m:t>otherwise</m:t>
                            </m:r>
                          </m:e>
                        </m:eqArr>
                      </m:e>
                    </m:d>
                  </m:oMath>
                </a14:m>
                <a:endParaRPr lang="en-US" dirty="0"/>
              </a:p>
              <a:p>
                <a:r>
                  <a:rPr lang="en-US" b="1" dirty="0"/>
                  <a:t>CDF: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𝐹</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eqArr>
                          <m:eqArrPr>
                            <m:ctrlPr>
                              <a:rPr lang="en-US" b="0" i="1" smtClean="0">
                                <a:latin typeface="Cambria Math" panose="02040503050406030204" pitchFamily="18" charset="0"/>
                              </a:rPr>
                            </m:ctrlPr>
                          </m:eqArrPr>
                          <m:e>
                            <m:r>
                              <a:rPr lang="en-US" i="1">
                                <a:latin typeface="Cambria Math" panose="02040503050406030204" pitchFamily="18" charset="0"/>
                              </a:rPr>
                              <m:t>1−</m:t>
                            </m:r>
                            <m:sSup>
                              <m:sSupPr>
                                <m:ctrlPr>
                                  <a:rPr lang="en-US" i="1">
                                    <a:latin typeface="Cambria Math" panose="02040503050406030204" pitchFamily="18" charset="0"/>
                                  </a:rPr>
                                </m:ctrlPr>
                              </m:sSupPr>
                              <m:e>
                                <m:r>
                                  <a:rPr lang="en-US" i="1">
                                    <a:latin typeface="Cambria Math" panose="02040503050406030204" pitchFamily="18" charset="0"/>
                                  </a:rPr>
                                  <m:t>𝑒</m:t>
                                </m:r>
                              </m:e>
                              <m:sup>
                                <m:r>
                                  <a:rPr lang="en-US" i="1">
                                    <a:latin typeface="Cambria Math" panose="02040503050406030204" pitchFamily="18" charset="0"/>
                                  </a:rPr>
                                  <m:t>−</m:t>
                                </m:r>
                                <m:r>
                                  <a:rPr lang="en-US" i="1">
                                    <a:latin typeface="Cambria Math" panose="02040503050406030204" pitchFamily="18" charset="0"/>
                                  </a:rPr>
                                  <m:t>𝜆</m:t>
                                </m:r>
                                <m:r>
                                  <a:rPr lang="en-US" i="1">
                                    <a:latin typeface="Cambria Math" panose="02040503050406030204" pitchFamily="18" charset="0"/>
                                  </a:rPr>
                                  <m:t>𝑘</m:t>
                                </m:r>
                              </m:sup>
                            </m:sSup>
                            <m:r>
                              <a:rPr lang="en-US" b="0" i="1" smtClean="0">
                                <a:latin typeface="Cambria Math" panose="02040503050406030204" pitchFamily="18" charset="0"/>
                              </a:rPr>
                              <m:t>  </m:t>
                            </m:r>
                            <m:r>
                              <m:rPr>
                                <m:sty m:val="p"/>
                              </m:rPr>
                              <a:rPr lang="en-US" b="0" i="0" smtClean="0">
                                <a:latin typeface="Cambria Math" panose="02040503050406030204" pitchFamily="18" charset="0"/>
                              </a:rPr>
                              <m:t>if</m:t>
                            </m:r>
                            <m:r>
                              <a:rPr lang="en-US" b="0" i="1" smtClean="0">
                                <a:latin typeface="Cambria Math" panose="02040503050406030204" pitchFamily="18" charset="0"/>
                              </a:rPr>
                              <m:t> </m:t>
                            </m:r>
                            <m:r>
                              <a:rPr lang="en-US" b="0" i="1" smtClean="0">
                                <a:latin typeface="Cambria Math" panose="02040503050406030204" pitchFamily="18" charset="0"/>
                              </a:rPr>
                              <m:t>𝑘</m:t>
                            </m:r>
                            <m:r>
                              <a:rPr lang="en-US" b="0" i="1" smtClean="0">
                                <a:latin typeface="Cambria Math" panose="02040503050406030204" pitchFamily="18" charset="0"/>
                              </a:rPr>
                              <m:t>≥0</m:t>
                            </m:r>
                          </m:e>
                          <m:e>
                            <m:r>
                              <a:rPr lang="en-US" b="0" i="1" smtClean="0">
                                <a:latin typeface="Cambria Math" panose="02040503050406030204" pitchFamily="18" charset="0"/>
                              </a:rPr>
                              <m:t>0 </m:t>
                            </m:r>
                            <m:r>
                              <a:rPr lang="en-US" b="0" i="0" smtClean="0">
                                <a:latin typeface="Cambria Math" panose="02040503050406030204" pitchFamily="18" charset="0"/>
                              </a:rPr>
                              <m:t>          </m:t>
                            </m:r>
                            <m:r>
                              <m:rPr>
                                <m:sty m:val="p"/>
                              </m:rPr>
                              <a:rPr lang="en-US" b="0" i="0" smtClean="0">
                                <a:latin typeface="Cambria Math" panose="02040503050406030204" pitchFamily="18" charset="0"/>
                              </a:rPr>
                              <m:t>otherwise</m:t>
                            </m:r>
                          </m:e>
                        </m:eqArr>
                      </m:e>
                    </m:d>
                  </m:oMath>
                </a14:m>
                <a:endParaRPr lang="en-US" b="0" dirty="0"/>
              </a:p>
              <a:p>
                <a:r>
                  <a:rPr lang="en-US" b="1" dirty="0"/>
                  <a:t>Expectation: </a:t>
                </a:r>
                <a14:m>
                  <m:oMath xmlns:m="http://schemas.openxmlformats.org/officeDocument/2006/math">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𝜆</m:t>
                        </m:r>
                      </m:den>
                    </m:f>
                  </m:oMath>
                </a14:m>
                <a:endParaRPr lang="en-US" dirty="0"/>
              </a:p>
              <a:p>
                <a:r>
                  <a:rPr lang="en-US" b="1" dirty="0"/>
                  <a:t>Variance: </a:t>
                </a:r>
                <a14:m>
                  <m:oMath xmlns:m="http://schemas.openxmlformats.org/officeDocument/2006/math">
                    <m:r>
                      <m:rPr>
                        <m:sty m:val="p"/>
                      </m:rPr>
                      <a:rPr lang="en-US" b="0" i="0" smtClean="0">
                        <a:latin typeface="Cambria Math" panose="02040503050406030204" pitchFamily="18" charset="0"/>
                      </a:rPr>
                      <m:t>Var</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sSup>
                          <m:sSupPr>
                            <m:ctrlPr>
                              <a:rPr lang="en-US" b="0" i="1" smtClean="0">
                                <a:latin typeface="Cambria Math" panose="02040503050406030204" pitchFamily="18" charset="0"/>
                              </a:rPr>
                            </m:ctrlPr>
                          </m:sSupPr>
                          <m:e>
                            <m:r>
                              <a:rPr lang="en-US" b="0" i="1" smtClean="0">
                                <a:latin typeface="Cambria Math" panose="02040503050406030204" pitchFamily="18" charset="0"/>
                              </a:rPr>
                              <m:t>𝜆</m:t>
                            </m:r>
                          </m:e>
                          <m:sup>
                            <m:r>
                              <a:rPr lang="en-US" b="0" i="1" smtClean="0">
                                <a:latin typeface="Cambria Math" panose="02040503050406030204" pitchFamily="18" charset="0"/>
                              </a:rPr>
                              <m:t>2</m:t>
                            </m:r>
                          </m:sup>
                        </m:sSup>
                      </m:den>
                    </m:f>
                  </m:oMath>
                </a14:m>
                <a:endParaRPr lang="en-US" dirty="0"/>
              </a:p>
            </p:txBody>
          </p:sp>
        </mc:Choice>
        <mc:Fallback xmlns="">
          <p:sp>
            <p:nvSpPr>
              <p:cNvPr id="3" name="Content Placeholder 2">
                <a:extLst>
                  <a:ext uri="{FF2B5EF4-FFF2-40B4-BE49-F238E27FC236}">
                    <a16:creationId xmlns:a16="http://schemas.microsoft.com/office/drawing/2014/main" id="{0C758D44-5544-47FA-A9B5-FCE42B7E18AB}"/>
                  </a:ext>
                </a:extLst>
              </p:cNvPr>
              <p:cNvSpPr>
                <a:spLocks noGrp="1" noRot="1" noChangeAspect="1" noMove="1" noResize="1" noEditPoints="1" noAdjustHandles="1" noChangeArrowheads="1" noChangeShapeType="1" noTextEdit="1"/>
              </p:cNvSpPr>
              <p:nvPr>
                <p:ph idx="1"/>
              </p:nvPr>
            </p:nvSpPr>
            <p:spPr>
              <a:blipFill>
                <a:blip r:embed="rId2"/>
                <a:stretch>
                  <a:fillRect l="-654"/>
                </a:stretch>
              </a:blipFill>
            </p:spPr>
            <p:txBody>
              <a:bodyPr/>
              <a:lstStyle/>
              <a:p>
                <a:r>
                  <a:rPr lang="en-US">
                    <a:noFill/>
                  </a:rPr>
                  <a:t> </a:t>
                </a:r>
              </a:p>
            </p:txBody>
          </p:sp>
        </mc:Fallback>
      </mc:AlternateContent>
    </p:spTree>
    <p:extLst>
      <p:ext uri="{BB962C8B-B14F-4D97-AF65-F5344CB8AC3E}">
        <p14:creationId xmlns:p14="http://schemas.microsoft.com/office/powerpoint/2010/main" val="17356948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74626-FA22-1086-2605-207E641B8122}"/>
              </a:ext>
            </a:extLst>
          </p:cNvPr>
          <p:cNvSpPr>
            <a:spLocks noGrp="1"/>
          </p:cNvSpPr>
          <p:nvPr>
            <p:ph type="title"/>
          </p:nvPr>
        </p:nvSpPr>
        <p:spPr>
          <a:xfrm>
            <a:off x="1902775" y="3262680"/>
            <a:ext cx="4442607" cy="590415"/>
          </a:xfrm>
        </p:spPr>
        <p:txBody>
          <a:bodyPr/>
          <a:lstStyle/>
          <a:p>
            <a:r>
              <a:rPr lang="en-US" dirty="0"/>
              <a:t>Normal Distribution</a:t>
            </a:r>
          </a:p>
        </p:txBody>
      </p:sp>
      <p:pic>
        <p:nvPicPr>
          <p:cNvPr id="1026" name="Picture 2" descr="Normal Paranormal Distribution&quot; iPad Case &amp; Skin for Sale by Dreambase |  Redbubble">
            <a:extLst>
              <a:ext uri="{FF2B5EF4-FFF2-40B4-BE49-F238E27FC236}">
                <a16:creationId xmlns:a16="http://schemas.microsoft.com/office/drawing/2014/main" id="{FCAF2C68-C3EA-DD5C-7BD7-716DFBE4777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564" r="12773"/>
          <a:stretch/>
        </p:blipFill>
        <p:spPr bwMode="auto">
          <a:xfrm>
            <a:off x="6096000" y="857346"/>
            <a:ext cx="3172691" cy="51433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2011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870E5-222A-4D72-B285-AB838481E937}"/>
              </a:ext>
            </a:extLst>
          </p:cNvPr>
          <p:cNvSpPr>
            <a:spLocks noGrp="1"/>
          </p:cNvSpPr>
          <p:nvPr>
            <p:ph type="title"/>
          </p:nvPr>
        </p:nvSpPr>
        <p:spPr/>
        <p:txBody>
          <a:bodyPr/>
          <a:lstStyle/>
          <a:p>
            <a:r>
              <a:rPr lang="en-US" dirty="0"/>
              <a:t>Normal Random Variable </a:t>
            </a:r>
            <a:r>
              <a:rPr lang="en-US" i="1" dirty="0"/>
              <a:t>(AKA Gaussian)</a:t>
            </a:r>
          </a:p>
        </p:txBody>
      </p:sp>
      <p:sp>
        <p:nvSpPr>
          <p:cNvPr id="3" name="Content Placeholder 2">
            <a:extLst>
              <a:ext uri="{FF2B5EF4-FFF2-40B4-BE49-F238E27FC236}">
                <a16:creationId xmlns:a16="http://schemas.microsoft.com/office/drawing/2014/main" id="{3DD93CF1-6277-4F8A-987D-0643D8A86EA9}"/>
              </a:ext>
            </a:extLst>
          </p:cNvPr>
          <p:cNvSpPr>
            <a:spLocks noGrp="1"/>
          </p:cNvSpPr>
          <p:nvPr>
            <p:ph idx="1"/>
          </p:nvPr>
        </p:nvSpPr>
        <p:spPr>
          <a:xfrm>
            <a:off x="575240" y="1497117"/>
            <a:ext cx="11187258" cy="4757652"/>
          </a:xfrm>
        </p:spPr>
        <p:txBody>
          <a:bodyPr/>
          <a:lstStyle/>
          <a:p>
            <a:r>
              <a:rPr lang="en-US" dirty="0"/>
              <a:t>There’s not a single scenario that follows a normal distribution…</a:t>
            </a:r>
            <a:br>
              <a:rPr lang="en-US" dirty="0"/>
            </a:br>
            <a:r>
              <a:rPr lang="en-US" dirty="0"/>
              <a:t>But we’re going to see that it shows up in a lot of real world situations!</a:t>
            </a:r>
          </a:p>
          <a:p>
            <a:endParaRPr lang="en-US" dirty="0"/>
          </a:p>
        </p:txBody>
      </p:sp>
      <mc:AlternateContent xmlns:mc="http://schemas.openxmlformats.org/markup-compatibility/2006" xmlns:a14="http://schemas.microsoft.com/office/drawing/2010/main">
        <mc:Choice Requires="a14">
          <p:sp>
            <p:nvSpPr>
              <p:cNvPr id="6" name="Rectangle: Rounded Corners 5">
                <a:extLst>
                  <a:ext uri="{FF2B5EF4-FFF2-40B4-BE49-F238E27FC236}">
                    <a16:creationId xmlns:a16="http://schemas.microsoft.com/office/drawing/2014/main" id="{75290ED0-BEC3-D05F-1A18-811B32DDEF25}"/>
                  </a:ext>
                </a:extLst>
              </p:cNvPr>
              <p:cNvSpPr/>
              <p:nvPr/>
            </p:nvSpPr>
            <p:spPr>
              <a:xfrm>
                <a:off x="675163" y="2724192"/>
                <a:ext cx="10941597" cy="3530577"/>
              </a:xfrm>
              <a:prstGeom prst="roundRect">
                <a:avLst>
                  <a:gd name="adj" fmla="val 8936"/>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r>
                  <a:rPr kumimoji="0" lang="en-US" sz="28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A </a:t>
                </a:r>
                <a:r>
                  <a:rPr kumimoji="0" lang="en-US" sz="2800" b="1"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normal random variable</a:t>
                </a:r>
                <a:r>
                  <a:rPr kumimoji="0" lang="en-US" sz="28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14:m>
                  <m:oMath xmlns:m="http://schemas.openxmlformats.org/officeDocument/2006/math">
                    <m:r>
                      <a:rPr kumimoji="0" lang="en-US" sz="2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rPr>
                      <m:t>𝑋</m:t>
                    </m:r>
                    <m:r>
                      <a:rPr kumimoji="0" lang="en-US" sz="2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rPr>
                      <m:t>~</m:t>
                    </m:r>
                    <m:r>
                      <a:rPr kumimoji="0" lang="en-US" sz="2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rPr>
                      <m:t>𝒩</m:t>
                    </m:r>
                    <m:r>
                      <a:rPr kumimoji="0" lang="en-US" sz="2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rPr>
                      <m:t>(</m:t>
                    </m:r>
                    <m:r>
                      <a:rPr kumimoji="0" lang="en-US" sz="2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rPr>
                      <m:t>𝜇</m:t>
                    </m:r>
                    <m:r>
                      <a:rPr kumimoji="0" lang="en-US" sz="2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rPr>
                      <m:t>,</m:t>
                    </m:r>
                    <m:sSup>
                      <m:sSupPr>
                        <m:ctrlPr>
                          <a:rPr kumimoji="0" lang="en-US" sz="2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rPr>
                        </m:ctrlPr>
                      </m:sSupPr>
                      <m:e>
                        <m:r>
                          <a:rPr kumimoji="0" lang="en-US" sz="2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rPr>
                          <m:t>𝜎</m:t>
                        </m:r>
                      </m:e>
                      <m:sup>
                        <m:r>
                          <a:rPr kumimoji="0" lang="en-US" sz="2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rPr>
                          <m:t>2</m:t>
                        </m:r>
                      </m:sup>
                    </m:sSup>
                    <m:r>
                      <a:rPr kumimoji="0" lang="en-US" sz="2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rPr>
                      <m:t>)</m:t>
                    </m:r>
                  </m:oMath>
                </a14:m>
                <a:r>
                  <a:rPr kumimoji="0" lang="en-US" sz="28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has two parameters: </a:t>
                </a:r>
              </a:p>
              <a:p>
                <a:pPr marL="231775" marR="0" lvl="0" indent="109538" algn="l" defTabSz="914400" rtl="0" eaLnBrk="1" fontAlgn="auto" latinLnBrk="0" hangingPunct="1">
                  <a:lnSpc>
                    <a:spcPct val="90000"/>
                  </a:lnSpc>
                  <a:spcBef>
                    <a:spcPts val="1200"/>
                  </a:spcBef>
                  <a:spcAft>
                    <a:spcPts val="200"/>
                  </a:spcAft>
                  <a:buClr>
                    <a:srgbClr val="1CADE4"/>
                  </a:buClr>
                  <a:buSzPct val="100000"/>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14:m>
                  <m:oMath xmlns:m="http://schemas.openxmlformats.org/officeDocument/2006/math">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rPr>
                      <m:t>𝜇</m:t>
                    </m:r>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rPr>
                      <m:t>=</m:t>
                    </m:r>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mn-ea"/>
                      </a:rPr>
                      <m:t>𝔼</m:t>
                    </m:r>
                    <m:d>
                      <m:dPr>
                        <m:begChr m:val="["/>
                        <m:endChr m:val="]"/>
                        <m:ctrlP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rPr>
                        </m:ctrlPr>
                      </m:dPr>
                      <m:e>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rPr>
                          <m:t>𝑋</m:t>
                        </m:r>
                      </m:e>
                    </m:d>
                  </m:oMath>
                </a14:m>
                <a:r>
                  <a:rPr kumimoji="0" lang="en-US" sz="28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is the mean</a:t>
                </a:r>
              </a:p>
              <a:p>
                <a:pPr marL="231775" lvl="0" indent="109538">
                  <a:lnSpc>
                    <a:spcPct val="90000"/>
                  </a:lnSpc>
                  <a:spcBef>
                    <a:spcPts val="1200"/>
                  </a:spcBef>
                  <a:spcAft>
                    <a:spcPts val="200"/>
                  </a:spcAft>
                  <a:buClr>
                    <a:srgbClr val="1CADE4"/>
                  </a:buClr>
                  <a:buSzPct val="100000"/>
                  <a:buFont typeface="Arial" panose="020B0604020202020204" pitchFamily="34" charset="0"/>
                  <a:buChar char="•"/>
                  <a:defRPr/>
                </a:pPr>
                <a:r>
                  <a:rPr kumimoji="0" lang="en-US" sz="28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14:m>
                  <m:oMath xmlns:m="http://schemas.openxmlformats.org/officeDocument/2006/math">
                    <m:sSup>
                      <m:sSupPr>
                        <m:ctrlP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rPr>
                        </m:ctrlPr>
                      </m:sSupPr>
                      <m:e>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rPr>
                          <m:t>𝜎</m:t>
                        </m:r>
                      </m:e>
                      <m:sup>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rPr>
                          <m:t>2</m:t>
                        </m:r>
                      </m:sup>
                    </m:sSup>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rPr>
                      <m:t>=</m:t>
                    </m:r>
                    <m:r>
                      <m:rPr>
                        <m:sty m:val="p"/>
                      </m:rPr>
                      <a:rPr kumimoji="0" lang="en-US" sz="2800" b="0" i="0" u="none" strike="noStrike" kern="1200" cap="none" spc="0" normalizeH="0" baseline="0" noProof="0" smtClean="0">
                        <a:ln>
                          <a:noFill/>
                        </a:ln>
                        <a:solidFill>
                          <a:prstClr val="black"/>
                        </a:solidFill>
                        <a:effectLst/>
                        <a:uLnTx/>
                        <a:uFillTx/>
                        <a:latin typeface="Cambria Math" panose="02040503050406030204" pitchFamily="18" charset="0"/>
                        <a:ea typeface="+mn-ea"/>
                      </a:rPr>
                      <m:t>Var</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rPr>
                      <m:t>(</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rPr>
                      <m:t>𝑋</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rPr>
                      <m:t>)</m:t>
                    </m:r>
                  </m:oMath>
                </a14:m>
                <a:r>
                  <a:rPr kumimoji="0" lang="en-US" sz="28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is the variance (</a:t>
                </a:r>
                <a14:m>
                  <m:oMath xmlns:m="http://schemas.openxmlformats.org/officeDocument/2006/math">
                    <m:r>
                      <a:rPr lang="en-US" sz="2800" i="1">
                        <a:solidFill>
                          <a:prstClr val="black"/>
                        </a:solidFill>
                        <a:latin typeface="Cambria Math" panose="02040503050406030204" pitchFamily="18" charset="0"/>
                      </a:rPr>
                      <m:t>𝜎</m:t>
                    </m:r>
                    <m:r>
                      <a:rPr lang="en-US" sz="2800" b="0" i="1" smtClean="0">
                        <a:solidFill>
                          <a:prstClr val="black"/>
                        </a:solidFill>
                        <a:latin typeface="Cambria Math" panose="02040503050406030204" pitchFamily="18" charset="0"/>
                      </a:rPr>
                      <m:t>=</m:t>
                    </m:r>
                    <m:rad>
                      <m:radPr>
                        <m:degHide m:val="on"/>
                        <m:ctrlPr>
                          <a:rPr lang="en-US" sz="2800" b="0" i="1" smtClean="0">
                            <a:solidFill>
                              <a:prstClr val="black"/>
                            </a:solidFill>
                            <a:latin typeface="Cambria Math" panose="02040503050406030204" pitchFamily="18" charset="0"/>
                          </a:rPr>
                        </m:ctrlPr>
                      </m:radPr>
                      <m:deg/>
                      <m:e>
                        <m:r>
                          <a:rPr lang="en-US" sz="2800" b="0" i="1" smtClean="0">
                            <a:solidFill>
                              <a:prstClr val="black"/>
                            </a:solidFill>
                            <a:latin typeface="Cambria Math" panose="02040503050406030204" pitchFamily="18" charset="0"/>
                          </a:rPr>
                          <m:t>𝑉𝑎𝑟</m:t>
                        </m:r>
                        <m:d>
                          <m:dPr>
                            <m:ctrlPr>
                              <a:rPr lang="en-US" sz="2800" b="0" i="1" smtClean="0">
                                <a:solidFill>
                                  <a:prstClr val="black"/>
                                </a:solidFill>
                                <a:latin typeface="Cambria Math" panose="02040503050406030204" pitchFamily="18" charset="0"/>
                              </a:rPr>
                            </m:ctrlPr>
                          </m:dPr>
                          <m:e>
                            <m:r>
                              <a:rPr lang="en-US" sz="2800" b="0" i="1" smtClean="0">
                                <a:solidFill>
                                  <a:prstClr val="black"/>
                                </a:solidFill>
                                <a:latin typeface="Cambria Math" panose="02040503050406030204" pitchFamily="18" charset="0"/>
                              </a:rPr>
                              <m:t>𝑋</m:t>
                            </m:r>
                          </m:e>
                        </m:d>
                      </m:e>
                    </m:rad>
                  </m:oMath>
                </a14:m>
                <a:r>
                  <a:rPr kumimoji="0" lang="en-US" sz="28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is </a:t>
                </a:r>
                <a:r>
                  <a:rPr kumimoji="0" lang="en-US" sz="2800" b="1" i="1" strike="noStrike" kern="1200" cap="none" spc="0" normalizeH="0" baseline="0" noProof="0" dirty="0">
                    <a:ln>
                      <a:noFill/>
                    </a:ln>
                    <a:solidFill>
                      <a:schemeClr val="accent2">
                        <a:lumMod val="75000"/>
                      </a:schemeClr>
                    </a:solidFill>
                    <a:effectLst/>
                    <a:uLnTx/>
                    <a:uFillTx/>
                    <a:latin typeface="Segoe UI Semilight" panose="020B0402040204020203" pitchFamily="34" charset="0"/>
                    <a:ea typeface="+mn-ea"/>
                    <a:cs typeface="Segoe UI Semilight" panose="020B0402040204020203" pitchFamily="34" charset="0"/>
                  </a:rPr>
                  <a:t>standard deviation</a:t>
                </a:r>
                <a:r>
                  <a:rPr kumimoji="0" lang="en-US" sz="28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a:t>
                </a: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r>
                  <a:rPr kumimoji="0" lang="en-US" sz="28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and follows this </a:t>
                </a:r>
                <a:r>
                  <a:rPr kumimoji="0" lang="en-US" sz="2800" b="1" i="1"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probability density function </a:t>
                </a:r>
                <a:r>
                  <a:rPr kumimoji="0" lang="en-US" sz="280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(a bell curve!)</a:t>
                </a:r>
                <a:r>
                  <a:rPr kumimoji="0" lang="en-US" sz="28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14:m>
                  <m:oMath xmlns:m="http://schemas.openxmlformats.org/officeDocument/2006/math">
                    <m:sSub>
                      <m:sSubPr>
                        <m:ctrlP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rPr>
                        </m:ctrlPr>
                      </m:sSubPr>
                      <m:e>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rPr>
                          <m:t>𝑓</m:t>
                        </m:r>
                      </m:e>
                      <m:sub>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rPr>
                          <m:t>𝑋</m:t>
                        </m:r>
                      </m:sub>
                    </m:sSub>
                    <m:d>
                      <m:dPr>
                        <m:ctrlP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rPr>
                        </m:ctrlPr>
                      </m:dPr>
                      <m:e>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rPr>
                          <m:t>𝑘</m:t>
                        </m:r>
                      </m:e>
                    </m:d>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rPr>
                      <m:t>=</m:t>
                    </m:r>
                    <m:f>
                      <m:fPr>
                        <m:ctrlP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rPr>
                        </m:ctrlPr>
                      </m:fPr>
                      <m:num>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rPr>
                          <m:t>1</m:t>
                        </m:r>
                      </m:num>
                      <m:den>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rPr>
                          <m:t>𝜎</m:t>
                        </m:r>
                        <m:rad>
                          <m:radPr>
                            <m:degHide m:val="on"/>
                            <m:ctrlP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rPr>
                            </m:ctrlPr>
                          </m:radPr>
                          <m:deg/>
                          <m:e>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rPr>
                              <m:t>2</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rPr>
                              <m:t>𝜋</m:t>
                            </m:r>
                          </m:e>
                        </m:rad>
                      </m:den>
                    </m:f>
                    <m:sSup>
                      <m:sSupPr>
                        <m:ctrlP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rPr>
                        </m:ctrlPr>
                      </m:sSupPr>
                      <m:e>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rPr>
                          <m:t>𝑒</m:t>
                        </m:r>
                      </m:e>
                      <m:sup>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rPr>
                          <m:t>−</m:t>
                        </m:r>
                        <m:f>
                          <m:fPr>
                            <m:ctrlP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rPr>
                            </m:ctrlPr>
                          </m:fPr>
                          <m:num>
                            <m:sSup>
                              <m:sSupPr>
                                <m:ctrlP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rPr>
                                </m:ctrlPr>
                              </m:sSupPr>
                              <m:e>
                                <m:d>
                                  <m:dPr>
                                    <m:ctrlP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rPr>
                                    </m:ctrlPr>
                                  </m:dPr>
                                  <m:e>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rPr>
                                      <m:t>𝑘</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rPr>
                                      <m:t>−</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rPr>
                                      <m:t>𝜇</m:t>
                                    </m:r>
                                  </m:e>
                                </m:d>
                              </m:e>
                              <m:sup>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rPr>
                                  <m:t>2</m:t>
                                </m:r>
                              </m:sup>
                            </m:sSup>
                          </m:num>
                          <m:den>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rPr>
                              <m:t>2</m:t>
                            </m:r>
                            <m:sSup>
                              <m:sSupPr>
                                <m:ctrlP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rPr>
                                </m:ctrlPr>
                              </m:sSupPr>
                              <m:e>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rPr>
                                  <m:t>𝜎</m:t>
                                </m:r>
                              </m:e>
                              <m:sup>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rPr>
                                  <m:t>2</m:t>
                                </m:r>
                              </m:sup>
                            </m:sSup>
                          </m:den>
                        </m:f>
                      </m:sup>
                    </m:sSup>
                  </m:oMath>
                </a14:m>
                <a:endParaRPr kumimoji="0" lang="en-US" sz="28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endParaRPr>
              </a:p>
            </p:txBody>
          </p:sp>
        </mc:Choice>
        <mc:Fallback xmlns="">
          <p:sp>
            <p:nvSpPr>
              <p:cNvPr id="6" name="Rectangle: Rounded Corners 5">
                <a:extLst>
                  <a:ext uri="{FF2B5EF4-FFF2-40B4-BE49-F238E27FC236}">
                    <a16:creationId xmlns:a16="http://schemas.microsoft.com/office/drawing/2014/main" id="{75290ED0-BEC3-D05F-1A18-811B32DDEF25}"/>
                  </a:ext>
                </a:extLst>
              </p:cNvPr>
              <p:cNvSpPr>
                <a:spLocks noRot="1" noChangeAspect="1" noMove="1" noResize="1" noEditPoints="1" noAdjustHandles="1" noChangeArrowheads="1" noChangeShapeType="1" noTextEdit="1"/>
              </p:cNvSpPr>
              <p:nvPr/>
            </p:nvSpPr>
            <p:spPr>
              <a:xfrm>
                <a:off x="675163" y="2724192"/>
                <a:ext cx="10941597" cy="3530577"/>
              </a:xfrm>
              <a:prstGeom prst="roundRect">
                <a:avLst>
                  <a:gd name="adj" fmla="val 8936"/>
                </a:avLst>
              </a:prstGeom>
              <a:blipFill>
                <a:blip r:embed="rId3"/>
                <a:stretch>
                  <a:fillRect/>
                </a:stretch>
              </a:blipFill>
              <a:ln w="57150">
                <a:solidFill>
                  <a:schemeClr val="accent2"/>
                </a:solidFill>
              </a:ln>
            </p:spPr>
            <p:txBody>
              <a:bodyPr/>
              <a:lstStyle/>
              <a:p>
                <a:r>
                  <a:rPr lang="en-US">
                    <a:noFill/>
                  </a:rPr>
                  <a:t> </a:t>
                </a:r>
              </a:p>
            </p:txBody>
          </p:sp>
        </mc:Fallback>
      </mc:AlternateContent>
    </p:spTree>
    <p:extLst>
      <p:ext uri="{BB962C8B-B14F-4D97-AF65-F5344CB8AC3E}">
        <p14:creationId xmlns:p14="http://schemas.microsoft.com/office/powerpoint/2010/main" val="11523303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A black line with a curve&#10;&#10;Description automatically generated">
            <a:extLst>
              <a:ext uri="{FF2B5EF4-FFF2-40B4-BE49-F238E27FC236}">
                <a16:creationId xmlns:a16="http://schemas.microsoft.com/office/drawing/2014/main" id="{6436E3D0-AE29-2582-DDCB-2AF2CC0CEBD0}"/>
              </a:ext>
            </a:extLst>
          </p:cNvPr>
          <p:cNvPicPr>
            <a:picLocks noChangeAspect="1"/>
          </p:cNvPicPr>
          <p:nvPr/>
        </p:nvPicPr>
        <p:blipFill rotWithShape="1">
          <a:blip r:embed="rId3">
            <a:extLst>
              <a:ext uri="{28A0092B-C50C-407E-A947-70E740481C1C}">
                <a14:useLocalDpi xmlns:a14="http://schemas.microsoft.com/office/drawing/2010/main" val="0"/>
              </a:ext>
            </a:extLst>
          </a:blip>
          <a:srcRect l="7280" t="27136" r="16406" b="56208"/>
          <a:stretch/>
        </p:blipFill>
        <p:spPr>
          <a:xfrm>
            <a:off x="7942997" y="4109448"/>
            <a:ext cx="4055135" cy="2694091"/>
          </a:xfrm>
          <a:prstGeom prst="rect">
            <a:avLst/>
          </a:prstGeom>
        </p:spPr>
      </p:pic>
      <p:sp>
        <p:nvSpPr>
          <p:cNvPr id="2" name="Title 1">
            <a:extLst>
              <a:ext uri="{FF2B5EF4-FFF2-40B4-BE49-F238E27FC236}">
                <a16:creationId xmlns:a16="http://schemas.microsoft.com/office/drawing/2014/main" id="{959870E5-222A-4D72-B285-AB838481E937}"/>
              </a:ext>
            </a:extLst>
          </p:cNvPr>
          <p:cNvSpPr>
            <a:spLocks noGrp="1"/>
          </p:cNvSpPr>
          <p:nvPr>
            <p:ph type="title"/>
          </p:nvPr>
        </p:nvSpPr>
        <p:spPr/>
        <p:txBody>
          <a:bodyPr/>
          <a:lstStyle/>
          <a:p>
            <a:r>
              <a:rPr lang="en-US" dirty="0"/>
              <a:t>Let’s take a closer look at that PDF…</a:t>
            </a:r>
            <a:endParaRPr lang="en-US" i="1"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DD93CF1-6277-4F8A-987D-0643D8A86EA9}"/>
                  </a:ext>
                </a:extLst>
              </p:cNvPr>
              <p:cNvSpPr>
                <a:spLocks noGrp="1"/>
              </p:cNvSpPr>
              <p:nvPr>
                <p:ph idx="1"/>
              </p:nvPr>
            </p:nvSpPr>
            <p:spPr>
              <a:xfrm>
                <a:off x="767486" y="3712916"/>
                <a:ext cx="5798426" cy="1491700"/>
              </a:xfrm>
            </p:spPr>
            <p:txBody>
              <a:bodyPr>
                <a:normAutofit/>
              </a:bodyPr>
              <a:lstStyle/>
              <a:p>
                <a14:m>
                  <m:oMath xmlns:m="http://schemas.openxmlformats.org/officeDocument/2006/math">
                    <m:sSub>
                      <m:sSubPr>
                        <m:ctrlPr>
                          <a:rPr kumimoji="0" lang="en-US" sz="4800" b="0" i="1" u="none" strike="noStrike" kern="1200" cap="none" spc="0" normalizeH="0" baseline="0" noProof="0" smtClean="0">
                            <a:ln>
                              <a:noFill/>
                            </a:ln>
                            <a:solidFill>
                              <a:prstClr val="black"/>
                            </a:solidFill>
                            <a:effectLst/>
                            <a:uLnTx/>
                            <a:uFillTx/>
                            <a:latin typeface="Cambria Math" panose="02040503050406030204" pitchFamily="18" charset="0"/>
                          </a:rPr>
                        </m:ctrlPr>
                      </m:sSubPr>
                      <m:e>
                        <m:r>
                          <a:rPr kumimoji="0" lang="en-US" sz="4800" b="0" i="1" u="none" strike="noStrike" kern="1200" cap="none" spc="0" normalizeH="0" baseline="0" noProof="0" smtClean="0">
                            <a:ln>
                              <a:noFill/>
                            </a:ln>
                            <a:solidFill>
                              <a:prstClr val="black"/>
                            </a:solidFill>
                            <a:effectLst/>
                            <a:uLnTx/>
                            <a:uFillTx/>
                            <a:latin typeface="Cambria Math" panose="02040503050406030204" pitchFamily="18" charset="0"/>
                          </a:rPr>
                          <m:t>𝑓</m:t>
                        </m:r>
                      </m:e>
                      <m:sub>
                        <m:r>
                          <a:rPr kumimoji="0" lang="en-US" sz="4800" b="0" i="1" u="none" strike="noStrike" kern="1200" cap="none" spc="0" normalizeH="0" baseline="0" noProof="0" smtClean="0">
                            <a:ln>
                              <a:noFill/>
                            </a:ln>
                            <a:solidFill>
                              <a:prstClr val="black"/>
                            </a:solidFill>
                            <a:effectLst/>
                            <a:uLnTx/>
                            <a:uFillTx/>
                            <a:latin typeface="Cambria Math" panose="02040503050406030204" pitchFamily="18" charset="0"/>
                          </a:rPr>
                          <m:t>𝑋</m:t>
                        </m:r>
                      </m:sub>
                    </m:sSub>
                    <m:d>
                      <m:dPr>
                        <m:ctrlPr>
                          <a:rPr kumimoji="0" lang="en-US" sz="4800" b="0" i="1" u="none" strike="noStrike" kern="1200" cap="none" spc="0" normalizeH="0" baseline="0" noProof="0" smtClean="0">
                            <a:ln>
                              <a:noFill/>
                            </a:ln>
                            <a:solidFill>
                              <a:prstClr val="black"/>
                            </a:solidFill>
                            <a:effectLst/>
                            <a:uLnTx/>
                            <a:uFillTx/>
                            <a:latin typeface="Cambria Math" panose="02040503050406030204" pitchFamily="18" charset="0"/>
                          </a:rPr>
                        </m:ctrlPr>
                      </m:dPr>
                      <m:e>
                        <m:r>
                          <a:rPr kumimoji="0" lang="en-US" sz="4800" b="0" i="1" u="none" strike="noStrike" kern="1200" cap="none" spc="0" normalizeH="0" baseline="0" noProof="0" smtClean="0">
                            <a:ln>
                              <a:noFill/>
                            </a:ln>
                            <a:solidFill>
                              <a:prstClr val="black"/>
                            </a:solidFill>
                            <a:effectLst/>
                            <a:uLnTx/>
                            <a:uFillTx/>
                            <a:latin typeface="Cambria Math" panose="02040503050406030204" pitchFamily="18" charset="0"/>
                          </a:rPr>
                          <m:t>𝑘</m:t>
                        </m:r>
                      </m:e>
                    </m:d>
                    <m:r>
                      <a:rPr kumimoji="0" lang="en-US" sz="4800" b="0" i="1" u="none" strike="noStrike" kern="1200" cap="none" spc="0" normalizeH="0" baseline="0" noProof="0" smtClean="0">
                        <a:ln>
                          <a:noFill/>
                        </a:ln>
                        <a:solidFill>
                          <a:prstClr val="black"/>
                        </a:solidFill>
                        <a:effectLst/>
                        <a:uLnTx/>
                        <a:uFillTx/>
                        <a:latin typeface="Cambria Math" panose="02040503050406030204" pitchFamily="18" charset="0"/>
                      </a:rPr>
                      <m:t>=</m:t>
                    </m:r>
                    <m:f>
                      <m:fPr>
                        <m:ctrlPr>
                          <a:rPr kumimoji="0" lang="en-US" sz="4800" b="0" i="1" u="none" strike="noStrike" kern="1200" cap="none" spc="0" normalizeH="0" baseline="0" noProof="0" smtClean="0">
                            <a:ln>
                              <a:noFill/>
                            </a:ln>
                            <a:solidFill>
                              <a:prstClr val="black"/>
                            </a:solidFill>
                            <a:effectLst/>
                            <a:uLnTx/>
                            <a:uFillTx/>
                            <a:latin typeface="Cambria Math" panose="02040503050406030204" pitchFamily="18" charset="0"/>
                          </a:rPr>
                        </m:ctrlPr>
                      </m:fPr>
                      <m:num>
                        <m:r>
                          <a:rPr kumimoji="0" lang="en-US" sz="4800" b="0" i="1" u="none" strike="noStrike" kern="1200" cap="none" spc="0" normalizeH="0" baseline="0" noProof="0" smtClean="0">
                            <a:ln>
                              <a:noFill/>
                            </a:ln>
                            <a:solidFill>
                              <a:prstClr val="black"/>
                            </a:solidFill>
                            <a:effectLst/>
                            <a:uLnTx/>
                            <a:uFillTx/>
                            <a:latin typeface="Cambria Math" panose="02040503050406030204" pitchFamily="18" charset="0"/>
                          </a:rPr>
                          <m:t>1</m:t>
                        </m:r>
                      </m:num>
                      <m:den>
                        <m:r>
                          <a:rPr kumimoji="0" lang="en-US" sz="4800" b="0" i="1" u="none" strike="noStrike" kern="1200" cap="none" spc="0" normalizeH="0" baseline="0" noProof="0" smtClean="0">
                            <a:ln>
                              <a:noFill/>
                            </a:ln>
                            <a:solidFill>
                              <a:prstClr val="black"/>
                            </a:solidFill>
                            <a:effectLst/>
                            <a:uLnTx/>
                            <a:uFillTx/>
                            <a:latin typeface="Cambria Math" panose="02040503050406030204" pitchFamily="18" charset="0"/>
                          </a:rPr>
                          <m:t>𝜎</m:t>
                        </m:r>
                        <m:rad>
                          <m:radPr>
                            <m:degHide m:val="on"/>
                            <m:ctrlPr>
                              <a:rPr kumimoji="0" lang="en-US" sz="4800" b="0" i="1" u="none" strike="noStrike" kern="1200" cap="none" spc="0" normalizeH="0" baseline="0" noProof="0" smtClean="0">
                                <a:ln>
                                  <a:noFill/>
                                </a:ln>
                                <a:solidFill>
                                  <a:prstClr val="black"/>
                                </a:solidFill>
                                <a:effectLst/>
                                <a:uLnTx/>
                                <a:uFillTx/>
                                <a:latin typeface="Cambria Math" panose="02040503050406030204" pitchFamily="18" charset="0"/>
                              </a:rPr>
                            </m:ctrlPr>
                          </m:radPr>
                          <m:deg/>
                          <m:e>
                            <m:r>
                              <a:rPr kumimoji="0" lang="en-US" sz="4800" b="0" i="1" u="none" strike="noStrike" kern="1200" cap="none" spc="0" normalizeH="0" baseline="0" noProof="0" smtClean="0">
                                <a:ln>
                                  <a:noFill/>
                                </a:ln>
                                <a:solidFill>
                                  <a:prstClr val="black"/>
                                </a:solidFill>
                                <a:effectLst/>
                                <a:uLnTx/>
                                <a:uFillTx/>
                                <a:latin typeface="Cambria Math" panose="02040503050406030204" pitchFamily="18" charset="0"/>
                              </a:rPr>
                              <m:t>2</m:t>
                            </m:r>
                            <m:r>
                              <a:rPr kumimoji="0" lang="en-US" sz="4800" b="0" i="1" u="none" strike="noStrike" kern="1200" cap="none" spc="0" normalizeH="0" baseline="0" noProof="0" smtClean="0">
                                <a:ln>
                                  <a:noFill/>
                                </a:ln>
                                <a:solidFill>
                                  <a:prstClr val="black"/>
                                </a:solidFill>
                                <a:effectLst/>
                                <a:uLnTx/>
                                <a:uFillTx/>
                                <a:latin typeface="Cambria Math" panose="02040503050406030204" pitchFamily="18" charset="0"/>
                              </a:rPr>
                              <m:t>𝜋</m:t>
                            </m:r>
                          </m:e>
                        </m:rad>
                      </m:den>
                    </m:f>
                    <m:sSup>
                      <m:sSupPr>
                        <m:ctrlPr>
                          <a:rPr kumimoji="0" lang="en-US" sz="4800" b="0" i="1" u="none" strike="noStrike" kern="1200" cap="none" spc="0" normalizeH="0" baseline="0" noProof="0" smtClean="0">
                            <a:ln>
                              <a:noFill/>
                            </a:ln>
                            <a:solidFill>
                              <a:prstClr val="black"/>
                            </a:solidFill>
                            <a:effectLst/>
                            <a:uLnTx/>
                            <a:uFillTx/>
                            <a:latin typeface="Cambria Math" panose="02040503050406030204" pitchFamily="18" charset="0"/>
                          </a:rPr>
                        </m:ctrlPr>
                      </m:sSupPr>
                      <m:e>
                        <m:r>
                          <a:rPr kumimoji="0" lang="en-US" sz="4800" b="0" i="1" u="none" strike="noStrike" kern="1200" cap="none" spc="0" normalizeH="0" baseline="0" noProof="0" smtClean="0">
                            <a:ln>
                              <a:noFill/>
                            </a:ln>
                            <a:solidFill>
                              <a:prstClr val="black"/>
                            </a:solidFill>
                            <a:effectLst/>
                            <a:uLnTx/>
                            <a:uFillTx/>
                            <a:latin typeface="Cambria Math" panose="02040503050406030204" pitchFamily="18" charset="0"/>
                          </a:rPr>
                          <m:t>𝑒</m:t>
                        </m:r>
                      </m:e>
                      <m:sup>
                        <m:r>
                          <a:rPr kumimoji="0" lang="en-US" sz="4800" b="0" i="1" u="none" strike="noStrike" kern="1200" cap="none" spc="0" normalizeH="0" baseline="0" noProof="0" smtClean="0">
                            <a:ln>
                              <a:noFill/>
                            </a:ln>
                            <a:solidFill>
                              <a:prstClr val="black"/>
                            </a:solidFill>
                            <a:effectLst/>
                            <a:uLnTx/>
                            <a:uFillTx/>
                            <a:latin typeface="Cambria Math" panose="02040503050406030204" pitchFamily="18" charset="0"/>
                          </a:rPr>
                          <m:t>−</m:t>
                        </m:r>
                        <m:f>
                          <m:fPr>
                            <m:ctrlPr>
                              <a:rPr kumimoji="0" lang="en-US" sz="4800" b="0" i="1" u="none" strike="noStrike" kern="1200" cap="none" spc="0" normalizeH="0" baseline="0" noProof="0" smtClean="0">
                                <a:ln>
                                  <a:noFill/>
                                </a:ln>
                                <a:solidFill>
                                  <a:prstClr val="black"/>
                                </a:solidFill>
                                <a:effectLst/>
                                <a:uLnTx/>
                                <a:uFillTx/>
                                <a:latin typeface="Cambria Math" panose="02040503050406030204" pitchFamily="18" charset="0"/>
                              </a:rPr>
                            </m:ctrlPr>
                          </m:fPr>
                          <m:num>
                            <m:sSup>
                              <m:sSupPr>
                                <m:ctrlPr>
                                  <a:rPr kumimoji="0" lang="en-US" sz="4800" b="0" i="1" u="none" strike="noStrike" kern="1200" cap="none" spc="0" normalizeH="0" baseline="0" noProof="0" smtClean="0">
                                    <a:ln>
                                      <a:noFill/>
                                    </a:ln>
                                    <a:solidFill>
                                      <a:prstClr val="black"/>
                                    </a:solidFill>
                                    <a:effectLst/>
                                    <a:uLnTx/>
                                    <a:uFillTx/>
                                    <a:latin typeface="Cambria Math" panose="02040503050406030204" pitchFamily="18" charset="0"/>
                                  </a:rPr>
                                </m:ctrlPr>
                              </m:sSupPr>
                              <m:e>
                                <m:d>
                                  <m:dPr>
                                    <m:ctrlPr>
                                      <a:rPr kumimoji="0" lang="en-US" sz="4800" b="0" i="1" u="none" strike="noStrike" kern="1200" cap="none" spc="0" normalizeH="0" baseline="0" noProof="0" smtClean="0">
                                        <a:ln>
                                          <a:noFill/>
                                        </a:ln>
                                        <a:solidFill>
                                          <a:prstClr val="black"/>
                                        </a:solidFill>
                                        <a:effectLst/>
                                        <a:uLnTx/>
                                        <a:uFillTx/>
                                        <a:latin typeface="Cambria Math" panose="02040503050406030204" pitchFamily="18" charset="0"/>
                                      </a:rPr>
                                    </m:ctrlPr>
                                  </m:dPr>
                                  <m:e>
                                    <m:r>
                                      <a:rPr kumimoji="0" lang="en-US" sz="4800" b="0" i="1" u="none" strike="noStrike" kern="1200" cap="none" spc="0" normalizeH="0" baseline="0" noProof="0" smtClean="0">
                                        <a:ln>
                                          <a:noFill/>
                                        </a:ln>
                                        <a:solidFill>
                                          <a:prstClr val="black"/>
                                        </a:solidFill>
                                        <a:effectLst/>
                                        <a:uLnTx/>
                                        <a:uFillTx/>
                                        <a:latin typeface="Cambria Math" panose="02040503050406030204" pitchFamily="18" charset="0"/>
                                      </a:rPr>
                                      <m:t>𝑘</m:t>
                                    </m:r>
                                    <m:r>
                                      <a:rPr kumimoji="0" lang="en-US" sz="4800" b="0" i="1" u="none" strike="noStrike" kern="1200" cap="none" spc="0" normalizeH="0" baseline="0" noProof="0" smtClean="0">
                                        <a:ln>
                                          <a:noFill/>
                                        </a:ln>
                                        <a:solidFill>
                                          <a:prstClr val="black"/>
                                        </a:solidFill>
                                        <a:effectLst/>
                                        <a:uLnTx/>
                                        <a:uFillTx/>
                                        <a:latin typeface="Cambria Math" panose="02040503050406030204" pitchFamily="18" charset="0"/>
                                      </a:rPr>
                                      <m:t>−</m:t>
                                    </m:r>
                                    <m:r>
                                      <a:rPr kumimoji="0" lang="en-US" sz="4800" b="0" i="1" u="none" strike="noStrike" kern="1200" cap="none" spc="0" normalizeH="0" baseline="0" noProof="0" smtClean="0">
                                        <a:ln>
                                          <a:noFill/>
                                        </a:ln>
                                        <a:solidFill>
                                          <a:prstClr val="black"/>
                                        </a:solidFill>
                                        <a:effectLst/>
                                        <a:uLnTx/>
                                        <a:uFillTx/>
                                        <a:latin typeface="Cambria Math" panose="02040503050406030204" pitchFamily="18" charset="0"/>
                                      </a:rPr>
                                      <m:t>𝜇</m:t>
                                    </m:r>
                                  </m:e>
                                </m:d>
                              </m:e>
                              <m:sup>
                                <m:r>
                                  <a:rPr kumimoji="0" lang="en-US" sz="4800" b="0" i="1" u="none" strike="noStrike" kern="1200" cap="none" spc="0" normalizeH="0" baseline="0" noProof="0" smtClean="0">
                                    <a:ln>
                                      <a:noFill/>
                                    </a:ln>
                                    <a:solidFill>
                                      <a:prstClr val="black"/>
                                    </a:solidFill>
                                    <a:effectLst/>
                                    <a:uLnTx/>
                                    <a:uFillTx/>
                                    <a:latin typeface="Cambria Math" panose="02040503050406030204" pitchFamily="18" charset="0"/>
                                  </a:rPr>
                                  <m:t>2</m:t>
                                </m:r>
                              </m:sup>
                            </m:sSup>
                          </m:num>
                          <m:den>
                            <m:r>
                              <a:rPr kumimoji="0" lang="en-US" sz="4800" b="0" i="1" u="none" strike="noStrike" kern="1200" cap="none" spc="0" normalizeH="0" baseline="0" noProof="0" smtClean="0">
                                <a:ln>
                                  <a:noFill/>
                                </a:ln>
                                <a:solidFill>
                                  <a:prstClr val="black"/>
                                </a:solidFill>
                                <a:effectLst/>
                                <a:uLnTx/>
                                <a:uFillTx/>
                                <a:latin typeface="Cambria Math" panose="02040503050406030204" pitchFamily="18" charset="0"/>
                              </a:rPr>
                              <m:t>2</m:t>
                            </m:r>
                            <m:sSup>
                              <m:sSupPr>
                                <m:ctrlPr>
                                  <a:rPr kumimoji="0" lang="en-US" sz="4800" b="0" i="1" u="none" strike="noStrike" kern="1200" cap="none" spc="0" normalizeH="0" baseline="0" noProof="0" smtClean="0">
                                    <a:ln>
                                      <a:noFill/>
                                    </a:ln>
                                    <a:solidFill>
                                      <a:prstClr val="black"/>
                                    </a:solidFill>
                                    <a:effectLst/>
                                    <a:uLnTx/>
                                    <a:uFillTx/>
                                    <a:latin typeface="Cambria Math" panose="02040503050406030204" pitchFamily="18" charset="0"/>
                                  </a:rPr>
                                </m:ctrlPr>
                              </m:sSupPr>
                              <m:e>
                                <m:r>
                                  <a:rPr kumimoji="0" lang="en-US" sz="4800" b="0" i="1" u="none" strike="noStrike" kern="1200" cap="none" spc="0" normalizeH="0" baseline="0" noProof="0" smtClean="0">
                                    <a:ln>
                                      <a:noFill/>
                                    </a:ln>
                                    <a:solidFill>
                                      <a:prstClr val="black"/>
                                    </a:solidFill>
                                    <a:effectLst/>
                                    <a:uLnTx/>
                                    <a:uFillTx/>
                                    <a:latin typeface="Cambria Math" panose="02040503050406030204" pitchFamily="18" charset="0"/>
                                  </a:rPr>
                                  <m:t>𝜎</m:t>
                                </m:r>
                              </m:e>
                              <m:sup>
                                <m:r>
                                  <a:rPr kumimoji="0" lang="en-US" sz="4800" b="0" i="1" u="none" strike="noStrike" kern="1200" cap="none" spc="0" normalizeH="0" baseline="0" noProof="0" smtClean="0">
                                    <a:ln>
                                      <a:noFill/>
                                    </a:ln>
                                    <a:solidFill>
                                      <a:prstClr val="black"/>
                                    </a:solidFill>
                                    <a:effectLst/>
                                    <a:uLnTx/>
                                    <a:uFillTx/>
                                    <a:latin typeface="Cambria Math" panose="02040503050406030204" pitchFamily="18" charset="0"/>
                                  </a:rPr>
                                  <m:t>2</m:t>
                                </m:r>
                              </m:sup>
                            </m:sSup>
                          </m:den>
                        </m:f>
                      </m:sup>
                    </m:sSup>
                  </m:oMath>
                </a14:m>
                <a:endParaRPr lang="en-US" sz="4800" dirty="0"/>
              </a:p>
            </p:txBody>
          </p:sp>
        </mc:Choice>
        <mc:Fallback xmlns="">
          <p:sp>
            <p:nvSpPr>
              <p:cNvPr id="3" name="Content Placeholder 2">
                <a:extLst>
                  <a:ext uri="{FF2B5EF4-FFF2-40B4-BE49-F238E27FC236}">
                    <a16:creationId xmlns:a16="http://schemas.microsoft.com/office/drawing/2014/main" id="{3DD93CF1-6277-4F8A-987D-0643D8A86EA9}"/>
                  </a:ext>
                </a:extLst>
              </p:cNvPr>
              <p:cNvSpPr>
                <a:spLocks noGrp="1" noRot="1" noChangeAspect="1" noMove="1" noResize="1" noEditPoints="1" noAdjustHandles="1" noChangeArrowheads="1" noChangeShapeType="1" noTextEdit="1"/>
              </p:cNvSpPr>
              <p:nvPr>
                <p:ph idx="1"/>
              </p:nvPr>
            </p:nvSpPr>
            <p:spPr>
              <a:xfrm>
                <a:off x="767486" y="3712916"/>
                <a:ext cx="5798426" cy="1491700"/>
              </a:xfr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Content Placeholder 2">
                <a:extLst>
                  <a:ext uri="{FF2B5EF4-FFF2-40B4-BE49-F238E27FC236}">
                    <a16:creationId xmlns:a16="http://schemas.microsoft.com/office/drawing/2014/main" id="{6C06FF6B-B84D-6CDE-1A6E-91258CA82E4B}"/>
                  </a:ext>
                </a:extLst>
              </p:cNvPr>
              <p:cNvSpPr txBox="1">
                <a:spLocks/>
              </p:cNvSpPr>
              <p:nvPr/>
            </p:nvSpPr>
            <p:spPr>
              <a:xfrm>
                <a:off x="575240" y="1497117"/>
                <a:ext cx="11187258" cy="468161"/>
              </a:xfrm>
              <a:prstGeom prst="rect">
                <a:avLst/>
              </a:prstGeom>
            </p:spPr>
            <p:txBody>
              <a:bodyPr vert="horz" lIns="45720" tIns="45720" rIns="45720" bIns="45720" rtlCol="0">
                <a:normAutofit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800" kern="1200">
                    <a:solidFill>
                      <a:schemeClr val="tx1"/>
                    </a:solidFill>
                    <a:latin typeface="Segoe UI Semilight" panose="020B0402040204020203" pitchFamily="34" charset="0"/>
                    <a:ea typeface="+mn-ea"/>
                    <a:cs typeface="Segoe UI Semilight" panose="020B0402040204020203" pitchFamily="34" charset="0"/>
                  </a:defRPr>
                </a:lvl1pPr>
                <a:lvl2pPr marL="128016" indent="0" algn="l" defTabSz="914400" rtl="0" eaLnBrk="1" latinLnBrk="0" hangingPunct="1">
                  <a:lnSpc>
                    <a:spcPct val="90000"/>
                  </a:lnSpc>
                  <a:spcBef>
                    <a:spcPts val="200"/>
                  </a:spcBef>
                  <a:spcAft>
                    <a:spcPts val="400"/>
                  </a:spcAft>
                  <a:buClr>
                    <a:srgbClr val="B6A479"/>
                  </a:buClr>
                  <a:buFont typeface="Segoe UI Semilight" panose="020B0402040204020203" pitchFamily="34" charset="0"/>
                  <a:buNone/>
                  <a:defRPr sz="2400" kern="1200" baseline="0">
                    <a:solidFill>
                      <a:schemeClr val="tx1"/>
                    </a:solidFill>
                    <a:latin typeface="Segoe UI Semilight" panose="020B0402040204020203" pitchFamily="34" charset="0"/>
                    <a:ea typeface="+mn-ea"/>
                    <a:cs typeface="Segoe UI Semilight" panose="020B0402040204020203" pitchFamily="34" charset="0"/>
                  </a:defRPr>
                </a:lvl2pPr>
                <a:lvl3pPr marL="448056"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3pPr>
                <a:lvl4pPr marL="59436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4pPr>
                <a:lvl5pPr marL="77724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14:m>
                  <m:oMath xmlns:m="http://schemas.openxmlformats.org/officeDocument/2006/math">
                    <m:r>
                      <a:rPr lang="en-US" b="0" i="1" dirty="0" smtClean="0">
                        <a:latin typeface="Cambria Math" panose="02040503050406030204" pitchFamily="18" charset="0"/>
                      </a:rPr>
                      <m:t>𝑋</m:t>
                    </m:r>
                    <m:r>
                      <a:rPr lang="en-US" b="0" i="1" dirty="0" smtClean="0">
                        <a:latin typeface="Cambria Math" panose="02040503050406030204" pitchFamily="18" charset="0"/>
                      </a:rPr>
                      <m:t>~</m:t>
                    </m:r>
                    <m:r>
                      <a:rPr lang="en-US" i="1" dirty="0">
                        <a:solidFill>
                          <a:prstClr val="black"/>
                        </a:solidFill>
                        <a:latin typeface="Cambria Math" panose="02040503050406030204" pitchFamily="18" charset="0"/>
                      </a:rPr>
                      <m:t>𝒩</m:t>
                    </m:r>
                    <m:r>
                      <a:rPr lang="en-US" i="1" dirty="0">
                        <a:solidFill>
                          <a:prstClr val="black"/>
                        </a:solidFill>
                        <a:latin typeface="Cambria Math" panose="02040503050406030204" pitchFamily="18" charset="0"/>
                      </a:rPr>
                      <m:t>(</m:t>
                    </m:r>
                    <m:r>
                      <a:rPr lang="en-US" i="1" dirty="0">
                        <a:solidFill>
                          <a:prstClr val="black"/>
                        </a:solidFill>
                        <a:latin typeface="Cambria Math" panose="02040503050406030204" pitchFamily="18" charset="0"/>
                      </a:rPr>
                      <m:t>𝜇</m:t>
                    </m:r>
                    <m:r>
                      <a:rPr lang="en-US" i="1" dirty="0">
                        <a:solidFill>
                          <a:prstClr val="black"/>
                        </a:solidFill>
                        <a:latin typeface="Cambria Math" panose="02040503050406030204" pitchFamily="18" charset="0"/>
                      </a:rPr>
                      <m:t>,</m:t>
                    </m:r>
                    <m:sSup>
                      <m:sSupPr>
                        <m:ctrlPr>
                          <a:rPr lang="en-US" i="1" dirty="0">
                            <a:solidFill>
                              <a:prstClr val="black"/>
                            </a:solidFill>
                            <a:latin typeface="Cambria Math" panose="02040503050406030204" pitchFamily="18" charset="0"/>
                          </a:rPr>
                        </m:ctrlPr>
                      </m:sSupPr>
                      <m:e>
                        <m:r>
                          <a:rPr lang="en-US" i="1" dirty="0">
                            <a:solidFill>
                              <a:prstClr val="black"/>
                            </a:solidFill>
                            <a:latin typeface="Cambria Math" panose="02040503050406030204" pitchFamily="18" charset="0"/>
                          </a:rPr>
                          <m:t>𝜎</m:t>
                        </m:r>
                      </m:e>
                      <m:sup>
                        <m:r>
                          <a:rPr lang="en-US" i="1" dirty="0">
                            <a:solidFill>
                              <a:prstClr val="black"/>
                            </a:solidFill>
                            <a:latin typeface="Cambria Math" panose="02040503050406030204" pitchFamily="18" charset="0"/>
                          </a:rPr>
                          <m:t>2</m:t>
                        </m:r>
                      </m:sup>
                    </m:sSup>
                    <m:r>
                      <a:rPr lang="en-US" i="1" dirty="0">
                        <a:solidFill>
                          <a:prstClr val="black"/>
                        </a:solidFill>
                        <a:latin typeface="Cambria Math" panose="02040503050406030204" pitchFamily="18" charset="0"/>
                      </a:rPr>
                      <m:t>)</m:t>
                    </m:r>
                  </m:oMath>
                </a14:m>
                <a:r>
                  <a:rPr lang="en-US" dirty="0"/>
                  <a:t> </a:t>
                </a:r>
                <a:r>
                  <a:rPr lang="en-US" dirty="0" err="1"/>
                  <a:t>iff</a:t>
                </a:r>
                <a:r>
                  <a:rPr lang="en-US" dirty="0"/>
                  <a:t> </a:t>
                </a:r>
                <a14:m>
                  <m:oMath xmlns:m="http://schemas.openxmlformats.org/officeDocument/2006/math">
                    <m:r>
                      <a:rPr lang="en-US" b="0" i="1" smtClean="0">
                        <a:latin typeface="Cambria Math" panose="02040503050406030204" pitchFamily="18" charset="0"/>
                      </a:rPr>
                      <m:t>𝑋</m:t>
                    </m:r>
                  </m:oMath>
                </a14:m>
                <a:r>
                  <a:rPr lang="en-US" dirty="0"/>
                  <a:t> follows the following PDF:</a:t>
                </a:r>
              </a:p>
            </p:txBody>
          </p:sp>
        </mc:Choice>
        <mc:Fallback xmlns="">
          <p:sp>
            <p:nvSpPr>
              <p:cNvPr id="4" name="Content Placeholder 2">
                <a:extLst>
                  <a:ext uri="{FF2B5EF4-FFF2-40B4-BE49-F238E27FC236}">
                    <a16:creationId xmlns:a16="http://schemas.microsoft.com/office/drawing/2014/main" id="{6C06FF6B-B84D-6CDE-1A6E-91258CA82E4B}"/>
                  </a:ext>
                </a:extLst>
              </p:cNvPr>
              <p:cNvSpPr txBox="1">
                <a:spLocks noRot="1" noChangeAspect="1" noMove="1" noResize="1" noEditPoints="1" noAdjustHandles="1" noChangeArrowheads="1" noChangeShapeType="1" noTextEdit="1"/>
              </p:cNvSpPr>
              <p:nvPr/>
            </p:nvSpPr>
            <p:spPr>
              <a:xfrm>
                <a:off x="575240" y="1497117"/>
                <a:ext cx="11187258" cy="468161"/>
              </a:xfrm>
              <a:prstGeom prst="rect">
                <a:avLst/>
              </a:prstGeom>
              <a:blipFill>
                <a:blip r:embed="rId5"/>
                <a:stretch>
                  <a:fillRect t="-32895" b="-30263"/>
                </a:stretch>
              </a:blipFill>
            </p:spPr>
            <p:txBody>
              <a:bodyPr/>
              <a:lstStyle/>
              <a:p>
                <a:r>
                  <a:rPr lang="en-US">
                    <a:noFill/>
                  </a:rPr>
                  <a:t> </a:t>
                </a:r>
              </a:p>
            </p:txBody>
          </p:sp>
        </mc:Fallback>
      </mc:AlternateContent>
      <p:sp>
        <p:nvSpPr>
          <p:cNvPr id="5" name="Speech Bubble: Rectangle with Corners Rounded 4">
            <a:extLst>
              <a:ext uri="{FF2B5EF4-FFF2-40B4-BE49-F238E27FC236}">
                <a16:creationId xmlns:a16="http://schemas.microsoft.com/office/drawing/2014/main" id="{1A282DC5-7159-1C9F-A83C-1392E54FAC82}"/>
              </a:ext>
            </a:extLst>
          </p:cNvPr>
          <p:cNvSpPr/>
          <p:nvPr/>
        </p:nvSpPr>
        <p:spPr>
          <a:xfrm rot="10800000">
            <a:off x="3971499" y="5204616"/>
            <a:ext cx="2320120" cy="1188720"/>
          </a:xfrm>
          <a:prstGeom prst="wedgeRoundRectCallout">
            <a:avLst>
              <a:gd name="adj1" fmla="val 22696"/>
              <a:gd name="adj2" fmla="val 78054"/>
              <a:gd name="adj3" fmla="val 16667"/>
            </a:avLst>
          </a:prstGeom>
          <a:solidFill>
            <a:srgbClr val="E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Segoe UI Semilight" panose="020B0402040204020203" pitchFamily="34" charset="0"/>
              <a:cs typeface="Segoe UI Semilight" panose="020B0402040204020203" pitchFamily="34" charset="0"/>
            </a:endParaRPr>
          </a:p>
        </p:txBody>
      </p:sp>
      <p:sp>
        <p:nvSpPr>
          <p:cNvPr id="10" name="TextBox 9">
            <a:extLst>
              <a:ext uri="{FF2B5EF4-FFF2-40B4-BE49-F238E27FC236}">
                <a16:creationId xmlns:a16="http://schemas.microsoft.com/office/drawing/2014/main" id="{0524EB9A-395C-8706-C607-7062D43065B7}"/>
              </a:ext>
            </a:extLst>
          </p:cNvPr>
          <p:cNvSpPr txBox="1"/>
          <p:nvPr/>
        </p:nvSpPr>
        <p:spPr>
          <a:xfrm>
            <a:off x="4087505" y="5383478"/>
            <a:ext cx="2088107" cy="830997"/>
          </a:xfrm>
          <a:prstGeom prst="rect">
            <a:avLst/>
          </a:prstGeom>
          <a:noFill/>
        </p:spPr>
        <p:txBody>
          <a:bodyPr wrap="square">
            <a:spAutoFit/>
          </a:bodyPr>
          <a:lstStyle/>
          <a:p>
            <a:pPr algn="ctr"/>
            <a:r>
              <a:rPr lang="en-US" sz="2400" dirty="0">
                <a:latin typeface="Segoe UI Semilight" panose="020B0402040204020203" pitchFamily="34" charset="0"/>
                <a:cs typeface="Segoe UI Semilight" panose="020B0402040204020203" pitchFamily="34" charset="0"/>
              </a:rPr>
              <a:t>exponential term for tails</a:t>
            </a:r>
          </a:p>
        </p:txBody>
      </p:sp>
      <p:sp>
        <p:nvSpPr>
          <p:cNvPr id="11" name="Speech Bubble: Rectangle with Corners Rounded 10">
            <a:extLst>
              <a:ext uri="{FF2B5EF4-FFF2-40B4-BE49-F238E27FC236}">
                <a16:creationId xmlns:a16="http://schemas.microsoft.com/office/drawing/2014/main" id="{E20F8A94-ED00-F77D-2B92-C242964116E9}"/>
              </a:ext>
            </a:extLst>
          </p:cNvPr>
          <p:cNvSpPr/>
          <p:nvPr/>
        </p:nvSpPr>
        <p:spPr>
          <a:xfrm>
            <a:off x="5036023" y="2240280"/>
            <a:ext cx="2702257" cy="1188720"/>
          </a:xfrm>
          <a:prstGeom prst="wedgeRoundRectCallout">
            <a:avLst>
              <a:gd name="adj1" fmla="val -24299"/>
              <a:gd name="adj2" fmla="val 83795"/>
              <a:gd name="adj3" fmla="val 16667"/>
            </a:avLst>
          </a:prstGeom>
          <a:solidFill>
            <a:srgbClr val="E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Segoe UI Semilight" panose="020B0402040204020203" pitchFamily="34" charset="0"/>
              <a:cs typeface="Segoe UI Semilight" panose="020B0402040204020203" pitchFamily="34" charset="0"/>
            </a:endParaRPr>
          </a:p>
        </p:txBody>
      </p:sp>
      <p:sp>
        <p:nvSpPr>
          <p:cNvPr id="12" name="TextBox 11">
            <a:extLst>
              <a:ext uri="{FF2B5EF4-FFF2-40B4-BE49-F238E27FC236}">
                <a16:creationId xmlns:a16="http://schemas.microsoft.com/office/drawing/2014/main" id="{5CDFE782-7865-AB57-A6DB-E2E31D6F11E2}"/>
              </a:ext>
            </a:extLst>
          </p:cNvPr>
          <p:cNvSpPr txBox="1"/>
          <p:nvPr/>
        </p:nvSpPr>
        <p:spPr>
          <a:xfrm>
            <a:off x="5138380" y="2388337"/>
            <a:ext cx="2497541" cy="830997"/>
          </a:xfrm>
          <a:prstGeom prst="rect">
            <a:avLst/>
          </a:prstGeom>
          <a:noFill/>
        </p:spPr>
        <p:txBody>
          <a:bodyPr wrap="square">
            <a:spAutoFit/>
          </a:bodyPr>
          <a:lstStyle/>
          <a:p>
            <a:pPr algn="ctr"/>
            <a:r>
              <a:rPr lang="en-US" sz="2400" dirty="0">
                <a:latin typeface="Segoe UI Semilight" panose="020B0402040204020203" pitchFamily="34" charset="0"/>
                <a:cs typeface="Segoe UI Semilight" panose="020B0402040204020203" pitchFamily="34" charset="0"/>
              </a:rPr>
              <a:t>symmetric around the mean</a:t>
            </a:r>
          </a:p>
        </p:txBody>
      </p:sp>
      <p:sp>
        <p:nvSpPr>
          <p:cNvPr id="13" name="Speech Bubble: Rectangle with Corners Rounded 12">
            <a:extLst>
              <a:ext uri="{FF2B5EF4-FFF2-40B4-BE49-F238E27FC236}">
                <a16:creationId xmlns:a16="http://schemas.microsoft.com/office/drawing/2014/main" id="{1F54229B-9AAA-BAB8-6073-5066DC65FE97}"/>
              </a:ext>
            </a:extLst>
          </p:cNvPr>
          <p:cNvSpPr/>
          <p:nvPr/>
        </p:nvSpPr>
        <p:spPr>
          <a:xfrm rot="5400000">
            <a:off x="7134345" y="3268703"/>
            <a:ext cx="1061840" cy="2231411"/>
          </a:xfrm>
          <a:prstGeom prst="wedgeRoundRectCallout">
            <a:avLst>
              <a:gd name="adj1" fmla="val 1407"/>
              <a:gd name="adj2" fmla="val 66058"/>
              <a:gd name="adj3" fmla="val 16667"/>
            </a:avLst>
          </a:prstGeom>
          <a:solidFill>
            <a:srgbClr val="E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Segoe UI Semilight" panose="020B0402040204020203" pitchFamily="34" charset="0"/>
              <a:cs typeface="Segoe UI Semilight" panose="020B0402040204020203" pitchFamily="34" charset="0"/>
            </a:endParaRPr>
          </a:p>
        </p:txBody>
      </p:sp>
      <p:sp>
        <p:nvSpPr>
          <p:cNvPr id="14" name="TextBox 13">
            <a:extLst>
              <a:ext uri="{FF2B5EF4-FFF2-40B4-BE49-F238E27FC236}">
                <a16:creationId xmlns:a16="http://schemas.microsoft.com/office/drawing/2014/main" id="{16C23430-D764-7433-F561-1998E4989B53}"/>
              </a:ext>
            </a:extLst>
          </p:cNvPr>
          <p:cNvSpPr txBox="1"/>
          <p:nvPr/>
        </p:nvSpPr>
        <p:spPr>
          <a:xfrm>
            <a:off x="6520215" y="3948882"/>
            <a:ext cx="2231411" cy="830997"/>
          </a:xfrm>
          <a:prstGeom prst="rect">
            <a:avLst/>
          </a:prstGeom>
          <a:noFill/>
        </p:spPr>
        <p:txBody>
          <a:bodyPr wrap="square">
            <a:spAutoFit/>
          </a:bodyPr>
          <a:lstStyle/>
          <a:p>
            <a:pPr algn="ctr"/>
            <a:r>
              <a:rPr lang="en-US" sz="2400" dirty="0">
                <a:latin typeface="Segoe UI Semilight" panose="020B0402040204020203" pitchFamily="34" charset="0"/>
                <a:cs typeface="Segoe UI Semilight" panose="020B0402040204020203" pitchFamily="34" charset="0"/>
              </a:rPr>
              <a:t>variance to control spread</a:t>
            </a:r>
          </a:p>
        </p:txBody>
      </p:sp>
      <p:sp>
        <p:nvSpPr>
          <p:cNvPr id="15" name="Speech Bubble: Rectangle with Corners Rounded 14">
            <a:extLst>
              <a:ext uri="{FF2B5EF4-FFF2-40B4-BE49-F238E27FC236}">
                <a16:creationId xmlns:a16="http://schemas.microsoft.com/office/drawing/2014/main" id="{B07A013D-6F2F-30DC-013B-8348F05475EC}"/>
              </a:ext>
            </a:extLst>
          </p:cNvPr>
          <p:cNvSpPr/>
          <p:nvPr/>
        </p:nvSpPr>
        <p:spPr>
          <a:xfrm>
            <a:off x="2197290" y="2855456"/>
            <a:ext cx="2524837" cy="857460"/>
          </a:xfrm>
          <a:prstGeom prst="wedgeRoundRectCallout">
            <a:avLst>
              <a:gd name="adj1" fmla="val 14597"/>
              <a:gd name="adj2" fmla="val 79020"/>
              <a:gd name="adj3" fmla="val 16667"/>
            </a:avLst>
          </a:prstGeom>
          <a:solidFill>
            <a:srgbClr val="EDF7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Segoe UI Semilight" panose="020B0402040204020203" pitchFamily="34" charset="0"/>
              <a:cs typeface="Segoe UI Semilight" panose="020B0402040204020203" pitchFamily="34" charset="0"/>
            </a:endParaRPr>
          </a:p>
        </p:txBody>
      </p:sp>
      <p:sp>
        <p:nvSpPr>
          <p:cNvPr id="16" name="TextBox 15">
            <a:extLst>
              <a:ext uri="{FF2B5EF4-FFF2-40B4-BE49-F238E27FC236}">
                <a16:creationId xmlns:a16="http://schemas.microsoft.com/office/drawing/2014/main" id="{ED2D6A99-35C4-7597-D0BC-5CB7B9F20FAF}"/>
              </a:ext>
            </a:extLst>
          </p:cNvPr>
          <p:cNvSpPr txBox="1"/>
          <p:nvPr/>
        </p:nvSpPr>
        <p:spPr>
          <a:xfrm>
            <a:off x="2421543" y="2845939"/>
            <a:ext cx="2076329" cy="830997"/>
          </a:xfrm>
          <a:prstGeom prst="rect">
            <a:avLst/>
          </a:prstGeom>
          <a:noFill/>
        </p:spPr>
        <p:txBody>
          <a:bodyPr wrap="square">
            <a:spAutoFit/>
          </a:bodyPr>
          <a:lstStyle/>
          <a:p>
            <a:pPr algn="ctr"/>
            <a:r>
              <a:rPr lang="en-US" sz="2400" dirty="0">
                <a:latin typeface="Segoe UI Semilight" panose="020B0402040204020203" pitchFamily="34" charset="0"/>
                <a:cs typeface="Segoe UI Semilight" panose="020B0402040204020203" pitchFamily="34" charset="0"/>
              </a:rPr>
              <a:t>constant for normalization </a:t>
            </a:r>
          </a:p>
        </p:txBody>
      </p:sp>
    </p:spTree>
    <p:extLst>
      <p:ext uri="{BB962C8B-B14F-4D97-AF65-F5344CB8AC3E}">
        <p14:creationId xmlns:p14="http://schemas.microsoft.com/office/powerpoint/2010/main" val="35119946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55C0F-76C4-4B49-9391-387EA12D5AA0}"/>
              </a:ext>
            </a:extLst>
          </p:cNvPr>
          <p:cNvSpPr>
            <a:spLocks noGrp="1"/>
          </p:cNvSpPr>
          <p:nvPr>
            <p:ph type="title"/>
          </p:nvPr>
        </p:nvSpPr>
        <p:spPr/>
        <p:txBody>
          <a:bodyPr/>
          <a:lstStyle/>
          <a:p>
            <a:r>
              <a:rPr lang="en-US" dirty="0"/>
              <a:t>Changing the variance</a:t>
            </a:r>
          </a:p>
        </p:txBody>
      </p:sp>
      <p:pic>
        <p:nvPicPr>
          <p:cNvPr id="4" name="Content Placeholder 3">
            <a:extLst>
              <a:ext uri="{FF2B5EF4-FFF2-40B4-BE49-F238E27FC236}">
                <a16:creationId xmlns:a16="http://schemas.microsoft.com/office/drawing/2014/main" id="{AFFB4A55-9C2B-4701-BF90-9173221559B9}"/>
              </a:ext>
            </a:extLst>
          </p:cNvPr>
          <p:cNvPicPr>
            <a:picLocks noGrp="1" noChangeAspect="1"/>
          </p:cNvPicPr>
          <p:nvPr>
            <p:ph idx="1"/>
          </p:nvPr>
        </p:nvPicPr>
        <p:blipFill>
          <a:blip r:embed="rId3"/>
          <a:stretch>
            <a:fillRect/>
          </a:stretch>
        </p:blipFill>
        <p:spPr>
          <a:xfrm>
            <a:off x="574675" y="1494372"/>
            <a:ext cx="11187113" cy="4783656"/>
          </a:xfrm>
          <a:prstGeom prst="rect">
            <a:avLst/>
          </a:prstGeom>
        </p:spPr>
      </p:pic>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668971F9-B091-4CEE-B3C4-524B7EAB2B98}"/>
                  </a:ext>
                </a:extLst>
              </p:cNvPr>
              <p:cNvSpPr/>
              <p:nvPr/>
            </p:nvSpPr>
            <p:spPr>
              <a:xfrm>
                <a:off x="8745415" y="1586524"/>
                <a:ext cx="2016370" cy="1328614"/>
              </a:xfrm>
              <a:prstGeom prst="rect">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schemeClr val="tx1"/>
                    </a:solidFill>
                  </a:rPr>
                  <a:t>Green: </a:t>
                </a:r>
                <a14:m>
                  <m:oMath xmlns:m="http://schemas.openxmlformats.org/officeDocument/2006/math">
                    <m:sSup>
                      <m:sSupPr>
                        <m:ctrlPr>
                          <a:rPr lang="en-US" sz="2000" b="0" i="1" smtClean="0">
                            <a:solidFill>
                              <a:schemeClr val="tx1"/>
                            </a:solidFill>
                            <a:latin typeface="Cambria Math" panose="02040503050406030204" pitchFamily="18" charset="0"/>
                          </a:rPr>
                        </m:ctrlPr>
                      </m:sSupPr>
                      <m:e>
                        <m:r>
                          <a:rPr lang="en-US" sz="2000" b="0" i="1" smtClean="0">
                            <a:solidFill>
                              <a:schemeClr val="tx1"/>
                            </a:solidFill>
                            <a:latin typeface="Cambria Math" panose="02040503050406030204" pitchFamily="18" charset="0"/>
                          </a:rPr>
                          <m:t>𝜎</m:t>
                        </m:r>
                      </m:e>
                      <m:sup>
                        <m:r>
                          <a:rPr lang="en-US" sz="2000" b="0" i="1" smtClean="0">
                            <a:solidFill>
                              <a:schemeClr val="tx1"/>
                            </a:solidFill>
                            <a:latin typeface="Cambria Math" panose="02040503050406030204" pitchFamily="18" charset="0"/>
                          </a:rPr>
                          <m:t>2</m:t>
                        </m:r>
                      </m:sup>
                    </m:sSup>
                    <m:r>
                      <a:rPr lang="en-US" sz="2000" b="0" i="1" smtClean="0">
                        <a:solidFill>
                          <a:schemeClr val="tx1"/>
                        </a:solidFill>
                        <a:latin typeface="Cambria Math" panose="02040503050406030204" pitchFamily="18" charset="0"/>
                      </a:rPr>
                      <m:t>=.7</m:t>
                    </m:r>
                  </m:oMath>
                </a14:m>
                <a:endParaRPr lang="en-US" sz="2000" dirty="0">
                  <a:solidFill>
                    <a:schemeClr val="tx1"/>
                  </a:solidFill>
                </a:endParaRPr>
              </a:p>
              <a:p>
                <a:r>
                  <a:rPr lang="en-US" sz="2000" dirty="0">
                    <a:solidFill>
                      <a:schemeClr val="tx1"/>
                    </a:solidFill>
                  </a:rPr>
                  <a:t>Red </a:t>
                </a:r>
                <a14:m>
                  <m:oMath xmlns:m="http://schemas.openxmlformats.org/officeDocument/2006/math">
                    <m:sSup>
                      <m:sSupPr>
                        <m:ctrlPr>
                          <a:rPr lang="en-US" sz="2000" b="0" i="1" smtClean="0">
                            <a:solidFill>
                              <a:schemeClr val="tx1"/>
                            </a:solidFill>
                            <a:latin typeface="Cambria Math" panose="02040503050406030204" pitchFamily="18" charset="0"/>
                          </a:rPr>
                        </m:ctrlPr>
                      </m:sSupPr>
                      <m:e>
                        <m:r>
                          <a:rPr lang="en-US" sz="2000" b="0" i="1" smtClean="0">
                            <a:solidFill>
                              <a:schemeClr val="tx1"/>
                            </a:solidFill>
                            <a:latin typeface="Cambria Math" panose="02040503050406030204" pitchFamily="18" charset="0"/>
                          </a:rPr>
                          <m:t>𝜎</m:t>
                        </m:r>
                      </m:e>
                      <m:sup>
                        <m:r>
                          <a:rPr lang="en-US" sz="2000" b="0" i="1" smtClean="0">
                            <a:solidFill>
                              <a:schemeClr val="tx1"/>
                            </a:solidFill>
                            <a:latin typeface="Cambria Math" panose="02040503050406030204" pitchFamily="18" charset="0"/>
                          </a:rPr>
                          <m:t>2</m:t>
                        </m:r>
                      </m:sup>
                    </m:sSup>
                    <m:r>
                      <a:rPr lang="en-US" sz="2000" b="0" i="1" smtClean="0">
                        <a:solidFill>
                          <a:schemeClr val="tx1"/>
                        </a:solidFill>
                        <a:latin typeface="Cambria Math" panose="02040503050406030204" pitchFamily="18" charset="0"/>
                      </a:rPr>
                      <m:t>=1</m:t>
                    </m:r>
                  </m:oMath>
                </a14:m>
                <a:endParaRPr lang="en-US" sz="2000" dirty="0">
                  <a:solidFill>
                    <a:schemeClr val="tx1"/>
                  </a:solidFill>
                </a:endParaRPr>
              </a:p>
              <a:p>
                <a:r>
                  <a:rPr lang="en-US" sz="2000" dirty="0">
                    <a:solidFill>
                      <a:schemeClr val="tx1"/>
                    </a:solidFill>
                  </a:rPr>
                  <a:t>Blue: </a:t>
                </a:r>
                <a14:m>
                  <m:oMath xmlns:m="http://schemas.openxmlformats.org/officeDocument/2006/math">
                    <m:sSup>
                      <m:sSupPr>
                        <m:ctrlPr>
                          <a:rPr lang="en-US" sz="2000" b="0" i="1" smtClean="0">
                            <a:solidFill>
                              <a:schemeClr val="tx1"/>
                            </a:solidFill>
                            <a:latin typeface="Cambria Math" panose="02040503050406030204" pitchFamily="18" charset="0"/>
                          </a:rPr>
                        </m:ctrlPr>
                      </m:sSupPr>
                      <m:e>
                        <m:r>
                          <a:rPr lang="en-US" sz="2000" b="0" i="1" smtClean="0">
                            <a:solidFill>
                              <a:schemeClr val="tx1"/>
                            </a:solidFill>
                            <a:latin typeface="Cambria Math" panose="02040503050406030204" pitchFamily="18" charset="0"/>
                          </a:rPr>
                          <m:t>𝜎</m:t>
                        </m:r>
                      </m:e>
                      <m:sup>
                        <m:r>
                          <a:rPr lang="en-US" sz="2000" b="0" i="1" smtClean="0">
                            <a:solidFill>
                              <a:schemeClr val="tx1"/>
                            </a:solidFill>
                            <a:latin typeface="Cambria Math" panose="02040503050406030204" pitchFamily="18" charset="0"/>
                          </a:rPr>
                          <m:t>2</m:t>
                        </m:r>
                      </m:sup>
                    </m:sSup>
                    <m:r>
                      <a:rPr lang="en-US" sz="2000" b="0" i="1" smtClean="0">
                        <a:solidFill>
                          <a:schemeClr val="tx1"/>
                        </a:solidFill>
                        <a:latin typeface="Cambria Math" panose="02040503050406030204" pitchFamily="18" charset="0"/>
                      </a:rPr>
                      <m:t>=2</m:t>
                    </m:r>
                  </m:oMath>
                </a14:m>
                <a:endParaRPr lang="en-US" sz="2000" dirty="0">
                  <a:solidFill>
                    <a:schemeClr val="tx1"/>
                  </a:solidFill>
                </a:endParaRPr>
              </a:p>
            </p:txBody>
          </p:sp>
        </mc:Choice>
        <mc:Fallback xmlns="">
          <p:sp>
            <p:nvSpPr>
              <p:cNvPr id="5" name="Rectangle 4">
                <a:extLst>
                  <a:ext uri="{FF2B5EF4-FFF2-40B4-BE49-F238E27FC236}">
                    <a16:creationId xmlns:a16="http://schemas.microsoft.com/office/drawing/2014/main" id="{668971F9-B091-4CEE-B3C4-524B7EAB2B98}"/>
                  </a:ext>
                </a:extLst>
              </p:cNvPr>
              <p:cNvSpPr>
                <a:spLocks noRot="1" noChangeAspect="1" noMove="1" noResize="1" noEditPoints="1" noAdjustHandles="1" noChangeArrowheads="1" noChangeShapeType="1" noTextEdit="1"/>
              </p:cNvSpPr>
              <p:nvPr/>
            </p:nvSpPr>
            <p:spPr>
              <a:xfrm>
                <a:off x="8745415" y="1586524"/>
                <a:ext cx="2016370" cy="1328614"/>
              </a:xfrm>
              <a:prstGeom prst="rect">
                <a:avLst/>
              </a:prstGeom>
              <a:blipFill>
                <a:blip r:embed="rId4"/>
                <a:stretch>
                  <a:fillRect l="-2687"/>
                </a:stretch>
              </a:blipFill>
              <a:ln w="28575">
                <a:solidFill>
                  <a:schemeClr val="accent2"/>
                </a:solidFill>
              </a:ln>
            </p:spPr>
            <p:txBody>
              <a:bodyPr/>
              <a:lstStyle/>
              <a:p>
                <a:r>
                  <a:rPr lang="en-US">
                    <a:noFill/>
                  </a:rPr>
                  <a:t> </a:t>
                </a:r>
              </a:p>
            </p:txBody>
          </p:sp>
        </mc:Fallback>
      </mc:AlternateContent>
    </p:spTree>
    <p:extLst>
      <p:ext uri="{BB962C8B-B14F-4D97-AF65-F5344CB8AC3E}">
        <p14:creationId xmlns:p14="http://schemas.microsoft.com/office/powerpoint/2010/main" val="30792603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2407B955-CE68-4725-834F-8C42A427A9F1}"/>
              </a:ext>
            </a:extLst>
          </p:cNvPr>
          <p:cNvPicPr>
            <a:picLocks noGrp="1" noChangeAspect="1"/>
          </p:cNvPicPr>
          <p:nvPr>
            <p:ph idx="1"/>
          </p:nvPr>
        </p:nvPicPr>
        <p:blipFill>
          <a:blip r:embed="rId2"/>
          <a:stretch>
            <a:fillRect/>
          </a:stretch>
        </p:blipFill>
        <p:spPr>
          <a:xfrm>
            <a:off x="574675" y="1464804"/>
            <a:ext cx="11187113" cy="4842792"/>
          </a:xfrm>
          <a:prstGeom prst="rect">
            <a:avLst/>
          </a:prstGeom>
        </p:spPr>
      </p:pic>
      <p:sp>
        <p:nvSpPr>
          <p:cNvPr id="2" name="Title 1">
            <a:extLst>
              <a:ext uri="{FF2B5EF4-FFF2-40B4-BE49-F238E27FC236}">
                <a16:creationId xmlns:a16="http://schemas.microsoft.com/office/drawing/2014/main" id="{62555C0F-76C4-4B49-9391-387EA12D5AA0}"/>
              </a:ext>
            </a:extLst>
          </p:cNvPr>
          <p:cNvSpPr>
            <a:spLocks noGrp="1"/>
          </p:cNvSpPr>
          <p:nvPr>
            <p:ph type="title"/>
          </p:nvPr>
        </p:nvSpPr>
        <p:spPr/>
        <p:txBody>
          <a:bodyPr/>
          <a:lstStyle/>
          <a:p>
            <a:r>
              <a:rPr lang="en-US" dirty="0"/>
              <a:t>Changing the mean</a:t>
            </a:r>
          </a:p>
        </p:txBody>
      </p:sp>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668971F9-B091-4CEE-B3C4-524B7EAB2B98}"/>
                  </a:ext>
                </a:extLst>
              </p:cNvPr>
              <p:cNvSpPr/>
              <p:nvPr/>
            </p:nvSpPr>
            <p:spPr>
              <a:xfrm>
                <a:off x="8745415" y="1586524"/>
                <a:ext cx="2618154" cy="984738"/>
              </a:xfrm>
              <a:prstGeom prst="rect">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schemeClr val="tx1"/>
                    </a:solidFill>
                  </a:rPr>
                  <a:t>Green: </a:t>
                </a:r>
                <a14:m>
                  <m:oMath xmlns:m="http://schemas.openxmlformats.org/officeDocument/2006/math">
                    <m:sSup>
                      <m:sSupPr>
                        <m:ctrlPr>
                          <a:rPr lang="en-US" sz="2000" b="0" i="1" smtClean="0">
                            <a:solidFill>
                              <a:schemeClr val="tx1"/>
                            </a:solidFill>
                            <a:latin typeface="Cambria Math" panose="02040503050406030204" pitchFamily="18" charset="0"/>
                          </a:rPr>
                        </m:ctrlPr>
                      </m:sSupPr>
                      <m:e>
                        <m:r>
                          <a:rPr lang="en-US" sz="2000" b="0" i="1" smtClean="0">
                            <a:solidFill>
                              <a:schemeClr val="tx1"/>
                            </a:solidFill>
                            <a:latin typeface="Cambria Math" panose="02040503050406030204" pitchFamily="18" charset="0"/>
                          </a:rPr>
                          <m:t>𝜎</m:t>
                        </m:r>
                      </m:e>
                      <m:sup>
                        <m:r>
                          <a:rPr lang="en-US" sz="2000" b="0" i="1" smtClean="0">
                            <a:solidFill>
                              <a:schemeClr val="tx1"/>
                            </a:solidFill>
                            <a:latin typeface="Cambria Math" panose="02040503050406030204" pitchFamily="18" charset="0"/>
                          </a:rPr>
                          <m:t>2</m:t>
                        </m:r>
                      </m:sup>
                    </m:sSup>
                    <m:r>
                      <a:rPr lang="en-US" sz="2000" b="0" i="1" smtClean="0">
                        <a:solidFill>
                          <a:schemeClr val="tx1"/>
                        </a:solidFill>
                        <a:latin typeface="Cambria Math" panose="02040503050406030204" pitchFamily="18" charset="0"/>
                      </a:rPr>
                      <m:t>=.7, </m:t>
                    </m:r>
                    <m:r>
                      <a:rPr lang="en-US" sz="2000" b="0" i="1" smtClean="0">
                        <a:solidFill>
                          <a:schemeClr val="tx1"/>
                        </a:solidFill>
                        <a:latin typeface="Cambria Math" panose="02040503050406030204" pitchFamily="18" charset="0"/>
                      </a:rPr>
                      <m:t>𝜇</m:t>
                    </m:r>
                    <m:r>
                      <a:rPr lang="en-US" sz="2000" b="0" i="1" smtClean="0">
                        <a:solidFill>
                          <a:schemeClr val="tx1"/>
                        </a:solidFill>
                        <a:latin typeface="Cambria Math" panose="02040503050406030204" pitchFamily="18" charset="0"/>
                      </a:rPr>
                      <m:t>=0</m:t>
                    </m:r>
                  </m:oMath>
                </a14:m>
                <a:endParaRPr lang="en-US" sz="2000" dirty="0">
                  <a:solidFill>
                    <a:schemeClr val="tx1"/>
                  </a:solidFill>
                </a:endParaRPr>
              </a:p>
              <a:p>
                <a:r>
                  <a:rPr lang="en-US" sz="2000" dirty="0">
                    <a:solidFill>
                      <a:schemeClr val="tx1"/>
                    </a:solidFill>
                  </a:rPr>
                  <a:t>Purple </a:t>
                </a:r>
                <a14:m>
                  <m:oMath xmlns:m="http://schemas.openxmlformats.org/officeDocument/2006/math">
                    <m:sSup>
                      <m:sSupPr>
                        <m:ctrlPr>
                          <a:rPr lang="en-US" sz="2000" b="0" i="1" smtClean="0">
                            <a:solidFill>
                              <a:schemeClr val="tx1"/>
                            </a:solidFill>
                            <a:latin typeface="Cambria Math" panose="02040503050406030204" pitchFamily="18" charset="0"/>
                          </a:rPr>
                        </m:ctrlPr>
                      </m:sSupPr>
                      <m:e>
                        <m:r>
                          <a:rPr lang="en-US" sz="2000" b="0" i="1" smtClean="0">
                            <a:solidFill>
                              <a:schemeClr val="tx1"/>
                            </a:solidFill>
                            <a:latin typeface="Cambria Math" panose="02040503050406030204" pitchFamily="18" charset="0"/>
                          </a:rPr>
                          <m:t>𝜎</m:t>
                        </m:r>
                      </m:e>
                      <m:sup>
                        <m:r>
                          <a:rPr lang="en-US" sz="2000" b="0" i="1" smtClean="0">
                            <a:solidFill>
                              <a:schemeClr val="tx1"/>
                            </a:solidFill>
                            <a:latin typeface="Cambria Math" panose="02040503050406030204" pitchFamily="18" charset="0"/>
                          </a:rPr>
                          <m:t>2</m:t>
                        </m:r>
                      </m:sup>
                    </m:sSup>
                    <m:r>
                      <a:rPr lang="en-US" sz="2000" b="0" i="1" smtClean="0">
                        <a:solidFill>
                          <a:schemeClr val="tx1"/>
                        </a:solidFill>
                        <a:latin typeface="Cambria Math" panose="02040503050406030204" pitchFamily="18" charset="0"/>
                      </a:rPr>
                      <m:t>=.7, </m:t>
                    </m:r>
                    <m:r>
                      <a:rPr lang="en-US" sz="2000" b="0" i="1" smtClean="0">
                        <a:solidFill>
                          <a:schemeClr val="tx1"/>
                        </a:solidFill>
                        <a:latin typeface="Cambria Math" panose="02040503050406030204" pitchFamily="18" charset="0"/>
                      </a:rPr>
                      <m:t>𝜇</m:t>
                    </m:r>
                    <m:r>
                      <a:rPr lang="en-US" sz="2000" b="0" i="1" smtClean="0">
                        <a:solidFill>
                          <a:schemeClr val="tx1"/>
                        </a:solidFill>
                        <a:latin typeface="Cambria Math" panose="02040503050406030204" pitchFamily="18" charset="0"/>
                      </a:rPr>
                      <m:t>=−1</m:t>
                    </m:r>
                  </m:oMath>
                </a14:m>
                <a:endParaRPr lang="en-US" sz="2000" dirty="0">
                  <a:solidFill>
                    <a:schemeClr val="tx1"/>
                  </a:solidFill>
                </a:endParaRPr>
              </a:p>
            </p:txBody>
          </p:sp>
        </mc:Choice>
        <mc:Fallback xmlns="">
          <p:sp>
            <p:nvSpPr>
              <p:cNvPr id="5" name="Rectangle 4">
                <a:extLst>
                  <a:ext uri="{FF2B5EF4-FFF2-40B4-BE49-F238E27FC236}">
                    <a16:creationId xmlns:a16="http://schemas.microsoft.com/office/drawing/2014/main" id="{668971F9-B091-4CEE-B3C4-524B7EAB2B98}"/>
                  </a:ext>
                </a:extLst>
              </p:cNvPr>
              <p:cNvSpPr>
                <a:spLocks noRot="1" noChangeAspect="1" noMove="1" noResize="1" noEditPoints="1" noAdjustHandles="1" noChangeArrowheads="1" noChangeShapeType="1" noTextEdit="1"/>
              </p:cNvSpPr>
              <p:nvPr/>
            </p:nvSpPr>
            <p:spPr>
              <a:xfrm>
                <a:off x="8745415" y="1586524"/>
                <a:ext cx="2618154" cy="984738"/>
              </a:xfrm>
              <a:prstGeom prst="rect">
                <a:avLst/>
              </a:prstGeom>
              <a:blipFill>
                <a:blip r:embed="rId3"/>
                <a:stretch>
                  <a:fillRect l="-2074"/>
                </a:stretch>
              </a:blipFill>
              <a:ln w="28575">
                <a:solidFill>
                  <a:schemeClr val="accent2"/>
                </a:solidFill>
              </a:ln>
            </p:spPr>
            <p:txBody>
              <a:bodyPr/>
              <a:lstStyle/>
              <a:p>
                <a:r>
                  <a:rPr lang="en-US">
                    <a:noFill/>
                  </a:rPr>
                  <a:t> </a:t>
                </a:r>
              </a:p>
            </p:txBody>
          </p:sp>
        </mc:Fallback>
      </mc:AlternateContent>
    </p:spTree>
    <p:extLst>
      <p:ext uri="{BB962C8B-B14F-4D97-AF65-F5344CB8AC3E}">
        <p14:creationId xmlns:p14="http://schemas.microsoft.com/office/powerpoint/2010/main" val="41616169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2D3B-AF03-4BAE-883C-F9C0AFE92A95}"/>
              </a:ext>
            </a:extLst>
          </p:cNvPr>
          <p:cNvSpPr>
            <a:spLocks noGrp="1"/>
          </p:cNvSpPr>
          <p:nvPr>
            <p:ph type="title"/>
          </p:nvPr>
        </p:nvSpPr>
        <p:spPr/>
        <p:txBody>
          <a:bodyPr/>
          <a:lstStyle/>
          <a:p>
            <a:r>
              <a:rPr lang="en-US" dirty="0"/>
              <a:t>Closure of </a:t>
            </a:r>
            <a:r>
              <a:rPr lang="en-US" dirty="0" err="1"/>
              <a:t>Normals</a:t>
            </a:r>
            <a:r>
              <a:rPr lang="en-US" dirty="0"/>
              <a:t> </a:t>
            </a:r>
            <a:r>
              <a:rPr lang="en-US" i="1" dirty="0"/>
              <a:t>Under Scale and Shift</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0AC14D5-9564-4AB3-8C70-4A0842C432F3}"/>
                  </a:ext>
                </a:extLst>
              </p:cNvPr>
              <p:cNvSpPr>
                <a:spLocks noGrp="1"/>
              </p:cNvSpPr>
              <p:nvPr>
                <p:ph idx="1"/>
              </p:nvPr>
            </p:nvSpPr>
            <p:spPr/>
            <p:txBody>
              <a:bodyPr/>
              <a:lstStyle/>
              <a:p>
                <a:r>
                  <a:rPr lang="en-US" b="1" dirty="0"/>
                  <a:t>When we scale a normal (multiplying by a constant) or shift it (adding a constant) </a:t>
                </a:r>
                <a:r>
                  <a:rPr lang="en-US" b="1" i="1" dirty="0"/>
                  <a:t>we get a normal random variable back</a:t>
                </a:r>
                <a:r>
                  <a:rPr lang="en-US" b="1" dirty="0"/>
                  <a:t>!</a:t>
                </a:r>
              </a:p>
              <a:p>
                <a:r>
                  <a:rPr lang="en-US" b="0" dirty="0"/>
                  <a:t>If </a:t>
                </a:r>
                <a14:m>
                  <m:oMath xmlns:m="http://schemas.openxmlformats.org/officeDocument/2006/math">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𝒩</m:t>
                    </m:r>
                    <m:d>
                      <m:dPr>
                        <m:ctrlPr>
                          <a:rPr lang="en-US" b="0" i="1" smtClean="0">
                            <a:latin typeface="Cambria Math" panose="02040503050406030204" pitchFamily="18" charset="0"/>
                          </a:rPr>
                        </m:ctrlPr>
                      </m:dPr>
                      <m:e>
                        <m:r>
                          <a:rPr lang="en-US" b="0" i="1" smtClean="0">
                            <a:latin typeface="Cambria Math" panose="02040503050406030204" pitchFamily="18" charset="0"/>
                          </a:rPr>
                          <m:t>𝜇</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𝜎</m:t>
                            </m:r>
                          </m:e>
                          <m:sup>
                            <m:r>
                              <a:rPr lang="en-US" b="0" i="1" smtClean="0">
                                <a:latin typeface="Cambria Math" panose="02040503050406030204" pitchFamily="18" charset="0"/>
                              </a:rPr>
                              <m:t>2</m:t>
                            </m:r>
                          </m:sup>
                        </m:sSup>
                      </m:e>
                    </m:d>
                  </m:oMath>
                </a14:m>
                <a:endParaRPr lang="en-US" dirty="0"/>
              </a:p>
              <a:p>
                <a:r>
                  <a:rPr lang="en-US" dirty="0"/>
                  <a:t>Then for </a:t>
                </a:r>
                <a14:m>
                  <m:oMath xmlns:m="http://schemas.openxmlformats.org/officeDocument/2006/math">
                    <m:r>
                      <a:rPr lang="en-US" b="0" i="1" smtClean="0">
                        <a:latin typeface="Cambria Math" panose="02040503050406030204" pitchFamily="18" charset="0"/>
                      </a:rPr>
                      <m:t>𝑌</m:t>
                    </m:r>
                    <m:r>
                      <a:rPr lang="en-US" b="0" i="1" smtClean="0">
                        <a:latin typeface="Cambria Math" panose="02040503050406030204" pitchFamily="18" charset="0"/>
                      </a:rPr>
                      <m:t>=</m:t>
                    </m:r>
                    <m:r>
                      <a:rPr lang="en-US" b="0" i="1" smtClean="0">
                        <a:latin typeface="Cambria Math" panose="02040503050406030204" pitchFamily="18" charset="0"/>
                      </a:rPr>
                      <m:t>𝑎𝑋</m:t>
                    </m:r>
                    <m:r>
                      <a:rPr lang="en-US" b="0" i="1" smtClean="0">
                        <a:latin typeface="Cambria Math" panose="02040503050406030204" pitchFamily="18" charset="0"/>
                      </a:rPr>
                      <m:t>+</m:t>
                    </m:r>
                    <m:r>
                      <a:rPr lang="en-US" b="0" i="1" smtClean="0">
                        <a:latin typeface="Cambria Math" panose="02040503050406030204" pitchFamily="18" charset="0"/>
                      </a:rPr>
                      <m:t>𝑏</m:t>
                    </m:r>
                  </m:oMath>
                </a14:m>
                <a:r>
                  <a:rPr lang="en-US" dirty="0"/>
                  <a:t>, </a:t>
                </a:r>
                <a14:m>
                  <m:oMath xmlns:m="http://schemas.openxmlformats.org/officeDocument/2006/math">
                    <m:r>
                      <a:rPr lang="en-US" b="0" i="1" smtClean="0">
                        <a:latin typeface="Cambria Math" panose="02040503050406030204" pitchFamily="18" charset="0"/>
                      </a:rPr>
                      <m:t>𝑌</m:t>
                    </m:r>
                    <m:r>
                      <a:rPr lang="en-US" b="0" i="1" smtClean="0">
                        <a:latin typeface="Cambria Math" panose="02040503050406030204" pitchFamily="18" charset="0"/>
                      </a:rPr>
                      <m:t>~</m:t>
                    </m:r>
                    <m:r>
                      <a:rPr lang="en-US" b="0" i="1" smtClean="0">
                        <a:latin typeface="Cambria Math" panose="02040503050406030204" pitchFamily="18" charset="0"/>
                      </a:rPr>
                      <m:t>𝒩</m:t>
                    </m:r>
                    <m:d>
                      <m:dPr>
                        <m:ctrlPr>
                          <a:rPr lang="en-US" b="0" i="1" smtClean="0">
                            <a:latin typeface="Cambria Math" panose="02040503050406030204" pitchFamily="18" charset="0"/>
                          </a:rPr>
                        </m:ctrlPr>
                      </m:dPr>
                      <m:e>
                        <m:r>
                          <a:rPr lang="en-US" b="0" i="1" smtClean="0">
                            <a:latin typeface="Cambria Math" panose="02040503050406030204" pitchFamily="18" charset="0"/>
                          </a:rPr>
                          <m:t>𝑎</m:t>
                        </m:r>
                        <m:r>
                          <a:rPr lang="en-US" b="0" i="1" smtClean="0">
                            <a:latin typeface="Cambria Math" panose="02040503050406030204" pitchFamily="18" charset="0"/>
                          </a:rPr>
                          <m:t>𝜇</m:t>
                        </m:r>
                        <m:r>
                          <a:rPr lang="en-US" b="0" i="1" smtClean="0">
                            <a:latin typeface="Cambria Math" panose="02040503050406030204" pitchFamily="18" charset="0"/>
                          </a:rPr>
                          <m:t>+</m:t>
                        </m:r>
                        <m:r>
                          <a:rPr lang="en-US" b="0" i="1" smtClean="0">
                            <a:latin typeface="Cambria Math" panose="02040503050406030204" pitchFamily="18" charset="0"/>
                          </a:rPr>
                          <m:t>𝑏</m:t>
                        </m:r>
                        <m:r>
                          <a:rPr lang="en-US" b="0" i="1" smtClean="0">
                            <a:latin typeface="Cambria Math" panose="02040503050406030204" pitchFamily="18" charset="0"/>
                          </a:rPr>
                          <m:t>, </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𝑎</m:t>
                            </m:r>
                          </m:e>
                          <m:sup>
                            <m:r>
                              <a:rPr lang="en-US" b="0" i="1" smtClean="0">
                                <a:latin typeface="Cambria Math" panose="02040503050406030204" pitchFamily="18" charset="0"/>
                              </a:rPr>
                              <m:t>2</m:t>
                            </m:r>
                          </m:sup>
                        </m:sSup>
                        <m:sSup>
                          <m:sSupPr>
                            <m:ctrlPr>
                              <a:rPr lang="en-US" b="0" i="1" smtClean="0">
                                <a:latin typeface="Cambria Math" panose="02040503050406030204" pitchFamily="18" charset="0"/>
                              </a:rPr>
                            </m:ctrlPr>
                          </m:sSupPr>
                          <m:e>
                            <m:r>
                              <a:rPr lang="en-US" b="0" i="1" smtClean="0">
                                <a:latin typeface="Cambria Math" panose="02040503050406030204" pitchFamily="18" charset="0"/>
                              </a:rPr>
                              <m:t>𝜎</m:t>
                            </m:r>
                          </m:e>
                          <m:sup>
                            <m:r>
                              <a:rPr lang="en-US" b="0" i="1" smtClean="0">
                                <a:latin typeface="Cambria Math" panose="02040503050406030204" pitchFamily="18" charset="0"/>
                              </a:rPr>
                              <m:t>2</m:t>
                            </m:r>
                          </m:sup>
                        </m:sSup>
                      </m:e>
                    </m:d>
                  </m:oMath>
                </a14:m>
                <a:endParaRPr lang="en-US" dirty="0"/>
              </a:p>
              <a:p>
                <a:pPr lvl="1"/>
                <a:r>
                  <a:rPr lang="en-US" dirty="0"/>
                  <a:t>intuitively: we are just stretching and squishing the distribution – it’s symmetric without major disruptions it still follows the same general shape</a:t>
                </a:r>
              </a:p>
              <a:p>
                <a:r>
                  <a:rPr lang="en-US" dirty="0" err="1"/>
                  <a:t>Normals</a:t>
                </a:r>
                <a:r>
                  <a:rPr lang="en-US" dirty="0"/>
                  <a:t> are unique in that you get a NORMAL back.</a:t>
                </a:r>
              </a:p>
            </p:txBody>
          </p:sp>
        </mc:Choice>
        <mc:Fallback xmlns="">
          <p:sp>
            <p:nvSpPr>
              <p:cNvPr id="3" name="Content Placeholder 2">
                <a:extLst>
                  <a:ext uri="{FF2B5EF4-FFF2-40B4-BE49-F238E27FC236}">
                    <a16:creationId xmlns:a16="http://schemas.microsoft.com/office/drawing/2014/main" id="{60AC14D5-9564-4AB3-8C70-4A0842C432F3}"/>
                  </a:ext>
                </a:extLst>
              </p:cNvPr>
              <p:cNvSpPr>
                <a:spLocks noGrp="1" noRot="1" noChangeAspect="1" noMove="1" noResize="1" noEditPoints="1" noAdjustHandles="1" noChangeArrowheads="1" noChangeShapeType="1" noTextEdit="1"/>
              </p:cNvSpPr>
              <p:nvPr>
                <p:ph idx="1"/>
              </p:nvPr>
            </p:nvSpPr>
            <p:spPr>
              <a:blipFill>
                <a:blip r:embed="rId3"/>
                <a:stretch>
                  <a:fillRect l="-708" t="-2138" r="-108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Rounded Corners 3">
                <a:extLst>
                  <a:ext uri="{FF2B5EF4-FFF2-40B4-BE49-F238E27FC236}">
                    <a16:creationId xmlns:a16="http://schemas.microsoft.com/office/drawing/2014/main" id="{7A3DF9BA-83A6-A769-08D0-C11779AA8D3F}"/>
                  </a:ext>
                </a:extLst>
              </p:cNvPr>
              <p:cNvSpPr/>
              <p:nvPr/>
            </p:nvSpPr>
            <p:spPr>
              <a:xfrm>
                <a:off x="575239" y="4810347"/>
                <a:ext cx="9401274" cy="1167372"/>
              </a:xfrm>
              <a:prstGeom prst="roundRect">
                <a:avLst/>
              </a:prstGeom>
              <a:solidFill>
                <a:srgbClr val="FFEF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91440" indent="-91440" algn="l" rtl="0" eaLnBrk="1" latinLnBrk="0" hangingPunct="1">
                  <a:lnSpc>
                    <a:spcPct val="90000"/>
                  </a:lnSpc>
                  <a:spcBef>
                    <a:spcPts val="1200"/>
                  </a:spcBef>
                  <a:spcAft>
                    <a:spcPts val="200"/>
                  </a:spcAft>
                </a:pPr>
                <a:r>
                  <a:rPr lang="en-US" sz="2600" dirty="0">
                    <a:solidFill>
                      <a:schemeClr val="accent1"/>
                    </a:solidFill>
                    <a:effectLst/>
                    <a:latin typeface="Tw Cen MT" panose="020B0602020104020603" pitchFamily="34" charset="0"/>
                  </a:rPr>
                  <a:t> </a:t>
                </a:r>
                <a:r>
                  <a:rPr lang="en-US" sz="2600" i="1" kern="1200" dirty="0">
                    <a:solidFill>
                      <a:srgbClr val="000000"/>
                    </a:solidFill>
                    <a:effectLst/>
                    <a:latin typeface="Segoe UI Semilight" panose="020B0402040204020203" pitchFamily="34" charset="0"/>
                    <a:cs typeface="Segoe UI Semilight" panose="020B0402040204020203" pitchFamily="34" charset="0"/>
                  </a:rPr>
                  <a:t>If you multiply a binomial by </a:t>
                </a:r>
                <a14:m>
                  <m:oMath xmlns:m="http://schemas.openxmlformats.org/officeDocument/2006/math">
                    <m:r>
                      <a:rPr lang="en-US" sz="2600" b="0" i="1" kern="1200">
                        <a:solidFill>
                          <a:srgbClr val="000000"/>
                        </a:solidFill>
                        <a:effectLst/>
                        <a:latin typeface="Cambria Math" panose="02040503050406030204" pitchFamily="18" charset="0"/>
                        <a:cs typeface="Segoe UI Semilight" panose="020B0402040204020203" pitchFamily="34" charset="0"/>
                      </a:rPr>
                      <m:t>3/2</m:t>
                    </m:r>
                  </m:oMath>
                </a14:m>
                <a:r>
                  <a:rPr lang="en-US" sz="2600" i="1" kern="1200" dirty="0">
                    <a:solidFill>
                      <a:srgbClr val="000000"/>
                    </a:solidFill>
                    <a:effectLst/>
                    <a:latin typeface="Segoe UI Semilight" panose="020B0402040204020203" pitchFamily="34" charset="0"/>
                    <a:cs typeface="Segoe UI Semilight" panose="020B0402040204020203" pitchFamily="34" charset="0"/>
                  </a:rPr>
                  <a:t> you don’t get a binomial </a:t>
                </a:r>
                <a:br>
                  <a:rPr lang="en-US" sz="2600" i="1" kern="1200" dirty="0">
                    <a:solidFill>
                      <a:srgbClr val="000000"/>
                    </a:solidFill>
                    <a:effectLst/>
                    <a:latin typeface="Segoe UI Semilight" panose="020B0402040204020203" pitchFamily="34" charset="0"/>
                    <a:cs typeface="Segoe UI Semilight" panose="020B0402040204020203" pitchFamily="34" charset="0"/>
                  </a:rPr>
                </a:br>
                <a:r>
                  <a:rPr lang="en-US" sz="2600" i="1" kern="1200" dirty="0">
                    <a:solidFill>
                      <a:srgbClr val="000000"/>
                    </a:solidFill>
                    <a:effectLst/>
                    <a:latin typeface="Segoe UI Semilight" panose="020B0402040204020203" pitchFamily="34" charset="0"/>
                    <a:cs typeface="Segoe UI Semilight" panose="020B0402040204020203" pitchFamily="34" charset="0"/>
                  </a:rPr>
                  <a:t>(it’s support isn’t even integers!)</a:t>
                </a:r>
                <a:endParaRPr lang="en-US" sz="2600" dirty="0">
                  <a:effectLst/>
                </a:endParaRPr>
              </a:p>
            </p:txBody>
          </p:sp>
        </mc:Choice>
        <mc:Fallback xmlns="">
          <p:sp>
            <p:nvSpPr>
              <p:cNvPr id="4" name="Rectangle: Rounded Corners 3">
                <a:extLst>
                  <a:ext uri="{FF2B5EF4-FFF2-40B4-BE49-F238E27FC236}">
                    <a16:creationId xmlns:a16="http://schemas.microsoft.com/office/drawing/2014/main" id="{7A3DF9BA-83A6-A769-08D0-C11779AA8D3F}"/>
                  </a:ext>
                </a:extLst>
              </p:cNvPr>
              <p:cNvSpPr>
                <a:spLocks noRot="1" noChangeAspect="1" noMove="1" noResize="1" noEditPoints="1" noAdjustHandles="1" noChangeArrowheads="1" noChangeShapeType="1" noTextEdit="1"/>
              </p:cNvSpPr>
              <p:nvPr/>
            </p:nvSpPr>
            <p:spPr>
              <a:xfrm>
                <a:off x="575239" y="4810347"/>
                <a:ext cx="9401274" cy="1167372"/>
              </a:xfrm>
              <a:prstGeom prst="roundRect">
                <a:avLst/>
              </a:prstGeom>
              <a:blipFill>
                <a:blip r:embed="rId4"/>
                <a:stretch>
                  <a:fillRect/>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38533298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2D3B-AF03-4BAE-883C-F9C0AFE92A95}"/>
              </a:ext>
            </a:extLst>
          </p:cNvPr>
          <p:cNvSpPr>
            <a:spLocks noGrp="1"/>
          </p:cNvSpPr>
          <p:nvPr>
            <p:ph type="title"/>
          </p:nvPr>
        </p:nvSpPr>
        <p:spPr/>
        <p:txBody>
          <a:bodyPr/>
          <a:lstStyle/>
          <a:p>
            <a:r>
              <a:rPr lang="en-US" dirty="0"/>
              <a:t>Closure of </a:t>
            </a:r>
            <a:r>
              <a:rPr lang="en-US" dirty="0" err="1"/>
              <a:t>Normals</a:t>
            </a:r>
            <a:r>
              <a:rPr lang="en-US" dirty="0"/>
              <a:t> </a:t>
            </a:r>
            <a:r>
              <a:rPr lang="en-US" i="1" dirty="0"/>
              <a:t>Under Addition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0AC14D5-9564-4AB3-8C70-4A0842C432F3}"/>
                  </a:ext>
                </a:extLst>
              </p:cNvPr>
              <p:cNvSpPr>
                <a:spLocks noGrp="1"/>
              </p:cNvSpPr>
              <p:nvPr>
                <p:ph idx="1"/>
              </p:nvPr>
            </p:nvSpPr>
            <p:spPr/>
            <p:txBody>
              <a:bodyPr/>
              <a:lstStyle/>
              <a:p>
                <a:r>
                  <a:rPr lang="en-US" b="1" dirty="0"/>
                  <a:t>When we add two </a:t>
                </a:r>
                <a:r>
                  <a:rPr lang="en-US" b="1" u="sng" dirty="0"/>
                  <a:t>independent</a:t>
                </a:r>
                <a:r>
                  <a:rPr lang="en-US" b="1" dirty="0"/>
                  <a:t> normal random variables, you get another normal random variable.</a:t>
                </a:r>
              </a:p>
              <a:p>
                <a:r>
                  <a:rPr lang="en-US" b="0" dirty="0"/>
                  <a:t>If </a:t>
                </a:r>
                <a14:m>
                  <m:oMath xmlns:m="http://schemas.openxmlformats.org/officeDocument/2006/math">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𝒩</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𝜇</m:t>
                            </m:r>
                          </m:e>
                          <m:sub>
                            <m:r>
                              <a:rPr lang="en-US" b="0" i="1" smtClean="0">
                                <a:latin typeface="Cambria Math" panose="02040503050406030204" pitchFamily="18" charset="0"/>
                              </a:rPr>
                              <m:t>𝑋</m:t>
                            </m:r>
                          </m:sub>
                        </m:sSub>
                        <m:r>
                          <a:rPr lang="en-US" b="0" i="1" smtClean="0">
                            <a:latin typeface="Cambria Math" panose="02040503050406030204" pitchFamily="18" charset="0"/>
                          </a:rPr>
                          <m:t>,</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𝜎</m:t>
                            </m:r>
                          </m:e>
                          <m:sub>
                            <m:r>
                              <a:rPr lang="en-US" b="0" i="1" smtClean="0">
                                <a:latin typeface="Cambria Math" panose="02040503050406030204" pitchFamily="18" charset="0"/>
                              </a:rPr>
                              <m:t>𝑋</m:t>
                            </m:r>
                          </m:sub>
                          <m:sup>
                            <m:r>
                              <a:rPr lang="en-US" b="0" i="1" smtClean="0">
                                <a:latin typeface="Cambria Math" panose="02040503050406030204" pitchFamily="18" charset="0"/>
                              </a:rPr>
                              <m:t>2</m:t>
                            </m:r>
                          </m:sup>
                        </m:sSubSup>
                      </m:e>
                    </m:d>
                  </m:oMath>
                </a14:m>
                <a:r>
                  <a:rPr lang="en-US" dirty="0"/>
                  <a:t> and </a:t>
                </a:r>
                <a14:m>
                  <m:oMath xmlns:m="http://schemas.openxmlformats.org/officeDocument/2006/math">
                    <m:r>
                      <a:rPr lang="en-US" b="0" i="1" smtClean="0">
                        <a:latin typeface="Cambria Math" panose="02040503050406030204" pitchFamily="18" charset="0"/>
                      </a:rPr>
                      <m:t>𝑌</m:t>
                    </m:r>
                    <m:r>
                      <a:rPr lang="en-US" i="1">
                        <a:latin typeface="Cambria Math" panose="02040503050406030204" pitchFamily="18" charset="0"/>
                      </a:rPr>
                      <m:t>~</m:t>
                    </m:r>
                    <m:r>
                      <a:rPr lang="en-US" i="1">
                        <a:latin typeface="Cambria Math" panose="02040503050406030204" pitchFamily="18" charset="0"/>
                      </a:rPr>
                      <m:t>𝒩</m:t>
                    </m:r>
                    <m:d>
                      <m:dPr>
                        <m:ctrlPr>
                          <a:rPr lang="en-US" i="1">
                            <a:latin typeface="Cambria Math" panose="02040503050406030204" pitchFamily="18" charset="0"/>
                          </a:rPr>
                        </m:ctrlPr>
                      </m:dPr>
                      <m:e>
                        <m:sSub>
                          <m:sSubPr>
                            <m:ctrlPr>
                              <a:rPr lang="en-US" b="0" i="1" smtClean="0">
                                <a:latin typeface="Cambria Math" panose="02040503050406030204" pitchFamily="18" charset="0"/>
                              </a:rPr>
                            </m:ctrlPr>
                          </m:sSubPr>
                          <m:e>
                            <m:r>
                              <a:rPr lang="en-US" i="1">
                                <a:latin typeface="Cambria Math" panose="02040503050406030204" pitchFamily="18" charset="0"/>
                              </a:rPr>
                              <m:t>𝜇</m:t>
                            </m:r>
                          </m:e>
                          <m:sub>
                            <m:r>
                              <a:rPr lang="en-US" b="0" i="1" smtClean="0">
                                <a:latin typeface="Cambria Math" panose="02040503050406030204" pitchFamily="18" charset="0"/>
                              </a:rPr>
                              <m:t>𝑌</m:t>
                            </m:r>
                          </m:sub>
                        </m:sSub>
                        <m:r>
                          <a:rPr lang="en-US" i="1">
                            <a:latin typeface="Cambria Math" panose="02040503050406030204" pitchFamily="18" charset="0"/>
                          </a:rPr>
                          <m:t>,</m:t>
                        </m:r>
                        <m:sSubSup>
                          <m:sSubSupPr>
                            <m:ctrlPr>
                              <a:rPr lang="en-US" b="0" i="1" smtClean="0">
                                <a:latin typeface="Cambria Math" panose="02040503050406030204" pitchFamily="18" charset="0"/>
                              </a:rPr>
                            </m:ctrlPr>
                          </m:sSubSupPr>
                          <m:e>
                            <m:r>
                              <a:rPr lang="en-US" i="1">
                                <a:latin typeface="Cambria Math" panose="02040503050406030204" pitchFamily="18" charset="0"/>
                              </a:rPr>
                              <m:t>𝜎</m:t>
                            </m:r>
                          </m:e>
                          <m:sub>
                            <m:r>
                              <a:rPr lang="en-US" b="0" i="1" smtClean="0">
                                <a:latin typeface="Cambria Math" panose="02040503050406030204" pitchFamily="18" charset="0"/>
                              </a:rPr>
                              <m:t>𝑌</m:t>
                            </m:r>
                          </m:sub>
                          <m:sup>
                            <m:r>
                              <a:rPr lang="en-US" i="1">
                                <a:latin typeface="Cambria Math" panose="02040503050406030204" pitchFamily="18" charset="0"/>
                              </a:rPr>
                              <m:t>2</m:t>
                            </m:r>
                          </m:sup>
                        </m:sSubSup>
                      </m:e>
                    </m:d>
                  </m:oMath>
                </a14:m>
                <a:r>
                  <a:rPr lang="en-US" dirty="0"/>
                  <a:t> and </a:t>
                </a:r>
                <a14:m>
                  <m:oMath xmlns:m="http://schemas.openxmlformats.org/officeDocument/2006/math">
                    <m:r>
                      <a:rPr lang="en-US" b="0" i="1" smtClean="0">
                        <a:latin typeface="Cambria Math" panose="02040503050406030204" pitchFamily="18" charset="0"/>
                      </a:rPr>
                      <m:t>𝑋</m:t>
                    </m:r>
                  </m:oMath>
                </a14:m>
                <a:r>
                  <a:rPr lang="en-US" dirty="0"/>
                  <a:t> and </a:t>
                </a:r>
                <a14:m>
                  <m:oMath xmlns:m="http://schemas.openxmlformats.org/officeDocument/2006/math">
                    <m:r>
                      <a:rPr lang="en-US" b="0" i="1" smtClean="0">
                        <a:latin typeface="Cambria Math" panose="02040503050406030204" pitchFamily="18" charset="0"/>
                      </a:rPr>
                      <m:t>𝑌</m:t>
                    </m:r>
                  </m:oMath>
                </a14:m>
                <a:r>
                  <a:rPr lang="en-US" dirty="0"/>
                  <a:t> are independent,</a:t>
                </a:r>
              </a:p>
              <a:p>
                <a:r>
                  <a:rPr lang="en-US" dirty="0"/>
                  <a:t>Then, for </a:t>
                </a:r>
                <a14:m>
                  <m:oMath xmlns:m="http://schemas.openxmlformats.org/officeDocument/2006/math">
                    <m:r>
                      <a:rPr lang="en-US" b="0" i="1" smtClean="0">
                        <a:latin typeface="Cambria Math" panose="02040503050406030204" pitchFamily="18" charset="0"/>
                      </a:rPr>
                      <m:t>𝑍</m:t>
                    </m:r>
                    <m:r>
                      <a:rPr lang="en-US" b="0" i="1" smtClean="0">
                        <a:latin typeface="Cambria Math" panose="02040503050406030204" pitchFamily="18" charset="0"/>
                      </a:rPr>
                      <m:t>=</m:t>
                    </m:r>
                    <m:r>
                      <a:rPr lang="en-US" b="0" i="1" smtClean="0">
                        <a:latin typeface="Cambria Math" panose="02040503050406030204" pitchFamily="18" charset="0"/>
                      </a:rPr>
                      <m:t>𝑎𝑋</m:t>
                    </m:r>
                    <m:r>
                      <a:rPr lang="en-US" b="0" i="1" smtClean="0">
                        <a:latin typeface="Cambria Math" panose="02040503050406030204" pitchFamily="18" charset="0"/>
                      </a:rPr>
                      <m:t>+</m:t>
                    </m:r>
                    <m:r>
                      <a:rPr lang="en-US" b="0" i="1" smtClean="0">
                        <a:latin typeface="Cambria Math" panose="02040503050406030204" pitchFamily="18" charset="0"/>
                      </a:rPr>
                      <m:t>𝑏𝑌</m:t>
                    </m:r>
                    <m:r>
                      <a:rPr lang="en-US" b="0" i="1" smtClean="0">
                        <a:latin typeface="Cambria Math" panose="02040503050406030204" pitchFamily="18" charset="0"/>
                      </a:rPr>
                      <m:t>+</m:t>
                    </m:r>
                    <m:r>
                      <a:rPr lang="en-US" b="0" i="1" smtClean="0">
                        <a:latin typeface="Cambria Math" panose="02040503050406030204" pitchFamily="18" charset="0"/>
                      </a:rPr>
                      <m:t>𝑐</m:t>
                    </m:r>
                  </m:oMath>
                </a14:m>
                <a:r>
                  <a:rPr lang="en-US" dirty="0"/>
                  <a:t>, </a:t>
                </a:r>
                <a14:m>
                  <m:oMath xmlns:m="http://schemas.openxmlformats.org/officeDocument/2006/math">
                    <m:r>
                      <m:rPr>
                        <m:sty m:val="p"/>
                      </m:rPr>
                      <a:rPr lang="en-US" b="0" i="0" smtClean="0">
                        <a:latin typeface="Cambria Math" panose="02040503050406030204" pitchFamily="18" charset="0"/>
                      </a:rPr>
                      <m:t>Z</m:t>
                    </m:r>
                    <m:r>
                      <a:rPr lang="en-US" i="1">
                        <a:latin typeface="Cambria Math" panose="02040503050406030204" pitchFamily="18" charset="0"/>
                      </a:rPr>
                      <m:t>~</m:t>
                    </m:r>
                    <m:r>
                      <a:rPr lang="en-US" i="1">
                        <a:latin typeface="Cambria Math" panose="02040503050406030204" pitchFamily="18" charset="0"/>
                      </a:rPr>
                      <m:t>𝒩</m:t>
                    </m:r>
                    <m:d>
                      <m:dPr>
                        <m:ctrlPr>
                          <a:rPr lang="en-US" i="1">
                            <a:latin typeface="Cambria Math" panose="02040503050406030204" pitchFamily="18" charset="0"/>
                          </a:rPr>
                        </m:ctrlPr>
                      </m:dPr>
                      <m:e>
                        <m:r>
                          <a:rPr lang="en-US" b="0" i="1" smtClean="0">
                            <a:latin typeface="Cambria Math" panose="02040503050406030204" pitchFamily="18" charset="0"/>
                          </a:rPr>
                          <m:t>𝑎</m:t>
                        </m:r>
                        <m:sSub>
                          <m:sSubPr>
                            <m:ctrlPr>
                              <a:rPr lang="en-US" b="0" i="1" smtClean="0">
                                <a:latin typeface="Cambria Math" panose="02040503050406030204" pitchFamily="18" charset="0"/>
                              </a:rPr>
                            </m:ctrlPr>
                          </m:sSubPr>
                          <m:e>
                            <m:r>
                              <a:rPr lang="en-US" i="1">
                                <a:latin typeface="Cambria Math" panose="02040503050406030204" pitchFamily="18" charset="0"/>
                              </a:rPr>
                              <m:t>𝜇</m:t>
                            </m:r>
                          </m:e>
                          <m:sub>
                            <m:r>
                              <a:rPr lang="en-US" b="0" i="1" smtClean="0">
                                <a:latin typeface="Cambria Math" panose="02040503050406030204" pitchFamily="18" charset="0"/>
                              </a:rPr>
                              <m:t>𝑋</m:t>
                            </m:r>
                          </m:sub>
                        </m:sSub>
                        <m:r>
                          <a:rPr lang="en-US" b="0" i="1" smtClean="0">
                            <a:latin typeface="Cambria Math" panose="02040503050406030204" pitchFamily="18" charset="0"/>
                          </a:rPr>
                          <m:t>+</m:t>
                        </m:r>
                        <m:r>
                          <a:rPr lang="en-US" b="0" i="1" smtClean="0">
                            <a:latin typeface="Cambria Math" panose="02040503050406030204" pitchFamily="18" charset="0"/>
                          </a:rPr>
                          <m:t>𝑏</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𝜇</m:t>
                            </m:r>
                          </m:e>
                          <m:sub>
                            <m:r>
                              <a:rPr lang="en-US" b="0" i="1" smtClean="0">
                                <a:latin typeface="Cambria Math" panose="02040503050406030204" pitchFamily="18" charset="0"/>
                              </a:rPr>
                              <m:t>𝑌</m:t>
                            </m:r>
                          </m:sub>
                        </m:sSub>
                        <m:r>
                          <a:rPr lang="en-US" b="0" i="1" smtClean="0">
                            <a:latin typeface="Cambria Math" panose="02040503050406030204" pitchFamily="18" charset="0"/>
                          </a:rPr>
                          <m:t>+</m:t>
                        </m:r>
                        <m:r>
                          <a:rPr lang="en-US" b="0" i="1" smtClean="0">
                            <a:latin typeface="Cambria Math" panose="02040503050406030204" pitchFamily="18" charset="0"/>
                          </a:rPr>
                          <m:t>𝑐</m:t>
                        </m:r>
                        <m:r>
                          <a:rPr lang="en-US" i="1">
                            <a:latin typeface="Cambria Math" panose="02040503050406030204" pitchFamily="18" charset="0"/>
                          </a:rPr>
                          <m:t>,</m:t>
                        </m:r>
                        <m:sSubSup>
                          <m:sSubSupPr>
                            <m:ctrlPr>
                              <a:rPr lang="en-US" b="0" i="1" smtClean="0">
                                <a:latin typeface="Cambria Math" panose="02040503050406030204" pitchFamily="18" charset="0"/>
                              </a:rPr>
                            </m:ctrlPr>
                          </m:sSubSup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𝑎</m:t>
                                </m:r>
                              </m:e>
                              <m:sup>
                                <m:r>
                                  <a:rPr lang="en-US" b="0" i="1" smtClean="0">
                                    <a:latin typeface="Cambria Math" panose="02040503050406030204" pitchFamily="18" charset="0"/>
                                  </a:rPr>
                                  <m:t>2</m:t>
                                </m:r>
                              </m:sup>
                            </m:sSup>
                            <m:r>
                              <a:rPr lang="en-US" i="1">
                                <a:latin typeface="Cambria Math" panose="02040503050406030204" pitchFamily="18" charset="0"/>
                              </a:rPr>
                              <m:t>𝜎</m:t>
                            </m:r>
                          </m:e>
                          <m:sub>
                            <m:r>
                              <a:rPr lang="en-US" b="0" i="1" smtClean="0">
                                <a:latin typeface="Cambria Math" panose="02040503050406030204" pitchFamily="18" charset="0"/>
                              </a:rPr>
                              <m:t>𝑋</m:t>
                            </m:r>
                          </m:sub>
                          <m:sup>
                            <m:r>
                              <a:rPr lang="en-US" i="1">
                                <a:latin typeface="Cambria Math" panose="02040503050406030204" pitchFamily="18" charset="0"/>
                              </a:rPr>
                              <m:t>2</m:t>
                            </m:r>
                          </m:sup>
                        </m:sSubSup>
                        <m:r>
                          <a:rPr lang="en-US" b="0" i="1" smtClean="0">
                            <a:latin typeface="Cambria Math" panose="02040503050406030204" pitchFamily="18" charset="0"/>
                          </a:rPr>
                          <m:t>+</m:t>
                        </m:r>
                        <m:sSubSup>
                          <m:sSubSupPr>
                            <m:ctrlPr>
                              <a:rPr lang="en-US" b="0" i="1" smtClean="0">
                                <a:latin typeface="Cambria Math" panose="02040503050406030204" pitchFamily="18" charset="0"/>
                              </a:rPr>
                            </m:ctrlPr>
                          </m:sSubSup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𝑏</m:t>
                                </m:r>
                              </m:e>
                              <m:sup>
                                <m:r>
                                  <a:rPr lang="en-US" b="0" i="1" smtClean="0">
                                    <a:latin typeface="Cambria Math" panose="02040503050406030204" pitchFamily="18" charset="0"/>
                                  </a:rPr>
                                  <m:t>2</m:t>
                                </m:r>
                              </m:sup>
                            </m:sSup>
                            <m:r>
                              <a:rPr lang="en-US" b="0" i="1" smtClean="0">
                                <a:latin typeface="Cambria Math" panose="02040503050406030204" pitchFamily="18" charset="0"/>
                              </a:rPr>
                              <m:t>𝜎</m:t>
                            </m:r>
                          </m:e>
                          <m:sub>
                            <m:r>
                              <a:rPr lang="en-US" b="0" i="1" smtClean="0">
                                <a:latin typeface="Cambria Math" panose="02040503050406030204" pitchFamily="18" charset="0"/>
                              </a:rPr>
                              <m:t>𝑌</m:t>
                            </m:r>
                          </m:sub>
                          <m:sup>
                            <m:r>
                              <a:rPr lang="en-US" b="0" i="1" smtClean="0">
                                <a:latin typeface="Cambria Math" panose="02040503050406030204" pitchFamily="18" charset="0"/>
                              </a:rPr>
                              <m:t>2</m:t>
                            </m:r>
                          </m:sup>
                        </m:sSubSup>
                      </m:e>
                    </m:d>
                  </m:oMath>
                </a14:m>
                <a:endParaRPr lang="en-US" dirty="0"/>
              </a:p>
              <a:p>
                <a:endParaRPr lang="en-US" dirty="0"/>
              </a:p>
              <a:p>
                <a:r>
                  <a:rPr lang="en-US" dirty="0" err="1"/>
                  <a:t>Normals</a:t>
                </a:r>
                <a:r>
                  <a:rPr lang="en-US" dirty="0"/>
                  <a:t> are unique in that you get a NORMAL back.</a:t>
                </a:r>
              </a:p>
            </p:txBody>
          </p:sp>
        </mc:Choice>
        <mc:Fallback xmlns="">
          <p:sp>
            <p:nvSpPr>
              <p:cNvPr id="3" name="Content Placeholder 2">
                <a:extLst>
                  <a:ext uri="{FF2B5EF4-FFF2-40B4-BE49-F238E27FC236}">
                    <a16:creationId xmlns:a16="http://schemas.microsoft.com/office/drawing/2014/main" id="{60AC14D5-9564-4AB3-8C70-4A0842C432F3}"/>
                  </a:ext>
                </a:extLst>
              </p:cNvPr>
              <p:cNvSpPr>
                <a:spLocks noGrp="1" noRot="1" noChangeAspect="1" noMove="1" noResize="1" noEditPoints="1" noAdjustHandles="1" noChangeArrowheads="1" noChangeShapeType="1" noTextEdit="1"/>
              </p:cNvSpPr>
              <p:nvPr>
                <p:ph idx="1"/>
              </p:nvPr>
            </p:nvSpPr>
            <p:spPr>
              <a:blipFill>
                <a:blip r:embed="rId3"/>
                <a:stretch>
                  <a:fillRect l="-708" t="-2138"/>
                </a:stretch>
              </a:blipFill>
            </p:spPr>
            <p:txBody>
              <a:bodyPr/>
              <a:lstStyle/>
              <a:p>
                <a:r>
                  <a:rPr lang="en-US">
                    <a:noFill/>
                  </a:rPr>
                  <a:t> </a:t>
                </a:r>
              </a:p>
            </p:txBody>
          </p:sp>
        </mc:Fallback>
      </mc:AlternateContent>
      <p:sp>
        <p:nvSpPr>
          <p:cNvPr id="4" name="Rectangle: Rounded Corners 3">
            <a:extLst>
              <a:ext uri="{FF2B5EF4-FFF2-40B4-BE49-F238E27FC236}">
                <a16:creationId xmlns:a16="http://schemas.microsoft.com/office/drawing/2014/main" id="{468019DD-BD37-CBB6-3D4A-5E35CDA5F981}"/>
              </a:ext>
            </a:extLst>
          </p:cNvPr>
          <p:cNvSpPr/>
          <p:nvPr/>
        </p:nvSpPr>
        <p:spPr>
          <a:xfrm>
            <a:off x="575239" y="4810347"/>
            <a:ext cx="9401274" cy="1167372"/>
          </a:xfrm>
          <a:prstGeom prst="roundRect">
            <a:avLst/>
          </a:prstGeom>
          <a:solidFill>
            <a:srgbClr val="FFEF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91440" indent="-91440">
              <a:lnSpc>
                <a:spcPct val="90000"/>
              </a:lnSpc>
              <a:spcBef>
                <a:spcPts val="1200"/>
              </a:spcBef>
              <a:spcAft>
                <a:spcPts val="200"/>
              </a:spcAft>
            </a:pPr>
            <a:r>
              <a:rPr lang="en-US" sz="2600" dirty="0">
                <a:solidFill>
                  <a:schemeClr val="accent1"/>
                </a:solidFill>
                <a:latin typeface="Tw Cen MT" panose="020B0602020104020603" pitchFamily="34" charset="0"/>
              </a:rPr>
              <a:t> </a:t>
            </a:r>
            <a:r>
              <a:rPr lang="en-US" sz="2600" i="1" dirty="0">
                <a:solidFill>
                  <a:srgbClr val="000000"/>
                </a:solidFill>
                <a:latin typeface="Segoe UI Semilight" panose="020B0402040204020203" pitchFamily="34" charset="0"/>
                <a:cs typeface="Segoe UI Semilight" panose="020B0402040204020203" pitchFamily="34" charset="0"/>
              </a:rPr>
              <a:t>The sum of two dice rolls (sum of two uniform distributions) does </a:t>
            </a:r>
            <a:r>
              <a:rPr lang="en-US" sz="2600" i="1" u="sng" dirty="0">
                <a:solidFill>
                  <a:srgbClr val="000000"/>
                </a:solidFill>
                <a:latin typeface="Segoe UI Semilight" panose="020B0402040204020203" pitchFamily="34" charset="0"/>
                <a:cs typeface="Segoe UI Semilight" panose="020B0402040204020203" pitchFamily="34" charset="0"/>
              </a:rPr>
              <a:t>not</a:t>
            </a:r>
            <a:r>
              <a:rPr lang="en-US" sz="2600" i="1" dirty="0">
                <a:solidFill>
                  <a:srgbClr val="000000"/>
                </a:solidFill>
                <a:latin typeface="Segoe UI Semilight" panose="020B0402040204020203" pitchFamily="34" charset="0"/>
                <a:cs typeface="Segoe UI Semilight" panose="020B0402040204020203" pitchFamily="34" charset="0"/>
              </a:rPr>
              <a:t> follow a uniform distribution</a:t>
            </a:r>
            <a:endParaRPr lang="en-US" sz="2600" dirty="0"/>
          </a:p>
        </p:txBody>
      </p:sp>
    </p:spTree>
    <p:extLst>
      <p:ext uri="{BB962C8B-B14F-4D97-AF65-F5344CB8AC3E}">
        <p14:creationId xmlns:p14="http://schemas.microsoft.com/office/powerpoint/2010/main" val="7379123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2D3B-AF03-4BAE-883C-F9C0AFE92A95}"/>
              </a:ext>
            </a:extLst>
          </p:cNvPr>
          <p:cNvSpPr>
            <a:spLocks noGrp="1"/>
          </p:cNvSpPr>
          <p:nvPr>
            <p:ph type="title"/>
          </p:nvPr>
        </p:nvSpPr>
        <p:spPr/>
        <p:txBody>
          <a:bodyPr/>
          <a:lstStyle/>
          <a:p>
            <a:r>
              <a:rPr lang="en-US" dirty="0"/>
              <a:t>Ok…what about the </a:t>
            </a:r>
            <a:r>
              <a:rPr lang="en-US" b="1" dirty="0"/>
              <a:t>CDF</a:t>
            </a:r>
            <a:r>
              <a:rPr lang="en-US" dirty="0"/>
              <a:t>?</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0AC14D5-9564-4AB3-8C70-4A0842C432F3}"/>
                  </a:ext>
                </a:extLst>
              </p:cNvPr>
              <p:cNvSpPr>
                <a:spLocks noGrp="1"/>
              </p:cNvSpPr>
              <p:nvPr>
                <p:ph idx="1"/>
              </p:nvPr>
            </p:nvSpPr>
            <p:spPr/>
            <p:txBody>
              <a:bodyPr/>
              <a:lstStyle/>
              <a:p>
                <a:r>
                  <a:rPr lang="en-US" dirty="0"/>
                  <a:t>There is no closed form for the CDF </a:t>
                </a:r>
                <a:r>
                  <a:rPr lang="en-US" dirty="0">
                    <a:sym typeface="Wingdings" panose="05000000000000000000" pitchFamily="2" charset="2"/>
                  </a:rPr>
                  <a:t> </a:t>
                </a:r>
                <a:r>
                  <a:rPr lang="en-US" dirty="0"/>
                  <a:t> </a:t>
                </a:r>
              </a:p>
              <a:p>
                <a:r>
                  <a:rPr lang="en-US" dirty="0"/>
                  <a:t>So how </a:t>
                </a:r>
                <a:r>
                  <a:rPr lang="en-US" i="1" dirty="0"/>
                  <a:t>can </a:t>
                </a:r>
                <a:r>
                  <a:rPr lang="en-US" dirty="0"/>
                  <a:t>we find the values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𝐹</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r>
                      <a:rPr lang="en-US" b="0" i="1" smtClean="0">
                        <a:latin typeface="Cambria Math" panose="02040503050406030204" pitchFamily="18" charset="0"/>
                      </a:rPr>
                      <m:t>=</m:t>
                    </m:r>
                    <m:r>
                      <a:rPr lang="en-US" dirty="0" smtClean="0">
                        <a:latin typeface="Cambria Math" panose="02040503050406030204" pitchFamily="18" charset="0"/>
                      </a:rPr>
                      <m:t>ℙ</m:t>
                    </m:r>
                    <m:r>
                      <a:rPr lang="en-US" b="0" i="0" dirty="0" smtClean="0">
                        <a:latin typeface="Cambria Math" panose="02040503050406030204" pitchFamily="18" charset="0"/>
                      </a:rPr>
                      <m:t>(</m:t>
                    </m:r>
                    <m:r>
                      <m:rPr>
                        <m:sty m:val="p"/>
                      </m:rPr>
                      <a:rPr lang="en-US" b="0" i="0" dirty="0" smtClean="0">
                        <a:latin typeface="Cambria Math" panose="02040503050406030204" pitchFamily="18" charset="0"/>
                      </a:rPr>
                      <m:t>X</m:t>
                    </m:r>
                    <m:r>
                      <a:rPr lang="en-US" b="0" i="1" dirty="0" smtClean="0">
                        <a:latin typeface="Cambria Math" panose="02040503050406030204" pitchFamily="18" charset="0"/>
                      </a:rPr>
                      <m:t>≤</m:t>
                    </m:r>
                    <m:r>
                      <m:rPr>
                        <m:sty m:val="p"/>
                      </m:rPr>
                      <a:rPr lang="en-US" b="0" i="0" dirty="0" smtClean="0">
                        <a:latin typeface="Cambria Math" panose="02040503050406030204" pitchFamily="18" charset="0"/>
                      </a:rPr>
                      <m:t>k</m:t>
                    </m:r>
                    <m:r>
                      <a:rPr lang="en-US" b="0" i="0" dirty="0" smtClean="0">
                        <a:latin typeface="Cambria Math" panose="02040503050406030204" pitchFamily="18" charset="0"/>
                      </a:rPr>
                      <m:t>)</m:t>
                    </m:r>
                  </m:oMath>
                </a14:m>
                <a:r>
                  <a:rPr lang="en-US" dirty="0"/>
                  <a:t>?</a:t>
                </a:r>
              </a:p>
              <a:p>
                <a:r>
                  <a:rPr lang="en-US" dirty="0"/>
                  <a:t>And for finding the probability of </a:t>
                </a:r>
                <a14:m>
                  <m:oMath xmlns:m="http://schemas.openxmlformats.org/officeDocument/2006/math">
                    <m:r>
                      <a:rPr lang="en-US" b="0" i="1" smtClean="0">
                        <a:latin typeface="Cambria Math" panose="02040503050406030204" pitchFamily="18" charset="0"/>
                      </a:rPr>
                      <m:t>𝑋</m:t>
                    </m:r>
                  </m:oMath>
                </a14:m>
                <a:r>
                  <a:rPr lang="en-US" dirty="0"/>
                  <a:t> being in other ranges, we certainly don’t want to bother integrating over that PDF…</a:t>
                </a:r>
              </a:p>
              <a:p>
                <a:endParaRPr lang="en-US" i="1" dirty="0">
                  <a:solidFill>
                    <a:schemeClr val="tx1"/>
                  </a:solidFill>
                </a:endParaRPr>
              </a:p>
            </p:txBody>
          </p:sp>
        </mc:Choice>
        <mc:Fallback xmlns="">
          <p:sp>
            <p:nvSpPr>
              <p:cNvPr id="3" name="Content Placeholder 2">
                <a:extLst>
                  <a:ext uri="{FF2B5EF4-FFF2-40B4-BE49-F238E27FC236}">
                    <a16:creationId xmlns:a16="http://schemas.microsoft.com/office/drawing/2014/main" id="{60AC14D5-9564-4AB3-8C70-4A0842C432F3}"/>
                  </a:ext>
                </a:extLst>
              </p:cNvPr>
              <p:cNvSpPr>
                <a:spLocks noGrp="1" noRot="1" noChangeAspect="1" noMove="1" noResize="1" noEditPoints="1" noAdjustHandles="1" noChangeArrowheads="1" noChangeShapeType="1" noTextEdit="1"/>
              </p:cNvSpPr>
              <p:nvPr>
                <p:ph idx="1"/>
              </p:nvPr>
            </p:nvSpPr>
            <p:spPr>
              <a:blipFill>
                <a:blip r:embed="rId3"/>
                <a:stretch>
                  <a:fillRect l="-708" t="-2138"/>
                </a:stretch>
              </a:blipFill>
            </p:spPr>
            <p:txBody>
              <a:bodyPr/>
              <a:lstStyle/>
              <a:p>
                <a:r>
                  <a:rPr lang="en-US">
                    <a:noFill/>
                  </a:rPr>
                  <a:t> </a:t>
                </a:r>
              </a:p>
            </p:txBody>
          </p:sp>
        </mc:Fallback>
      </mc:AlternateContent>
    </p:spTree>
    <p:extLst>
      <p:ext uri="{BB962C8B-B14F-4D97-AF65-F5344CB8AC3E}">
        <p14:creationId xmlns:p14="http://schemas.microsoft.com/office/powerpoint/2010/main" val="34364494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2D3B-AF03-4BAE-883C-F9C0AFE92A95}"/>
              </a:ext>
            </a:extLst>
          </p:cNvPr>
          <p:cNvSpPr>
            <a:spLocks noGrp="1"/>
          </p:cNvSpPr>
          <p:nvPr>
            <p:ph type="title"/>
          </p:nvPr>
        </p:nvSpPr>
        <p:spPr/>
        <p:txBody>
          <a:bodyPr/>
          <a:lstStyle/>
          <a:p>
            <a:r>
              <a:rPr lang="en-US" dirty="0"/>
              <a:t>We have a table with precomputed values!</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5A27FEEF-3A34-864B-724A-D5B92CB78306}"/>
                  </a:ext>
                </a:extLst>
              </p:cNvPr>
              <p:cNvSpPr txBox="1"/>
              <p:nvPr/>
            </p:nvSpPr>
            <p:spPr>
              <a:xfrm>
                <a:off x="6752523" y="1476334"/>
                <a:ext cx="5212736" cy="2308324"/>
              </a:xfrm>
              <a:prstGeom prst="rect">
                <a:avLst/>
              </a:prstGeom>
              <a:noFill/>
            </p:spPr>
            <p:txBody>
              <a:bodyPr wrap="square" rtlCol="0">
                <a:spAutoFit/>
              </a:bodyPr>
              <a:lstStyle/>
              <a:p>
                <a:r>
                  <a:rPr lang="en-US" sz="2400" dirty="0">
                    <a:latin typeface="Segoe UI Semilight" panose="020B0402040204020203" pitchFamily="34" charset="0"/>
                    <a:cs typeface="Segoe UI Semilight" panose="020B0402040204020203" pitchFamily="34" charset="0"/>
                  </a:rPr>
                  <a:t>We have a table containing values for the CDF of the </a:t>
                </a:r>
                <a:r>
                  <a:rPr lang="en-US" sz="2400" b="1" dirty="0">
                    <a:latin typeface="Segoe UI Semilight" panose="020B0402040204020203" pitchFamily="34" charset="0"/>
                    <a:cs typeface="Segoe UI Semilight" panose="020B0402040204020203" pitchFamily="34" charset="0"/>
                  </a:rPr>
                  <a:t>standard normal random variable </a:t>
                </a:r>
                <a14:m>
                  <m:oMath xmlns:m="http://schemas.openxmlformats.org/officeDocument/2006/math">
                    <m:r>
                      <a:rPr lang="en-US" sz="2400" b="1" i="1" smtClean="0">
                        <a:latin typeface="Cambria Math" panose="02040503050406030204" pitchFamily="18" charset="0"/>
                        <a:cs typeface="Segoe UI Semilight" panose="020B0402040204020203" pitchFamily="34" charset="0"/>
                      </a:rPr>
                      <m:t>𝒁</m:t>
                    </m:r>
                    <m:r>
                      <a:rPr lang="en-US" sz="2400" b="1" i="1" smtClean="0">
                        <a:latin typeface="Cambria Math" panose="02040503050406030204" pitchFamily="18" charset="0"/>
                        <a:cs typeface="Segoe UI Semilight" panose="020B0402040204020203" pitchFamily="34" charset="0"/>
                      </a:rPr>
                      <m:t>~</m:t>
                    </m:r>
                    <m:r>
                      <a:rPr lang="en-US" sz="2400" i="1">
                        <a:latin typeface="Cambria Math" panose="02040503050406030204" pitchFamily="18" charset="0"/>
                      </a:rPr>
                      <m:t>𝒩</m:t>
                    </m:r>
                    <m:r>
                      <a:rPr lang="en-US" sz="2400" b="0" i="1" smtClean="0">
                        <a:latin typeface="Cambria Math" panose="02040503050406030204" pitchFamily="18" charset="0"/>
                      </a:rPr>
                      <m:t>(0,1)</m:t>
                    </m:r>
                  </m:oMath>
                </a14:m>
                <a:endParaRPr lang="en-US" sz="2400" dirty="0">
                  <a:latin typeface="Segoe UI Semilight" panose="020B0402040204020203" pitchFamily="34" charset="0"/>
                  <a:cs typeface="Segoe UI Semilight" panose="020B0402040204020203" pitchFamily="34" charset="0"/>
                </a:endParaRPr>
              </a:p>
              <a:p>
                <a:endParaRPr lang="en-US" sz="2400" dirty="0">
                  <a:latin typeface="Segoe UI Semilight" panose="020B0402040204020203" pitchFamily="34" charset="0"/>
                  <a:cs typeface="Segoe UI Semilight" panose="020B0402040204020203" pitchFamily="34" charset="0"/>
                </a:endParaRPr>
              </a:p>
              <a:p>
                <a:endParaRPr lang="en-US" sz="2400" dirty="0">
                  <a:latin typeface="Segoe UI Semilight" panose="020B0402040204020203" pitchFamily="34" charset="0"/>
                  <a:cs typeface="Segoe UI Semilight" panose="020B0402040204020203" pitchFamily="34" charset="0"/>
                </a:endParaRPr>
              </a:p>
              <a:p>
                <a:endParaRPr lang="en-US" sz="2400" dirty="0">
                  <a:latin typeface="Segoe UI Semilight" panose="020B0402040204020203" pitchFamily="34" charset="0"/>
                  <a:cs typeface="Segoe UI Semilight" panose="020B0402040204020203" pitchFamily="34" charset="0"/>
                </a:endParaRPr>
              </a:p>
            </p:txBody>
          </p:sp>
        </mc:Choice>
        <mc:Fallback xmlns="">
          <p:sp>
            <p:nvSpPr>
              <p:cNvPr id="7" name="TextBox 6">
                <a:extLst>
                  <a:ext uri="{FF2B5EF4-FFF2-40B4-BE49-F238E27FC236}">
                    <a16:creationId xmlns:a16="http://schemas.microsoft.com/office/drawing/2014/main" id="{5A27FEEF-3A34-864B-724A-D5B92CB78306}"/>
                  </a:ext>
                </a:extLst>
              </p:cNvPr>
              <p:cNvSpPr txBox="1">
                <a:spLocks noRot="1" noChangeAspect="1" noMove="1" noResize="1" noEditPoints="1" noAdjustHandles="1" noChangeArrowheads="1" noChangeShapeType="1" noTextEdit="1"/>
              </p:cNvSpPr>
              <p:nvPr/>
            </p:nvSpPr>
            <p:spPr>
              <a:xfrm>
                <a:off x="6752523" y="1476334"/>
                <a:ext cx="5212736" cy="2308324"/>
              </a:xfrm>
              <a:prstGeom prst="rect">
                <a:avLst/>
              </a:prstGeom>
              <a:blipFill>
                <a:blip r:embed="rId3"/>
                <a:stretch>
                  <a:fillRect l="-1871" t="-1847" r="-936"/>
                </a:stretch>
              </a:blipFill>
            </p:spPr>
            <p:txBody>
              <a:bodyPr/>
              <a:lstStyle/>
              <a:p>
                <a:r>
                  <a:rPr lang="en-US">
                    <a:noFill/>
                  </a:rPr>
                  <a:t> </a:t>
                </a:r>
              </a:p>
            </p:txBody>
          </p:sp>
        </mc:Fallback>
      </mc:AlternateContent>
      <p:sp>
        <p:nvSpPr>
          <p:cNvPr id="8" name="Rectangle: Rounded Corners 7">
            <a:extLst>
              <a:ext uri="{FF2B5EF4-FFF2-40B4-BE49-F238E27FC236}">
                <a16:creationId xmlns:a16="http://schemas.microsoft.com/office/drawing/2014/main" id="{277F0013-7FD6-8517-EE7F-E5EB63C22D7B}"/>
              </a:ext>
            </a:extLst>
          </p:cNvPr>
          <p:cNvSpPr/>
          <p:nvPr/>
        </p:nvSpPr>
        <p:spPr>
          <a:xfrm>
            <a:off x="6752524" y="4806553"/>
            <a:ext cx="5212736" cy="1788171"/>
          </a:xfrm>
          <a:prstGeom prst="roundRect">
            <a:avLst>
              <a:gd name="adj" fmla="val 6413"/>
            </a:avLst>
          </a:prstGeom>
          <a:solidFill>
            <a:srgbClr val="FFEF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dirty="0">
                <a:solidFill>
                  <a:srgbClr val="000000"/>
                </a:solidFill>
                <a:latin typeface="Segoe UI Semilight" panose="020B0402040204020203" pitchFamily="34" charset="0"/>
                <a:cs typeface="Segoe UI Semilight" panose="020B0402040204020203" pitchFamily="34" charset="0"/>
              </a:rPr>
              <a:t>Yes, we’re going to use a table in 2026 🤩 Mainly for consistency in this class.</a:t>
            </a:r>
          </a:p>
          <a:p>
            <a:endParaRPr lang="en-US" sz="2000" dirty="0"/>
          </a:p>
          <a:p>
            <a:r>
              <a:rPr lang="en-US" sz="2000" dirty="0">
                <a:solidFill>
                  <a:srgbClr val="000000"/>
                </a:solidFill>
                <a:latin typeface="Segoe UI Semilight" panose="020B0402040204020203" pitchFamily="34" charset="0"/>
                <a:cs typeface="Segoe UI Semilight" panose="020B0402040204020203" pitchFamily="34" charset="0"/>
              </a:rPr>
              <a:t>(In the real world, we have programming libraries like Python’s </a:t>
            </a:r>
            <a:r>
              <a:rPr lang="en-US" sz="2000" dirty="0" err="1">
                <a:solidFill>
                  <a:srgbClr val="000000"/>
                </a:solidFill>
                <a:latin typeface="Segoe UI Semilight" panose="020B0402040204020203" pitchFamily="34" charset="0"/>
                <a:cs typeface="Segoe UI Semilight" panose="020B0402040204020203" pitchFamily="34" charset="0"/>
              </a:rPr>
              <a:t>scipy</a:t>
            </a:r>
            <a:r>
              <a:rPr lang="en-US" sz="2000" dirty="0">
                <a:solidFill>
                  <a:srgbClr val="000000"/>
                </a:solidFill>
                <a:latin typeface="Segoe UI Semilight" panose="020B0402040204020203" pitchFamily="34" charset="0"/>
                <a:cs typeface="Segoe UI Semilight" panose="020B0402040204020203" pitchFamily="34" charset="0"/>
              </a:rPr>
              <a:t>: </a:t>
            </a:r>
            <a:r>
              <a:rPr lang="en-US" sz="2000" dirty="0" err="1">
                <a:solidFill>
                  <a:srgbClr val="000000"/>
                </a:solidFill>
                <a:latin typeface="Segoe UI Semilight" panose="020B0402040204020203" pitchFamily="34" charset="0"/>
                <a:cs typeface="Segoe UI Semilight" panose="020B0402040204020203" pitchFamily="34" charset="0"/>
              </a:rPr>
              <a:t>stats.norm.cdf</a:t>
            </a:r>
            <a:r>
              <a:rPr lang="en-US" sz="2000" dirty="0">
                <a:solidFill>
                  <a:srgbClr val="000000"/>
                </a:solidFill>
                <a:latin typeface="Segoe UI Semilight" panose="020B0402040204020203" pitchFamily="34" charset="0"/>
                <a:cs typeface="Segoe UI Semilight" panose="020B0402040204020203" pitchFamily="34" charset="0"/>
              </a:rPr>
              <a:t>)</a:t>
            </a:r>
            <a:endParaRPr lang="en-US" sz="2000" dirty="0"/>
          </a:p>
        </p:txBody>
      </p:sp>
      <p:pic>
        <p:nvPicPr>
          <p:cNvPr id="13" name="Content Placeholder 3">
            <a:extLst>
              <a:ext uri="{FF2B5EF4-FFF2-40B4-BE49-F238E27FC236}">
                <a16:creationId xmlns:a16="http://schemas.microsoft.com/office/drawing/2014/main" id="{2D609DF7-7459-FD4E-F3DE-20AF02C19A9C}"/>
              </a:ext>
            </a:extLst>
          </p:cNvPr>
          <p:cNvPicPr>
            <a:picLocks noGrp="1" noChangeAspect="1"/>
          </p:cNvPicPr>
          <p:nvPr>
            <p:ph idx="1"/>
          </p:nvPr>
        </p:nvPicPr>
        <p:blipFill>
          <a:blip r:embed="rId4"/>
          <a:stretch>
            <a:fillRect/>
          </a:stretch>
        </p:blipFill>
        <p:spPr>
          <a:xfrm>
            <a:off x="554331" y="1628712"/>
            <a:ext cx="5871486" cy="4972789"/>
          </a:xfrm>
          <a:prstGeom prst="rect">
            <a:avLst/>
          </a:prstGeom>
        </p:spPr>
      </p:pic>
      <p:sp>
        <p:nvSpPr>
          <p:cNvPr id="14" name="TextBox 13">
            <a:extLst>
              <a:ext uri="{FF2B5EF4-FFF2-40B4-BE49-F238E27FC236}">
                <a16:creationId xmlns:a16="http://schemas.microsoft.com/office/drawing/2014/main" id="{8F6A37F8-9ED7-D757-E73F-4740069C34F0}"/>
              </a:ext>
            </a:extLst>
          </p:cNvPr>
          <p:cNvSpPr txBox="1"/>
          <p:nvPr/>
        </p:nvSpPr>
        <p:spPr>
          <a:xfrm>
            <a:off x="883706" y="1277943"/>
            <a:ext cx="5212736" cy="461665"/>
          </a:xfrm>
          <a:prstGeom prst="rect">
            <a:avLst/>
          </a:prstGeom>
          <a:noFill/>
        </p:spPr>
        <p:txBody>
          <a:bodyPr wrap="square" rtlCol="0">
            <a:spAutoFit/>
          </a:bodyPr>
          <a:lstStyle/>
          <a:p>
            <a:pPr algn="ctr"/>
            <a:r>
              <a:rPr lang="en-US" sz="2400" b="1" dirty="0">
                <a:latin typeface="Segoe UI Semilight" panose="020B0402040204020203" pitchFamily="34" charset="0"/>
                <a:cs typeface="Segoe UI Semilight" panose="020B0402040204020203" pitchFamily="34" charset="0"/>
              </a:rPr>
              <a:t>AKA the “z-table”, “phi-table”</a:t>
            </a:r>
          </a:p>
        </p:txBody>
      </p:sp>
    </p:spTree>
    <p:extLst>
      <p:ext uri="{BB962C8B-B14F-4D97-AF65-F5344CB8AC3E}">
        <p14:creationId xmlns:p14="http://schemas.microsoft.com/office/powerpoint/2010/main" val="27848980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B202F3A6-E07F-8BC0-0A51-033005337BB9}"/>
              </a:ext>
            </a:extLst>
          </p:cNvPr>
          <p:cNvCxnSpPr>
            <a:cxnSpLocks/>
          </p:cNvCxnSpPr>
          <p:nvPr/>
        </p:nvCxnSpPr>
        <p:spPr>
          <a:xfrm>
            <a:off x="6096000" y="445770"/>
            <a:ext cx="0" cy="6035040"/>
          </a:xfrm>
          <a:prstGeom prst="line">
            <a:avLst/>
          </a:prstGeom>
          <a:ln w="38100">
            <a:solidFill>
              <a:schemeClr val="accent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6811CEE-599E-C888-AF97-8A97DBEEF38E}"/>
              </a:ext>
            </a:extLst>
          </p:cNvPr>
          <p:cNvSpPr>
            <a:spLocks noGrp="1"/>
          </p:cNvSpPr>
          <p:nvPr>
            <p:ph type="title"/>
          </p:nvPr>
        </p:nvSpPr>
        <p:spPr>
          <a:xfrm>
            <a:off x="575239" y="263276"/>
            <a:ext cx="5520761" cy="1014667"/>
          </a:xfrm>
        </p:spPr>
        <p:txBody>
          <a:bodyPr>
            <a:normAutofit/>
          </a:bodyPr>
          <a:lstStyle/>
          <a:p>
            <a:r>
              <a:rPr lang="en-US" b="1" i="1" dirty="0"/>
              <a:t>Discrete</a:t>
            </a:r>
            <a:r>
              <a:rPr lang="en-US" dirty="0"/>
              <a:t> RVs</a:t>
            </a:r>
          </a:p>
        </p:txBody>
      </p:sp>
      <p:sp>
        <p:nvSpPr>
          <p:cNvPr id="3" name="Content Placeholder 2">
            <a:extLst>
              <a:ext uri="{FF2B5EF4-FFF2-40B4-BE49-F238E27FC236}">
                <a16:creationId xmlns:a16="http://schemas.microsoft.com/office/drawing/2014/main" id="{BA27EACA-9C17-3F8D-FFBF-E86D995118E4}"/>
              </a:ext>
            </a:extLst>
          </p:cNvPr>
          <p:cNvSpPr>
            <a:spLocks noGrp="1"/>
          </p:cNvSpPr>
          <p:nvPr>
            <p:ph idx="1"/>
          </p:nvPr>
        </p:nvSpPr>
        <p:spPr>
          <a:xfrm>
            <a:off x="575240" y="1166676"/>
            <a:ext cx="5445733" cy="5302703"/>
          </a:xfrm>
        </p:spPr>
        <p:txBody>
          <a:bodyPr>
            <a:normAutofit/>
          </a:bodyPr>
          <a:lstStyle/>
          <a:p>
            <a:endParaRPr lang="en-US" sz="2000" b="1" dirty="0">
              <a:solidFill>
                <a:schemeClr val="accent5"/>
              </a:solidFill>
            </a:endParaRPr>
          </a:p>
          <a:p>
            <a:endParaRPr lang="en-US" sz="500" dirty="0"/>
          </a:p>
          <a:p>
            <a:endParaRPr lang="en-US" sz="2000" b="1" dirty="0">
              <a:solidFill>
                <a:schemeClr val="accent5"/>
              </a:solidFill>
            </a:endParaRPr>
          </a:p>
          <a:p>
            <a:endParaRPr lang="en-US" sz="2000" dirty="0"/>
          </a:p>
          <a:p>
            <a:endParaRPr lang="en-US" sz="2000" dirty="0"/>
          </a:p>
          <a:p>
            <a:endParaRPr lang="en-US" sz="2000" dirty="0"/>
          </a:p>
          <a:p>
            <a:pPr marL="0" indent="0">
              <a:buNone/>
            </a:pPr>
            <a:endParaRPr lang="en-US" sz="2000" dirty="0"/>
          </a:p>
          <a:p>
            <a:pPr marL="0" indent="0">
              <a:buNone/>
            </a:pPr>
            <a:endParaRPr lang="en-US" sz="2000" dirty="0"/>
          </a:p>
          <a:p>
            <a:endParaRPr lang="en-US" sz="400" b="1" dirty="0"/>
          </a:p>
          <a:p>
            <a:endParaRPr lang="en-US" sz="2000" b="1" dirty="0">
              <a:solidFill>
                <a:schemeClr val="accent5"/>
              </a:solidFill>
            </a:endParaRPr>
          </a:p>
        </p:txBody>
      </p:sp>
      <p:sp>
        <p:nvSpPr>
          <p:cNvPr id="4" name="Title 1">
            <a:extLst>
              <a:ext uri="{FF2B5EF4-FFF2-40B4-BE49-F238E27FC236}">
                <a16:creationId xmlns:a16="http://schemas.microsoft.com/office/drawing/2014/main" id="{99564E2D-F71A-6DCB-461C-AF14B0D2DA38}"/>
              </a:ext>
            </a:extLst>
          </p:cNvPr>
          <p:cNvSpPr txBox="1">
            <a:spLocks/>
          </p:cNvSpPr>
          <p:nvPr/>
        </p:nvSpPr>
        <p:spPr>
          <a:xfrm>
            <a:off x="6278880" y="263276"/>
            <a:ext cx="5520761" cy="1014667"/>
          </a:xfrm>
          <a:prstGeom prst="rect">
            <a:avLst/>
          </a:prstGeom>
        </p:spPr>
        <p:txBody>
          <a:bodyPr vert="horz" lIns="91440" tIns="45720" rIns="91440" bIns="45720" rtlCol="0" anchor="ctr">
            <a:normAutofit/>
          </a:bodyPr>
          <a:lstStyle>
            <a:lvl1pPr algn="l" defTabSz="914400" rtl="0" eaLnBrk="1" latinLnBrk="0" hangingPunct="1">
              <a:lnSpc>
                <a:spcPct val="80000"/>
              </a:lnSpc>
              <a:spcBef>
                <a:spcPct val="0"/>
              </a:spcBef>
              <a:buNone/>
              <a:defRPr sz="4400" kern="1200" cap="none" spc="100" baseline="0">
                <a:solidFill>
                  <a:schemeClr val="tx1">
                    <a:lumMod val="95000"/>
                    <a:lumOff val="5000"/>
                  </a:schemeClr>
                </a:solidFill>
                <a:latin typeface="Segoe UI" panose="020B0502040204020203" pitchFamily="34" charset="0"/>
                <a:ea typeface="+mj-ea"/>
                <a:cs typeface="Segoe UI" panose="020B0502040204020203" pitchFamily="34" charset="0"/>
              </a:defRPr>
            </a:lvl1pPr>
          </a:lstStyle>
          <a:p>
            <a:r>
              <a:rPr lang="en-US" b="1" i="1" dirty="0"/>
              <a:t>Continuous</a:t>
            </a:r>
            <a:r>
              <a:rPr lang="en-US" dirty="0"/>
              <a:t> RVs</a:t>
            </a:r>
          </a:p>
        </p:txBody>
      </p:sp>
      <p:sp>
        <p:nvSpPr>
          <p:cNvPr id="5" name="Content Placeholder 2">
            <a:extLst>
              <a:ext uri="{FF2B5EF4-FFF2-40B4-BE49-F238E27FC236}">
                <a16:creationId xmlns:a16="http://schemas.microsoft.com/office/drawing/2014/main" id="{CC59F384-8D8D-5895-0D89-85420EEEABF8}"/>
              </a:ext>
            </a:extLst>
          </p:cNvPr>
          <p:cNvSpPr txBox="1">
            <a:spLocks/>
          </p:cNvSpPr>
          <p:nvPr/>
        </p:nvSpPr>
        <p:spPr>
          <a:xfrm>
            <a:off x="6278880" y="1166676"/>
            <a:ext cx="6214110" cy="5714184"/>
          </a:xfrm>
          <a:prstGeom prst="rect">
            <a:avLst/>
          </a:prstGeom>
        </p:spPr>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800" kern="1200">
                <a:solidFill>
                  <a:schemeClr val="tx1"/>
                </a:solidFill>
                <a:latin typeface="Segoe UI Semilight" panose="020B0402040204020203" pitchFamily="34" charset="0"/>
                <a:ea typeface="+mn-ea"/>
                <a:cs typeface="Segoe UI Semilight" panose="020B0402040204020203" pitchFamily="34" charset="0"/>
              </a:defRPr>
            </a:lvl1pPr>
            <a:lvl2pPr marL="128016" indent="0" algn="l" defTabSz="914400" rtl="0" eaLnBrk="1" latinLnBrk="0" hangingPunct="1">
              <a:lnSpc>
                <a:spcPct val="90000"/>
              </a:lnSpc>
              <a:spcBef>
                <a:spcPts val="200"/>
              </a:spcBef>
              <a:spcAft>
                <a:spcPts val="400"/>
              </a:spcAft>
              <a:buClr>
                <a:srgbClr val="B6A479"/>
              </a:buClr>
              <a:buFont typeface="Segoe UI Semilight" panose="020B0402040204020203" pitchFamily="34" charset="0"/>
              <a:buNone/>
              <a:defRPr sz="2400" kern="1200" baseline="0">
                <a:solidFill>
                  <a:schemeClr val="tx1"/>
                </a:solidFill>
                <a:latin typeface="Segoe UI Semilight" panose="020B0402040204020203" pitchFamily="34" charset="0"/>
                <a:ea typeface="+mn-ea"/>
                <a:cs typeface="Segoe UI Semilight" panose="020B0402040204020203" pitchFamily="34" charset="0"/>
              </a:defRPr>
            </a:lvl2pPr>
            <a:lvl3pPr marL="448056"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3pPr>
            <a:lvl4pPr marL="59436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4pPr>
            <a:lvl5pPr marL="77724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en-US" sz="2000" b="1" dirty="0">
              <a:solidFill>
                <a:schemeClr val="accent5"/>
              </a:solidFill>
            </a:endParaRPr>
          </a:p>
          <a:p>
            <a:pPr>
              <a:spcBef>
                <a:spcPts val="700"/>
              </a:spcBef>
              <a:spcAft>
                <a:spcPts val="0"/>
              </a:spcAft>
            </a:pPr>
            <a:endParaRPr lang="en-US" sz="1500" b="1" dirty="0">
              <a:solidFill>
                <a:schemeClr val="tx2">
                  <a:lumMod val="75000"/>
                </a:schemeClr>
              </a:solidFill>
            </a:endParaRPr>
          </a:p>
          <a:p>
            <a:pPr>
              <a:spcBef>
                <a:spcPts val="0"/>
              </a:spcBef>
            </a:pPr>
            <a:endParaRPr lang="en-US" sz="2000" b="1" dirty="0">
              <a:solidFill>
                <a:schemeClr val="accent5"/>
              </a:solidFill>
            </a:endParaRPr>
          </a:p>
          <a:p>
            <a:endParaRPr lang="en-US" sz="2000" dirty="0"/>
          </a:p>
          <a:p>
            <a:endParaRPr lang="en-US" sz="2000" dirty="0"/>
          </a:p>
          <a:p>
            <a:pPr marL="0" indent="0">
              <a:buNone/>
            </a:pPr>
            <a:endParaRPr lang="en-US" sz="2000" dirty="0"/>
          </a:p>
          <a:p>
            <a:pPr marL="0" indent="0">
              <a:buNone/>
            </a:pPr>
            <a:endParaRPr lang="en-US" sz="2000" dirty="0"/>
          </a:p>
          <a:p>
            <a:pPr marL="0" indent="0">
              <a:buNone/>
            </a:pPr>
            <a:endParaRPr lang="en-US" sz="1400" dirty="0"/>
          </a:p>
          <a:p>
            <a:pPr marL="0" indent="0">
              <a:buNone/>
            </a:pPr>
            <a:endParaRPr lang="en-US" sz="1400" dirty="0"/>
          </a:p>
          <a:p>
            <a:pPr>
              <a:spcAft>
                <a:spcPts val="0"/>
              </a:spcAft>
            </a:pPr>
            <a:endParaRPr lang="en-US" sz="2000" b="1" dirty="0">
              <a:solidFill>
                <a:schemeClr val="accent5"/>
              </a:solidFill>
            </a:endParaRPr>
          </a:p>
        </p:txBody>
      </p:sp>
    </p:spTree>
    <p:extLst>
      <p:ext uri="{BB962C8B-B14F-4D97-AF65-F5344CB8AC3E}">
        <p14:creationId xmlns:p14="http://schemas.microsoft.com/office/powerpoint/2010/main" val="17273646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2D3B-AF03-4BAE-883C-F9C0AFE92A95}"/>
              </a:ext>
            </a:extLst>
          </p:cNvPr>
          <p:cNvSpPr>
            <a:spLocks noGrp="1"/>
          </p:cNvSpPr>
          <p:nvPr>
            <p:ph type="title"/>
          </p:nvPr>
        </p:nvSpPr>
        <p:spPr/>
        <p:txBody>
          <a:bodyPr/>
          <a:lstStyle/>
          <a:p>
            <a:r>
              <a:rPr lang="en-US" dirty="0"/>
              <a:t>We have a table with precomputed values!</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5A27FEEF-3A34-864B-724A-D5B92CB78306}"/>
                  </a:ext>
                </a:extLst>
              </p:cNvPr>
              <p:cNvSpPr txBox="1"/>
              <p:nvPr/>
            </p:nvSpPr>
            <p:spPr>
              <a:xfrm>
                <a:off x="6752523" y="1476334"/>
                <a:ext cx="5212736" cy="2677656"/>
              </a:xfrm>
              <a:prstGeom prst="rect">
                <a:avLst/>
              </a:prstGeom>
              <a:noFill/>
            </p:spPr>
            <p:txBody>
              <a:bodyPr wrap="square" rtlCol="0">
                <a:spAutoFit/>
              </a:bodyPr>
              <a:lstStyle/>
              <a:p>
                <a:r>
                  <a:rPr lang="en-US" sz="2400" dirty="0">
                    <a:latin typeface="Segoe UI Semilight" panose="020B0402040204020203" pitchFamily="34" charset="0"/>
                    <a:cs typeface="Segoe UI Semilight" panose="020B0402040204020203" pitchFamily="34" charset="0"/>
                  </a:rPr>
                  <a:t>We have a table containing values for the CDF of the </a:t>
                </a:r>
                <a:r>
                  <a:rPr lang="en-US" sz="2400" b="1" dirty="0">
                    <a:latin typeface="Segoe UI Semilight" panose="020B0402040204020203" pitchFamily="34" charset="0"/>
                    <a:cs typeface="Segoe UI Semilight" panose="020B0402040204020203" pitchFamily="34" charset="0"/>
                  </a:rPr>
                  <a:t>standard normal random variable </a:t>
                </a:r>
                <a14:m>
                  <m:oMath xmlns:m="http://schemas.openxmlformats.org/officeDocument/2006/math">
                    <m:r>
                      <a:rPr lang="en-US" sz="2400" b="1" i="1" smtClean="0">
                        <a:latin typeface="Cambria Math" panose="02040503050406030204" pitchFamily="18" charset="0"/>
                        <a:cs typeface="Segoe UI Semilight" panose="020B0402040204020203" pitchFamily="34" charset="0"/>
                      </a:rPr>
                      <m:t>𝒁</m:t>
                    </m:r>
                    <m:r>
                      <a:rPr lang="en-US" sz="2400" b="1" i="1" smtClean="0">
                        <a:latin typeface="Cambria Math" panose="02040503050406030204" pitchFamily="18" charset="0"/>
                        <a:cs typeface="Segoe UI Semilight" panose="020B0402040204020203" pitchFamily="34" charset="0"/>
                      </a:rPr>
                      <m:t>~</m:t>
                    </m:r>
                    <m:r>
                      <a:rPr lang="en-US" sz="2400" i="1">
                        <a:latin typeface="Cambria Math" panose="02040503050406030204" pitchFamily="18" charset="0"/>
                      </a:rPr>
                      <m:t>𝒩</m:t>
                    </m:r>
                    <m:r>
                      <a:rPr lang="en-US" sz="2400" b="0" i="1" smtClean="0">
                        <a:latin typeface="Cambria Math" panose="02040503050406030204" pitchFamily="18" charset="0"/>
                      </a:rPr>
                      <m:t>(0,1)</m:t>
                    </m:r>
                  </m:oMath>
                </a14:m>
                <a:endParaRPr lang="en-US" sz="2400" dirty="0">
                  <a:latin typeface="Segoe UI Semilight" panose="020B0402040204020203" pitchFamily="34" charset="0"/>
                  <a:cs typeface="Segoe UI Semilight" panose="020B0402040204020203" pitchFamily="34" charset="0"/>
                </a:endParaRPr>
              </a:p>
              <a:p>
                <a:r>
                  <a:rPr lang="en-US" sz="2400" dirty="0">
                    <a:latin typeface="Segoe UI Semilight" panose="020B0402040204020203" pitchFamily="34" charset="0"/>
                    <a:cs typeface="Segoe UI Semilight" panose="020B0402040204020203" pitchFamily="34" charset="0"/>
                  </a:rPr>
                  <a:t>&gt; </a:t>
                </a:r>
                <a14:m>
                  <m:oMath xmlns:m="http://schemas.openxmlformats.org/officeDocument/2006/math">
                    <m:r>
                      <m:rPr>
                        <m:sty m:val="p"/>
                      </m:rPr>
                      <a:rPr lang="en-US" sz="2400" b="0" i="0" smtClean="0">
                        <a:latin typeface="Cambria Math" panose="02040503050406030204" pitchFamily="18" charset="0"/>
                        <a:cs typeface="Segoe UI Semilight" panose="020B0402040204020203" pitchFamily="34" charset="0"/>
                      </a:rPr>
                      <m:t>Φ</m:t>
                    </m:r>
                  </m:oMath>
                </a14:m>
                <a:r>
                  <a:rPr lang="en-US" sz="2400" dirty="0">
                    <a:latin typeface="Segoe UI Semilight" panose="020B0402040204020203" pitchFamily="34" charset="0"/>
                    <a:cs typeface="Segoe UI Semilight" panose="020B0402040204020203" pitchFamily="34" charset="0"/>
                  </a:rPr>
                  <a:t> is a function for CDF of </a:t>
                </a:r>
                <a14:m>
                  <m:oMath xmlns:m="http://schemas.openxmlformats.org/officeDocument/2006/math">
                    <m:r>
                      <a:rPr lang="en-US" sz="2400" i="1">
                        <a:latin typeface="Cambria Math" panose="02040503050406030204" pitchFamily="18" charset="0"/>
                      </a:rPr>
                      <m:t>𝒩</m:t>
                    </m:r>
                    <m:r>
                      <a:rPr lang="en-US" sz="2400" i="1">
                        <a:latin typeface="Cambria Math" panose="02040503050406030204" pitchFamily="18" charset="0"/>
                      </a:rPr>
                      <m:t>(0,1)</m:t>
                    </m:r>
                  </m:oMath>
                </a14:m>
                <a:endParaRPr lang="en-US" sz="2400" dirty="0">
                  <a:latin typeface="Segoe UI Semilight" panose="020B0402040204020203" pitchFamily="34" charset="0"/>
                  <a:cs typeface="Segoe UI Semilight" panose="020B0402040204020203" pitchFamily="34" charset="0"/>
                </a:endParaRPr>
              </a:p>
              <a:p>
                <a:r>
                  <a:rPr lang="en-US" sz="2400" dirty="0">
                    <a:latin typeface="Segoe UI Semilight" panose="020B0402040204020203" pitchFamily="34" charset="0"/>
                    <a:cs typeface="Segoe UI Semilight" panose="020B0402040204020203" pitchFamily="34" charset="0"/>
                  </a:rPr>
                  <a:t>&gt; </a:t>
                </a:r>
                <a14:m>
                  <m:oMath xmlns:m="http://schemas.openxmlformats.org/officeDocument/2006/math">
                    <m:r>
                      <m:rPr>
                        <m:sty m:val="p"/>
                      </m:rPr>
                      <a:rPr lang="en-US" sz="2400">
                        <a:latin typeface="Cambria Math" panose="02040503050406030204" pitchFamily="18" charset="0"/>
                        <a:cs typeface="Segoe UI Semilight" panose="020B0402040204020203" pitchFamily="34" charset="0"/>
                      </a:rPr>
                      <m:t>Φ</m:t>
                    </m:r>
                    <m:d>
                      <m:dPr>
                        <m:ctrlPr>
                          <a:rPr lang="en-US" sz="2400" b="0" i="1" smtClean="0">
                            <a:latin typeface="Cambria Math" panose="02040503050406030204" pitchFamily="18" charset="0"/>
                            <a:cs typeface="Segoe UI Semilight" panose="020B0402040204020203" pitchFamily="34" charset="0"/>
                          </a:rPr>
                        </m:ctrlPr>
                      </m:dPr>
                      <m:e>
                        <m:r>
                          <m:rPr>
                            <m:sty m:val="p"/>
                          </m:rPr>
                          <a:rPr lang="en-US" sz="2400" b="0" i="0" smtClean="0">
                            <a:latin typeface="Cambria Math" panose="02040503050406030204" pitchFamily="18" charset="0"/>
                            <a:cs typeface="Segoe UI Semilight" panose="020B0402040204020203" pitchFamily="34" charset="0"/>
                          </a:rPr>
                          <m:t>z</m:t>
                        </m:r>
                      </m:e>
                    </m:d>
                    <m:r>
                      <a:rPr lang="en-US" sz="2400" b="0" i="0" smtClean="0">
                        <a:latin typeface="Cambria Math" panose="02040503050406030204" pitchFamily="18" charset="0"/>
                        <a:cs typeface="Segoe UI Semilight" panose="020B0402040204020203" pitchFamily="34" charset="0"/>
                      </a:rPr>
                      <m:t>=</m:t>
                    </m:r>
                    <m:sSub>
                      <m:sSubPr>
                        <m:ctrlPr>
                          <a:rPr lang="en-US" sz="2400" b="0" i="1" smtClean="0">
                            <a:latin typeface="Cambria Math" panose="02040503050406030204" pitchFamily="18" charset="0"/>
                            <a:cs typeface="Segoe UI Semilight" panose="020B0402040204020203" pitchFamily="34" charset="0"/>
                          </a:rPr>
                        </m:ctrlPr>
                      </m:sSubPr>
                      <m:e>
                        <m:r>
                          <m:rPr>
                            <m:sty m:val="p"/>
                          </m:rPr>
                          <a:rPr lang="en-US" sz="2400" b="0" i="0" smtClean="0">
                            <a:latin typeface="Cambria Math" panose="02040503050406030204" pitchFamily="18" charset="0"/>
                            <a:cs typeface="Segoe UI Semilight" panose="020B0402040204020203" pitchFamily="34" charset="0"/>
                          </a:rPr>
                          <m:t>F</m:t>
                        </m:r>
                      </m:e>
                      <m:sub>
                        <m:r>
                          <m:rPr>
                            <m:sty m:val="p"/>
                          </m:rPr>
                          <a:rPr lang="en-US" sz="2400" b="0" i="0" smtClean="0">
                            <a:latin typeface="Cambria Math" panose="02040503050406030204" pitchFamily="18" charset="0"/>
                            <a:cs typeface="Segoe UI Semilight" panose="020B0402040204020203" pitchFamily="34" charset="0"/>
                          </a:rPr>
                          <m:t>Z</m:t>
                        </m:r>
                      </m:sub>
                    </m:sSub>
                    <m:d>
                      <m:dPr>
                        <m:ctrlPr>
                          <a:rPr lang="en-US" sz="2400" b="0" i="1" smtClean="0">
                            <a:latin typeface="Cambria Math" panose="02040503050406030204" pitchFamily="18" charset="0"/>
                            <a:cs typeface="Segoe UI Semilight" panose="020B0402040204020203" pitchFamily="34" charset="0"/>
                          </a:rPr>
                        </m:ctrlPr>
                      </m:dPr>
                      <m:e>
                        <m:r>
                          <m:rPr>
                            <m:sty m:val="p"/>
                          </m:rPr>
                          <a:rPr lang="en-US" sz="2400" b="0" i="0" smtClean="0">
                            <a:latin typeface="Cambria Math" panose="02040503050406030204" pitchFamily="18" charset="0"/>
                            <a:cs typeface="Segoe UI Semilight" panose="020B0402040204020203" pitchFamily="34" charset="0"/>
                          </a:rPr>
                          <m:t>z</m:t>
                        </m:r>
                      </m:e>
                    </m:d>
                    <m:r>
                      <a:rPr lang="en-US" sz="2400" b="0" i="0" smtClean="0">
                        <a:latin typeface="Cambria Math" panose="02040503050406030204" pitchFamily="18" charset="0"/>
                        <a:cs typeface="Segoe UI Semilight" panose="020B0402040204020203" pitchFamily="34" charset="0"/>
                      </a:rPr>
                      <m:t>=</m:t>
                    </m:r>
                    <m:r>
                      <a:rPr lang="en-US" sz="2400" dirty="0" smtClean="0">
                        <a:latin typeface="Cambria Math" panose="02040503050406030204" pitchFamily="18" charset="0"/>
                      </a:rPr>
                      <m:t>ℙ</m:t>
                    </m:r>
                    <m:r>
                      <a:rPr lang="en-US" sz="2400" b="0" i="0" dirty="0" smtClean="0">
                        <a:latin typeface="Cambria Math" panose="02040503050406030204" pitchFamily="18" charset="0"/>
                      </a:rPr>
                      <m:t>(</m:t>
                    </m:r>
                    <m:r>
                      <m:rPr>
                        <m:sty m:val="p"/>
                      </m:rPr>
                      <a:rPr lang="en-US" sz="2400" b="0" i="0" dirty="0" smtClean="0">
                        <a:latin typeface="Cambria Math" panose="02040503050406030204" pitchFamily="18" charset="0"/>
                      </a:rPr>
                      <m:t>Z</m:t>
                    </m:r>
                    <m:r>
                      <a:rPr lang="en-US" sz="2400" b="0" i="1" dirty="0" smtClean="0">
                        <a:latin typeface="Cambria Math" panose="02040503050406030204" pitchFamily="18" charset="0"/>
                      </a:rPr>
                      <m:t>≤</m:t>
                    </m:r>
                    <m:r>
                      <a:rPr lang="en-US" sz="2400" b="0" i="1" dirty="0" smtClean="0">
                        <a:latin typeface="Cambria Math" panose="02040503050406030204" pitchFamily="18" charset="0"/>
                      </a:rPr>
                      <m:t>𝑧</m:t>
                    </m:r>
                    <m:r>
                      <a:rPr lang="en-US" sz="2400" b="0" i="1" dirty="0" smtClean="0">
                        <a:latin typeface="Cambria Math" panose="02040503050406030204" pitchFamily="18" charset="0"/>
                      </a:rPr>
                      <m:t>)</m:t>
                    </m:r>
                  </m:oMath>
                </a14:m>
                <a:endParaRPr lang="en-US" sz="2400" dirty="0">
                  <a:latin typeface="Segoe UI Semilight" panose="020B0402040204020203" pitchFamily="34" charset="0"/>
                  <a:cs typeface="Segoe UI Semilight" panose="020B0402040204020203" pitchFamily="34" charset="0"/>
                </a:endParaRPr>
              </a:p>
              <a:p>
                <a:endParaRPr lang="en-US" sz="2400" dirty="0">
                  <a:latin typeface="Segoe UI Semilight" panose="020B0402040204020203" pitchFamily="34" charset="0"/>
                  <a:cs typeface="Segoe UI Semilight" panose="020B0402040204020203" pitchFamily="34" charset="0"/>
                </a:endParaRPr>
              </a:p>
              <a:p>
                <a:endParaRPr lang="en-US" sz="2400" dirty="0">
                  <a:latin typeface="Segoe UI Semilight" panose="020B0402040204020203" pitchFamily="34" charset="0"/>
                  <a:cs typeface="Segoe UI Semilight" panose="020B0402040204020203" pitchFamily="34" charset="0"/>
                </a:endParaRPr>
              </a:p>
            </p:txBody>
          </p:sp>
        </mc:Choice>
        <mc:Fallback xmlns="">
          <p:sp>
            <p:nvSpPr>
              <p:cNvPr id="7" name="TextBox 6">
                <a:extLst>
                  <a:ext uri="{FF2B5EF4-FFF2-40B4-BE49-F238E27FC236}">
                    <a16:creationId xmlns:a16="http://schemas.microsoft.com/office/drawing/2014/main" id="{5A27FEEF-3A34-864B-724A-D5B92CB78306}"/>
                  </a:ext>
                </a:extLst>
              </p:cNvPr>
              <p:cNvSpPr txBox="1">
                <a:spLocks noRot="1" noChangeAspect="1" noMove="1" noResize="1" noEditPoints="1" noAdjustHandles="1" noChangeArrowheads="1" noChangeShapeType="1" noTextEdit="1"/>
              </p:cNvSpPr>
              <p:nvPr/>
            </p:nvSpPr>
            <p:spPr>
              <a:xfrm>
                <a:off x="6752523" y="1476334"/>
                <a:ext cx="5212736" cy="2677656"/>
              </a:xfrm>
              <a:prstGeom prst="rect">
                <a:avLst/>
              </a:prstGeom>
              <a:blipFill>
                <a:blip r:embed="rId3"/>
                <a:stretch>
                  <a:fillRect l="-1871" t="-1595" r="-936"/>
                </a:stretch>
              </a:blipFill>
            </p:spPr>
            <p:txBody>
              <a:bodyPr/>
              <a:lstStyle/>
              <a:p>
                <a:r>
                  <a:rPr lang="en-US">
                    <a:noFill/>
                  </a:rPr>
                  <a:t> </a:t>
                </a:r>
              </a:p>
            </p:txBody>
          </p:sp>
        </mc:Fallback>
      </mc:AlternateContent>
      <p:pic>
        <p:nvPicPr>
          <p:cNvPr id="4" name="Picture 3" descr="A diagram of a function&#10;&#10;Description automatically generated">
            <a:extLst>
              <a:ext uri="{FF2B5EF4-FFF2-40B4-BE49-F238E27FC236}">
                <a16:creationId xmlns:a16="http://schemas.microsoft.com/office/drawing/2014/main" id="{613EC20F-EA72-FE46-662B-D2CEBD96EE47}"/>
              </a:ext>
            </a:extLst>
          </p:cNvPr>
          <p:cNvPicPr>
            <a:picLocks noChangeAspect="1"/>
          </p:cNvPicPr>
          <p:nvPr/>
        </p:nvPicPr>
        <p:blipFill rotWithShape="1">
          <a:blip r:embed="rId4">
            <a:extLst>
              <a:ext uri="{28A0092B-C50C-407E-A947-70E740481C1C}">
                <a14:useLocalDpi xmlns:a14="http://schemas.microsoft.com/office/drawing/2010/main" val="0"/>
              </a:ext>
            </a:extLst>
          </a:blip>
          <a:srcRect l="7656" t="26948" r="16464" b="53381"/>
          <a:stretch/>
        </p:blipFill>
        <p:spPr>
          <a:xfrm>
            <a:off x="6997851" y="3764301"/>
            <a:ext cx="4365242" cy="2011820"/>
          </a:xfrm>
          <a:prstGeom prst="rect">
            <a:avLst/>
          </a:prstGeom>
        </p:spPr>
      </p:pic>
      <p:pic>
        <p:nvPicPr>
          <p:cNvPr id="10" name="Content Placeholder 3">
            <a:extLst>
              <a:ext uri="{FF2B5EF4-FFF2-40B4-BE49-F238E27FC236}">
                <a16:creationId xmlns:a16="http://schemas.microsoft.com/office/drawing/2014/main" id="{3CF382EB-EE2E-A29D-2A42-5E234B3F517D}"/>
              </a:ext>
            </a:extLst>
          </p:cNvPr>
          <p:cNvPicPr>
            <a:picLocks noChangeAspect="1"/>
          </p:cNvPicPr>
          <p:nvPr/>
        </p:nvPicPr>
        <p:blipFill>
          <a:blip r:embed="rId5"/>
          <a:stretch>
            <a:fillRect/>
          </a:stretch>
        </p:blipFill>
        <p:spPr>
          <a:xfrm>
            <a:off x="554331" y="1628712"/>
            <a:ext cx="5871486" cy="4972789"/>
          </a:xfrm>
          <a:prstGeom prst="rect">
            <a:avLst/>
          </a:prstGeom>
        </p:spPr>
      </p:pic>
      <p:sp>
        <p:nvSpPr>
          <p:cNvPr id="11" name="TextBox 10">
            <a:extLst>
              <a:ext uri="{FF2B5EF4-FFF2-40B4-BE49-F238E27FC236}">
                <a16:creationId xmlns:a16="http://schemas.microsoft.com/office/drawing/2014/main" id="{D290865A-78F2-F679-FC36-6C9B076AF948}"/>
              </a:ext>
            </a:extLst>
          </p:cNvPr>
          <p:cNvSpPr txBox="1"/>
          <p:nvPr/>
        </p:nvSpPr>
        <p:spPr>
          <a:xfrm>
            <a:off x="883706" y="1277943"/>
            <a:ext cx="5212736" cy="461665"/>
          </a:xfrm>
          <a:prstGeom prst="rect">
            <a:avLst/>
          </a:prstGeom>
          <a:noFill/>
        </p:spPr>
        <p:txBody>
          <a:bodyPr wrap="square" rtlCol="0">
            <a:spAutoFit/>
          </a:bodyPr>
          <a:lstStyle/>
          <a:p>
            <a:pPr algn="ctr"/>
            <a:r>
              <a:rPr lang="en-US" sz="2400" b="1" dirty="0">
                <a:latin typeface="Segoe UI Semilight" panose="020B0402040204020203" pitchFamily="34" charset="0"/>
                <a:cs typeface="Segoe UI Semilight" panose="020B0402040204020203" pitchFamily="34" charset="0"/>
              </a:rPr>
              <a:t>AKA the “z-table”, “phi-table”</a:t>
            </a:r>
          </a:p>
        </p:txBody>
      </p:sp>
    </p:spTree>
    <p:extLst>
      <p:ext uri="{BB962C8B-B14F-4D97-AF65-F5344CB8AC3E}">
        <p14:creationId xmlns:p14="http://schemas.microsoft.com/office/powerpoint/2010/main" val="8930937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2D3B-AF03-4BAE-883C-F9C0AFE92A95}"/>
              </a:ext>
            </a:extLst>
          </p:cNvPr>
          <p:cNvSpPr>
            <a:spLocks noGrp="1"/>
          </p:cNvSpPr>
          <p:nvPr>
            <p:ph type="title"/>
          </p:nvPr>
        </p:nvSpPr>
        <p:spPr/>
        <p:txBody>
          <a:bodyPr/>
          <a:lstStyle/>
          <a:p>
            <a:r>
              <a:rPr lang="en-US" dirty="0"/>
              <a:t>We have a table with precomputed values!</a:t>
            </a:r>
          </a:p>
        </p:txBody>
      </p:sp>
      <p:pic>
        <p:nvPicPr>
          <p:cNvPr id="6" name="Content Placeholder 3">
            <a:extLst>
              <a:ext uri="{FF2B5EF4-FFF2-40B4-BE49-F238E27FC236}">
                <a16:creationId xmlns:a16="http://schemas.microsoft.com/office/drawing/2014/main" id="{CB0B6D86-E2B9-DF68-775E-8A9D22B2369C}"/>
              </a:ext>
            </a:extLst>
          </p:cNvPr>
          <p:cNvPicPr>
            <a:picLocks noGrp="1" noChangeAspect="1"/>
          </p:cNvPicPr>
          <p:nvPr>
            <p:ph idx="1"/>
          </p:nvPr>
        </p:nvPicPr>
        <p:blipFill>
          <a:blip r:embed="rId3"/>
          <a:stretch>
            <a:fillRect/>
          </a:stretch>
        </p:blipFill>
        <p:spPr>
          <a:xfrm>
            <a:off x="554331" y="1628712"/>
            <a:ext cx="5871486" cy="4972789"/>
          </a:xfrm>
          <a:prstGeom prst="rect">
            <a:avLst/>
          </a:prstGeom>
        </p:spPr>
      </p:pic>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5A27FEEF-3A34-864B-724A-D5B92CB78306}"/>
                  </a:ext>
                </a:extLst>
              </p:cNvPr>
              <p:cNvSpPr txBox="1"/>
              <p:nvPr/>
            </p:nvSpPr>
            <p:spPr>
              <a:xfrm>
                <a:off x="6752523" y="1476334"/>
                <a:ext cx="5212736" cy="2677656"/>
              </a:xfrm>
              <a:prstGeom prst="rect">
                <a:avLst/>
              </a:prstGeom>
              <a:noFill/>
            </p:spPr>
            <p:txBody>
              <a:bodyPr wrap="square" rtlCol="0">
                <a:spAutoFit/>
              </a:bodyPr>
              <a:lstStyle/>
              <a:p>
                <a:r>
                  <a:rPr lang="en-US" sz="2400" dirty="0">
                    <a:latin typeface="Segoe UI Semilight" panose="020B0402040204020203" pitchFamily="34" charset="0"/>
                    <a:cs typeface="Segoe UI Semilight" panose="020B0402040204020203" pitchFamily="34" charset="0"/>
                  </a:rPr>
                  <a:t>We have a table containing values for the CDF of the </a:t>
                </a:r>
                <a:r>
                  <a:rPr lang="en-US" sz="2400" b="1" dirty="0">
                    <a:latin typeface="Segoe UI Semilight" panose="020B0402040204020203" pitchFamily="34" charset="0"/>
                    <a:cs typeface="Segoe UI Semilight" panose="020B0402040204020203" pitchFamily="34" charset="0"/>
                  </a:rPr>
                  <a:t>standard normal random variable </a:t>
                </a:r>
                <a14:m>
                  <m:oMath xmlns:m="http://schemas.openxmlformats.org/officeDocument/2006/math">
                    <m:r>
                      <a:rPr lang="en-US" sz="2400" b="1" i="1" smtClean="0">
                        <a:latin typeface="Cambria Math" panose="02040503050406030204" pitchFamily="18" charset="0"/>
                        <a:cs typeface="Segoe UI Semilight" panose="020B0402040204020203" pitchFamily="34" charset="0"/>
                      </a:rPr>
                      <m:t>𝒁</m:t>
                    </m:r>
                    <m:r>
                      <a:rPr lang="en-US" sz="2400" b="1" i="1" smtClean="0">
                        <a:latin typeface="Cambria Math" panose="02040503050406030204" pitchFamily="18" charset="0"/>
                        <a:cs typeface="Segoe UI Semilight" panose="020B0402040204020203" pitchFamily="34" charset="0"/>
                      </a:rPr>
                      <m:t>~</m:t>
                    </m:r>
                    <m:r>
                      <a:rPr lang="en-US" sz="2400" i="1">
                        <a:latin typeface="Cambria Math" panose="02040503050406030204" pitchFamily="18" charset="0"/>
                      </a:rPr>
                      <m:t>𝒩</m:t>
                    </m:r>
                    <m:r>
                      <a:rPr lang="en-US" sz="2400" b="0" i="1" smtClean="0">
                        <a:latin typeface="Cambria Math" panose="02040503050406030204" pitchFamily="18" charset="0"/>
                      </a:rPr>
                      <m:t>(0,1)</m:t>
                    </m:r>
                  </m:oMath>
                </a14:m>
                <a:endParaRPr lang="en-US" sz="2400" dirty="0">
                  <a:latin typeface="Segoe UI Semilight" panose="020B0402040204020203" pitchFamily="34" charset="0"/>
                  <a:cs typeface="Segoe UI Semilight" panose="020B0402040204020203" pitchFamily="34" charset="0"/>
                </a:endParaRPr>
              </a:p>
              <a:p>
                <a:r>
                  <a:rPr lang="en-US" sz="2400" dirty="0">
                    <a:latin typeface="Segoe UI Semilight" panose="020B0402040204020203" pitchFamily="34" charset="0"/>
                    <a:cs typeface="Segoe UI Semilight" panose="020B0402040204020203" pitchFamily="34" charset="0"/>
                  </a:rPr>
                  <a:t>&gt; </a:t>
                </a:r>
                <a14:m>
                  <m:oMath xmlns:m="http://schemas.openxmlformats.org/officeDocument/2006/math">
                    <m:r>
                      <m:rPr>
                        <m:sty m:val="p"/>
                      </m:rPr>
                      <a:rPr lang="en-US" sz="2400" b="0" i="0" smtClean="0">
                        <a:latin typeface="Cambria Math" panose="02040503050406030204" pitchFamily="18" charset="0"/>
                        <a:cs typeface="Segoe UI Semilight" panose="020B0402040204020203" pitchFamily="34" charset="0"/>
                      </a:rPr>
                      <m:t>Φ</m:t>
                    </m:r>
                  </m:oMath>
                </a14:m>
                <a:r>
                  <a:rPr lang="en-US" sz="2400" dirty="0">
                    <a:latin typeface="Segoe UI Semilight" panose="020B0402040204020203" pitchFamily="34" charset="0"/>
                    <a:cs typeface="Segoe UI Semilight" panose="020B0402040204020203" pitchFamily="34" charset="0"/>
                  </a:rPr>
                  <a:t> is a function for CDF of </a:t>
                </a:r>
                <a14:m>
                  <m:oMath xmlns:m="http://schemas.openxmlformats.org/officeDocument/2006/math">
                    <m:r>
                      <a:rPr lang="en-US" sz="2400" i="1">
                        <a:latin typeface="Cambria Math" panose="02040503050406030204" pitchFamily="18" charset="0"/>
                      </a:rPr>
                      <m:t>𝒩</m:t>
                    </m:r>
                    <m:r>
                      <a:rPr lang="en-US" sz="2400" i="1">
                        <a:latin typeface="Cambria Math" panose="02040503050406030204" pitchFamily="18" charset="0"/>
                      </a:rPr>
                      <m:t>(0,1)</m:t>
                    </m:r>
                  </m:oMath>
                </a14:m>
                <a:endParaRPr lang="en-US" sz="2400" dirty="0">
                  <a:latin typeface="Segoe UI Semilight" panose="020B0402040204020203" pitchFamily="34" charset="0"/>
                  <a:cs typeface="Segoe UI Semilight" panose="020B0402040204020203" pitchFamily="34" charset="0"/>
                </a:endParaRPr>
              </a:p>
              <a:p>
                <a:r>
                  <a:rPr lang="en-US" sz="2400" dirty="0">
                    <a:latin typeface="Segoe UI Semilight" panose="020B0402040204020203" pitchFamily="34" charset="0"/>
                    <a:cs typeface="Segoe UI Semilight" panose="020B0402040204020203" pitchFamily="34" charset="0"/>
                  </a:rPr>
                  <a:t>&gt; </a:t>
                </a:r>
                <a14:m>
                  <m:oMath xmlns:m="http://schemas.openxmlformats.org/officeDocument/2006/math">
                    <m:r>
                      <m:rPr>
                        <m:sty m:val="p"/>
                      </m:rPr>
                      <a:rPr lang="en-US" sz="2400">
                        <a:latin typeface="Cambria Math" panose="02040503050406030204" pitchFamily="18" charset="0"/>
                        <a:cs typeface="Segoe UI Semilight" panose="020B0402040204020203" pitchFamily="34" charset="0"/>
                      </a:rPr>
                      <m:t>Φ</m:t>
                    </m:r>
                    <m:d>
                      <m:dPr>
                        <m:ctrlPr>
                          <a:rPr lang="en-US" sz="2400" b="0" i="1" smtClean="0">
                            <a:latin typeface="Cambria Math" panose="02040503050406030204" pitchFamily="18" charset="0"/>
                            <a:cs typeface="Segoe UI Semilight" panose="020B0402040204020203" pitchFamily="34" charset="0"/>
                          </a:rPr>
                        </m:ctrlPr>
                      </m:dPr>
                      <m:e>
                        <m:r>
                          <m:rPr>
                            <m:sty m:val="p"/>
                          </m:rPr>
                          <a:rPr lang="en-US" sz="2400" b="0" i="0" smtClean="0">
                            <a:latin typeface="Cambria Math" panose="02040503050406030204" pitchFamily="18" charset="0"/>
                            <a:cs typeface="Segoe UI Semilight" panose="020B0402040204020203" pitchFamily="34" charset="0"/>
                          </a:rPr>
                          <m:t>z</m:t>
                        </m:r>
                      </m:e>
                    </m:d>
                    <m:r>
                      <a:rPr lang="en-US" sz="2400" b="0" i="0" smtClean="0">
                        <a:latin typeface="Cambria Math" panose="02040503050406030204" pitchFamily="18" charset="0"/>
                        <a:cs typeface="Segoe UI Semilight" panose="020B0402040204020203" pitchFamily="34" charset="0"/>
                      </a:rPr>
                      <m:t>=</m:t>
                    </m:r>
                    <m:sSub>
                      <m:sSubPr>
                        <m:ctrlPr>
                          <a:rPr lang="en-US" sz="2400" b="0" i="1" smtClean="0">
                            <a:latin typeface="Cambria Math" panose="02040503050406030204" pitchFamily="18" charset="0"/>
                            <a:cs typeface="Segoe UI Semilight" panose="020B0402040204020203" pitchFamily="34" charset="0"/>
                          </a:rPr>
                        </m:ctrlPr>
                      </m:sSubPr>
                      <m:e>
                        <m:r>
                          <m:rPr>
                            <m:sty m:val="p"/>
                          </m:rPr>
                          <a:rPr lang="en-US" sz="2400" b="0" i="0" smtClean="0">
                            <a:latin typeface="Cambria Math" panose="02040503050406030204" pitchFamily="18" charset="0"/>
                            <a:cs typeface="Segoe UI Semilight" panose="020B0402040204020203" pitchFamily="34" charset="0"/>
                          </a:rPr>
                          <m:t>F</m:t>
                        </m:r>
                      </m:e>
                      <m:sub>
                        <m:r>
                          <m:rPr>
                            <m:sty m:val="p"/>
                          </m:rPr>
                          <a:rPr lang="en-US" sz="2400" b="0" i="0" smtClean="0">
                            <a:latin typeface="Cambria Math" panose="02040503050406030204" pitchFamily="18" charset="0"/>
                            <a:cs typeface="Segoe UI Semilight" panose="020B0402040204020203" pitchFamily="34" charset="0"/>
                          </a:rPr>
                          <m:t>Z</m:t>
                        </m:r>
                      </m:sub>
                    </m:sSub>
                    <m:d>
                      <m:dPr>
                        <m:ctrlPr>
                          <a:rPr lang="en-US" sz="2400" b="0" i="1" smtClean="0">
                            <a:latin typeface="Cambria Math" panose="02040503050406030204" pitchFamily="18" charset="0"/>
                            <a:cs typeface="Segoe UI Semilight" panose="020B0402040204020203" pitchFamily="34" charset="0"/>
                          </a:rPr>
                        </m:ctrlPr>
                      </m:dPr>
                      <m:e>
                        <m:r>
                          <m:rPr>
                            <m:sty m:val="p"/>
                          </m:rPr>
                          <a:rPr lang="en-US" sz="2400" b="0" i="0" smtClean="0">
                            <a:latin typeface="Cambria Math" panose="02040503050406030204" pitchFamily="18" charset="0"/>
                            <a:cs typeface="Segoe UI Semilight" panose="020B0402040204020203" pitchFamily="34" charset="0"/>
                          </a:rPr>
                          <m:t>z</m:t>
                        </m:r>
                      </m:e>
                    </m:d>
                    <m:r>
                      <a:rPr lang="en-US" sz="2400" b="0" i="0" smtClean="0">
                        <a:latin typeface="Cambria Math" panose="02040503050406030204" pitchFamily="18" charset="0"/>
                        <a:cs typeface="Segoe UI Semilight" panose="020B0402040204020203" pitchFamily="34" charset="0"/>
                      </a:rPr>
                      <m:t>=</m:t>
                    </m:r>
                    <m:r>
                      <a:rPr lang="en-US" sz="2400" dirty="0" smtClean="0">
                        <a:latin typeface="Cambria Math" panose="02040503050406030204" pitchFamily="18" charset="0"/>
                      </a:rPr>
                      <m:t>ℙ</m:t>
                    </m:r>
                    <m:r>
                      <a:rPr lang="en-US" sz="2400" b="0" i="0" dirty="0" smtClean="0">
                        <a:latin typeface="Cambria Math" panose="02040503050406030204" pitchFamily="18" charset="0"/>
                      </a:rPr>
                      <m:t>(</m:t>
                    </m:r>
                    <m:r>
                      <m:rPr>
                        <m:sty m:val="p"/>
                      </m:rPr>
                      <a:rPr lang="en-US" sz="2400" b="0" i="0" dirty="0" smtClean="0">
                        <a:latin typeface="Cambria Math" panose="02040503050406030204" pitchFamily="18" charset="0"/>
                      </a:rPr>
                      <m:t>Z</m:t>
                    </m:r>
                    <m:r>
                      <a:rPr lang="en-US" sz="2400" b="0" i="1" dirty="0" smtClean="0">
                        <a:latin typeface="Cambria Math" panose="02040503050406030204" pitchFamily="18" charset="0"/>
                      </a:rPr>
                      <m:t>≤</m:t>
                    </m:r>
                    <m:r>
                      <a:rPr lang="en-US" sz="2400" b="0" i="1" dirty="0" smtClean="0">
                        <a:latin typeface="Cambria Math" panose="02040503050406030204" pitchFamily="18" charset="0"/>
                      </a:rPr>
                      <m:t>𝑧</m:t>
                    </m:r>
                    <m:r>
                      <a:rPr lang="en-US" sz="2400" b="0" i="1" dirty="0" smtClean="0">
                        <a:latin typeface="Cambria Math" panose="02040503050406030204" pitchFamily="18" charset="0"/>
                      </a:rPr>
                      <m:t>)</m:t>
                    </m:r>
                  </m:oMath>
                </a14:m>
                <a:endParaRPr lang="en-US" sz="2400" dirty="0">
                  <a:latin typeface="Segoe UI Semilight" panose="020B0402040204020203" pitchFamily="34" charset="0"/>
                  <a:cs typeface="Segoe UI Semilight" panose="020B0402040204020203" pitchFamily="34" charset="0"/>
                </a:endParaRPr>
              </a:p>
              <a:p>
                <a:endParaRPr lang="en-US" sz="2400" dirty="0">
                  <a:latin typeface="Segoe UI Semilight" panose="020B0402040204020203" pitchFamily="34" charset="0"/>
                  <a:cs typeface="Segoe UI Semilight" panose="020B0402040204020203" pitchFamily="34" charset="0"/>
                </a:endParaRPr>
              </a:p>
              <a:p>
                <a:endParaRPr lang="en-US" sz="2400" dirty="0">
                  <a:latin typeface="Segoe UI Semilight" panose="020B0402040204020203" pitchFamily="34" charset="0"/>
                  <a:cs typeface="Segoe UI Semilight" panose="020B0402040204020203" pitchFamily="34" charset="0"/>
                </a:endParaRPr>
              </a:p>
            </p:txBody>
          </p:sp>
        </mc:Choice>
        <mc:Fallback xmlns="">
          <p:sp>
            <p:nvSpPr>
              <p:cNvPr id="7" name="TextBox 6">
                <a:extLst>
                  <a:ext uri="{FF2B5EF4-FFF2-40B4-BE49-F238E27FC236}">
                    <a16:creationId xmlns:a16="http://schemas.microsoft.com/office/drawing/2014/main" id="{5A27FEEF-3A34-864B-724A-D5B92CB78306}"/>
                  </a:ext>
                </a:extLst>
              </p:cNvPr>
              <p:cNvSpPr txBox="1">
                <a:spLocks noRot="1" noChangeAspect="1" noMove="1" noResize="1" noEditPoints="1" noAdjustHandles="1" noChangeArrowheads="1" noChangeShapeType="1" noTextEdit="1"/>
              </p:cNvSpPr>
              <p:nvPr/>
            </p:nvSpPr>
            <p:spPr>
              <a:xfrm>
                <a:off x="6752523" y="1476334"/>
                <a:ext cx="5212736" cy="2677656"/>
              </a:xfrm>
              <a:prstGeom prst="rect">
                <a:avLst/>
              </a:prstGeom>
              <a:blipFill>
                <a:blip r:embed="rId4"/>
                <a:stretch>
                  <a:fillRect l="-1871" t="-1595" r="-936"/>
                </a:stretch>
              </a:blipFill>
            </p:spPr>
            <p:txBody>
              <a:bodyPr/>
              <a:lstStyle/>
              <a:p>
                <a:r>
                  <a:rPr lang="en-US">
                    <a:noFill/>
                  </a:rPr>
                  <a:t> </a:t>
                </a:r>
              </a:p>
            </p:txBody>
          </p:sp>
        </mc:Fallback>
      </mc:AlternateContent>
      <p:pic>
        <p:nvPicPr>
          <p:cNvPr id="4" name="Picture 3" descr="A diagram of a function&#10;&#10;Description automatically generated">
            <a:extLst>
              <a:ext uri="{FF2B5EF4-FFF2-40B4-BE49-F238E27FC236}">
                <a16:creationId xmlns:a16="http://schemas.microsoft.com/office/drawing/2014/main" id="{613EC20F-EA72-FE46-662B-D2CEBD96EE47}"/>
              </a:ext>
            </a:extLst>
          </p:cNvPr>
          <p:cNvPicPr>
            <a:picLocks noChangeAspect="1"/>
          </p:cNvPicPr>
          <p:nvPr/>
        </p:nvPicPr>
        <p:blipFill rotWithShape="1">
          <a:blip r:embed="rId5">
            <a:extLst>
              <a:ext uri="{28A0092B-C50C-407E-A947-70E740481C1C}">
                <a14:useLocalDpi xmlns:a14="http://schemas.microsoft.com/office/drawing/2010/main" val="0"/>
              </a:ext>
            </a:extLst>
          </a:blip>
          <a:srcRect l="7656" t="26948" r="16464" b="53381"/>
          <a:stretch/>
        </p:blipFill>
        <p:spPr>
          <a:xfrm>
            <a:off x="7053607" y="4433374"/>
            <a:ext cx="4115202" cy="1896583"/>
          </a:xfrm>
          <a:prstGeom prst="rect">
            <a:avLst/>
          </a:prstGeom>
        </p:spPr>
      </p:pic>
      <p:pic>
        <p:nvPicPr>
          <p:cNvPr id="5" name="Picture 4" descr="A diagram of a function&#10;&#10;Description automatically generated">
            <a:extLst>
              <a:ext uri="{FF2B5EF4-FFF2-40B4-BE49-F238E27FC236}">
                <a16:creationId xmlns:a16="http://schemas.microsoft.com/office/drawing/2014/main" id="{6DE101DE-151E-735B-F0ED-58BC36B8E575}"/>
              </a:ext>
            </a:extLst>
          </p:cNvPr>
          <p:cNvPicPr>
            <a:picLocks noChangeAspect="1"/>
          </p:cNvPicPr>
          <p:nvPr/>
        </p:nvPicPr>
        <p:blipFill rotWithShape="1">
          <a:blip r:embed="rId6">
            <a:extLst>
              <a:ext uri="{28A0092B-C50C-407E-A947-70E740481C1C}">
                <a14:useLocalDpi xmlns:a14="http://schemas.microsoft.com/office/drawing/2010/main" val="0"/>
              </a:ext>
            </a:extLst>
          </a:blip>
          <a:srcRect l="7768" t="25895" r="16351" b="46666"/>
          <a:stretch/>
        </p:blipFill>
        <p:spPr>
          <a:xfrm>
            <a:off x="6794321" y="3622646"/>
            <a:ext cx="4633773" cy="2978855"/>
          </a:xfrm>
          <a:prstGeom prst="rect">
            <a:avLst/>
          </a:prstGeom>
        </p:spPr>
      </p:pic>
      <p:sp>
        <p:nvSpPr>
          <p:cNvPr id="8" name="TextBox 7">
            <a:extLst>
              <a:ext uri="{FF2B5EF4-FFF2-40B4-BE49-F238E27FC236}">
                <a16:creationId xmlns:a16="http://schemas.microsoft.com/office/drawing/2014/main" id="{DD9D101A-B6EB-5F9E-BA12-752974023843}"/>
              </a:ext>
            </a:extLst>
          </p:cNvPr>
          <p:cNvSpPr txBox="1"/>
          <p:nvPr/>
        </p:nvSpPr>
        <p:spPr>
          <a:xfrm>
            <a:off x="883706" y="1277943"/>
            <a:ext cx="5212736" cy="461665"/>
          </a:xfrm>
          <a:prstGeom prst="rect">
            <a:avLst/>
          </a:prstGeom>
          <a:noFill/>
        </p:spPr>
        <p:txBody>
          <a:bodyPr wrap="square" rtlCol="0">
            <a:spAutoFit/>
          </a:bodyPr>
          <a:lstStyle/>
          <a:p>
            <a:pPr algn="ctr"/>
            <a:r>
              <a:rPr lang="en-US" sz="2400" b="1" dirty="0">
                <a:latin typeface="Segoe UI Semilight" panose="020B0402040204020203" pitchFamily="34" charset="0"/>
                <a:cs typeface="Segoe UI Semilight" panose="020B0402040204020203" pitchFamily="34" charset="0"/>
              </a:rPr>
              <a:t>AKA the “z-table”, “phi-table”</a:t>
            </a:r>
          </a:p>
        </p:txBody>
      </p:sp>
    </p:spTree>
    <p:extLst>
      <p:ext uri="{BB962C8B-B14F-4D97-AF65-F5344CB8AC3E}">
        <p14:creationId xmlns:p14="http://schemas.microsoft.com/office/powerpoint/2010/main" val="21283843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F23148B9-1F84-4A89-85C4-54E0EC8284AA}"/>
                  </a:ext>
                </a:extLst>
              </p:cNvPr>
              <p:cNvSpPr>
                <a:spLocks noGrp="1"/>
              </p:cNvSpPr>
              <p:nvPr>
                <p:ph type="title"/>
              </p:nvPr>
            </p:nvSpPr>
            <p:spPr/>
            <p:txBody>
              <a:bodyPr/>
              <a:lstStyle/>
              <a:p>
                <a:r>
                  <a:rPr lang="en-US" dirty="0"/>
                  <a:t>But how to go from</a:t>
                </a:r>
                <a:r>
                  <a:rPr lang="en-US" sz="4400" dirty="0"/>
                  <a:t> </a:t>
                </a:r>
                <a14:m>
                  <m:oMath xmlns:m="http://schemas.openxmlformats.org/officeDocument/2006/math">
                    <m:r>
                      <a:rPr lang="en-US" sz="4400" i="1">
                        <a:latin typeface="Cambria Math" panose="02040503050406030204" pitchFamily="18" charset="0"/>
                      </a:rPr>
                      <m:t>𝒩</m:t>
                    </m:r>
                    <m:d>
                      <m:dPr>
                        <m:ctrlPr>
                          <a:rPr lang="en-US" sz="4400" b="0" i="1" smtClean="0">
                            <a:latin typeface="Cambria Math" panose="02040503050406030204" pitchFamily="18" charset="0"/>
                          </a:rPr>
                        </m:ctrlPr>
                      </m:dPr>
                      <m:e>
                        <m:r>
                          <a:rPr lang="en-US" sz="4400" b="0" i="1" smtClean="0">
                            <a:latin typeface="Cambria Math" panose="02040503050406030204" pitchFamily="18" charset="0"/>
                          </a:rPr>
                          <m:t>𝜇</m:t>
                        </m:r>
                        <m:r>
                          <a:rPr lang="en-US" sz="4400" b="0" i="1" smtClean="0">
                            <a:latin typeface="Cambria Math" panose="02040503050406030204" pitchFamily="18" charset="0"/>
                          </a:rPr>
                          <m:t>,</m:t>
                        </m:r>
                        <m:sSup>
                          <m:sSupPr>
                            <m:ctrlPr>
                              <a:rPr lang="en-US" sz="4400" b="0" i="1" smtClean="0">
                                <a:latin typeface="Cambria Math" panose="02040503050406030204" pitchFamily="18" charset="0"/>
                              </a:rPr>
                            </m:ctrlPr>
                          </m:sSupPr>
                          <m:e>
                            <m:r>
                              <a:rPr lang="en-US" sz="4400" b="0" i="1" smtClean="0">
                                <a:latin typeface="Cambria Math" panose="02040503050406030204" pitchFamily="18" charset="0"/>
                              </a:rPr>
                              <m:t>𝜎</m:t>
                            </m:r>
                          </m:e>
                          <m:sup>
                            <m:r>
                              <a:rPr lang="en-US" sz="4400" b="0" i="1" smtClean="0">
                                <a:latin typeface="Cambria Math" panose="02040503050406030204" pitchFamily="18" charset="0"/>
                              </a:rPr>
                              <m:t>2</m:t>
                            </m:r>
                          </m:sup>
                        </m:sSup>
                      </m:e>
                    </m:d>
                  </m:oMath>
                </a14:m>
                <a:r>
                  <a:rPr lang="en-US" dirty="0"/>
                  <a:t> to </a:t>
                </a:r>
                <a14:m>
                  <m:oMath xmlns:m="http://schemas.openxmlformats.org/officeDocument/2006/math">
                    <m:r>
                      <a:rPr lang="en-US" i="1">
                        <a:latin typeface="Cambria Math" panose="02040503050406030204" pitchFamily="18" charset="0"/>
                      </a:rPr>
                      <m:t>𝒩</m:t>
                    </m:r>
                    <m:r>
                      <a:rPr lang="en-US" b="0" i="1" smtClean="0">
                        <a:latin typeface="Cambria Math" panose="02040503050406030204" pitchFamily="18" charset="0"/>
                      </a:rPr>
                      <m:t>(0,1)</m:t>
                    </m:r>
                  </m:oMath>
                </a14:m>
                <a:r>
                  <a:rPr lang="en-US" dirty="0"/>
                  <a:t>?</a:t>
                </a:r>
              </a:p>
            </p:txBody>
          </p:sp>
        </mc:Choice>
        <mc:Fallback xmlns="">
          <p:sp>
            <p:nvSpPr>
              <p:cNvPr id="2" name="Title 1">
                <a:extLst>
                  <a:ext uri="{FF2B5EF4-FFF2-40B4-BE49-F238E27FC236}">
                    <a16:creationId xmlns:a16="http://schemas.microsoft.com/office/drawing/2014/main" id="{F23148B9-1F84-4A89-85C4-54E0EC8284AA}"/>
                  </a:ext>
                </a:extLst>
              </p:cNvPr>
              <p:cNvSpPr>
                <a:spLocks noGrp="1" noRot="1" noChangeAspect="1" noMove="1" noResize="1" noEditPoints="1" noAdjustHandles="1" noChangeArrowheads="1" noChangeShapeType="1" noTextEdit="1"/>
              </p:cNvSpPr>
              <p:nvPr>
                <p:ph type="title"/>
              </p:nvPr>
            </p:nvSpPr>
            <p:spPr>
              <a:blipFill>
                <a:blip r:embed="rId3"/>
                <a:stretch>
                  <a:fillRect l="-2179" t="-6587" b="-95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1EE5D97-A348-4FFE-92A6-EC6F9D6EB719}"/>
                  </a:ext>
                </a:extLst>
              </p:cNvPr>
              <p:cNvSpPr>
                <a:spLocks noGrp="1"/>
              </p:cNvSpPr>
              <p:nvPr>
                <p:ph idx="1"/>
              </p:nvPr>
            </p:nvSpPr>
            <p:spPr/>
            <p:txBody>
              <a:bodyPr>
                <a:normAutofit/>
              </a:bodyPr>
              <a:lstStyle/>
              <a:p>
                <a:r>
                  <a:rPr lang="en-US" dirty="0"/>
                  <a:t>We have a table for the values of </a:t>
                </a:r>
                <a14:m>
                  <m:oMath xmlns:m="http://schemas.openxmlformats.org/officeDocument/2006/math">
                    <m:r>
                      <a:rPr lang="en-US" i="1" smtClean="0">
                        <a:latin typeface="Cambria Math" panose="02040503050406030204" pitchFamily="18" charset="0"/>
                      </a:rPr>
                      <m:t>𝒩</m:t>
                    </m:r>
                    <m:r>
                      <a:rPr lang="en-US" b="0" i="1" smtClean="0">
                        <a:latin typeface="Cambria Math" panose="02040503050406030204" pitchFamily="18" charset="0"/>
                      </a:rPr>
                      <m:t>(0,1)</m:t>
                    </m:r>
                  </m:oMath>
                </a14:m>
                <a:r>
                  <a:rPr lang="en-US" dirty="0"/>
                  <a:t>. How to use this for </a:t>
                </a:r>
                <a14:m>
                  <m:oMath xmlns:m="http://schemas.openxmlformats.org/officeDocument/2006/math">
                    <m:r>
                      <a:rPr lang="en-US" i="1">
                        <a:latin typeface="Cambria Math" panose="02040503050406030204" pitchFamily="18" charset="0"/>
                      </a:rPr>
                      <m:t>𝒩</m:t>
                    </m:r>
                    <m:d>
                      <m:dPr>
                        <m:ctrlPr>
                          <a:rPr lang="en-US" i="1">
                            <a:latin typeface="Cambria Math" panose="02040503050406030204" pitchFamily="18" charset="0"/>
                          </a:rPr>
                        </m:ctrlPr>
                      </m:dPr>
                      <m:e>
                        <m:r>
                          <a:rPr lang="en-US" i="1">
                            <a:latin typeface="Cambria Math" panose="02040503050406030204" pitchFamily="18" charset="0"/>
                          </a:rPr>
                          <m:t>𝜇</m:t>
                        </m:r>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𝜎</m:t>
                            </m:r>
                          </m:e>
                          <m:sup>
                            <m:r>
                              <a:rPr lang="en-US" i="1">
                                <a:latin typeface="Cambria Math" panose="02040503050406030204" pitchFamily="18" charset="0"/>
                              </a:rPr>
                              <m:t>2</m:t>
                            </m:r>
                          </m:sup>
                        </m:sSup>
                      </m:e>
                    </m:d>
                  </m:oMath>
                </a14:m>
                <a:r>
                  <a:rPr lang="en-US" dirty="0"/>
                  <a:t>?</a:t>
                </a:r>
              </a:p>
              <a:p>
                <a:endParaRPr lang="en-US" dirty="0"/>
              </a:p>
              <a:p>
                <a:r>
                  <a:rPr lang="en-US" dirty="0"/>
                  <a:t>We will </a:t>
                </a:r>
                <a:r>
                  <a:rPr lang="en-US" b="1" dirty="0"/>
                  <a:t>standardize </a:t>
                </a:r>
                <a14:m>
                  <m:oMath xmlns:m="http://schemas.openxmlformats.org/officeDocument/2006/math">
                    <m:r>
                      <a:rPr lang="en-US" b="0" i="1" smtClean="0">
                        <a:latin typeface="Cambria Math" panose="02040503050406030204" pitchFamily="18" charset="0"/>
                      </a:rPr>
                      <m:t>𝑋</m:t>
                    </m:r>
                  </m:oMath>
                </a14:m>
                <a:r>
                  <a:rPr lang="en-US" dirty="0"/>
                  <a:t>! If we have </a:t>
                </a:r>
                <a14:m>
                  <m:oMath xmlns:m="http://schemas.openxmlformats.org/officeDocument/2006/math">
                    <m:r>
                      <m:rPr>
                        <m:sty m:val="p"/>
                      </m:rPr>
                      <a:rPr lang="en-US">
                        <a:latin typeface="Cambria Math" panose="02040503050406030204" pitchFamily="18" charset="0"/>
                      </a:rPr>
                      <m:t>X</m:t>
                    </m:r>
                    <m:r>
                      <a:rPr lang="en-US" b="0" i="0" smtClean="0">
                        <a:latin typeface="Cambria Math" panose="02040503050406030204" pitchFamily="18" charset="0"/>
                      </a:rPr>
                      <m:t>~</m:t>
                    </m:r>
                    <m:r>
                      <a:rPr lang="en-US" b="0" i="1" smtClean="0">
                        <a:latin typeface="Cambria Math" panose="02040503050406030204" pitchFamily="18" charset="0"/>
                      </a:rPr>
                      <m:t>𝒩</m:t>
                    </m:r>
                    <m:r>
                      <a:rPr lang="en-US" b="0" i="1" smtClean="0">
                        <a:latin typeface="Cambria Math" panose="02040503050406030204" pitchFamily="18" charset="0"/>
                      </a:rPr>
                      <m:t>(</m:t>
                    </m:r>
                    <m:r>
                      <a:rPr lang="en-US" b="0" i="1" smtClean="0">
                        <a:latin typeface="Cambria Math" panose="02040503050406030204" pitchFamily="18" charset="0"/>
                      </a:rPr>
                      <m:t>𝜇</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𝜎</m:t>
                        </m:r>
                      </m:e>
                      <m:sup>
                        <m:r>
                          <a:rPr lang="en-US" b="0" i="1" smtClean="0">
                            <a:latin typeface="Cambria Math" panose="02040503050406030204" pitchFamily="18" charset="0"/>
                          </a:rPr>
                          <m:t>2</m:t>
                        </m:r>
                      </m:sup>
                    </m:sSup>
                    <m:r>
                      <a:rPr lang="en-US" b="0" i="1" smtClean="0">
                        <a:latin typeface="Cambria Math" panose="02040503050406030204" pitchFamily="18" charset="0"/>
                      </a:rPr>
                      <m:t>)</m:t>
                    </m:r>
                  </m:oMath>
                </a14:m>
                <a:endParaRPr lang="en-US" dirty="0"/>
              </a:p>
              <a:p>
                <a:r>
                  <a:rPr lang="en-US" b="1" dirty="0"/>
                  <a:t>1. Subtract </a:t>
                </a:r>
                <a14:m>
                  <m:oMath xmlns:m="http://schemas.openxmlformats.org/officeDocument/2006/math">
                    <m:r>
                      <a:rPr lang="en-US" b="1" i="1" smtClean="0">
                        <a:latin typeface="Cambria Math" panose="02040503050406030204" pitchFamily="18" charset="0"/>
                      </a:rPr>
                      <m:t>𝝁</m:t>
                    </m:r>
                  </m:oMath>
                </a14:m>
                <a:r>
                  <a:rPr lang="en-US" b="1" dirty="0"/>
                  <a:t> to shift the distribution to have mean of 0</a:t>
                </a:r>
              </a:p>
              <a:p>
                <a:pPr lvl="1"/>
                <a:r>
                  <a:rPr lang="en-US" dirty="0"/>
                  <a:t>    </a:t>
                </a:r>
                <a14:m>
                  <m:oMath xmlns:m="http://schemas.openxmlformats.org/officeDocument/2006/math">
                    <m:r>
                      <a:rPr lang="en-US" i="1">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𝜇</m:t>
                        </m:r>
                      </m:e>
                    </m:d>
                    <m:r>
                      <a:rPr lang="en-US" b="0" i="1" smtClean="0">
                        <a:latin typeface="Cambria Math" panose="02040503050406030204" pitchFamily="18" charset="0"/>
                      </a:rPr>
                      <m:t>=</m:t>
                    </m:r>
                    <m:r>
                      <a:rPr lang="en-US" i="1">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r>
                      <a:rPr lang="en-US" b="0" i="1" smtClean="0">
                        <a:latin typeface="Cambria Math" panose="02040503050406030204" pitchFamily="18" charset="0"/>
                      </a:rPr>
                      <m:t>𝜇</m:t>
                    </m:r>
                    <m:r>
                      <a:rPr lang="en-US" b="0" i="1" smtClean="0">
                        <a:latin typeface="Cambria Math" panose="02040503050406030204" pitchFamily="18" charset="0"/>
                      </a:rPr>
                      <m:t>=</m:t>
                    </m:r>
                    <m:r>
                      <a:rPr lang="en-US" b="0" i="1" smtClean="0">
                        <a:latin typeface="Cambria Math" panose="02040503050406030204" pitchFamily="18" charset="0"/>
                      </a:rPr>
                      <m:t>𝜇</m:t>
                    </m:r>
                    <m:r>
                      <a:rPr lang="en-US" b="0" i="1" smtClean="0">
                        <a:latin typeface="Cambria Math" panose="02040503050406030204" pitchFamily="18" charset="0"/>
                      </a:rPr>
                      <m:t>−</m:t>
                    </m:r>
                    <m:r>
                      <a:rPr lang="en-US" b="0" i="1" smtClean="0">
                        <a:latin typeface="Cambria Math" panose="02040503050406030204" pitchFamily="18" charset="0"/>
                      </a:rPr>
                      <m:t>𝜇</m:t>
                    </m:r>
                    <m:r>
                      <a:rPr lang="en-US" b="0" i="1" smtClean="0">
                        <a:latin typeface="Cambria Math" panose="02040503050406030204" pitchFamily="18" charset="0"/>
                      </a:rPr>
                      <m:t>=0</m:t>
                    </m:r>
                  </m:oMath>
                </a14:m>
                <a:r>
                  <a:rPr lang="en-US" b="1" dirty="0"/>
                  <a:t> </a:t>
                </a: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r>
                  <a:rPr lang="en-US" b="1" dirty="0">
                    <a:solidFill>
                      <a:prstClr val="black"/>
                    </a:solidFill>
                  </a:rPr>
                  <a:t>2</a:t>
                </a:r>
                <a:r>
                  <a:rPr kumimoji="0" lang="en-US" sz="2800" b="1"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Divide</a:t>
                </a:r>
                <a:r>
                  <a:rPr kumimoji="0" lang="en-US" sz="2800" b="1" i="0" u="none" strike="noStrike" kern="1200" cap="none" spc="0" normalizeH="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by</a:t>
                </a:r>
                <a:r>
                  <a:rPr kumimoji="0" lang="en-US" sz="2800" b="1"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14:m>
                  <m:oMath xmlns:m="http://schemas.openxmlformats.org/officeDocument/2006/math">
                    <m:r>
                      <a:rPr kumimoji="0" lang="en-US" sz="2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Segoe UI Semilight" panose="020B0402040204020203" pitchFamily="34" charset="0"/>
                      </a:rPr>
                      <m:t>𝝈</m:t>
                    </m:r>
                  </m:oMath>
                </a14:m>
                <a:r>
                  <a:rPr kumimoji="0" lang="en-US" sz="2800" b="1"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to squish/stretch the distribution to have </a:t>
                </a:r>
                <a:r>
                  <a:rPr lang="en-US" b="1" dirty="0">
                    <a:solidFill>
                      <a:prstClr val="black"/>
                    </a:solidFill>
                  </a:rPr>
                  <a:t>variance</a:t>
                </a:r>
                <a:r>
                  <a:rPr kumimoji="0" lang="en-US" sz="2800" b="1"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of 1</a:t>
                </a:r>
              </a:p>
              <a:p>
                <a:pPr lvl="2" indent="-91440">
                  <a:spcBef>
                    <a:spcPts val="0"/>
                  </a:spcBef>
                  <a:spcAft>
                    <a:spcPts val="200"/>
                  </a:spcAft>
                  <a:buClr>
                    <a:srgbClr val="1CADE4"/>
                  </a:buClr>
                  <a:buSzPct val="100000"/>
                  <a:buFont typeface="Tw Cen MT" panose="020B0602020104020603" pitchFamily="34" charset="0"/>
                  <a:buChar char=" "/>
                  <a:defRPr/>
                </a:pPr>
                <a14:m>
                  <m:oMath xmlns:m="http://schemas.openxmlformats.org/officeDocument/2006/math">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Segoe UI Semilight" panose="020B0402040204020203" pitchFamily="34" charset="0"/>
                      </a:rPr>
                      <m:t>𝑉𝑎𝑟</m:t>
                    </m:r>
                    <m:d>
                      <m:dPr>
                        <m:ctrlPr>
                          <a:rPr kumimoji="0" lang="en-US" i="1" u="none" strike="noStrike" kern="1200" cap="none" spc="0" normalizeH="0" baseline="0" noProof="0" smtClean="0">
                            <a:ln>
                              <a:noFill/>
                            </a:ln>
                            <a:solidFill>
                              <a:prstClr val="black"/>
                            </a:solidFill>
                            <a:effectLst/>
                            <a:uLnTx/>
                            <a:uFillTx/>
                            <a:latin typeface="Cambria Math" panose="02040503050406030204" pitchFamily="18" charset="0"/>
                            <a:ea typeface="+mn-ea"/>
                            <a:cs typeface="Segoe UI Semilight" panose="020B0402040204020203" pitchFamily="34" charset="0"/>
                          </a:rPr>
                        </m:ctrlPr>
                      </m:dPr>
                      <m:e>
                        <m:f>
                          <m:fPr>
                            <m:ctrlPr>
                              <a:rPr kumimoji="0" lang="en-US" i="1" u="none" strike="noStrike" kern="1200" cap="none" spc="0" normalizeH="0" baseline="0" noProof="0" smtClean="0">
                                <a:ln>
                                  <a:noFill/>
                                </a:ln>
                                <a:solidFill>
                                  <a:prstClr val="black"/>
                                </a:solidFill>
                                <a:effectLst/>
                                <a:uLnTx/>
                                <a:uFillTx/>
                                <a:latin typeface="Cambria Math" panose="02040503050406030204" pitchFamily="18" charset="0"/>
                                <a:ea typeface="+mn-ea"/>
                                <a:cs typeface="Segoe UI Semilight" panose="020B0402040204020203" pitchFamily="34" charset="0"/>
                              </a:rPr>
                            </m:ctrlPr>
                          </m:fPr>
                          <m:num>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Segoe UI Semilight" panose="020B0402040204020203" pitchFamily="34" charset="0"/>
                              </a:rPr>
                              <m:t>𝑋</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Segoe UI Semilight" panose="020B0402040204020203" pitchFamily="34" charset="0"/>
                              </a:rPr>
                              <m:t>−</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Segoe UI Semilight" panose="020B0402040204020203" pitchFamily="34" charset="0"/>
                              </a:rPr>
                              <m:t>𝜇</m:t>
                            </m:r>
                          </m:num>
                          <m:den>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Segoe UI Semilight" panose="020B0402040204020203" pitchFamily="34" charset="0"/>
                              </a:rPr>
                              <m:t>𝜎</m:t>
                            </m:r>
                          </m:den>
                        </m:f>
                      </m:e>
                    </m:d>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Segoe UI Semilight" panose="020B0402040204020203" pitchFamily="34" charset="0"/>
                      </a:rPr>
                      <m:t>=</m:t>
                    </m:r>
                    <m:f>
                      <m:fPr>
                        <m:ctrlPr>
                          <a:rPr kumimoji="0" lang="en-US" i="1" u="none" strike="noStrike" kern="1200" cap="none" spc="0" normalizeH="0" baseline="0" noProof="0" smtClean="0">
                            <a:ln>
                              <a:noFill/>
                            </a:ln>
                            <a:solidFill>
                              <a:prstClr val="black"/>
                            </a:solidFill>
                            <a:effectLst/>
                            <a:uLnTx/>
                            <a:uFillTx/>
                            <a:latin typeface="Cambria Math" panose="02040503050406030204" pitchFamily="18" charset="0"/>
                            <a:ea typeface="+mn-ea"/>
                            <a:cs typeface="Segoe UI Semilight" panose="020B0402040204020203" pitchFamily="34" charset="0"/>
                          </a:rPr>
                        </m:ctrlPr>
                      </m:fPr>
                      <m:num>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Segoe UI Semilight" panose="020B0402040204020203" pitchFamily="34" charset="0"/>
                          </a:rPr>
                          <m:t>1</m:t>
                        </m:r>
                      </m:num>
                      <m:den>
                        <m:sSup>
                          <m:sSupPr>
                            <m:ctrlPr>
                              <a:rPr kumimoji="0" lang="en-US" i="1" u="none" strike="noStrike" kern="1200" cap="none" spc="0" normalizeH="0" baseline="0" noProof="0" smtClean="0">
                                <a:ln>
                                  <a:noFill/>
                                </a:ln>
                                <a:solidFill>
                                  <a:prstClr val="black"/>
                                </a:solidFill>
                                <a:effectLst/>
                                <a:uLnTx/>
                                <a:uFillTx/>
                                <a:latin typeface="Cambria Math" panose="02040503050406030204" pitchFamily="18" charset="0"/>
                                <a:ea typeface="+mn-ea"/>
                                <a:cs typeface="Segoe UI Semilight" panose="020B0402040204020203" pitchFamily="34" charset="0"/>
                              </a:rPr>
                            </m:ctrlPr>
                          </m:sSupPr>
                          <m:e>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Segoe UI Semilight" panose="020B0402040204020203" pitchFamily="34" charset="0"/>
                              </a:rPr>
                              <m:t>𝜎</m:t>
                            </m:r>
                          </m:e>
                          <m:sup>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Segoe UI Semilight" panose="020B0402040204020203" pitchFamily="34" charset="0"/>
                              </a:rPr>
                              <m:t>2</m:t>
                            </m:r>
                          </m:sup>
                        </m:sSup>
                      </m:den>
                    </m:f>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Segoe UI Semilight" panose="020B0402040204020203" pitchFamily="34" charset="0"/>
                      </a:rPr>
                      <m:t>𝑉𝑎𝑟</m:t>
                    </m:r>
                    <m:d>
                      <m:dPr>
                        <m:ctrlPr>
                          <a:rPr kumimoji="0" lang="en-US" i="1" u="none" strike="noStrike" kern="1200" cap="none" spc="0" normalizeH="0" baseline="0" noProof="0" smtClean="0">
                            <a:ln>
                              <a:noFill/>
                            </a:ln>
                            <a:solidFill>
                              <a:prstClr val="black"/>
                            </a:solidFill>
                            <a:effectLst/>
                            <a:uLnTx/>
                            <a:uFillTx/>
                            <a:latin typeface="Cambria Math" panose="02040503050406030204" pitchFamily="18" charset="0"/>
                            <a:ea typeface="+mn-ea"/>
                            <a:cs typeface="Segoe UI Semilight" panose="020B0402040204020203" pitchFamily="34" charset="0"/>
                          </a:rPr>
                        </m:ctrlPr>
                      </m:dPr>
                      <m:e>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Segoe UI Semilight" panose="020B0402040204020203" pitchFamily="34" charset="0"/>
                          </a:rPr>
                          <m:t>𝑋</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Segoe UI Semilight" panose="020B0402040204020203" pitchFamily="34" charset="0"/>
                          </a:rPr>
                          <m:t>−</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Segoe UI Semilight" panose="020B0402040204020203" pitchFamily="34" charset="0"/>
                          </a:rPr>
                          <m:t>𝜇</m:t>
                        </m:r>
                      </m:e>
                    </m:d>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Segoe UI Semilight" panose="020B0402040204020203" pitchFamily="34" charset="0"/>
                      </a:rPr>
                      <m:t>=</m:t>
                    </m:r>
                    <m:f>
                      <m:fPr>
                        <m:ctrlPr>
                          <a:rPr kumimoji="0" lang="en-US" i="1" u="none" strike="noStrike" kern="1200" cap="none" spc="0" normalizeH="0" baseline="0" noProof="0" smtClean="0">
                            <a:ln>
                              <a:noFill/>
                            </a:ln>
                            <a:solidFill>
                              <a:prstClr val="black"/>
                            </a:solidFill>
                            <a:effectLst/>
                            <a:uLnTx/>
                            <a:uFillTx/>
                            <a:latin typeface="Cambria Math" panose="02040503050406030204" pitchFamily="18" charset="0"/>
                            <a:ea typeface="+mn-ea"/>
                            <a:cs typeface="Segoe UI Semilight" panose="020B0402040204020203" pitchFamily="34" charset="0"/>
                          </a:rPr>
                        </m:ctrlPr>
                      </m:fPr>
                      <m:num>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Segoe UI Semilight" panose="020B0402040204020203" pitchFamily="34" charset="0"/>
                          </a:rPr>
                          <m:t>1</m:t>
                        </m:r>
                      </m:num>
                      <m:den>
                        <m:sSup>
                          <m:sSupPr>
                            <m:ctrlPr>
                              <a:rPr kumimoji="0" lang="en-US" i="1" u="none" strike="noStrike" kern="1200" cap="none" spc="0" normalizeH="0" baseline="0" noProof="0" smtClean="0">
                                <a:ln>
                                  <a:noFill/>
                                </a:ln>
                                <a:solidFill>
                                  <a:prstClr val="black"/>
                                </a:solidFill>
                                <a:effectLst/>
                                <a:uLnTx/>
                                <a:uFillTx/>
                                <a:latin typeface="Cambria Math" panose="02040503050406030204" pitchFamily="18" charset="0"/>
                                <a:ea typeface="+mn-ea"/>
                                <a:cs typeface="Segoe UI Semilight" panose="020B0402040204020203" pitchFamily="34" charset="0"/>
                              </a:rPr>
                            </m:ctrlPr>
                          </m:sSupPr>
                          <m:e>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Segoe UI Semilight" panose="020B0402040204020203" pitchFamily="34" charset="0"/>
                              </a:rPr>
                              <m:t>𝜎</m:t>
                            </m:r>
                          </m:e>
                          <m:sup>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Segoe UI Semilight" panose="020B0402040204020203" pitchFamily="34" charset="0"/>
                              </a:rPr>
                              <m:t>2</m:t>
                            </m:r>
                          </m:sup>
                        </m:sSup>
                      </m:den>
                    </m:f>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Segoe UI Semilight" panose="020B0402040204020203" pitchFamily="34" charset="0"/>
                      </a:rPr>
                      <m:t>𝑉𝑎𝑟</m:t>
                    </m:r>
                    <m:d>
                      <m:dPr>
                        <m:ctrlPr>
                          <a:rPr kumimoji="0" lang="en-US" i="1" u="none" strike="noStrike" kern="1200" cap="none" spc="0" normalizeH="0" baseline="0" noProof="0" smtClean="0">
                            <a:ln>
                              <a:noFill/>
                            </a:ln>
                            <a:solidFill>
                              <a:prstClr val="black"/>
                            </a:solidFill>
                            <a:effectLst/>
                            <a:uLnTx/>
                            <a:uFillTx/>
                            <a:latin typeface="Cambria Math" panose="02040503050406030204" pitchFamily="18" charset="0"/>
                            <a:ea typeface="+mn-ea"/>
                            <a:cs typeface="Segoe UI Semilight" panose="020B0402040204020203" pitchFamily="34" charset="0"/>
                          </a:rPr>
                        </m:ctrlPr>
                      </m:dPr>
                      <m:e>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Segoe UI Semilight" panose="020B0402040204020203" pitchFamily="34" charset="0"/>
                          </a:rPr>
                          <m:t>𝑋</m:t>
                        </m:r>
                      </m:e>
                    </m:d>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Segoe UI Semilight" panose="020B0402040204020203" pitchFamily="34" charset="0"/>
                      </a:rPr>
                      <m:t>=</m:t>
                    </m:r>
                    <m:f>
                      <m:fPr>
                        <m:ctrlPr>
                          <a:rPr kumimoji="0" lang="en-US" i="1" u="none" strike="noStrike" kern="1200" cap="none" spc="0" normalizeH="0" baseline="0" noProof="0" smtClean="0">
                            <a:ln>
                              <a:noFill/>
                            </a:ln>
                            <a:solidFill>
                              <a:prstClr val="black"/>
                            </a:solidFill>
                            <a:effectLst/>
                            <a:uLnTx/>
                            <a:uFillTx/>
                            <a:latin typeface="Cambria Math" panose="02040503050406030204" pitchFamily="18" charset="0"/>
                            <a:ea typeface="+mn-ea"/>
                            <a:cs typeface="Segoe UI Semilight" panose="020B0402040204020203" pitchFamily="34" charset="0"/>
                          </a:rPr>
                        </m:ctrlPr>
                      </m:fPr>
                      <m:num>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Segoe UI Semilight" panose="020B0402040204020203" pitchFamily="34" charset="0"/>
                          </a:rPr>
                          <m:t>1</m:t>
                        </m:r>
                      </m:num>
                      <m:den>
                        <m:sSup>
                          <m:sSupPr>
                            <m:ctrlPr>
                              <a:rPr kumimoji="0" lang="en-US" i="1" u="none" strike="noStrike" kern="1200" cap="none" spc="0" normalizeH="0" baseline="0" noProof="0" smtClean="0">
                                <a:ln>
                                  <a:noFill/>
                                </a:ln>
                                <a:solidFill>
                                  <a:prstClr val="black"/>
                                </a:solidFill>
                                <a:effectLst/>
                                <a:uLnTx/>
                                <a:uFillTx/>
                                <a:latin typeface="Cambria Math" panose="02040503050406030204" pitchFamily="18" charset="0"/>
                                <a:ea typeface="+mn-ea"/>
                                <a:cs typeface="Segoe UI Semilight" panose="020B0402040204020203" pitchFamily="34" charset="0"/>
                              </a:rPr>
                            </m:ctrlPr>
                          </m:sSupPr>
                          <m:e>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Segoe UI Semilight" panose="020B0402040204020203" pitchFamily="34" charset="0"/>
                              </a:rPr>
                              <m:t>𝜎</m:t>
                            </m:r>
                          </m:e>
                          <m:sup>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Segoe UI Semilight" panose="020B0402040204020203" pitchFamily="34" charset="0"/>
                              </a:rPr>
                              <m:t>2</m:t>
                            </m:r>
                          </m:sup>
                        </m:sSup>
                      </m:den>
                    </m:f>
                    <m:sSup>
                      <m:sSupPr>
                        <m:ctrlPr>
                          <a:rPr kumimoji="0" lang="en-US" i="1" u="none" strike="noStrike" kern="1200" cap="none" spc="0" normalizeH="0" baseline="0" noProof="0" smtClean="0">
                            <a:ln>
                              <a:noFill/>
                            </a:ln>
                            <a:solidFill>
                              <a:prstClr val="black"/>
                            </a:solidFill>
                            <a:effectLst/>
                            <a:uLnTx/>
                            <a:uFillTx/>
                            <a:latin typeface="Cambria Math" panose="02040503050406030204" pitchFamily="18" charset="0"/>
                            <a:ea typeface="+mn-ea"/>
                            <a:cs typeface="Segoe UI Semilight" panose="020B0402040204020203" pitchFamily="34" charset="0"/>
                          </a:rPr>
                        </m:ctrlPr>
                      </m:sSupPr>
                      <m:e>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Segoe UI Semilight" panose="020B0402040204020203" pitchFamily="34" charset="0"/>
                          </a:rPr>
                          <m:t>𝜎</m:t>
                        </m:r>
                      </m:e>
                      <m:sup>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Segoe UI Semilight" panose="020B0402040204020203" pitchFamily="34" charset="0"/>
                          </a:rPr>
                          <m:t>2</m:t>
                        </m:r>
                      </m:sup>
                    </m:sSup>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Segoe UI Semilight" panose="020B0402040204020203" pitchFamily="34" charset="0"/>
                      </a:rPr>
                      <m:t>=1</m:t>
                    </m:r>
                  </m:oMath>
                </a14:m>
                <a:endParaRPr kumimoji="0" lang="en-US" i="0" u="none" strike="noStrike" kern="1200" cap="none" spc="0" normalizeH="0" baseline="0" noProof="0" dirty="0">
                  <a:ln>
                    <a:noFill/>
                  </a:ln>
                  <a:solidFill>
                    <a:prstClr val="black"/>
                  </a:solidFill>
                  <a:effectLst/>
                  <a:uLnTx/>
                  <a:uFillTx/>
                  <a:ea typeface="+mn-ea"/>
                  <a:cs typeface="Segoe UI Semilight" panose="020B0402040204020203" pitchFamily="34" charset="0"/>
                </a:endParaRPr>
              </a:p>
              <a:p>
                <a:pPr lvl="1"/>
                <a:endParaRPr lang="en-US" b="1" dirty="0"/>
              </a:p>
              <a:p>
                <a14:m>
                  <m:oMath xmlns:m="http://schemas.openxmlformats.org/officeDocument/2006/math">
                    <m:r>
                      <a:rPr lang="en-US" b="0" i="1" smtClean="0">
                        <a:latin typeface="Cambria Math" panose="02040503050406030204" pitchFamily="18" charset="0"/>
                      </a:rPr>
                      <m:t>𝑍</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𝜇</m:t>
                        </m:r>
                      </m:num>
                      <m:den>
                        <m:r>
                          <a:rPr lang="en-US" b="0" i="1" smtClean="0">
                            <a:latin typeface="Cambria Math" panose="02040503050406030204" pitchFamily="18" charset="0"/>
                          </a:rPr>
                          <m:t>𝜎</m:t>
                        </m:r>
                      </m:den>
                    </m:f>
                  </m:oMath>
                </a14:m>
                <a:r>
                  <a:rPr lang="en-US" dirty="0"/>
                  <a:t> is a </a:t>
                </a:r>
                <a:r>
                  <a:rPr lang="en-US" b="1" u="sng" dirty="0"/>
                  <a:t>standard normal random variable</a:t>
                </a:r>
                <a:r>
                  <a:rPr lang="en-US" dirty="0"/>
                  <a:t>: </a:t>
                </a:r>
                <a14:m>
                  <m:oMath xmlns:m="http://schemas.openxmlformats.org/officeDocument/2006/math">
                    <m:r>
                      <a:rPr lang="en-US" i="1">
                        <a:latin typeface="Cambria Math" panose="02040503050406030204" pitchFamily="18" charset="0"/>
                      </a:rPr>
                      <m:t>𝑍</m:t>
                    </m:r>
                    <m:r>
                      <a:rPr lang="en-US" i="1">
                        <a:latin typeface="Cambria Math" panose="02040503050406030204" pitchFamily="18" charset="0"/>
                      </a:rPr>
                      <m:t>~</m:t>
                    </m:r>
                    <m:r>
                      <a:rPr lang="en-US" i="1">
                        <a:latin typeface="Cambria Math" panose="02040503050406030204" pitchFamily="18" charset="0"/>
                      </a:rPr>
                      <m:t>𝒩</m:t>
                    </m:r>
                    <m:r>
                      <a:rPr lang="en-US" b="0" i="1" smtClean="0">
                        <a:latin typeface="Cambria Math" panose="02040503050406030204" pitchFamily="18" charset="0"/>
                      </a:rPr>
                      <m:t>(0,1)</m:t>
                    </m:r>
                  </m:oMath>
                </a14:m>
                <a:endParaRPr lang="en-US" dirty="0"/>
              </a:p>
            </p:txBody>
          </p:sp>
        </mc:Choice>
        <mc:Fallback xmlns="">
          <p:sp>
            <p:nvSpPr>
              <p:cNvPr id="3" name="Content Placeholder 2">
                <a:extLst>
                  <a:ext uri="{FF2B5EF4-FFF2-40B4-BE49-F238E27FC236}">
                    <a16:creationId xmlns:a16="http://schemas.microsoft.com/office/drawing/2014/main" id="{91EE5D97-A348-4FFE-92A6-EC6F9D6EB719}"/>
                  </a:ext>
                </a:extLst>
              </p:cNvPr>
              <p:cNvSpPr>
                <a:spLocks noGrp="1" noRot="1" noChangeAspect="1" noMove="1" noResize="1" noEditPoints="1" noAdjustHandles="1" noChangeArrowheads="1" noChangeShapeType="1" noTextEdit="1"/>
              </p:cNvSpPr>
              <p:nvPr>
                <p:ph idx="1"/>
              </p:nvPr>
            </p:nvSpPr>
            <p:spPr>
              <a:blipFill>
                <a:blip r:embed="rId4"/>
                <a:stretch>
                  <a:fillRect l="-654" t="-2138" r="-599" b="-252"/>
                </a:stretch>
              </a:blipFill>
            </p:spPr>
            <p:txBody>
              <a:bodyPr/>
              <a:lstStyle/>
              <a:p>
                <a:r>
                  <a:rPr lang="en-US">
                    <a:noFill/>
                  </a:rPr>
                  <a:t> </a:t>
                </a:r>
              </a:p>
            </p:txBody>
          </p:sp>
        </mc:Fallback>
      </mc:AlternateContent>
    </p:spTree>
    <p:extLst>
      <p:ext uri="{BB962C8B-B14F-4D97-AF65-F5344CB8AC3E}">
        <p14:creationId xmlns:p14="http://schemas.microsoft.com/office/powerpoint/2010/main" val="12644921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E04AF-36F3-4002-8F27-85C9FC4A2107}"/>
              </a:ext>
            </a:extLst>
          </p:cNvPr>
          <p:cNvSpPr>
            <a:spLocks noGrp="1"/>
          </p:cNvSpPr>
          <p:nvPr>
            <p:ph type="title"/>
          </p:nvPr>
        </p:nvSpPr>
        <p:spPr/>
        <p:txBody>
          <a:bodyPr/>
          <a:lstStyle/>
          <a:p>
            <a:r>
              <a:rPr lang="en-US" dirty="0"/>
              <a:t>Computing Probabilities of Normal RVs</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BC362FBF-4786-47FC-8F78-B9FBD6E98BDB}"/>
                  </a:ext>
                </a:extLst>
              </p:cNvPr>
              <p:cNvSpPr txBox="1"/>
              <p:nvPr/>
            </p:nvSpPr>
            <p:spPr>
              <a:xfrm>
                <a:off x="653298" y="1829378"/>
                <a:ext cx="9906907" cy="1996829"/>
              </a:xfrm>
              <a:prstGeom prst="rect">
                <a:avLst/>
              </a:prstGeom>
              <a:noFill/>
            </p:spPr>
            <p:txBody>
              <a:bodyPr wrap="square" rtlCol="0">
                <a:spAutoFit/>
              </a:bodyPr>
              <a:lstStyle/>
              <a:p>
                <a:r>
                  <a:rPr lang="en-US" sz="2800" b="1" dirty="0">
                    <a:solidFill>
                      <a:schemeClr val="accent2">
                        <a:lumMod val="75000"/>
                      </a:schemeClr>
                    </a:solidFill>
                    <a:latin typeface="Segoe UI Semilight" panose="020B0402040204020203" pitchFamily="34" charset="0"/>
                    <a:cs typeface="Segoe UI Semilight" panose="020B0402040204020203" pitchFamily="34" charset="0"/>
                  </a:rPr>
                  <a:t>1. </a:t>
                </a:r>
                <a:r>
                  <a:rPr lang="en-US" sz="2800" b="1" dirty="0">
                    <a:latin typeface="Segoe UI Semilight" panose="020B0402040204020203" pitchFamily="34" charset="0"/>
                    <a:cs typeface="Segoe UI Semilight" panose="020B0402040204020203" pitchFamily="34" charset="0"/>
                  </a:rPr>
                  <a:t>Write the probability we’re interested in in terms of the CDF</a:t>
                </a:r>
              </a:p>
              <a:p>
                <a:r>
                  <a:rPr lang="en-US" sz="2800" b="1" dirty="0">
                    <a:solidFill>
                      <a:schemeClr val="accent2">
                        <a:lumMod val="75000"/>
                      </a:schemeClr>
                    </a:solidFill>
                    <a:latin typeface="Segoe UI Semilight" panose="020B0402040204020203" pitchFamily="34" charset="0"/>
                    <a:cs typeface="Segoe UI Semilight" panose="020B0402040204020203" pitchFamily="34" charset="0"/>
                  </a:rPr>
                  <a:t>2. </a:t>
                </a:r>
                <a:r>
                  <a:rPr lang="en-US" sz="2800" b="1" dirty="0">
                    <a:latin typeface="Segoe UI Semilight" panose="020B0402040204020203" pitchFamily="34" charset="0"/>
                    <a:cs typeface="Segoe UI Semilight" panose="020B0402040204020203" pitchFamily="34" charset="0"/>
                  </a:rPr>
                  <a:t>Standardize</a:t>
                </a:r>
                <a:r>
                  <a:rPr lang="en-US" sz="2800" dirty="0">
                    <a:latin typeface="Segoe UI Semilight" panose="020B0402040204020203" pitchFamily="34" charset="0"/>
                    <a:cs typeface="Segoe UI Semilight" panose="020B0402040204020203" pitchFamily="34" charset="0"/>
                  </a:rPr>
                  <a:t> the normal random variable: </a:t>
                </a:r>
                <a14:m>
                  <m:oMath xmlns:m="http://schemas.openxmlformats.org/officeDocument/2006/math">
                    <m:r>
                      <a:rPr lang="en-US" sz="2800" b="0" i="1" smtClean="0">
                        <a:latin typeface="Cambria Math" panose="02040503050406030204" pitchFamily="18" charset="0"/>
                        <a:cs typeface="Segoe UI Semilight" panose="020B0402040204020203" pitchFamily="34" charset="0"/>
                      </a:rPr>
                      <m:t>𝑍</m:t>
                    </m:r>
                    <m:r>
                      <a:rPr lang="en-US" sz="2800" b="0" i="1" smtClean="0">
                        <a:latin typeface="Cambria Math" panose="02040503050406030204" pitchFamily="18" charset="0"/>
                        <a:cs typeface="Segoe UI Semilight" panose="020B0402040204020203" pitchFamily="34" charset="0"/>
                      </a:rPr>
                      <m:t>=</m:t>
                    </m:r>
                    <m:f>
                      <m:fPr>
                        <m:ctrlPr>
                          <a:rPr lang="en-US" sz="2800" b="0" i="1" smtClean="0">
                            <a:latin typeface="Cambria Math" panose="02040503050406030204" pitchFamily="18" charset="0"/>
                            <a:cs typeface="Segoe UI Semilight" panose="020B0402040204020203" pitchFamily="34" charset="0"/>
                          </a:rPr>
                        </m:ctrlPr>
                      </m:fPr>
                      <m:num>
                        <m:r>
                          <a:rPr lang="en-US" sz="2800" b="0" i="1" smtClean="0">
                            <a:latin typeface="Cambria Math" panose="02040503050406030204" pitchFamily="18" charset="0"/>
                            <a:cs typeface="Segoe UI Semilight" panose="020B0402040204020203" pitchFamily="34" charset="0"/>
                          </a:rPr>
                          <m:t>𝑋</m:t>
                        </m:r>
                        <m:r>
                          <a:rPr lang="en-US" sz="2800" b="0" i="1" smtClean="0">
                            <a:latin typeface="Cambria Math" panose="02040503050406030204" pitchFamily="18" charset="0"/>
                            <a:cs typeface="Segoe UI Semilight" panose="020B0402040204020203" pitchFamily="34" charset="0"/>
                          </a:rPr>
                          <m:t>−</m:t>
                        </m:r>
                        <m:r>
                          <a:rPr lang="en-US" sz="2800" b="0" i="1" smtClean="0">
                            <a:latin typeface="Cambria Math" panose="02040503050406030204" pitchFamily="18" charset="0"/>
                            <a:cs typeface="Segoe UI Semilight" panose="020B0402040204020203" pitchFamily="34" charset="0"/>
                          </a:rPr>
                          <m:t>𝜇</m:t>
                        </m:r>
                      </m:num>
                      <m:den>
                        <m:r>
                          <a:rPr lang="en-US" sz="2800" b="0" i="1" smtClean="0">
                            <a:latin typeface="Cambria Math" panose="02040503050406030204" pitchFamily="18" charset="0"/>
                            <a:cs typeface="Segoe UI Semilight" panose="020B0402040204020203" pitchFamily="34" charset="0"/>
                          </a:rPr>
                          <m:t>𝜎</m:t>
                        </m:r>
                      </m:den>
                    </m:f>
                  </m:oMath>
                </a14:m>
                <a:endParaRPr lang="en-US" sz="2800" dirty="0">
                  <a:latin typeface="Segoe UI Semilight" panose="020B0402040204020203" pitchFamily="34" charset="0"/>
                  <a:cs typeface="Segoe UI Semilight" panose="020B0402040204020203" pitchFamily="34" charset="0"/>
                </a:endParaRPr>
              </a:p>
              <a:p>
                <a:r>
                  <a:rPr lang="en-US" sz="2800" b="1" dirty="0">
                    <a:solidFill>
                      <a:schemeClr val="accent2">
                        <a:lumMod val="75000"/>
                      </a:schemeClr>
                    </a:solidFill>
                    <a:latin typeface="Segoe UI Semilight" panose="020B0402040204020203" pitchFamily="34" charset="0"/>
                    <a:cs typeface="Segoe UI Semilight" panose="020B0402040204020203" pitchFamily="34" charset="0"/>
                  </a:rPr>
                  <a:t>2. </a:t>
                </a:r>
                <a:r>
                  <a:rPr lang="en-US" sz="2800" b="1" dirty="0">
                    <a:latin typeface="Segoe UI Semilight" panose="020B0402040204020203" pitchFamily="34" charset="0"/>
                    <a:cs typeface="Segoe UI Semilight" panose="020B0402040204020203" pitchFamily="34" charset="0"/>
                  </a:rPr>
                  <a:t>Round</a:t>
                </a:r>
                <a:r>
                  <a:rPr lang="en-US" sz="2800" dirty="0">
                    <a:latin typeface="Segoe UI Semilight" panose="020B0402040204020203" pitchFamily="34" charset="0"/>
                    <a:cs typeface="Segoe UI Semilight" panose="020B0402040204020203" pitchFamily="34" charset="0"/>
                  </a:rPr>
                  <a:t> the “z-score”(s) to the hundredths place.</a:t>
                </a:r>
              </a:p>
              <a:p>
                <a:r>
                  <a:rPr lang="en-US" sz="2800" b="1" dirty="0">
                    <a:solidFill>
                      <a:schemeClr val="accent2">
                        <a:lumMod val="75000"/>
                      </a:schemeClr>
                    </a:solidFill>
                    <a:latin typeface="Segoe UI Semilight" panose="020B0402040204020203" pitchFamily="34" charset="0"/>
                    <a:cs typeface="Segoe UI Semilight" panose="020B0402040204020203" pitchFamily="34" charset="0"/>
                  </a:rPr>
                  <a:t>3. </a:t>
                </a:r>
                <a:r>
                  <a:rPr lang="en-US" sz="2800" b="1" dirty="0">
                    <a:latin typeface="Segoe UI Semilight" panose="020B0402040204020203" pitchFamily="34" charset="0"/>
                    <a:cs typeface="Segoe UI Semilight" panose="020B0402040204020203" pitchFamily="34" charset="0"/>
                  </a:rPr>
                  <a:t>Look up the value(s) </a:t>
                </a:r>
                <a:r>
                  <a:rPr lang="en-US" sz="2800" dirty="0">
                    <a:latin typeface="Segoe UI Semilight" panose="020B0402040204020203" pitchFamily="34" charset="0"/>
                    <a:cs typeface="Segoe UI Semilight" panose="020B0402040204020203" pitchFamily="34" charset="0"/>
                  </a:rPr>
                  <a:t>in the table</a:t>
                </a:r>
              </a:p>
            </p:txBody>
          </p:sp>
        </mc:Choice>
        <mc:Fallback xmlns="">
          <p:sp>
            <p:nvSpPr>
              <p:cNvPr id="5" name="TextBox 4">
                <a:extLst>
                  <a:ext uri="{FF2B5EF4-FFF2-40B4-BE49-F238E27FC236}">
                    <a16:creationId xmlns:a16="http://schemas.microsoft.com/office/drawing/2014/main" id="{BC362FBF-4786-47FC-8F78-B9FBD6E98BDB}"/>
                  </a:ext>
                </a:extLst>
              </p:cNvPr>
              <p:cNvSpPr txBox="1">
                <a:spLocks noRot="1" noChangeAspect="1" noMove="1" noResize="1" noEditPoints="1" noAdjustHandles="1" noChangeArrowheads="1" noChangeShapeType="1" noTextEdit="1"/>
              </p:cNvSpPr>
              <p:nvPr/>
            </p:nvSpPr>
            <p:spPr>
              <a:xfrm>
                <a:off x="653298" y="1829378"/>
                <a:ext cx="9906907" cy="1996829"/>
              </a:xfrm>
              <a:prstGeom prst="rect">
                <a:avLst/>
              </a:prstGeom>
              <a:blipFill>
                <a:blip r:embed="rId2"/>
                <a:stretch>
                  <a:fillRect l="-1231" t="-3049" b="-7317"/>
                </a:stretch>
              </a:blipFill>
            </p:spPr>
            <p:txBody>
              <a:bodyPr/>
              <a:lstStyle/>
              <a:p>
                <a:r>
                  <a:rPr lang="en-US">
                    <a:noFill/>
                  </a:rPr>
                  <a:t> </a:t>
                </a:r>
              </a:p>
            </p:txBody>
          </p:sp>
        </mc:Fallback>
      </mc:AlternateContent>
    </p:spTree>
    <p:extLst>
      <p:ext uri="{BB962C8B-B14F-4D97-AF65-F5344CB8AC3E}">
        <p14:creationId xmlns:p14="http://schemas.microsoft.com/office/powerpoint/2010/main" val="7359637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0535A-7F46-4F75-BCE8-BFD653D88CD7}"/>
              </a:ext>
            </a:extLst>
          </p:cNvPr>
          <p:cNvSpPr>
            <a:spLocks noGrp="1"/>
          </p:cNvSpPr>
          <p:nvPr>
            <p:ph type="title"/>
          </p:nvPr>
        </p:nvSpPr>
        <p:spPr/>
        <p:txBody>
          <a:bodyPr/>
          <a:lstStyle/>
          <a:p>
            <a:r>
              <a:rPr lang="en-US" dirty="0"/>
              <a:t>Practice!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BFAF0B4-4126-48A4-ADEE-B93F3C701FFF}"/>
                  </a:ext>
                </a:extLst>
              </p:cNvPr>
              <p:cNvSpPr>
                <a:spLocks noGrp="1"/>
              </p:cNvSpPr>
              <p:nvPr>
                <p:ph idx="1"/>
              </p:nvPr>
            </p:nvSpPr>
            <p:spPr/>
            <p:txBody>
              <a:bodyPr/>
              <a:lstStyle/>
              <a:p>
                <a:r>
                  <a:rPr lang="en-US" dirty="0"/>
                  <a:t>Let </a:t>
                </a:r>
                <a14:m>
                  <m:oMath xmlns:m="http://schemas.openxmlformats.org/officeDocument/2006/math">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𝒩</m:t>
                    </m:r>
                    <m:r>
                      <a:rPr lang="en-US" b="0" i="1" smtClean="0">
                        <a:latin typeface="Cambria Math" panose="02040503050406030204" pitchFamily="18" charset="0"/>
                      </a:rPr>
                      <m:t>(5,4)</m:t>
                    </m:r>
                  </m:oMath>
                </a14:m>
                <a:r>
                  <a:rPr lang="en-US" dirty="0"/>
                  <a:t>. What is </a:t>
                </a:r>
                <a14:m>
                  <m:oMath xmlns:m="http://schemas.openxmlformats.org/officeDocument/2006/math">
                    <m:r>
                      <a:rPr lang="en-US" b="0" i="1" smtClean="0">
                        <a:latin typeface="Cambria Math" panose="02040503050406030204" pitchFamily="18" charset="0"/>
                      </a:rPr>
                      <m:t>ℙ</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≤9</m:t>
                        </m:r>
                      </m:e>
                    </m:d>
                    <m:r>
                      <a:rPr lang="en-US" b="0" i="0" smtClean="0">
                        <a:latin typeface="Cambria Math" panose="02040503050406030204" pitchFamily="18" charset="0"/>
                      </a:rPr>
                      <m:t>?</m:t>
                    </m:r>
                  </m:oMath>
                </a14:m>
                <a:endParaRPr lang="en-US" dirty="0"/>
              </a:p>
              <a:p>
                <a14:m>
                  <m:oMath xmlns:m="http://schemas.openxmlformats.org/officeDocument/2006/math">
                    <m:r>
                      <a:rPr lang="en-US" i="1">
                        <a:latin typeface="Cambria Math" panose="02040503050406030204" pitchFamily="18" charset="0"/>
                      </a:rPr>
                      <m:t>ℙ</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≤9</m:t>
                        </m:r>
                      </m:e>
                    </m:d>
                  </m:oMath>
                </a14:m>
                <a:r>
                  <a:rPr lang="en-US" b="0" dirty="0"/>
                  <a:t> </a:t>
                </a:r>
              </a:p>
              <a:p>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ℙ</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𝑌</m:t>
                            </m:r>
                            <m:r>
                              <a:rPr lang="en-US" b="0" i="1" smtClean="0">
                                <a:latin typeface="Cambria Math" panose="02040503050406030204" pitchFamily="18" charset="0"/>
                              </a:rPr>
                              <m:t>−5</m:t>
                            </m:r>
                          </m:num>
                          <m:den>
                            <m:r>
                              <a:rPr lang="en-US" b="0" i="1" smtClean="0">
                                <a:latin typeface="Cambria Math" panose="02040503050406030204" pitchFamily="18" charset="0"/>
                              </a:rPr>
                              <m:t>2</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9−5</m:t>
                            </m:r>
                          </m:num>
                          <m:den>
                            <m:r>
                              <a:rPr lang="en-US" b="0" i="1" smtClean="0">
                                <a:latin typeface="Cambria Math" panose="02040503050406030204" pitchFamily="18" charset="0"/>
                              </a:rPr>
                              <m:t>2</m:t>
                            </m:r>
                          </m:den>
                        </m:f>
                      </m:e>
                    </m:d>
                  </m:oMath>
                </a14:m>
                <a:r>
                  <a:rPr lang="en-US" dirty="0"/>
                  <a:t>  </a:t>
                </a:r>
                <a:r>
                  <a:rPr lang="en-US" b="1" dirty="0"/>
                  <a:t>standardize </a:t>
                </a:r>
                <a:r>
                  <a:rPr lang="en-US" dirty="0"/>
                  <a:t>(algebra on both sides)</a:t>
                </a:r>
              </a:p>
              <a:p>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ℙ</m:t>
                    </m:r>
                    <m:r>
                      <a:rPr lang="en-US" b="0" i="1" smtClean="0">
                        <a:latin typeface="Cambria Math" panose="02040503050406030204" pitchFamily="18" charset="0"/>
                      </a:rPr>
                      <m:t>(</m:t>
                    </m:r>
                    <m:r>
                      <a:rPr lang="en-US" b="0" i="1" smtClean="0">
                        <a:latin typeface="Cambria Math" panose="02040503050406030204" pitchFamily="18" charset="0"/>
                      </a:rPr>
                      <m:t>𝑍</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9−5</m:t>
                        </m:r>
                      </m:num>
                      <m:den>
                        <m:r>
                          <a:rPr lang="en-US" b="0" i="1" smtClean="0">
                            <a:latin typeface="Cambria Math" panose="02040503050406030204" pitchFamily="18" charset="0"/>
                          </a:rPr>
                          <m:t>2</m:t>
                        </m:r>
                      </m:den>
                    </m:f>
                    <m:r>
                      <a:rPr lang="en-US" b="0" i="1" smtClean="0">
                        <a:latin typeface="Cambria Math" panose="02040503050406030204" pitchFamily="18" charset="0"/>
                      </a:rPr>
                      <m:t>)</m:t>
                    </m:r>
                  </m:oMath>
                </a14:m>
                <a:r>
                  <a:rPr lang="en-US" dirty="0"/>
                  <a:t> where </a:t>
                </a:r>
                <a14:m>
                  <m:oMath xmlns:m="http://schemas.openxmlformats.org/officeDocument/2006/math">
                    <m:r>
                      <a:rPr lang="en-US" b="0" i="1" smtClean="0">
                        <a:latin typeface="Cambria Math" panose="02040503050406030204" pitchFamily="18" charset="0"/>
                      </a:rPr>
                      <m:t>𝑍</m:t>
                    </m:r>
                    <m:r>
                      <a:rPr lang="en-US" b="0" i="0" smtClean="0">
                        <a:latin typeface="Cambria Math" panose="02040503050406030204" pitchFamily="18" charset="0"/>
                      </a:rPr>
                      <m:t>~</m:t>
                    </m:r>
                    <m:r>
                      <a:rPr lang="en-US" b="0" i="1" smtClean="0">
                        <a:latin typeface="Cambria Math" panose="02040503050406030204" pitchFamily="18" charset="0"/>
                      </a:rPr>
                      <m:t>𝑁</m:t>
                    </m:r>
                    <m:r>
                      <a:rPr lang="en-US" b="0" i="1" smtClean="0">
                        <a:latin typeface="Cambria Math" panose="02040503050406030204" pitchFamily="18" charset="0"/>
                      </a:rPr>
                      <m:t>(0,1)</m:t>
                    </m:r>
                  </m:oMath>
                </a14:m>
                <a:r>
                  <a:rPr lang="en-US" dirty="0"/>
                  <a:t>.</a:t>
                </a:r>
              </a:p>
              <a:p>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ℙ</m:t>
                    </m:r>
                    <m:d>
                      <m:dPr>
                        <m:ctrlPr>
                          <a:rPr lang="en-US" b="0" i="1" smtClean="0">
                            <a:latin typeface="Cambria Math" panose="02040503050406030204" pitchFamily="18" charset="0"/>
                          </a:rPr>
                        </m:ctrlPr>
                      </m:dPr>
                      <m:e>
                        <m:r>
                          <a:rPr lang="en-US" b="0" i="1" smtClean="0">
                            <a:latin typeface="Cambria Math" panose="02040503050406030204" pitchFamily="18" charset="0"/>
                          </a:rPr>
                          <m:t>𝑍</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9−5</m:t>
                            </m:r>
                          </m:num>
                          <m:den>
                            <m:r>
                              <a:rPr lang="en-US" b="0" i="1" smtClean="0">
                                <a:latin typeface="Cambria Math" panose="02040503050406030204" pitchFamily="18" charset="0"/>
                              </a:rPr>
                              <m:t>2</m:t>
                            </m:r>
                          </m:den>
                        </m:f>
                      </m:e>
                    </m:d>
                    <m:r>
                      <a:rPr lang="en-US" b="0" i="1" smtClean="0">
                        <a:latin typeface="Cambria Math" panose="02040503050406030204" pitchFamily="18" charset="0"/>
                      </a:rPr>
                      <m:t>=</m:t>
                    </m:r>
                    <m:r>
                      <m:rPr>
                        <m:sty m:val="p"/>
                      </m:rPr>
                      <a:rPr lang="en-US" b="0" i="0" smtClean="0">
                        <a:latin typeface="Cambria Math" panose="02040503050406030204" pitchFamily="18" charset="0"/>
                      </a:rPr>
                      <m:t>Φ</m:t>
                    </m:r>
                    <m:d>
                      <m:dPr>
                        <m:ctrlPr>
                          <a:rPr lang="en-US" b="0" i="1" smtClean="0">
                            <a:latin typeface="Cambria Math" panose="02040503050406030204" pitchFamily="18" charset="0"/>
                          </a:rPr>
                        </m:ctrlPr>
                      </m:dPr>
                      <m:e>
                        <m:r>
                          <a:rPr lang="en-US" b="0" i="1" smtClean="0">
                            <a:latin typeface="Cambria Math" panose="02040503050406030204" pitchFamily="18" charset="0"/>
                          </a:rPr>
                          <m:t>2.00</m:t>
                        </m:r>
                      </m:e>
                    </m:d>
                    <m:r>
                      <a:rPr lang="en-US" b="0" i="1" smtClean="0">
                        <a:latin typeface="Cambria Math" panose="02040503050406030204" pitchFamily="18" charset="0"/>
                      </a:rPr>
                      <m:t>=0.97725</m:t>
                    </m:r>
                  </m:oMath>
                </a14:m>
                <a:endParaRPr lang="en-US" dirty="0"/>
              </a:p>
            </p:txBody>
          </p:sp>
        </mc:Choice>
        <mc:Fallback xmlns="">
          <p:sp>
            <p:nvSpPr>
              <p:cNvPr id="3" name="Content Placeholder 2">
                <a:extLst>
                  <a:ext uri="{FF2B5EF4-FFF2-40B4-BE49-F238E27FC236}">
                    <a16:creationId xmlns:a16="http://schemas.microsoft.com/office/drawing/2014/main" id="{5BFAF0B4-4126-48A4-ADEE-B93F3C701FFF}"/>
                  </a:ext>
                </a:extLst>
              </p:cNvPr>
              <p:cNvSpPr>
                <a:spLocks noGrp="1" noRot="1" noChangeAspect="1" noMove="1" noResize="1" noEditPoints="1" noAdjustHandles="1" noChangeArrowheads="1" noChangeShapeType="1" noTextEdit="1"/>
              </p:cNvSpPr>
              <p:nvPr>
                <p:ph idx="1"/>
              </p:nvPr>
            </p:nvSpPr>
            <p:spPr>
              <a:blipFill>
                <a:blip r:embed="rId3"/>
                <a:stretch>
                  <a:fillRect l="-654" t="-21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5D3515D4-D663-86E2-A5D2-D6C58D98590B}"/>
                  </a:ext>
                </a:extLst>
              </p:cNvPr>
              <p:cNvSpPr txBox="1"/>
              <p:nvPr/>
            </p:nvSpPr>
            <p:spPr>
              <a:xfrm>
                <a:off x="8095786" y="169304"/>
                <a:ext cx="3936379" cy="801064"/>
              </a:xfrm>
              <a:prstGeom prst="roundRect">
                <a:avLst>
                  <a:gd name="adj" fmla="val 10191"/>
                </a:avLst>
              </a:prstGeom>
              <a:solidFill>
                <a:srgbClr val="F6F4EE"/>
              </a:solidFill>
            </p:spPr>
            <p:txBody>
              <a:bodyPr wrap="square">
                <a:spAutoFit/>
              </a:bodyPr>
              <a:lstStyle/>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We</a:t>
                </a:r>
                <a:r>
                  <a:rPr kumimoji="0" lang="en-US" sz="2400" b="0" i="0" u="none" strike="noStrike" kern="1200" cap="none" spc="0" normalizeH="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use </a:t>
                </a:r>
                <a14:m>
                  <m:oMath xmlns:m="http://schemas.openxmlformats.org/officeDocument/2006/math">
                    <m:r>
                      <m:rPr>
                        <m:sty m:val="p"/>
                      </m:rPr>
                      <a:rPr kumimoji="0" lang="en-US" sz="2400" b="0" i="0" u="none" strike="noStrike" kern="1200" cap="none" spc="0" normalizeH="0" baseline="0" noProof="0" smtClean="0">
                        <a:ln>
                          <a:noFill/>
                        </a:ln>
                        <a:solidFill>
                          <a:prstClr val="black"/>
                        </a:solidFill>
                        <a:effectLst/>
                        <a:uLnTx/>
                        <a:uFillTx/>
                        <a:latin typeface="Cambria Math" panose="02040503050406030204" pitchFamily="18" charset="0"/>
                        <a:ea typeface="+mn-ea"/>
                      </a:rPr>
                      <m:t>Φ</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rPr>
                      <m:t>(</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rPr>
                      <m:t>𝑧</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rPr>
                      <m:t>)</m:t>
                    </m:r>
                  </m:oMath>
                </a14:m>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to mean </a:t>
                </a:r>
                <a14:m>
                  <m:oMath xmlns:m="http://schemas.openxmlformats.org/officeDocument/2006/math">
                    <m:sSub>
                      <m:sSubPr>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rPr>
                        </m:ctrlPr>
                      </m:sSubPr>
                      <m:e>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rPr>
                          <m:t>𝐹</m:t>
                        </m:r>
                      </m:e>
                      <m:sub>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rPr>
                          <m:t>𝑍</m:t>
                        </m:r>
                      </m:sub>
                    </m:sSub>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rPr>
                      <m:t>(</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rPr>
                      <m:t>𝑧</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rPr>
                      <m:t>)</m:t>
                    </m:r>
                  </m:oMath>
                </a14:m>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where </a:t>
                </a:r>
                <a14:m>
                  <m:oMath xmlns:m="http://schemas.openxmlformats.org/officeDocument/2006/math">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rPr>
                      <m:t>𝑍</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rPr>
                      <m:t>~</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rPr>
                      <m:t>𝒩</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rPr>
                      <m:t>(0,1)</m:t>
                    </m:r>
                  </m:oMath>
                </a14:m>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a:t>
                </a:r>
              </a:p>
            </p:txBody>
          </p:sp>
        </mc:Choice>
        <mc:Fallback xmlns="">
          <p:sp>
            <p:nvSpPr>
              <p:cNvPr id="7" name="TextBox 6">
                <a:extLst>
                  <a:ext uri="{FF2B5EF4-FFF2-40B4-BE49-F238E27FC236}">
                    <a16:creationId xmlns:a16="http://schemas.microsoft.com/office/drawing/2014/main" id="{5D3515D4-D663-86E2-A5D2-D6C58D98590B}"/>
                  </a:ext>
                </a:extLst>
              </p:cNvPr>
              <p:cNvSpPr txBox="1">
                <a:spLocks noRot="1" noChangeAspect="1" noMove="1" noResize="1" noEditPoints="1" noAdjustHandles="1" noChangeArrowheads="1" noChangeShapeType="1" noTextEdit="1"/>
              </p:cNvSpPr>
              <p:nvPr/>
            </p:nvSpPr>
            <p:spPr>
              <a:xfrm>
                <a:off x="8095786" y="169304"/>
                <a:ext cx="3936379" cy="801064"/>
              </a:xfrm>
              <a:prstGeom prst="roundRect">
                <a:avLst>
                  <a:gd name="adj" fmla="val 10191"/>
                </a:avLst>
              </a:prstGeom>
              <a:blipFill>
                <a:blip r:embed="rId4"/>
                <a:stretch>
                  <a:fillRect t="-6870" b="-15267"/>
                </a:stretch>
              </a:blipFill>
            </p:spPr>
            <p:txBody>
              <a:bodyPr/>
              <a:lstStyle/>
              <a:p>
                <a:r>
                  <a:rPr lang="en-US">
                    <a:noFill/>
                  </a:rPr>
                  <a:t> </a:t>
                </a:r>
              </a:p>
            </p:txBody>
          </p:sp>
        </mc:Fallback>
      </mc:AlternateContent>
      <p:pic>
        <p:nvPicPr>
          <p:cNvPr id="9" name="Picture 8">
            <a:extLst>
              <a:ext uri="{FF2B5EF4-FFF2-40B4-BE49-F238E27FC236}">
                <a16:creationId xmlns:a16="http://schemas.microsoft.com/office/drawing/2014/main" id="{A834216F-C7D2-5663-403F-08836F0B2171}"/>
              </a:ext>
            </a:extLst>
          </p:cNvPr>
          <p:cNvPicPr>
            <a:picLocks noChangeAspect="1"/>
          </p:cNvPicPr>
          <p:nvPr/>
        </p:nvPicPr>
        <p:blipFill>
          <a:blip r:embed="rId5"/>
          <a:stretch>
            <a:fillRect/>
          </a:stretch>
        </p:blipFill>
        <p:spPr>
          <a:xfrm>
            <a:off x="7974515" y="3927820"/>
            <a:ext cx="4057650" cy="2695575"/>
          </a:xfrm>
          <a:prstGeom prst="rect">
            <a:avLst/>
          </a:prstGeom>
        </p:spPr>
      </p:pic>
      <p:sp>
        <p:nvSpPr>
          <p:cNvPr id="10" name="Rectangle 9">
            <a:extLst>
              <a:ext uri="{FF2B5EF4-FFF2-40B4-BE49-F238E27FC236}">
                <a16:creationId xmlns:a16="http://schemas.microsoft.com/office/drawing/2014/main" id="{3CC700BA-CD77-382A-7E7C-A572C7FE92C1}"/>
              </a:ext>
            </a:extLst>
          </p:cNvPr>
          <p:cNvSpPr/>
          <p:nvPr/>
        </p:nvSpPr>
        <p:spPr>
          <a:xfrm flipH="1">
            <a:off x="10038000" y="6087533"/>
            <a:ext cx="45719" cy="328991"/>
          </a:xfrm>
          <a:prstGeom prst="rect">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248E4405-774C-1C3C-AA1A-D084564D43C4}"/>
                  </a:ext>
                </a:extLst>
              </p:cNvPr>
              <p:cNvSpPr txBox="1"/>
              <p:nvPr/>
            </p:nvSpPr>
            <p:spPr>
              <a:xfrm>
                <a:off x="9919848" y="6379280"/>
                <a:ext cx="327741" cy="43088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rPr>
                        <m:t>5</m:t>
                      </m:r>
                    </m:oMath>
                  </m:oMathPara>
                </a14:m>
                <a:endParaRPr lang="en-US" sz="2200" dirty="0"/>
              </a:p>
            </p:txBody>
          </p:sp>
        </mc:Choice>
        <mc:Fallback xmlns="">
          <p:sp>
            <p:nvSpPr>
              <p:cNvPr id="14" name="TextBox 13">
                <a:extLst>
                  <a:ext uri="{FF2B5EF4-FFF2-40B4-BE49-F238E27FC236}">
                    <a16:creationId xmlns:a16="http://schemas.microsoft.com/office/drawing/2014/main" id="{248E4405-774C-1C3C-AA1A-D084564D43C4}"/>
                  </a:ext>
                </a:extLst>
              </p:cNvPr>
              <p:cNvSpPr txBox="1">
                <a:spLocks noRot="1" noChangeAspect="1" noMove="1" noResize="1" noEditPoints="1" noAdjustHandles="1" noChangeArrowheads="1" noChangeShapeType="1" noTextEdit="1"/>
              </p:cNvSpPr>
              <p:nvPr/>
            </p:nvSpPr>
            <p:spPr>
              <a:xfrm>
                <a:off x="9919848" y="6379280"/>
                <a:ext cx="327741" cy="430887"/>
              </a:xfrm>
              <a:prstGeom prst="rect">
                <a:avLst/>
              </a:prstGeom>
              <a:blipFill>
                <a:blip r:embed="rId6"/>
                <a:stretch>
                  <a:fillRect l="-1852" r="-5556"/>
                </a:stretch>
              </a:blipFill>
            </p:spPr>
            <p:txBody>
              <a:bodyPr/>
              <a:lstStyle/>
              <a:p>
                <a:r>
                  <a:rPr lang="en-US">
                    <a:noFill/>
                  </a:rPr>
                  <a:t> </a:t>
                </a:r>
              </a:p>
            </p:txBody>
          </p:sp>
        </mc:Fallback>
      </mc:AlternateContent>
      <p:sp>
        <p:nvSpPr>
          <p:cNvPr id="15" name="Rectangle 14">
            <a:extLst>
              <a:ext uri="{FF2B5EF4-FFF2-40B4-BE49-F238E27FC236}">
                <a16:creationId xmlns:a16="http://schemas.microsoft.com/office/drawing/2014/main" id="{E86B68DF-25A5-47AB-0260-49C75CCD58E9}"/>
              </a:ext>
            </a:extLst>
          </p:cNvPr>
          <p:cNvSpPr/>
          <p:nvPr/>
        </p:nvSpPr>
        <p:spPr>
          <a:xfrm flipH="1">
            <a:off x="10881005" y="6095997"/>
            <a:ext cx="45719" cy="328991"/>
          </a:xfrm>
          <a:prstGeom prst="rect">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FC3D3D8A-6A09-181D-B3CD-8CBD88FE932F}"/>
                  </a:ext>
                </a:extLst>
              </p:cNvPr>
              <p:cNvSpPr txBox="1"/>
              <p:nvPr/>
            </p:nvSpPr>
            <p:spPr>
              <a:xfrm>
                <a:off x="10762853" y="6370874"/>
                <a:ext cx="327741" cy="43088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rPr>
                        <m:t>9</m:t>
                      </m:r>
                    </m:oMath>
                  </m:oMathPara>
                </a14:m>
                <a:endParaRPr lang="en-US" sz="2200" dirty="0"/>
              </a:p>
            </p:txBody>
          </p:sp>
        </mc:Choice>
        <mc:Fallback xmlns="">
          <p:sp>
            <p:nvSpPr>
              <p:cNvPr id="16" name="TextBox 15">
                <a:extLst>
                  <a:ext uri="{FF2B5EF4-FFF2-40B4-BE49-F238E27FC236}">
                    <a16:creationId xmlns:a16="http://schemas.microsoft.com/office/drawing/2014/main" id="{FC3D3D8A-6A09-181D-B3CD-8CBD88FE932F}"/>
                  </a:ext>
                </a:extLst>
              </p:cNvPr>
              <p:cNvSpPr txBox="1">
                <a:spLocks noRot="1" noChangeAspect="1" noMove="1" noResize="1" noEditPoints="1" noAdjustHandles="1" noChangeArrowheads="1" noChangeShapeType="1" noTextEdit="1"/>
              </p:cNvSpPr>
              <p:nvPr/>
            </p:nvSpPr>
            <p:spPr>
              <a:xfrm>
                <a:off x="10762853" y="6370874"/>
                <a:ext cx="327741" cy="430887"/>
              </a:xfrm>
              <a:prstGeom prst="rect">
                <a:avLst/>
              </a:prstGeom>
              <a:blipFill>
                <a:blip r:embed="rId7"/>
                <a:stretch>
                  <a:fillRect l="-1887" r="-5660"/>
                </a:stretch>
              </a:blipFill>
            </p:spPr>
            <p:txBody>
              <a:bodyPr/>
              <a:lstStyle/>
              <a:p>
                <a:r>
                  <a:rPr lang="en-US">
                    <a:noFill/>
                  </a:rPr>
                  <a:t> </a:t>
                </a:r>
              </a:p>
            </p:txBody>
          </p:sp>
        </mc:Fallback>
      </mc:AlternateContent>
      <p:cxnSp>
        <p:nvCxnSpPr>
          <p:cNvPr id="19" name="Straight Connector 18">
            <a:extLst>
              <a:ext uri="{FF2B5EF4-FFF2-40B4-BE49-F238E27FC236}">
                <a16:creationId xmlns:a16="http://schemas.microsoft.com/office/drawing/2014/main" id="{A6B7C81F-97E4-7471-2E3D-C1351DC34D9C}"/>
              </a:ext>
            </a:extLst>
          </p:cNvPr>
          <p:cNvCxnSpPr>
            <a:cxnSpLocks/>
          </p:cNvCxnSpPr>
          <p:nvPr/>
        </p:nvCxnSpPr>
        <p:spPr>
          <a:xfrm>
            <a:off x="10043924" y="4140201"/>
            <a:ext cx="22860" cy="2069180"/>
          </a:xfrm>
          <a:prstGeom prst="line">
            <a:avLst/>
          </a:prstGeom>
          <a:ln w="38100">
            <a:solidFill>
              <a:schemeClr val="accent2">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2B6AB93-CFB9-D7D1-4057-99F9E2EBBB00}"/>
              </a:ext>
            </a:extLst>
          </p:cNvPr>
          <p:cNvCxnSpPr>
            <a:cxnSpLocks/>
          </p:cNvCxnSpPr>
          <p:nvPr/>
        </p:nvCxnSpPr>
        <p:spPr>
          <a:xfrm>
            <a:off x="10895135" y="5394143"/>
            <a:ext cx="15842" cy="866349"/>
          </a:xfrm>
          <a:prstGeom prst="line">
            <a:avLst/>
          </a:prstGeom>
          <a:ln w="38100">
            <a:solidFill>
              <a:schemeClr val="accent4">
                <a:lumMod val="75000"/>
              </a:schemeClr>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90190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BA36786-5DF9-E358-0009-5EC882DD5009}"/>
              </a:ext>
            </a:extLst>
          </p:cNvPr>
          <p:cNvPicPr>
            <a:picLocks noChangeAspect="1"/>
          </p:cNvPicPr>
          <p:nvPr/>
        </p:nvPicPr>
        <p:blipFill>
          <a:blip r:embed="rId3"/>
          <a:stretch>
            <a:fillRect/>
          </a:stretch>
        </p:blipFill>
        <p:spPr>
          <a:xfrm>
            <a:off x="7974515" y="3927820"/>
            <a:ext cx="4057650" cy="2695575"/>
          </a:xfrm>
          <a:prstGeom prst="rect">
            <a:avLst/>
          </a:prstGeom>
        </p:spPr>
      </p:pic>
      <p:sp>
        <p:nvSpPr>
          <p:cNvPr id="5" name="Rectangle 4">
            <a:extLst>
              <a:ext uri="{FF2B5EF4-FFF2-40B4-BE49-F238E27FC236}">
                <a16:creationId xmlns:a16="http://schemas.microsoft.com/office/drawing/2014/main" id="{BA84C94F-1DD5-74E2-6121-821890ED3E06}"/>
              </a:ext>
            </a:extLst>
          </p:cNvPr>
          <p:cNvSpPr/>
          <p:nvPr/>
        </p:nvSpPr>
        <p:spPr>
          <a:xfrm flipH="1">
            <a:off x="10038000" y="6087533"/>
            <a:ext cx="45719" cy="328991"/>
          </a:xfrm>
          <a:prstGeom prst="rect">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1C29D96D-C598-A56F-94A2-D322722A78F9}"/>
                  </a:ext>
                </a:extLst>
              </p:cNvPr>
              <p:cNvSpPr txBox="1"/>
              <p:nvPr/>
            </p:nvSpPr>
            <p:spPr>
              <a:xfrm>
                <a:off x="9919848" y="6379280"/>
                <a:ext cx="327741" cy="43088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rPr>
                        <m:t>5</m:t>
                      </m:r>
                    </m:oMath>
                  </m:oMathPara>
                </a14:m>
                <a:endParaRPr lang="en-US" sz="2200" dirty="0"/>
              </a:p>
            </p:txBody>
          </p:sp>
        </mc:Choice>
        <mc:Fallback xmlns="">
          <p:sp>
            <p:nvSpPr>
              <p:cNvPr id="6" name="TextBox 5">
                <a:extLst>
                  <a:ext uri="{FF2B5EF4-FFF2-40B4-BE49-F238E27FC236}">
                    <a16:creationId xmlns:a16="http://schemas.microsoft.com/office/drawing/2014/main" id="{1C29D96D-C598-A56F-94A2-D322722A78F9}"/>
                  </a:ext>
                </a:extLst>
              </p:cNvPr>
              <p:cNvSpPr txBox="1">
                <a:spLocks noRot="1" noChangeAspect="1" noMove="1" noResize="1" noEditPoints="1" noAdjustHandles="1" noChangeArrowheads="1" noChangeShapeType="1" noTextEdit="1"/>
              </p:cNvSpPr>
              <p:nvPr/>
            </p:nvSpPr>
            <p:spPr>
              <a:xfrm>
                <a:off x="9919848" y="6379280"/>
                <a:ext cx="327741" cy="430887"/>
              </a:xfrm>
              <a:prstGeom prst="rect">
                <a:avLst/>
              </a:prstGeom>
              <a:blipFill>
                <a:blip r:embed="rId4"/>
                <a:stretch>
                  <a:fillRect l="-1852" r="-5556"/>
                </a:stretch>
              </a:blipFill>
            </p:spPr>
            <p:txBody>
              <a:bodyPr/>
              <a:lstStyle/>
              <a:p>
                <a:r>
                  <a:rPr lang="en-US">
                    <a:noFill/>
                  </a:rPr>
                  <a:t> </a:t>
                </a:r>
              </a:p>
            </p:txBody>
          </p:sp>
        </mc:Fallback>
      </mc:AlternateContent>
      <p:sp>
        <p:nvSpPr>
          <p:cNvPr id="8" name="Rectangle 7">
            <a:extLst>
              <a:ext uri="{FF2B5EF4-FFF2-40B4-BE49-F238E27FC236}">
                <a16:creationId xmlns:a16="http://schemas.microsoft.com/office/drawing/2014/main" id="{E2A4AA59-AF47-A07C-D80D-6ADF274F046E}"/>
              </a:ext>
            </a:extLst>
          </p:cNvPr>
          <p:cNvSpPr/>
          <p:nvPr/>
        </p:nvSpPr>
        <p:spPr>
          <a:xfrm flipH="1">
            <a:off x="10881005" y="6095997"/>
            <a:ext cx="45719" cy="328991"/>
          </a:xfrm>
          <a:prstGeom prst="rect">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12DECCEC-96B7-CD2D-3A0C-ACFEB725CDBF}"/>
                  </a:ext>
                </a:extLst>
              </p:cNvPr>
              <p:cNvSpPr txBox="1"/>
              <p:nvPr/>
            </p:nvSpPr>
            <p:spPr>
              <a:xfrm>
                <a:off x="10762853" y="6370874"/>
                <a:ext cx="327741" cy="43088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rPr>
                        <m:t>9</m:t>
                      </m:r>
                    </m:oMath>
                  </m:oMathPara>
                </a14:m>
                <a:endParaRPr lang="en-US" sz="2200" dirty="0"/>
              </a:p>
            </p:txBody>
          </p:sp>
        </mc:Choice>
        <mc:Fallback xmlns="">
          <p:sp>
            <p:nvSpPr>
              <p:cNvPr id="9" name="TextBox 8">
                <a:extLst>
                  <a:ext uri="{FF2B5EF4-FFF2-40B4-BE49-F238E27FC236}">
                    <a16:creationId xmlns:a16="http://schemas.microsoft.com/office/drawing/2014/main" id="{12DECCEC-96B7-CD2D-3A0C-ACFEB725CDBF}"/>
                  </a:ext>
                </a:extLst>
              </p:cNvPr>
              <p:cNvSpPr txBox="1">
                <a:spLocks noRot="1" noChangeAspect="1" noMove="1" noResize="1" noEditPoints="1" noAdjustHandles="1" noChangeArrowheads="1" noChangeShapeType="1" noTextEdit="1"/>
              </p:cNvSpPr>
              <p:nvPr/>
            </p:nvSpPr>
            <p:spPr>
              <a:xfrm>
                <a:off x="10762853" y="6370874"/>
                <a:ext cx="327741" cy="430887"/>
              </a:xfrm>
              <a:prstGeom prst="rect">
                <a:avLst/>
              </a:prstGeom>
              <a:blipFill>
                <a:blip r:embed="rId5"/>
                <a:stretch>
                  <a:fillRect l="-1887" r="-5660"/>
                </a:stretch>
              </a:blipFill>
            </p:spPr>
            <p:txBody>
              <a:bodyPr/>
              <a:lstStyle/>
              <a:p>
                <a:r>
                  <a:rPr lang="en-US">
                    <a:noFill/>
                  </a:rPr>
                  <a:t> </a:t>
                </a:r>
              </a:p>
            </p:txBody>
          </p:sp>
        </mc:Fallback>
      </mc:AlternateContent>
      <p:cxnSp>
        <p:nvCxnSpPr>
          <p:cNvPr id="10" name="Straight Connector 9">
            <a:extLst>
              <a:ext uri="{FF2B5EF4-FFF2-40B4-BE49-F238E27FC236}">
                <a16:creationId xmlns:a16="http://schemas.microsoft.com/office/drawing/2014/main" id="{38EB4C5C-7E1F-96AB-E39A-37314F45CF86}"/>
              </a:ext>
            </a:extLst>
          </p:cNvPr>
          <p:cNvCxnSpPr>
            <a:cxnSpLocks/>
          </p:cNvCxnSpPr>
          <p:nvPr/>
        </p:nvCxnSpPr>
        <p:spPr>
          <a:xfrm>
            <a:off x="10043924" y="4140201"/>
            <a:ext cx="22860" cy="2069180"/>
          </a:xfrm>
          <a:prstGeom prst="line">
            <a:avLst/>
          </a:prstGeom>
          <a:ln w="38100">
            <a:solidFill>
              <a:schemeClr val="accent2">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252BF25-8A9B-14F0-ED2C-D60F8059A344}"/>
              </a:ext>
            </a:extLst>
          </p:cNvPr>
          <p:cNvCxnSpPr>
            <a:cxnSpLocks/>
          </p:cNvCxnSpPr>
          <p:nvPr/>
        </p:nvCxnSpPr>
        <p:spPr>
          <a:xfrm>
            <a:off x="10895135" y="5394143"/>
            <a:ext cx="15842" cy="866349"/>
          </a:xfrm>
          <a:prstGeom prst="line">
            <a:avLst/>
          </a:prstGeom>
          <a:ln w="38100">
            <a:solidFill>
              <a:schemeClr val="accent4">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FC0535A-7F46-4F75-BCE8-BFD653D88CD7}"/>
              </a:ext>
            </a:extLst>
          </p:cNvPr>
          <p:cNvSpPr>
            <a:spLocks noGrp="1"/>
          </p:cNvSpPr>
          <p:nvPr>
            <p:ph type="title"/>
          </p:nvPr>
        </p:nvSpPr>
        <p:spPr/>
        <p:txBody>
          <a:bodyPr/>
          <a:lstStyle/>
          <a:p>
            <a:r>
              <a:rPr lang="en-US" dirty="0"/>
              <a:t>Practice!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BFAF0B4-4126-48A4-ADEE-B93F3C701FFF}"/>
                  </a:ext>
                </a:extLst>
              </p:cNvPr>
              <p:cNvSpPr>
                <a:spLocks noGrp="1"/>
              </p:cNvSpPr>
              <p:nvPr>
                <p:ph idx="1"/>
              </p:nvPr>
            </p:nvSpPr>
            <p:spPr/>
            <p:txBody>
              <a:bodyPr/>
              <a:lstStyle/>
              <a:p>
                <a:r>
                  <a:rPr lang="en-US" dirty="0"/>
                  <a:t>Let </a:t>
                </a:r>
                <a14:m>
                  <m:oMath xmlns:m="http://schemas.openxmlformats.org/officeDocument/2006/math">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𝒩</m:t>
                    </m:r>
                    <m:r>
                      <a:rPr lang="en-US" b="0" i="1" smtClean="0">
                        <a:latin typeface="Cambria Math" panose="02040503050406030204" pitchFamily="18" charset="0"/>
                      </a:rPr>
                      <m:t>(5,4)</m:t>
                    </m:r>
                  </m:oMath>
                </a14:m>
                <a:r>
                  <a:rPr lang="en-US" dirty="0"/>
                  <a:t>. What is </a:t>
                </a:r>
                <a14:m>
                  <m:oMath xmlns:m="http://schemas.openxmlformats.org/officeDocument/2006/math">
                    <m:r>
                      <a:rPr lang="en-US" b="0" i="1" smtClean="0">
                        <a:latin typeface="Cambria Math" panose="02040503050406030204" pitchFamily="18" charset="0"/>
                      </a:rPr>
                      <m:t>ℙ</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&gt;9</m:t>
                        </m:r>
                      </m:e>
                    </m:d>
                    <m:r>
                      <a:rPr lang="en-US" b="0" i="0" smtClean="0">
                        <a:latin typeface="Cambria Math" panose="02040503050406030204" pitchFamily="18" charset="0"/>
                      </a:rPr>
                      <m:t>?</m:t>
                    </m:r>
                  </m:oMath>
                </a14:m>
                <a:endParaRPr lang="en-US" dirty="0"/>
              </a:p>
              <a:p>
                <a14:m>
                  <m:oMath xmlns:m="http://schemas.openxmlformats.org/officeDocument/2006/math">
                    <m:r>
                      <a:rPr lang="en-US" b="0" i="1" smtClean="0">
                        <a:latin typeface="Cambria Math" panose="02040503050406030204" pitchFamily="18" charset="0"/>
                      </a:rPr>
                      <m:t>ℙ</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&gt;9</m:t>
                        </m:r>
                      </m:e>
                    </m:d>
                    <m:r>
                      <a:rPr lang="en-US" i="1">
                        <a:latin typeface="Cambria Math" panose="02040503050406030204" pitchFamily="18" charset="0"/>
                      </a:rPr>
                      <m:t>=1−</m:t>
                    </m:r>
                    <m:r>
                      <a:rPr lang="en-US" i="1">
                        <a:latin typeface="Cambria Math" panose="02040503050406030204" pitchFamily="18" charset="0"/>
                      </a:rPr>
                      <m:t>ℙ</m:t>
                    </m:r>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≤9)</m:t>
                    </m:r>
                  </m:oMath>
                </a14:m>
                <a:endParaRPr lang="en-US" b="0" dirty="0"/>
              </a:p>
              <a:p>
                <a14:m>
                  <m:oMath xmlns:m="http://schemas.openxmlformats.org/officeDocument/2006/math">
                    <m:r>
                      <a:rPr lang="en-US" b="0" i="1" smtClean="0">
                        <a:latin typeface="Cambria Math" panose="02040503050406030204" pitchFamily="18" charset="0"/>
                      </a:rPr>
                      <m:t>=</m:t>
                    </m:r>
                    <m:r>
                      <a:rPr lang="en-US" i="1">
                        <a:latin typeface="Cambria Math" panose="02040503050406030204" pitchFamily="18" charset="0"/>
                      </a:rPr>
                      <m:t>1−</m:t>
                    </m:r>
                    <m:r>
                      <a:rPr lang="en-US" b="0" i="1" smtClean="0">
                        <a:latin typeface="Cambria Math" panose="02040503050406030204" pitchFamily="18" charset="0"/>
                      </a:rPr>
                      <m:t>ℙ</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𝑌</m:t>
                            </m:r>
                            <m:r>
                              <a:rPr lang="en-US" b="0" i="1" smtClean="0">
                                <a:latin typeface="Cambria Math" panose="02040503050406030204" pitchFamily="18" charset="0"/>
                              </a:rPr>
                              <m:t>−5</m:t>
                            </m:r>
                          </m:num>
                          <m:den>
                            <m:r>
                              <a:rPr lang="en-US" b="0" i="1" smtClean="0">
                                <a:latin typeface="Cambria Math" panose="02040503050406030204" pitchFamily="18" charset="0"/>
                              </a:rPr>
                              <m:t>2</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9−5</m:t>
                            </m:r>
                          </m:num>
                          <m:den>
                            <m:r>
                              <a:rPr lang="en-US" b="0" i="1" smtClean="0">
                                <a:latin typeface="Cambria Math" panose="02040503050406030204" pitchFamily="18" charset="0"/>
                              </a:rPr>
                              <m:t>2</m:t>
                            </m:r>
                          </m:den>
                        </m:f>
                      </m:e>
                    </m:d>
                  </m:oMath>
                </a14:m>
                <a:r>
                  <a:rPr lang="en-US" dirty="0"/>
                  <a:t>  </a:t>
                </a:r>
                <a:r>
                  <a:rPr lang="en-US" b="1" dirty="0"/>
                  <a:t>standardize </a:t>
                </a:r>
                <a:r>
                  <a:rPr lang="en-US" dirty="0"/>
                  <a:t>(algebra on both sides)</a:t>
                </a:r>
              </a:p>
              <a:p>
                <a14:m>
                  <m:oMath xmlns:m="http://schemas.openxmlformats.org/officeDocument/2006/math">
                    <m:r>
                      <a:rPr lang="en-US" b="0" i="1" smtClean="0">
                        <a:latin typeface="Cambria Math" panose="02040503050406030204" pitchFamily="18" charset="0"/>
                      </a:rPr>
                      <m:t>=</m:t>
                    </m:r>
                    <m:r>
                      <a:rPr lang="en-US" i="1">
                        <a:latin typeface="Cambria Math" panose="02040503050406030204" pitchFamily="18" charset="0"/>
                      </a:rPr>
                      <m:t>1−</m:t>
                    </m:r>
                    <m:r>
                      <a:rPr lang="en-US" b="0" i="1" smtClean="0">
                        <a:latin typeface="Cambria Math" panose="02040503050406030204" pitchFamily="18" charset="0"/>
                      </a:rPr>
                      <m:t>ℙ</m:t>
                    </m:r>
                    <m:r>
                      <a:rPr lang="en-US" b="0" i="1" smtClean="0">
                        <a:latin typeface="Cambria Math" panose="02040503050406030204" pitchFamily="18" charset="0"/>
                      </a:rPr>
                      <m:t>(</m:t>
                    </m:r>
                    <m:r>
                      <a:rPr lang="en-US" b="0" i="1" smtClean="0">
                        <a:latin typeface="Cambria Math" panose="02040503050406030204" pitchFamily="18" charset="0"/>
                      </a:rPr>
                      <m:t>𝑍</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9−5</m:t>
                        </m:r>
                      </m:num>
                      <m:den>
                        <m:r>
                          <a:rPr lang="en-US" b="0" i="1" smtClean="0">
                            <a:latin typeface="Cambria Math" panose="02040503050406030204" pitchFamily="18" charset="0"/>
                          </a:rPr>
                          <m:t>2</m:t>
                        </m:r>
                      </m:den>
                    </m:f>
                    <m:r>
                      <a:rPr lang="en-US" b="0" i="1" smtClean="0">
                        <a:latin typeface="Cambria Math" panose="02040503050406030204" pitchFamily="18" charset="0"/>
                      </a:rPr>
                      <m:t>)</m:t>
                    </m:r>
                  </m:oMath>
                </a14:m>
                <a:r>
                  <a:rPr lang="en-US" dirty="0"/>
                  <a:t> where </a:t>
                </a:r>
                <a14:m>
                  <m:oMath xmlns:m="http://schemas.openxmlformats.org/officeDocument/2006/math">
                    <m:r>
                      <a:rPr lang="en-US" b="0" i="1" smtClean="0">
                        <a:latin typeface="Cambria Math" panose="02040503050406030204" pitchFamily="18" charset="0"/>
                      </a:rPr>
                      <m:t>𝑍</m:t>
                    </m:r>
                    <m:r>
                      <a:rPr lang="en-US" b="0" i="0" smtClean="0">
                        <a:latin typeface="Cambria Math" panose="02040503050406030204" pitchFamily="18" charset="0"/>
                      </a:rPr>
                      <m:t>~</m:t>
                    </m:r>
                    <m:r>
                      <a:rPr lang="en-US" b="0" i="1" smtClean="0">
                        <a:latin typeface="Cambria Math" panose="02040503050406030204" pitchFamily="18" charset="0"/>
                      </a:rPr>
                      <m:t>𝑁</m:t>
                    </m:r>
                    <m:r>
                      <a:rPr lang="en-US" b="0" i="1" smtClean="0">
                        <a:latin typeface="Cambria Math" panose="02040503050406030204" pitchFamily="18" charset="0"/>
                      </a:rPr>
                      <m:t>(0,1)</m:t>
                    </m:r>
                  </m:oMath>
                </a14:m>
                <a:r>
                  <a:rPr lang="en-US" dirty="0"/>
                  <a:t>.</a:t>
                </a:r>
              </a:p>
              <a:p>
                <a14:m>
                  <m:oMath xmlns:m="http://schemas.openxmlformats.org/officeDocument/2006/math">
                    <m:r>
                      <a:rPr lang="en-US" b="0" i="1" smtClean="0">
                        <a:latin typeface="Cambria Math" panose="02040503050406030204" pitchFamily="18" charset="0"/>
                      </a:rPr>
                      <m:t>=1−</m:t>
                    </m:r>
                    <m:r>
                      <a:rPr lang="en-US" b="0" i="1" smtClean="0">
                        <a:latin typeface="Cambria Math" panose="02040503050406030204" pitchFamily="18" charset="0"/>
                      </a:rPr>
                      <m:t>ℙ</m:t>
                    </m:r>
                    <m:d>
                      <m:dPr>
                        <m:ctrlPr>
                          <a:rPr lang="en-US" b="0" i="1" smtClean="0">
                            <a:latin typeface="Cambria Math" panose="02040503050406030204" pitchFamily="18" charset="0"/>
                          </a:rPr>
                        </m:ctrlPr>
                      </m:dPr>
                      <m:e>
                        <m:r>
                          <a:rPr lang="en-US" b="0" i="1" smtClean="0">
                            <a:latin typeface="Cambria Math" panose="02040503050406030204" pitchFamily="18" charset="0"/>
                          </a:rPr>
                          <m:t>𝑍</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9−5</m:t>
                            </m:r>
                          </m:num>
                          <m:den>
                            <m:r>
                              <a:rPr lang="en-US" b="0" i="1" smtClean="0">
                                <a:latin typeface="Cambria Math" panose="02040503050406030204" pitchFamily="18" charset="0"/>
                              </a:rPr>
                              <m:t>2</m:t>
                            </m:r>
                          </m:den>
                        </m:f>
                      </m:e>
                    </m:d>
                    <m:r>
                      <a:rPr lang="en-US" b="0" i="1" smtClean="0">
                        <a:latin typeface="Cambria Math" panose="02040503050406030204" pitchFamily="18" charset="0"/>
                      </a:rPr>
                      <m:t>=1−</m:t>
                    </m:r>
                    <m:r>
                      <m:rPr>
                        <m:sty m:val="p"/>
                      </m:rPr>
                      <a:rPr lang="en-US" b="0" i="0" smtClean="0">
                        <a:latin typeface="Cambria Math" panose="02040503050406030204" pitchFamily="18" charset="0"/>
                      </a:rPr>
                      <m:t>Φ</m:t>
                    </m:r>
                    <m:d>
                      <m:dPr>
                        <m:ctrlPr>
                          <a:rPr lang="en-US" b="0" i="1" smtClean="0">
                            <a:latin typeface="Cambria Math" panose="02040503050406030204" pitchFamily="18" charset="0"/>
                          </a:rPr>
                        </m:ctrlPr>
                      </m:dPr>
                      <m:e>
                        <m:r>
                          <a:rPr lang="en-US" b="0" i="1" smtClean="0">
                            <a:latin typeface="Cambria Math" panose="02040503050406030204" pitchFamily="18" charset="0"/>
                          </a:rPr>
                          <m:t>2.00</m:t>
                        </m:r>
                      </m:e>
                    </m:d>
                  </m:oMath>
                </a14:m>
                <a:endParaRPr lang="en-US" b="0" i="1" dirty="0">
                  <a:latin typeface="Cambria Math" panose="02040503050406030204" pitchFamily="18" charset="0"/>
                </a:endParaRPr>
              </a:p>
              <a:p>
                <a14:m>
                  <m:oMath xmlns:m="http://schemas.openxmlformats.org/officeDocument/2006/math">
                    <m:r>
                      <a:rPr lang="en-US" b="0" i="1" smtClean="0">
                        <a:latin typeface="Cambria Math" panose="02040503050406030204" pitchFamily="18" charset="0"/>
                      </a:rPr>
                      <m:t>=1−0.97725=0.02275</m:t>
                    </m:r>
                  </m:oMath>
                </a14:m>
                <a:endParaRPr lang="en-US" dirty="0"/>
              </a:p>
            </p:txBody>
          </p:sp>
        </mc:Choice>
        <mc:Fallback xmlns="">
          <p:sp>
            <p:nvSpPr>
              <p:cNvPr id="3" name="Content Placeholder 2">
                <a:extLst>
                  <a:ext uri="{FF2B5EF4-FFF2-40B4-BE49-F238E27FC236}">
                    <a16:creationId xmlns:a16="http://schemas.microsoft.com/office/drawing/2014/main" id="{5BFAF0B4-4126-48A4-ADEE-B93F3C701FFF}"/>
                  </a:ext>
                </a:extLst>
              </p:cNvPr>
              <p:cNvSpPr>
                <a:spLocks noGrp="1" noRot="1" noChangeAspect="1" noMove="1" noResize="1" noEditPoints="1" noAdjustHandles="1" noChangeArrowheads="1" noChangeShapeType="1" noTextEdit="1"/>
              </p:cNvSpPr>
              <p:nvPr>
                <p:ph idx="1"/>
              </p:nvPr>
            </p:nvSpPr>
            <p:spPr>
              <a:blipFill>
                <a:blip r:embed="rId6"/>
                <a:stretch>
                  <a:fillRect l="-654" t="-21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5D3515D4-D663-86E2-A5D2-D6C58D98590B}"/>
                  </a:ext>
                </a:extLst>
              </p:cNvPr>
              <p:cNvSpPr txBox="1"/>
              <p:nvPr/>
            </p:nvSpPr>
            <p:spPr>
              <a:xfrm>
                <a:off x="8095786" y="169304"/>
                <a:ext cx="3936379" cy="801064"/>
              </a:xfrm>
              <a:prstGeom prst="roundRect">
                <a:avLst>
                  <a:gd name="adj" fmla="val 10191"/>
                </a:avLst>
              </a:prstGeom>
              <a:solidFill>
                <a:srgbClr val="F6F4EE"/>
              </a:solidFill>
            </p:spPr>
            <p:txBody>
              <a:bodyPr wrap="square">
                <a:spAutoFit/>
              </a:bodyPr>
              <a:lstStyle/>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We</a:t>
                </a:r>
                <a:r>
                  <a:rPr kumimoji="0" lang="en-US" sz="2400" b="0" i="0" u="none" strike="noStrike" kern="1200" cap="none" spc="0" normalizeH="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use </a:t>
                </a:r>
                <a14:m>
                  <m:oMath xmlns:m="http://schemas.openxmlformats.org/officeDocument/2006/math">
                    <m:r>
                      <m:rPr>
                        <m:sty m:val="p"/>
                      </m:rPr>
                      <a:rPr kumimoji="0" lang="en-US" sz="2400" b="0" i="0" u="none" strike="noStrike" kern="1200" cap="none" spc="0" normalizeH="0" baseline="0" noProof="0" smtClean="0">
                        <a:ln>
                          <a:noFill/>
                        </a:ln>
                        <a:solidFill>
                          <a:prstClr val="black"/>
                        </a:solidFill>
                        <a:effectLst/>
                        <a:uLnTx/>
                        <a:uFillTx/>
                        <a:latin typeface="Cambria Math" panose="02040503050406030204" pitchFamily="18" charset="0"/>
                        <a:ea typeface="+mn-ea"/>
                      </a:rPr>
                      <m:t>Φ</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rPr>
                      <m:t>(</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rPr>
                      <m:t>𝑧</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rPr>
                      <m:t>)</m:t>
                    </m:r>
                  </m:oMath>
                </a14:m>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to mean </a:t>
                </a:r>
                <a14:m>
                  <m:oMath xmlns:m="http://schemas.openxmlformats.org/officeDocument/2006/math">
                    <m:sSub>
                      <m:sSubPr>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rPr>
                        </m:ctrlPr>
                      </m:sSubPr>
                      <m:e>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rPr>
                          <m:t>𝐹</m:t>
                        </m:r>
                      </m:e>
                      <m:sub>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rPr>
                          <m:t>𝑍</m:t>
                        </m:r>
                      </m:sub>
                    </m:sSub>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rPr>
                      <m:t>(</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rPr>
                      <m:t>𝑧</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rPr>
                      <m:t>)</m:t>
                    </m:r>
                  </m:oMath>
                </a14:m>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where </a:t>
                </a:r>
                <a14:m>
                  <m:oMath xmlns:m="http://schemas.openxmlformats.org/officeDocument/2006/math">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rPr>
                      <m:t>𝑍</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rPr>
                      <m:t>~</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rPr>
                      <m:t>𝒩</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rPr>
                      <m:t>(0,1)</m:t>
                    </m:r>
                  </m:oMath>
                </a14:m>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a:t>
                </a:r>
              </a:p>
            </p:txBody>
          </p:sp>
        </mc:Choice>
        <mc:Fallback xmlns="">
          <p:sp>
            <p:nvSpPr>
              <p:cNvPr id="7" name="TextBox 6">
                <a:extLst>
                  <a:ext uri="{FF2B5EF4-FFF2-40B4-BE49-F238E27FC236}">
                    <a16:creationId xmlns:a16="http://schemas.microsoft.com/office/drawing/2014/main" id="{5D3515D4-D663-86E2-A5D2-D6C58D98590B}"/>
                  </a:ext>
                </a:extLst>
              </p:cNvPr>
              <p:cNvSpPr txBox="1">
                <a:spLocks noRot="1" noChangeAspect="1" noMove="1" noResize="1" noEditPoints="1" noAdjustHandles="1" noChangeArrowheads="1" noChangeShapeType="1" noTextEdit="1"/>
              </p:cNvSpPr>
              <p:nvPr/>
            </p:nvSpPr>
            <p:spPr>
              <a:xfrm>
                <a:off x="8095786" y="169304"/>
                <a:ext cx="3936379" cy="801064"/>
              </a:xfrm>
              <a:prstGeom prst="roundRect">
                <a:avLst>
                  <a:gd name="adj" fmla="val 10191"/>
                </a:avLst>
              </a:prstGeom>
              <a:blipFill>
                <a:blip r:embed="rId7"/>
                <a:stretch>
                  <a:fillRect t="-6870" b="-15267"/>
                </a:stretch>
              </a:blipFill>
            </p:spPr>
            <p:txBody>
              <a:bodyPr/>
              <a:lstStyle/>
              <a:p>
                <a:r>
                  <a:rPr lang="en-US">
                    <a:noFill/>
                  </a:rPr>
                  <a:t> </a:t>
                </a:r>
              </a:p>
            </p:txBody>
          </p:sp>
        </mc:Fallback>
      </mc:AlternateContent>
    </p:spTree>
    <p:extLst>
      <p:ext uri="{BB962C8B-B14F-4D97-AF65-F5344CB8AC3E}">
        <p14:creationId xmlns:p14="http://schemas.microsoft.com/office/powerpoint/2010/main" val="30181670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00028C59-0564-1F33-1D9C-A420A2F5B0FF}"/>
              </a:ext>
            </a:extLst>
          </p:cNvPr>
          <p:cNvPicPr>
            <a:picLocks noChangeAspect="1"/>
          </p:cNvPicPr>
          <p:nvPr/>
        </p:nvPicPr>
        <p:blipFill>
          <a:blip r:embed="rId2"/>
          <a:stretch>
            <a:fillRect/>
          </a:stretch>
        </p:blipFill>
        <p:spPr>
          <a:xfrm>
            <a:off x="2345635" y="68263"/>
            <a:ext cx="7930943" cy="6721475"/>
          </a:xfrm>
          <a:prstGeom prst="rect">
            <a:avLst/>
          </a:prstGeom>
          <a:noFill/>
        </p:spPr>
      </p:pic>
    </p:spTree>
    <p:extLst>
      <p:ext uri="{BB962C8B-B14F-4D97-AF65-F5344CB8AC3E}">
        <p14:creationId xmlns:p14="http://schemas.microsoft.com/office/powerpoint/2010/main" val="16264639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7E4F0-D353-4BC7-BFFA-D9C0B97D9050}"/>
              </a:ext>
            </a:extLst>
          </p:cNvPr>
          <p:cNvSpPr>
            <a:spLocks noGrp="1"/>
          </p:cNvSpPr>
          <p:nvPr>
            <p:ph type="title"/>
          </p:nvPr>
        </p:nvSpPr>
        <p:spPr/>
        <p:txBody>
          <a:bodyPr/>
          <a:lstStyle/>
          <a:p>
            <a:r>
              <a:rPr lang="en-US" dirty="0"/>
              <a:t>More practice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1DA27B3-7F8D-446D-828F-3067575A4300}"/>
                  </a:ext>
                </a:extLst>
              </p:cNvPr>
              <p:cNvSpPr>
                <a:spLocks noGrp="1"/>
              </p:cNvSpPr>
              <p:nvPr>
                <p:ph idx="1"/>
              </p:nvPr>
            </p:nvSpPr>
            <p:spPr/>
            <p:txBody>
              <a:bodyPr/>
              <a:lstStyle/>
              <a:p>
                <a:r>
                  <a:rPr lang="en-US" dirty="0"/>
                  <a:t>Let </a:t>
                </a:r>
                <a14:m>
                  <m:oMath xmlns:m="http://schemas.openxmlformats.org/officeDocument/2006/math">
                    <m:r>
                      <a:rPr lang="en-US" b="0" i="1" smtClean="0">
                        <a:latin typeface="Cambria Math" panose="02040503050406030204" pitchFamily="18" charset="0"/>
                      </a:rPr>
                      <m:t>𝑋</m:t>
                    </m:r>
                    <m:r>
                      <a:rPr lang="en-US" b="0" i="0" smtClean="0">
                        <a:latin typeface="Cambria Math" panose="02040503050406030204" pitchFamily="18" charset="0"/>
                      </a:rPr>
                      <m:t>~</m:t>
                    </m:r>
                    <m:r>
                      <a:rPr lang="en-US" b="0" i="1" smtClean="0">
                        <a:latin typeface="Cambria Math" panose="02040503050406030204" pitchFamily="18" charset="0"/>
                      </a:rPr>
                      <m:t>𝒩</m:t>
                    </m:r>
                    <m:r>
                      <a:rPr lang="en-US" b="0" i="1" smtClean="0">
                        <a:latin typeface="Cambria Math" panose="02040503050406030204" pitchFamily="18" charset="0"/>
                      </a:rPr>
                      <m:t>(3, 2)</m:t>
                    </m:r>
                  </m:oMath>
                </a14:m>
                <a:r>
                  <a:rPr lang="en-US" dirty="0"/>
                  <a:t>.</a:t>
                </a:r>
              </a:p>
              <a:p>
                <a:r>
                  <a:rPr lang="en-US" dirty="0"/>
                  <a:t>What is the probability that </a:t>
                </a:r>
                <a14:m>
                  <m:oMath xmlns:m="http://schemas.openxmlformats.org/officeDocument/2006/math">
                    <m:r>
                      <a:rPr lang="en-US" b="0" i="0" smtClean="0">
                        <a:latin typeface="Cambria Math" panose="02040503050406030204" pitchFamily="18" charset="0"/>
                      </a:rPr>
                      <m:t>1</m:t>
                    </m:r>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≤4</m:t>
                    </m:r>
                  </m:oMath>
                </a14:m>
                <a:r>
                  <a:rPr lang="en-US" dirty="0"/>
                  <a:t>?</a:t>
                </a:r>
              </a:p>
              <a:p>
                <a:endParaRPr lang="en-US" dirty="0"/>
              </a:p>
              <a:p>
                <a14:m>
                  <m:oMath xmlns:m="http://schemas.openxmlformats.org/officeDocument/2006/math">
                    <m:r>
                      <a:rPr lang="en-US" i="1">
                        <a:latin typeface="Cambria Math" panose="02040503050406030204" pitchFamily="18" charset="0"/>
                      </a:rPr>
                      <m:t>ℙ</m:t>
                    </m:r>
                    <m:d>
                      <m:dPr>
                        <m:ctrlPr>
                          <a:rPr lang="en-US" b="0" i="1" smtClean="0">
                            <a:latin typeface="Cambria Math" panose="02040503050406030204" pitchFamily="18" charset="0"/>
                          </a:rPr>
                        </m:ctrlPr>
                      </m:dPr>
                      <m:e>
                        <m:r>
                          <a:rPr lang="en-US" b="0" i="1" smtClean="0">
                            <a:latin typeface="Cambria Math" panose="02040503050406030204" pitchFamily="18" charset="0"/>
                          </a:rPr>
                          <m:t>1≤</m:t>
                        </m:r>
                        <m:r>
                          <a:rPr lang="en-US" b="0" i="1" smtClean="0">
                            <a:latin typeface="Cambria Math" panose="02040503050406030204" pitchFamily="18" charset="0"/>
                          </a:rPr>
                          <m:t>𝑋</m:t>
                        </m:r>
                        <m:r>
                          <a:rPr lang="en-US" b="0" i="1" smtClean="0">
                            <a:latin typeface="Cambria Math" panose="02040503050406030204" pitchFamily="18" charset="0"/>
                          </a:rPr>
                          <m:t>≤4</m:t>
                        </m:r>
                      </m:e>
                    </m:d>
                  </m:oMath>
                </a14:m>
                <a:endParaRPr lang="en-US" b="0" i="1" dirty="0">
                  <a:latin typeface="Cambria Math" panose="02040503050406030204" pitchFamily="18" charset="0"/>
                </a:endParaRPr>
              </a:p>
              <a:p>
                <a:endParaRPr lang="en-US" b="0" dirty="0"/>
              </a:p>
              <a:p>
                <a:endParaRPr lang="en-US" dirty="0"/>
              </a:p>
              <a:p>
                <a:endParaRPr lang="en-US" dirty="0"/>
              </a:p>
            </p:txBody>
          </p:sp>
        </mc:Choice>
        <mc:Fallback xmlns="">
          <p:sp>
            <p:nvSpPr>
              <p:cNvPr id="3" name="Content Placeholder 2">
                <a:extLst>
                  <a:ext uri="{FF2B5EF4-FFF2-40B4-BE49-F238E27FC236}">
                    <a16:creationId xmlns:a16="http://schemas.microsoft.com/office/drawing/2014/main" id="{71DA27B3-7F8D-446D-828F-3067575A4300}"/>
                  </a:ext>
                </a:extLst>
              </p:cNvPr>
              <p:cNvSpPr>
                <a:spLocks noGrp="1" noRot="1" noChangeAspect="1" noMove="1" noResize="1" noEditPoints="1" noAdjustHandles="1" noChangeArrowheads="1" noChangeShapeType="1" noTextEdit="1"/>
              </p:cNvSpPr>
              <p:nvPr>
                <p:ph idx="1"/>
              </p:nvPr>
            </p:nvSpPr>
            <p:spPr>
              <a:blipFill>
                <a:blip r:embed="rId2"/>
                <a:stretch>
                  <a:fillRect l="-654" t="-2138"/>
                </a:stretch>
              </a:blipFill>
            </p:spPr>
            <p:txBody>
              <a:bodyPr/>
              <a:lstStyle/>
              <a:p>
                <a:r>
                  <a:rPr lang="en-US">
                    <a:noFill/>
                  </a:rPr>
                  <a:t> </a:t>
                </a:r>
              </a:p>
            </p:txBody>
          </p:sp>
        </mc:Fallback>
      </mc:AlternateContent>
      <p:pic>
        <p:nvPicPr>
          <p:cNvPr id="4" name="Picture 3">
            <a:extLst>
              <a:ext uri="{FF2B5EF4-FFF2-40B4-BE49-F238E27FC236}">
                <a16:creationId xmlns:a16="http://schemas.microsoft.com/office/drawing/2014/main" id="{1FA8D8B3-DE10-2921-DDBA-EB2838EC8A11}"/>
              </a:ext>
            </a:extLst>
          </p:cNvPr>
          <p:cNvPicPr>
            <a:picLocks noChangeAspect="1"/>
          </p:cNvPicPr>
          <p:nvPr/>
        </p:nvPicPr>
        <p:blipFill>
          <a:blip r:embed="rId3"/>
          <a:stretch>
            <a:fillRect/>
          </a:stretch>
        </p:blipFill>
        <p:spPr>
          <a:xfrm>
            <a:off x="7974515" y="3927820"/>
            <a:ext cx="4057650" cy="2695575"/>
          </a:xfrm>
          <a:prstGeom prst="rect">
            <a:avLst/>
          </a:prstGeom>
        </p:spPr>
      </p:pic>
      <p:sp>
        <p:nvSpPr>
          <p:cNvPr id="5" name="Rectangle 4">
            <a:extLst>
              <a:ext uri="{FF2B5EF4-FFF2-40B4-BE49-F238E27FC236}">
                <a16:creationId xmlns:a16="http://schemas.microsoft.com/office/drawing/2014/main" id="{A5154AAD-748F-9FD8-7C47-92B35C1DDA73}"/>
              </a:ext>
            </a:extLst>
          </p:cNvPr>
          <p:cNvSpPr/>
          <p:nvPr/>
        </p:nvSpPr>
        <p:spPr>
          <a:xfrm flipH="1">
            <a:off x="10038000" y="6087533"/>
            <a:ext cx="45719" cy="328991"/>
          </a:xfrm>
          <a:prstGeom prst="rect">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E55CBE19-684B-9845-D00E-3EEAA7427930}"/>
                  </a:ext>
                </a:extLst>
              </p:cNvPr>
              <p:cNvSpPr txBox="1"/>
              <p:nvPr/>
            </p:nvSpPr>
            <p:spPr>
              <a:xfrm>
                <a:off x="9919848" y="6379280"/>
                <a:ext cx="327741" cy="43088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rPr>
                        <m:t>3</m:t>
                      </m:r>
                    </m:oMath>
                  </m:oMathPara>
                </a14:m>
                <a:endParaRPr lang="en-US" sz="2200" dirty="0"/>
              </a:p>
            </p:txBody>
          </p:sp>
        </mc:Choice>
        <mc:Fallback xmlns="">
          <p:sp>
            <p:nvSpPr>
              <p:cNvPr id="6" name="TextBox 5">
                <a:extLst>
                  <a:ext uri="{FF2B5EF4-FFF2-40B4-BE49-F238E27FC236}">
                    <a16:creationId xmlns:a16="http://schemas.microsoft.com/office/drawing/2014/main" id="{E55CBE19-684B-9845-D00E-3EEAA7427930}"/>
                  </a:ext>
                </a:extLst>
              </p:cNvPr>
              <p:cNvSpPr txBox="1">
                <a:spLocks noRot="1" noChangeAspect="1" noMove="1" noResize="1" noEditPoints="1" noAdjustHandles="1" noChangeArrowheads="1" noChangeShapeType="1" noTextEdit="1"/>
              </p:cNvSpPr>
              <p:nvPr/>
            </p:nvSpPr>
            <p:spPr>
              <a:xfrm>
                <a:off x="9919848" y="6379280"/>
                <a:ext cx="327741" cy="430887"/>
              </a:xfrm>
              <a:prstGeom prst="rect">
                <a:avLst/>
              </a:prstGeom>
              <a:blipFill>
                <a:blip r:embed="rId4"/>
                <a:stretch>
                  <a:fillRect l="-1852" r="-3704"/>
                </a:stretch>
              </a:blipFill>
            </p:spPr>
            <p:txBody>
              <a:bodyPr/>
              <a:lstStyle/>
              <a:p>
                <a:r>
                  <a:rPr lang="en-US">
                    <a:noFill/>
                  </a:rPr>
                  <a:t> </a:t>
                </a:r>
              </a:p>
            </p:txBody>
          </p:sp>
        </mc:Fallback>
      </mc:AlternateContent>
      <p:sp>
        <p:nvSpPr>
          <p:cNvPr id="7" name="Rectangle 6">
            <a:extLst>
              <a:ext uri="{FF2B5EF4-FFF2-40B4-BE49-F238E27FC236}">
                <a16:creationId xmlns:a16="http://schemas.microsoft.com/office/drawing/2014/main" id="{D08F0A40-B35A-B1C3-FDC6-EEE9586DD97F}"/>
              </a:ext>
            </a:extLst>
          </p:cNvPr>
          <p:cNvSpPr/>
          <p:nvPr/>
        </p:nvSpPr>
        <p:spPr>
          <a:xfrm flipH="1">
            <a:off x="10460875" y="6058926"/>
            <a:ext cx="45719" cy="328991"/>
          </a:xfrm>
          <a:prstGeom prst="rect">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1308449D-FBD1-C359-9A75-24001E0CAD5D}"/>
                  </a:ext>
                </a:extLst>
              </p:cNvPr>
              <p:cNvSpPr txBox="1"/>
              <p:nvPr/>
            </p:nvSpPr>
            <p:spPr>
              <a:xfrm>
                <a:off x="10342723" y="6382958"/>
                <a:ext cx="327741" cy="43088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rPr>
                        <m:t>4</m:t>
                      </m:r>
                    </m:oMath>
                  </m:oMathPara>
                </a14:m>
                <a:endParaRPr lang="en-US" sz="2200" dirty="0"/>
              </a:p>
            </p:txBody>
          </p:sp>
        </mc:Choice>
        <mc:Fallback xmlns="">
          <p:sp>
            <p:nvSpPr>
              <p:cNvPr id="8" name="TextBox 7">
                <a:extLst>
                  <a:ext uri="{FF2B5EF4-FFF2-40B4-BE49-F238E27FC236}">
                    <a16:creationId xmlns:a16="http://schemas.microsoft.com/office/drawing/2014/main" id="{1308449D-FBD1-C359-9A75-24001E0CAD5D}"/>
                  </a:ext>
                </a:extLst>
              </p:cNvPr>
              <p:cNvSpPr txBox="1">
                <a:spLocks noRot="1" noChangeAspect="1" noMove="1" noResize="1" noEditPoints="1" noAdjustHandles="1" noChangeArrowheads="1" noChangeShapeType="1" noTextEdit="1"/>
              </p:cNvSpPr>
              <p:nvPr/>
            </p:nvSpPr>
            <p:spPr>
              <a:xfrm>
                <a:off x="10342723" y="6382958"/>
                <a:ext cx="327741" cy="430887"/>
              </a:xfrm>
              <a:prstGeom prst="rect">
                <a:avLst/>
              </a:prstGeom>
              <a:blipFill>
                <a:blip r:embed="rId5"/>
                <a:stretch>
                  <a:fillRect l="-1887" r="-5660"/>
                </a:stretch>
              </a:blipFill>
            </p:spPr>
            <p:txBody>
              <a:bodyPr/>
              <a:lstStyle/>
              <a:p>
                <a:r>
                  <a:rPr lang="en-US">
                    <a:noFill/>
                  </a:rPr>
                  <a:t> </a:t>
                </a:r>
              </a:p>
            </p:txBody>
          </p:sp>
        </mc:Fallback>
      </mc:AlternateContent>
      <p:cxnSp>
        <p:nvCxnSpPr>
          <p:cNvPr id="9" name="Straight Connector 8">
            <a:extLst>
              <a:ext uri="{FF2B5EF4-FFF2-40B4-BE49-F238E27FC236}">
                <a16:creationId xmlns:a16="http://schemas.microsoft.com/office/drawing/2014/main" id="{804A7F61-9D76-BD44-C37D-EC1BF7131146}"/>
              </a:ext>
            </a:extLst>
          </p:cNvPr>
          <p:cNvCxnSpPr>
            <a:cxnSpLocks/>
          </p:cNvCxnSpPr>
          <p:nvPr/>
        </p:nvCxnSpPr>
        <p:spPr>
          <a:xfrm>
            <a:off x="10043924" y="4140201"/>
            <a:ext cx="22860" cy="2069180"/>
          </a:xfrm>
          <a:prstGeom prst="line">
            <a:avLst/>
          </a:prstGeom>
          <a:ln w="38100">
            <a:solidFill>
              <a:schemeClr val="accent2">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A243916-3980-ACBF-2F20-5399E7E611A1}"/>
              </a:ext>
            </a:extLst>
          </p:cNvPr>
          <p:cNvCxnSpPr>
            <a:cxnSpLocks/>
          </p:cNvCxnSpPr>
          <p:nvPr/>
        </p:nvCxnSpPr>
        <p:spPr>
          <a:xfrm>
            <a:off x="10456476" y="4343797"/>
            <a:ext cx="34371" cy="1879624"/>
          </a:xfrm>
          <a:prstGeom prst="line">
            <a:avLst/>
          </a:prstGeom>
          <a:ln w="38100">
            <a:solidFill>
              <a:schemeClr val="accent4">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C0F6C70B-CDEA-A374-AE63-CE07827D145D}"/>
              </a:ext>
            </a:extLst>
          </p:cNvPr>
          <p:cNvSpPr/>
          <p:nvPr/>
        </p:nvSpPr>
        <p:spPr>
          <a:xfrm flipH="1">
            <a:off x="9139106" y="6083919"/>
            <a:ext cx="45719" cy="328991"/>
          </a:xfrm>
          <a:prstGeom prst="rect">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B951E1F6-708E-53DF-0434-6C8ADCA9FBA7}"/>
                  </a:ext>
                </a:extLst>
              </p:cNvPr>
              <p:cNvSpPr txBox="1"/>
              <p:nvPr/>
            </p:nvSpPr>
            <p:spPr>
              <a:xfrm>
                <a:off x="9020954" y="6407951"/>
                <a:ext cx="327741" cy="43088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rPr>
                        <m:t>1</m:t>
                      </m:r>
                    </m:oMath>
                  </m:oMathPara>
                </a14:m>
                <a:endParaRPr lang="en-US" sz="2200" dirty="0"/>
              </a:p>
            </p:txBody>
          </p:sp>
        </mc:Choice>
        <mc:Fallback xmlns="">
          <p:sp>
            <p:nvSpPr>
              <p:cNvPr id="14" name="TextBox 13">
                <a:extLst>
                  <a:ext uri="{FF2B5EF4-FFF2-40B4-BE49-F238E27FC236}">
                    <a16:creationId xmlns:a16="http://schemas.microsoft.com/office/drawing/2014/main" id="{B951E1F6-708E-53DF-0434-6C8ADCA9FBA7}"/>
                  </a:ext>
                </a:extLst>
              </p:cNvPr>
              <p:cNvSpPr txBox="1">
                <a:spLocks noRot="1" noChangeAspect="1" noMove="1" noResize="1" noEditPoints="1" noAdjustHandles="1" noChangeArrowheads="1" noChangeShapeType="1" noTextEdit="1"/>
              </p:cNvSpPr>
              <p:nvPr/>
            </p:nvSpPr>
            <p:spPr>
              <a:xfrm>
                <a:off x="9020954" y="6407951"/>
                <a:ext cx="327741" cy="430887"/>
              </a:xfrm>
              <a:prstGeom prst="rect">
                <a:avLst/>
              </a:prstGeom>
              <a:blipFill>
                <a:blip r:embed="rId6"/>
                <a:stretch>
                  <a:fillRect l="-1852" r="-3704"/>
                </a:stretch>
              </a:blipFill>
            </p:spPr>
            <p:txBody>
              <a:bodyPr/>
              <a:lstStyle/>
              <a:p>
                <a:r>
                  <a:rPr lang="en-US">
                    <a:noFill/>
                  </a:rPr>
                  <a:t> </a:t>
                </a:r>
              </a:p>
            </p:txBody>
          </p:sp>
        </mc:Fallback>
      </mc:AlternateContent>
      <p:cxnSp>
        <p:nvCxnSpPr>
          <p:cNvPr id="15" name="Straight Connector 14">
            <a:extLst>
              <a:ext uri="{FF2B5EF4-FFF2-40B4-BE49-F238E27FC236}">
                <a16:creationId xmlns:a16="http://schemas.microsoft.com/office/drawing/2014/main" id="{24FC6ABA-2E88-4D92-E512-E4DE0C5744EE}"/>
              </a:ext>
            </a:extLst>
          </p:cNvPr>
          <p:cNvCxnSpPr>
            <a:cxnSpLocks/>
          </p:cNvCxnSpPr>
          <p:nvPr/>
        </p:nvCxnSpPr>
        <p:spPr>
          <a:xfrm>
            <a:off x="9151302" y="5276335"/>
            <a:ext cx="17776" cy="972079"/>
          </a:xfrm>
          <a:prstGeom prst="line">
            <a:avLst/>
          </a:prstGeom>
          <a:ln w="38100">
            <a:solidFill>
              <a:schemeClr val="accent4">
                <a:lumMod val="75000"/>
              </a:schemeClr>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15990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7E4F0-D353-4BC7-BFFA-D9C0B97D9050}"/>
              </a:ext>
            </a:extLst>
          </p:cNvPr>
          <p:cNvSpPr>
            <a:spLocks noGrp="1"/>
          </p:cNvSpPr>
          <p:nvPr>
            <p:ph type="title"/>
          </p:nvPr>
        </p:nvSpPr>
        <p:spPr/>
        <p:txBody>
          <a:bodyPr/>
          <a:lstStyle/>
          <a:p>
            <a:r>
              <a:rPr lang="en-US" dirty="0"/>
              <a:t>More practice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1DA27B3-7F8D-446D-828F-3067575A4300}"/>
                  </a:ext>
                </a:extLst>
              </p:cNvPr>
              <p:cNvSpPr>
                <a:spLocks noGrp="1"/>
              </p:cNvSpPr>
              <p:nvPr>
                <p:ph idx="1"/>
              </p:nvPr>
            </p:nvSpPr>
            <p:spPr/>
            <p:txBody>
              <a:bodyPr/>
              <a:lstStyle/>
              <a:p>
                <a:r>
                  <a:rPr lang="en-US" dirty="0"/>
                  <a:t>Let </a:t>
                </a:r>
                <a14:m>
                  <m:oMath xmlns:m="http://schemas.openxmlformats.org/officeDocument/2006/math">
                    <m:r>
                      <a:rPr lang="en-US" b="0" i="1" smtClean="0">
                        <a:latin typeface="Cambria Math" panose="02040503050406030204" pitchFamily="18" charset="0"/>
                      </a:rPr>
                      <m:t>𝑋</m:t>
                    </m:r>
                    <m:r>
                      <a:rPr lang="en-US" b="0" i="0" smtClean="0">
                        <a:latin typeface="Cambria Math" panose="02040503050406030204" pitchFamily="18" charset="0"/>
                      </a:rPr>
                      <m:t>~</m:t>
                    </m:r>
                    <m:r>
                      <a:rPr lang="en-US" b="0" i="1" smtClean="0">
                        <a:latin typeface="Cambria Math" panose="02040503050406030204" pitchFamily="18" charset="0"/>
                      </a:rPr>
                      <m:t>𝒩</m:t>
                    </m:r>
                    <m:r>
                      <a:rPr lang="en-US" b="0" i="1" smtClean="0">
                        <a:latin typeface="Cambria Math" panose="02040503050406030204" pitchFamily="18" charset="0"/>
                      </a:rPr>
                      <m:t>(3, 2)</m:t>
                    </m:r>
                  </m:oMath>
                </a14:m>
                <a:r>
                  <a:rPr lang="en-US" dirty="0"/>
                  <a:t>.</a:t>
                </a:r>
              </a:p>
              <a:p>
                <a:r>
                  <a:rPr lang="en-US" dirty="0"/>
                  <a:t>What is the probability that </a:t>
                </a:r>
                <a14:m>
                  <m:oMath xmlns:m="http://schemas.openxmlformats.org/officeDocument/2006/math">
                    <m:r>
                      <a:rPr lang="en-US" b="0" i="0" smtClean="0">
                        <a:latin typeface="Cambria Math" panose="02040503050406030204" pitchFamily="18" charset="0"/>
                      </a:rPr>
                      <m:t>1</m:t>
                    </m:r>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≤4</m:t>
                    </m:r>
                  </m:oMath>
                </a14:m>
                <a:r>
                  <a:rPr lang="en-US" dirty="0"/>
                  <a:t>?</a:t>
                </a:r>
              </a:p>
              <a:p>
                <a:endParaRPr lang="en-US" dirty="0"/>
              </a:p>
              <a:p>
                <a14:m>
                  <m:oMath xmlns:m="http://schemas.openxmlformats.org/officeDocument/2006/math">
                    <m:r>
                      <a:rPr lang="en-US" i="1">
                        <a:latin typeface="Cambria Math" panose="02040503050406030204" pitchFamily="18" charset="0"/>
                      </a:rPr>
                      <m:t>ℙ</m:t>
                    </m:r>
                    <m:d>
                      <m:dPr>
                        <m:ctrlPr>
                          <a:rPr lang="en-US" b="0" i="1" smtClean="0">
                            <a:latin typeface="Cambria Math" panose="02040503050406030204" pitchFamily="18" charset="0"/>
                          </a:rPr>
                        </m:ctrlPr>
                      </m:dPr>
                      <m:e>
                        <m:r>
                          <a:rPr lang="en-US" b="0" i="1" smtClean="0">
                            <a:latin typeface="Cambria Math" panose="02040503050406030204" pitchFamily="18" charset="0"/>
                          </a:rPr>
                          <m:t>1≤</m:t>
                        </m:r>
                        <m:r>
                          <a:rPr lang="en-US" b="0" i="1" smtClean="0">
                            <a:latin typeface="Cambria Math" panose="02040503050406030204" pitchFamily="18" charset="0"/>
                          </a:rPr>
                          <m:t>𝑋</m:t>
                        </m:r>
                        <m:r>
                          <a:rPr lang="en-US" b="0" i="1" smtClean="0">
                            <a:latin typeface="Cambria Math" panose="02040503050406030204" pitchFamily="18" charset="0"/>
                          </a:rPr>
                          <m:t>≤4</m:t>
                        </m:r>
                      </m:e>
                    </m:d>
                  </m:oMath>
                </a14:m>
                <a:endParaRPr lang="en-US" b="0" i="1" dirty="0">
                  <a:latin typeface="Cambria Math" panose="02040503050406030204" pitchFamily="18" charset="0"/>
                </a:endParaRPr>
              </a:p>
              <a:p>
                <a14:m>
                  <m:oMath xmlns:m="http://schemas.openxmlformats.org/officeDocument/2006/math">
                    <m:r>
                      <a:rPr lang="en-US" b="0" i="1" smtClean="0">
                        <a:latin typeface="Cambria Math" panose="02040503050406030204" pitchFamily="18" charset="0"/>
                      </a:rPr>
                      <m:t>=</m:t>
                    </m:r>
                    <m:r>
                      <a:rPr lang="en-US" i="1">
                        <a:latin typeface="Cambria Math" panose="02040503050406030204" pitchFamily="18" charset="0"/>
                      </a:rPr>
                      <m:t>ℙ</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≤4</m:t>
                        </m:r>
                      </m:e>
                    </m:d>
                    <m:r>
                      <a:rPr lang="en-US" b="0" i="1" smtClean="0">
                        <a:latin typeface="Cambria Math" panose="02040503050406030204" pitchFamily="18" charset="0"/>
                      </a:rPr>
                      <m:t>−</m:t>
                    </m:r>
                    <m:r>
                      <a:rPr lang="en-US" i="1">
                        <a:latin typeface="Cambria Math" panose="02040503050406030204" pitchFamily="18" charset="0"/>
                      </a:rPr>
                      <m:t>ℙ</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≤1</m:t>
                        </m:r>
                      </m:e>
                    </m:d>
                  </m:oMath>
                </a14:m>
                <a:endParaRPr lang="en-US" b="0" dirty="0"/>
              </a:p>
              <a:p>
                <a14:m>
                  <m:oMath xmlns:m="http://schemas.openxmlformats.org/officeDocument/2006/math">
                    <m:r>
                      <a:rPr lang="en-US" b="0" i="1" smtClean="0">
                        <a:latin typeface="Cambria Math" panose="02040503050406030204" pitchFamily="18" charset="0"/>
                      </a:rPr>
                      <m:t>= </m:t>
                    </m:r>
                    <m:r>
                      <a:rPr lang="en-US" i="1">
                        <a:latin typeface="Cambria Math" panose="02040503050406030204" pitchFamily="18" charset="0"/>
                      </a:rPr>
                      <m:t>ℙ</m:t>
                    </m:r>
                    <m:d>
                      <m:dPr>
                        <m:ctrlPr>
                          <a:rPr lang="en-US" i="1">
                            <a:latin typeface="Cambria Math" panose="02040503050406030204" pitchFamily="18" charset="0"/>
                          </a:rPr>
                        </m:ctrlPr>
                      </m:dPr>
                      <m:e>
                        <m:f>
                          <m:fPr>
                            <m:ctrlPr>
                              <a:rPr lang="en-US" b="0" i="1" smtClean="0">
                                <a:latin typeface="Cambria Math" panose="02040503050406030204" pitchFamily="18" charset="0"/>
                              </a:rPr>
                            </m:ctrlPr>
                          </m:fPr>
                          <m:num>
                            <m:r>
                              <a:rPr lang="en-US" i="1">
                                <a:latin typeface="Cambria Math" panose="02040503050406030204" pitchFamily="18" charset="0"/>
                              </a:rPr>
                              <m:t>𝑋</m:t>
                            </m:r>
                            <m:r>
                              <a:rPr lang="en-US" b="0" i="1" smtClean="0">
                                <a:latin typeface="Cambria Math" panose="02040503050406030204" pitchFamily="18" charset="0"/>
                              </a:rPr>
                              <m:t>−3</m:t>
                            </m:r>
                          </m:num>
                          <m:den>
                            <m:rad>
                              <m:radPr>
                                <m:degHide m:val="on"/>
                                <m:ctrlPr>
                                  <a:rPr lang="en-US" b="0" i="1" smtClean="0">
                                    <a:latin typeface="Cambria Math" panose="02040503050406030204" pitchFamily="18" charset="0"/>
                                  </a:rPr>
                                </m:ctrlPr>
                              </m:radPr>
                              <m:deg/>
                              <m:e>
                                <m:r>
                                  <a:rPr lang="en-US" b="0" i="1" smtClean="0">
                                    <a:latin typeface="Cambria Math" panose="02040503050406030204" pitchFamily="18" charset="0"/>
                                  </a:rPr>
                                  <m:t>2</m:t>
                                </m:r>
                              </m:e>
                            </m:rad>
                          </m:den>
                        </m:f>
                        <m:r>
                          <a:rPr lang="en-US" i="1">
                            <a:latin typeface="Cambria Math" panose="02040503050406030204" pitchFamily="18" charset="0"/>
                          </a:rPr>
                          <m:t>≤</m:t>
                        </m:r>
                        <m:f>
                          <m:fPr>
                            <m:ctrlPr>
                              <a:rPr lang="en-US" b="0" i="1" smtClean="0">
                                <a:latin typeface="Cambria Math" panose="02040503050406030204" pitchFamily="18" charset="0"/>
                              </a:rPr>
                            </m:ctrlPr>
                          </m:fPr>
                          <m:num>
                            <m:r>
                              <a:rPr lang="en-US" i="1">
                                <a:latin typeface="Cambria Math" panose="02040503050406030204" pitchFamily="18" charset="0"/>
                              </a:rPr>
                              <m:t>4</m:t>
                            </m:r>
                            <m:r>
                              <a:rPr lang="en-US" b="0" i="1" smtClean="0">
                                <a:latin typeface="Cambria Math" panose="02040503050406030204" pitchFamily="18" charset="0"/>
                              </a:rPr>
                              <m:t>−3</m:t>
                            </m:r>
                          </m:num>
                          <m:den>
                            <m:rad>
                              <m:radPr>
                                <m:degHide m:val="on"/>
                                <m:ctrlPr>
                                  <a:rPr lang="en-US" b="0" i="1" smtClean="0">
                                    <a:latin typeface="Cambria Math" panose="02040503050406030204" pitchFamily="18" charset="0"/>
                                  </a:rPr>
                                </m:ctrlPr>
                              </m:radPr>
                              <m:deg/>
                              <m:e>
                                <m:r>
                                  <a:rPr lang="en-US" b="0" i="1" smtClean="0">
                                    <a:latin typeface="Cambria Math" panose="02040503050406030204" pitchFamily="18" charset="0"/>
                                  </a:rPr>
                                  <m:t>2</m:t>
                                </m:r>
                              </m:e>
                            </m:rad>
                          </m:den>
                        </m:f>
                      </m:e>
                    </m:d>
                    <m:r>
                      <a:rPr lang="en-US" b="0" i="1" smtClean="0">
                        <a:latin typeface="Cambria Math" panose="02040503050406030204" pitchFamily="18" charset="0"/>
                      </a:rPr>
                      <m:t>−</m:t>
                    </m:r>
                    <m:r>
                      <a:rPr lang="en-US" i="1">
                        <a:latin typeface="Cambria Math" panose="02040503050406030204" pitchFamily="18" charset="0"/>
                      </a:rPr>
                      <m:t>ℙ</m:t>
                    </m:r>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𝑋</m:t>
                            </m:r>
                            <m:r>
                              <a:rPr lang="en-US" i="1">
                                <a:latin typeface="Cambria Math" panose="02040503050406030204" pitchFamily="18" charset="0"/>
                              </a:rPr>
                              <m:t>−3</m:t>
                            </m:r>
                          </m:num>
                          <m:den>
                            <m:rad>
                              <m:radPr>
                                <m:degHide m:val="on"/>
                                <m:ctrlPr>
                                  <a:rPr lang="en-US" i="1">
                                    <a:latin typeface="Cambria Math" panose="02040503050406030204" pitchFamily="18" charset="0"/>
                                  </a:rPr>
                                </m:ctrlPr>
                              </m:radPr>
                              <m:deg/>
                              <m:e>
                                <m:r>
                                  <a:rPr lang="en-US" i="1">
                                    <a:latin typeface="Cambria Math" panose="02040503050406030204" pitchFamily="18" charset="0"/>
                                  </a:rPr>
                                  <m:t>2</m:t>
                                </m:r>
                              </m:e>
                            </m:rad>
                          </m:den>
                        </m:f>
                        <m:r>
                          <a:rPr lang="en-US" i="1">
                            <a:latin typeface="Cambria Math" panose="02040503050406030204" pitchFamily="18" charset="0"/>
                          </a:rPr>
                          <m:t>≤</m:t>
                        </m:r>
                        <m:f>
                          <m:fPr>
                            <m:ctrlPr>
                              <a:rPr lang="en-US" i="1">
                                <a:latin typeface="Cambria Math" panose="02040503050406030204" pitchFamily="18" charset="0"/>
                              </a:rPr>
                            </m:ctrlPr>
                          </m:fPr>
                          <m:num>
                            <m:r>
                              <a:rPr lang="en-US" b="0" i="1" smtClean="0">
                                <a:latin typeface="Cambria Math" panose="02040503050406030204" pitchFamily="18" charset="0"/>
                              </a:rPr>
                              <m:t>1</m:t>
                            </m:r>
                            <m:r>
                              <a:rPr lang="en-US" i="1">
                                <a:latin typeface="Cambria Math" panose="02040503050406030204" pitchFamily="18" charset="0"/>
                              </a:rPr>
                              <m:t>−3</m:t>
                            </m:r>
                          </m:num>
                          <m:den>
                            <m:rad>
                              <m:radPr>
                                <m:degHide m:val="on"/>
                                <m:ctrlPr>
                                  <a:rPr lang="en-US" i="1">
                                    <a:latin typeface="Cambria Math" panose="02040503050406030204" pitchFamily="18" charset="0"/>
                                  </a:rPr>
                                </m:ctrlPr>
                              </m:radPr>
                              <m:deg/>
                              <m:e>
                                <m:r>
                                  <a:rPr lang="en-US" i="1">
                                    <a:latin typeface="Cambria Math" panose="02040503050406030204" pitchFamily="18" charset="0"/>
                                  </a:rPr>
                                  <m:t>2</m:t>
                                </m:r>
                              </m:e>
                            </m:rad>
                          </m:den>
                        </m:f>
                      </m:e>
                    </m:d>
                    <m:r>
                      <a:rPr lang="en-US" b="0" i="1" smtClean="0">
                        <a:latin typeface="Cambria Math" panose="02040503050406030204" pitchFamily="18" charset="0"/>
                      </a:rPr>
                      <m:t>=</m:t>
                    </m:r>
                  </m:oMath>
                </a14:m>
                <a:endParaRPr lang="en-US" b="0" i="1" dirty="0">
                  <a:latin typeface="Cambria Math" panose="02040503050406030204" pitchFamily="18" charset="0"/>
                </a:endParaRPr>
              </a:p>
              <a:p>
                <a14:m>
                  <m:oMath xmlns:m="http://schemas.openxmlformats.org/officeDocument/2006/math">
                    <m:r>
                      <a:rPr lang="en-US" b="0" i="1" smtClean="0">
                        <a:latin typeface="Cambria Math" panose="02040503050406030204" pitchFamily="18" charset="0"/>
                      </a:rPr>
                      <m:t>=</m:t>
                    </m:r>
                    <m:r>
                      <a:rPr lang="en-US" i="1">
                        <a:latin typeface="Cambria Math" panose="02040503050406030204" pitchFamily="18" charset="0"/>
                      </a:rPr>
                      <m:t>ℙ</m:t>
                    </m:r>
                    <m:d>
                      <m:dPr>
                        <m:ctrlPr>
                          <a:rPr lang="en-US" i="1">
                            <a:latin typeface="Cambria Math" panose="02040503050406030204" pitchFamily="18" charset="0"/>
                          </a:rPr>
                        </m:ctrlPr>
                      </m:dPr>
                      <m:e>
                        <m:r>
                          <a:rPr lang="en-US" b="0" i="1" smtClean="0">
                            <a:latin typeface="Cambria Math" panose="02040503050406030204" pitchFamily="18" charset="0"/>
                          </a:rPr>
                          <m:t>𝑍</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4−3</m:t>
                            </m:r>
                          </m:num>
                          <m:den>
                            <m:rad>
                              <m:radPr>
                                <m:degHide m:val="on"/>
                                <m:ctrlPr>
                                  <a:rPr lang="en-US" i="1">
                                    <a:latin typeface="Cambria Math" panose="02040503050406030204" pitchFamily="18" charset="0"/>
                                  </a:rPr>
                                </m:ctrlPr>
                              </m:radPr>
                              <m:deg/>
                              <m:e>
                                <m:r>
                                  <a:rPr lang="en-US" i="1">
                                    <a:latin typeface="Cambria Math" panose="02040503050406030204" pitchFamily="18" charset="0"/>
                                  </a:rPr>
                                  <m:t>2</m:t>
                                </m:r>
                              </m:e>
                            </m:rad>
                          </m:den>
                        </m:f>
                      </m:e>
                    </m:d>
                    <m:r>
                      <a:rPr lang="en-US" b="0" i="1" smtClean="0">
                        <a:latin typeface="Cambria Math" panose="02040503050406030204" pitchFamily="18" charset="0"/>
                      </a:rPr>
                      <m:t>−</m:t>
                    </m:r>
                    <m:r>
                      <a:rPr lang="en-US" i="1">
                        <a:latin typeface="Cambria Math" panose="02040503050406030204" pitchFamily="18" charset="0"/>
                      </a:rPr>
                      <m:t>ℙ</m:t>
                    </m:r>
                    <m:d>
                      <m:dPr>
                        <m:ctrlPr>
                          <a:rPr lang="en-US" i="1">
                            <a:latin typeface="Cambria Math" panose="02040503050406030204" pitchFamily="18" charset="0"/>
                          </a:rPr>
                        </m:ctrlPr>
                      </m:dPr>
                      <m:e>
                        <m:r>
                          <a:rPr lang="en-US" i="1">
                            <a:latin typeface="Cambria Math" panose="02040503050406030204" pitchFamily="18" charset="0"/>
                          </a:rPr>
                          <m:t>𝑍</m:t>
                        </m:r>
                        <m:r>
                          <a:rPr lang="en-US" i="1">
                            <a:latin typeface="Cambria Math" panose="02040503050406030204" pitchFamily="18" charset="0"/>
                          </a:rPr>
                          <m:t>≤</m:t>
                        </m:r>
                        <m:f>
                          <m:fPr>
                            <m:ctrlPr>
                              <a:rPr lang="en-US" i="1">
                                <a:latin typeface="Cambria Math" panose="02040503050406030204" pitchFamily="18" charset="0"/>
                              </a:rPr>
                            </m:ctrlPr>
                          </m:fPr>
                          <m:num>
                            <m:r>
                              <a:rPr lang="en-US" b="0" i="1" smtClean="0">
                                <a:latin typeface="Cambria Math" panose="02040503050406030204" pitchFamily="18" charset="0"/>
                              </a:rPr>
                              <m:t>1</m:t>
                            </m:r>
                            <m:r>
                              <a:rPr lang="en-US" i="1">
                                <a:latin typeface="Cambria Math" panose="02040503050406030204" pitchFamily="18" charset="0"/>
                              </a:rPr>
                              <m:t>−3</m:t>
                            </m:r>
                          </m:num>
                          <m:den>
                            <m:rad>
                              <m:radPr>
                                <m:degHide m:val="on"/>
                                <m:ctrlPr>
                                  <a:rPr lang="en-US" i="1">
                                    <a:latin typeface="Cambria Math" panose="02040503050406030204" pitchFamily="18" charset="0"/>
                                  </a:rPr>
                                </m:ctrlPr>
                              </m:radPr>
                              <m:deg/>
                              <m:e>
                                <m:r>
                                  <a:rPr lang="en-US" i="1">
                                    <a:latin typeface="Cambria Math" panose="02040503050406030204" pitchFamily="18" charset="0"/>
                                  </a:rPr>
                                  <m:t>2</m:t>
                                </m:r>
                              </m:e>
                            </m:rad>
                          </m:den>
                        </m:f>
                      </m:e>
                    </m:d>
                  </m:oMath>
                </a14:m>
                <a:r>
                  <a:rPr lang="en-US" dirty="0"/>
                  <a:t> where </a:t>
                </a:r>
                <a14:m>
                  <m:oMath xmlns:m="http://schemas.openxmlformats.org/officeDocument/2006/math">
                    <m:r>
                      <a:rPr lang="en-US" b="0" i="1" smtClean="0">
                        <a:latin typeface="Cambria Math" panose="02040503050406030204" pitchFamily="18" charset="0"/>
                      </a:rPr>
                      <m:t>𝑍</m:t>
                    </m:r>
                    <m:r>
                      <a:rPr lang="en-US">
                        <a:latin typeface="Cambria Math" panose="02040503050406030204" pitchFamily="18" charset="0"/>
                      </a:rPr>
                      <m:t>~</m:t>
                    </m:r>
                    <m:r>
                      <a:rPr lang="en-US" i="1">
                        <a:latin typeface="Cambria Math" panose="02040503050406030204" pitchFamily="18" charset="0"/>
                      </a:rPr>
                      <m:t>𝒩</m:t>
                    </m:r>
                    <m:r>
                      <a:rPr lang="en-US" i="1">
                        <a:latin typeface="Cambria Math" panose="02040503050406030204" pitchFamily="18" charset="0"/>
                      </a:rPr>
                      <m:t>(0,1)</m:t>
                    </m:r>
                  </m:oMath>
                </a14:m>
                <a:endParaRPr lang="en-US" dirty="0"/>
              </a:p>
              <a:p>
                <a14:m>
                  <m:oMath xmlns:m="http://schemas.openxmlformats.org/officeDocument/2006/math">
                    <m:r>
                      <a:rPr lang="en-US" b="0" i="1" smtClean="0">
                        <a:latin typeface="Cambria Math" panose="02040503050406030204" pitchFamily="18" charset="0"/>
                      </a:rPr>
                      <m:t>=</m:t>
                    </m:r>
                    <m:r>
                      <m:rPr>
                        <m:sty m:val="p"/>
                      </m:rPr>
                      <a:rPr lang="en-US" b="0" i="0" smtClean="0">
                        <a:latin typeface="Cambria Math" panose="02040503050406030204" pitchFamily="18" charset="0"/>
                      </a:rPr>
                      <m:t>Φ</m:t>
                    </m:r>
                    <m:d>
                      <m:dPr>
                        <m:ctrlPr>
                          <a:rPr lang="en-US" b="0" i="1" smtClean="0">
                            <a:latin typeface="Cambria Math" panose="02040503050406030204" pitchFamily="18" charset="0"/>
                          </a:rPr>
                        </m:ctrlPr>
                      </m:dPr>
                      <m:e>
                        <m:r>
                          <a:rPr lang="en-US" b="0" i="1" smtClean="0">
                            <a:latin typeface="Cambria Math" panose="02040503050406030204" pitchFamily="18" charset="0"/>
                          </a:rPr>
                          <m:t>.71</m:t>
                        </m:r>
                      </m:e>
                    </m:d>
                    <m:r>
                      <a:rPr lang="en-US" b="0" i="1" smtClean="0">
                        <a:latin typeface="Cambria Math" panose="02040503050406030204" pitchFamily="18" charset="0"/>
                      </a:rPr>
                      <m:t>−</m:t>
                    </m:r>
                    <m:r>
                      <m:rPr>
                        <m:sty m:val="p"/>
                      </m:rPr>
                      <a:rPr lang="en-US" b="0" i="0" smtClean="0">
                        <a:latin typeface="Cambria Math" panose="02040503050406030204" pitchFamily="18" charset="0"/>
                      </a:rPr>
                      <m:t>Φ</m:t>
                    </m:r>
                    <m:d>
                      <m:dPr>
                        <m:ctrlPr>
                          <a:rPr lang="en-US" b="0" i="1" smtClean="0">
                            <a:latin typeface="Cambria Math" panose="02040503050406030204" pitchFamily="18" charset="0"/>
                          </a:rPr>
                        </m:ctrlPr>
                      </m:dPr>
                      <m:e>
                        <m:r>
                          <a:rPr lang="en-US" b="0" i="1" smtClean="0">
                            <a:latin typeface="Cambria Math" panose="02040503050406030204" pitchFamily="18" charset="0"/>
                          </a:rPr>
                          <m:t>−1.41</m:t>
                        </m:r>
                      </m:e>
                    </m:d>
                  </m:oMath>
                </a14:m>
                <a:endParaRPr lang="en-US" dirty="0"/>
              </a:p>
              <a:p>
                <a:endParaRPr lang="en-US" dirty="0"/>
              </a:p>
              <a:p>
                <a:endParaRPr lang="en-US" dirty="0"/>
              </a:p>
            </p:txBody>
          </p:sp>
        </mc:Choice>
        <mc:Fallback xmlns="">
          <p:sp>
            <p:nvSpPr>
              <p:cNvPr id="3" name="Content Placeholder 2">
                <a:extLst>
                  <a:ext uri="{FF2B5EF4-FFF2-40B4-BE49-F238E27FC236}">
                    <a16:creationId xmlns:a16="http://schemas.microsoft.com/office/drawing/2014/main" id="{71DA27B3-7F8D-446D-828F-3067575A4300}"/>
                  </a:ext>
                </a:extLst>
              </p:cNvPr>
              <p:cNvSpPr>
                <a:spLocks noGrp="1" noRot="1" noChangeAspect="1" noMove="1" noResize="1" noEditPoints="1" noAdjustHandles="1" noChangeArrowheads="1" noChangeShapeType="1" noTextEdit="1"/>
              </p:cNvSpPr>
              <p:nvPr>
                <p:ph idx="1"/>
              </p:nvPr>
            </p:nvSpPr>
            <p:spPr>
              <a:blipFill>
                <a:blip r:embed="rId2"/>
                <a:stretch>
                  <a:fillRect l="-654" t="-2138"/>
                </a:stretch>
              </a:blipFill>
            </p:spPr>
            <p:txBody>
              <a:bodyPr/>
              <a:lstStyle/>
              <a:p>
                <a:r>
                  <a:rPr lang="en-US">
                    <a:noFill/>
                  </a:rPr>
                  <a:t> </a:t>
                </a:r>
              </a:p>
            </p:txBody>
          </p:sp>
        </mc:Fallback>
      </mc:AlternateContent>
      <p:pic>
        <p:nvPicPr>
          <p:cNvPr id="4" name="Picture 3">
            <a:extLst>
              <a:ext uri="{FF2B5EF4-FFF2-40B4-BE49-F238E27FC236}">
                <a16:creationId xmlns:a16="http://schemas.microsoft.com/office/drawing/2014/main" id="{1FA8D8B3-DE10-2921-DDBA-EB2838EC8A11}"/>
              </a:ext>
            </a:extLst>
          </p:cNvPr>
          <p:cNvPicPr>
            <a:picLocks noChangeAspect="1"/>
          </p:cNvPicPr>
          <p:nvPr/>
        </p:nvPicPr>
        <p:blipFill>
          <a:blip r:embed="rId3"/>
          <a:stretch>
            <a:fillRect/>
          </a:stretch>
        </p:blipFill>
        <p:spPr>
          <a:xfrm>
            <a:off x="7974515" y="3927820"/>
            <a:ext cx="4057650" cy="2695575"/>
          </a:xfrm>
          <a:prstGeom prst="rect">
            <a:avLst/>
          </a:prstGeom>
        </p:spPr>
      </p:pic>
      <p:sp>
        <p:nvSpPr>
          <p:cNvPr id="5" name="Rectangle 4">
            <a:extLst>
              <a:ext uri="{FF2B5EF4-FFF2-40B4-BE49-F238E27FC236}">
                <a16:creationId xmlns:a16="http://schemas.microsoft.com/office/drawing/2014/main" id="{A5154AAD-748F-9FD8-7C47-92B35C1DDA73}"/>
              </a:ext>
            </a:extLst>
          </p:cNvPr>
          <p:cNvSpPr/>
          <p:nvPr/>
        </p:nvSpPr>
        <p:spPr>
          <a:xfrm flipH="1">
            <a:off x="10038000" y="6087533"/>
            <a:ext cx="45719" cy="328991"/>
          </a:xfrm>
          <a:prstGeom prst="rect">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E55CBE19-684B-9845-D00E-3EEAA7427930}"/>
                  </a:ext>
                </a:extLst>
              </p:cNvPr>
              <p:cNvSpPr txBox="1"/>
              <p:nvPr/>
            </p:nvSpPr>
            <p:spPr>
              <a:xfrm>
                <a:off x="9919848" y="6379280"/>
                <a:ext cx="327741" cy="43088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rPr>
                        <m:t>3</m:t>
                      </m:r>
                    </m:oMath>
                  </m:oMathPara>
                </a14:m>
                <a:endParaRPr lang="en-US" sz="2200" dirty="0"/>
              </a:p>
            </p:txBody>
          </p:sp>
        </mc:Choice>
        <mc:Fallback xmlns="">
          <p:sp>
            <p:nvSpPr>
              <p:cNvPr id="6" name="TextBox 5">
                <a:extLst>
                  <a:ext uri="{FF2B5EF4-FFF2-40B4-BE49-F238E27FC236}">
                    <a16:creationId xmlns:a16="http://schemas.microsoft.com/office/drawing/2014/main" id="{E55CBE19-684B-9845-D00E-3EEAA7427930}"/>
                  </a:ext>
                </a:extLst>
              </p:cNvPr>
              <p:cNvSpPr txBox="1">
                <a:spLocks noRot="1" noChangeAspect="1" noMove="1" noResize="1" noEditPoints="1" noAdjustHandles="1" noChangeArrowheads="1" noChangeShapeType="1" noTextEdit="1"/>
              </p:cNvSpPr>
              <p:nvPr/>
            </p:nvSpPr>
            <p:spPr>
              <a:xfrm>
                <a:off x="9919848" y="6379280"/>
                <a:ext cx="327741" cy="430887"/>
              </a:xfrm>
              <a:prstGeom prst="rect">
                <a:avLst/>
              </a:prstGeom>
              <a:blipFill>
                <a:blip r:embed="rId4"/>
                <a:stretch>
                  <a:fillRect l="-1852" r="-3704"/>
                </a:stretch>
              </a:blipFill>
            </p:spPr>
            <p:txBody>
              <a:bodyPr/>
              <a:lstStyle/>
              <a:p>
                <a:r>
                  <a:rPr lang="en-US">
                    <a:noFill/>
                  </a:rPr>
                  <a:t> </a:t>
                </a:r>
              </a:p>
            </p:txBody>
          </p:sp>
        </mc:Fallback>
      </mc:AlternateContent>
      <p:sp>
        <p:nvSpPr>
          <p:cNvPr id="7" name="Rectangle 6">
            <a:extLst>
              <a:ext uri="{FF2B5EF4-FFF2-40B4-BE49-F238E27FC236}">
                <a16:creationId xmlns:a16="http://schemas.microsoft.com/office/drawing/2014/main" id="{D08F0A40-B35A-B1C3-FDC6-EEE9586DD97F}"/>
              </a:ext>
            </a:extLst>
          </p:cNvPr>
          <p:cNvSpPr/>
          <p:nvPr/>
        </p:nvSpPr>
        <p:spPr>
          <a:xfrm flipH="1">
            <a:off x="10460875" y="6058926"/>
            <a:ext cx="45719" cy="328991"/>
          </a:xfrm>
          <a:prstGeom prst="rect">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1308449D-FBD1-C359-9A75-24001E0CAD5D}"/>
                  </a:ext>
                </a:extLst>
              </p:cNvPr>
              <p:cNvSpPr txBox="1"/>
              <p:nvPr/>
            </p:nvSpPr>
            <p:spPr>
              <a:xfrm>
                <a:off x="10342723" y="6382958"/>
                <a:ext cx="327741" cy="43088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rPr>
                        <m:t>4</m:t>
                      </m:r>
                    </m:oMath>
                  </m:oMathPara>
                </a14:m>
                <a:endParaRPr lang="en-US" sz="2200" dirty="0"/>
              </a:p>
            </p:txBody>
          </p:sp>
        </mc:Choice>
        <mc:Fallback xmlns="">
          <p:sp>
            <p:nvSpPr>
              <p:cNvPr id="8" name="TextBox 7">
                <a:extLst>
                  <a:ext uri="{FF2B5EF4-FFF2-40B4-BE49-F238E27FC236}">
                    <a16:creationId xmlns:a16="http://schemas.microsoft.com/office/drawing/2014/main" id="{1308449D-FBD1-C359-9A75-24001E0CAD5D}"/>
                  </a:ext>
                </a:extLst>
              </p:cNvPr>
              <p:cNvSpPr txBox="1">
                <a:spLocks noRot="1" noChangeAspect="1" noMove="1" noResize="1" noEditPoints="1" noAdjustHandles="1" noChangeArrowheads="1" noChangeShapeType="1" noTextEdit="1"/>
              </p:cNvSpPr>
              <p:nvPr/>
            </p:nvSpPr>
            <p:spPr>
              <a:xfrm>
                <a:off x="10342723" y="6382958"/>
                <a:ext cx="327741" cy="430887"/>
              </a:xfrm>
              <a:prstGeom prst="rect">
                <a:avLst/>
              </a:prstGeom>
              <a:blipFill>
                <a:blip r:embed="rId5"/>
                <a:stretch>
                  <a:fillRect l="-1887" r="-5660"/>
                </a:stretch>
              </a:blipFill>
            </p:spPr>
            <p:txBody>
              <a:bodyPr/>
              <a:lstStyle/>
              <a:p>
                <a:r>
                  <a:rPr lang="en-US">
                    <a:noFill/>
                  </a:rPr>
                  <a:t> </a:t>
                </a:r>
              </a:p>
            </p:txBody>
          </p:sp>
        </mc:Fallback>
      </mc:AlternateContent>
      <p:cxnSp>
        <p:nvCxnSpPr>
          <p:cNvPr id="9" name="Straight Connector 8">
            <a:extLst>
              <a:ext uri="{FF2B5EF4-FFF2-40B4-BE49-F238E27FC236}">
                <a16:creationId xmlns:a16="http://schemas.microsoft.com/office/drawing/2014/main" id="{804A7F61-9D76-BD44-C37D-EC1BF7131146}"/>
              </a:ext>
            </a:extLst>
          </p:cNvPr>
          <p:cNvCxnSpPr>
            <a:cxnSpLocks/>
          </p:cNvCxnSpPr>
          <p:nvPr/>
        </p:nvCxnSpPr>
        <p:spPr>
          <a:xfrm>
            <a:off x="10043924" y="4140201"/>
            <a:ext cx="22860" cy="2069180"/>
          </a:xfrm>
          <a:prstGeom prst="line">
            <a:avLst/>
          </a:prstGeom>
          <a:ln w="38100">
            <a:solidFill>
              <a:schemeClr val="accent2">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A243916-3980-ACBF-2F20-5399E7E611A1}"/>
              </a:ext>
            </a:extLst>
          </p:cNvPr>
          <p:cNvCxnSpPr>
            <a:cxnSpLocks/>
          </p:cNvCxnSpPr>
          <p:nvPr/>
        </p:nvCxnSpPr>
        <p:spPr>
          <a:xfrm>
            <a:off x="10456476" y="4343797"/>
            <a:ext cx="34371" cy="1879624"/>
          </a:xfrm>
          <a:prstGeom prst="line">
            <a:avLst/>
          </a:prstGeom>
          <a:ln w="38100">
            <a:solidFill>
              <a:schemeClr val="accent4">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C0F6C70B-CDEA-A374-AE63-CE07827D145D}"/>
              </a:ext>
            </a:extLst>
          </p:cNvPr>
          <p:cNvSpPr/>
          <p:nvPr/>
        </p:nvSpPr>
        <p:spPr>
          <a:xfrm flipH="1">
            <a:off x="9139106" y="6083919"/>
            <a:ext cx="45719" cy="328991"/>
          </a:xfrm>
          <a:prstGeom prst="rect">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B951E1F6-708E-53DF-0434-6C8ADCA9FBA7}"/>
                  </a:ext>
                </a:extLst>
              </p:cNvPr>
              <p:cNvSpPr txBox="1"/>
              <p:nvPr/>
            </p:nvSpPr>
            <p:spPr>
              <a:xfrm>
                <a:off x="9020954" y="6407951"/>
                <a:ext cx="327741" cy="43088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rPr>
                        <m:t>1</m:t>
                      </m:r>
                    </m:oMath>
                  </m:oMathPara>
                </a14:m>
                <a:endParaRPr lang="en-US" sz="2200" dirty="0"/>
              </a:p>
            </p:txBody>
          </p:sp>
        </mc:Choice>
        <mc:Fallback xmlns="">
          <p:sp>
            <p:nvSpPr>
              <p:cNvPr id="14" name="TextBox 13">
                <a:extLst>
                  <a:ext uri="{FF2B5EF4-FFF2-40B4-BE49-F238E27FC236}">
                    <a16:creationId xmlns:a16="http://schemas.microsoft.com/office/drawing/2014/main" id="{B951E1F6-708E-53DF-0434-6C8ADCA9FBA7}"/>
                  </a:ext>
                </a:extLst>
              </p:cNvPr>
              <p:cNvSpPr txBox="1">
                <a:spLocks noRot="1" noChangeAspect="1" noMove="1" noResize="1" noEditPoints="1" noAdjustHandles="1" noChangeArrowheads="1" noChangeShapeType="1" noTextEdit="1"/>
              </p:cNvSpPr>
              <p:nvPr/>
            </p:nvSpPr>
            <p:spPr>
              <a:xfrm>
                <a:off x="9020954" y="6407951"/>
                <a:ext cx="327741" cy="430887"/>
              </a:xfrm>
              <a:prstGeom prst="rect">
                <a:avLst/>
              </a:prstGeom>
              <a:blipFill>
                <a:blip r:embed="rId6"/>
                <a:stretch>
                  <a:fillRect l="-1852" r="-3704"/>
                </a:stretch>
              </a:blipFill>
            </p:spPr>
            <p:txBody>
              <a:bodyPr/>
              <a:lstStyle/>
              <a:p>
                <a:r>
                  <a:rPr lang="en-US">
                    <a:noFill/>
                  </a:rPr>
                  <a:t> </a:t>
                </a:r>
              </a:p>
            </p:txBody>
          </p:sp>
        </mc:Fallback>
      </mc:AlternateContent>
      <p:cxnSp>
        <p:nvCxnSpPr>
          <p:cNvPr id="15" name="Straight Connector 14">
            <a:extLst>
              <a:ext uri="{FF2B5EF4-FFF2-40B4-BE49-F238E27FC236}">
                <a16:creationId xmlns:a16="http://schemas.microsoft.com/office/drawing/2014/main" id="{24FC6ABA-2E88-4D92-E512-E4DE0C5744EE}"/>
              </a:ext>
            </a:extLst>
          </p:cNvPr>
          <p:cNvCxnSpPr>
            <a:cxnSpLocks/>
          </p:cNvCxnSpPr>
          <p:nvPr/>
        </p:nvCxnSpPr>
        <p:spPr>
          <a:xfrm>
            <a:off x="9151302" y="5276335"/>
            <a:ext cx="17776" cy="972079"/>
          </a:xfrm>
          <a:prstGeom prst="line">
            <a:avLst/>
          </a:prstGeom>
          <a:ln w="38100">
            <a:solidFill>
              <a:schemeClr val="accent4">
                <a:lumMod val="75000"/>
              </a:schemeClr>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82727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7E4F0-D353-4BC7-BFFA-D9C0B97D9050}"/>
              </a:ext>
            </a:extLst>
          </p:cNvPr>
          <p:cNvSpPr>
            <a:spLocks noGrp="1"/>
          </p:cNvSpPr>
          <p:nvPr>
            <p:ph type="title"/>
          </p:nvPr>
        </p:nvSpPr>
        <p:spPr/>
        <p:txBody>
          <a:bodyPr/>
          <a:lstStyle/>
          <a:p>
            <a:r>
              <a:rPr lang="en-US" dirty="0"/>
              <a:t>More practice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1DA27B3-7F8D-446D-828F-3067575A4300}"/>
                  </a:ext>
                </a:extLst>
              </p:cNvPr>
              <p:cNvSpPr>
                <a:spLocks noGrp="1"/>
              </p:cNvSpPr>
              <p:nvPr>
                <p:ph idx="1"/>
              </p:nvPr>
            </p:nvSpPr>
            <p:spPr/>
            <p:txBody>
              <a:bodyPr/>
              <a:lstStyle/>
              <a:p>
                <a:r>
                  <a:rPr lang="en-US" dirty="0"/>
                  <a:t>How do we find </a:t>
                </a:r>
                <a14:m>
                  <m:oMath xmlns:m="http://schemas.openxmlformats.org/officeDocument/2006/math">
                    <m:r>
                      <m:rPr>
                        <m:sty m:val="p"/>
                      </m:rPr>
                      <a:rPr lang="en-US" b="0" i="0" smtClean="0">
                        <a:latin typeface="Cambria Math" panose="02040503050406030204" pitchFamily="18" charset="0"/>
                      </a:rPr>
                      <m:t>Φ</m:t>
                    </m:r>
                    <m:d>
                      <m:dPr>
                        <m:ctrlPr>
                          <a:rPr lang="en-US" b="0" i="1" smtClean="0">
                            <a:latin typeface="Cambria Math" panose="02040503050406030204" pitchFamily="18" charset="0"/>
                          </a:rPr>
                        </m:ctrlPr>
                      </m:dPr>
                      <m:e>
                        <m:r>
                          <a:rPr lang="en-US" b="0" i="1" smtClean="0">
                            <a:latin typeface="Cambria Math" panose="02040503050406030204" pitchFamily="18" charset="0"/>
                          </a:rPr>
                          <m:t>−1.41</m:t>
                        </m:r>
                      </m:e>
                    </m:d>
                    <m:r>
                      <a:rPr lang="en-US" b="0" i="1" smtClean="0">
                        <a:latin typeface="Cambria Math" panose="02040503050406030204" pitchFamily="18" charset="0"/>
                      </a:rPr>
                      <m:t>=</m:t>
                    </m:r>
                    <m:r>
                      <a:rPr lang="en-US" i="1">
                        <a:latin typeface="Cambria Math" panose="02040503050406030204" pitchFamily="18" charset="0"/>
                      </a:rPr>
                      <m:t>ℙ</m:t>
                    </m:r>
                    <m:d>
                      <m:dPr>
                        <m:ctrlPr>
                          <a:rPr lang="en-US" i="1">
                            <a:latin typeface="Cambria Math" panose="02040503050406030204" pitchFamily="18" charset="0"/>
                          </a:rPr>
                        </m:ctrlPr>
                      </m:dPr>
                      <m:e>
                        <m:r>
                          <a:rPr lang="en-US" i="1">
                            <a:latin typeface="Cambria Math" panose="02040503050406030204" pitchFamily="18" charset="0"/>
                          </a:rPr>
                          <m:t>𝑍</m:t>
                        </m:r>
                        <m:r>
                          <a:rPr lang="en-US" i="1">
                            <a:latin typeface="Cambria Math" panose="02040503050406030204" pitchFamily="18" charset="0"/>
                          </a:rPr>
                          <m:t>≤−1.41</m:t>
                        </m:r>
                      </m:e>
                    </m:d>
                  </m:oMath>
                </a14:m>
                <a:r>
                  <a:rPr lang="en-US" dirty="0"/>
                  <a:t>? Our table only has CDF values for positive numbers! 😱</a:t>
                </a:r>
              </a:p>
              <a:p>
                <a:endParaRPr lang="en-US" dirty="0"/>
              </a:p>
              <a:p>
                <a:r>
                  <a:rPr lang="en-US" b="1" dirty="0"/>
                  <a:t>Recall: the normal distribution is </a:t>
                </a:r>
                <a:r>
                  <a:rPr lang="en-US" b="1" u="sng" dirty="0"/>
                  <a:t>symmetric</a:t>
                </a:r>
              </a:p>
              <a:p>
                <a14:m>
                  <m:oMath xmlns:m="http://schemas.openxmlformats.org/officeDocument/2006/math">
                    <m:r>
                      <a:rPr lang="en-US" i="1" smtClean="0">
                        <a:latin typeface="Cambria Math" panose="02040503050406030204" pitchFamily="18" charset="0"/>
                      </a:rPr>
                      <m:t>ℙ</m:t>
                    </m:r>
                    <m:d>
                      <m:dPr>
                        <m:ctrlPr>
                          <a:rPr lang="en-US" i="1">
                            <a:latin typeface="Cambria Math" panose="02040503050406030204" pitchFamily="18" charset="0"/>
                          </a:rPr>
                        </m:ctrlPr>
                      </m:dPr>
                      <m:e>
                        <m:r>
                          <a:rPr lang="en-US" i="1">
                            <a:latin typeface="Cambria Math" panose="02040503050406030204" pitchFamily="18" charset="0"/>
                          </a:rPr>
                          <m:t>𝑍</m:t>
                        </m:r>
                        <m:r>
                          <a:rPr lang="en-US" i="1">
                            <a:latin typeface="Cambria Math" panose="02040503050406030204" pitchFamily="18" charset="0"/>
                          </a:rPr>
                          <m:t>≤−1.41</m:t>
                        </m:r>
                      </m:e>
                    </m:d>
                    <m:r>
                      <a:rPr lang="en-US" b="0" i="1" smtClean="0">
                        <a:latin typeface="Cambria Math" panose="02040503050406030204" pitchFamily="18" charset="0"/>
                      </a:rPr>
                      <m:t>=</m:t>
                    </m:r>
                  </m:oMath>
                </a14:m>
                <a:endParaRPr lang="en-US" b="0" i="1" dirty="0">
                  <a:latin typeface="Cambria Math" panose="02040503050406030204" pitchFamily="18" charset="0"/>
                </a:endParaRPr>
              </a:p>
              <a:p>
                <a:endParaRPr lang="en-US" dirty="0"/>
              </a:p>
            </p:txBody>
          </p:sp>
        </mc:Choice>
        <mc:Fallback xmlns="">
          <p:sp>
            <p:nvSpPr>
              <p:cNvPr id="3" name="Content Placeholder 2">
                <a:extLst>
                  <a:ext uri="{FF2B5EF4-FFF2-40B4-BE49-F238E27FC236}">
                    <a16:creationId xmlns:a16="http://schemas.microsoft.com/office/drawing/2014/main" id="{71DA27B3-7F8D-446D-828F-3067575A4300}"/>
                  </a:ext>
                </a:extLst>
              </p:cNvPr>
              <p:cNvSpPr>
                <a:spLocks noGrp="1" noRot="1" noChangeAspect="1" noMove="1" noResize="1" noEditPoints="1" noAdjustHandles="1" noChangeArrowheads="1" noChangeShapeType="1" noTextEdit="1"/>
              </p:cNvSpPr>
              <p:nvPr>
                <p:ph idx="1"/>
              </p:nvPr>
            </p:nvSpPr>
            <p:spPr>
              <a:blipFill>
                <a:blip r:embed="rId2"/>
                <a:stretch>
                  <a:fillRect l="-708" t="-2138"/>
                </a:stretch>
              </a:blipFill>
            </p:spPr>
            <p:txBody>
              <a:bodyPr/>
              <a:lstStyle/>
              <a:p>
                <a:r>
                  <a:rPr lang="en-US">
                    <a:noFill/>
                  </a:rPr>
                  <a:t> </a:t>
                </a:r>
              </a:p>
            </p:txBody>
          </p:sp>
        </mc:Fallback>
      </mc:AlternateContent>
      <p:pic>
        <p:nvPicPr>
          <p:cNvPr id="4" name="Picture 3">
            <a:extLst>
              <a:ext uri="{FF2B5EF4-FFF2-40B4-BE49-F238E27FC236}">
                <a16:creationId xmlns:a16="http://schemas.microsoft.com/office/drawing/2014/main" id="{1FA8D8B3-DE10-2921-DDBA-EB2838EC8A11}"/>
              </a:ext>
            </a:extLst>
          </p:cNvPr>
          <p:cNvPicPr>
            <a:picLocks noChangeAspect="1"/>
          </p:cNvPicPr>
          <p:nvPr/>
        </p:nvPicPr>
        <p:blipFill>
          <a:blip r:embed="rId3"/>
          <a:stretch>
            <a:fillRect/>
          </a:stretch>
        </p:blipFill>
        <p:spPr>
          <a:xfrm>
            <a:off x="7974515" y="3927820"/>
            <a:ext cx="4057650" cy="2695575"/>
          </a:xfrm>
          <a:prstGeom prst="rect">
            <a:avLst/>
          </a:prstGeom>
        </p:spPr>
      </p:pic>
      <p:sp>
        <p:nvSpPr>
          <p:cNvPr id="5" name="Rectangle 4">
            <a:extLst>
              <a:ext uri="{FF2B5EF4-FFF2-40B4-BE49-F238E27FC236}">
                <a16:creationId xmlns:a16="http://schemas.microsoft.com/office/drawing/2014/main" id="{A5154AAD-748F-9FD8-7C47-92B35C1DDA73}"/>
              </a:ext>
            </a:extLst>
          </p:cNvPr>
          <p:cNvSpPr/>
          <p:nvPr/>
        </p:nvSpPr>
        <p:spPr>
          <a:xfrm flipH="1">
            <a:off x="10038000" y="6087533"/>
            <a:ext cx="45719" cy="328991"/>
          </a:xfrm>
          <a:prstGeom prst="rect">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E55CBE19-684B-9845-D00E-3EEAA7427930}"/>
                  </a:ext>
                </a:extLst>
              </p:cNvPr>
              <p:cNvSpPr txBox="1"/>
              <p:nvPr/>
            </p:nvSpPr>
            <p:spPr>
              <a:xfrm>
                <a:off x="9919848" y="6379280"/>
                <a:ext cx="327741" cy="43088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rPr>
                        <m:t>1</m:t>
                      </m:r>
                    </m:oMath>
                  </m:oMathPara>
                </a14:m>
                <a:endParaRPr lang="en-US" sz="2200" dirty="0"/>
              </a:p>
            </p:txBody>
          </p:sp>
        </mc:Choice>
        <mc:Fallback xmlns="">
          <p:sp>
            <p:nvSpPr>
              <p:cNvPr id="6" name="TextBox 5">
                <a:extLst>
                  <a:ext uri="{FF2B5EF4-FFF2-40B4-BE49-F238E27FC236}">
                    <a16:creationId xmlns:a16="http://schemas.microsoft.com/office/drawing/2014/main" id="{E55CBE19-684B-9845-D00E-3EEAA7427930}"/>
                  </a:ext>
                </a:extLst>
              </p:cNvPr>
              <p:cNvSpPr txBox="1">
                <a:spLocks noRot="1" noChangeAspect="1" noMove="1" noResize="1" noEditPoints="1" noAdjustHandles="1" noChangeArrowheads="1" noChangeShapeType="1" noTextEdit="1"/>
              </p:cNvSpPr>
              <p:nvPr/>
            </p:nvSpPr>
            <p:spPr>
              <a:xfrm>
                <a:off x="9919848" y="6379280"/>
                <a:ext cx="327741" cy="430887"/>
              </a:xfrm>
              <a:prstGeom prst="rect">
                <a:avLst/>
              </a:prstGeom>
              <a:blipFill>
                <a:blip r:embed="rId4"/>
                <a:stretch>
                  <a:fillRect l="-1852" r="-3704"/>
                </a:stretch>
              </a:blipFill>
            </p:spPr>
            <p:txBody>
              <a:bodyPr/>
              <a:lstStyle/>
              <a:p>
                <a:r>
                  <a:rPr lang="en-US">
                    <a:noFill/>
                  </a:rPr>
                  <a:t> </a:t>
                </a:r>
              </a:p>
            </p:txBody>
          </p:sp>
        </mc:Fallback>
      </mc:AlternateContent>
      <p:sp>
        <p:nvSpPr>
          <p:cNvPr id="7" name="Rectangle 6">
            <a:extLst>
              <a:ext uri="{FF2B5EF4-FFF2-40B4-BE49-F238E27FC236}">
                <a16:creationId xmlns:a16="http://schemas.microsoft.com/office/drawing/2014/main" id="{D08F0A40-B35A-B1C3-FDC6-EEE9586DD97F}"/>
              </a:ext>
            </a:extLst>
          </p:cNvPr>
          <p:cNvSpPr/>
          <p:nvPr/>
        </p:nvSpPr>
        <p:spPr>
          <a:xfrm flipH="1">
            <a:off x="10816475" y="6058926"/>
            <a:ext cx="45719" cy="328991"/>
          </a:xfrm>
          <a:prstGeom prst="rect">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1308449D-FBD1-C359-9A75-24001E0CAD5D}"/>
                  </a:ext>
                </a:extLst>
              </p:cNvPr>
              <p:cNvSpPr txBox="1"/>
              <p:nvPr/>
            </p:nvSpPr>
            <p:spPr>
              <a:xfrm>
                <a:off x="10586563" y="6382958"/>
                <a:ext cx="594171" cy="43088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rPr>
                        <m:t>1.41</m:t>
                      </m:r>
                    </m:oMath>
                  </m:oMathPara>
                </a14:m>
                <a:endParaRPr lang="en-US" sz="2200" dirty="0"/>
              </a:p>
            </p:txBody>
          </p:sp>
        </mc:Choice>
        <mc:Fallback xmlns="">
          <p:sp>
            <p:nvSpPr>
              <p:cNvPr id="8" name="TextBox 7">
                <a:extLst>
                  <a:ext uri="{FF2B5EF4-FFF2-40B4-BE49-F238E27FC236}">
                    <a16:creationId xmlns:a16="http://schemas.microsoft.com/office/drawing/2014/main" id="{1308449D-FBD1-C359-9A75-24001E0CAD5D}"/>
                  </a:ext>
                </a:extLst>
              </p:cNvPr>
              <p:cNvSpPr txBox="1">
                <a:spLocks noRot="1" noChangeAspect="1" noMove="1" noResize="1" noEditPoints="1" noAdjustHandles="1" noChangeArrowheads="1" noChangeShapeType="1" noTextEdit="1"/>
              </p:cNvSpPr>
              <p:nvPr/>
            </p:nvSpPr>
            <p:spPr>
              <a:xfrm>
                <a:off x="10586563" y="6382958"/>
                <a:ext cx="594171" cy="430887"/>
              </a:xfrm>
              <a:prstGeom prst="rect">
                <a:avLst/>
              </a:prstGeom>
              <a:blipFill>
                <a:blip r:embed="rId5"/>
                <a:stretch>
                  <a:fillRect l="-1031" r="-19588"/>
                </a:stretch>
              </a:blipFill>
            </p:spPr>
            <p:txBody>
              <a:bodyPr/>
              <a:lstStyle/>
              <a:p>
                <a:r>
                  <a:rPr lang="en-US">
                    <a:noFill/>
                  </a:rPr>
                  <a:t> </a:t>
                </a:r>
              </a:p>
            </p:txBody>
          </p:sp>
        </mc:Fallback>
      </mc:AlternateContent>
      <p:cxnSp>
        <p:nvCxnSpPr>
          <p:cNvPr id="9" name="Straight Connector 8">
            <a:extLst>
              <a:ext uri="{FF2B5EF4-FFF2-40B4-BE49-F238E27FC236}">
                <a16:creationId xmlns:a16="http://schemas.microsoft.com/office/drawing/2014/main" id="{804A7F61-9D76-BD44-C37D-EC1BF7131146}"/>
              </a:ext>
            </a:extLst>
          </p:cNvPr>
          <p:cNvCxnSpPr>
            <a:cxnSpLocks/>
          </p:cNvCxnSpPr>
          <p:nvPr/>
        </p:nvCxnSpPr>
        <p:spPr>
          <a:xfrm>
            <a:off x="10043924" y="4140201"/>
            <a:ext cx="22860" cy="2069180"/>
          </a:xfrm>
          <a:prstGeom prst="line">
            <a:avLst/>
          </a:prstGeom>
          <a:ln w="38100">
            <a:solidFill>
              <a:schemeClr val="accent2">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A243916-3980-ACBF-2F20-5399E7E611A1}"/>
              </a:ext>
            </a:extLst>
          </p:cNvPr>
          <p:cNvCxnSpPr>
            <a:cxnSpLocks/>
          </p:cNvCxnSpPr>
          <p:nvPr/>
        </p:nvCxnSpPr>
        <p:spPr>
          <a:xfrm>
            <a:off x="10846447" y="5276335"/>
            <a:ext cx="0" cy="947086"/>
          </a:xfrm>
          <a:prstGeom prst="line">
            <a:avLst/>
          </a:prstGeom>
          <a:ln w="38100">
            <a:solidFill>
              <a:schemeClr val="accent4">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C0F6C70B-CDEA-A374-AE63-CE07827D145D}"/>
              </a:ext>
            </a:extLst>
          </p:cNvPr>
          <p:cNvSpPr/>
          <p:nvPr/>
        </p:nvSpPr>
        <p:spPr>
          <a:xfrm flipH="1">
            <a:off x="9139106" y="6083919"/>
            <a:ext cx="45719" cy="328991"/>
          </a:xfrm>
          <a:prstGeom prst="rect">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B951E1F6-708E-53DF-0434-6C8ADCA9FBA7}"/>
                  </a:ext>
                </a:extLst>
              </p:cNvPr>
              <p:cNvSpPr txBox="1"/>
              <p:nvPr/>
            </p:nvSpPr>
            <p:spPr>
              <a:xfrm>
                <a:off x="8558148" y="6407951"/>
                <a:ext cx="790548" cy="43088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rPr>
                        <m:t>−1.41</m:t>
                      </m:r>
                    </m:oMath>
                  </m:oMathPara>
                </a14:m>
                <a:endParaRPr lang="en-US" sz="2200" dirty="0"/>
              </a:p>
            </p:txBody>
          </p:sp>
        </mc:Choice>
        <mc:Fallback xmlns="">
          <p:sp>
            <p:nvSpPr>
              <p:cNvPr id="14" name="TextBox 13">
                <a:extLst>
                  <a:ext uri="{FF2B5EF4-FFF2-40B4-BE49-F238E27FC236}">
                    <a16:creationId xmlns:a16="http://schemas.microsoft.com/office/drawing/2014/main" id="{B951E1F6-708E-53DF-0434-6C8ADCA9FBA7}"/>
                  </a:ext>
                </a:extLst>
              </p:cNvPr>
              <p:cNvSpPr txBox="1">
                <a:spLocks noRot="1" noChangeAspect="1" noMove="1" noResize="1" noEditPoints="1" noAdjustHandles="1" noChangeArrowheads="1" noChangeShapeType="1" noTextEdit="1"/>
              </p:cNvSpPr>
              <p:nvPr/>
            </p:nvSpPr>
            <p:spPr>
              <a:xfrm>
                <a:off x="8558148" y="6407951"/>
                <a:ext cx="790548" cy="430887"/>
              </a:xfrm>
              <a:prstGeom prst="rect">
                <a:avLst/>
              </a:prstGeom>
              <a:blipFill>
                <a:blip r:embed="rId6"/>
                <a:stretch>
                  <a:fillRect r="-15385"/>
                </a:stretch>
              </a:blipFill>
            </p:spPr>
            <p:txBody>
              <a:bodyPr/>
              <a:lstStyle/>
              <a:p>
                <a:r>
                  <a:rPr lang="en-US">
                    <a:noFill/>
                  </a:rPr>
                  <a:t> </a:t>
                </a:r>
              </a:p>
            </p:txBody>
          </p:sp>
        </mc:Fallback>
      </mc:AlternateContent>
      <p:cxnSp>
        <p:nvCxnSpPr>
          <p:cNvPr id="15" name="Straight Connector 14">
            <a:extLst>
              <a:ext uri="{FF2B5EF4-FFF2-40B4-BE49-F238E27FC236}">
                <a16:creationId xmlns:a16="http://schemas.microsoft.com/office/drawing/2014/main" id="{24FC6ABA-2E88-4D92-E512-E4DE0C5744EE}"/>
              </a:ext>
            </a:extLst>
          </p:cNvPr>
          <p:cNvCxnSpPr>
            <a:cxnSpLocks/>
          </p:cNvCxnSpPr>
          <p:nvPr/>
        </p:nvCxnSpPr>
        <p:spPr>
          <a:xfrm>
            <a:off x="9151302" y="5276335"/>
            <a:ext cx="17776" cy="972079"/>
          </a:xfrm>
          <a:prstGeom prst="line">
            <a:avLst/>
          </a:prstGeom>
          <a:ln w="38100">
            <a:solidFill>
              <a:schemeClr val="accent4">
                <a:lumMod val="75000"/>
              </a:schemeClr>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59801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B202F3A6-E07F-8BC0-0A51-033005337BB9}"/>
              </a:ext>
            </a:extLst>
          </p:cNvPr>
          <p:cNvCxnSpPr>
            <a:cxnSpLocks/>
          </p:cNvCxnSpPr>
          <p:nvPr/>
        </p:nvCxnSpPr>
        <p:spPr>
          <a:xfrm>
            <a:off x="6096000" y="445770"/>
            <a:ext cx="0" cy="6035040"/>
          </a:xfrm>
          <a:prstGeom prst="line">
            <a:avLst/>
          </a:prstGeom>
          <a:ln w="38100">
            <a:solidFill>
              <a:schemeClr val="accent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6811CEE-599E-C888-AF97-8A97DBEEF38E}"/>
              </a:ext>
            </a:extLst>
          </p:cNvPr>
          <p:cNvSpPr>
            <a:spLocks noGrp="1"/>
          </p:cNvSpPr>
          <p:nvPr>
            <p:ph type="title"/>
          </p:nvPr>
        </p:nvSpPr>
        <p:spPr>
          <a:xfrm>
            <a:off x="575239" y="263276"/>
            <a:ext cx="5520761" cy="1014667"/>
          </a:xfrm>
        </p:spPr>
        <p:txBody>
          <a:bodyPr>
            <a:normAutofit/>
          </a:bodyPr>
          <a:lstStyle/>
          <a:p>
            <a:r>
              <a:rPr lang="en-US" b="1" i="1" dirty="0"/>
              <a:t>Discrete</a:t>
            </a:r>
            <a:r>
              <a:rPr lang="en-US" dirty="0"/>
              <a:t> RVs</a:t>
            </a:r>
          </a:p>
        </p:txBody>
      </p:sp>
      <p:sp>
        <p:nvSpPr>
          <p:cNvPr id="3" name="Content Placeholder 2">
            <a:extLst>
              <a:ext uri="{FF2B5EF4-FFF2-40B4-BE49-F238E27FC236}">
                <a16:creationId xmlns:a16="http://schemas.microsoft.com/office/drawing/2014/main" id="{BA27EACA-9C17-3F8D-FFBF-E86D995118E4}"/>
              </a:ext>
            </a:extLst>
          </p:cNvPr>
          <p:cNvSpPr>
            <a:spLocks noGrp="1"/>
          </p:cNvSpPr>
          <p:nvPr>
            <p:ph idx="1"/>
          </p:nvPr>
        </p:nvSpPr>
        <p:spPr>
          <a:xfrm>
            <a:off x="575240" y="1166676"/>
            <a:ext cx="5445733" cy="5302703"/>
          </a:xfrm>
        </p:spPr>
        <p:txBody>
          <a:bodyPr>
            <a:normAutofit/>
          </a:bodyPr>
          <a:lstStyle/>
          <a:p>
            <a:r>
              <a:rPr lang="en-US" sz="2000" b="1" dirty="0">
                <a:solidFill>
                  <a:schemeClr val="accent5"/>
                </a:solidFill>
              </a:rPr>
              <a:t>Support</a:t>
            </a:r>
            <a:r>
              <a:rPr lang="en-US" sz="2000" b="1" dirty="0"/>
              <a:t> </a:t>
            </a:r>
            <a:r>
              <a:rPr lang="en-US" sz="2000" dirty="0"/>
              <a:t>is </a:t>
            </a:r>
            <a:r>
              <a:rPr lang="en-US" sz="2000" u="sng" dirty="0"/>
              <a:t>finite/countably infinite </a:t>
            </a:r>
            <a:r>
              <a:rPr lang="en-US" sz="2000" dirty="0"/>
              <a:t>(e.g. </a:t>
            </a:r>
            <a:r>
              <a:rPr lang="en-US" sz="2000" i="1" dirty="0"/>
              <a:t>integers</a:t>
            </a:r>
            <a:r>
              <a:rPr lang="en-US" sz="2000" dirty="0"/>
              <a:t>)</a:t>
            </a:r>
          </a:p>
          <a:p>
            <a:endParaRPr lang="en-US" sz="500" dirty="0"/>
          </a:p>
          <a:p>
            <a:endParaRPr lang="en-US" sz="2000" b="1" dirty="0">
              <a:solidFill>
                <a:schemeClr val="accent5"/>
              </a:solidFill>
            </a:endParaRPr>
          </a:p>
          <a:p>
            <a:endParaRPr lang="en-US" sz="2000" dirty="0"/>
          </a:p>
          <a:p>
            <a:endParaRPr lang="en-US" sz="2000" dirty="0"/>
          </a:p>
          <a:p>
            <a:endParaRPr lang="en-US" sz="2000" dirty="0"/>
          </a:p>
          <a:p>
            <a:pPr marL="0" indent="0">
              <a:buNone/>
            </a:pPr>
            <a:endParaRPr lang="en-US" sz="2000" dirty="0"/>
          </a:p>
          <a:p>
            <a:pPr marL="0" indent="0">
              <a:buNone/>
            </a:pPr>
            <a:endParaRPr lang="en-US" sz="2000" dirty="0"/>
          </a:p>
          <a:p>
            <a:endParaRPr lang="en-US" sz="400" b="1" dirty="0"/>
          </a:p>
          <a:p>
            <a:endParaRPr lang="en-US" sz="2000" b="1" dirty="0">
              <a:solidFill>
                <a:schemeClr val="accent5"/>
              </a:solidFill>
            </a:endParaRPr>
          </a:p>
        </p:txBody>
      </p:sp>
      <p:sp>
        <p:nvSpPr>
          <p:cNvPr id="4" name="Title 1">
            <a:extLst>
              <a:ext uri="{FF2B5EF4-FFF2-40B4-BE49-F238E27FC236}">
                <a16:creationId xmlns:a16="http://schemas.microsoft.com/office/drawing/2014/main" id="{99564E2D-F71A-6DCB-461C-AF14B0D2DA38}"/>
              </a:ext>
            </a:extLst>
          </p:cNvPr>
          <p:cNvSpPr txBox="1">
            <a:spLocks/>
          </p:cNvSpPr>
          <p:nvPr/>
        </p:nvSpPr>
        <p:spPr>
          <a:xfrm>
            <a:off x="6278880" y="263276"/>
            <a:ext cx="5520761" cy="1014667"/>
          </a:xfrm>
          <a:prstGeom prst="rect">
            <a:avLst/>
          </a:prstGeom>
        </p:spPr>
        <p:txBody>
          <a:bodyPr vert="horz" lIns="91440" tIns="45720" rIns="91440" bIns="45720" rtlCol="0" anchor="ctr">
            <a:normAutofit/>
          </a:bodyPr>
          <a:lstStyle>
            <a:lvl1pPr algn="l" defTabSz="914400" rtl="0" eaLnBrk="1" latinLnBrk="0" hangingPunct="1">
              <a:lnSpc>
                <a:spcPct val="80000"/>
              </a:lnSpc>
              <a:spcBef>
                <a:spcPct val="0"/>
              </a:spcBef>
              <a:buNone/>
              <a:defRPr sz="4400" kern="1200" cap="none" spc="100" baseline="0">
                <a:solidFill>
                  <a:schemeClr val="tx1">
                    <a:lumMod val="95000"/>
                    <a:lumOff val="5000"/>
                  </a:schemeClr>
                </a:solidFill>
                <a:latin typeface="Segoe UI" panose="020B0502040204020203" pitchFamily="34" charset="0"/>
                <a:ea typeface="+mj-ea"/>
                <a:cs typeface="Segoe UI" panose="020B0502040204020203" pitchFamily="34" charset="0"/>
              </a:defRPr>
            </a:lvl1pPr>
          </a:lstStyle>
          <a:p>
            <a:r>
              <a:rPr lang="en-US" b="1" i="1" dirty="0"/>
              <a:t>Continuous</a:t>
            </a:r>
            <a:r>
              <a:rPr lang="en-US" dirty="0"/>
              <a:t> RVs</a:t>
            </a:r>
          </a:p>
        </p:txBody>
      </p:sp>
      <p:sp>
        <p:nvSpPr>
          <p:cNvPr id="5" name="Content Placeholder 2">
            <a:extLst>
              <a:ext uri="{FF2B5EF4-FFF2-40B4-BE49-F238E27FC236}">
                <a16:creationId xmlns:a16="http://schemas.microsoft.com/office/drawing/2014/main" id="{CC59F384-8D8D-5895-0D89-85420EEEABF8}"/>
              </a:ext>
            </a:extLst>
          </p:cNvPr>
          <p:cNvSpPr txBox="1">
            <a:spLocks/>
          </p:cNvSpPr>
          <p:nvPr/>
        </p:nvSpPr>
        <p:spPr>
          <a:xfrm>
            <a:off x="6278880" y="1166676"/>
            <a:ext cx="6214110" cy="5714184"/>
          </a:xfrm>
          <a:prstGeom prst="rect">
            <a:avLst/>
          </a:prstGeom>
        </p:spPr>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800" kern="1200">
                <a:solidFill>
                  <a:schemeClr val="tx1"/>
                </a:solidFill>
                <a:latin typeface="Segoe UI Semilight" panose="020B0402040204020203" pitchFamily="34" charset="0"/>
                <a:ea typeface="+mn-ea"/>
                <a:cs typeface="Segoe UI Semilight" panose="020B0402040204020203" pitchFamily="34" charset="0"/>
              </a:defRPr>
            </a:lvl1pPr>
            <a:lvl2pPr marL="128016" indent="0" algn="l" defTabSz="914400" rtl="0" eaLnBrk="1" latinLnBrk="0" hangingPunct="1">
              <a:lnSpc>
                <a:spcPct val="90000"/>
              </a:lnSpc>
              <a:spcBef>
                <a:spcPts val="200"/>
              </a:spcBef>
              <a:spcAft>
                <a:spcPts val="400"/>
              </a:spcAft>
              <a:buClr>
                <a:srgbClr val="B6A479"/>
              </a:buClr>
              <a:buFont typeface="Segoe UI Semilight" panose="020B0402040204020203" pitchFamily="34" charset="0"/>
              <a:buNone/>
              <a:defRPr sz="2400" kern="1200" baseline="0">
                <a:solidFill>
                  <a:schemeClr val="tx1"/>
                </a:solidFill>
                <a:latin typeface="Segoe UI Semilight" panose="020B0402040204020203" pitchFamily="34" charset="0"/>
                <a:ea typeface="+mn-ea"/>
                <a:cs typeface="Segoe UI Semilight" panose="020B0402040204020203" pitchFamily="34" charset="0"/>
              </a:defRPr>
            </a:lvl2pPr>
            <a:lvl3pPr marL="448056"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3pPr>
            <a:lvl4pPr marL="59436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4pPr>
            <a:lvl5pPr marL="77724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r>
              <a:rPr lang="en-US" sz="2000" b="1" dirty="0">
                <a:solidFill>
                  <a:schemeClr val="accent5"/>
                </a:solidFill>
              </a:rPr>
              <a:t>Support</a:t>
            </a:r>
            <a:r>
              <a:rPr lang="en-US" sz="2000" b="1" dirty="0"/>
              <a:t> </a:t>
            </a:r>
            <a:r>
              <a:rPr lang="en-US" sz="2000" dirty="0"/>
              <a:t>is </a:t>
            </a:r>
            <a:r>
              <a:rPr lang="en-US" sz="2000" u="sng" dirty="0"/>
              <a:t>uncountably infinite</a:t>
            </a:r>
            <a:r>
              <a:rPr lang="en-US" sz="2000" dirty="0"/>
              <a:t> (e.g., </a:t>
            </a:r>
            <a:r>
              <a:rPr lang="en-US" sz="2000" i="1" dirty="0"/>
              <a:t>real numbers</a:t>
            </a:r>
            <a:r>
              <a:rPr lang="en-US" sz="2000" dirty="0"/>
              <a:t>)</a:t>
            </a:r>
          </a:p>
          <a:p>
            <a:pPr>
              <a:spcBef>
                <a:spcPts val="700"/>
              </a:spcBef>
              <a:spcAft>
                <a:spcPts val="0"/>
              </a:spcAft>
            </a:pPr>
            <a:endParaRPr lang="en-US" sz="1500" b="1" dirty="0">
              <a:solidFill>
                <a:schemeClr val="tx2">
                  <a:lumMod val="75000"/>
                </a:schemeClr>
              </a:solidFill>
            </a:endParaRPr>
          </a:p>
          <a:p>
            <a:pPr>
              <a:spcBef>
                <a:spcPts val="0"/>
              </a:spcBef>
            </a:pPr>
            <a:endParaRPr lang="en-US" sz="2000" b="1" dirty="0">
              <a:solidFill>
                <a:schemeClr val="accent5"/>
              </a:solidFill>
            </a:endParaRPr>
          </a:p>
          <a:p>
            <a:endParaRPr lang="en-US" sz="2000" dirty="0"/>
          </a:p>
          <a:p>
            <a:endParaRPr lang="en-US" sz="2000" dirty="0"/>
          </a:p>
          <a:p>
            <a:pPr marL="0" indent="0">
              <a:buNone/>
            </a:pPr>
            <a:endParaRPr lang="en-US" sz="2000" dirty="0"/>
          </a:p>
          <a:p>
            <a:pPr marL="0" indent="0">
              <a:buNone/>
            </a:pPr>
            <a:endParaRPr lang="en-US" sz="2000" dirty="0"/>
          </a:p>
          <a:p>
            <a:pPr marL="0" indent="0">
              <a:buNone/>
            </a:pPr>
            <a:endParaRPr lang="en-US" sz="1400" dirty="0"/>
          </a:p>
          <a:p>
            <a:pPr marL="0" indent="0">
              <a:buNone/>
            </a:pPr>
            <a:endParaRPr lang="en-US" sz="1400" dirty="0"/>
          </a:p>
          <a:p>
            <a:pPr>
              <a:spcAft>
                <a:spcPts val="0"/>
              </a:spcAft>
            </a:pPr>
            <a:endParaRPr lang="en-US" sz="2000" b="1" dirty="0">
              <a:solidFill>
                <a:schemeClr val="accent5"/>
              </a:solidFill>
            </a:endParaRPr>
          </a:p>
        </p:txBody>
      </p:sp>
    </p:spTree>
    <p:extLst>
      <p:ext uri="{BB962C8B-B14F-4D97-AF65-F5344CB8AC3E}">
        <p14:creationId xmlns:p14="http://schemas.microsoft.com/office/powerpoint/2010/main" val="7271095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7E4F0-D353-4BC7-BFFA-D9C0B97D9050}"/>
              </a:ext>
            </a:extLst>
          </p:cNvPr>
          <p:cNvSpPr>
            <a:spLocks noGrp="1"/>
          </p:cNvSpPr>
          <p:nvPr>
            <p:ph type="title"/>
          </p:nvPr>
        </p:nvSpPr>
        <p:spPr/>
        <p:txBody>
          <a:bodyPr/>
          <a:lstStyle/>
          <a:p>
            <a:r>
              <a:rPr lang="en-US" dirty="0"/>
              <a:t>More practice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1DA27B3-7F8D-446D-828F-3067575A4300}"/>
                  </a:ext>
                </a:extLst>
              </p:cNvPr>
              <p:cNvSpPr>
                <a:spLocks noGrp="1"/>
              </p:cNvSpPr>
              <p:nvPr>
                <p:ph idx="1"/>
              </p:nvPr>
            </p:nvSpPr>
            <p:spPr/>
            <p:txBody>
              <a:bodyPr/>
              <a:lstStyle/>
              <a:p>
                <a:r>
                  <a:rPr lang="en-US" dirty="0"/>
                  <a:t>How do we find </a:t>
                </a:r>
                <a14:m>
                  <m:oMath xmlns:m="http://schemas.openxmlformats.org/officeDocument/2006/math">
                    <m:r>
                      <m:rPr>
                        <m:sty m:val="p"/>
                      </m:rPr>
                      <a:rPr lang="en-US" b="0" i="0" smtClean="0">
                        <a:latin typeface="Cambria Math" panose="02040503050406030204" pitchFamily="18" charset="0"/>
                      </a:rPr>
                      <m:t>Φ</m:t>
                    </m:r>
                    <m:d>
                      <m:dPr>
                        <m:ctrlPr>
                          <a:rPr lang="en-US" b="0" i="1" smtClean="0">
                            <a:latin typeface="Cambria Math" panose="02040503050406030204" pitchFamily="18" charset="0"/>
                          </a:rPr>
                        </m:ctrlPr>
                      </m:dPr>
                      <m:e>
                        <m:r>
                          <a:rPr lang="en-US" b="0" i="1" smtClean="0">
                            <a:latin typeface="Cambria Math" panose="02040503050406030204" pitchFamily="18" charset="0"/>
                          </a:rPr>
                          <m:t>−1.41</m:t>
                        </m:r>
                      </m:e>
                    </m:d>
                    <m:r>
                      <a:rPr lang="en-US" b="0" i="1" smtClean="0">
                        <a:latin typeface="Cambria Math" panose="02040503050406030204" pitchFamily="18" charset="0"/>
                      </a:rPr>
                      <m:t>=</m:t>
                    </m:r>
                    <m:r>
                      <a:rPr lang="en-US" i="1">
                        <a:latin typeface="Cambria Math" panose="02040503050406030204" pitchFamily="18" charset="0"/>
                      </a:rPr>
                      <m:t>ℙ</m:t>
                    </m:r>
                    <m:d>
                      <m:dPr>
                        <m:ctrlPr>
                          <a:rPr lang="en-US" i="1">
                            <a:latin typeface="Cambria Math" panose="02040503050406030204" pitchFamily="18" charset="0"/>
                          </a:rPr>
                        </m:ctrlPr>
                      </m:dPr>
                      <m:e>
                        <m:r>
                          <a:rPr lang="en-US" i="1">
                            <a:latin typeface="Cambria Math" panose="02040503050406030204" pitchFamily="18" charset="0"/>
                          </a:rPr>
                          <m:t>𝑍</m:t>
                        </m:r>
                        <m:r>
                          <a:rPr lang="en-US" i="1">
                            <a:latin typeface="Cambria Math" panose="02040503050406030204" pitchFamily="18" charset="0"/>
                          </a:rPr>
                          <m:t>≤−1.41</m:t>
                        </m:r>
                      </m:e>
                    </m:d>
                  </m:oMath>
                </a14:m>
                <a:r>
                  <a:rPr lang="en-US" dirty="0"/>
                  <a:t>? Our table only has CDF values for positive numbers! 😱</a:t>
                </a:r>
              </a:p>
              <a:p>
                <a:endParaRPr lang="en-US" dirty="0"/>
              </a:p>
              <a:p>
                <a:r>
                  <a:rPr lang="en-US" b="1" dirty="0"/>
                  <a:t>Recall: the normal distribution is </a:t>
                </a:r>
                <a:r>
                  <a:rPr lang="en-US" b="1" u="sng" dirty="0"/>
                  <a:t>symmetric</a:t>
                </a:r>
              </a:p>
              <a:p>
                <a14:m>
                  <m:oMath xmlns:m="http://schemas.openxmlformats.org/officeDocument/2006/math">
                    <m:r>
                      <a:rPr lang="en-US" i="1" smtClean="0">
                        <a:latin typeface="Cambria Math" panose="02040503050406030204" pitchFamily="18" charset="0"/>
                      </a:rPr>
                      <m:t>ℙ</m:t>
                    </m:r>
                    <m:d>
                      <m:dPr>
                        <m:ctrlPr>
                          <a:rPr lang="en-US" i="1">
                            <a:latin typeface="Cambria Math" panose="02040503050406030204" pitchFamily="18" charset="0"/>
                          </a:rPr>
                        </m:ctrlPr>
                      </m:dPr>
                      <m:e>
                        <m:r>
                          <a:rPr lang="en-US" i="1">
                            <a:latin typeface="Cambria Math" panose="02040503050406030204" pitchFamily="18" charset="0"/>
                          </a:rPr>
                          <m:t>𝑍</m:t>
                        </m:r>
                        <m:r>
                          <a:rPr lang="en-US" i="1">
                            <a:latin typeface="Cambria Math" panose="02040503050406030204" pitchFamily="18" charset="0"/>
                          </a:rPr>
                          <m:t>≤−1.41</m:t>
                        </m:r>
                      </m:e>
                    </m:d>
                    <m:r>
                      <a:rPr lang="en-US" b="0" i="1" smtClean="0">
                        <a:latin typeface="Cambria Math" panose="02040503050406030204" pitchFamily="18" charset="0"/>
                      </a:rPr>
                      <m:t>=</m:t>
                    </m:r>
                    <m:r>
                      <a:rPr lang="en-US" b="0" i="1">
                        <a:latin typeface="Cambria Math" panose="02040503050406030204" pitchFamily="18" charset="0"/>
                      </a:rPr>
                      <m:t>ℙ</m:t>
                    </m:r>
                    <m:d>
                      <m:dPr>
                        <m:ctrlPr>
                          <a:rPr lang="en-US" i="1">
                            <a:latin typeface="Cambria Math" panose="02040503050406030204" pitchFamily="18" charset="0"/>
                          </a:rPr>
                        </m:ctrlPr>
                      </m:dPr>
                      <m:e>
                        <m:r>
                          <a:rPr lang="en-US" b="0" i="1">
                            <a:latin typeface="Cambria Math" panose="02040503050406030204" pitchFamily="18" charset="0"/>
                          </a:rPr>
                          <m:t>𝑍</m:t>
                        </m:r>
                        <m:r>
                          <a:rPr lang="en-US" b="0" i="1" smtClean="0">
                            <a:latin typeface="Cambria Math" panose="02040503050406030204" pitchFamily="18" charset="0"/>
                          </a:rPr>
                          <m:t>≥</m:t>
                        </m:r>
                        <m:r>
                          <a:rPr lang="en-US" b="0" i="1">
                            <a:latin typeface="Cambria Math" panose="02040503050406030204" pitchFamily="18" charset="0"/>
                          </a:rPr>
                          <m:t>1.41</m:t>
                        </m:r>
                      </m:e>
                    </m:d>
                  </m:oMath>
                </a14:m>
                <a:endParaRPr lang="en-US" dirty="0"/>
              </a:p>
              <a:p>
                <a14:m>
                  <m:oMath xmlns:m="http://schemas.openxmlformats.org/officeDocument/2006/math">
                    <m:r>
                      <a:rPr lang="en-US" b="0" i="1" smtClean="0">
                        <a:latin typeface="Cambria Math" panose="02040503050406030204" pitchFamily="18" charset="0"/>
                      </a:rPr>
                      <m:t>=1−</m:t>
                    </m:r>
                    <m:r>
                      <a:rPr lang="en-US" b="0" i="1">
                        <a:latin typeface="Cambria Math" panose="02040503050406030204" pitchFamily="18" charset="0"/>
                      </a:rPr>
                      <m:t>ℙ</m:t>
                    </m:r>
                    <m:d>
                      <m:dPr>
                        <m:ctrlPr>
                          <a:rPr lang="en-US" i="1">
                            <a:latin typeface="Cambria Math" panose="02040503050406030204" pitchFamily="18" charset="0"/>
                          </a:rPr>
                        </m:ctrlPr>
                      </m:dPr>
                      <m:e>
                        <m:r>
                          <a:rPr lang="en-US" b="0" i="1">
                            <a:latin typeface="Cambria Math" panose="02040503050406030204" pitchFamily="18" charset="0"/>
                          </a:rPr>
                          <m:t>𝑍</m:t>
                        </m:r>
                        <m:r>
                          <a:rPr lang="en-US" b="0" i="1" smtClean="0">
                            <a:latin typeface="Cambria Math" panose="02040503050406030204" pitchFamily="18" charset="0"/>
                          </a:rPr>
                          <m:t>≤</m:t>
                        </m:r>
                        <m:r>
                          <a:rPr lang="en-US" b="0" i="1">
                            <a:latin typeface="Cambria Math" panose="02040503050406030204" pitchFamily="18" charset="0"/>
                          </a:rPr>
                          <m:t>1.41</m:t>
                        </m:r>
                      </m:e>
                    </m:d>
                  </m:oMath>
                </a14:m>
                <a:endParaRPr lang="en-US" dirty="0"/>
              </a:p>
              <a:p>
                <a14:m>
                  <m:oMath xmlns:m="http://schemas.openxmlformats.org/officeDocument/2006/math">
                    <m:r>
                      <a:rPr lang="en-US" b="0" i="1" smtClean="0">
                        <a:latin typeface="Cambria Math" panose="02040503050406030204" pitchFamily="18" charset="0"/>
                      </a:rPr>
                      <m:t>=1−</m:t>
                    </m:r>
                    <m:r>
                      <m:rPr>
                        <m:sty m:val="p"/>
                      </m:rPr>
                      <a:rPr lang="en-US" b="0" i="0" smtClean="0">
                        <a:latin typeface="Cambria Math" panose="02040503050406030204" pitchFamily="18" charset="0"/>
                      </a:rPr>
                      <m:t>Φ</m:t>
                    </m:r>
                    <m:r>
                      <a:rPr lang="en-US" b="0" i="0" smtClean="0">
                        <a:latin typeface="Cambria Math" panose="02040503050406030204" pitchFamily="18" charset="0"/>
                      </a:rPr>
                      <m:t>(1.41)</m:t>
                    </m:r>
                  </m:oMath>
                </a14:m>
                <a:r>
                  <a:rPr lang="en-US" dirty="0"/>
                  <a:t> </a:t>
                </a:r>
                <a:r>
                  <a:rPr lang="en-US" i="1" dirty="0"/>
                  <a:t>this is something we can do…</a:t>
                </a:r>
                <a:endParaRPr lang="en-US" dirty="0"/>
              </a:p>
              <a:p>
                <a:endParaRPr lang="en-US" dirty="0"/>
              </a:p>
            </p:txBody>
          </p:sp>
        </mc:Choice>
        <mc:Fallback xmlns="">
          <p:sp>
            <p:nvSpPr>
              <p:cNvPr id="3" name="Content Placeholder 2">
                <a:extLst>
                  <a:ext uri="{FF2B5EF4-FFF2-40B4-BE49-F238E27FC236}">
                    <a16:creationId xmlns:a16="http://schemas.microsoft.com/office/drawing/2014/main" id="{71DA27B3-7F8D-446D-828F-3067575A4300}"/>
                  </a:ext>
                </a:extLst>
              </p:cNvPr>
              <p:cNvSpPr>
                <a:spLocks noGrp="1" noRot="1" noChangeAspect="1" noMove="1" noResize="1" noEditPoints="1" noAdjustHandles="1" noChangeArrowheads="1" noChangeShapeType="1" noTextEdit="1"/>
              </p:cNvSpPr>
              <p:nvPr>
                <p:ph idx="1"/>
              </p:nvPr>
            </p:nvSpPr>
            <p:spPr>
              <a:blipFill>
                <a:blip r:embed="rId2"/>
                <a:stretch>
                  <a:fillRect l="-708" t="-2138"/>
                </a:stretch>
              </a:blipFill>
            </p:spPr>
            <p:txBody>
              <a:bodyPr/>
              <a:lstStyle/>
              <a:p>
                <a:r>
                  <a:rPr lang="en-US">
                    <a:noFill/>
                  </a:rPr>
                  <a:t> </a:t>
                </a:r>
              </a:p>
            </p:txBody>
          </p:sp>
        </mc:Fallback>
      </mc:AlternateContent>
      <p:pic>
        <p:nvPicPr>
          <p:cNvPr id="4" name="Picture 3">
            <a:extLst>
              <a:ext uri="{FF2B5EF4-FFF2-40B4-BE49-F238E27FC236}">
                <a16:creationId xmlns:a16="http://schemas.microsoft.com/office/drawing/2014/main" id="{1FA8D8B3-DE10-2921-DDBA-EB2838EC8A11}"/>
              </a:ext>
            </a:extLst>
          </p:cNvPr>
          <p:cNvPicPr>
            <a:picLocks noChangeAspect="1"/>
          </p:cNvPicPr>
          <p:nvPr/>
        </p:nvPicPr>
        <p:blipFill>
          <a:blip r:embed="rId3"/>
          <a:stretch>
            <a:fillRect/>
          </a:stretch>
        </p:blipFill>
        <p:spPr>
          <a:xfrm>
            <a:off x="7974515" y="3927820"/>
            <a:ext cx="4057650" cy="2695575"/>
          </a:xfrm>
          <a:prstGeom prst="rect">
            <a:avLst/>
          </a:prstGeom>
        </p:spPr>
      </p:pic>
      <p:sp>
        <p:nvSpPr>
          <p:cNvPr id="5" name="Rectangle 4">
            <a:extLst>
              <a:ext uri="{FF2B5EF4-FFF2-40B4-BE49-F238E27FC236}">
                <a16:creationId xmlns:a16="http://schemas.microsoft.com/office/drawing/2014/main" id="{A5154AAD-748F-9FD8-7C47-92B35C1DDA73}"/>
              </a:ext>
            </a:extLst>
          </p:cNvPr>
          <p:cNvSpPr/>
          <p:nvPr/>
        </p:nvSpPr>
        <p:spPr>
          <a:xfrm flipH="1">
            <a:off x="10038000" y="6087533"/>
            <a:ext cx="45719" cy="328991"/>
          </a:xfrm>
          <a:prstGeom prst="rect">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E55CBE19-684B-9845-D00E-3EEAA7427930}"/>
                  </a:ext>
                </a:extLst>
              </p:cNvPr>
              <p:cNvSpPr txBox="1"/>
              <p:nvPr/>
            </p:nvSpPr>
            <p:spPr>
              <a:xfrm>
                <a:off x="9919848" y="6379280"/>
                <a:ext cx="327741" cy="43088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rPr>
                        <m:t>1</m:t>
                      </m:r>
                    </m:oMath>
                  </m:oMathPara>
                </a14:m>
                <a:endParaRPr lang="en-US" sz="2200" dirty="0"/>
              </a:p>
            </p:txBody>
          </p:sp>
        </mc:Choice>
        <mc:Fallback xmlns="">
          <p:sp>
            <p:nvSpPr>
              <p:cNvPr id="6" name="TextBox 5">
                <a:extLst>
                  <a:ext uri="{FF2B5EF4-FFF2-40B4-BE49-F238E27FC236}">
                    <a16:creationId xmlns:a16="http://schemas.microsoft.com/office/drawing/2014/main" id="{E55CBE19-684B-9845-D00E-3EEAA7427930}"/>
                  </a:ext>
                </a:extLst>
              </p:cNvPr>
              <p:cNvSpPr txBox="1">
                <a:spLocks noRot="1" noChangeAspect="1" noMove="1" noResize="1" noEditPoints="1" noAdjustHandles="1" noChangeArrowheads="1" noChangeShapeType="1" noTextEdit="1"/>
              </p:cNvSpPr>
              <p:nvPr/>
            </p:nvSpPr>
            <p:spPr>
              <a:xfrm>
                <a:off x="9919848" y="6379280"/>
                <a:ext cx="327741" cy="430887"/>
              </a:xfrm>
              <a:prstGeom prst="rect">
                <a:avLst/>
              </a:prstGeom>
              <a:blipFill>
                <a:blip r:embed="rId4"/>
                <a:stretch>
                  <a:fillRect l="-1852" r="-3704"/>
                </a:stretch>
              </a:blipFill>
            </p:spPr>
            <p:txBody>
              <a:bodyPr/>
              <a:lstStyle/>
              <a:p>
                <a:r>
                  <a:rPr lang="en-US">
                    <a:noFill/>
                  </a:rPr>
                  <a:t> </a:t>
                </a:r>
              </a:p>
            </p:txBody>
          </p:sp>
        </mc:Fallback>
      </mc:AlternateContent>
      <p:sp>
        <p:nvSpPr>
          <p:cNvPr id="7" name="Rectangle 6">
            <a:extLst>
              <a:ext uri="{FF2B5EF4-FFF2-40B4-BE49-F238E27FC236}">
                <a16:creationId xmlns:a16="http://schemas.microsoft.com/office/drawing/2014/main" id="{D08F0A40-B35A-B1C3-FDC6-EEE9586DD97F}"/>
              </a:ext>
            </a:extLst>
          </p:cNvPr>
          <p:cNvSpPr/>
          <p:nvPr/>
        </p:nvSpPr>
        <p:spPr>
          <a:xfrm flipH="1">
            <a:off x="10460875" y="6058926"/>
            <a:ext cx="45719" cy="328991"/>
          </a:xfrm>
          <a:prstGeom prst="rect">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1308449D-FBD1-C359-9A75-24001E0CAD5D}"/>
                  </a:ext>
                </a:extLst>
              </p:cNvPr>
              <p:cNvSpPr txBox="1"/>
              <p:nvPr/>
            </p:nvSpPr>
            <p:spPr>
              <a:xfrm>
                <a:off x="10230963" y="6382958"/>
                <a:ext cx="594171" cy="43088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rPr>
                        <m:t>0.71</m:t>
                      </m:r>
                    </m:oMath>
                  </m:oMathPara>
                </a14:m>
                <a:endParaRPr lang="en-US" sz="2200" dirty="0"/>
              </a:p>
            </p:txBody>
          </p:sp>
        </mc:Choice>
        <mc:Fallback xmlns="">
          <p:sp>
            <p:nvSpPr>
              <p:cNvPr id="8" name="TextBox 7">
                <a:extLst>
                  <a:ext uri="{FF2B5EF4-FFF2-40B4-BE49-F238E27FC236}">
                    <a16:creationId xmlns:a16="http://schemas.microsoft.com/office/drawing/2014/main" id="{1308449D-FBD1-C359-9A75-24001E0CAD5D}"/>
                  </a:ext>
                </a:extLst>
              </p:cNvPr>
              <p:cNvSpPr txBox="1">
                <a:spLocks noRot="1" noChangeAspect="1" noMove="1" noResize="1" noEditPoints="1" noAdjustHandles="1" noChangeArrowheads="1" noChangeShapeType="1" noTextEdit="1"/>
              </p:cNvSpPr>
              <p:nvPr/>
            </p:nvSpPr>
            <p:spPr>
              <a:xfrm>
                <a:off x="10230963" y="6382958"/>
                <a:ext cx="594171" cy="430887"/>
              </a:xfrm>
              <a:prstGeom prst="rect">
                <a:avLst/>
              </a:prstGeom>
              <a:blipFill>
                <a:blip r:embed="rId5"/>
                <a:stretch>
                  <a:fillRect l="-1020" r="-18367"/>
                </a:stretch>
              </a:blipFill>
            </p:spPr>
            <p:txBody>
              <a:bodyPr/>
              <a:lstStyle/>
              <a:p>
                <a:r>
                  <a:rPr lang="en-US">
                    <a:noFill/>
                  </a:rPr>
                  <a:t> </a:t>
                </a:r>
              </a:p>
            </p:txBody>
          </p:sp>
        </mc:Fallback>
      </mc:AlternateContent>
      <p:cxnSp>
        <p:nvCxnSpPr>
          <p:cNvPr id="9" name="Straight Connector 8">
            <a:extLst>
              <a:ext uri="{FF2B5EF4-FFF2-40B4-BE49-F238E27FC236}">
                <a16:creationId xmlns:a16="http://schemas.microsoft.com/office/drawing/2014/main" id="{804A7F61-9D76-BD44-C37D-EC1BF7131146}"/>
              </a:ext>
            </a:extLst>
          </p:cNvPr>
          <p:cNvCxnSpPr>
            <a:cxnSpLocks/>
          </p:cNvCxnSpPr>
          <p:nvPr/>
        </p:nvCxnSpPr>
        <p:spPr>
          <a:xfrm>
            <a:off x="10043924" y="4140201"/>
            <a:ext cx="22860" cy="2069180"/>
          </a:xfrm>
          <a:prstGeom prst="line">
            <a:avLst/>
          </a:prstGeom>
          <a:ln w="38100">
            <a:solidFill>
              <a:schemeClr val="accent2">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A243916-3980-ACBF-2F20-5399E7E611A1}"/>
              </a:ext>
            </a:extLst>
          </p:cNvPr>
          <p:cNvCxnSpPr>
            <a:cxnSpLocks/>
          </p:cNvCxnSpPr>
          <p:nvPr/>
        </p:nvCxnSpPr>
        <p:spPr>
          <a:xfrm>
            <a:off x="10456476" y="4343797"/>
            <a:ext cx="34371" cy="1879624"/>
          </a:xfrm>
          <a:prstGeom prst="line">
            <a:avLst/>
          </a:prstGeom>
          <a:ln w="38100">
            <a:solidFill>
              <a:schemeClr val="accent4">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C0F6C70B-CDEA-A374-AE63-CE07827D145D}"/>
              </a:ext>
            </a:extLst>
          </p:cNvPr>
          <p:cNvSpPr/>
          <p:nvPr/>
        </p:nvSpPr>
        <p:spPr>
          <a:xfrm flipH="1">
            <a:off x="9139106" y="6083919"/>
            <a:ext cx="45719" cy="328991"/>
          </a:xfrm>
          <a:prstGeom prst="rect">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B951E1F6-708E-53DF-0434-6C8ADCA9FBA7}"/>
                  </a:ext>
                </a:extLst>
              </p:cNvPr>
              <p:cNvSpPr txBox="1"/>
              <p:nvPr/>
            </p:nvSpPr>
            <p:spPr>
              <a:xfrm>
                <a:off x="8558148" y="6407951"/>
                <a:ext cx="790548" cy="43088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rPr>
                        <m:t>−1.41</m:t>
                      </m:r>
                    </m:oMath>
                  </m:oMathPara>
                </a14:m>
                <a:endParaRPr lang="en-US" sz="2200" dirty="0"/>
              </a:p>
            </p:txBody>
          </p:sp>
        </mc:Choice>
        <mc:Fallback xmlns="">
          <p:sp>
            <p:nvSpPr>
              <p:cNvPr id="14" name="TextBox 13">
                <a:extLst>
                  <a:ext uri="{FF2B5EF4-FFF2-40B4-BE49-F238E27FC236}">
                    <a16:creationId xmlns:a16="http://schemas.microsoft.com/office/drawing/2014/main" id="{B951E1F6-708E-53DF-0434-6C8ADCA9FBA7}"/>
                  </a:ext>
                </a:extLst>
              </p:cNvPr>
              <p:cNvSpPr txBox="1">
                <a:spLocks noRot="1" noChangeAspect="1" noMove="1" noResize="1" noEditPoints="1" noAdjustHandles="1" noChangeArrowheads="1" noChangeShapeType="1" noTextEdit="1"/>
              </p:cNvSpPr>
              <p:nvPr/>
            </p:nvSpPr>
            <p:spPr>
              <a:xfrm>
                <a:off x="8558148" y="6407951"/>
                <a:ext cx="790548" cy="430887"/>
              </a:xfrm>
              <a:prstGeom prst="rect">
                <a:avLst/>
              </a:prstGeom>
              <a:blipFill>
                <a:blip r:embed="rId6"/>
                <a:stretch>
                  <a:fillRect r="-15385"/>
                </a:stretch>
              </a:blipFill>
            </p:spPr>
            <p:txBody>
              <a:bodyPr/>
              <a:lstStyle/>
              <a:p>
                <a:r>
                  <a:rPr lang="en-US">
                    <a:noFill/>
                  </a:rPr>
                  <a:t> </a:t>
                </a:r>
              </a:p>
            </p:txBody>
          </p:sp>
        </mc:Fallback>
      </mc:AlternateContent>
      <p:cxnSp>
        <p:nvCxnSpPr>
          <p:cNvPr id="15" name="Straight Connector 14">
            <a:extLst>
              <a:ext uri="{FF2B5EF4-FFF2-40B4-BE49-F238E27FC236}">
                <a16:creationId xmlns:a16="http://schemas.microsoft.com/office/drawing/2014/main" id="{24FC6ABA-2E88-4D92-E512-E4DE0C5744EE}"/>
              </a:ext>
            </a:extLst>
          </p:cNvPr>
          <p:cNvCxnSpPr>
            <a:cxnSpLocks/>
          </p:cNvCxnSpPr>
          <p:nvPr/>
        </p:nvCxnSpPr>
        <p:spPr>
          <a:xfrm>
            <a:off x="9151302" y="5276335"/>
            <a:ext cx="17776" cy="972079"/>
          </a:xfrm>
          <a:prstGeom prst="line">
            <a:avLst/>
          </a:prstGeom>
          <a:ln w="38100">
            <a:solidFill>
              <a:schemeClr val="accent4">
                <a:lumMod val="75000"/>
              </a:schemeClr>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305883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7E4F0-D353-4BC7-BFFA-D9C0B97D9050}"/>
              </a:ext>
            </a:extLst>
          </p:cNvPr>
          <p:cNvSpPr>
            <a:spLocks noGrp="1"/>
          </p:cNvSpPr>
          <p:nvPr>
            <p:ph type="title"/>
          </p:nvPr>
        </p:nvSpPr>
        <p:spPr/>
        <p:txBody>
          <a:bodyPr/>
          <a:lstStyle/>
          <a:p>
            <a:r>
              <a:rPr lang="en-US" dirty="0"/>
              <a:t>More practice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1DA27B3-7F8D-446D-828F-3067575A4300}"/>
                  </a:ext>
                </a:extLst>
              </p:cNvPr>
              <p:cNvSpPr>
                <a:spLocks noGrp="1"/>
              </p:cNvSpPr>
              <p:nvPr>
                <p:ph idx="1"/>
              </p:nvPr>
            </p:nvSpPr>
            <p:spPr>
              <a:xfrm>
                <a:off x="575240" y="1484176"/>
                <a:ext cx="11187258" cy="5566863"/>
              </a:xfrm>
            </p:spPr>
            <p:txBody>
              <a:bodyPr>
                <a:normAutofit/>
              </a:bodyPr>
              <a:lstStyle/>
              <a:p>
                <a:r>
                  <a:rPr lang="en-US" dirty="0"/>
                  <a:t>Let </a:t>
                </a:r>
                <a14:m>
                  <m:oMath xmlns:m="http://schemas.openxmlformats.org/officeDocument/2006/math">
                    <m:r>
                      <a:rPr lang="en-US" b="0" i="1" smtClean="0">
                        <a:latin typeface="Cambria Math" panose="02040503050406030204" pitchFamily="18" charset="0"/>
                      </a:rPr>
                      <m:t>𝑋</m:t>
                    </m:r>
                    <m:r>
                      <a:rPr lang="en-US" b="0" i="0" smtClean="0">
                        <a:latin typeface="Cambria Math" panose="02040503050406030204" pitchFamily="18" charset="0"/>
                      </a:rPr>
                      <m:t>~</m:t>
                    </m:r>
                    <m:r>
                      <a:rPr lang="en-US" b="0" i="1" smtClean="0">
                        <a:latin typeface="Cambria Math" panose="02040503050406030204" pitchFamily="18" charset="0"/>
                      </a:rPr>
                      <m:t>𝒩</m:t>
                    </m:r>
                    <m:r>
                      <a:rPr lang="en-US" b="0" i="1" smtClean="0">
                        <a:latin typeface="Cambria Math" panose="02040503050406030204" pitchFamily="18" charset="0"/>
                      </a:rPr>
                      <m:t>(3, 2)</m:t>
                    </m:r>
                  </m:oMath>
                </a14:m>
                <a:r>
                  <a:rPr lang="en-US" dirty="0"/>
                  <a:t>.</a:t>
                </a:r>
              </a:p>
              <a:p>
                <a:r>
                  <a:rPr lang="en-US" dirty="0"/>
                  <a:t>What is the probability that </a:t>
                </a:r>
                <a14:m>
                  <m:oMath xmlns:m="http://schemas.openxmlformats.org/officeDocument/2006/math">
                    <m:r>
                      <a:rPr lang="en-US" b="0" i="0" smtClean="0">
                        <a:latin typeface="Cambria Math" panose="02040503050406030204" pitchFamily="18" charset="0"/>
                      </a:rPr>
                      <m:t>1</m:t>
                    </m:r>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≤4</m:t>
                    </m:r>
                  </m:oMath>
                </a14:m>
                <a:r>
                  <a:rPr lang="en-US" dirty="0"/>
                  <a:t>?</a:t>
                </a:r>
              </a:p>
              <a:p>
                <a:endParaRPr lang="en-US" sz="1000" dirty="0"/>
              </a:p>
              <a:p>
                <a14:m>
                  <m:oMath xmlns:m="http://schemas.openxmlformats.org/officeDocument/2006/math">
                    <m:r>
                      <a:rPr lang="en-US" i="1">
                        <a:latin typeface="Cambria Math" panose="02040503050406030204" pitchFamily="18" charset="0"/>
                      </a:rPr>
                      <m:t>ℙ</m:t>
                    </m:r>
                    <m:d>
                      <m:dPr>
                        <m:ctrlPr>
                          <a:rPr lang="en-US" b="0" i="1" smtClean="0">
                            <a:latin typeface="Cambria Math" panose="02040503050406030204" pitchFamily="18" charset="0"/>
                          </a:rPr>
                        </m:ctrlPr>
                      </m:dPr>
                      <m:e>
                        <m:r>
                          <a:rPr lang="en-US" b="0" i="1" smtClean="0">
                            <a:latin typeface="Cambria Math" panose="02040503050406030204" pitchFamily="18" charset="0"/>
                          </a:rPr>
                          <m:t>1≤</m:t>
                        </m:r>
                        <m:r>
                          <a:rPr lang="en-US" b="0" i="1" smtClean="0">
                            <a:latin typeface="Cambria Math" panose="02040503050406030204" pitchFamily="18" charset="0"/>
                          </a:rPr>
                          <m:t>𝑋</m:t>
                        </m:r>
                        <m:r>
                          <a:rPr lang="en-US" b="0" i="1" smtClean="0">
                            <a:latin typeface="Cambria Math" panose="02040503050406030204" pitchFamily="18" charset="0"/>
                          </a:rPr>
                          <m:t>≤4</m:t>
                        </m:r>
                      </m:e>
                    </m:d>
                  </m:oMath>
                </a14:m>
                <a:endParaRPr lang="en-US" b="0" i="1" dirty="0">
                  <a:latin typeface="Cambria Math" panose="02040503050406030204" pitchFamily="18" charset="0"/>
                </a:endParaRPr>
              </a:p>
              <a:p>
                <a14:m>
                  <m:oMath xmlns:m="http://schemas.openxmlformats.org/officeDocument/2006/math">
                    <m:r>
                      <a:rPr lang="en-US" b="0" i="1" smtClean="0">
                        <a:latin typeface="Cambria Math" panose="02040503050406030204" pitchFamily="18" charset="0"/>
                      </a:rPr>
                      <m:t>=</m:t>
                    </m:r>
                    <m:r>
                      <a:rPr lang="en-US" i="1">
                        <a:latin typeface="Cambria Math" panose="02040503050406030204" pitchFamily="18" charset="0"/>
                      </a:rPr>
                      <m:t>ℙ</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≤4</m:t>
                        </m:r>
                      </m:e>
                    </m:d>
                    <m:r>
                      <a:rPr lang="en-US" b="0" i="1" smtClean="0">
                        <a:latin typeface="Cambria Math" panose="02040503050406030204" pitchFamily="18" charset="0"/>
                      </a:rPr>
                      <m:t>−</m:t>
                    </m:r>
                    <m:r>
                      <a:rPr lang="en-US" i="1">
                        <a:latin typeface="Cambria Math" panose="02040503050406030204" pitchFamily="18" charset="0"/>
                      </a:rPr>
                      <m:t>ℙ</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≤1</m:t>
                        </m:r>
                      </m:e>
                    </m:d>
                  </m:oMath>
                </a14:m>
                <a:endParaRPr lang="en-US" b="0" dirty="0"/>
              </a:p>
              <a:p>
                <a14:m>
                  <m:oMath xmlns:m="http://schemas.openxmlformats.org/officeDocument/2006/math">
                    <m:r>
                      <a:rPr lang="en-US" b="0" i="1" smtClean="0">
                        <a:latin typeface="Cambria Math" panose="02040503050406030204" pitchFamily="18" charset="0"/>
                      </a:rPr>
                      <m:t>= </m:t>
                    </m:r>
                    <m:r>
                      <a:rPr lang="en-US" i="1">
                        <a:latin typeface="Cambria Math" panose="02040503050406030204" pitchFamily="18" charset="0"/>
                      </a:rPr>
                      <m:t>ℙ</m:t>
                    </m:r>
                    <m:d>
                      <m:dPr>
                        <m:ctrlPr>
                          <a:rPr lang="en-US" i="1">
                            <a:latin typeface="Cambria Math" panose="02040503050406030204" pitchFamily="18" charset="0"/>
                          </a:rPr>
                        </m:ctrlPr>
                      </m:dPr>
                      <m:e>
                        <m:f>
                          <m:fPr>
                            <m:ctrlPr>
                              <a:rPr lang="en-US" b="0" i="1" smtClean="0">
                                <a:latin typeface="Cambria Math" panose="02040503050406030204" pitchFamily="18" charset="0"/>
                              </a:rPr>
                            </m:ctrlPr>
                          </m:fPr>
                          <m:num>
                            <m:r>
                              <a:rPr lang="en-US" i="1">
                                <a:latin typeface="Cambria Math" panose="02040503050406030204" pitchFamily="18" charset="0"/>
                              </a:rPr>
                              <m:t>𝑋</m:t>
                            </m:r>
                            <m:r>
                              <a:rPr lang="en-US" b="0" i="1" smtClean="0">
                                <a:latin typeface="Cambria Math" panose="02040503050406030204" pitchFamily="18" charset="0"/>
                              </a:rPr>
                              <m:t>−3</m:t>
                            </m:r>
                          </m:num>
                          <m:den>
                            <m:rad>
                              <m:radPr>
                                <m:degHide m:val="on"/>
                                <m:ctrlPr>
                                  <a:rPr lang="en-US" b="0" i="1" smtClean="0">
                                    <a:latin typeface="Cambria Math" panose="02040503050406030204" pitchFamily="18" charset="0"/>
                                  </a:rPr>
                                </m:ctrlPr>
                              </m:radPr>
                              <m:deg/>
                              <m:e>
                                <m:r>
                                  <a:rPr lang="en-US" b="0" i="1" smtClean="0">
                                    <a:latin typeface="Cambria Math" panose="02040503050406030204" pitchFamily="18" charset="0"/>
                                  </a:rPr>
                                  <m:t>2</m:t>
                                </m:r>
                              </m:e>
                            </m:rad>
                          </m:den>
                        </m:f>
                        <m:r>
                          <a:rPr lang="en-US" i="1">
                            <a:latin typeface="Cambria Math" panose="02040503050406030204" pitchFamily="18" charset="0"/>
                          </a:rPr>
                          <m:t>≤</m:t>
                        </m:r>
                        <m:f>
                          <m:fPr>
                            <m:ctrlPr>
                              <a:rPr lang="en-US" b="0" i="1" smtClean="0">
                                <a:latin typeface="Cambria Math" panose="02040503050406030204" pitchFamily="18" charset="0"/>
                              </a:rPr>
                            </m:ctrlPr>
                          </m:fPr>
                          <m:num>
                            <m:r>
                              <a:rPr lang="en-US" i="1">
                                <a:latin typeface="Cambria Math" panose="02040503050406030204" pitchFamily="18" charset="0"/>
                              </a:rPr>
                              <m:t>4</m:t>
                            </m:r>
                            <m:r>
                              <a:rPr lang="en-US" b="0" i="1" smtClean="0">
                                <a:latin typeface="Cambria Math" panose="02040503050406030204" pitchFamily="18" charset="0"/>
                              </a:rPr>
                              <m:t>−3</m:t>
                            </m:r>
                          </m:num>
                          <m:den>
                            <m:rad>
                              <m:radPr>
                                <m:degHide m:val="on"/>
                                <m:ctrlPr>
                                  <a:rPr lang="en-US" b="0" i="1" smtClean="0">
                                    <a:latin typeface="Cambria Math" panose="02040503050406030204" pitchFamily="18" charset="0"/>
                                  </a:rPr>
                                </m:ctrlPr>
                              </m:radPr>
                              <m:deg/>
                              <m:e>
                                <m:r>
                                  <a:rPr lang="en-US" b="0" i="1" smtClean="0">
                                    <a:latin typeface="Cambria Math" panose="02040503050406030204" pitchFamily="18" charset="0"/>
                                  </a:rPr>
                                  <m:t>2</m:t>
                                </m:r>
                              </m:e>
                            </m:rad>
                          </m:den>
                        </m:f>
                      </m:e>
                    </m:d>
                    <m:r>
                      <a:rPr lang="en-US" b="0" i="1" smtClean="0">
                        <a:latin typeface="Cambria Math" panose="02040503050406030204" pitchFamily="18" charset="0"/>
                      </a:rPr>
                      <m:t>−</m:t>
                    </m:r>
                    <m:r>
                      <a:rPr lang="en-US" i="1">
                        <a:latin typeface="Cambria Math" panose="02040503050406030204" pitchFamily="18" charset="0"/>
                      </a:rPr>
                      <m:t>ℙ</m:t>
                    </m:r>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𝑋</m:t>
                            </m:r>
                            <m:r>
                              <a:rPr lang="en-US" i="1">
                                <a:latin typeface="Cambria Math" panose="02040503050406030204" pitchFamily="18" charset="0"/>
                              </a:rPr>
                              <m:t>−3</m:t>
                            </m:r>
                          </m:num>
                          <m:den>
                            <m:rad>
                              <m:radPr>
                                <m:degHide m:val="on"/>
                                <m:ctrlPr>
                                  <a:rPr lang="en-US" i="1">
                                    <a:latin typeface="Cambria Math" panose="02040503050406030204" pitchFamily="18" charset="0"/>
                                  </a:rPr>
                                </m:ctrlPr>
                              </m:radPr>
                              <m:deg/>
                              <m:e>
                                <m:r>
                                  <a:rPr lang="en-US" i="1">
                                    <a:latin typeface="Cambria Math" panose="02040503050406030204" pitchFamily="18" charset="0"/>
                                  </a:rPr>
                                  <m:t>2</m:t>
                                </m:r>
                              </m:e>
                            </m:rad>
                          </m:den>
                        </m:f>
                        <m:r>
                          <a:rPr lang="en-US" i="1">
                            <a:latin typeface="Cambria Math" panose="02040503050406030204" pitchFamily="18" charset="0"/>
                          </a:rPr>
                          <m:t>≤</m:t>
                        </m:r>
                        <m:f>
                          <m:fPr>
                            <m:ctrlPr>
                              <a:rPr lang="en-US" i="1">
                                <a:latin typeface="Cambria Math" panose="02040503050406030204" pitchFamily="18" charset="0"/>
                              </a:rPr>
                            </m:ctrlPr>
                          </m:fPr>
                          <m:num>
                            <m:r>
                              <a:rPr lang="en-US" b="0" i="1" smtClean="0">
                                <a:latin typeface="Cambria Math" panose="02040503050406030204" pitchFamily="18" charset="0"/>
                              </a:rPr>
                              <m:t>1</m:t>
                            </m:r>
                            <m:r>
                              <a:rPr lang="en-US" i="1">
                                <a:latin typeface="Cambria Math" panose="02040503050406030204" pitchFamily="18" charset="0"/>
                              </a:rPr>
                              <m:t>−3</m:t>
                            </m:r>
                          </m:num>
                          <m:den>
                            <m:rad>
                              <m:radPr>
                                <m:degHide m:val="on"/>
                                <m:ctrlPr>
                                  <a:rPr lang="en-US" i="1">
                                    <a:latin typeface="Cambria Math" panose="02040503050406030204" pitchFamily="18" charset="0"/>
                                  </a:rPr>
                                </m:ctrlPr>
                              </m:radPr>
                              <m:deg/>
                              <m:e>
                                <m:r>
                                  <a:rPr lang="en-US" i="1">
                                    <a:latin typeface="Cambria Math" panose="02040503050406030204" pitchFamily="18" charset="0"/>
                                  </a:rPr>
                                  <m:t>2</m:t>
                                </m:r>
                              </m:e>
                            </m:rad>
                          </m:den>
                        </m:f>
                      </m:e>
                    </m:d>
                    <m:r>
                      <a:rPr lang="en-US" b="0" i="1" smtClean="0">
                        <a:latin typeface="Cambria Math" panose="02040503050406030204" pitchFamily="18" charset="0"/>
                      </a:rPr>
                      <m:t>=</m:t>
                    </m:r>
                  </m:oMath>
                </a14:m>
                <a:endParaRPr lang="en-US" b="0" i="1" dirty="0">
                  <a:latin typeface="Cambria Math" panose="02040503050406030204" pitchFamily="18" charset="0"/>
                </a:endParaRPr>
              </a:p>
              <a:p>
                <a14:m>
                  <m:oMath xmlns:m="http://schemas.openxmlformats.org/officeDocument/2006/math">
                    <m:r>
                      <a:rPr lang="en-US" b="0" i="1" smtClean="0">
                        <a:latin typeface="Cambria Math" panose="02040503050406030204" pitchFamily="18" charset="0"/>
                      </a:rPr>
                      <m:t>=</m:t>
                    </m:r>
                    <m:r>
                      <a:rPr lang="en-US" i="1">
                        <a:latin typeface="Cambria Math" panose="02040503050406030204" pitchFamily="18" charset="0"/>
                      </a:rPr>
                      <m:t>ℙ</m:t>
                    </m:r>
                    <m:d>
                      <m:dPr>
                        <m:ctrlPr>
                          <a:rPr lang="en-US" i="1">
                            <a:latin typeface="Cambria Math" panose="02040503050406030204" pitchFamily="18" charset="0"/>
                          </a:rPr>
                        </m:ctrlPr>
                      </m:dPr>
                      <m:e>
                        <m:r>
                          <a:rPr lang="en-US" b="0" i="1" smtClean="0">
                            <a:latin typeface="Cambria Math" panose="02040503050406030204" pitchFamily="18" charset="0"/>
                          </a:rPr>
                          <m:t>𝑍</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4−3</m:t>
                            </m:r>
                          </m:num>
                          <m:den>
                            <m:rad>
                              <m:radPr>
                                <m:degHide m:val="on"/>
                                <m:ctrlPr>
                                  <a:rPr lang="en-US" i="1">
                                    <a:latin typeface="Cambria Math" panose="02040503050406030204" pitchFamily="18" charset="0"/>
                                  </a:rPr>
                                </m:ctrlPr>
                              </m:radPr>
                              <m:deg/>
                              <m:e>
                                <m:r>
                                  <a:rPr lang="en-US" i="1">
                                    <a:latin typeface="Cambria Math" panose="02040503050406030204" pitchFamily="18" charset="0"/>
                                  </a:rPr>
                                  <m:t>2</m:t>
                                </m:r>
                              </m:e>
                            </m:rad>
                          </m:den>
                        </m:f>
                      </m:e>
                    </m:d>
                    <m:r>
                      <a:rPr lang="en-US" b="0" i="1" smtClean="0">
                        <a:latin typeface="Cambria Math" panose="02040503050406030204" pitchFamily="18" charset="0"/>
                      </a:rPr>
                      <m:t>−</m:t>
                    </m:r>
                    <m:r>
                      <a:rPr lang="en-US" i="1">
                        <a:latin typeface="Cambria Math" panose="02040503050406030204" pitchFamily="18" charset="0"/>
                      </a:rPr>
                      <m:t>ℙ</m:t>
                    </m:r>
                    <m:d>
                      <m:dPr>
                        <m:ctrlPr>
                          <a:rPr lang="en-US" i="1">
                            <a:latin typeface="Cambria Math" panose="02040503050406030204" pitchFamily="18" charset="0"/>
                          </a:rPr>
                        </m:ctrlPr>
                      </m:dPr>
                      <m:e>
                        <m:r>
                          <a:rPr lang="en-US" i="1">
                            <a:latin typeface="Cambria Math" panose="02040503050406030204" pitchFamily="18" charset="0"/>
                          </a:rPr>
                          <m:t>𝑍</m:t>
                        </m:r>
                        <m:r>
                          <a:rPr lang="en-US" i="1">
                            <a:latin typeface="Cambria Math" panose="02040503050406030204" pitchFamily="18" charset="0"/>
                          </a:rPr>
                          <m:t>≤</m:t>
                        </m:r>
                        <m:f>
                          <m:fPr>
                            <m:ctrlPr>
                              <a:rPr lang="en-US" i="1">
                                <a:latin typeface="Cambria Math" panose="02040503050406030204" pitchFamily="18" charset="0"/>
                              </a:rPr>
                            </m:ctrlPr>
                          </m:fPr>
                          <m:num>
                            <m:r>
                              <a:rPr lang="en-US" b="0" i="1" smtClean="0">
                                <a:latin typeface="Cambria Math" panose="02040503050406030204" pitchFamily="18" charset="0"/>
                              </a:rPr>
                              <m:t>1</m:t>
                            </m:r>
                            <m:r>
                              <a:rPr lang="en-US" i="1">
                                <a:latin typeface="Cambria Math" panose="02040503050406030204" pitchFamily="18" charset="0"/>
                              </a:rPr>
                              <m:t>−3</m:t>
                            </m:r>
                          </m:num>
                          <m:den>
                            <m:rad>
                              <m:radPr>
                                <m:degHide m:val="on"/>
                                <m:ctrlPr>
                                  <a:rPr lang="en-US" i="1">
                                    <a:latin typeface="Cambria Math" panose="02040503050406030204" pitchFamily="18" charset="0"/>
                                  </a:rPr>
                                </m:ctrlPr>
                              </m:radPr>
                              <m:deg/>
                              <m:e>
                                <m:r>
                                  <a:rPr lang="en-US" i="1">
                                    <a:latin typeface="Cambria Math" panose="02040503050406030204" pitchFamily="18" charset="0"/>
                                  </a:rPr>
                                  <m:t>2</m:t>
                                </m:r>
                              </m:e>
                            </m:rad>
                          </m:den>
                        </m:f>
                      </m:e>
                    </m:d>
                  </m:oMath>
                </a14:m>
                <a:r>
                  <a:rPr lang="en-US" dirty="0"/>
                  <a:t> where </a:t>
                </a:r>
                <a14:m>
                  <m:oMath xmlns:m="http://schemas.openxmlformats.org/officeDocument/2006/math">
                    <m:r>
                      <a:rPr lang="en-US" b="0" i="1" smtClean="0">
                        <a:latin typeface="Cambria Math" panose="02040503050406030204" pitchFamily="18" charset="0"/>
                      </a:rPr>
                      <m:t>𝑍</m:t>
                    </m:r>
                    <m:r>
                      <a:rPr lang="en-US">
                        <a:latin typeface="Cambria Math" panose="02040503050406030204" pitchFamily="18" charset="0"/>
                      </a:rPr>
                      <m:t>~</m:t>
                    </m:r>
                    <m:r>
                      <a:rPr lang="en-US" i="1">
                        <a:latin typeface="Cambria Math" panose="02040503050406030204" pitchFamily="18" charset="0"/>
                      </a:rPr>
                      <m:t>𝒩</m:t>
                    </m:r>
                    <m:r>
                      <a:rPr lang="en-US" i="1">
                        <a:latin typeface="Cambria Math" panose="02040503050406030204" pitchFamily="18" charset="0"/>
                      </a:rPr>
                      <m:t>(0,1)</m:t>
                    </m:r>
                  </m:oMath>
                </a14:m>
                <a:endParaRPr lang="en-US" dirty="0"/>
              </a:p>
              <a:p>
                <a14:m>
                  <m:oMath xmlns:m="http://schemas.openxmlformats.org/officeDocument/2006/math">
                    <m:r>
                      <a:rPr lang="en-US" b="0" i="1" smtClean="0">
                        <a:latin typeface="Cambria Math" panose="02040503050406030204" pitchFamily="18" charset="0"/>
                      </a:rPr>
                      <m:t>=</m:t>
                    </m:r>
                    <m:r>
                      <m:rPr>
                        <m:sty m:val="p"/>
                      </m:rPr>
                      <a:rPr lang="en-US" b="0" i="0" smtClean="0">
                        <a:latin typeface="Cambria Math" panose="02040503050406030204" pitchFamily="18" charset="0"/>
                      </a:rPr>
                      <m:t>Φ</m:t>
                    </m:r>
                    <m:d>
                      <m:dPr>
                        <m:ctrlPr>
                          <a:rPr lang="en-US" b="0" i="1" smtClean="0">
                            <a:latin typeface="Cambria Math" panose="02040503050406030204" pitchFamily="18" charset="0"/>
                          </a:rPr>
                        </m:ctrlPr>
                      </m:dPr>
                      <m:e>
                        <m:r>
                          <a:rPr lang="en-US" b="0" i="1" smtClean="0">
                            <a:latin typeface="Cambria Math" panose="02040503050406030204" pitchFamily="18" charset="0"/>
                          </a:rPr>
                          <m:t>.71</m:t>
                        </m:r>
                      </m:e>
                    </m:d>
                    <m:r>
                      <a:rPr lang="en-US" b="0" i="1" smtClean="0">
                        <a:latin typeface="Cambria Math" panose="02040503050406030204" pitchFamily="18" charset="0"/>
                      </a:rPr>
                      <m:t>−</m:t>
                    </m:r>
                    <m:r>
                      <m:rPr>
                        <m:sty m:val="p"/>
                      </m:rPr>
                      <a:rPr lang="en-US" b="0" i="0" smtClean="0">
                        <a:latin typeface="Cambria Math" panose="02040503050406030204" pitchFamily="18" charset="0"/>
                      </a:rPr>
                      <m:t>Φ</m:t>
                    </m:r>
                    <m:d>
                      <m:dPr>
                        <m:ctrlPr>
                          <a:rPr lang="en-US" b="0" i="1" smtClean="0">
                            <a:latin typeface="Cambria Math" panose="02040503050406030204" pitchFamily="18" charset="0"/>
                          </a:rPr>
                        </m:ctrlPr>
                      </m:dPr>
                      <m:e>
                        <m:r>
                          <a:rPr lang="en-US" b="0" i="1" smtClean="0">
                            <a:latin typeface="Cambria Math" panose="02040503050406030204" pitchFamily="18" charset="0"/>
                          </a:rPr>
                          <m:t>−1.41</m:t>
                        </m:r>
                      </m:e>
                    </m:d>
                    <m:r>
                      <a:rPr lang="en-US" b="0" i="1" smtClean="0">
                        <a:latin typeface="Cambria Math" panose="02040503050406030204" pitchFamily="18" charset="0"/>
                      </a:rPr>
                      <m:t>=</m:t>
                    </m:r>
                    <m:r>
                      <m:rPr>
                        <m:sty m:val="p"/>
                      </m:rPr>
                      <a:rPr lang="en-US">
                        <a:latin typeface="Cambria Math" panose="02040503050406030204" pitchFamily="18" charset="0"/>
                      </a:rPr>
                      <m:t>Φ</m:t>
                    </m:r>
                    <m:d>
                      <m:dPr>
                        <m:ctrlPr>
                          <a:rPr lang="en-US" i="1">
                            <a:latin typeface="Cambria Math" panose="02040503050406030204" pitchFamily="18" charset="0"/>
                          </a:rPr>
                        </m:ctrlPr>
                      </m:dPr>
                      <m:e>
                        <m:r>
                          <a:rPr lang="en-US" i="1">
                            <a:latin typeface="Cambria Math" panose="02040503050406030204" pitchFamily="18" charset="0"/>
                          </a:rPr>
                          <m:t>.71</m:t>
                        </m:r>
                      </m:e>
                    </m:d>
                    <m:r>
                      <a:rPr lang="en-US" i="1">
                        <a:latin typeface="Cambria Math" panose="02040503050406030204" pitchFamily="18" charset="0"/>
                      </a:rPr>
                      <m:t>−</m:t>
                    </m:r>
                    <m:r>
                      <a:rPr lang="en-US" b="0" i="0" smtClean="0">
                        <a:latin typeface="Cambria Math" panose="02040503050406030204" pitchFamily="18" charset="0"/>
                      </a:rPr>
                      <m:t>(1−</m:t>
                    </m:r>
                    <m:r>
                      <m:rPr>
                        <m:sty m:val="p"/>
                      </m:rPr>
                      <a:rPr lang="en-US">
                        <a:latin typeface="Cambria Math" panose="02040503050406030204" pitchFamily="18" charset="0"/>
                      </a:rPr>
                      <m:t>Φ</m:t>
                    </m:r>
                    <m:d>
                      <m:dPr>
                        <m:ctrlPr>
                          <a:rPr lang="en-US" i="1">
                            <a:latin typeface="Cambria Math" panose="02040503050406030204" pitchFamily="18" charset="0"/>
                          </a:rPr>
                        </m:ctrlPr>
                      </m:dPr>
                      <m:e>
                        <m:r>
                          <a:rPr lang="en-US" i="1">
                            <a:latin typeface="Cambria Math" panose="02040503050406030204" pitchFamily="18" charset="0"/>
                          </a:rPr>
                          <m:t>1.41</m:t>
                        </m:r>
                        <m:r>
                          <a:rPr lang="en-US" b="0" i="1" smtClean="0">
                            <a:latin typeface="Cambria Math" panose="02040503050406030204" pitchFamily="18" charset="0"/>
                          </a:rPr>
                          <m:t>))</m:t>
                        </m:r>
                      </m:e>
                    </m:d>
                  </m:oMath>
                </a14:m>
                <a:endParaRPr lang="en-US" dirty="0"/>
              </a:p>
              <a:p>
                <a14:m>
                  <m:oMath xmlns:m="http://schemas.openxmlformats.org/officeDocument/2006/math">
                    <m:r>
                      <a:rPr lang="en-US" i="1" dirty="0" smtClean="0">
                        <a:latin typeface="Cambria Math" panose="02040503050406030204" pitchFamily="18" charset="0"/>
                      </a:rPr>
                      <m:t>=</m:t>
                    </m:r>
                    <m:r>
                      <a:rPr lang="en-US" b="0" i="0" dirty="0" smtClean="0">
                        <a:latin typeface="Cambria Math" panose="02040503050406030204" pitchFamily="18" charset="0"/>
                      </a:rPr>
                      <m:t>0.76115 −</m:t>
                    </m:r>
                    <m:d>
                      <m:dPr>
                        <m:ctrlPr>
                          <a:rPr lang="en-US" b="0" i="1" dirty="0" smtClean="0">
                            <a:latin typeface="Cambria Math" panose="02040503050406030204" pitchFamily="18" charset="0"/>
                          </a:rPr>
                        </m:ctrlPr>
                      </m:dPr>
                      <m:e>
                        <m:r>
                          <a:rPr lang="en-US" b="0" i="0" dirty="0" smtClean="0">
                            <a:latin typeface="Cambria Math" panose="02040503050406030204" pitchFamily="18" charset="0"/>
                          </a:rPr>
                          <m:t>1−0.92073</m:t>
                        </m:r>
                      </m:e>
                    </m:d>
                    <m:r>
                      <a:rPr lang="en-US" b="0" i="0" dirty="0" smtClean="0">
                        <a:latin typeface="Cambria Math" panose="02040503050406030204" pitchFamily="18" charset="0"/>
                      </a:rPr>
                      <m:t>=</m:t>
                    </m:r>
                    <m:r>
                      <a:rPr lang="en-US" b="1" i="0" dirty="0" smtClean="0">
                        <a:latin typeface="Cambria Math" panose="02040503050406030204" pitchFamily="18" charset="0"/>
                      </a:rPr>
                      <m:t>𝟎</m:t>
                    </m:r>
                    <m:r>
                      <a:rPr lang="en-US" b="1" i="0" dirty="0" smtClean="0">
                        <a:latin typeface="Cambria Math" panose="02040503050406030204" pitchFamily="18" charset="0"/>
                      </a:rPr>
                      <m:t>.</m:t>
                    </m:r>
                    <m:r>
                      <a:rPr lang="en-US" b="1" i="0" dirty="0" smtClean="0">
                        <a:latin typeface="Cambria Math" panose="02040503050406030204" pitchFamily="18" charset="0"/>
                      </a:rPr>
                      <m:t>𝟔𝟖𝟏𝟖𝟖</m:t>
                    </m:r>
                  </m:oMath>
                </a14:m>
                <a:endParaRPr lang="en-US" b="1" dirty="0"/>
              </a:p>
              <a:p>
                <a:endParaRPr lang="en-US" dirty="0"/>
              </a:p>
            </p:txBody>
          </p:sp>
        </mc:Choice>
        <mc:Fallback xmlns="">
          <p:sp>
            <p:nvSpPr>
              <p:cNvPr id="3" name="Content Placeholder 2">
                <a:extLst>
                  <a:ext uri="{FF2B5EF4-FFF2-40B4-BE49-F238E27FC236}">
                    <a16:creationId xmlns:a16="http://schemas.microsoft.com/office/drawing/2014/main" id="{71DA27B3-7F8D-446D-828F-3067575A4300}"/>
                  </a:ext>
                </a:extLst>
              </p:cNvPr>
              <p:cNvSpPr>
                <a:spLocks noGrp="1" noRot="1" noChangeAspect="1" noMove="1" noResize="1" noEditPoints="1" noAdjustHandles="1" noChangeArrowheads="1" noChangeShapeType="1" noTextEdit="1"/>
              </p:cNvSpPr>
              <p:nvPr>
                <p:ph idx="1"/>
              </p:nvPr>
            </p:nvSpPr>
            <p:spPr>
              <a:xfrm>
                <a:off x="575240" y="1484176"/>
                <a:ext cx="11187258" cy="5566863"/>
              </a:xfrm>
              <a:blipFill>
                <a:blip r:embed="rId2"/>
                <a:stretch>
                  <a:fillRect l="-654" t="-1860"/>
                </a:stretch>
              </a:blipFill>
            </p:spPr>
            <p:txBody>
              <a:bodyPr/>
              <a:lstStyle/>
              <a:p>
                <a:r>
                  <a:rPr lang="en-US">
                    <a:noFill/>
                  </a:rPr>
                  <a:t> </a:t>
                </a:r>
              </a:p>
            </p:txBody>
          </p:sp>
        </mc:Fallback>
      </mc:AlternateContent>
      <p:pic>
        <p:nvPicPr>
          <p:cNvPr id="4" name="Picture 3">
            <a:extLst>
              <a:ext uri="{FF2B5EF4-FFF2-40B4-BE49-F238E27FC236}">
                <a16:creationId xmlns:a16="http://schemas.microsoft.com/office/drawing/2014/main" id="{1FA8D8B3-DE10-2921-DDBA-EB2838EC8A11}"/>
              </a:ext>
            </a:extLst>
          </p:cNvPr>
          <p:cNvPicPr>
            <a:picLocks noChangeAspect="1"/>
          </p:cNvPicPr>
          <p:nvPr/>
        </p:nvPicPr>
        <p:blipFill>
          <a:blip r:embed="rId3"/>
          <a:stretch>
            <a:fillRect/>
          </a:stretch>
        </p:blipFill>
        <p:spPr>
          <a:xfrm>
            <a:off x="7974515" y="3927820"/>
            <a:ext cx="4057650" cy="2695575"/>
          </a:xfrm>
          <a:prstGeom prst="rect">
            <a:avLst/>
          </a:prstGeom>
        </p:spPr>
      </p:pic>
      <p:sp>
        <p:nvSpPr>
          <p:cNvPr id="5" name="Rectangle 4">
            <a:extLst>
              <a:ext uri="{FF2B5EF4-FFF2-40B4-BE49-F238E27FC236}">
                <a16:creationId xmlns:a16="http://schemas.microsoft.com/office/drawing/2014/main" id="{A5154AAD-748F-9FD8-7C47-92B35C1DDA73}"/>
              </a:ext>
            </a:extLst>
          </p:cNvPr>
          <p:cNvSpPr/>
          <p:nvPr/>
        </p:nvSpPr>
        <p:spPr>
          <a:xfrm flipH="1">
            <a:off x="10038000" y="6087533"/>
            <a:ext cx="45719" cy="328991"/>
          </a:xfrm>
          <a:prstGeom prst="rect">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E55CBE19-684B-9845-D00E-3EEAA7427930}"/>
                  </a:ext>
                </a:extLst>
              </p:cNvPr>
              <p:cNvSpPr txBox="1"/>
              <p:nvPr/>
            </p:nvSpPr>
            <p:spPr>
              <a:xfrm>
                <a:off x="9919848" y="6379280"/>
                <a:ext cx="327741" cy="43088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rPr>
                        <m:t>3</m:t>
                      </m:r>
                    </m:oMath>
                  </m:oMathPara>
                </a14:m>
                <a:endParaRPr lang="en-US" sz="2200" dirty="0"/>
              </a:p>
            </p:txBody>
          </p:sp>
        </mc:Choice>
        <mc:Fallback xmlns="">
          <p:sp>
            <p:nvSpPr>
              <p:cNvPr id="6" name="TextBox 5">
                <a:extLst>
                  <a:ext uri="{FF2B5EF4-FFF2-40B4-BE49-F238E27FC236}">
                    <a16:creationId xmlns:a16="http://schemas.microsoft.com/office/drawing/2014/main" id="{E55CBE19-684B-9845-D00E-3EEAA7427930}"/>
                  </a:ext>
                </a:extLst>
              </p:cNvPr>
              <p:cNvSpPr txBox="1">
                <a:spLocks noRot="1" noChangeAspect="1" noMove="1" noResize="1" noEditPoints="1" noAdjustHandles="1" noChangeArrowheads="1" noChangeShapeType="1" noTextEdit="1"/>
              </p:cNvSpPr>
              <p:nvPr/>
            </p:nvSpPr>
            <p:spPr>
              <a:xfrm>
                <a:off x="9919848" y="6379280"/>
                <a:ext cx="327741" cy="430887"/>
              </a:xfrm>
              <a:prstGeom prst="rect">
                <a:avLst/>
              </a:prstGeom>
              <a:blipFill>
                <a:blip r:embed="rId4"/>
                <a:stretch>
                  <a:fillRect l="-1852" r="-3704"/>
                </a:stretch>
              </a:blipFill>
            </p:spPr>
            <p:txBody>
              <a:bodyPr/>
              <a:lstStyle/>
              <a:p>
                <a:r>
                  <a:rPr lang="en-US">
                    <a:noFill/>
                  </a:rPr>
                  <a:t> </a:t>
                </a:r>
              </a:p>
            </p:txBody>
          </p:sp>
        </mc:Fallback>
      </mc:AlternateContent>
      <p:sp>
        <p:nvSpPr>
          <p:cNvPr id="7" name="Rectangle 6">
            <a:extLst>
              <a:ext uri="{FF2B5EF4-FFF2-40B4-BE49-F238E27FC236}">
                <a16:creationId xmlns:a16="http://schemas.microsoft.com/office/drawing/2014/main" id="{D08F0A40-B35A-B1C3-FDC6-EEE9586DD97F}"/>
              </a:ext>
            </a:extLst>
          </p:cNvPr>
          <p:cNvSpPr/>
          <p:nvPr/>
        </p:nvSpPr>
        <p:spPr>
          <a:xfrm flipH="1">
            <a:off x="10460875" y="6058926"/>
            <a:ext cx="45719" cy="328991"/>
          </a:xfrm>
          <a:prstGeom prst="rect">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1308449D-FBD1-C359-9A75-24001E0CAD5D}"/>
                  </a:ext>
                </a:extLst>
              </p:cNvPr>
              <p:cNvSpPr txBox="1"/>
              <p:nvPr/>
            </p:nvSpPr>
            <p:spPr>
              <a:xfrm>
                <a:off x="10342723" y="6382958"/>
                <a:ext cx="327741" cy="43088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rPr>
                        <m:t>4</m:t>
                      </m:r>
                    </m:oMath>
                  </m:oMathPara>
                </a14:m>
                <a:endParaRPr lang="en-US" sz="2200" dirty="0"/>
              </a:p>
            </p:txBody>
          </p:sp>
        </mc:Choice>
        <mc:Fallback xmlns="">
          <p:sp>
            <p:nvSpPr>
              <p:cNvPr id="8" name="TextBox 7">
                <a:extLst>
                  <a:ext uri="{FF2B5EF4-FFF2-40B4-BE49-F238E27FC236}">
                    <a16:creationId xmlns:a16="http://schemas.microsoft.com/office/drawing/2014/main" id="{1308449D-FBD1-C359-9A75-24001E0CAD5D}"/>
                  </a:ext>
                </a:extLst>
              </p:cNvPr>
              <p:cNvSpPr txBox="1">
                <a:spLocks noRot="1" noChangeAspect="1" noMove="1" noResize="1" noEditPoints="1" noAdjustHandles="1" noChangeArrowheads="1" noChangeShapeType="1" noTextEdit="1"/>
              </p:cNvSpPr>
              <p:nvPr/>
            </p:nvSpPr>
            <p:spPr>
              <a:xfrm>
                <a:off x="10342723" y="6382958"/>
                <a:ext cx="327741" cy="430887"/>
              </a:xfrm>
              <a:prstGeom prst="rect">
                <a:avLst/>
              </a:prstGeom>
              <a:blipFill>
                <a:blip r:embed="rId5"/>
                <a:stretch>
                  <a:fillRect l="-1887" r="-5660"/>
                </a:stretch>
              </a:blipFill>
            </p:spPr>
            <p:txBody>
              <a:bodyPr/>
              <a:lstStyle/>
              <a:p>
                <a:r>
                  <a:rPr lang="en-US">
                    <a:noFill/>
                  </a:rPr>
                  <a:t> </a:t>
                </a:r>
              </a:p>
            </p:txBody>
          </p:sp>
        </mc:Fallback>
      </mc:AlternateContent>
      <p:cxnSp>
        <p:nvCxnSpPr>
          <p:cNvPr id="9" name="Straight Connector 8">
            <a:extLst>
              <a:ext uri="{FF2B5EF4-FFF2-40B4-BE49-F238E27FC236}">
                <a16:creationId xmlns:a16="http://schemas.microsoft.com/office/drawing/2014/main" id="{804A7F61-9D76-BD44-C37D-EC1BF7131146}"/>
              </a:ext>
            </a:extLst>
          </p:cNvPr>
          <p:cNvCxnSpPr>
            <a:cxnSpLocks/>
          </p:cNvCxnSpPr>
          <p:nvPr/>
        </p:nvCxnSpPr>
        <p:spPr>
          <a:xfrm>
            <a:off x="10043924" y="4140201"/>
            <a:ext cx="22860" cy="2069180"/>
          </a:xfrm>
          <a:prstGeom prst="line">
            <a:avLst/>
          </a:prstGeom>
          <a:ln w="38100">
            <a:solidFill>
              <a:schemeClr val="accent2">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A243916-3980-ACBF-2F20-5399E7E611A1}"/>
              </a:ext>
            </a:extLst>
          </p:cNvPr>
          <p:cNvCxnSpPr>
            <a:cxnSpLocks/>
          </p:cNvCxnSpPr>
          <p:nvPr/>
        </p:nvCxnSpPr>
        <p:spPr>
          <a:xfrm>
            <a:off x="10456476" y="4343797"/>
            <a:ext cx="34371" cy="1879624"/>
          </a:xfrm>
          <a:prstGeom prst="line">
            <a:avLst/>
          </a:prstGeom>
          <a:ln w="38100">
            <a:solidFill>
              <a:schemeClr val="accent4">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C0F6C70B-CDEA-A374-AE63-CE07827D145D}"/>
              </a:ext>
            </a:extLst>
          </p:cNvPr>
          <p:cNvSpPr/>
          <p:nvPr/>
        </p:nvSpPr>
        <p:spPr>
          <a:xfrm flipH="1">
            <a:off x="9139106" y="6083919"/>
            <a:ext cx="45719" cy="328991"/>
          </a:xfrm>
          <a:prstGeom prst="rect">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B951E1F6-708E-53DF-0434-6C8ADCA9FBA7}"/>
                  </a:ext>
                </a:extLst>
              </p:cNvPr>
              <p:cNvSpPr txBox="1"/>
              <p:nvPr/>
            </p:nvSpPr>
            <p:spPr>
              <a:xfrm>
                <a:off x="9020954" y="6407951"/>
                <a:ext cx="327741" cy="43088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rPr>
                        <m:t>1</m:t>
                      </m:r>
                    </m:oMath>
                  </m:oMathPara>
                </a14:m>
                <a:endParaRPr lang="en-US" sz="2200" dirty="0"/>
              </a:p>
            </p:txBody>
          </p:sp>
        </mc:Choice>
        <mc:Fallback xmlns="">
          <p:sp>
            <p:nvSpPr>
              <p:cNvPr id="14" name="TextBox 13">
                <a:extLst>
                  <a:ext uri="{FF2B5EF4-FFF2-40B4-BE49-F238E27FC236}">
                    <a16:creationId xmlns:a16="http://schemas.microsoft.com/office/drawing/2014/main" id="{B951E1F6-708E-53DF-0434-6C8ADCA9FBA7}"/>
                  </a:ext>
                </a:extLst>
              </p:cNvPr>
              <p:cNvSpPr txBox="1">
                <a:spLocks noRot="1" noChangeAspect="1" noMove="1" noResize="1" noEditPoints="1" noAdjustHandles="1" noChangeArrowheads="1" noChangeShapeType="1" noTextEdit="1"/>
              </p:cNvSpPr>
              <p:nvPr/>
            </p:nvSpPr>
            <p:spPr>
              <a:xfrm>
                <a:off x="9020954" y="6407951"/>
                <a:ext cx="327741" cy="430887"/>
              </a:xfrm>
              <a:prstGeom prst="rect">
                <a:avLst/>
              </a:prstGeom>
              <a:blipFill>
                <a:blip r:embed="rId6"/>
                <a:stretch>
                  <a:fillRect l="-1852" r="-3704"/>
                </a:stretch>
              </a:blipFill>
            </p:spPr>
            <p:txBody>
              <a:bodyPr/>
              <a:lstStyle/>
              <a:p>
                <a:r>
                  <a:rPr lang="en-US">
                    <a:noFill/>
                  </a:rPr>
                  <a:t> </a:t>
                </a:r>
              </a:p>
            </p:txBody>
          </p:sp>
        </mc:Fallback>
      </mc:AlternateContent>
      <p:cxnSp>
        <p:nvCxnSpPr>
          <p:cNvPr id="15" name="Straight Connector 14">
            <a:extLst>
              <a:ext uri="{FF2B5EF4-FFF2-40B4-BE49-F238E27FC236}">
                <a16:creationId xmlns:a16="http://schemas.microsoft.com/office/drawing/2014/main" id="{24FC6ABA-2E88-4D92-E512-E4DE0C5744EE}"/>
              </a:ext>
            </a:extLst>
          </p:cNvPr>
          <p:cNvCxnSpPr>
            <a:cxnSpLocks/>
          </p:cNvCxnSpPr>
          <p:nvPr/>
        </p:nvCxnSpPr>
        <p:spPr>
          <a:xfrm>
            <a:off x="9151302" y="5276335"/>
            <a:ext cx="17776" cy="972079"/>
          </a:xfrm>
          <a:prstGeom prst="line">
            <a:avLst/>
          </a:prstGeom>
          <a:ln w="38100">
            <a:solidFill>
              <a:schemeClr val="accent4">
                <a:lumMod val="75000"/>
              </a:schemeClr>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463401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120A8-E972-4805-86DA-1E218D6C4433}"/>
              </a:ext>
            </a:extLst>
          </p:cNvPr>
          <p:cNvSpPr>
            <a:spLocks noGrp="1"/>
          </p:cNvSpPr>
          <p:nvPr>
            <p:ph type="title"/>
          </p:nvPr>
        </p:nvSpPr>
        <p:spPr/>
        <p:txBody>
          <a:bodyPr>
            <a:normAutofit fontScale="90000"/>
          </a:bodyPr>
          <a:lstStyle/>
          <a:p>
            <a:r>
              <a:rPr lang="en-US" i="1" dirty="0"/>
              <a:t>“within __ standard deviations from the mean”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A441C2F-403D-499E-A7AA-C71E57017FD9}"/>
                  </a:ext>
                </a:extLst>
              </p:cNvPr>
              <p:cNvSpPr>
                <a:spLocks noGrp="1"/>
              </p:cNvSpPr>
              <p:nvPr>
                <p:ph idx="1"/>
              </p:nvPr>
            </p:nvSpPr>
            <p:spPr/>
            <p:txBody>
              <a:bodyPr>
                <a:normAutofit fontScale="85000" lnSpcReduction="10000"/>
              </a:bodyPr>
              <a:lstStyle/>
              <a:p>
                <a:r>
                  <a:rPr lang="en-US" dirty="0"/>
                  <a:t>What’s the probability of being within two standard deviations from the mean?</a:t>
                </a:r>
                <a:br>
                  <a:rPr lang="en-US" dirty="0"/>
                </a:br>
                <a:endParaRPr lang="en-US" dirty="0"/>
              </a:p>
              <a:p>
                <a14:m>
                  <m:oMath xmlns:m="http://schemas.openxmlformats.org/officeDocument/2006/math">
                    <m:r>
                      <a:rPr lang="en-US" i="1">
                        <a:latin typeface="Cambria Math" panose="02040503050406030204" pitchFamily="18" charset="0"/>
                      </a:rPr>
                      <m:t>ℙ</m:t>
                    </m:r>
                    <m:d>
                      <m:dPr>
                        <m:ctrlPr>
                          <a:rPr lang="en-US" i="1">
                            <a:latin typeface="Cambria Math" panose="02040503050406030204" pitchFamily="18" charset="0"/>
                          </a:rPr>
                        </m:ctrlPr>
                      </m:dPr>
                      <m:e>
                        <m:r>
                          <a:rPr lang="en-US" b="0" i="1" smtClean="0">
                            <a:latin typeface="Cambria Math" panose="02040503050406030204" pitchFamily="18" charset="0"/>
                          </a:rPr>
                          <m:t>𝜇</m:t>
                        </m:r>
                        <m:r>
                          <a:rPr lang="en-US" b="0" i="1" smtClean="0">
                            <a:latin typeface="Cambria Math" panose="02040503050406030204" pitchFamily="18" charset="0"/>
                          </a:rPr>
                          <m:t>−2</m:t>
                        </m:r>
                        <m:r>
                          <a:rPr lang="en-US" b="0" i="1" smtClean="0">
                            <a:latin typeface="Cambria Math" panose="02040503050406030204" pitchFamily="18" charset="0"/>
                          </a:rPr>
                          <m:t>𝜎</m:t>
                        </m:r>
                        <m:r>
                          <a:rPr lang="en-US" i="1">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𝜇</m:t>
                        </m:r>
                        <m:r>
                          <a:rPr lang="en-US" b="0" i="1" smtClean="0">
                            <a:latin typeface="Cambria Math" panose="02040503050406030204" pitchFamily="18" charset="0"/>
                          </a:rPr>
                          <m:t>+2</m:t>
                        </m:r>
                        <m:r>
                          <a:rPr lang="en-US" b="0" i="1" smtClean="0">
                            <a:latin typeface="Cambria Math" panose="02040503050406030204" pitchFamily="18" charset="0"/>
                          </a:rPr>
                          <m:t>𝜎</m:t>
                        </m:r>
                      </m:e>
                    </m:d>
                  </m:oMath>
                </a14:m>
                <a:endParaRPr lang="en-US" i="1" dirty="0">
                  <a:latin typeface="Cambria Math" panose="02040503050406030204" pitchFamily="18" charset="0"/>
                </a:endParaRPr>
              </a:p>
              <a:p>
                <a14:m>
                  <m:oMath xmlns:m="http://schemas.openxmlformats.org/officeDocument/2006/math">
                    <m:r>
                      <a:rPr lang="en-US" b="0" i="1" smtClean="0">
                        <a:latin typeface="Cambria Math" panose="02040503050406030204" pitchFamily="18" charset="0"/>
                      </a:rPr>
                      <m:t>=</m:t>
                    </m:r>
                    <m:r>
                      <a:rPr lang="en-US" i="1" smtClean="0">
                        <a:latin typeface="Cambria Math" panose="02040503050406030204" pitchFamily="18" charset="0"/>
                      </a:rPr>
                      <m:t>ℙ</m:t>
                    </m:r>
                    <m:d>
                      <m:dPr>
                        <m:ctrlPr>
                          <a:rPr lang="en-US" i="1" smtClean="0">
                            <a:latin typeface="Cambria Math" panose="02040503050406030204" pitchFamily="18" charset="0"/>
                          </a:rPr>
                        </m:ctrlPr>
                      </m:dPr>
                      <m:e>
                        <m:r>
                          <a:rPr lang="en-US" i="1">
                            <a:latin typeface="Cambria Math" panose="02040503050406030204" pitchFamily="18" charset="0"/>
                          </a:rPr>
                          <m:t>𝑋</m:t>
                        </m:r>
                        <m:r>
                          <a:rPr lang="en-US" i="1">
                            <a:latin typeface="Cambria Math" panose="02040503050406030204" pitchFamily="18" charset="0"/>
                          </a:rPr>
                          <m:t>≤</m:t>
                        </m:r>
                        <m:r>
                          <a:rPr lang="en-US" b="0" i="1" smtClean="0">
                            <a:latin typeface="Cambria Math" panose="02040503050406030204" pitchFamily="18" charset="0"/>
                          </a:rPr>
                          <m:t>𝜇</m:t>
                        </m:r>
                        <m:r>
                          <a:rPr lang="en-US" i="1">
                            <a:latin typeface="Cambria Math" panose="02040503050406030204" pitchFamily="18" charset="0"/>
                          </a:rPr>
                          <m:t>+2</m:t>
                        </m:r>
                        <m:r>
                          <a:rPr lang="en-US" i="1">
                            <a:latin typeface="Cambria Math" panose="02040503050406030204" pitchFamily="18" charset="0"/>
                          </a:rPr>
                          <m:t>𝜎</m:t>
                        </m:r>
                      </m:e>
                    </m:d>
                    <m:r>
                      <a:rPr lang="en-US" b="0" i="1" smtClean="0">
                        <a:latin typeface="Cambria Math" panose="02040503050406030204" pitchFamily="18" charset="0"/>
                      </a:rPr>
                      <m:t>−</m:t>
                    </m:r>
                    <m:r>
                      <a:rPr lang="en-US" i="1">
                        <a:latin typeface="Cambria Math" panose="02040503050406030204" pitchFamily="18" charset="0"/>
                      </a:rPr>
                      <m:t>ℙ</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𝜇</m:t>
                        </m:r>
                        <m:r>
                          <a:rPr lang="en-US" i="1">
                            <a:latin typeface="Cambria Math" panose="02040503050406030204" pitchFamily="18" charset="0"/>
                          </a:rPr>
                          <m:t>−2</m:t>
                        </m:r>
                        <m:r>
                          <a:rPr lang="en-US" i="1">
                            <a:latin typeface="Cambria Math" panose="02040503050406030204" pitchFamily="18" charset="0"/>
                          </a:rPr>
                          <m:t>𝜎</m:t>
                        </m:r>
                      </m:e>
                    </m:d>
                    <m:r>
                      <a:rPr lang="en-US" b="0" i="1" smtClean="0">
                        <a:latin typeface="Cambria Math" panose="02040503050406030204" pitchFamily="18" charset="0"/>
                      </a:rPr>
                      <m:t>=</m:t>
                    </m:r>
                    <m:r>
                      <a:rPr lang="en-US" i="1">
                        <a:latin typeface="Cambria Math" panose="02040503050406030204" pitchFamily="18" charset="0"/>
                      </a:rPr>
                      <m:t>ℙ</m:t>
                    </m:r>
                    <m:d>
                      <m:dPr>
                        <m:ctrlPr>
                          <a:rPr lang="en-US" i="1">
                            <a:latin typeface="Cambria Math" panose="02040503050406030204" pitchFamily="18" charset="0"/>
                          </a:rPr>
                        </m:ctrlPr>
                      </m:dPr>
                      <m:e>
                        <m:r>
                          <a:rPr lang="en-US" b="0" i="1" smtClean="0">
                            <a:latin typeface="Cambria Math" panose="02040503050406030204" pitchFamily="18" charset="0"/>
                          </a:rPr>
                          <m:t>𝑍</m:t>
                        </m:r>
                        <m:r>
                          <a:rPr lang="en-US" i="1">
                            <a:latin typeface="Cambria Math" panose="02040503050406030204" pitchFamily="18" charset="0"/>
                          </a:rPr>
                          <m:t>≤</m:t>
                        </m:r>
                        <m:f>
                          <m:fPr>
                            <m:ctrlPr>
                              <a:rPr lang="en-US" b="0" i="1" smtClean="0">
                                <a:latin typeface="Cambria Math" panose="02040503050406030204" pitchFamily="18" charset="0"/>
                              </a:rPr>
                            </m:ctrlPr>
                          </m:fPr>
                          <m:num>
                            <m:r>
                              <a:rPr lang="en-US" i="1">
                                <a:latin typeface="Cambria Math" panose="02040503050406030204" pitchFamily="18" charset="0"/>
                              </a:rPr>
                              <m:t>𝜇</m:t>
                            </m:r>
                            <m:r>
                              <a:rPr lang="en-US" i="1">
                                <a:latin typeface="Cambria Math" panose="02040503050406030204" pitchFamily="18" charset="0"/>
                              </a:rPr>
                              <m:t>+2</m:t>
                            </m:r>
                            <m:r>
                              <a:rPr lang="en-US" i="1">
                                <a:latin typeface="Cambria Math" panose="02040503050406030204" pitchFamily="18" charset="0"/>
                              </a:rPr>
                              <m:t>𝜎</m:t>
                            </m:r>
                            <m:r>
                              <a:rPr lang="en-US" b="0" i="1" smtClean="0">
                                <a:latin typeface="Cambria Math" panose="02040503050406030204" pitchFamily="18" charset="0"/>
                              </a:rPr>
                              <m:t>−</m:t>
                            </m:r>
                            <m:r>
                              <a:rPr lang="en-US" b="0" i="1" smtClean="0">
                                <a:latin typeface="Cambria Math" panose="02040503050406030204" pitchFamily="18" charset="0"/>
                              </a:rPr>
                              <m:t>𝜇</m:t>
                            </m:r>
                          </m:num>
                          <m:den>
                            <m:r>
                              <a:rPr lang="en-US" b="0" i="1" smtClean="0">
                                <a:latin typeface="Cambria Math" panose="02040503050406030204" pitchFamily="18" charset="0"/>
                              </a:rPr>
                              <m:t>𝜎</m:t>
                            </m:r>
                          </m:den>
                        </m:f>
                      </m:e>
                    </m:d>
                    <m:r>
                      <a:rPr lang="en-US" i="1">
                        <a:latin typeface="Cambria Math" panose="02040503050406030204" pitchFamily="18" charset="0"/>
                      </a:rPr>
                      <m:t>−</m:t>
                    </m:r>
                    <m:r>
                      <a:rPr lang="en-US" i="1">
                        <a:latin typeface="Cambria Math" panose="02040503050406030204" pitchFamily="18" charset="0"/>
                      </a:rPr>
                      <m:t>ℙ</m:t>
                    </m:r>
                    <m:d>
                      <m:dPr>
                        <m:ctrlPr>
                          <a:rPr lang="en-US" i="1">
                            <a:latin typeface="Cambria Math" panose="02040503050406030204" pitchFamily="18" charset="0"/>
                          </a:rPr>
                        </m:ctrlPr>
                      </m:dPr>
                      <m:e>
                        <m:r>
                          <a:rPr lang="en-US" b="0" i="1" smtClean="0">
                            <a:latin typeface="Cambria Math" panose="02040503050406030204" pitchFamily="18" charset="0"/>
                          </a:rPr>
                          <m:t>𝑍</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𝜇</m:t>
                            </m:r>
                            <m:r>
                              <a:rPr lang="en-US" b="0" i="1" smtClean="0">
                                <a:latin typeface="Cambria Math" panose="02040503050406030204" pitchFamily="18" charset="0"/>
                              </a:rPr>
                              <m:t>−</m:t>
                            </m:r>
                            <m:r>
                              <a:rPr lang="en-US" i="1">
                                <a:latin typeface="Cambria Math" panose="02040503050406030204" pitchFamily="18" charset="0"/>
                              </a:rPr>
                              <m:t>2</m:t>
                            </m:r>
                            <m:r>
                              <a:rPr lang="en-US" i="1">
                                <a:latin typeface="Cambria Math" panose="02040503050406030204" pitchFamily="18" charset="0"/>
                              </a:rPr>
                              <m:t>𝜎</m:t>
                            </m:r>
                            <m:r>
                              <a:rPr lang="en-US" i="1">
                                <a:latin typeface="Cambria Math" panose="02040503050406030204" pitchFamily="18" charset="0"/>
                              </a:rPr>
                              <m:t>−</m:t>
                            </m:r>
                            <m:r>
                              <a:rPr lang="en-US" i="1">
                                <a:latin typeface="Cambria Math" panose="02040503050406030204" pitchFamily="18" charset="0"/>
                              </a:rPr>
                              <m:t>𝜇</m:t>
                            </m:r>
                          </m:num>
                          <m:den>
                            <m:r>
                              <a:rPr lang="en-US" i="1">
                                <a:latin typeface="Cambria Math" panose="02040503050406030204" pitchFamily="18" charset="0"/>
                              </a:rPr>
                              <m:t>𝜎</m:t>
                            </m:r>
                          </m:den>
                        </m:f>
                      </m:e>
                    </m:d>
                  </m:oMath>
                </a14:m>
                <a:endParaRPr lang="en-US" b="0" i="1" dirty="0">
                  <a:latin typeface="Cambria Math" panose="02040503050406030204" pitchFamily="18" charset="0"/>
                </a:endParaRPr>
              </a:p>
              <a:p>
                <a14:m>
                  <m:oMath xmlns:m="http://schemas.openxmlformats.org/officeDocument/2006/math">
                    <m:r>
                      <a:rPr lang="en-US" b="0" i="1" smtClean="0">
                        <a:latin typeface="Cambria Math" panose="02040503050406030204" pitchFamily="18" charset="0"/>
                      </a:rPr>
                      <m:t>=</m:t>
                    </m:r>
                    <m:r>
                      <m:rPr>
                        <m:sty m:val="p"/>
                      </m:rPr>
                      <a:rPr lang="en-US" b="0" i="0" smtClean="0">
                        <a:latin typeface="Cambria Math" panose="02040503050406030204" pitchFamily="18" charset="0"/>
                      </a:rPr>
                      <m:t>Φ</m:t>
                    </m:r>
                    <m:d>
                      <m:dPr>
                        <m:ctrlPr>
                          <a:rPr lang="en-US" b="0" i="1" smtClean="0">
                            <a:latin typeface="Cambria Math" panose="02040503050406030204" pitchFamily="18" charset="0"/>
                          </a:rPr>
                        </m:ctrlPr>
                      </m:dPr>
                      <m:e>
                        <m:r>
                          <a:rPr lang="en-US" b="0" i="1" smtClean="0">
                            <a:latin typeface="Cambria Math" panose="02040503050406030204" pitchFamily="18" charset="0"/>
                          </a:rPr>
                          <m:t>2</m:t>
                        </m:r>
                      </m:e>
                    </m:d>
                    <m:r>
                      <a:rPr lang="en-US" b="0" i="1" smtClean="0">
                        <a:latin typeface="Cambria Math" panose="02040503050406030204" pitchFamily="18" charset="0"/>
                      </a:rPr>
                      <m:t>−</m:t>
                    </m:r>
                    <m:r>
                      <m:rPr>
                        <m:sty m:val="p"/>
                      </m:rPr>
                      <a:rPr lang="en-US" b="0" i="0" smtClean="0">
                        <a:latin typeface="Cambria Math" panose="02040503050406030204" pitchFamily="18" charset="0"/>
                      </a:rPr>
                      <m:t>Φ</m:t>
                    </m:r>
                    <m:d>
                      <m:dPr>
                        <m:ctrlPr>
                          <a:rPr lang="en-US" b="0" i="1" smtClean="0">
                            <a:latin typeface="Cambria Math" panose="02040503050406030204" pitchFamily="18" charset="0"/>
                          </a:rPr>
                        </m:ctrlPr>
                      </m:dPr>
                      <m:e>
                        <m:r>
                          <a:rPr lang="en-US" b="0" i="1" smtClean="0">
                            <a:latin typeface="Cambria Math" panose="02040503050406030204" pitchFamily="18" charset="0"/>
                          </a:rPr>
                          <m:t>−2</m:t>
                        </m:r>
                      </m:e>
                    </m:d>
                  </m:oMath>
                </a14:m>
                <a:endParaRPr lang="en-US" b="0" dirty="0"/>
              </a:p>
              <a:p>
                <a14:m>
                  <m:oMath xmlns:m="http://schemas.openxmlformats.org/officeDocument/2006/math">
                    <m:r>
                      <a:rPr lang="en-US" b="0" i="1" smtClean="0">
                        <a:latin typeface="Cambria Math" panose="02040503050406030204" pitchFamily="18" charset="0"/>
                      </a:rPr>
                      <m:t>=</m:t>
                    </m:r>
                    <m:r>
                      <m:rPr>
                        <m:sty m:val="p"/>
                      </m:rPr>
                      <a:rPr lang="en-US" b="0" i="0" smtClean="0">
                        <a:latin typeface="Cambria Math" panose="02040503050406030204" pitchFamily="18" charset="0"/>
                      </a:rPr>
                      <m:t>Φ</m:t>
                    </m:r>
                    <m:d>
                      <m:dPr>
                        <m:ctrlPr>
                          <a:rPr lang="en-US" b="0" i="1" smtClean="0">
                            <a:latin typeface="Cambria Math" panose="02040503050406030204" pitchFamily="18" charset="0"/>
                          </a:rPr>
                        </m:ctrlPr>
                      </m:dPr>
                      <m:e>
                        <m:r>
                          <a:rPr lang="en-US" b="0" i="1" smtClean="0">
                            <a:latin typeface="Cambria Math" panose="02040503050406030204" pitchFamily="18" charset="0"/>
                          </a:rPr>
                          <m:t>2</m:t>
                        </m:r>
                      </m:e>
                    </m:d>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1−</m:t>
                        </m:r>
                        <m:r>
                          <m:rPr>
                            <m:sty m:val="p"/>
                          </m:rPr>
                          <a:rPr lang="en-US" b="0" i="0" smtClean="0">
                            <a:latin typeface="Cambria Math" panose="02040503050406030204" pitchFamily="18" charset="0"/>
                          </a:rPr>
                          <m:t>Φ</m:t>
                        </m:r>
                        <m:d>
                          <m:dPr>
                            <m:ctrlPr>
                              <a:rPr lang="en-US" b="0" i="1" smtClean="0">
                                <a:latin typeface="Cambria Math" panose="02040503050406030204" pitchFamily="18" charset="0"/>
                              </a:rPr>
                            </m:ctrlPr>
                          </m:dPr>
                          <m:e>
                            <m:r>
                              <a:rPr lang="en-US" b="0" i="1" smtClean="0">
                                <a:latin typeface="Cambria Math" panose="02040503050406030204" pitchFamily="18" charset="0"/>
                              </a:rPr>
                              <m:t>2</m:t>
                            </m:r>
                          </m:e>
                        </m:d>
                      </m:e>
                    </m:d>
                  </m:oMath>
                </a14:m>
                <a:endParaRPr lang="en-US" b="0" dirty="0"/>
              </a:p>
              <a:p>
                <a14:m>
                  <m:oMath xmlns:m="http://schemas.openxmlformats.org/officeDocument/2006/math">
                    <m:r>
                      <a:rPr lang="en-US" b="0" i="1" smtClean="0">
                        <a:latin typeface="Cambria Math" panose="02040503050406030204" pitchFamily="18" charset="0"/>
                      </a:rPr>
                      <m:t>=.97725−</m:t>
                    </m:r>
                    <m:d>
                      <m:dPr>
                        <m:ctrlPr>
                          <a:rPr lang="en-US" b="0" i="1" smtClean="0">
                            <a:latin typeface="Cambria Math" panose="02040503050406030204" pitchFamily="18" charset="0"/>
                          </a:rPr>
                        </m:ctrlPr>
                      </m:dPr>
                      <m:e>
                        <m:r>
                          <a:rPr lang="en-US" b="0" i="1" smtClean="0">
                            <a:latin typeface="Cambria Math" panose="02040503050406030204" pitchFamily="18" charset="0"/>
                          </a:rPr>
                          <m:t>1−.97725</m:t>
                        </m:r>
                      </m:e>
                    </m:d>
                    <m:r>
                      <a:rPr lang="en-US" b="0" i="1" smtClean="0">
                        <a:latin typeface="Cambria Math" panose="02040503050406030204" pitchFamily="18" charset="0"/>
                      </a:rPr>
                      <m:t>=.9545</m:t>
                    </m:r>
                  </m:oMath>
                </a14:m>
                <a:endParaRPr lang="en-US" dirty="0"/>
              </a:p>
              <a:p>
                <a:endParaRPr lang="en-US" dirty="0"/>
              </a:p>
              <a:p>
                <a:r>
                  <a:rPr lang="en-US" dirty="0"/>
                  <a:t>You’ll sometimes hear statisticians refer to the “68-95-99.7 rule” which is the probability of being within 1,2, or 3 standard deviations of the mean.</a:t>
                </a:r>
              </a:p>
            </p:txBody>
          </p:sp>
        </mc:Choice>
        <mc:Fallback xmlns="">
          <p:sp>
            <p:nvSpPr>
              <p:cNvPr id="3" name="Content Placeholder 2">
                <a:extLst>
                  <a:ext uri="{FF2B5EF4-FFF2-40B4-BE49-F238E27FC236}">
                    <a16:creationId xmlns:a16="http://schemas.microsoft.com/office/drawing/2014/main" id="{3A441C2F-403D-499E-A7AA-C71E57017FD9}"/>
                  </a:ext>
                </a:extLst>
              </p:cNvPr>
              <p:cNvSpPr>
                <a:spLocks noGrp="1" noRot="1" noChangeAspect="1" noMove="1" noResize="1" noEditPoints="1" noAdjustHandles="1" noChangeArrowheads="1" noChangeShapeType="1" noTextEdit="1"/>
              </p:cNvSpPr>
              <p:nvPr>
                <p:ph idx="1"/>
              </p:nvPr>
            </p:nvSpPr>
            <p:spPr>
              <a:blipFill>
                <a:blip r:embed="rId2"/>
                <a:stretch>
                  <a:fillRect l="-1253" t="-2390"/>
                </a:stretch>
              </a:blipFill>
            </p:spPr>
            <p:txBody>
              <a:bodyPr/>
              <a:lstStyle/>
              <a:p>
                <a:r>
                  <a:rPr lang="en-US">
                    <a:noFill/>
                  </a:rPr>
                  <a:t> </a:t>
                </a:r>
              </a:p>
            </p:txBody>
          </p:sp>
        </mc:Fallback>
      </mc:AlternateContent>
    </p:spTree>
    <p:extLst>
      <p:ext uri="{BB962C8B-B14F-4D97-AF65-F5344CB8AC3E}">
        <p14:creationId xmlns:p14="http://schemas.microsoft.com/office/powerpoint/2010/main" val="39944197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45EE78-1402-4088-8D5D-ABCC26FBA654}"/>
              </a:ext>
            </a:extLst>
          </p:cNvPr>
          <p:cNvSpPr>
            <a:spLocks noGrp="1"/>
          </p:cNvSpPr>
          <p:nvPr>
            <p:ph type="title"/>
          </p:nvPr>
        </p:nvSpPr>
        <p:spPr/>
        <p:txBody>
          <a:bodyPr/>
          <a:lstStyle/>
          <a:p>
            <a:r>
              <a:rPr lang="en-US" dirty="0"/>
              <a:t>Normal (aka </a:t>
            </a:r>
            <a:r>
              <a:rPr lang="en-US" dirty="0" err="1"/>
              <a:t>Guassian</a:t>
            </a:r>
            <a:r>
              <a:rPr lang="en-US" dirty="0"/>
              <a:t>)</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C758D44-5544-47FA-A9B5-FCE42B7E18AB}"/>
                  </a:ext>
                </a:extLst>
              </p:cNvPr>
              <p:cNvSpPr>
                <a:spLocks noGrp="1"/>
              </p:cNvSpPr>
              <p:nvPr>
                <p:ph idx="1"/>
              </p:nvPr>
            </p:nvSpPr>
            <p:spPr/>
            <p:txBody>
              <a:bodyPr/>
              <a:lstStyle/>
              <a:p>
                <a:r>
                  <a:rPr lang="en-US" dirty="0"/>
                  <a:t>When finding the probability of a normal random variable, draw a picture!! It can help reasoning about how we can use the CDF and the z-table to compute the desired region. </a:t>
                </a:r>
              </a:p>
              <a:p>
                <a:endParaRPr lang="en-US" dirty="0"/>
              </a:p>
              <a:p>
                <a:r>
                  <a:rPr lang="en-US" sz="2800" b="1" dirty="0">
                    <a:solidFill>
                      <a:schemeClr val="accent2">
                        <a:lumMod val="75000"/>
                      </a:schemeClr>
                    </a:solidFill>
                    <a:latin typeface="Segoe UI Semilight" panose="020B0402040204020203" pitchFamily="34" charset="0"/>
                    <a:cs typeface="Segoe UI Semilight" panose="020B0402040204020203" pitchFamily="34" charset="0"/>
                  </a:rPr>
                  <a:t>1. </a:t>
                </a:r>
                <a:r>
                  <a:rPr lang="en-US" sz="2800" b="1" dirty="0">
                    <a:latin typeface="Segoe UI Semilight" panose="020B0402040204020203" pitchFamily="34" charset="0"/>
                    <a:cs typeface="Segoe UI Semilight" panose="020B0402040204020203" pitchFamily="34" charset="0"/>
                  </a:rPr>
                  <a:t>Write the probability we’re interested in in terms of the CDF</a:t>
                </a:r>
              </a:p>
              <a:p>
                <a:r>
                  <a:rPr lang="en-US" sz="2800" b="1" dirty="0">
                    <a:solidFill>
                      <a:schemeClr val="accent2">
                        <a:lumMod val="75000"/>
                      </a:schemeClr>
                    </a:solidFill>
                    <a:latin typeface="Segoe UI Semilight" panose="020B0402040204020203" pitchFamily="34" charset="0"/>
                    <a:cs typeface="Segoe UI Semilight" panose="020B0402040204020203" pitchFamily="34" charset="0"/>
                  </a:rPr>
                  <a:t>2. </a:t>
                </a:r>
                <a:r>
                  <a:rPr lang="en-US" sz="2800" b="1" dirty="0">
                    <a:latin typeface="Segoe UI Semilight" panose="020B0402040204020203" pitchFamily="34" charset="0"/>
                    <a:cs typeface="Segoe UI Semilight" panose="020B0402040204020203" pitchFamily="34" charset="0"/>
                  </a:rPr>
                  <a:t>Standardize</a:t>
                </a:r>
                <a:r>
                  <a:rPr lang="en-US" sz="2800" dirty="0">
                    <a:latin typeface="Segoe UI Semilight" panose="020B0402040204020203" pitchFamily="34" charset="0"/>
                    <a:cs typeface="Segoe UI Semilight" panose="020B0402040204020203" pitchFamily="34" charset="0"/>
                  </a:rPr>
                  <a:t> the normal random variable: </a:t>
                </a:r>
                <a14:m>
                  <m:oMath xmlns:m="http://schemas.openxmlformats.org/officeDocument/2006/math">
                    <m:r>
                      <a:rPr lang="en-US" sz="2800" b="0" i="1" smtClean="0">
                        <a:latin typeface="Cambria Math" panose="02040503050406030204" pitchFamily="18" charset="0"/>
                        <a:cs typeface="Segoe UI Semilight" panose="020B0402040204020203" pitchFamily="34" charset="0"/>
                      </a:rPr>
                      <m:t>𝑍</m:t>
                    </m:r>
                    <m:r>
                      <a:rPr lang="en-US" sz="2800" b="0" i="1" smtClean="0">
                        <a:latin typeface="Cambria Math" panose="02040503050406030204" pitchFamily="18" charset="0"/>
                        <a:cs typeface="Segoe UI Semilight" panose="020B0402040204020203" pitchFamily="34" charset="0"/>
                      </a:rPr>
                      <m:t>=</m:t>
                    </m:r>
                    <m:f>
                      <m:fPr>
                        <m:ctrlPr>
                          <a:rPr lang="en-US" sz="2800" b="0" i="1" smtClean="0">
                            <a:latin typeface="Cambria Math" panose="02040503050406030204" pitchFamily="18" charset="0"/>
                            <a:cs typeface="Segoe UI Semilight" panose="020B0402040204020203" pitchFamily="34" charset="0"/>
                          </a:rPr>
                        </m:ctrlPr>
                      </m:fPr>
                      <m:num>
                        <m:r>
                          <a:rPr lang="en-US" sz="2800" b="0" i="1" smtClean="0">
                            <a:latin typeface="Cambria Math" panose="02040503050406030204" pitchFamily="18" charset="0"/>
                            <a:cs typeface="Segoe UI Semilight" panose="020B0402040204020203" pitchFamily="34" charset="0"/>
                          </a:rPr>
                          <m:t>𝑋</m:t>
                        </m:r>
                        <m:r>
                          <a:rPr lang="en-US" sz="2800" b="0" i="1" smtClean="0">
                            <a:latin typeface="Cambria Math" panose="02040503050406030204" pitchFamily="18" charset="0"/>
                            <a:cs typeface="Segoe UI Semilight" panose="020B0402040204020203" pitchFamily="34" charset="0"/>
                          </a:rPr>
                          <m:t>−</m:t>
                        </m:r>
                        <m:r>
                          <a:rPr lang="en-US" sz="2800" b="0" i="1" smtClean="0">
                            <a:latin typeface="Cambria Math" panose="02040503050406030204" pitchFamily="18" charset="0"/>
                            <a:cs typeface="Segoe UI Semilight" panose="020B0402040204020203" pitchFamily="34" charset="0"/>
                          </a:rPr>
                          <m:t>𝜇</m:t>
                        </m:r>
                      </m:num>
                      <m:den>
                        <m:r>
                          <a:rPr lang="en-US" sz="2800" b="0" i="1" smtClean="0">
                            <a:latin typeface="Cambria Math" panose="02040503050406030204" pitchFamily="18" charset="0"/>
                            <a:cs typeface="Segoe UI Semilight" panose="020B0402040204020203" pitchFamily="34" charset="0"/>
                          </a:rPr>
                          <m:t>𝜎</m:t>
                        </m:r>
                      </m:den>
                    </m:f>
                  </m:oMath>
                </a14:m>
                <a:endParaRPr lang="en-US" sz="2800" dirty="0">
                  <a:latin typeface="Segoe UI Semilight" panose="020B0402040204020203" pitchFamily="34" charset="0"/>
                  <a:cs typeface="Segoe UI Semilight" panose="020B0402040204020203" pitchFamily="34" charset="0"/>
                </a:endParaRPr>
              </a:p>
              <a:p>
                <a:r>
                  <a:rPr lang="en-US" sz="2800" b="1" dirty="0">
                    <a:solidFill>
                      <a:schemeClr val="accent2">
                        <a:lumMod val="75000"/>
                      </a:schemeClr>
                    </a:solidFill>
                    <a:latin typeface="Segoe UI Semilight" panose="020B0402040204020203" pitchFamily="34" charset="0"/>
                    <a:cs typeface="Segoe UI Semilight" panose="020B0402040204020203" pitchFamily="34" charset="0"/>
                  </a:rPr>
                  <a:t>2. </a:t>
                </a:r>
                <a:r>
                  <a:rPr lang="en-US" sz="2800" b="1" dirty="0">
                    <a:latin typeface="Segoe UI Semilight" panose="020B0402040204020203" pitchFamily="34" charset="0"/>
                    <a:cs typeface="Segoe UI Semilight" panose="020B0402040204020203" pitchFamily="34" charset="0"/>
                  </a:rPr>
                  <a:t>Round</a:t>
                </a:r>
                <a:r>
                  <a:rPr lang="en-US" sz="2800" dirty="0">
                    <a:latin typeface="Segoe UI Semilight" panose="020B0402040204020203" pitchFamily="34" charset="0"/>
                    <a:cs typeface="Segoe UI Semilight" panose="020B0402040204020203" pitchFamily="34" charset="0"/>
                  </a:rPr>
                  <a:t> the “z-score”(s) to the hundredths place.</a:t>
                </a:r>
              </a:p>
              <a:p>
                <a:r>
                  <a:rPr lang="en-US" sz="2800" b="1" dirty="0">
                    <a:solidFill>
                      <a:schemeClr val="accent2">
                        <a:lumMod val="75000"/>
                      </a:schemeClr>
                    </a:solidFill>
                    <a:latin typeface="Segoe UI Semilight" panose="020B0402040204020203" pitchFamily="34" charset="0"/>
                    <a:cs typeface="Segoe UI Semilight" panose="020B0402040204020203" pitchFamily="34" charset="0"/>
                  </a:rPr>
                  <a:t>3. </a:t>
                </a:r>
                <a:r>
                  <a:rPr lang="en-US" sz="2800" b="1" dirty="0">
                    <a:latin typeface="Segoe UI Semilight" panose="020B0402040204020203" pitchFamily="34" charset="0"/>
                    <a:cs typeface="Segoe UI Semilight" panose="020B0402040204020203" pitchFamily="34" charset="0"/>
                  </a:rPr>
                  <a:t>Look up the value(s) </a:t>
                </a:r>
                <a:r>
                  <a:rPr lang="en-US" sz="2800" dirty="0">
                    <a:latin typeface="Segoe UI Semilight" panose="020B0402040204020203" pitchFamily="34" charset="0"/>
                    <a:cs typeface="Segoe UI Semilight" panose="020B0402040204020203" pitchFamily="34" charset="0"/>
                  </a:rPr>
                  <a:t>in the table</a:t>
                </a:r>
              </a:p>
              <a:p>
                <a:endParaRPr lang="en-US" dirty="0"/>
              </a:p>
            </p:txBody>
          </p:sp>
        </mc:Choice>
        <mc:Fallback xmlns="">
          <p:sp>
            <p:nvSpPr>
              <p:cNvPr id="3" name="Content Placeholder 2">
                <a:extLst>
                  <a:ext uri="{FF2B5EF4-FFF2-40B4-BE49-F238E27FC236}">
                    <a16:creationId xmlns:a16="http://schemas.microsoft.com/office/drawing/2014/main" id="{0C758D44-5544-47FA-A9B5-FCE42B7E18AB}"/>
                  </a:ext>
                </a:extLst>
              </p:cNvPr>
              <p:cNvSpPr>
                <a:spLocks noGrp="1" noRot="1" noChangeAspect="1" noMove="1" noResize="1" noEditPoints="1" noAdjustHandles="1" noChangeArrowheads="1" noChangeShapeType="1" noTextEdit="1"/>
              </p:cNvSpPr>
              <p:nvPr>
                <p:ph idx="1"/>
              </p:nvPr>
            </p:nvSpPr>
            <p:spPr>
              <a:blipFill>
                <a:blip r:embed="rId2"/>
                <a:stretch>
                  <a:fillRect l="-708" t="-2138"/>
                </a:stretch>
              </a:blipFill>
            </p:spPr>
            <p:txBody>
              <a:bodyPr/>
              <a:lstStyle/>
              <a:p>
                <a:r>
                  <a:rPr lang="en-US">
                    <a:noFill/>
                  </a:rPr>
                  <a:t> </a:t>
                </a:r>
              </a:p>
            </p:txBody>
          </p:sp>
        </mc:Fallback>
      </mc:AlternateContent>
    </p:spTree>
    <p:extLst>
      <p:ext uri="{BB962C8B-B14F-4D97-AF65-F5344CB8AC3E}">
        <p14:creationId xmlns:p14="http://schemas.microsoft.com/office/powerpoint/2010/main" val="29983918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498DA-09BB-C85D-CF95-DA48A4256B58}"/>
              </a:ext>
            </a:extLst>
          </p:cNvPr>
          <p:cNvSpPr>
            <a:spLocks noGrp="1"/>
          </p:cNvSpPr>
          <p:nvPr>
            <p:ph type="title"/>
          </p:nvPr>
        </p:nvSpPr>
        <p:spPr/>
        <p:txBody>
          <a:bodyPr/>
          <a:lstStyle/>
          <a:p>
            <a:r>
              <a:rPr lang="en-US" dirty="0"/>
              <a:t>Can you spot the normal distribution?</a:t>
            </a:r>
          </a:p>
        </p:txBody>
      </p:sp>
      <p:pic>
        <p:nvPicPr>
          <p:cNvPr id="5" name="Picture 4" descr="A stack of weights with numbers&#10;&#10;Description automatically generated">
            <a:extLst>
              <a:ext uri="{FF2B5EF4-FFF2-40B4-BE49-F238E27FC236}">
                <a16:creationId xmlns:a16="http://schemas.microsoft.com/office/drawing/2014/main" id="{56AC4B15-146A-1D22-AD63-15F8426088D1}"/>
              </a:ext>
            </a:extLst>
          </p:cNvPr>
          <p:cNvPicPr>
            <a:picLocks noChangeAspect="1"/>
          </p:cNvPicPr>
          <p:nvPr/>
        </p:nvPicPr>
        <p:blipFill rotWithShape="1">
          <a:blip r:embed="rId3">
            <a:extLst>
              <a:ext uri="{28A0092B-C50C-407E-A947-70E740481C1C}">
                <a14:useLocalDpi xmlns:a14="http://schemas.microsoft.com/office/drawing/2010/main" val="0"/>
              </a:ext>
            </a:extLst>
          </a:blip>
          <a:srcRect t="19191" b="18634"/>
          <a:stretch/>
        </p:blipFill>
        <p:spPr>
          <a:xfrm>
            <a:off x="738466" y="1465270"/>
            <a:ext cx="3565104" cy="4798638"/>
          </a:xfrm>
          <a:prstGeom prst="rect">
            <a:avLst/>
          </a:prstGeom>
        </p:spPr>
      </p:pic>
      <p:sp>
        <p:nvSpPr>
          <p:cNvPr id="10" name="Content Placeholder 2">
            <a:extLst>
              <a:ext uri="{FF2B5EF4-FFF2-40B4-BE49-F238E27FC236}">
                <a16:creationId xmlns:a16="http://schemas.microsoft.com/office/drawing/2014/main" id="{32930578-C060-B4F6-0BDD-E63833DDDD23}"/>
              </a:ext>
            </a:extLst>
          </p:cNvPr>
          <p:cNvSpPr>
            <a:spLocks noGrp="1"/>
          </p:cNvSpPr>
          <p:nvPr>
            <p:ph idx="1"/>
          </p:nvPr>
        </p:nvSpPr>
        <p:spPr>
          <a:xfrm>
            <a:off x="4622800" y="1463857"/>
            <a:ext cx="7139698" cy="4845504"/>
          </a:xfrm>
        </p:spPr>
        <p:txBody>
          <a:bodyPr/>
          <a:lstStyle/>
          <a:p>
            <a:r>
              <a:rPr lang="en-US" dirty="0"/>
              <a:t>It turns out the normal distribution appear a LOT in the real world. Like…in the gym! </a:t>
            </a:r>
          </a:p>
        </p:txBody>
      </p:sp>
      <p:sp>
        <p:nvSpPr>
          <p:cNvPr id="11" name="Content Placeholder 2">
            <a:extLst>
              <a:ext uri="{FF2B5EF4-FFF2-40B4-BE49-F238E27FC236}">
                <a16:creationId xmlns:a16="http://schemas.microsoft.com/office/drawing/2014/main" id="{B5D85140-6674-B53C-04CC-E185233DFF55}"/>
              </a:ext>
            </a:extLst>
          </p:cNvPr>
          <p:cNvSpPr txBox="1">
            <a:spLocks/>
          </p:cNvSpPr>
          <p:nvPr/>
        </p:nvSpPr>
        <p:spPr>
          <a:xfrm>
            <a:off x="733721" y="6263907"/>
            <a:ext cx="3281067" cy="187327"/>
          </a:xfrm>
          <a:prstGeom prst="rect">
            <a:avLst/>
          </a:prstGeom>
        </p:spPr>
        <p:txBody>
          <a:bodyPr vert="horz" lIns="45720" tIns="45720" rIns="4572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800" kern="1200">
                <a:solidFill>
                  <a:schemeClr val="tx1"/>
                </a:solidFill>
                <a:latin typeface="Segoe UI Semilight" panose="020B0402040204020203" pitchFamily="34" charset="0"/>
                <a:ea typeface="+mn-ea"/>
                <a:cs typeface="Segoe UI Semilight" panose="020B0402040204020203" pitchFamily="34" charset="0"/>
              </a:defRPr>
            </a:lvl1pPr>
            <a:lvl2pPr marL="128016" indent="0" algn="l" defTabSz="914400" rtl="0" eaLnBrk="1" latinLnBrk="0" hangingPunct="1">
              <a:lnSpc>
                <a:spcPct val="90000"/>
              </a:lnSpc>
              <a:spcBef>
                <a:spcPts val="200"/>
              </a:spcBef>
              <a:spcAft>
                <a:spcPts val="400"/>
              </a:spcAft>
              <a:buClr>
                <a:srgbClr val="B6A479"/>
              </a:buClr>
              <a:buFont typeface="Segoe UI Semilight" panose="020B0402040204020203" pitchFamily="34" charset="0"/>
              <a:buNone/>
              <a:defRPr sz="2400" kern="1200" baseline="0">
                <a:solidFill>
                  <a:schemeClr val="tx1"/>
                </a:solidFill>
                <a:latin typeface="Segoe UI Semilight" panose="020B0402040204020203" pitchFamily="34" charset="0"/>
                <a:ea typeface="+mn-ea"/>
                <a:cs typeface="Segoe UI Semilight" panose="020B0402040204020203" pitchFamily="34" charset="0"/>
              </a:defRPr>
            </a:lvl2pPr>
            <a:lvl3pPr marL="448056"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3pPr>
            <a:lvl4pPr marL="59436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4pPr>
            <a:lvl5pPr marL="77724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r>
              <a:rPr lang="en-US" sz="1800" dirty="0"/>
              <a:t>Picture from reddit</a:t>
            </a:r>
            <a:endParaRPr lang="en-US" sz="1800" b="1" dirty="0"/>
          </a:p>
        </p:txBody>
      </p:sp>
    </p:spTree>
    <p:extLst>
      <p:ext uri="{BB962C8B-B14F-4D97-AF65-F5344CB8AC3E}">
        <p14:creationId xmlns:p14="http://schemas.microsoft.com/office/powerpoint/2010/main" val="330653661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0AE8F-6E13-7CDF-E338-C8257847ED3A}"/>
              </a:ext>
            </a:extLst>
          </p:cNvPr>
          <p:cNvSpPr>
            <a:spLocks noGrp="1"/>
          </p:cNvSpPr>
          <p:nvPr>
            <p:ph type="title"/>
          </p:nvPr>
        </p:nvSpPr>
        <p:spPr/>
        <p:txBody>
          <a:bodyPr/>
          <a:lstStyle/>
          <a:p>
            <a:r>
              <a:rPr lang="en-US"/>
              <a:t>Normal distributions show up everywhere!</a:t>
            </a:r>
            <a:endParaRPr lang="en-US" dirty="0"/>
          </a:p>
        </p:txBody>
      </p:sp>
      <p:pic>
        <p:nvPicPr>
          <p:cNvPr id="7" name="Picture 6">
            <a:extLst>
              <a:ext uri="{FF2B5EF4-FFF2-40B4-BE49-F238E27FC236}">
                <a16:creationId xmlns:a16="http://schemas.microsoft.com/office/drawing/2014/main" id="{9E1E8437-4C30-3795-3FD4-55C8646058C4}"/>
              </a:ext>
            </a:extLst>
          </p:cNvPr>
          <p:cNvPicPr>
            <a:picLocks noChangeAspect="1"/>
          </p:cNvPicPr>
          <p:nvPr/>
        </p:nvPicPr>
        <p:blipFill rotWithShape="1">
          <a:blip r:embed="rId3"/>
          <a:srcRect r="36963"/>
          <a:stretch/>
        </p:blipFill>
        <p:spPr>
          <a:xfrm>
            <a:off x="1186942" y="1277943"/>
            <a:ext cx="7368815" cy="2748158"/>
          </a:xfrm>
          <a:prstGeom prst="rect">
            <a:avLst/>
          </a:prstGeom>
        </p:spPr>
      </p:pic>
      <p:pic>
        <p:nvPicPr>
          <p:cNvPr id="8" name="Picture 7" descr="A stack of weights with numbers&#10;&#10;Description automatically generated">
            <a:extLst>
              <a:ext uri="{FF2B5EF4-FFF2-40B4-BE49-F238E27FC236}">
                <a16:creationId xmlns:a16="http://schemas.microsoft.com/office/drawing/2014/main" id="{FE458875-10F1-6CB9-F064-662ACA8AC186}"/>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8740301" y="2663698"/>
            <a:ext cx="2148799" cy="2892288"/>
          </a:xfrm>
          <a:prstGeom prst="rect">
            <a:avLst/>
          </a:prstGeom>
        </p:spPr>
      </p:pic>
      <p:pic>
        <p:nvPicPr>
          <p:cNvPr id="9" name="Picture 8">
            <a:extLst>
              <a:ext uri="{FF2B5EF4-FFF2-40B4-BE49-F238E27FC236}">
                <a16:creationId xmlns:a16="http://schemas.microsoft.com/office/drawing/2014/main" id="{A97DE175-736B-A8AD-45E7-56A7920C111A}"/>
              </a:ext>
            </a:extLst>
          </p:cNvPr>
          <p:cNvPicPr>
            <a:picLocks noChangeAspect="1"/>
          </p:cNvPicPr>
          <p:nvPr/>
        </p:nvPicPr>
        <p:blipFill rotWithShape="1">
          <a:blip r:embed="rId3"/>
          <a:srcRect l="62981"/>
          <a:stretch/>
        </p:blipFill>
        <p:spPr>
          <a:xfrm>
            <a:off x="3667966" y="3902933"/>
            <a:ext cx="4327441" cy="2748158"/>
          </a:xfrm>
          <a:prstGeom prst="rect">
            <a:avLst/>
          </a:prstGeom>
        </p:spPr>
      </p:pic>
    </p:spTree>
    <p:extLst>
      <p:ext uri="{BB962C8B-B14F-4D97-AF65-F5344CB8AC3E}">
        <p14:creationId xmlns:p14="http://schemas.microsoft.com/office/powerpoint/2010/main" val="307187249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0AE8F-6E13-7CDF-E338-C8257847ED3A}"/>
              </a:ext>
            </a:extLst>
          </p:cNvPr>
          <p:cNvSpPr>
            <a:spLocks noGrp="1"/>
          </p:cNvSpPr>
          <p:nvPr>
            <p:ph type="title"/>
          </p:nvPr>
        </p:nvSpPr>
        <p:spPr/>
        <p:txBody>
          <a:bodyPr/>
          <a:lstStyle/>
          <a:p>
            <a:r>
              <a:rPr lang="en-US" dirty="0"/>
              <a:t>But…why?</a:t>
            </a:r>
          </a:p>
        </p:txBody>
      </p:sp>
      <p:sp>
        <p:nvSpPr>
          <p:cNvPr id="3" name="Content Placeholder 2">
            <a:extLst>
              <a:ext uri="{FF2B5EF4-FFF2-40B4-BE49-F238E27FC236}">
                <a16:creationId xmlns:a16="http://schemas.microsoft.com/office/drawing/2014/main" id="{2328CA30-A3A9-1C68-EE53-A9B104C91403}"/>
              </a:ext>
            </a:extLst>
          </p:cNvPr>
          <p:cNvSpPr>
            <a:spLocks noGrp="1"/>
          </p:cNvSpPr>
          <p:nvPr>
            <p:ph idx="1"/>
          </p:nvPr>
        </p:nvSpPr>
        <p:spPr/>
        <p:txBody>
          <a:bodyPr/>
          <a:lstStyle/>
          <a:p>
            <a:r>
              <a:rPr lang="en-US" dirty="0"/>
              <a:t>This is because of what we call, the </a:t>
            </a:r>
            <a:r>
              <a:rPr lang="en-US" i="1" u="sng" dirty="0"/>
              <a:t>central limit theorem</a:t>
            </a:r>
            <a:r>
              <a:rPr lang="en-US" dirty="0"/>
              <a:t>! </a:t>
            </a:r>
          </a:p>
          <a:p>
            <a:r>
              <a:rPr lang="en-US" dirty="0"/>
              <a:t>“The sum of </a:t>
            </a:r>
            <a:r>
              <a:rPr lang="en-US" b="1" dirty="0"/>
              <a:t>any </a:t>
            </a:r>
            <a:r>
              <a:rPr lang="en-US" dirty="0"/>
              <a:t>independent random variables </a:t>
            </a:r>
            <a:r>
              <a:rPr lang="en-US" b="1" dirty="0"/>
              <a:t>approaches </a:t>
            </a:r>
            <a:r>
              <a:rPr lang="en-US" dirty="0"/>
              <a:t>a normal distribution. It becomes closer to normal as we sum more RVs together.”</a:t>
            </a:r>
          </a:p>
          <a:p>
            <a:endParaRPr lang="en-US" dirty="0"/>
          </a:p>
        </p:txBody>
      </p:sp>
    </p:spTree>
    <p:extLst>
      <p:ext uri="{BB962C8B-B14F-4D97-AF65-F5344CB8AC3E}">
        <p14:creationId xmlns:p14="http://schemas.microsoft.com/office/powerpoint/2010/main" val="90631970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0AE8F-6E13-7CDF-E338-C8257847ED3A}"/>
              </a:ext>
            </a:extLst>
          </p:cNvPr>
          <p:cNvSpPr>
            <a:spLocks noGrp="1"/>
          </p:cNvSpPr>
          <p:nvPr>
            <p:ph type="title"/>
          </p:nvPr>
        </p:nvSpPr>
        <p:spPr/>
        <p:txBody>
          <a:bodyPr/>
          <a:lstStyle/>
          <a:p>
            <a:r>
              <a:rPr lang="en-US" dirty="0"/>
              <a:t>More formally, the Central Limit Theorem!</a:t>
            </a:r>
          </a:p>
        </p:txBody>
      </p:sp>
      <p:sp>
        <p:nvSpPr>
          <p:cNvPr id="3" name="Content Placeholder 2">
            <a:extLst>
              <a:ext uri="{FF2B5EF4-FFF2-40B4-BE49-F238E27FC236}">
                <a16:creationId xmlns:a16="http://schemas.microsoft.com/office/drawing/2014/main" id="{2328CA30-A3A9-1C68-EE53-A9B104C91403}"/>
              </a:ext>
            </a:extLst>
          </p:cNvPr>
          <p:cNvSpPr>
            <a:spLocks noGrp="1"/>
          </p:cNvSpPr>
          <p:nvPr>
            <p:ph idx="1"/>
          </p:nvPr>
        </p:nvSpPr>
        <p:spPr/>
        <p:txBody>
          <a:bodyPr/>
          <a:lstStyle/>
          <a:p>
            <a:r>
              <a:rPr lang="en-US" dirty="0"/>
              <a:t>This is because of what we call, the </a:t>
            </a:r>
            <a:r>
              <a:rPr lang="en-US" i="1" u="sng" dirty="0"/>
              <a:t>central limit theorem</a:t>
            </a:r>
            <a:r>
              <a:rPr lang="en-US" dirty="0"/>
              <a:t>! </a:t>
            </a:r>
          </a:p>
          <a:p>
            <a:r>
              <a:rPr lang="en-US" dirty="0"/>
              <a:t>“The sum of </a:t>
            </a:r>
            <a:r>
              <a:rPr lang="en-US" b="1" dirty="0"/>
              <a:t>any </a:t>
            </a:r>
            <a:r>
              <a:rPr lang="en-US" dirty="0"/>
              <a:t>independent random variables </a:t>
            </a:r>
            <a:r>
              <a:rPr lang="en-US" b="1" dirty="0"/>
              <a:t>approaches </a:t>
            </a:r>
            <a:r>
              <a:rPr lang="en-US" dirty="0"/>
              <a:t>a normal distribution. It becomes closer to normal as we sum more RVs together.”</a:t>
            </a:r>
          </a:p>
          <a:p>
            <a:endParaRPr lang="en-US" dirty="0"/>
          </a:p>
        </p:txBody>
      </p:sp>
      <p:grpSp>
        <p:nvGrpSpPr>
          <p:cNvPr id="5" name="Group 4">
            <a:extLst>
              <a:ext uri="{FF2B5EF4-FFF2-40B4-BE49-F238E27FC236}">
                <a16:creationId xmlns:a16="http://schemas.microsoft.com/office/drawing/2014/main" id="{24DC7F91-DD9D-BF11-281A-6A40A1A4FE4A}"/>
              </a:ext>
            </a:extLst>
          </p:cNvPr>
          <p:cNvGrpSpPr/>
          <p:nvPr/>
        </p:nvGrpSpPr>
        <p:grpSpPr>
          <a:xfrm>
            <a:off x="429502" y="3665539"/>
            <a:ext cx="11470055" cy="2643822"/>
            <a:chOff x="1185842" y="3429001"/>
            <a:chExt cx="6111311" cy="1724911"/>
          </a:xfrm>
        </p:grpSpPr>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74535671-8B05-4AC6-7321-AE443B934B0B}"/>
                    </a:ext>
                  </a:extLst>
                </p:cNvPr>
                <p:cNvSpPr/>
                <p:nvPr/>
              </p:nvSpPr>
              <p:spPr>
                <a:xfrm>
                  <a:off x="1185842" y="3916746"/>
                  <a:ext cx="6111311" cy="1237166"/>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600" b="0" dirty="0">
                      <a:cs typeface="Segoe UI Semibold" panose="020B0702040204020203" pitchFamily="34" charset="0"/>
                    </a:rPr>
                    <a:t>If </a:t>
                  </a:r>
                  <a14:m>
                    <m:oMath xmlns:m="http://schemas.openxmlformats.org/officeDocument/2006/math">
                      <m:sSub>
                        <m:sSubPr>
                          <m:ctrlPr>
                            <a:rPr lang="en-US" sz="2600" b="0" i="1" smtClean="0">
                              <a:latin typeface="Cambria Math" panose="02040503050406030204" pitchFamily="18" charset="0"/>
                              <a:cs typeface="Segoe UI Semibold" panose="020B0702040204020203" pitchFamily="34" charset="0"/>
                            </a:rPr>
                          </m:ctrlPr>
                        </m:sSubPr>
                        <m:e>
                          <m:r>
                            <a:rPr lang="en-US" sz="2600" b="0" i="1" smtClean="0">
                              <a:latin typeface="Cambria Math" panose="02040503050406030204" pitchFamily="18" charset="0"/>
                              <a:cs typeface="Segoe UI Semibold" panose="020B0702040204020203" pitchFamily="34" charset="0"/>
                            </a:rPr>
                            <m:t>𝑋</m:t>
                          </m:r>
                        </m:e>
                        <m:sub>
                          <m:r>
                            <a:rPr lang="en-US" sz="2600" b="0" i="1" smtClean="0">
                              <a:latin typeface="Cambria Math" panose="02040503050406030204" pitchFamily="18" charset="0"/>
                              <a:cs typeface="Segoe UI Semibold" panose="020B0702040204020203" pitchFamily="34" charset="0"/>
                            </a:rPr>
                            <m:t>1</m:t>
                          </m:r>
                        </m:sub>
                      </m:sSub>
                      <m:r>
                        <a:rPr lang="en-US" sz="2600" b="0" i="1" smtClean="0">
                          <a:latin typeface="Cambria Math" panose="02040503050406030204" pitchFamily="18" charset="0"/>
                          <a:cs typeface="Segoe UI Semibold" panose="020B0702040204020203" pitchFamily="34" charset="0"/>
                        </a:rPr>
                        <m:t>,</m:t>
                      </m:r>
                      <m:sSub>
                        <m:sSubPr>
                          <m:ctrlPr>
                            <a:rPr lang="en-US" sz="2600" b="0" i="1" smtClean="0">
                              <a:latin typeface="Cambria Math" panose="02040503050406030204" pitchFamily="18" charset="0"/>
                              <a:cs typeface="Segoe UI Semibold" panose="020B0702040204020203" pitchFamily="34" charset="0"/>
                            </a:rPr>
                          </m:ctrlPr>
                        </m:sSubPr>
                        <m:e>
                          <m:r>
                            <a:rPr lang="en-US" sz="2600" b="0" i="1" smtClean="0">
                              <a:latin typeface="Cambria Math" panose="02040503050406030204" pitchFamily="18" charset="0"/>
                              <a:cs typeface="Segoe UI Semibold" panose="020B0702040204020203" pitchFamily="34" charset="0"/>
                            </a:rPr>
                            <m:t>𝑋</m:t>
                          </m:r>
                        </m:e>
                        <m:sub>
                          <m:r>
                            <a:rPr lang="en-US" sz="2600" b="0" i="1" smtClean="0">
                              <a:latin typeface="Cambria Math" panose="02040503050406030204" pitchFamily="18" charset="0"/>
                              <a:cs typeface="Segoe UI Semibold" panose="020B0702040204020203" pitchFamily="34" charset="0"/>
                            </a:rPr>
                            <m:t>2</m:t>
                          </m:r>
                        </m:sub>
                      </m:sSub>
                      <m:r>
                        <a:rPr lang="en-US" sz="2600" b="0" i="1" smtClean="0">
                          <a:latin typeface="Cambria Math" panose="02040503050406030204" pitchFamily="18" charset="0"/>
                          <a:cs typeface="Segoe UI Semibold" panose="020B0702040204020203" pitchFamily="34" charset="0"/>
                        </a:rPr>
                        <m:t>,…,</m:t>
                      </m:r>
                      <m:sSub>
                        <m:sSubPr>
                          <m:ctrlPr>
                            <a:rPr lang="en-US" sz="2600" b="0" i="1" smtClean="0">
                              <a:latin typeface="Cambria Math" panose="02040503050406030204" pitchFamily="18" charset="0"/>
                              <a:cs typeface="Segoe UI Semibold" panose="020B0702040204020203" pitchFamily="34" charset="0"/>
                            </a:rPr>
                          </m:ctrlPr>
                        </m:sSubPr>
                        <m:e>
                          <m:r>
                            <a:rPr lang="en-US" sz="2600" b="0" i="1" smtClean="0">
                              <a:latin typeface="Cambria Math" panose="02040503050406030204" pitchFamily="18" charset="0"/>
                              <a:cs typeface="Segoe UI Semibold" panose="020B0702040204020203" pitchFamily="34" charset="0"/>
                            </a:rPr>
                            <m:t>𝑋</m:t>
                          </m:r>
                        </m:e>
                        <m:sub>
                          <m:r>
                            <a:rPr lang="en-US" sz="2600" b="0" i="1" smtClean="0">
                              <a:latin typeface="Cambria Math" panose="02040503050406030204" pitchFamily="18" charset="0"/>
                              <a:cs typeface="Segoe UI Semibold" panose="020B0702040204020203" pitchFamily="34" charset="0"/>
                            </a:rPr>
                            <m:t>𝑛</m:t>
                          </m:r>
                        </m:sub>
                      </m:sSub>
                    </m:oMath>
                  </a14:m>
                  <a:r>
                    <a:rPr lang="en-US" sz="2600" b="1" dirty="0">
                      <a:latin typeface="Segoe UI Semibold" panose="020B0702040204020203" pitchFamily="34" charset="0"/>
                      <a:cs typeface="Segoe UI Semibold" panose="020B0702040204020203" pitchFamily="34" charset="0"/>
                    </a:rPr>
                    <a:t> are </a:t>
                  </a:r>
                  <a:r>
                    <a:rPr lang="en-US" sz="2600" b="1" dirty="0" err="1">
                      <a:latin typeface="Segoe UI Semibold" panose="020B0702040204020203" pitchFamily="34" charset="0"/>
                      <a:cs typeface="Segoe UI Semibold" panose="020B0702040204020203" pitchFamily="34" charset="0"/>
                    </a:rPr>
                    <a:t>i.i.d</a:t>
                  </a:r>
                  <a:r>
                    <a:rPr lang="en-US" sz="2600" b="1" dirty="0">
                      <a:latin typeface="Segoe UI Semibold" panose="020B0702040204020203" pitchFamily="34" charset="0"/>
                      <a:cs typeface="Segoe UI Semibold" panose="020B0702040204020203" pitchFamily="34" charset="0"/>
                    </a:rPr>
                    <a:t>. random variables, each with mean </a:t>
                  </a:r>
                  <a14:m>
                    <m:oMath xmlns:m="http://schemas.openxmlformats.org/officeDocument/2006/math">
                      <m:r>
                        <a:rPr lang="en-US" sz="2600" b="1" i="1" smtClean="0">
                          <a:latin typeface="Cambria Math" panose="02040503050406030204" pitchFamily="18" charset="0"/>
                          <a:cs typeface="Segoe UI Semibold" panose="020B0702040204020203" pitchFamily="34" charset="0"/>
                        </a:rPr>
                        <m:t>𝝁</m:t>
                      </m:r>
                    </m:oMath>
                  </a14:m>
                  <a:r>
                    <a:rPr lang="en-US" sz="2600" b="1" dirty="0">
                      <a:latin typeface="Segoe UI Semibold" panose="020B0702040204020203" pitchFamily="34" charset="0"/>
                      <a:cs typeface="Segoe UI Semibold" panose="020B0702040204020203" pitchFamily="34" charset="0"/>
                    </a:rPr>
                    <a:t> and variance </a:t>
                  </a:r>
                  <a14:m>
                    <m:oMath xmlns:m="http://schemas.openxmlformats.org/officeDocument/2006/math">
                      <m:sSup>
                        <m:sSupPr>
                          <m:ctrlPr>
                            <a:rPr lang="en-US" sz="2600" b="1" i="1" smtClean="0">
                              <a:latin typeface="Cambria Math" panose="02040503050406030204" pitchFamily="18" charset="0"/>
                              <a:cs typeface="Segoe UI Semibold" panose="020B0702040204020203" pitchFamily="34" charset="0"/>
                            </a:rPr>
                          </m:ctrlPr>
                        </m:sSupPr>
                        <m:e>
                          <m:r>
                            <a:rPr lang="en-US" sz="2600" b="1" i="1" smtClean="0">
                              <a:latin typeface="Cambria Math" panose="02040503050406030204" pitchFamily="18" charset="0"/>
                              <a:cs typeface="Segoe UI Semibold" panose="020B0702040204020203" pitchFamily="34" charset="0"/>
                            </a:rPr>
                            <m:t>𝝈</m:t>
                          </m:r>
                        </m:e>
                        <m:sup>
                          <m:r>
                            <a:rPr lang="en-US" sz="2600" b="1" i="1" smtClean="0">
                              <a:latin typeface="Cambria Math" panose="02040503050406030204" pitchFamily="18" charset="0"/>
                              <a:cs typeface="Segoe UI Semibold" panose="020B0702040204020203" pitchFamily="34" charset="0"/>
                            </a:rPr>
                            <m:t>𝟐</m:t>
                          </m:r>
                        </m:sup>
                      </m:sSup>
                    </m:oMath>
                  </a14:m>
                  <a:r>
                    <a:rPr lang="en-US" sz="2600" b="1" dirty="0">
                      <a:latin typeface="Segoe UI Semibold" panose="020B0702040204020203" pitchFamily="34" charset="0"/>
                      <a:cs typeface="Segoe UI Semibold" panose="020B0702040204020203" pitchFamily="34" charset="0"/>
                    </a:rPr>
                    <a:t> </a:t>
                  </a:r>
                </a:p>
                <a:p>
                  <a:pPr algn="ctr"/>
                  <a:r>
                    <a:rPr lang="en-US" sz="2600" dirty="0">
                      <a:latin typeface="Segoe UI Semibold" panose="020B0702040204020203" pitchFamily="34" charset="0"/>
                      <a:cs typeface="Segoe UI Semibold" panose="020B0702040204020203" pitchFamily="34" charset="0"/>
                    </a:rPr>
                    <a:t>Let </a:t>
                  </a:r>
                  <a14:m>
                    <m:oMath xmlns:m="http://schemas.openxmlformats.org/officeDocument/2006/math">
                      <m:sSub>
                        <m:sSubPr>
                          <m:ctrlPr>
                            <a:rPr lang="en-US" sz="2600" i="1" smtClean="0">
                              <a:latin typeface="Cambria Math" panose="02040503050406030204" pitchFamily="18" charset="0"/>
                              <a:cs typeface="Segoe UI Semibold" panose="020B0702040204020203" pitchFamily="34" charset="0"/>
                            </a:rPr>
                          </m:ctrlPr>
                        </m:sSubPr>
                        <m:e>
                          <m:r>
                            <a:rPr lang="en-US" sz="2600" b="0" i="1" smtClean="0">
                              <a:latin typeface="Cambria Math" panose="02040503050406030204" pitchFamily="18" charset="0"/>
                              <a:cs typeface="Segoe UI Semibold" panose="020B0702040204020203" pitchFamily="34" charset="0"/>
                            </a:rPr>
                            <m:t>𝑌</m:t>
                          </m:r>
                        </m:e>
                        <m:sub>
                          <m:r>
                            <a:rPr lang="en-US" sz="2600" b="0" i="1" smtClean="0">
                              <a:latin typeface="Cambria Math" panose="02040503050406030204" pitchFamily="18" charset="0"/>
                              <a:cs typeface="Segoe UI Semibold" panose="020B0702040204020203" pitchFamily="34" charset="0"/>
                            </a:rPr>
                            <m:t>𝑛</m:t>
                          </m:r>
                        </m:sub>
                      </m:sSub>
                      <m:r>
                        <a:rPr lang="en-US" sz="2600" b="0" i="1" smtClean="0">
                          <a:latin typeface="Cambria Math" panose="02040503050406030204" pitchFamily="18" charset="0"/>
                          <a:cs typeface="Segoe UI Semibold" panose="020B0702040204020203" pitchFamily="34" charset="0"/>
                        </a:rPr>
                        <m:t>=</m:t>
                      </m:r>
                      <m:sSub>
                        <m:sSubPr>
                          <m:ctrlPr>
                            <a:rPr lang="en-US" sz="2600" i="1" smtClean="0">
                              <a:latin typeface="Cambria Math" panose="02040503050406030204" pitchFamily="18" charset="0"/>
                              <a:cs typeface="Segoe UI Semibold" panose="020B0702040204020203" pitchFamily="34" charset="0"/>
                            </a:rPr>
                          </m:ctrlPr>
                        </m:sSubPr>
                        <m:e>
                          <m:r>
                            <a:rPr lang="en-US" sz="2600" b="0" i="1" smtClean="0">
                              <a:latin typeface="Cambria Math" panose="02040503050406030204" pitchFamily="18" charset="0"/>
                              <a:cs typeface="Segoe UI Semibold" panose="020B0702040204020203" pitchFamily="34" charset="0"/>
                            </a:rPr>
                            <m:t>𝑋</m:t>
                          </m:r>
                        </m:e>
                        <m:sub>
                          <m:r>
                            <a:rPr lang="en-US" sz="2600" b="0" i="1" smtClean="0">
                              <a:latin typeface="Cambria Math" panose="02040503050406030204" pitchFamily="18" charset="0"/>
                              <a:cs typeface="Segoe UI Semibold" panose="020B0702040204020203" pitchFamily="34" charset="0"/>
                            </a:rPr>
                            <m:t>1</m:t>
                          </m:r>
                        </m:sub>
                      </m:sSub>
                      <m:r>
                        <a:rPr lang="en-US" sz="2600" b="0" i="1" smtClean="0">
                          <a:latin typeface="Cambria Math" panose="02040503050406030204" pitchFamily="18" charset="0"/>
                          <a:cs typeface="Segoe UI Semibold" panose="020B0702040204020203" pitchFamily="34" charset="0"/>
                        </a:rPr>
                        <m:t>+</m:t>
                      </m:r>
                      <m:sSub>
                        <m:sSubPr>
                          <m:ctrlPr>
                            <a:rPr lang="en-US" sz="2600" i="1" smtClean="0">
                              <a:latin typeface="Cambria Math" panose="02040503050406030204" pitchFamily="18" charset="0"/>
                              <a:cs typeface="Segoe UI Semibold" panose="020B0702040204020203" pitchFamily="34" charset="0"/>
                            </a:rPr>
                          </m:ctrlPr>
                        </m:sSubPr>
                        <m:e>
                          <m:r>
                            <a:rPr lang="en-US" sz="2600" b="0" i="1" smtClean="0">
                              <a:latin typeface="Cambria Math" panose="02040503050406030204" pitchFamily="18" charset="0"/>
                              <a:cs typeface="Segoe UI Semibold" panose="020B0702040204020203" pitchFamily="34" charset="0"/>
                            </a:rPr>
                            <m:t>𝑋</m:t>
                          </m:r>
                        </m:e>
                        <m:sub>
                          <m:r>
                            <a:rPr lang="en-US" sz="2600" b="0" i="1" smtClean="0">
                              <a:latin typeface="Cambria Math" panose="02040503050406030204" pitchFamily="18" charset="0"/>
                              <a:cs typeface="Segoe UI Semibold" panose="020B0702040204020203" pitchFamily="34" charset="0"/>
                            </a:rPr>
                            <m:t>2</m:t>
                          </m:r>
                        </m:sub>
                      </m:sSub>
                      <m:r>
                        <a:rPr lang="en-US" sz="2600" b="0" i="1" smtClean="0">
                          <a:latin typeface="Cambria Math" panose="02040503050406030204" pitchFamily="18" charset="0"/>
                          <a:cs typeface="Segoe UI Semibold" panose="020B0702040204020203" pitchFamily="34" charset="0"/>
                        </a:rPr>
                        <m:t>+…+</m:t>
                      </m:r>
                      <m:sSub>
                        <m:sSubPr>
                          <m:ctrlPr>
                            <a:rPr lang="en-US" sz="2600" i="1" smtClean="0">
                              <a:latin typeface="Cambria Math" panose="02040503050406030204" pitchFamily="18" charset="0"/>
                              <a:cs typeface="Segoe UI Semibold" panose="020B0702040204020203" pitchFamily="34" charset="0"/>
                            </a:rPr>
                          </m:ctrlPr>
                        </m:sSubPr>
                        <m:e>
                          <m:r>
                            <a:rPr lang="en-US" sz="2600" b="0" i="1" smtClean="0">
                              <a:latin typeface="Cambria Math" panose="02040503050406030204" pitchFamily="18" charset="0"/>
                              <a:cs typeface="Segoe UI Semibold" panose="020B0702040204020203" pitchFamily="34" charset="0"/>
                            </a:rPr>
                            <m:t>𝑋</m:t>
                          </m:r>
                        </m:e>
                        <m:sub>
                          <m:r>
                            <a:rPr lang="en-US" sz="2600" b="0" i="1" smtClean="0">
                              <a:latin typeface="Cambria Math" panose="02040503050406030204" pitchFamily="18" charset="0"/>
                              <a:cs typeface="Segoe UI Semibold" panose="020B0702040204020203" pitchFamily="34" charset="0"/>
                            </a:rPr>
                            <m:t>𝑛</m:t>
                          </m:r>
                        </m:sub>
                      </m:sSub>
                    </m:oMath>
                  </a14:m>
                  <a:endParaRPr lang="en-US" sz="2600" dirty="0">
                    <a:latin typeface="Segoe UI Semibold" panose="020B0702040204020203" pitchFamily="34" charset="0"/>
                    <a:cs typeface="Segoe UI Semibold" panose="020B0702040204020203" pitchFamily="34" charset="0"/>
                  </a:endParaRPr>
                </a:p>
                <a:p>
                  <a:pPr algn="ctr"/>
                  <a:r>
                    <a:rPr lang="en-US" sz="2600" b="1" dirty="0">
                      <a:latin typeface="Segoe UI Semibold" panose="020B0702040204020203" pitchFamily="34" charset="0"/>
                      <a:cs typeface="Segoe UI Semibold" panose="020B0702040204020203" pitchFamily="34" charset="0"/>
                    </a:rPr>
                    <a:t>As </a:t>
                  </a:r>
                  <a14:m>
                    <m:oMath xmlns:m="http://schemas.openxmlformats.org/officeDocument/2006/math">
                      <m:r>
                        <a:rPr lang="en-US" sz="2600" b="1" i="1" smtClean="0">
                          <a:latin typeface="Cambria Math" panose="02040503050406030204" pitchFamily="18" charset="0"/>
                          <a:cs typeface="Segoe UI Semibold" panose="020B0702040204020203" pitchFamily="34" charset="0"/>
                        </a:rPr>
                        <m:t>𝒏</m:t>
                      </m:r>
                      <m:r>
                        <a:rPr lang="en-US" sz="2600" b="1" i="1" smtClean="0">
                          <a:latin typeface="Cambria Math" panose="02040503050406030204" pitchFamily="18" charset="0"/>
                          <a:cs typeface="Segoe UI Semibold" panose="020B0702040204020203" pitchFamily="34" charset="0"/>
                        </a:rPr>
                        <m:t>→∞</m:t>
                      </m:r>
                    </m:oMath>
                  </a14:m>
                  <a:r>
                    <a:rPr lang="en-US" sz="2600" b="1" dirty="0">
                      <a:latin typeface="Segoe UI Semibold" panose="020B0702040204020203" pitchFamily="34" charset="0"/>
                      <a:cs typeface="Segoe UI Semibold" panose="020B0702040204020203" pitchFamily="34" charset="0"/>
                    </a:rPr>
                    <a:t>, </a:t>
                  </a:r>
                  <a14:m>
                    <m:oMath xmlns:m="http://schemas.openxmlformats.org/officeDocument/2006/math">
                      <m:sSub>
                        <m:sSubPr>
                          <m:ctrlPr>
                            <a:rPr lang="en-US" sz="2600" b="1" i="1" smtClean="0">
                              <a:latin typeface="Cambria Math" panose="02040503050406030204" pitchFamily="18" charset="0"/>
                              <a:cs typeface="Segoe UI Semibold" panose="020B0702040204020203" pitchFamily="34" charset="0"/>
                            </a:rPr>
                          </m:ctrlPr>
                        </m:sSubPr>
                        <m:e>
                          <m:r>
                            <a:rPr lang="en-US" sz="2600" b="1" i="1" smtClean="0">
                              <a:latin typeface="Cambria Math" panose="02040503050406030204" pitchFamily="18" charset="0"/>
                              <a:cs typeface="Segoe UI Semibold" panose="020B0702040204020203" pitchFamily="34" charset="0"/>
                            </a:rPr>
                            <m:t>𝒀</m:t>
                          </m:r>
                        </m:e>
                        <m:sub>
                          <m:r>
                            <a:rPr lang="en-US" sz="2600" b="1" i="1" smtClean="0">
                              <a:latin typeface="Cambria Math" panose="02040503050406030204" pitchFamily="18" charset="0"/>
                              <a:cs typeface="Segoe UI Semibold" panose="020B0702040204020203" pitchFamily="34" charset="0"/>
                            </a:rPr>
                            <m:t>𝒏</m:t>
                          </m:r>
                        </m:sub>
                      </m:sSub>
                    </m:oMath>
                  </a14:m>
                  <a:r>
                    <a:rPr lang="en-US" sz="2600" b="1" dirty="0">
                      <a:latin typeface="Segoe UI Semibold" panose="020B0702040204020203" pitchFamily="34" charset="0"/>
                      <a:cs typeface="Segoe UI Semibold" panose="020B0702040204020203" pitchFamily="34" charset="0"/>
                    </a:rPr>
                    <a:t> approaches a normal distribution </a:t>
                  </a:r>
                  <a14:m>
                    <m:oMath xmlns:m="http://schemas.openxmlformats.org/officeDocument/2006/math">
                      <m:r>
                        <a:rPr lang="en-US" sz="2600" b="1" i="1">
                          <a:latin typeface="Cambria Math" panose="02040503050406030204" pitchFamily="18" charset="0"/>
                          <a:cs typeface="Segoe UI Semibold" panose="020B0702040204020203" pitchFamily="34" charset="0"/>
                        </a:rPr>
                        <m:t>𝒩</m:t>
                      </m:r>
                      <m:r>
                        <a:rPr lang="en-US" sz="2600" b="1" i="1">
                          <a:latin typeface="Cambria Math" panose="02040503050406030204" pitchFamily="18" charset="0"/>
                          <a:cs typeface="Segoe UI Semibold" panose="020B0702040204020203" pitchFamily="34" charset="0"/>
                        </a:rPr>
                        <m:t>(</m:t>
                      </m:r>
                      <m:r>
                        <a:rPr lang="en-US" sz="2600" b="1" i="1" smtClean="0">
                          <a:latin typeface="Cambria Math" panose="02040503050406030204" pitchFamily="18" charset="0"/>
                          <a:cs typeface="Segoe UI Semibold" panose="020B0702040204020203" pitchFamily="34" charset="0"/>
                        </a:rPr>
                        <m:t>𝒏</m:t>
                      </m:r>
                      <m:r>
                        <a:rPr lang="en-US" sz="2600" b="1" i="1" smtClean="0">
                          <a:latin typeface="Cambria Math" panose="02040503050406030204" pitchFamily="18" charset="0"/>
                          <a:cs typeface="Segoe UI Semibold" panose="020B0702040204020203" pitchFamily="34" charset="0"/>
                        </a:rPr>
                        <m:t>⋅</m:t>
                      </m:r>
                      <m:r>
                        <a:rPr lang="en-US" sz="2600" b="1" i="1" smtClean="0">
                          <a:latin typeface="Cambria Math" panose="02040503050406030204" pitchFamily="18" charset="0"/>
                          <a:cs typeface="Segoe UI Semibold" panose="020B0702040204020203" pitchFamily="34" charset="0"/>
                        </a:rPr>
                        <m:t>𝝁</m:t>
                      </m:r>
                      <m:r>
                        <a:rPr lang="en-US" sz="2600" b="1" i="1">
                          <a:latin typeface="Cambria Math" panose="02040503050406030204" pitchFamily="18" charset="0"/>
                          <a:cs typeface="Segoe UI Semibold" panose="020B0702040204020203" pitchFamily="34" charset="0"/>
                        </a:rPr>
                        <m:t>,</m:t>
                      </m:r>
                      <m:r>
                        <a:rPr lang="en-US" sz="2600" b="1" i="1" smtClean="0">
                          <a:latin typeface="Cambria Math" panose="02040503050406030204" pitchFamily="18" charset="0"/>
                          <a:cs typeface="Segoe UI Semibold" panose="020B0702040204020203" pitchFamily="34" charset="0"/>
                        </a:rPr>
                        <m:t>𝒏</m:t>
                      </m:r>
                      <m:r>
                        <a:rPr lang="en-US" sz="2600" b="1" i="1" smtClean="0">
                          <a:latin typeface="Cambria Math" panose="02040503050406030204" pitchFamily="18" charset="0"/>
                          <a:cs typeface="Segoe UI Semibold" panose="020B0702040204020203" pitchFamily="34" charset="0"/>
                        </a:rPr>
                        <m:t>⋅</m:t>
                      </m:r>
                      <m:sSup>
                        <m:sSupPr>
                          <m:ctrlPr>
                            <a:rPr lang="en-US" sz="2600" b="1" i="1" smtClean="0">
                              <a:latin typeface="Cambria Math" panose="02040503050406030204" pitchFamily="18" charset="0"/>
                              <a:cs typeface="Segoe UI Semibold" panose="020B0702040204020203" pitchFamily="34" charset="0"/>
                            </a:rPr>
                          </m:ctrlPr>
                        </m:sSupPr>
                        <m:e>
                          <m:r>
                            <a:rPr lang="en-US" sz="2600" b="1" i="1" smtClean="0">
                              <a:latin typeface="Cambria Math" panose="02040503050406030204" pitchFamily="18" charset="0"/>
                              <a:cs typeface="Segoe UI Semibold" panose="020B0702040204020203" pitchFamily="34" charset="0"/>
                            </a:rPr>
                            <m:t>𝝈</m:t>
                          </m:r>
                        </m:e>
                        <m:sup>
                          <m:r>
                            <a:rPr lang="en-US" sz="2600" b="1" i="1" smtClean="0">
                              <a:latin typeface="Cambria Math" panose="02040503050406030204" pitchFamily="18" charset="0"/>
                              <a:cs typeface="Segoe UI Semibold" panose="020B0702040204020203" pitchFamily="34" charset="0"/>
                            </a:rPr>
                            <m:t>𝟐</m:t>
                          </m:r>
                        </m:sup>
                      </m:sSup>
                      <m:r>
                        <a:rPr lang="en-US" sz="2600" b="1" i="1">
                          <a:latin typeface="Cambria Math" panose="02040503050406030204" pitchFamily="18" charset="0"/>
                          <a:cs typeface="Segoe UI Semibold" panose="020B0702040204020203" pitchFamily="34" charset="0"/>
                        </a:rPr>
                        <m:t>)</m:t>
                      </m:r>
                    </m:oMath>
                  </a14:m>
                  <a:endParaRPr lang="en-US" sz="2600" b="1" dirty="0">
                    <a:latin typeface="Segoe UI Semibold" panose="020B0702040204020203" pitchFamily="34" charset="0"/>
                    <a:cs typeface="Segoe UI Semibold" panose="020B0702040204020203" pitchFamily="34" charset="0"/>
                  </a:endParaRPr>
                </a:p>
                <a:p>
                  <a:pPr algn="ctr"/>
                  <a:r>
                    <a:rPr lang="en-US" sz="2600" b="1" dirty="0">
                      <a:latin typeface="Segoe UI Semibold" panose="020B0702040204020203" pitchFamily="34" charset="0"/>
                      <a:cs typeface="Segoe UI Semibold" panose="020B0702040204020203" pitchFamily="34" charset="0"/>
                    </a:rPr>
                    <a:t>(i.e., CDF of </a:t>
                  </a:r>
                  <a14:m>
                    <m:oMath xmlns:m="http://schemas.openxmlformats.org/officeDocument/2006/math">
                      <m:sSub>
                        <m:sSubPr>
                          <m:ctrlPr>
                            <a:rPr lang="en-US" sz="2600" b="1" i="1" smtClean="0">
                              <a:latin typeface="Cambria Math" panose="02040503050406030204" pitchFamily="18" charset="0"/>
                              <a:cs typeface="Segoe UI Semibold" panose="020B0702040204020203" pitchFamily="34" charset="0"/>
                            </a:rPr>
                          </m:ctrlPr>
                        </m:sSubPr>
                        <m:e>
                          <m:r>
                            <a:rPr lang="en-US" sz="2600" b="1" i="1" smtClean="0">
                              <a:latin typeface="Cambria Math" panose="02040503050406030204" pitchFamily="18" charset="0"/>
                              <a:cs typeface="Segoe UI Semibold" panose="020B0702040204020203" pitchFamily="34" charset="0"/>
                            </a:rPr>
                            <m:t>𝒀</m:t>
                          </m:r>
                        </m:e>
                        <m:sub>
                          <m:r>
                            <a:rPr lang="en-US" sz="2600" b="1" i="1" smtClean="0">
                              <a:latin typeface="Cambria Math" panose="02040503050406030204" pitchFamily="18" charset="0"/>
                              <a:cs typeface="Segoe UI Semibold" panose="020B0702040204020203" pitchFamily="34" charset="0"/>
                            </a:rPr>
                            <m:t>𝒏</m:t>
                          </m:r>
                        </m:sub>
                      </m:sSub>
                    </m:oMath>
                  </a14:m>
                  <a:r>
                    <a:rPr lang="en-US" sz="2600" b="1" dirty="0">
                      <a:latin typeface="Segoe UI Semibold" panose="020B0702040204020203" pitchFamily="34" charset="0"/>
                      <a:cs typeface="Segoe UI Semibold" panose="020B0702040204020203" pitchFamily="34" charset="0"/>
                    </a:rPr>
                    <a:t> converges to the CDF of </a:t>
                  </a:r>
                  <a14:m>
                    <m:oMath xmlns:m="http://schemas.openxmlformats.org/officeDocument/2006/math">
                      <m:r>
                        <a:rPr lang="en-US" sz="2600" b="1" i="1" smtClean="0">
                          <a:latin typeface="Cambria Math" panose="02040503050406030204" pitchFamily="18" charset="0"/>
                          <a:cs typeface="Segoe UI Semibold" panose="020B0702040204020203" pitchFamily="34" charset="0"/>
                        </a:rPr>
                        <m:t>𝒩</m:t>
                      </m:r>
                      <m:r>
                        <a:rPr lang="en-US" sz="2600" b="1" i="1" smtClean="0">
                          <a:latin typeface="Cambria Math" panose="02040503050406030204" pitchFamily="18" charset="0"/>
                          <a:cs typeface="Segoe UI Semibold" panose="020B0702040204020203" pitchFamily="34" charset="0"/>
                        </a:rPr>
                        <m:t>(</m:t>
                      </m:r>
                      <m:r>
                        <a:rPr lang="en-US" sz="2600" b="1" i="1">
                          <a:latin typeface="Cambria Math" panose="02040503050406030204" pitchFamily="18" charset="0"/>
                          <a:cs typeface="Segoe UI Semibold" panose="020B0702040204020203" pitchFamily="34" charset="0"/>
                        </a:rPr>
                        <m:t>𝒏</m:t>
                      </m:r>
                      <m:r>
                        <a:rPr lang="en-US" sz="2600" b="1" i="1">
                          <a:latin typeface="Cambria Math" panose="02040503050406030204" pitchFamily="18" charset="0"/>
                          <a:cs typeface="Segoe UI Semibold" panose="020B0702040204020203" pitchFamily="34" charset="0"/>
                        </a:rPr>
                        <m:t>⋅</m:t>
                      </m:r>
                      <m:r>
                        <a:rPr lang="en-US" sz="2600" b="1" i="1">
                          <a:latin typeface="Cambria Math" panose="02040503050406030204" pitchFamily="18" charset="0"/>
                          <a:cs typeface="Segoe UI Semibold" panose="020B0702040204020203" pitchFamily="34" charset="0"/>
                        </a:rPr>
                        <m:t>𝝁</m:t>
                      </m:r>
                      <m:r>
                        <a:rPr lang="en-US" sz="2600" b="1" i="1">
                          <a:latin typeface="Cambria Math" panose="02040503050406030204" pitchFamily="18" charset="0"/>
                          <a:cs typeface="Segoe UI Semibold" panose="020B0702040204020203" pitchFamily="34" charset="0"/>
                        </a:rPr>
                        <m:t>,</m:t>
                      </m:r>
                      <m:r>
                        <a:rPr lang="en-US" sz="2600" b="1" i="1">
                          <a:latin typeface="Cambria Math" panose="02040503050406030204" pitchFamily="18" charset="0"/>
                          <a:cs typeface="Segoe UI Semibold" panose="020B0702040204020203" pitchFamily="34" charset="0"/>
                        </a:rPr>
                        <m:t>𝒏</m:t>
                      </m:r>
                      <m:r>
                        <a:rPr lang="en-US" sz="2600" b="1" i="1">
                          <a:latin typeface="Cambria Math" panose="02040503050406030204" pitchFamily="18" charset="0"/>
                          <a:cs typeface="Segoe UI Semibold" panose="020B0702040204020203" pitchFamily="34" charset="0"/>
                        </a:rPr>
                        <m:t>⋅</m:t>
                      </m:r>
                      <m:sSup>
                        <m:sSupPr>
                          <m:ctrlPr>
                            <a:rPr lang="en-US" sz="2600" b="1" i="1">
                              <a:latin typeface="Cambria Math" panose="02040503050406030204" pitchFamily="18" charset="0"/>
                              <a:cs typeface="Segoe UI Semibold" panose="020B0702040204020203" pitchFamily="34" charset="0"/>
                            </a:rPr>
                          </m:ctrlPr>
                        </m:sSupPr>
                        <m:e>
                          <m:r>
                            <a:rPr lang="en-US" sz="2600" b="1" i="1">
                              <a:latin typeface="Cambria Math" panose="02040503050406030204" pitchFamily="18" charset="0"/>
                              <a:cs typeface="Segoe UI Semibold" panose="020B0702040204020203" pitchFamily="34" charset="0"/>
                            </a:rPr>
                            <m:t>𝝈</m:t>
                          </m:r>
                        </m:e>
                        <m:sup>
                          <m:r>
                            <a:rPr lang="en-US" sz="2600" b="1" i="1">
                              <a:latin typeface="Cambria Math" panose="02040503050406030204" pitchFamily="18" charset="0"/>
                              <a:cs typeface="Segoe UI Semibold" panose="020B0702040204020203" pitchFamily="34" charset="0"/>
                            </a:rPr>
                            <m:t>𝟐</m:t>
                          </m:r>
                        </m:sup>
                      </m:sSup>
                      <m:r>
                        <a:rPr lang="en-US" sz="2600" b="1" i="1" smtClean="0">
                          <a:latin typeface="Cambria Math" panose="02040503050406030204" pitchFamily="18" charset="0"/>
                          <a:cs typeface="Segoe UI Semibold" panose="020B0702040204020203" pitchFamily="34" charset="0"/>
                        </a:rPr>
                        <m:t>)</m:t>
                      </m:r>
                    </m:oMath>
                  </a14:m>
                  <a:r>
                    <a:rPr lang="en-US" sz="2600" b="1" dirty="0">
                      <a:latin typeface="Segoe UI Semibold" panose="020B0702040204020203" pitchFamily="34" charset="0"/>
                      <a:cs typeface="Segoe UI Semibold" panose="020B0702040204020203" pitchFamily="34" charset="0"/>
                    </a:rPr>
                    <a:t>)</a:t>
                  </a:r>
                </a:p>
              </p:txBody>
            </p:sp>
          </mc:Choice>
          <mc:Fallback xmlns="">
            <p:sp>
              <p:nvSpPr>
                <p:cNvPr id="6" name="Rectangle 5">
                  <a:extLst>
                    <a:ext uri="{FF2B5EF4-FFF2-40B4-BE49-F238E27FC236}">
                      <a16:creationId xmlns:a16="http://schemas.microsoft.com/office/drawing/2014/main" id="{74535671-8B05-4AC6-7321-AE443B934B0B}"/>
                    </a:ext>
                  </a:extLst>
                </p:cNvPr>
                <p:cNvSpPr>
                  <a:spLocks noRot="1" noChangeAspect="1" noMove="1" noResize="1" noEditPoints="1" noAdjustHandles="1" noChangeArrowheads="1" noChangeShapeType="1" noTextEdit="1"/>
                </p:cNvSpPr>
                <p:nvPr/>
              </p:nvSpPr>
              <p:spPr>
                <a:xfrm>
                  <a:off x="1185842" y="3916746"/>
                  <a:ext cx="6111311" cy="1237166"/>
                </a:xfrm>
                <a:prstGeom prst="rect">
                  <a:avLst/>
                </a:prstGeom>
                <a:blipFill>
                  <a:blip r:embed="rId3"/>
                  <a:stretch>
                    <a:fillRect l="-691" t="-2572" r="-1488"/>
                  </a:stretch>
                </a:blipFill>
                <a:ln>
                  <a:noFill/>
                </a:ln>
              </p:spPr>
              <p:txBody>
                <a:bodyPr/>
                <a:lstStyle/>
                <a:p>
                  <a:r>
                    <a:rPr lang="en-US">
                      <a:noFill/>
                    </a:rPr>
                    <a:t> </a:t>
                  </a:r>
                </a:p>
              </p:txBody>
            </p:sp>
          </mc:Fallback>
        </mc:AlternateContent>
        <p:sp>
          <p:nvSpPr>
            <p:cNvPr id="7" name="Rectangle 6">
              <a:extLst>
                <a:ext uri="{FF2B5EF4-FFF2-40B4-BE49-F238E27FC236}">
                  <a16:creationId xmlns:a16="http://schemas.microsoft.com/office/drawing/2014/main" id="{6749A9D6-6A96-FA18-66CA-0EC5CFEEBFB4}"/>
                </a:ext>
              </a:extLst>
            </p:cNvPr>
            <p:cNvSpPr/>
            <p:nvPr/>
          </p:nvSpPr>
          <p:spPr>
            <a:xfrm>
              <a:off x="1195367" y="3429001"/>
              <a:ext cx="6101786" cy="487745"/>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atin typeface="Segoe UI Semibold" panose="020B0702040204020203" pitchFamily="34" charset="0"/>
                  <a:cs typeface="Segoe UI Semibold" panose="020B0702040204020203" pitchFamily="34" charset="0"/>
                </a:rPr>
                <a:t>Central Limit Theorem</a:t>
              </a:r>
            </a:p>
          </p:txBody>
        </p:sp>
      </p:grpSp>
    </p:spTree>
    <p:extLst>
      <p:ext uri="{BB962C8B-B14F-4D97-AF65-F5344CB8AC3E}">
        <p14:creationId xmlns:p14="http://schemas.microsoft.com/office/powerpoint/2010/main" val="362731805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15186-F84C-D3CC-B0C4-52388D78092B}"/>
              </a:ext>
            </a:extLst>
          </p:cNvPr>
          <p:cNvSpPr>
            <a:spLocks noGrp="1"/>
          </p:cNvSpPr>
          <p:nvPr>
            <p:ph type="title"/>
          </p:nvPr>
        </p:nvSpPr>
        <p:spPr/>
        <p:txBody>
          <a:bodyPr/>
          <a:lstStyle/>
          <a:p>
            <a:r>
              <a:rPr lang="en-US" dirty="0"/>
              <a:t>What does </a:t>
            </a:r>
            <a:r>
              <a:rPr lang="en-US" dirty="0" err="1"/>
              <a:t>i.i.d</a:t>
            </a:r>
            <a:r>
              <a:rPr lang="en-US" dirty="0"/>
              <a:t> mean? </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E2CB138-9E89-07F8-15C9-83DC2359B9D9}"/>
                  </a:ext>
                </a:extLst>
              </p:cNvPr>
              <p:cNvSpPr>
                <a:spLocks noGrp="1"/>
              </p:cNvSpPr>
              <p:nvPr>
                <p:ph idx="1"/>
              </p:nvPr>
            </p:nvSpPr>
            <p:spPr>
              <a:xfrm>
                <a:off x="575239" y="1463857"/>
                <a:ext cx="11616761" cy="4845504"/>
              </a:xfrm>
            </p:spPr>
            <p:txBody>
              <a:bodyPr>
                <a:normAutofit/>
              </a:bodyPr>
              <a:lstStyle/>
              <a:p>
                <a:r>
                  <a:rPr lang="en-US" sz="3200" b="1" dirty="0"/>
                  <a:t>Independent and Identically Distributed (</a:t>
                </a:r>
                <a:r>
                  <a:rPr lang="en-US" sz="3200" b="1" dirty="0" err="1"/>
                  <a:t>i.i.d</a:t>
                </a:r>
                <a:r>
                  <a:rPr lang="en-US" sz="3200" b="1" dirty="0"/>
                  <a:t>)</a:t>
                </a:r>
              </a:p>
              <a:p>
                <a:r>
                  <a:rPr lang="en-US" dirty="0"/>
                  <a:t>For random variables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1</m:t>
                        </m:r>
                      </m:sub>
                    </m:sSub>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2</m:t>
                        </m:r>
                      </m:sub>
                    </m:sSub>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𝑛</m:t>
                        </m:r>
                      </m:sub>
                    </m:sSub>
                  </m:oMath>
                </a14:m>
                <a:r>
                  <a:rPr lang="en-US" dirty="0"/>
                  <a:t> to be </a:t>
                </a:r>
                <a:r>
                  <a:rPr lang="en-US" dirty="0" err="1"/>
                  <a:t>i.i.d.</a:t>
                </a:r>
                <a:r>
                  <a:rPr lang="en-US" dirty="0"/>
                  <a:t>, they must</a:t>
                </a:r>
              </a:p>
              <a:p>
                <a:pPr marL="173038" indent="61913">
                  <a:buFont typeface="Arial" panose="020B0604020202020204" pitchFamily="34" charset="0"/>
                  <a:buChar char="•"/>
                </a:pPr>
                <a:r>
                  <a:rPr lang="en-US" dirty="0"/>
                  <a:t> Be </a:t>
                </a:r>
                <a:r>
                  <a:rPr lang="en-US" u="sng" dirty="0"/>
                  <a:t>mutually independent</a:t>
                </a:r>
              </a:p>
              <a:p>
                <a:pPr marL="127000" lvl="1" indent="157163"/>
                <a:r>
                  <a:rPr lang="en-US" i="1" dirty="0"/>
                  <a:t> “knowing value of one random variable doesn’t give us info about the value of others”</a:t>
                </a:r>
              </a:p>
              <a:p>
                <a:pPr marL="173038" marR="0" lvl="0" indent="61913" algn="l" defTabSz="914400" rtl="0" eaLnBrk="1" fontAlgn="auto" latinLnBrk="0" hangingPunct="1">
                  <a:lnSpc>
                    <a:spcPct val="90000"/>
                  </a:lnSpc>
                  <a:spcBef>
                    <a:spcPts val="1200"/>
                  </a:spcBef>
                  <a:spcAft>
                    <a:spcPts val="200"/>
                  </a:spcAft>
                  <a:buClr>
                    <a:srgbClr val="1CADE4"/>
                  </a:buClr>
                  <a:buSzPct val="100000"/>
                  <a:buFont typeface="Arial" panose="020B0604020202020204" pitchFamily="34" charset="0"/>
                  <a:buChar char="•"/>
                  <a:tabLst/>
                  <a:defRPr/>
                </a:pPr>
                <a:r>
                  <a:rPr lang="en-US" dirty="0">
                    <a:solidFill>
                      <a:prstClr val="black"/>
                    </a:solidFill>
                  </a:rPr>
                  <a:t> All have the </a:t>
                </a:r>
                <a:r>
                  <a:rPr lang="en-US" u="sng" dirty="0">
                    <a:solidFill>
                      <a:prstClr val="black"/>
                    </a:solidFill>
                  </a:rPr>
                  <a:t>same PMF</a:t>
                </a:r>
                <a:r>
                  <a:rPr lang="en-US" dirty="0">
                    <a:solidFill>
                      <a:prstClr val="black"/>
                    </a:solidFill>
                  </a:rPr>
                  <a:t> (if discrete) or </a:t>
                </a:r>
                <a:r>
                  <a:rPr lang="en-US" u="sng" dirty="0">
                    <a:solidFill>
                      <a:prstClr val="black"/>
                    </a:solidFill>
                  </a:rPr>
                  <a:t>PDF</a:t>
                </a:r>
                <a:r>
                  <a:rPr lang="en-US" dirty="0">
                    <a:solidFill>
                      <a:prstClr val="black"/>
                    </a:solidFill>
                  </a:rPr>
                  <a:t> (if continuous)</a:t>
                </a:r>
                <a:endParaRPr kumimoji="0" lang="en-US" sz="28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endParaRPr>
              </a:p>
              <a:p>
                <a:pPr marL="127000" lvl="1" indent="157163"/>
                <a:r>
                  <a:rPr lang="en-US" i="1" dirty="0"/>
                  <a:t> “they follow the same probability distribution”</a:t>
                </a:r>
              </a:p>
              <a:p>
                <a:pPr marL="127000" lvl="1" indent="157163"/>
                <a:endParaRPr lang="en-US" i="1" dirty="0"/>
              </a:p>
              <a:p>
                <a:pPr marL="127000" lvl="1" indent="157163"/>
                <a:endParaRPr lang="en-US" i="1" dirty="0"/>
              </a:p>
            </p:txBody>
          </p:sp>
        </mc:Choice>
        <mc:Fallback xmlns="">
          <p:sp>
            <p:nvSpPr>
              <p:cNvPr id="3" name="Content Placeholder 2">
                <a:extLst>
                  <a:ext uri="{FF2B5EF4-FFF2-40B4-BE49-F238E27FC236}">
                    <a16:creationId xmlns:a16="http://schemas.microsoft.com/office/drawing/2014/main" id="{FE2CB138-9E89-07F8-15C9-83DC2359B9D9}"/>
                  </a:ext>
                </a:extLst>
              </p:cNvPr>
              <p:cNvSpPr>
                <a:spLocks noGrp="1" noRot="1" noChangeAspect="1" noMove="1" noResize="1" noEditPoints="1" noAdjustHandles="1" noChangeArrowheads="1" noChangeShapeType="1" noTextEdit="1"/>
              </p:cNvSpPr>
              <p:nvPr>
                <p:ph idx="1"/>
              </p:nvPr>
            </p:nvSpPr>
            <p:spPr>
              <a:xfrm>
                <a:off x="575239" y="1463857"/>
                <a:ext cx="11616761" cy="4845504"/>
              </a:xfrm>
              <a:blipFill>
                <a:blip r:embed="rId3"/>
                <a:stretch>
                  <a:fillRect l="-1731" t="-2642"/>
                </a:stretch>
              </a:blipFill>
            </p:spPr>
            <p:txBody>
              <a:bodyPr/>
              <a:lstStyle/>
              <a:p>
                <a:r>
                  <a:rPr lang="en-US">
                    <a:noFill/>
                  </a:rPr>
                  <a:t> </a:t>
                </a:r>
              </a:p>
            </p:txBody>
          </p:sp>
        </mc:Fallback>
      </mc:AlternateContent>
    </p:spTree>
    <p:extLst>
      <p:ext uri="{BB962C8B-B14F-4D97-AF65-F5344CB8AC3E}">
        <p14:creationId xmlns:p14="http://schemas.microsoft.com/office/powerpoint/2010/main" val="377322262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3DDBE-DFBC-B254-F23E-3A19C9631F62}"/>
              </a:ext>
            </a:extLst>
          </p:cNvPr>
          <p:cNvSpPr>
            <a:spLocks noGrp="1"/>
          </p:cNvSpPr>
          <p:nvPr>
            <p:ph type="title"/>
          </p:nvPr>
        </p:nvSpPr>
        <p:spPr/>
        <p:txBody>
          <a:bodyPr>
            <a:normAutofit/>
          </a:bodyPr>
          <a:lstStyle/>
          <a:p>
            <a:r>
              <a:rPr lang="en-US" dirty="0"/>
              <a:t>CLT with </a:t>
            </a:r>
            <a:r>
              <a:rPr lang="en-US" b="1" i="1" dirty="0"/>
              <a:t>RVs that are </a:t>
            </a:r>
            <a:r>
              <a:rPr lang="en-US" b="1" i="1" u="sng" dirty="0"/>
              <a:t>NOT</a:t>
            </a:r>
            <a:r>
              <a:rPr lang="en-US" b="1" i="1" dirty="0"/>
              <a:t> </a:t>
            </a:r>
            <a:r>
              <a:rPr lang="en-US" b="1" i="1" dirty="0" err="1"/>
              <a:t>i.i.d</a:t>
            </a:r>
            <a:r>
              <a:rPr lang="en-US" b="1" i="1" dirty="0"/>
              <a:t> </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3E9EFDE-C2C7-D673-8ABD-5D6877C79332}"/>
                  </a:ext>
                </a:extLst>
              </p:cNvPr>
              <p:cNvSpPr>
                <a:spLocks noGrp="1"/>
              </p:cNvSpPr>
              <p:nvPr>
                <p:ph idx="1"/>
              </p:nvPr>
            </p:nvSpPr>
            <p:spPr>
              <a:xfrm>
                <a:off x="4609071" y="1513284"/>
                <a:ext cx="7153427" cy="4845504"/>
              </a:xfrm>
            </p:spPr>
            <p:txBody>
              <a:bodyPr>
                <a:normAutofit/>
              </a:bodyPr>
              <a:lstStyle/>
              <a:p>
                <a:r>
                  <a:rPr lang="en-US" sz="2000" dirty="0"/>
                  <a:t>(R.A. Fisher (1918))</a:t>
                </a:r>
              </a:p>
              <a:p>
                <a:r>
                  <a:rPr lang="en-US" dirty="0"/>
                  <a:t>Height may be expressed as the </a:t>
                </a:r>
                <a:r>
                  <a:rPr lang="en-US" b="1" i="1" dirty="0"/>
                  <a:t>sum of many independent, random factors</a:t>
                </a:r>
              </a:p>
              <a:p>
                <a:pPr lvl="1"/>
                <a:r>
                  <a:rPr lang="en-US" dirty="0"/>
                  <a:t>How much milk you drank per day as a child</a:t>
                </a:r>
              </a:p>
              <a:p>
                <a:pPr lvl="1"/>
                <a:r>
                  <a:rPr lang="en-US" dirty="0"/>
                  <a:t>Which variant of GH1 (a growth hormone) you have</a:t>
                </a:r>
              </a:p>
              <a:p>
                <a:pPr lvl="1"/>
                <a:r>
                  <a:rPr lang="en-US" dirty="0"/>
                  <a:t>How much protein/calcium/vitamins/minerals you had as a child</a:t>
                </a:r>
              </a:p>
              <a:p>
                <a:pPr lvl="1"/>
                <a:r>
                  <a:rPr lang="en-US" dirty="0"/>
                  <a:t>How many hours of sleep you averaged</a:t>
                </a:r>
              </a:p>
              <a:p>
                <a:pPr lvl="1"/>
                <a:r>
                  <a:rPr lang="en-US" dirty="0"/>
                  <a:t>How many hours of physical activity you averaged</a:t>
                </a:r>
              </a:p>
              <a:p>
                <a:pPr lvl="1"/>
                <a:endParaRPr lang="en-US" sz="1000" dirty="0"/>
              </a:p>
              <a:p>
                <a:pPr lvl="1"/>
                <a14:m>
                  <m:oMath xmlns:m="http://schemas.openxmlformats.org/officeDocument/2006/math">
                    <m:r>
                      <a:rPr lang="en-US" b="0" i="1" smtClean="0">
                        <a:latin typeface="Cambria Math" panose="02040503050406030204" pitchFamily="18" charset="0"/>
                      </a:rPr>
                      <m:t>𝐻</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2</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𝑛</m:t>
                        </m:r>
                      </m:sub>
                    </m:sSub>
                  </m:oMath>
                </a14:m>
                <a:r>
                  <a:rPr lang="en-US" dirty="0"/>
                  <a:t> -&gt; </a:t>
                </a:r>
                <a14:m>
                  <m:oMath xmlns:m="http://schemas.openxmlformats.org/officeDocument/2006/math">
                    <m:r>
                      <a:rPr lang="en-US" b="0" i="1" smtClean="0">
                        <a:latin typeface="Cambria Math" panose="02040503050406030204" pitchFamily="18" charset="0"/>
                      </a:rPr>
                      <m:t>𝐻</m:t>
                    </m:r>
                    <m:r>
                      <a:rPr lang="en-US" b="0" i="1" smtClean="0">
                        <a:latin typeface="Cambria Math" panose="02040503050406030204" pitchFamily="18" charset="0"/>
                      </a:rPr>
                      <m:t>~</m:t>
                    </m:r>
                    <m:r>
                      <a:rPr lang="en-US" b="0" i="1" smtClean="0">
                        <a:latin typeface="Cambria Math" panose="02040503050406030204" pitchFamily="18" charset="0"/>
                      </a:rPr>
                      <m:t>𝑁</m:t>
                    </m:r>
                    <m:r>
                      <a:rPr lang="en-US" b="0" i="1" smtClean="0">
                        <a:latin typeface="Cambria Math" panose="02040503050406030204" pitchFamily="18" charset="0"/>
                      </a:rPr>
                      <m:t>(…)</m:t>
                    </m:r>
                  </m:oMath>
                </a14:m>
                <a:endParaRPr lang="en-US" dirty="0"/>
              </a:p>
            </p:txBody>
          </p:sp>
        </mc:Choice>
        <mc:Fallback xmlns="">
          <p:sp>
            <p:nvSpPr>
              <p:cNvPr id="3" name="Content Placeholder 2">
                <a:extLst>
                  <a:ext uri="{FF2B5EF4-FFF2-40B4-BE49-F238E27FC236}">
                    <a16:creationId xmlns:a16="http://schemas.microsoft.com/office/drawing/2014/main" id="{63E9EFDE-C2C7-D673-8ABD-5D6877C79332}"/>
                  </a:ext>
                </a:extLst>
              </p:cNvPr>
              <p:cNvSpPr>
                <a:spLocks noGrp="1" noRot="1" noChangeAspect="1" noMove="1" noResize="1" noEditPoints="1" noAdjustHandles="1" noChangeArrowheads="1" noChangeShapeType="1" noTextEdit="1"/>
              </p:cNvSpPr>
              <p:nvPr>
                <p:ph idx="1"/>
              </p:nvPr>
            </p:nvSpPr>
            <p:spPr>
              <a:xfrm>
                <a:off x="4609071" y="1513284"/>
                <a:ext cx="7153427" cy="4845504"/>
              </a:xfrm>
              <a:blipFill>
                <a:blip r:embed="rId3"/>
                <a:stretch>
                  <a:fillRect l="-2385" t="-1132" r="-3322"/>
                </a:stretch>
              </a:blipFill>
            </p:spPr>
            <p:txBody>
              <a:bodyPr/>
              <a:lstStyle/>
              <a:p>
                <a:r>
                  <a:rPr lang="en-US">
                    <a:noFill/>
                  </a:rPr>
                  <a:t> </a:t>
                </a:r>
              </a:p>
            </p:txBody>
          </p:sp>
        </mc:Fallback>
      </mc:AlternateContent>
      <p:sp>
        <p:nvSpPr>
          <p:cNvPr id="5" name="TextBox 4">
            <a:extLst>
              <a:ext uri="{FF2B5EF4-FFF2-40B4-BE49-F238E27FC236}">
                <a16:creationId xmlns:a16="http://schemas.microsoft.com/office/drawing/2014/main" id="{9345652C-F88E-4162-0519-835AFFE94320}"/>
              </a:ext>
            </a:extLst>
          </p:cNvPr>
          <p:cNvSpPr txBox="1"/>
          <p:nvPr/>
        </p:nvSpPr>
        <p:spPr>
          <a:xfrm>
            <a:off x="484314" y="6117403"/>
            <a:ext cx="11369108" cy="476726"/>
          </a:xfrm>
          <a:prstGeom prst="roundRect">
            <a:avLst/>
          </a:prstGeom>
          <a:solidFill>
            <a:srgbClr val="FFE1E2"/>
          </a:solidFill>
          <a:ln w="28575">
            <a:noFill/>
          </a:ln>
        </p:spPr>
        <p:txBody>
          <a:bodyPr wrap="square">
            <a:spAutoFit/>
          </a:bodyPr>
          <a:lstStyle/>
          <a:p>
            <a:pPr algn="ctr"/>
            <a:r>
              <a:rPr lang="en-US" sz="2200" b="1" dirty="0">
                <a:latin typeface="Segoe UI Semilight" panose="020B0402040204020203" pitchFamily="34" charset="0"/>
                <a:cs typeface="Segoe UI Semilight" panose="020B0402040204020203" pitchFamily="34" charset="0"/>
              </a:rPr>
              <a:t>A version of CLT does work here! But it’s outside the scope of this class. </a:t>
            </a:r>
          </a:p>
        </p:txBody>
      </p:sp>
      <p:pic>
        <p:nvPicPr>
          <p:cNvPr id="7" name="Picture 6">
            <a:extLst>
              <a:ext uri="{FF2B5EF4-FFF2-40B4-BE49-F238E27FC236}">
                <a16:creationId xmlns:a16="http://schemas.microsoft.com/office/drawing/2014/main" id="{0D6F14BE-554D-1D5C-C4A9-17FDF85F1261}"/>
              </a:ext>
            </a:extLst>
          </p:cNvPr>
          <p:cNvPicPr>
            <a:picLocks noChangeAspect="1"/>
          </p:cNvPicPr>
          <p:nvPr/>
        </p:nvPicPr>
        <p:blipFill>
          <a:blip r:embed="rId4"/>
          <a:stretch>
            <a:fillRect/>
          </a:stretch>
        </p:blipFill>
        <p:spPr>
          <a:xfrm>
            <a:off x="429502" y="2073434"/>
            <a:ext cx="4183379" cy="3015924"/>
          </a:xfrm>
          <a:prstGeom prst="rect">
            <a:avLst/>
          </a:prstGeom>
        </p:spPr>
      </p:pic>
    </p:spTree>
    <p:extLst>
      <p:ext uri="{BB962C8B-B14F-4D97-AF65-F5344CB8AC3E}">
        <p14:creationId xmlns:p14="http://schemas.microsoft.com/office/powerpoint/2010/main" val="8697135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B202F3A6-E07F-8BC0-0A51-033005337BB9}"/>
              </a:ext>
            </a:extLst>
          </p:cNvPr>
          <p:cNvCxnSpPr>
            <a:cxnSpLocks/>
          </p:cNvCxnSpPr>
          <p:nvPr/>
        </p:nvCxnSpPr>
        <p:spPr>
          <a:xfrm>
            <a:off x="6096000" y="445770"/>
            <a:ext cx="0" cy="6035040"/>
          </a:xfrm>
          <a:prstGeom prst="line">
            <a:avLst/>
          </a:prstGeom>
          <a:ln w="38100">
            <a:solidFill>
              <a:schemeClr val="accent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6811CEE-599E-C888-AF97-8A97DBEEF38E}"/>
              </a:ext>
            </a:extLst>
          </p:cNvPr>
          <p:cNvSpPr>
            <a:spLocks noGrp="1"/>
          </p:cNvSpPr>
          <p:nvPr>
            <p:ph type="title"/>
          </p:nvPr>
        </p:nvSpPr>
        <p:spPr>
          <a:xfrm>
            <a:off x="575239" y="263276"/>
            <a:ext cx="5520761" cy="1014667"/>
          </a:xfrm>
        </p:spPr>
        <p:txBody>
          <a:bodyPr>
            <a:normAutofit/>
          </a:bodyPr>
          <a:lstStyle/>
          <a:p>
            <a:r>
              <a:rPr lang="en-US" b="1" i="1" dirty="0"/>
              <a:t>Discrete</a:t>
            </a:r>
            <a:r>
              <a:rPr lang="en-US" dirty="0"/>
              <a:t> RVs</a:t>
            </a:r>
          </a:p>
        </p:txBody>
      </p:sp>
      <p:sp>
        <p:nvSpPr>
          <p:cNvPr id="3" name="Content Placeholder 2">
            <a:extLst>
              <a:ext uri="{FF2B5EF4-FFF2-40B4-BE49-F238E27FC236}">
                <a16:creationId xmlns:a16="http://schemas.microsoft.com/office/drawing/2014/main" id="{BA27EACA-9C17-3F8D-FFBF-E86D995118E4}"/>
              </a:ext>
            </a:extLst>
          </p:cNvPr>
          <p:cNvSpPr>
            <a:spLocks noGrp="1"/>
          </p:cNvSpPr>
          <p:nvPr>
            <p:ph idx="1"/>
          </p:nvPr>
        </p:nvSpPr>
        <p:spPr>
          <a:xfrm>
            <a:off x="575240" y="1166676"/>
            <a:ext cx="5445733" cy="5302703"/>
          </a:xfrm>
        </p:spPr>
        <p:txBody>
          <a:bodyPr>
            <a:normAutofit/>
          </a:bodyPr>
          <a:lstStyle/>
          <a:p>
            <a:r>
              <a:rPr lang="en-US" sz="2000" b="1" dirty="0">
                <a:solidFill>
                  <a:schemeClr val="accent5"/>
                </a:solidFill>
              </a:rPr>
              <a:t>Support</a:t>
            </a:r>
            <a:r>
              <a:rPr lang="en-US" sz="2000" b="1" dirty="0"/>
              <a:t> </a:t>
            </a:r>
            <a:r>
              <a:rPr lang="en-US" sz="2000" dirty="0"/>
              <a:t>is </a:t>
            </a:r>
            <a:r>
              <a:rPr lang="en-US" sz="2000" u="sng" dirty="0"/>
              <a:t>finite/countably infinite </a:t>
            </a:r>
            <a:r>
              <a:rPr lang="en-US" sz="2000" dirty="0"/>
              <a:t>(e.g. </a:t>
            </a:r>
            <a:r>
              <a:rPr lang="en-US" sz="2000" i="1" dirty="0"/>
              <a:t>integers</a:t>
            </a:r>
            <a:r>
              <a:rPr lang="en-US" sz="2000" dirty="0"/>
              <a:t>)</a:t>
            </a:r>
          </a:p>
          <a:p>
            <a:endParaRPr lang="en-US" sz="500" dirty="0"/>
          </a:p>
          <a:p>
            <a:endParaRPr lang="en-US" sz="2000" b="1" dirty="0">
              <a:solidFill>
                <a:schemeClr val="accent5"/>
              </a:solidFill>
            </a:endParaRPr>
          </a:p>
          <a:p>
            <a:endParaRPr lang="en-US" sz="2000" dirty="0"/>
          </a:p>
          <a:p>
            <a:endParaRPr lang="en-US" sz="2000" dirty="0"/>
          </a:p>
          <a:p>
            <a:endParaRPr lang="en-US" sz="2000" dirty="0"/>
          </a:p>
          <a:p>
            <a:pPr marL="0" indent="0">
              <a:buNone/>
            </a:pPr>
            <a:endParaRPr lang="en-US" sz="2000" dirty="0"/>
          </a:p>
          <a:p>
            <a:pPr marL="0" indent="0">
              <a:buNone/>
            </a:pPr>
            <a:endParaRPr lang="en-US" sz="2000" dirty="0"/>
          </a:p>
          <a:p>
            <a:endParaRPr lang="en-US" sz="400" b="1" dirty="0"/>
          </a:p>
          <a:p>
            <a:endParaRPr lang="en-US" sz="2000" b="1" dirty="0">
              <a:solidFill>
                <a:schemeClr val="accent5"/>
              </a:solidFill>
            </a:endParaRPr>
          </a:p>
        </p:txBody>
      </p:sp>
      <p:sp>
        <p:nvSpPr>
          <p:cNvPr id="4" name="Title 1">
            <a:extLst>
              <a:ext uri="{FF2B5EF4-FFF2-40B4-BE49-F238E27FC236}">
                <a16:creationId xmlns:a16="http://schemas.microsoft.com/office/drawing/2014/main" id="{99564E2D-F71A-6DCB-461C-AF14B0D2DA38}"/>
              </a:ext>
            </a:extLst>
          </p:cNvPr>
          <p:cNvSpPr txBox="1">
            <a:spLocks/>
          </p:cNvSpPr>
          <p:nvPr/>
        </p:nvSpPr>
        <p:spPr>
          <a:xfrm>
            <a:off x="6278880" y="263276"/>
            <a:ext cx="5520761" cy="1014667"/>
          </a:xfrm>
          <a:prstGeom prst="rect">
            <a:avLst/>
          </a:prstGeom>
        </p:spPr>
        <p:txBody>
          <a:bodyPr vert="horz" lIns="91440" tIns="45720" rIns="91440" bIns="45720" rtlCol="0" anchor="ctr">
            <a:normAutofit/>
          </a:bodyPr>
          <a:lstStyle>
            <a:lvl1pPr algn="l" defTabSz="914400" rtl="0" eaLnBrk="1" latinLnBrk="0" hangingPunct="1">
              <a:lnSpc>
                <a:spcPct val="80000"/>
              </a:lnSpc>
              <a:spcBef>
                <a:spcPct val="0"/>
              </a:spcBef>
              <a:buNone/>
              <a:defRPr sz="4400" kern="1200" cap="none" spc="100" baseline="0">
                <a:solidFill>
                  <a:schemeClr val="tx1">
                    <a:lumMod val="95000"/>
                    <a:lumOff val="5000"/>
                  </a:schemeClr>
                </a:solidFill>
                <a:latin typeface="Segoe UI" panose="020B0502040204020203" pitchFamily="34" charset="0"/>
                <a:ea typeface="+mj-ea"/>
                <a:cs typeface="Segoe UI" panose="020B0502040204020203" pitchFamily="34" charset="0"/>
              </a:defRPr>
            </a:lvl1pPr>
          </a:lstStyle>
          <a:p>
            <a:r>
              <a:rPr lang="en-US" b="1" i="1" dirty="0"/>
              <a:t>Continuous</a:t>
            </a:r>
            <a:r>
              <a:rPr lang="en-US" dirty="0"/>
              <a:t> RVs</a:t>
            </a:r>
          </a:p>
        </p:txBody>
      </p:sp>
      <mc:AlternateContent xmlns:mc="http://schemas.openxmlformats.org/markup-compatibility/2006" xmlns:a14="http://schemas.microsoft.com/office/drawing/2010/main">
        <mc:Choice Requires="a14">
          <p:sp>
            <p:nvSpPr>
              <p:cNvPr id="5" name="Content Placeholder 2">
                <a:extLst>
                  <a:ext uri="{FF2B5EF4-FFF2-40B4-BE49-F238E27FC236}">
                    <a16:creationId xmlns:a16="http://schemas.microsoft.com/office/drawing/2014/main" id="{CC59F384-8D8D-5895-0D89-85420EEEABF8}"/>
                  </a:ext>
                </a:extLst>
              </p:cNvPr>
              <p:cNvSpPr txBox="1">
                <a:spLocks/>
              </p:cNvSpPr>
              <p:nvPr/>
            </p:nvSpPr>
            <p:spPr>
              <a:xfrm>
                <a:off x="6278880" y="1166676"/>
                <a:ext cx="6214110" cy="5714184"/>
              </a:xfrm>
              <a:prstGeom prst="rect">
                <a:avLst/>
              </a:prstGeom>
            </p:spPr>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800" kern="1200">
                    <a:solidFill>
                      <a:schemeClr val="tx1"/>
                    </a:solidFill>
                    <a:latin typeface="Segoe UI Semilight" panose="020B0402040204020203" pitchFamily="34" charset="0"/>
                    <a:ea typeface="+mn-ea"/>
                    <a:cs typeface="Segoe UI Semilight" panose="020B0402040204020203" pitchFamily="34" charset="0"/>
                  </a:defRPr>
                </a:lvl1pPr>
                <a:lvl2pPr marL="128016" indent="0" algn="l" defTabSz="914400" rtl="0" eaLnBrk="1" latinLnBrk="0" hangingPunct="1">
                  <a:lnSpc>
                    <a:spcPct val="90000"/>
                  </a:lnSpc>
                  <a:spcBef>
                    <a:spcPts val="200"/>
                  </a:spcBef>
                  <a:spcAft>
                    <a:spcPts val="400"/>
                  </a:spcAft>
                  <a:buClr>
                    <a:srgbClr val="B6A479"/>
                  </a:buClr>
                  <a:buFont typeface="Segoe UI Semilight" panose="020B0402040204020203" pitchFamily="34" charset="0"/>
                  <a:buNone/>
                  <a:defRPr sz="2400" kern="1200" baseline="0">
                    <a:solidFill>
                      <a:schemeClr val="tx1"/>
                    </a:solidFill>
                    <a:latin typeface="Segoe UI Semilight" panose="020B0402040204020203" pitchFamily="34" charset="0"/>
                    <a:ea typeface="+mn-ea"/>
                    <a:cs typeface="Segoe UI Semilight" panose="020B0402040204020203" pitchFamily="34" charset="0"/>
                  </a:defRPr>
                </a:lvl2pPr>
                <a:lvl3pPr marL="448056"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3pPr>
                <a:lvl4pPr marL="59436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4pPr>
                <a:lvl5pPr marL="77724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r>
                  <a:rPr lang="en-US" sz="2000" b="1" dirty="0">
                    <a:solidFill>
                      <a:schemeClr val="accent5"/>
                    </a:solidFill>
                  </a:rPr>
                  <a:t>Support</a:t>
                </a:r>
                <a:r>
                  <a:rPr lang="en-US" sz="2000" b="1" dirty="0"/>
                  <a:t> </a:t>
                </a:r>
                <a:r>
                  <a:rPr lang="en-US" sz="2000" dirty="0"/>
                  <a:t>is </a:t>
                </a:r>
                <a:r>
                  <a:rPr lang="en-US" sz="2000" u="sng" dirty="0"/>
                  <a:t>uncountably infinite</a:t>
                </a:r>
                <a:r>
                  <a:rPr lang="en-US" sz="2000" dirty="0"/>
                  <a:t> (e.g., </a:t>
                </a:r>
                <a:r>
                  <a:rPr lang="en-US" sz="2000" i="1" dirty="0"/>
                  <a:t>real numbers</a:t>
                </a:r>
                <a:r>
                  <a:rPr lang="en-US" sz="2000" dirty="0"/>
                  <a:t>)</a:t>
                </a:r>
              </a:p>
              <a:p>
                <a:pPr>
                  <a:spcBef>
                    <a:spcPts val="700"/>
                  </a:spcBef>
                  <a:spcAft>
                    <a:spcPts val="0"/>
                  </a:spcAft>
                </a:pPr>
                <a14:m>
                  <m:oMath xmlns:m="http://schemas.openxmlformats.org/officeDocument/2006/math">
                    <m:r>
                      <a:rPr lang="en-US" sz="1500" b="1" i="1" smtClean="0">
                        <a:solidFill>
                          <a:schemeClr val="tx2">
                            <a:lumMod val="75000"/>
                          </a:schemeClr>
                        </a:solidFill>
                        <a:latin typeface="Cambria Math" panose="02040503050406030204" pitchFamily="18" charset="0"/>
                      </a:rPr>
                      <m:t>ℙ</m:t>
                    </m:r>
                    <m:d>
                      <m:dPr>
                        <m:ctrlPr>
                          <a:rPr lang="en-US" sz="1500" b="1" i="1" smtClean="0">
                            <a:solidFill>
                              <a:schemeClr val="tx2">
                                <a:lumMod val="75000"/>
                              </a:schemeClr>
                            </a:solidFill>
                            <a:latin typeface="Cambria Math" panose="02040503050406030204" pitchFamily="18" charset="0"/>
                          </a:rPr>
                        </m:ctrlPr>
                      </m:dPr>
                      <m:e>
                        <m:r>
                          <a:rPr lang="en-US" sz="1500" b="1" i="1" smtClean="0">
                            <a:solidFill>
                              <a:schemeClr val="tx2">
                                <a:lumMod val="75000"/>
                              </a:schemeClr>
                            </a:solidFill>
                            <a:latin typeface="Cambria Math" panose="02040503050406030204" pitchFamily="18" charset="0"/>
                          </a:rPr>
                          <m:t>𝑿</m:t>
                        </m:r>
                        <m:r>
                          <a:rPr lang="en-US" sz="1500" b="1" i="1" smtClean="0">
                            <a:solidFill>
                              <a:schemeClr val="tx2">
                                <a:lumMod val="75000"/>
                              </a:schemeClr>
                            </a:solidFill>
                            <a:latin typeface="Cambria Math" panose="02040503050406030204" pitchFamily="18" charset="0"/>
                          </a:rPr>
                          <m:t>=</m:t>
                        </m:r>
                        <m:r>
                          <a:rPr lang="en-US" sz="1500" b="1" i="1" smtClean="0">
                            <a:solidFill>
                              <a:schemeClr val="tx2">
                                <a:lumMod val="75000"/>
                              </a:schemeClr>
                            </a:solidFill>
                            <a:latin typeface="Cambria Math" panose="02040503050406030204" pitchFamily="18" charset="0"/>
                          </a:rPr>
                          <m:t>𝒌</m:t>
                        </m:r>
                      </m:e>
                    </m:d>
                    <m:r>
                      <a:rPr lang="en-US" sz="1500" b="1" i="1" smtClean="0">
                        <a:solidFill>
                          <a:schemeClr val="tx2">
                            <a:lumMod val="75000"/>
                          </a:schemeClr>
                        </a:solidFill>
                        <a:latin typeface="Cambria Math" panose="02040503050406030204" pitchFamily="18" charset="0"/>
                      </a:rPr>
                      <m:t>=</m:t>
                    </m:r>
                    <m:f>
                      <m:fPr>
                        <m:ctrlPr>
                          <a:rPr lang="en-US" sz="1500" b="1" i="1" smtClean="0">
                            <a:solidFill>
                              <a:schemeClr val="tx2">
                                <a:lumMod val="75000"/>
                              </a:schemeClr>
                            </a:solidFill>
                            <a:latin typeface="Cambria Math" panose="02040503050406030204" pitchFamily="18" charset="0"/>
                          </a:rPr>
                        </m:ctrlPr>
                      </m:fPr>
                      <m:num>
                        <m:r>
                          <a:rPr lang="en-US" sz="1500" b="1" i="1" smtClean="0">
                            <a:solidFill>
                              <a:schemeClr val="tx2">
                                <a:lumMod val="75000"/>
                              </a:schemeClr>
                            </a:solidFill>
                            <a:latin typeface="Cambria Math" panose="02040503050406030204" pitchFamily="18" charset="0"/>
                          </a:rPr>
                          <m:t>𝟏</m:t>
                        </m:r>
                      </m:num>
                      <m:den>
                        <m:r>
                          <a:rPr lang="en-US" sz="1500" b="1" i="1" smtClean="0">
                            <a:solidFill>
                              <a:schemeClr val="tx2">
                                <a:lumMod val="75000"/>
                              </a:schemeClr>
                            </a:solidFill>
                            <a:latin typeface="Cambria Math" panose="02040503050406030204" pitchFamily="18" charset="0"/>
                          </a:rPr>
                          <m:t>∞</m:t>
                        </m:r>
                      </m:den>
                    </m:f>
                    <m:r>
                      <a:rPr lang="en-US" sz="1500" b="1" i="1" smtClean="0">
                        <a:solidFill>
                          <a:schemeClr val="tx2">
                            <a:lumMod val="75000"/>
                          </a:schemeClr>
                        </a:solidFill>
                        <a:latin typeface="Cambria Math" panose="02040503050406030204" pitchFamily="18" charset="0"/>
                      </a:rPr>
                      <m:t>=</m:t>
                    </m:r>
                    <m:r>
                      <a:rPr lang="en-US" sz="1500" b="1" i="1" smtClean="0">
                        <a:solidFill>
                          <a:schemeClr val="tx2">
                            <a:lumMod val="75000"/>
                          </a:schemeClr>
                        </a:solidFill>
                        <a:latin typeface="Cambria Math" panose="02040503050406030204" pitchFamily="18" charset="0"/>
                      </a:rPr>
                      <m:t>𝟎</m:t>
                    </m:r>
                  </m:oMath>
                </a14:m>
                <a:r>
                  <a:rPr lang="en-US" sz="1500" b="1" dirty="0">
                    <a:solidFill>
                      <a:schemeClr val="tx2">
                        <a:lumMod val="75000"/>
                      </a:schemeClr>
                    </a:solidFill>
                  </a:rPr>
                  <a:t> so we don’t use PMF. instead...</a:t>
                </a:r>
              </a:p>
              <a:p>
                <a:pPr>
                  <a:spcBef>
                    <a:spcPts val="0"/>
                  </a:spcBef>
                </a:pPr>
                <a:endParaRPr lang="en-US" sz="2000" b="1" dirty="0">
                  <a:solidFill>
                    <a:schemeClr val="accent5"/>
                  </a:solidFill>
                </a:endParaRPr>
              </a:p>
              <a:p>
                <a:endParaRPr lang="en-US" sz="2000" dirty="0"/>
              </a:p>
              <a:p>
                <a:endParaRPr lang="en-US" sz="2000" dirty="0"/>
              </a:p>
              <a:p>
                <a:pPr marL="0" indent="0">
                  <a:buNone/>
                </a:pPr>
                <a:endParaRPr lang="en-US" sz="2000" dirty="0"/>
              </a:p>
              <a:p>
                <a:pPr marL="0" indent="0">
                  <a:buNone/>
                </a:pPr>
                <a:endParaRPr lang="en-US" sz="2000" dirty="0"/>
              </a:p>
              <a:p>
                <a:pPr marL="0" indent="0">
                  <a:buNone/>
                </a:pPr>
                <a:endParaRPr lang="en-US" sz="1400" dirty="0"/>
              </a:p>
              <a:p>
                <a:pPr marL="0" indent="0">
                  <a:buNone/>
                </a:pPr>
                <a:endParaRPr lang="en-US" sz="1400" dirty="0"/>
              </a:p>
              <a:p>
                <a:pPr>
                  <a:spcAft>
                    <a:spcPts val="0"/>
                  </a:spcAft>
                </a:pPr>
                <a:endParaRPr lang="en-US" sz="2000" b="1" dirty="0">
                  <a:solidFill>
                    <a:schemeClr val="accent5"/>
                  </a:solidFill>
                </a:endParaRPr>
              </a:p>
            </p:txBody>
          </p:sp>
        </mc:Choice>
        <mc:Fallback xmlns="">
          <p:sp>
            <p:nvSpPr>
              <p:cNvPr id="5" name="Content Placeholder 2">
                <a:extLst>
                  <a:ext uri="{FF2B5EF4-FFF2-40B4-BE49-F238E27FC236}">
                    <a16:creationId xmlns:a16="http://schemas.microsoft.com/office/drawing/2014/main" id="{CC59F384-8D8D-5895-0D89-85420EEEABF8}"/>
                  </a:ext>
                </a:extLst>
              </p:cNvPr>
              <p:cNvSpPr txBox="1">
                <a:spLocks noRot="1" noChangeAspect="1" noMove="1" noResize="1" noEditPoints="1" noAdjustHandles="1" noChangeArrowheads="1" noChangeShapeType="1" noTextEdit="1"/>
              </p:cNvSpPr>
              <p:nvPr/>
            </p:nvSpPr>
            <p:spPr>
              <a:xfrm>
                <a:off x="6278880" y="1166676"/>
                <a:ext cx="6214110" cy="5714184"/>
              </a:xfrm>
              <a:prstGeom prst="rect">
                <a:avLst/>
              </a:prstGeom>
              <a:blipFill>
                <a:blip r:embed="rId2"/>
                <a:stretch>
                  <a:fillRect l="-1079" t="-959"/>
                </a:stretch>
              </a:blipFill>
            </p:spPr>
            <p:txBody>
              <a:bodyPr/>
              <a:lstStyle/>
              <a:p>
                <a:r>
                  <a:rPr lang="en-US">
                    <a:noFill/>
                  </a:rPr>
                  <a:t> </a:t>
                </a:r>
              </a:p>
            </p:txBody>
          </p:sp>
        </mc:Fallback>
      </mc:AlternateContent>
    </p:spTree>
    <p:extLst>
      <p:ext uri="{BB962C8B-B14F-4D97-AF65-F5344CB8AC3E}">
        <p14:creationId xmlns:p14="http://schemas.microsoft.com/office/powerpoint/2010/main" val="140163822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3DDBE-DFBC-B254-F23E-3A19C9631F62}"/>
              </a:ext>
            </a:extLst>
          </p:cNvPr>
          <p:cNvSpPr>
            <a:spLocks noGrp="1"/>
          </p:cNvSpPr>
          <p:nvPr>
            <p:ph type="title"/>
          </p:nvPr>
        </p:nvSpPr>
        <p:spPr/>
        <p:txBody>
          <a:bodyPr>
            <a:normAutofit/>
          </a:bodyPr>
          <a:lstStyle/>
          <a:p>
            <a:r>
              <a:rPr lang="en-US" dirty="0"/>
              <a:t>CLT with </a:t>
            </a:r>
            <a:r>
              <a:rPr lang="en-US" b="1" i="1" dirty="0"/>
              <a:t>RVs that are </a:t>
            </a:r>
            <a:r>
              <a:rPr lang="en-US" b="1" i="1" dirty="0" err="1"/>
              <a:t>i.i.d</a:t>
            </a:r>
            <a:r>
              <a:rPr lang="en-US" b="1" i="1" dirty="0"/>
              <a:t> </a:t>
            </a:r>
          </a:p>
        </p:txBody>
      </p:sp>
      <p:sp>
        <p:nvSpPr>
          <p:cNvPr id="5" name="Content Placeholder 4">
            <a:extLst>
              <a:ext uri="{FF2B5EF4-FFF2-40B4-BE49-F238E27FC236}">
                <a16:creationId xmlns:a16="http://schemas.microsoft.com/office/drawing/2014/main" id="{09013459-24DC-332D-2765-AD840F807057}"/>
              </a:ext>
            </a:extLst>
          </p:cNvPr>
          <p:cNvSpPr>
            <a:spLocks noGrp="1"/>
          </p:cNvSpPr>
          <p:nvPr>
            <p:ph idx="1"/>
          </p:nvPr>
        </p:nvSpPr>
        <p:spPr/>
        <p:txBody>
          <a:bodyPr/>
          <a:lstStyle/>
          <a:p>
            <a:r>
              <a:rPr lang="en-US" dirty="0"/>
              <a:t>“number of firing neurons” – sum of indicator random variables for whether each neuron fired</a:t>
            </a:r>
          </a:p>
          <a:p>
            <a:pPr lvl="1"/>
            <a:r>
              <a:rPr lang="en-US" dirty="0"/>
              <a:t>Assume: each neuron is </a:t>
            </a:r>
            <a:r>
              <a:rPr lang="en-US" b="1" dirty="0"/>
              <a:t>independent</a:t>
            </a:r>
            <a:r>
              <a:rPr lang="en-US" dirty="0"/>
              <a:t>, and has the </a:t>
            </a:r>
            <a:r>
              <a:rPr lang="en-US" b="1" dirty="0"/>
              <a:t>same probability</a:t>
            </a:r>
          </a:p>
          <a:p>
            <a:endParaRPr lang="en-US" sz="500" dirty="0"/>
          </a:p>
          <a:p>
            <a:r>
              <a:rPr lang="en-US" dirty="0"/>
              <a:t>“number of people who voted for someone” – sum of indicator random variables for (assume people are independent)</a:t>
            </a:r>
          </a:p>
          <a:p>
            <a:pPr lvl="1"/>
            <a:r>
              <a:rPr lang="en-US" dirty="0"/>
              <a:t>Assume: each person makes </a:t>
            </a:r>
            <a:r>
              <a:rPr lang="en-US" b="1" dirty="0"/>
              <a:t>independent</a:t>
            </a:r>
            <a:r>
              <a:rPr lang="en-US" dirty="0"/>
              <a:t>, and has the </a:t>
            </a:r>
            <a:r>
              <a:rPr lang="en-US" b="1" dirty="0"/>
              <a:t>same probability</a:t>
            </a:r>
          </a:p>
          <a:p>
            <a:pPr marL="0" indent="0">
              <a:buNone/>
            </a:pPr>
            <a:endParaRPr lang="en-US" sz="500" dirty="0"/>
          </a:p>
          <a:p>
            <a:r>
              <a:rPr lang="en-US" dirty="0"/>
              <a:t>“total amount invested in a year” – sum of random variables four amount invested each day (assume each investment is independent)</a:t>
            </a:r>
          </a:p>
          <a:p>
            <a:pPr lvl="1"/>
            <a:r>
              <a:rPr lang="en-US" dirty="0"/>
              <a:t>Assume: each day’s investment is </a:t>
            </a:r>
            <a:r>
              <a:rPr lang="en-US" b="1" dirty="0"/>
              <a:t>independent</a:t>
            </a:r>
            <a:r>
              <a:rPr lang="en-US" dirty="0"/>
              <a:t> and follows the </a:t>
            </a:r>
            <a:r>
              <a:rPr lang="en-US" b="1" dirty="0"/>
              <a:t>same distribution</a:t>
            </a:r>
          </a:p>
        </p:txBody>
      </p:sp>
      <p:sp>
        <p:nvSpPr>
          <p:cNvPr id="6" name="TextBox 5">
            <a:extLst>
              <a:ext uri="{FF2B5EF4-FFF2-40B4-BE49-F238E27FC236}">
                <a16:creationId xmlns:a16="http://schemas.microsoft.com/office/drawing/2014/main" id="{2298C834-46E4-4545-58BD-4D922770E3D8}"/>
              </a:ext>
            </a:extLst>
          </p:cNvPr>
          <p:cNvSpPr txBox="1"/>
          <p:nvPr/>
        </p:nvSpPr>
        <p:spPr>
          <a:xfrm>
            <a:off x="484314" y="6117403"/>
            <a:ext cx="11369108" cy="476726"/>
          </a:xfrm>
          <a:prstGeom prst="roundRect">
            <a:avLst/>
          </a:prstGeom>
          <a:solidFill>
            <a:srgbClr val="E2FEED"/>
          </a:solidFill>
          <a:ln w="28575">
            <a:noFill/>
          </a:ln>
        </p:spPr>
        <p:txBody>
          <a:bodyPr wrap="square">
            <a:spAutoFit/>
          </a:bodyPr>
          <a:lstStyle/>
          <a:p>
            <a:pPr algn="ctr"/>
            <a:r>
              <a:rPr lang="en-US" sz="2200" b="1" dirty="0">
                <a:latin typeface="Segoe UI Semilight" panose="020B0402040204020203" pitchFamily="34" charset="0"/>
                <a:cs typeface="Segoe UI Semilight" panose="020B0402040204020203" pitchFamily="34" charset="0"/>
              </a:rPr>
              <a:t>We will use CLT in this class on problems like this.</a:t>
            </a:r>
          </a:p>
        </p:txBody>
      </p:sp>
    </p:spTree>
    <p:extLst>
      <p:ext uri="{BB962C8B-B14F-4D97-AF65-F5344CB8AC3E}">
        <p14:creationId xmlns:p14="http://schemas.microsoft.com/office/powerpoint/2010/main" val="10619161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3DDBE-DFBC-B254-F23E-3A19C9631F62}"/>
              </a:ext>
            </a:extLst>
          </p:cNvPr>
          <p:cNvSpPr>
            <a:spLocks noGrp="1"/>
          </p:cNvSpPr>
          <p:nvPr>
            <p:ph type="title"/>
          </p:nvPr>
        </p:nvSpPr>
        <p:spPr/>
        <p:txBody>
          <a:bodyPr>
            <a:normAutofit/>
          </a:bodyPr>
          <a:lstStyle/>
          <a:p>
            <a:r>
              <a:rPr lang="en-US" dirty="0"/>
              <a:t>A Sum of </a:t>
            </a:r>
            <a:r>
              <a:rPr lang="en-US" dirty="0" err="1"/>
              <a:t>i.i.d</a:t>
            </a:r>
            <a:r>
              <a:rPr lang="en-US" dirty="0"/>
              <a:t> Random Variables</a:t>
            </a:r>
            <a:endParaRPr lang="en-US" b="1" i="1" dirty="0"/>
          </a:p>
        </p:txBody>
      </p:sp>
      <mc:AlternateContent xmlns:mc="http://schemas.openxmlformats.org/markup-compatibility/2006" xmlns:a14="http://schemas.microsoft.com/office/drawing/2010/main">
        <mc:Choice Requires="a14">
          <p:sp>
            <p:nvSpPr>
              <p:cNvPr id="5" name="Content Placeholder 4">
                <a:extLst>
                  <a:ext uri="{FF2B5EF4-FFF2-40B4-BE49-F238E27FC236}">
                    <a16:creationId xmlns:a16="http://schemas.microsoft.com/office/drawing/2014/main" id="{09013459-24DC-332D-2765-AD840F807057}"/>
                  </a:ext>
                </a:extLst>
              </p:cNvPr>
              <p:cNvSpPr>
                <a:spLocks noGrp="1"/>
              </p:cNvSpPr>
              <p:nvPr>
                <p:ph idx="1"/>
              </p:nvPr>
            </p:nvSpPr>
            <p:spPr>
              <a:xfrm>
                <a:off x="575239" y="1463857"/>
                <a:ext cx="13029549" cy="4845504"/>
              </a:xfrm>
            </p:spPr>
            <p:txBody>
              <a:bodyPr/>
              <a:lstStyle/>
              <a:p>
                <a:r>
                  <a:rPr lang="en-US" dirty="0"/>
                  <a:t>If we have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1</m:t>
                        </m:r>
                      </m:sub>
                    </m:sSub>
                    <m:r>
                      <a:rPr lang="en-US" b="0" i="1" smtClean="0">
                        <a:latin typeface="Cambria Math" panose="02040503050406030204" pitchFamily="18" charset="0"/>
                      </a:rPr>
                      <m:t>, </m:t>
                    </m:r>
                    <m:sSub>
                      <m:sSubPr>
                        <m:ctrlPr>
                          <a:rPr lang="en-US"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2</m:t>
                        </m:r>
                      </m:sub>
                    </m:sSub>
                    <m:r>
                      <a:rPr lang="en-US" b="0" i="1" smtClean="0">
                        <a:latin typeface="Cambria Math" panose="02040503050406030204" pitchFamily="18" charset="0"/>
                      </a:rPr>
                      <m:t>, …, </m:t>
                    </m:r>
                    <m:sSub>
                      <m:sSubPr>
                        <m:ctrlPr>
                          <a:rPr lang="en-US"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𝑛</m:t>
                        </m:r>
                      </m:sub>
                    </m:sSub>
                  </m:oMath>
                </a14:m>
                <a:r>
                  <a:rPr lang="en-US" dirty="0"/>
                  <a:t> as </a:t>
                </a:r>
                <a:r>
                  <a:rPr lang="en-US" dirty="0" err="1"/>
                  <a:t>i.i.d</a:t>
                </a:r>
                <a:r>
                  <a:rPr lang="en-US" dirty="0"/>
                  <a:t> RVs each with mean </a:t>
                </a:r>
                <a14:m>
                  <m:oMath xmlns:m="http://schemas.openxmlformats.org/officeDocument/2006/math">
                    <m:r>
                      <a:rPr lang="en-US" b="0" i="1" smtClean="0">
                        <a:latin typeface="Cambria Math" panose="02040503050406030204" pitchFamily="18" charset="0"/>
                      </a:rPr>
                      <m:t>𝜇</m:t>
                    </m:r>
                  </m:oMath>
                </a14:m>
                <a:r>
                  <a:rPr lang="en-US" dirty="0"/>
                  <a:t> and variance </a:t>
                </a:r>
                <a14:m>
                  <m:oMath xmlns:m="http://schemas.openxmlformats.org/officeDocument/2006/math">
                    <m:sSup>
                      <m:sSupPr>
                        <m:ctrlPr>
                          <a:rPr lang="en-US" i="1" smtClean="0">
                            <a:latin typeface="Cambria Math" panose="02040503050406030204" pitchFamily="18" charset="0"/>
                          </a:rPr>
                        </m:ctrlPr>
                      </m:sSupPr>
                      <m:e>
                        <m:r>
                          <a:rPr lang="en-US" b="0" i="1" smtClean="0">
                            <a:latin typeface="Cambria Math" panose="02040503050406030204" pitchFamily="18" charset="0"/>
                          </a:rPr>
                          <m:t>𝜎</m:t>
                        </m:r>
                      </m:e>
                      <m:sup>
                        <m:r>
                          <a:rPr lang="en-US" b="0" i="1" smtClean="0">
                            <a:latin typeface="Cambria Math" panose="02040503050406030204" pitchFamily="18" charset="0"/>
                          </a:rPr>
                          <m:t>2</m:t>
                        </m:r>
                      </m:sup>
                    </m:sSup>
                  </m:oMath>
                </a14:m>
                <a:endParaRPr lang="en-US" dirty="0"/>
              </a:p>
              <a:p>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𝑛</m:t>
                        </m:r>
                      </m:sub>
                    </m:sSub>
                    <m:r>
                      <a:rPr lang="en-US" b="0" i="1" smtClean="0">
                        <a:latin typeface="Cambria Math" panose="02040503050406030204" pitchFamily="18" charset="0"/>
                      </a:rPr>
                      <m:t>=</m:t>
                    </m:r>
                    <m:sSub>
                      <m:sSubPr>
                        <m:ctrlPr>
                          <a:rPr lang="en-US"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2</m:t>
                        </m:r>
                      </m:sub>
                    </m:sSub>
                    <m:r>
                      <a:rPr lang="en-US" b="0" i="1" smtClean="0">
                        <a:latin typeface="Cambria Math" panose="02040503050406030204" pitchFamily="18" charset="0"/>
                      </a:rPr>
                      <m:t>+…+</m:t>
                    </m:r>
                    <m:sSub>
                      <m:sSubPr>
                        <m:ctrlPr>
                          <a:rPr lang="en-US"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𝑛</m:t>
                        </m:r>
                      </m:sub>
                    </m:sSub>
                  </m:oMath>
                </a14:m>
                <a:r>
                  <a:rPr lang="en-US" dirty="0"/>
                  <a:t> is the sum of those RVs. Then…</a:t>
                </a:r>
              </a:p>
              <a:p>
                <a:r>
                  <a:rPr lang="en-US" dirty="0"/>
                  <a:t>&gt; </a:t>
                </a:r>
                <a:r>
                  <a:rPr lang="en-US" b="1" dirty="0"/>
                  <a:t>Expectation. </a:t>
                </a:r>
                <a:r>
                  <a:rPr lang="en-US" i="1" dirty="0"/>
                  <a:t>by linearity of expectation…</a:t>
                </a:r>
                <a:endParaRPr lang="en-US" b="1" dirty="0"/>
              </a:p>
              <a:p>
                <a:r>
                  <a:rPr lang="en-US" b="1" dirty="0"/>
                  <a:t>   </a:t>
                </a:r>
                <a14:m>
                  <m:oMath xmlns:m="http://schemas.openxmlformats.org/officeDocument/2006/math">
                    <m:r>
                      <a:rPr lang="en-US" i="1">
                        <a:latin typeface="Cambria Math" panose="02040503050406030204" pitchFamily="18" charset="0"/>
                      </a:rPr>
                      <m:t>𝔼</m:t>
                    </m:r>
                    <m:d>
                      <m:dPr>
                        <m:begChr m:val="["/>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𝑛</m:t>
                            </m:r>
                          </m:sub>
                        </m:sSub>
                      </m:e>
                    </m:d>
                    <m:r>
                      <a:rPr lang="en-US" b="0" i="1" smtClean="0">
                        <a:latin typeface="Cambria Math" panose="02040503050406030204" pitchFamily="18" charset="0"/>
                      </a:rPr>
                      <m:t>=</m:t>
                    </m:r>
                    <m:r>
                      <a:rPr lang="en-US" i="1">
                        <a:latin typeface="Cambria Math" panose="02040503050406030204" pitchFamily="18" charset="0"/>
                      </a:rPr>
                      <m:t>𝔼</m:t>
                    </m:r>
                    <m:d>
                      <m:dPr>
                        <m:begChr m:val="["/>
                        <m:endChr m:val="]"/>
                        <m:ctrlPr>
                          <a:rPr lang="en-US" b="0" i="1" smtClean="0">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1</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2</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𝑛</m:t>
                            </m:r>
                          </m:sub>
                        </m:sSub>
                      </m:e>
                    </m:d>
                    <m:r>
                      <a:rPr lang="en-US" b="0" i="1" smtClean="0">
                        <a:latin typeface="Cambria Math" panose="02040503050406030204" pitchFamily="18" charset="0"/>
                      </a:rPr>
                      <m:t>=</m:t>
                    </m:r>
                    <m:r>
                      <a:rPr lang="en-US" i="1">
                        <a:latin typeface="Cambria Math" panose="02040503050406030204" pitchFamily="18" charset="0"/>
                      </a:rPr>
                      <m:t>𝔼</m:t>
                    </m:r>
                    <m:d>
                      <m:dPr>
                        <m:begChr m:val="["/>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1</m:t>
                            </m:r>
                          </m:sub>
                        </m:sSub>
                      </m:e>
                    </m:d>
                    <m:r>
                      <a:rPr lang="en-US" b="0" i="1" smtClean="0">
                        <a:latin typeface="Cambria Math" panose="02040503050406030204" pitchFamily="18" charset="0"/>
                      </a:rPr>
                      <m:t>+</m:t>
                    </m:r>
                    <m:r>
                      <a:rPr lang="en-US" i="1">
                        <a:latin typeface="Cambria Math" panose="02040503050406030204" pitchFamily="18" charset="0"/>
                      </a:rPr>
                      <m:t>𝔼</m:t>
                    </m:r>
                    <m:d>
                      <m:dPr>
                        <m:begChr m:val="["/>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2</m:t>
                            </m:r>
                          </m:sub>
                        </m:sSub>
                      </m:e>
                    </m:d>
                    <m:r>
                      <a:rPr lang="en-US" b="0" i="1" smtClean="0">
                        <a:latin typeface="Cambria Math" panose="02040503050406030204" pitchFamily="18" charset="0"/>
                      </a:rPr>
                      <m:t>+…+</m:t>
                    </m:r>
                    <m:r>
                      <a:rPr lang="en-US" i="1">
                        <a:latin typeface="Cambria Math" panose="02040503050406030204" pitchFamily="18" charset="0"/>
                      </a:rPr>
                      <m:t>𝔼</m:t>
                    </m:r>
                    <m:d>
                      <m:dPr>
                        <m:begChr m:val="["/>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𝑛</m:t>
                            </m:r>
                          </m:sub>
                        </m:sSub>
                      </m:e>
                    </m:d>
                    <m:r>
                      <a:rPr lang="en-US" b="0" i="1" smtClean="0">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𝜇</m:t>
                    </m:r>
                  </m:oMath>
                </a14:m>
                <a:endParaRPr lang="en-US" dirty="0"/>
              </a:p>
              <a:p>
                <a:r>
                  <a:rPr lang="en-US" dirty="0"/>
                  <a:t>&gt; </a:t>
                </a:r>
                <a:r>
                  <a:rPr lang="en-US" b="1" dirty="0"/>
                  <a:t>Variance</a:t>
                </a:r>
                <a:r>
                  <a:rPr lang="en-US" dirty="0"/>
                  <a:t>. </a:t>
                </a:r>
                <a:r>
                  <a:rPr lang="en-US" i="1" dirty="0"/>
                  <a:t>by linearity of variance </a:t>
                </a:r>
                <a:r>
                  <a:rPr lang="en-US" i="1" u="sng" dirty="0"/>
                  <a:t>because of independence</a:t>
                </a:r>
              </a:p>
              <a:p>
                <a:r>
                  <a:rPr lang="en-US" i="1" dirty="0"/>
                  <a:t>   </a:t>
                </a:r>
                <a14:m>
                  <m:oMath xmlns:m="http://schemas.openxmlformats.org/officeDocument/2006/math">
                    <m:r>
                      <a:rPr lang="en-US" b="0" i="1" smtClean="0">
                        <a:latin typeface="Cambria Math" panose="02040503050406030204" pitchFamily="18" charset="0"/>
                      </a:rPr>
                      <m:t> </m:t>
                    </m:r>
                    <m:r>
                      <a:rPr lang="en-US" b="0" i="1" smtClean="0">
                        <a:latin typeface="Cambria Math" panose="02040503050406030204" pitchFamily="18" charset="0"/>
                      </a:rPr>
                      <m:t>𝑉𝑎𝑟</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𝑛</m:t>
                            </m:r>
                          </m:sub>
                        </m:sSub>
                      </m:e>
                    </m:d>
                    <m:r>
                      <a:rPr lang="en-US" b="0" i="1" smtClean="0">
                        <a:latin typeface="Cambria Math" panose="02040503050406030204" pitchFamily="18" charset="0"/>
                      </a:rPr>
                      <m:t>=</m:t>
                    </m:r>
                    <m:r>
                      <a:rPr lang="en-US" b="0" i="1" smtClean="0">
                        <a:latin typeface="Cambria Math" panose="02040503050406030204" pitchFamily="18" charset="0"/>
                      </a:rPr>
                      <m:t>𝑉𝑎𝑟</m:t>
                    </m:r>
                    <m:d>
                      <m:dPr>
                        <m:ctrlPr>
                          <a:rPr lang="en-US" b="0" i="1" smtClean="0">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1</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2</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𝑛</m:t>
                            </m:r>
                          </m:sub>
                        </m:sSub>
                      </m:e>
                    </m:d>
                    <m:r>
                      <a:rPr lang="en-US" b="0" i="1" smtClean="0">
                        <a:latin typeface="Cambria Math" panose="02040503050406030204" pitchFamily="18" charset="0"/>
                      </a:rPr>
                      <m:t>=</m:t>
                    </m:r>
                    <m:r>
                      <a:rPr lang="en-US" b="0" i="1" smtClean="0">
                        <a:latin typeface="Cambria Math" panose="02040503050406030204" pitchFamily="18" charset="0"/>
                      </a:rPr>
                      <m:t>𝑉𝑎𝑟</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1</m:t>
                            </m:r>
                          </m:sub>
                        </m:sSub>
                      </m:e>
                    </m:d>
                    <m:r>
                      <a:rPr lang="en-US" b="0" i="1" smtClean="0">
                        <a:latin typeface="Cambria Math" panose="02040503050406030204" pitchFamily="18" charset="0"/>
                      </a:rPr>
                      <m:t>+</m:t>
                    </m:r>
                    <m:r>
                      <a:rPr lang="en-US" b="0" i="1" smtClean="0">
                        <a:latin typeface="Cambria Math" panose="02040503050406030204" pitchFamily="18" charset="0"/>
                      </a:rPr>
                      <m:t>𝑉𝑎𝑟</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2</m:t>
                            </m:r>
                          </m:sub>
                        </m:sSub>
                      </m:e>
                    </m:d>
                    <m:r>
                      <a:rPr lang="en-US" b="0" i="1" smtClean="0">
                        <a:latin typeface="Cambria Math" panose="02040503050406030204" pitchFamily="18" charset="0"/>
                      </a:rPr>
                      <m:t>+…+</m:t>
                    </m:r>
                    <m:r>
                      <a:rPr lang="en-US" b="0" i="1" smtClean="0">
                        <a:latin typeface="Cambria Math" panose="02040503050406030204" pitchFamily="18" charset="0"/>
                      </a:rPr>
                      <m:t>𝑉𝑎𝑟</m:t>
                    </m:r>
                    <m:d>
                      <m:dPr>
                        <m:ctrlPr>
                          <a:rPr lang="en-US" b="0" i="1" smtClean="0">
                            <a:latin typeface="Cambria Math" panose="02040503050406030204" pitchFamily="18" charset="0"/>
                          </a:rPr>
                        </m:ctrlPr>
                      </m:dPr>
                      <m:e>
                        <m:r>
                          <a:rPr lang="en-US" b="0" i="1" smtClean="0">
                            <a:latin typeface="Cambria Math" panose="02040503050406030204" pitchFamily="18" charset="0"/>
                          </a:rPr>
                          <m:t>𝑛</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𝜎</m:t>
                            </m:r>
                          </m:e>
                          <m:sup>
                            <m:r>
                              <a:rPr lang="en-US" b="0" i="1" smtClean="0">
                                <a:latin typeface="Cambria Math" panose="02040503050406030204" pitchFamily="18" charset="0"/>
                              </a:rPr>
                              <m:t>2</m:t>
                            </m:r>
                          </m:sup>
                        </m:sSup>
                      </m:e>
                    </m:d>
                  </m:oMath>
                </a14:m>
                <a:endParaRPr lang="en-US" i="1" dirty="0"/>
              </a:p>
            </p:txBody>
          </p:sp>
        </mc:Choice>
        <mc:Fallback xmlns="">
          <p:sp>
            <p:nvSpPr>
              <p:cNvPr id="5" name="Content Placeholder 4">
                <a:extLst>
                  <a:ext uri="{FF2B5EF4-FFF2-40B4-BE49-F238E27FC236}">
                    <a16:creationId xmlns:a16="http://schemas.microsoft.com/office/drawing/2014/main" id="{09013459-24DC-332D-2765-AD840F807057}"/>
                  </a:ext>
                </a:extLst>
              </p:cNvPr>
              <p:cNvSpPr>
                <a:spLocks noGrp="1" noRot="1" noChangeAspect="1" noMove="1" noResize="1" noEditPoints="1" noAdjustHandles="1" noChangeArrowheads="1" noChangeShapeType="1" noTextEdit="1"/>
              </p:cNvSpPr>
              <p:nvPr>
                <p:ph idx="1"/>
              </p:nvPr>
            </p:nvSpPr>
            <p:spPr>
              <a:xfrm>
                <a:off x="575239" y="1463857"/>
                <a:ext cx="13029549" cy="4845504"/>
              </a:xfrm>
              <a:blipFill>
                <a:blip r:embed="rId3"/>
                <a:stretch>
                  <a:fillRect l="-1310" t="-2138"/>
                </a:stretch>
              </a:blipFill>
            </p:spPr>
            <p:txBody>
              <a:bodyPr/>
              <a:lstStyle/>
              <a:p>
                <a:r>
                  <a:rPr lang="en-US">
                    <a:noFill/>
                  </a:rPr>
                  <a:t> </a:t>
                </a:r>
              </a:p>
            </p:txBody>
          </p:sp>
        </mc:Fallback>
      </mc:AlternateContent>
    </p:spTree>
    <p:extLst>
      <p:ext uri="{BB962C8B-B14F-4D97-AF65-F5344CB8AC3E}">
        <p14:creationId xmlns:p14="http://schemas.microsoft.com/office/powerpoint/2010/main" val="219790369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0AAB8C-9332-40C9-8776-E046D16E61FD}"/>
              </a:ext>
            </a:extLst>
          </p:cNvPr>
          <p:cNvSpPr>
            <a:spLocks noGrp="1"/>
          </p:cNvSpPr>
          <p:nvPr>
            <p:ph type="title"/>
          </p:nvPr>
        </p:nvSpPr>
        <p:spPr/>
        <p:txBody>
          <a:bodyPr/>
          <a:lstStyle/>
          <a:p>
            <a:r>
              <a:rPr lang="en-US" dirty="0"/>
              <a:t>Proof of the CLT?</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9895CA9-693E-413E-95AD-C3690CCC4D58}"/>
                  </a:ext>
                </a:extLst>
              </p:cNvPr>
              <p:cNvSpPr>
                <a:spLocks noGrp="1"/>
              </p:cNvSpPr>
              <p:nvPr>
                <p:ph idx="1"/>
              </p:nvPr>
            </p:nvSpPr>
            <p:spPr/>
            <p:txBody>
              <a:bodyPr/>
              <a:lstStyle/>
              <a:p>
                <a:r>
                  <a:rPr lang="en-US" dirty="0"/>
                  <a:t>We’re not going to cover the proof here. </a:t>
                </a:r>
              </a:p>
              <a:p>
                <a:r>
                  <a:rPr lang="en-US" dirty="0"/>
                  <a:t>How is the proof done?</a:t>
                </a:r>
              </a:p>
              <a:p>
                <a:r>
                  <a:rPr lang="en-US" b="1" dirty="0"/>
                  <a:t>Step 1:</a:t>
                </a:r>
                <a:r>
                  <a:rPr lang="en-US" dirty="0"/>
                  <a:t> Prove that for all positive integers </a:t>
                </a:r>
                <a14:m>
                  <m:oMath xmlns:m="http://schemas.openxmlformats.org/officeDocument/2006/math">
                    <m:r>
                      <a:rPr lang="en-US" b="0" i="1" smtClean="0">
                        <a:latin typeface="Cambria Math" panose="02040503050406030204" pitchFamily="18" charset="0"/>
                      </a:rPr>
                      <m:t>𝑘</m:t>
                    </m:r>
                    <m:r>
                      <a:rPr lang="en-US" b="0" i="1" smtClean="0">
                        <a:latin typeface="Cambria Math" panose="02040503050406030204" pitchFamily="18" charset="0"/>
                      </a:rPr>
                      <m:t>, </m:t>
                    </m:r>
                    <m:d>
                      <m:dPr>
                        <m:begChr m:val="["/>
                        <m:endChr m:val="]"/>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𝑌</m:t>
                                    </m:r>
                                  </m:e>
                                  <m:sub>
                                    <m:r>
                                      <a:rPr lang="en-US" b="0" i="1" smtClean="0">
                                        <a:latin typeface="Cambria Math" panose="02040503050406030204" pitchFamily="18" charset="0"/>
                                      </a:rPr>
                                      <m:t>𝑛</m:t>
                                    </m:r>
                                  </m:sub>
                                </m:sSub>
                              </m:e>
                            </m:d>
                          </m:e>
                          <m:sup>
                            <m:r>
                              <a:rPr lang="en-US" b="0" i="1" smtClean="0">
                                <a:latin typeface="Cambria Math" panose="02040503050406030204" pitchFamily="18" charset="0"/>
                              </a:rPr>
                              <m:t>𝑘</m:t>
                            </m:r>
                          </m:sup>
                        </m:sSup>
                      </m:e>
                    </m:d>
                    <m:r>
                      <a:rPr lang="en-US" b="0" i="1" smtClean="0">
                        <a:latin typeface="Cambria Math" panose="02040503050406030204" pitchFamily="18" charset="0"/>
                      </a:rPr>
                      <m:t>→</m:t>
                    </m:r>
                    <m:r>
                      <a:rPr lang="en-US" b="0" i="1" smtClean="0">
                        <a:latin typeface="Cambria Math" panose="02040503050406030204" pitchFamily="18" charset="0"/>
                      </a:rPr>
                      <m:t>𝔼</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𝑍</m:t>
                        </m:r>
                      </m:e>
                      <m:sup>
                        <m:r>
                          <a:rPr lang="en-US" b="0" i="1" smtClean="0">
                            <a:latin typeface="Cambria Math" panose="02040503050406030204" pitchFamily="18" charset="0"/>
                          </a:rPr>
                          <m:t>𝑘</m:t>
                        </m:r>
                      </m:sup>
                    </m:sSup>
                    <m:r>
                      <a:rPr lang="en-US" b="0" i="1" smtClean="0">
                        <a:latin typeface="Cambria Math" panose="02040503050406030204" pitchFamily="18" charset="0"/>
                      </a:rPr>
                      <m:t>]</m:t>
                    </m:r>
                  </m:oMath>
                </a14:m>
                <a:endParaRPr lang="en-US" dirty="0"/>
              </a:p>
              <a:p>
                <a:r>
                  <a:rPr lang="en-US" b="1" dirty="0"/>
                  <a:t>Step 2</a:t>
                </a:r>
                <a:r>
                  <a:rPr lang="en-US" dirty="0"/>
                  <a:t>: Prove that if </a:t>
                </a:r>
                <a14:m>
                  <m:oMath xmlns:m="http://schemas.openxmlformats.org/officeDocument/2006/math">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𝑌</m:t>
                                    </m:r>
                                  </m:e>
                                  <m:sub>
                                    <m:r>
                                      <a:rPr lang="en-US" b="0" i="1" smtClean="0">
                                        <a:latin typeface="Cambria Math" panose="02040503050406030204" pitchFamily="18" charset="0"/>
                                      </a:rPr>
                                      <m:t>𝑛</m:t>
                                    </m:r>
                                  </m:sub>
                                </m:sSub>
                              </m:e>
                            </m:d>
                          </m:e>
                          <m:sup>
                            <m:r>
                              <a:rPr lang="en-US" b="0" i="1" smtClean="0">
                                <a:latin typeface="Cambria Math" panose="02040503050406030204" pitchFamily="18" charset="0"/>
                              </a:rPr>
                              <m:t>𝑘</m:t>
                            </m:r>
                          </m:sup>
                        </m:sSup>
                      </m:e>
                    </m:d>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𝑍</m:t>
                            </m:r>
                          </m:e>
                          <m:sup>
                            <m:r>
                              <a:rPr lang="en-US" b="0" i="1" smtClean="0">
                                <a:latin typeface="Cambria Math" panose="02040503050406030204" pitchFamily="18" charset="0"/>
                              </a:rPr>
                              <m:t>𝑘</m:t>
                            </m:r>
                          </m:sup>
                        </m:sSup>
                      </m:e>
                    </m:d>
                  </m:oMath>
                </a14:m>
                <a:r>
                  <a:rPr lang="en-US" dirty="0"/>
                  <a:t> for all </a:t>
                </a:r>
                <a14:m>
                  <m:oMath xmlns:m="http://schemas.openxmlformats.org/officeDocument/2006/math">
                    <m:r>
                      <a:rPr lang="en-US" b="0" i="1" smtClean="0">
                        <a:latin typeface="Cambria Math" panose="02040503050406030204" pitchFamily="18" charset="0"/>
                      </a:rPr>
                      <m:t>𝑘</m:t>
                    </m:r>
                  </m:oMath>
                </a14:m>
                <a:r>
                  <a:rPr lang="en-US" dirty="0"/>
                  <a:t> then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𝐹</m:t>
                        </m:r>
                      </m:e>
                      <m:sub>
                        <m:sSub>
                          <m:sSubPr>
                            <m:ctrlPr>
                              <a:rPr lang="en-US" b="0" i="1" smtClean="0">
                                <a:latin typeface="Cambria Math" panose="02040503050406030204" pitchFamily="18" charset="0"/>
                              </a:rPr>
                            </m:ctrlPr>
                          </m:sSubPr>
                          <m:e>
                            <m:r>
                              <a:rPr lang="en-US" b="0" i="1" smtClean="0">
                                <a:latin typeface="Cambria Math" panose="02040503050406030204" pitchFamily="18" charset="0"/>
                              </a:rPr>
                              <m:t>𝑌</m:t>
                            </m:r>
                          </m:e>
                          <m:sub>
                            <m:r>
                              <a:rPr lang="en-US" b="0" i="1" smtClean="0">
                                <a:latin typeface="Cambria Math" panose="02040503050406030204" pitchFamily="18" charset="0"/>
                              </a:rPr>
                              <m:t>𝑛</m:t>
                            </m:r>
                          </m:sub>
                        </m:sSub>
                      </m:sub>
                    </m:sSub>
                    <m:d>
                      <m:dPr>
                        <m:ctrlPr>
                          <a:rPr lang="en-US" b="0" i="1" smtClean="0">
                            <a:latin typeface="Cambria Math" panose="02040503050406030204" pitchFamily="18" charset="0"/>
                          </a:rPr>
                        </m:ctrlPr>
                      </m:dPr>
                      <m:e>
                        <m:r>
                          <a:rPr lang="en-US" b="0" i="1" smtClean="0">
                            <a:latin typeface="Cambria Math" panose="02040503050406030204" pitchFamily="18" charset="0"/>
                          </a:rPr>
                          <m:t>𝑧</m:t>
                        </m:r>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𝐹</m:t>
                        </m:r>
                      </m:e>
                      <m:sub>
                        <m:r>
                          <a:rPr lang="en-US" b="0" i="1" smtClean="0">
                            <a:latin typeface="Cambria Math" panose="02040503050406030204" pitchFamily="18" charset="0"/>
                          </a:rPr>
                          <m:t>𝑍</m:t>
                        </m:r>
                      </m:sub>
                    </m:sSub>
                    <m:r>
                      <a:rPr lang="en-US" b="0" i="1" smtClean="0">
                        <a:latin typeface="Cambria Math" panose="02040503050406030204" pitchFamily="18" charset="0"/>
                      </a:rPr>
                      <m:t>(</m:t>
                    </m:r>
                    <m:r>
                      <a:rPr lang="en-US" b="0" i="1" smtClean="0">
                        <a:latin typeface="Cambria Math" panose="02040503050406030204" pitchFamily="18" charset="0"/>
                      </a:rPr>
                      <m:t>𝑧</m:t>
                    </m:r>
                    <m:r>
                      <a:rPr lang="en-US" b="0" i="1" smtClean="0">
                        <a:latin typeface="Cambria Math" panose="02040503050406030204" pitchFamily="18" charset="0"/>
                      </a:rPr>
                      <m:t>)</m:t>
                    </m:r>
                  </m:oMath>
                </a14:m>
                <a:endParaRPr lang="en-US" dirty="0"/>
              </a:p>
            </p:txBody>
          </p:sp>
        </mc:Choice>
        <mc:Fallback xmlns="">
          <p:sp>
            <p:nvSpPr>
              <p:cNvPr id="3" name="Content Placeholder 2">
                <a:extLst>
                  <a:ext uri="{FF2B5EF4-FFF2-40B4-BE49-F238E27FC236}">
                    <a16:creationId xmlns:a16="http://schemas.microsoft.com/office/drawing/2014/main" id="{A9895CA9-693E-413E-95AD-C3690CCC4D58}"/>
                  </a:ext>
                </a:extLst>
              </p:cNvPr>
              <p:cNvSpPr>
                <a:spLocks noGrp="1" noRot="1" noChangeAspect="1" noMove="1" noResize="1" noEditPoints="1" noAdjustHandles="1" noChangeArrowheads="1" noChangeShapeType="1" noTextEdit="1"/>
              </p:cNvSpPr>
              <p:nvPr>
                <p:ph idx="1"/>
              </p:nvPr>
            </p:nvSpPr>
            <p:spPr>
              <a:blipFill>
                <a:blip r:embed="rId3"/>
                <a:stretch>
                  <a:fillRect l="-1525" t="-2138"/>
                </a:stretch>
              </a:blipFill>
            </p:spPr>
            <p:txBody>
              <a:bodyPr/>
              <a:lstStyle/>
              <a:p>
                <a:r>
                  <a:rPr lang="en-US">
                    <a:noFill/>
                  </a:rPr>
                  <a:t> </a:t>
                </a:r>
              </a:p>
            </p:txBody>
          </p:sp>
        </mc:Fallback>
      </mc:AlternateContent>
    </p:spTree>
    <p:extLst>
      <p:ext uri="{BB962C8B-B14F-4D97-AF65-F5344CB8AC3E}">
        <p14:creationId xmlns:p14="http://schemas.microsoft.com/office/powerpoint/2010/main" val="288098387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570F1-58AE-49EE-A901-7860A81E367A}"/>
              </a:ext>
            </a:extLst>
          </p:cNvPr>
          <p:cNvSpPr>
            <a:spLocks noGrp="1"/>
          </p:cNvSpPr>
          <p:nvPr>
            <p:ph type="title"/>
          </p:nvPr>
        </p:nvSpPr>
        <p:spPr/>
        <p:txBody>
          <a:bodyPr/>
          <a:lstStyle/>
          <a:p>
            <a:r>
              <a:rPr lang="en-US" dirty="0"/>
              <a:t>“Proof by example”</a:t>
            </a:r>
          </a:p>
        </p:txBody>
      </p:sp>
      <p:pic>
        <p:nvPicPr>
          <p:cNvPr id="4" name="Content Placeholder 3">
            <a:extLst>
              <a:ext uri="{FF2B5EF4-FFF2-40B4-BE49-F238E27FC236}">
                <a16:creationId xmlns:a16="http://schemas.microsoft.com/office/drawing/2014/main" id="{616D5A19-773B-405F-B746-E26443E7755D}"/>
              </a:ext>
            </a:extLst>
          </p:cNvPr>
          <p:cNvPicPr>
            <a:picLocks noGrp="1" noChangeAspect="1"/>
          </p:cNvPicPr>
          <p:nvPr>
            <p:ph idx="1"/>
          </p:nvPr>
        </p:nvPicPr>
        <p:blipFill>
          <a:blip r:embed="rId3"/>
          <a:stretch>
            <a:fillRect/>
          </a:stretch>
        </p:blipFill>
        <p:spPr>
          <a:xfrm>
            <a:off x="733800" y="1546225"/>
            <a:ext cx="5362200" cy="4845050"/>
          </a:xfrm>
          <a:prstGeom prst="rect">
            <a:avLst/>
          </a:prstGeom>
        </p:spPr>
      </p:pic>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D7560E6A-011D-49EF-838C-835A40EEB807}"/>
                  </a:ext>
                </a:extLst>
              </p:cNvPr>
              <p:cNvSpPr txBox="1"/>
              <p:nvPr/>
            </p:nvSpPr>
            <p:spPr>
              <a:xfrm>
                <a:off x="6264876" y="1606550"/>
                <a:ext cx="5776560" cy="4832092"/>
              </a:xfrm>
              <a:prstGeom prst="rect">
                <a:avLst/>
              </a:prstGeom>
              <a:noFill/>
            </p:spPr>
            <p:txBody>
              <a:bodyPr wrap="square" rtlCol="0">
                <a:spAutoFit/>
              </a:bodyPr>
              <a:lstStyle/>
              <a:p>
                <a14:m>
                  <m:oMath xmlns:m="http://schemas.openxmlformats.org/officeDocument/2006/math">
                    <m:r>
                      <a:rPr lang="en-US" sz="2800" b="0" i="1" smtClean="0">
                        <a:latin typeface="Cambria Math" panose="02040503050406030204" pitchFamily="18" charset="0"/>
                        <a:cs typeface="Segoe UI Semilight" panose="020B0402040204020203" pitchFamily="34" charset="0"/>
                      </a:rPr>
                      <m:t>𝑛</m:t>
                    </m:r>
                  </m:oMath>
                </a14:m>
                <a:r>
                  <a:rPr lang="en-US" sz="2800" dirty="0">
                    <a:latin typeface="Segoe UI Semilight" panose="020B0402040204020203" pitchFamily="34" charset="0"/>
                    <a:cs typeface="Segoe UI Semilight" panose="020B0402040204020203" pitchFamily="34" charset="0"/>
                  </a:rPr>
                  <a:t> is the number of </a:t>
                </a:r>
                <a:r>
                  <a:rPr lang="en-US" sz="2800" dirty="0" err="1">
                    <a:latin typeface="Segoe UI Semilight" panose="020B0402040204020203" pitchFamily="34" charset="0"/>
                    <a:cs typeface="Segoe UI Semilight" panose="020B0402040204020203" pitchFamily="34" charset="0"/>
                  </a:rPr>
                  <a:t>i.i.d</a:t>
                </a:r>
                <a:r>
                  <a:rPr lang="en-US" sz="2800" dirty="0">
                    <a:latin typeface="Segoe UI Semilight" panose="020B0402040204020203" pitchFamily="34" charset="0"/>
                    <a:cs typeface="Segoe UI Semilight" panose="020B0402040204020203" pitchFamily="34" charset="0"/>
                  </a:rPr>
                  <a:t> RVs summed</a:t>
                </a:r>
              </a:p>
              <a:p>
                <a:endParaRPr lang="en-US" sz="2800" dirty="0">
                  <a:latin typeface="Segoe UI Semilight" panose="020B0402040204020203" pitchFamily="34" charset="0"/>
                  <a:cs typeface="Segoe UI Semilight" panose="020B0402040204020203" pitchFamily="34" charset="0"/>
                </a:endParaRPr>
              </a:p>
              <a:p>
                <a:r>
                  <a:rPr lang="en-US" sz="2800" dirty="0">
                    <a:latin typeface="Segoe UI Semilight" panose="020B0402040204020203" pitchFamily="34" charset="0"/>
                    <a:cs typeface="Segoe UI Semilight" panose="020B0402040204020203" pitchFamily="34" charset="0"/>
                  </a:rPr>
                  <a:t>The </a:t>
                </a:r>
                <a:r>
                  <a:rPr lang="en-US" sz="2800" b="1" dirty="0">
                    <a:latin typeface="Segoe UI Semilight" panose="020B0402040204020203" pitchFamily="34" charset="0"/>
                    <a:cs typeface="Segoe UI Semilight" panose="020B0402040204020203" pitchFamily="34" charset="0"/>
                  </a:rPr>
                  <a:t>dotted lines </a:t>
                </a:r>
                <a:r>
                  <a:rPr lang="en-US" sz="2800" dirty="0">
                    <a:latin typeface="Segoe UI Semilight" panose="020B0402040204020203" pitchFamily="34" charset="0"/>
                    <a:cs typeface="Segoe UI Semilight" panose="020B0402040204020203" pitchFamily="34" charset="0"/>
                  </a:rPr>
                  <a:t>show an “empirical PMF” – a PMF estimated by running the experiment a large number of times.</a:t>
                </a:r>
              </a:p>
              <a:p>
                <a:r>
                  <a:rPr lang="en-US" sz="2800" dirty="0">
                    <a:latin typeface="Segoe UI Semilight" panose="020B0402040204020203" pitchFamily="34" charset="0"/>
                    <a:cs typeface="Segoe UI Semilight" panose="020B0402040204020203" pitchFamily="34" charset="0"/>
                  </a:rPr>
                  <a:t> </a:t>
                </a:r>
              </a:p>
              <a:p>
                <a:r>
                  <a:rPr lang="en-US" sz="2800" dirty="0">
                    <a:latin typeface="Segoe UI Semilight" panose="020B0402040204020203" pitchFamily="34" charset="0"/>
                    <a:cs typeface="Segoe UI Semilight" panose="020B0402040204020203" pitchFamily="34" charset="0"/>
                  </a:rPr>
                  <a:t>The </a:t>
                </a:r>
                <a:r>
                  <a:rPr lang="en-US" sz="2800" b="1" dirty="0">
                    <a:solidFill>
                      <a:schemeClr val="accent1"/>
                    </a:solidFill>
                    <a:latin typeface="Segoe UI Semilight" panose="020B0402040204020203" pitchFamily="34" charset="0"/>
                    <a:cs typeface="Segoe UI Semilight" panose="020B0402040204020203" pitchFamily="34" charset="0"/>
                  </a:rPr>
                  <a:t>blue line </a:t>
                </a:r>
                <a:r>
                  <a:rPr lang="en-US" sz="2800" dirty="0">
                    <a:latin typeface="Segoe UI Semilight" panose="020B0402040204020203" pitchFamily="34" charset="0"/>
                    <a:cs typeface="Segoe UI Semilight" panose="020B0402040204020203" pitchFamily="34" charset="0"/>
                  </a:rPr>
                  <a:t>is the normal RV that the CLT predicts. </a:t>
                </a:r>
              </a:p>
              <a:p>
                <a:endParaRPr lang="en-US" sz="2800" dirty="0">
                  <a:latin typeface="Segoe UI Semilight" panose="020B0402040204020203" pitchFamily="34" charset="0"/>
                  <a:cs typeface="Segoe UI Semilight" panose="020B0402040204020203" pitchFamily="34" charset="0"/>
                </a:endParaRPr>
              </a:p>
              <a:p>
                <a:r>
                  <a:rPr lang="en-US" sz="2800" dirty="0">
                    <a:latin typeface="Segoe UI Semilight" panose="020B0402040204020203" pitchFamily="34" charset="0"/>
                    <a:cs typeface="Segoe UI Semilight" panose="020B0402040204020203" pitchFamily="34" charset="0"/>
                  </a:rPr>
                  <a:t>Shown are </a:t>
                </a:r>
                <a14:m>
                  <m:oMath xmlns:m="http://schemas.openxmlformats.org/officeDocument/2006/math">
                    <m:r>
                      <a:rPr lang="en-US" sz="2800" b="0" i="1" smtClean="0">
                        <a:latin typeface="Cambria Math" panose="02040503050406030204" pitchFamily="18" charset="0"/>
                        <a:cs typeface="Segoe UI Semilight" panose="020B0402040204020203" pitchFamily="34" charset="0"/>
                      </a:rPr>
                      <m:t>𝑛</m:t>
                    </m:r>
                    <m:r>
                      <a:rPr lang="en-US" sz="2800" b="0" i="1" smtClean="0">
                        <a:latin typeface="Cambria Math" panose="02040503050406030204" pitchFamily="18" charset="0"/>
                        <a:cs typeface="Segoe UI Semilight" panose="020B0402040204020203" pitchFamily="34" charset="0"/>
                      </a:rPr>
                      <m:t>=1,2,3,10</m:t>
                    </m:r>
                  </m:oMath>
                </a14:m>
                <a:endParaRPr lang="en-US" sz="2800" dirty="0">
                  <a:latin typeface="Segoe UI Semilight" panose="020B0402040204020203" pitchFamily="34" charset="0"/>
                  <a:cs typeface="Segoe UI Semilight" panose="020B0402040204020203" pitchFamily="34" charset="0"/>
                </a:endParaRPr>
              </a:p>
            </p:txBody>
          </p:sp>
        </mc:Choice>
        <mc:Fallback xmlns="">
          <p:sp>
            <p:nvSpPr>
              <p:cNvPr id="5" name="TextBox 4">
                <a:extLst>
                  <a:ext uri="{FF2B5EF4-FFF2-40B4-BE49-F238E27FC236}">
                    <a16:creationId xmlns:a16="http://schemas.microsoft.com/office/drawing/2014/main" id="{D7560E6A-011D-49EF-838C-835A40EEB807}"/>
                  </a:ext>
                </a:extLst>
              </p:cNvPr>
              <p:cNvSpPr txBox="1">
                <a:spLocks noRot="1" noChangeAspect="1" noMove="1" noResize="1" noEditPoints="1" noAdjustHandles="1" noChangeArrowheads="1" noChangeShapeType="1" noTextEdit="1"/>
              </p:cNvSpPr>
              <p:nvPr/>
            </p:nvSpPr>
            <p:spPr>
              <a:xfrm>
                <a:off x="6264876" y="1606550"/>
                <a:ext cx="5776560" cy="4832092"/>
              </a:xfrm>
              <a:prstGeom prst="rect">
                <a:avLst/>
              </a:prstGeom>
              <a:blipFill>
                <a:blip r:embed="rId4"/>
                <a:stretch>
                  <a:fillRect l="-2218" t="-1389" r="-1584" b="-26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BE6EB9F0-9F7F-A4AE-4A3F-921245A6560B}"/>
                  </a:ext>
                </a:extLst>
              </p:cNvPr>
              <p:cNvSpPr txBox="1"/>
              <p:nvPr/>
            </p:nvSpPr>
            <p:spPr>
              <a:xfrm>
                <a:off x="1669007" y="1288946"/>
                <a:ext cx="1415717"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i="1" dirty="0" smtClean="0">
                          <a:latin typeface="Cambria Math" panose="02040503050406030204" pitchFamily="18" charset="0"/>
                          <a:cs typeface="Segoe UI Semilight" panose="020B0402040204020203" pitchFamily="34" charset="0"/>
                        </a:rPr>
                        <m:t>𝑛</m:t>
                      </m:r>
                      <m:r>
                        <a:rPr lang="en-US" sz="2000" b="0" i="1" dirty="0" smtClean="0">
                          <a:latin typeface="Cambria Math" panose="02040503050406030204" pitchFamily="18" charset="0"/>
                          <a:cs typeface="Segoe UI Semilight" panose="020B0402040204020203" pitchFamily="34" charset="0"/>
                        </a:rPr>
                        <m:t>=1</m:t>
                      </m:r>
                    </m:oMath>
                  </m:oMathPara>
                </a14:m>
                <a:endParaRPr lang="en-US" sz="2000" dirty="0">
                  <a:latin typeface="Segoe UI Semilight" panose="020B0402040204020203" pitchFamily="34" charset="0"/>
                  <a:cs typeface="Segoe UI Semilight" panose="020B0402040204020203" pitchFamily="34" charset="0"/>
                </a:endParaRPr>
              </a:p>
            </p:txBody>
          </p:sp>
        </mc:Choice>
        <mc:Fallback xmlns="">
          <p:sp>
            <p:nvSpPr>
              <p:cNvPr id="3" name="TextBox 2">
                <a:extLst>
                  <a:ext uri="{FF2B5EF4-FFF2-40B4-BE49-F238E27FC236}">
                    <a16:creationId xmlns:a16="http://schemas.microsoft.com/office/drawing/2014/main" id="{BE6EB9F0-9F7F-A4AE-4A3F-921245A6560B}"/>
                  </a:ext>
                </a:extLst>
              </p:cNvPr>
              <p:cNvSpPr txBox="1">
                <a:spLocks noRot="1" noChangeAspect="1" noMove="1" noResize="1" noEditPoints="1" noAdjustHandles="1" noChangeArrowheads="1" noChangeShapeType="1" noTextEdit="1"/>
              </p:cNvSpPr>
              <p:nvPr/>
            </p:nvSpPr>
            <p:spPr>
              <a:xfrm>
                <a:off x="1669007" y="1288946"/>
                <a:ext cx="1415717" cy="400110"/>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6453C48E-2281-A563-7C8E-34E863AF6C63}"/>
                  </a:ext>
                </a:extLst>
              </p:cNvPr>
              <p:cNvSpPr txBox="1"/>
              <p:nvPr/>
            </p:nvSpPr>
            <p:spPr>
              <a:xfrm>
                <a:off x="4223083" y="1277943"/>
                <a:ext cx="1415717"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i="1" dirty="0" smtClean="0">
                          <a:latin typeface="Cambria Math" panose="02040503050406030204" pitchFamily="18" charset="0"/>
                          <a:cs typeface="Segoe UI Semilight" panose="020B0402040204020203" pitchFamily="34" charset="0"/>
                        </a:rPr>
                        <m:t>𝑛</m:t>
                      </m:r>
                      <m:r>
                        <a:rPr lang="en-US" sz="2000" b="0" i="1" dirty="0" smtClean="0">
                          <a:latin typeface="Cambria Math" panose="02040503050406030204" pitchFamily="18" charset="0"/>
                          <a:cs typeface="Segoe UI Semilight" panose="020B0402040204020203" pitchFamily="34" charset="0"/>
                        </a:rPr>
                        <m:t>=2</m:t>
                      </m:r>
                    </m:oMath>
                  </m:oMathPara>
                </a14:m>
                <a:endParaRPr lang="en-US" sz="2000" dirty="0">
                  <a:latin typeface="Segoe UI Semilight" panose="020B0402040204020203" pitchFamily="34" charset="0"/>
                  <a:cs typeface="Segoe UI Semilight" panose="020B0402040204020203" pitchFamily="34" charset="0"/>
                </a:endParaRPr>
              </a:p>
            </p:txBody>
          </p:sp>
        </mc:Choice>
        <mc:Fallback xmlns="">
          <p:sp>
            <p:nvSpPr>
              <p:cNvPr id="6" name="TextBox 5">
                <a:extLst>
                  <a:ext uri="{FF2B5EF4-FFF2-40B4-BE49-F238E27FC236}">
                    <a16:creationId xmlns:a16="http://schemas.microsoft.com/office/drawing/2014/main" id="{6453C48E-2281-A563-7C8E-34E863AF6C63}"/>
                  </a:ext>
                </a:extLst>
              </p:cNvPr>
              <p:cNvSpPr txBox="1">
                <a:spLocks noRot="1" noChangeAspect="1" noMove="1" noResize="1" noEditPoints="1" noAdjustHandles="1" noChangeArrowheads="1" noChangeShapeType="1" noTextEdit="1"/>
              </p:cNvSpPr>
              <p:nvPr/>
            </p:nvSpPr>
            <p:spPr>
              <a:xfrm>
                <a:off x="4223083" y="1277943"/>
                <a:ext cx="1415717" cy="400110"/>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B8937410-2978-F8D0-24CF-786509358F39}"/>
                  </a:ext>
                </a:extLst>
              </p:cNvPr>
              <p:cNvSpPr txBox="1"/>
              <p:nvPr/>
            </p:nvSpPr>
            <p:spPr>
              <a:xfrm>
                <a:off x="1669007" y="3869383"/>
                <a:ext cx="1415717"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i="1" dirty="0" smtClean="0">
                          <a:latin typeface="Cambria Math" panose="02040503050406030204" pitchFamily="18" charset="0"/>
                          <a:cs typeface="Segoe UI Semilight" panose="020B0402040204020203" pitchFamily="34" charset="0"/>
                        </a:rPr>
                        <m:t>𝑛</m:t>
                      </m:r>
                      <m:r>
                        <a:rPr lang="en-US" sz="2000" b="0" i="1" dirty="0" smtClean="0">
                          <a:latin typeface="Cambria Math" panose="02040503050406030204" pitchFamily="18" charset="0"/>
                          <a:cs typeface="Segoe UI Semilight" panose="020B0402040204020203" pitchFamily="34" charset="0"/>
                        </a:rPr>
                        <m:t>=3</m:t>
                      </m:r>
                    </m:oMath>
                  </m:oMathPara>
                </a14:m>
                <a:endParaRPr lang="en-US" sz="2000" dirty="0">
                  <a:latin typeface="Segoe UI Semilight" panose="020B0402040204020203" pitchFamily="34" charset="0"/>
                  <a:cs typeface="Segoe UI Semilight" panose="020B0402040204020203" pitchFamily="34" charset="0"/>
                </a:endParaRPr>
              </a:p>
            </p:txBody>
          </p:sp>
        </mc:Choice>
        <mc:Fallback xmlns="">
          <p:sp>
            <p:nvSpPr>
              <p:cNvPr id="7" name="TextBox 6">
                <a:extLst>
                  <a:ext uri="{FF2B5EF4-FFF2-40B4-BE49-F238E27FC236}">
                    <a16:creationId xmlns:a16="http://schemas.microsoft.com/office/drawing/2014/main" id="{B8937410-2978-F8D0-24CF-786509358F39}"/>
                  </a:ext>
                </a:extLst>
              </p:cNvPr>
              <p:cNvSpPr txBox="1">
                <a:spLocks noRot="1" noChangeAspect="1" noMove="1" noResize="1" noEditPoints="1" noAdjustHandles="1" noChangeArrowheads="1" noChangeShapeType="1" noTextEdit="1"/>
              </p:cNvSpPr>
              <p:nvPr/>
            </p:nvSpPr>
            <p:spPr>
              <a:xfrm>
                <a:off x="1669007" y="3869383"/>
                <a:ext cx="1415717" cy="400110"/>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2C7FEB8E-0DE2-0339-6320-92DB4E73F0F6}"/>
                  </a:ext>
                </a:extLst>
              </p:cNvPr>
              <p:cNvSpPr txBox="1"/>
              <p:nvPr/>
            </p:nvSpPr>
            <p:spPr>
              <a:xfrm>
                <a:off x="4223083" y="3858380"/>
                <a:ext cx="1415717"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i="1" dirty="0" smtClean="0">
                          <a:latin typeface="Cambria Math" panose="02040503050406030204" pitchFamily="18" charset="0"/>
                          <a:cs typeface="Segoe UI Semilight" panose="020B0402040204020203" pitchFamily="34" charset="0"/>
                        </a:rPr>
                        <m:t>𝑛</m:t>
                      </m:r>
                      <m:r>
                        <a:rPr lang="en-US" sz="2000" b="0" i="1" dirty="0" smtClean="0">
                          <a:latin typeface="Cambria Math" panose="02040503050406030204" pitchFamily="18" charset="0"/>
                          <a:cs typeface="Segoe UI Semilight" panose="020B0402040204020203" pitchFamily="34" charset="0"/>
                        </a:rPr>
                        <m:t>=10</m:t>
                      </m:r>
                    </m:oMath>
                  </m:oMathPara>
                </a14:m>
                <a:endParaRPr lang="en-US" sz="2000" dirty="0">
                  <a:latin typeface="Segoe UI Semilight" panose="020B0402040204020203" pitchFamily="34" charset="0"/>
                  <a:cs typeface="Segoe UI Semilight" panose="020B0402040204020203" pitchFamily="34" charset="0"/>
                </a:endParaRPr>
              </a:p>
            </p:txBody>
          </p:sp>
        </mc:Choice>
        <mc:Fallback xmlns="">
          <p:sp>
            <p:nvSpPr>
              <p:cNvPr id="8" name="TextBox 7">
                <a:extLst>
                  <a:ext uri="{FF2B5EF4-FFF2-40B4-BE49-F238E27FC236}">
                    <a16:creationId xmlns:a16="http://schemas.microsoft.com/office/drawing/2014/main" id="{2C7FEB8E-0DE2-0339-6320-92DB4E73F0F6}"/>
                  </a:ext>
                </a:extLst>
              </p:cNvPr>
              <p:cNvSpPr txBox="1">
                <a:spLocks noRot="1" noChangeAspect="1" noMove="1" noResize="1" noEditPoints="1" noAdjustHandles="1" noChangeArrowheads="1" noChangeShapeType="1" noTextEdit="1"/>
              </p:cNvSpPr>
              <p:nvPr/>
            </p:nvSpPr>
            <p:spPr>
              <a:xfrm>
                <a:off x="4223083" y="3858380"/>
                <a:ext cx="1415717" cy="400110"/>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DD12D389-B0CC-ED8B-4190-FC0C983EC0A4}"/>
                  </a:ext>
                </a:extLst>
              </p:cNvPr>
              <p:cNvSpPr txBox="1"/>
              <p:nvPr/>
            </p:nvSpPr>
            <p:spPr>
              <a:xfrm>
                <a:off x="6264876" y="502511"/>
                <a:ext cx="5666498" cy="975487"/>
              </a:xfrm>
              <a:prstGeom prst="roundRect">
                <a:avLst/>
              </a:prstGeom>
              <a:solidFill>
                <a:srgbClr val="E5F2FB"/>
              </a:solidFill>
              <a:ln w="28575">
                <a:noFill/>
              </a:ln>
            </p:spPr>
            <p:txBody>
              <a:bodyPr wrap="square" anchor="ctr">
                <a:noAutofit/>
              </a:bodyPr>
              <a:lstStyle/>
              <a:p>
                <a:pPr algn="ctr"/>
                <a:r>
                  <a:rPr lang="en-US" sz="2200" b="1" dirty="0">
                    <a:latin typeface="Segoe UI Semilight" panose="020B0402040204020203" pitchFamily="34" charset="0"/>
                    <a:cs typeface="Segoe UI Semilight" panose="020B0402040204020203" pitchFamily="34" charset="0"/>
                  </a:rPr>
                  <a:t>CLT says a sum of </a:t>
                </a:r>
                <a14:m>
                  <m:oMath xmlns:m="http://schemas.openxmlformats.org/officeDocument/2006/math">
                    <m:r>
                      <a:rPr lang="en-US" sz="2200" b="1" i="1" smtClean="0">
                        <a:latin typeface="Cambria Math" panose="02040503050406030204" pitchFamily="18" charset="0"/>
                        <a:cs typeface="Segoe UI Semilight" panose="020B0402040204020203" pitchFamily="34" charset="0"/>
                      </a:rPr>
                      <m:t>𝒏</m:t>
                    </m:r>
                  </m:oMath>
                </a14:m>
                <a:r>
                  <a:rPr lang="en-US" sz="2200" b="1" dirty="0">
                    <a:latin typeface="Segoe UI Semilight" panose="020B0402040204020203" pitchFamily="34" charset="0"/>
                    <a:cs typeface="Segoe UI Semilight" panose="020B0402040204020203" pitchFamily="34" charset="0"/>
                  </a:rPr>
                  <a:t> </a:t>
                </a:r>
                <a:r>
                  <a:rPr lang="en-US" sz="2200" b="1" dirty="0" err="1">
                    <a:latin typeface="Segoe UI Semilight" panose="020B0402040204020203" pitchFamily="34" charset="0"/>
                    <a:cs typeface="Segoe UI Semilight" panose="020B0402040204020203" pitchFamily="34" charset="0"/>
                  </a:rPr>
                  <a:t>i.i.d</a:t>
                </a:r>
                <a:r>
                  <a:rPr lang="en-US" sz="2200" b="1" dirty="0">
                    <a:latin typeface="Segoe UI Semilight" panose="020B0402040204020203" pitchFamily="34" charset="0"/>
                    <a:cs typeface="Segoe UI Semilight" panose="020B0402040204020203" pitchFamily="34" charset="0"/>
                  </a:rPr>
                  <a:t> RVs approaches a normal distribution as </a:t>
                </a:r>
                <a14:m>
                  <m:oMath xmlns:m="http://schemas.openxmlformats.org/officeDocument/2006/math">
                    <m:r>
                      <a:rPr lang="en-US" sz="2200" b="1" i="1" smtClean="0">
                        <a:latin typeface="Cambria Math" panose="02040503050406030204" pitchFamily="18" charset="0"/>
                        <a:cs typeface="Segoe UI Semilight" panose="020B0402040204020203" pitchFamily="34" charset="0"/>
                      </a:rPr>
                      <m:t>𝒏</m:t>
                    </m:r>
                  </m:oMath>
                </a14:m>
                <a:r>
                  <a:rPr lang="en-US" sz="2200" b="1" dirty="0">
                    <a:latin typeface="Segoe UI Semilight" panose="020B0402040204020203" pitchFamily="34" charset="0"/>
                    <a:cs typeface="Segoe UI Semilight" panose="020B0402040204020203" pitchFamily="34" charset="0"/>
                  </a:rPr>
                  <a:t> gets larger</a:t>
                </a:r>
              </a:p>
            </p:txBody>
          </p:sp>
        </mc:Choice>
        <mc:Fallback xmlns="">
          <p:sp>
            <p:nvSpPr>
              <p:cNvPr id="9" name="TextBox 8">
                <a:extLst>
                  <a:ext uri="{FF2B5EF4-FFF2-40B4-BE49-F238E27FC236}">
                    <a16:creationId xmlns:a16="http://schemas.microsoft.com/office/drawing/2014/main" id="{DD12D389-B0CC-ED8B-4190-FC0C983EC0A4}"/>
                  </a:ext>
                </a:extLst>
              </p:cNvPr>
              <p:cNvSpPr txBox="1">
                <a:spLocks noRot="1" noChangeAspect="1" noMove="1" noResize="1" noEditPoints="1" noAdjustHandles="1" noChangeArrowheads="1" noChangeShapeType="1" noTextEdit="1"/>
              </p:cNvSpPr>
              <p:nvPr/>
            </p:nvSpPr>
            <p:spPr>
              <a:xfrm>
                <a:off x="6264876" y="502511"/>
                <a:ext cx="5666498" cy="975487"/>
              </a:xfrm>
              <a:prstGeom prst="roundRect">
                <a:avLst/>
              </a:prstGeom>
              <a:blipFill>
                <a:blip r:embed="rId9"/>
                <a:stretch>
                  <a:fillRect b="-2500"/>
                </a:stretch>
              </a:blipFill>
              <a:ln w="28575">
                <a:noFill/>
              </a:ln>
            </p:spPr>
            <p:txBody>
              <a:bodyPr/>
              <a:lstStyle/>
              <a:p>
                <a:r>
                  <a:rPr lang="en-US">
                    <a:noFill/>
                  </a:rPr>
                  <a:t> </a:t>
                </a:r>
              </a:p>
            </p:txBody>
          </p:sp>
        </mc:Fallback>
      </mc:AlternateContent>
    </p:spTree>
    <p:extLst>
      <p:ext uri="{BB962C8B-B14F-4D97-AF65-F5344CB8AC3E}">
        <p14:creationId xmlns:p14="http://schemas.microsoft.com/office/powerpoint/2010/main" val="343223740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E3B76-D408-412B-8C53-BB6850593D42}"/>
              </a:ext>
            </a:extLst>
          </p:cNvPr>
          <p:cNvSpPr>
            <a:spLocks noGrp="1"/>
          </p:cNvSpPr>
          <p:nvPr>
            <p:ph type="title"/>
          </p:nvPr>
        </p:nvSpPr>
        <p:spPr/>
        <p:txBody>
          <a:bodyPr/>
          <a:lstStyle/>
          <a:p>
            <a:r>
              <a:rPr lang="en-US" dirty="0"/>
              <a:t>“Proof by example” -- uniform</a:t>
            </a:r>
          </a:p>
        </p:txBody>
      </p:sp>
      <p:sp>
        <p:nvSpPr>
          <p:cNvPr id="3" name="Content Placeholder 2">
            <a:extLst>
              <a:ext uri="{FF2B5EF4-FFF2-40B4-BE49-F238E27FC236}">
                <a16:creationId xmlns:a16="http://schemas.microsoft.com/office/drawing/2014/main" id="{2F8CC130-7DC1-4349-9C9A-FD83DFC3567A}"/>
              </a:ext>
            </a:extLst>
          </p:cNvPr>
          <p:cNvSpPr>
            <a:spLocks noGrp="1"/>
          </p:cNvSpPr>
          <p:nvPr>
            <p:ph idx="1"/>
          </p:nvPr>
        </p:nvSpPr>
        <p:spPr>
          <a:xfrm>
            <a:off x="575240" y="5784849"/>
            <a:ext cx="11187258" cy="524511"/>
          </a:xfrm>
        </p:spPr>
        <p:txBody>
          <a:bodyPr/>
          <a:lstStyle/>
          <a:p>
            <a:r>
              <a:rPr lang="en-US" dirty="0"/>
              <a:t>https://www.desmos.com/calculator/2n2m05a9km</a:t>
            </a:r>
          </a:p>
        </p:txBody>
      </p:sp>
      <p:pic>
        <p:nvPicPr>
          <p:cNvPr id="5" name="Picture 4">
            <a:extLst>
              <a:ext uri="{FF2B5EF4-FFF2-40B4-BE49-F238E27FC236}">
                <a16:creationId xmlns:a16="http://schemas.microsoft.com/office/drawing/2014/main" id="{D9DBE1C5-BC69-498E-8B2E-209E6C0D66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4700" y="1404425"/>
            <a:ext cx="7848600" cy="4253941"/>
          </a:xfrm>
          <a:prstGeom prst="rect">
            <a:avLst/>
          </a:prstGeom>
        </p:spPr>
      </p:pic>
    </p:spTree>
    <p:extLst>
      <p:ext uri="{BB962C8B-B14F-4D97-AF65-F5344CB8AC3E}">
        <p14:creationId xmlns:p14="http://schemas.microsoft.com/office/powerpoint/2010/main" val="151570687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E3B76-D408-412B-8C53-BB6850593D42}"/>
              </a:ext>
            </a:extLst>
          </p:cNvPr>
          <p:cNvSpPr>
            <a:spLocks noGrp="1"/>
          </p:cNvSpPr>
          <p:nvPr>
            <p:ph type="title"/>
          </p:nvPr>
        </p:nvSpPr>
        <p:spPr/>
        <p:txBody>
          <a:bodyPr/>
          <a:lstStyle/>
          <a:p>
            <a:r>
              <a:rPr lang="en-US" dirty="0"/>
              <a:t>“Proof by example” -- uniform</a:t>
            </a:r>
          </a:p>
        </p:txBody>
      </p:sp>
      <p:pic>
        <p:nvPicPr>
          <p:cNvPr id="29" name="Picture 28" descr="A graph of a function&#10;&#10;Description automatically generated">
            <a:extLst>
              <a:ext uri="{FF2B5EF4-FFF2-40B4-BE49-F238E27FC236}">
                <a16:creationId xmlns:a16="http://schemas.microsoft.com/office/drawing/2014/main" id="{0332B626-D6B4-E29F-77DE-0935574426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0125" y="2123750"/>
            <a:ext cx="10131763" cy="4342184"/>
          </a:xfrm>
          <a:prstGeom prst="rect">
            <a:avLst/>
          </a:prstGeom>
        </p:spPr>
      </p:pic>
      <mc:AlternateContent xmlns:mc="http://schemas.openxmlformats.org/markup-compatibility/2006" xmlns:a14="http://schemas.microsoft.com/office/drawing/2010/main">
        <mc:Choice Requires="a14">
          <p:sp>
            <p:nvSpPr>
              <p:cNvPr id="46" name="TextBox 45">
                <a:extLst>
                  <a:ext uri="{FF2B5EF4-FFF2-40B4-BE49-F238E27FC236}">
                    <a16:creationId xmlns:a16="http://schemas.microsoft.com/office/drawing/2014/main" id="{2D895C0F-A837-1486-9144-10828DFF2901}"/>
                  </a:ext>
                </a:extLst>
              </p:cNvPr>
              <p:cNvSpPr txBox="1"/>
              <p:nvPr/>
            </p:nvSpPr>
            <p:spPr>
              <a:xfrm>
                <a:off x="1030118" y="1158674"/>
                <a:ext cx="10131761" cy="845807"/>
              </a:xfrm>
              <a:prstGeom prst="roundRect">
                <a:avLst/>
              </a:prstGeom>
              <a:solidFill>
                <a:srgbClr val="FFF4E1"/>
              </a:solidFill>
              <a:ln w="28575">
                <a:noFill/>
              </a:ln>
            </p:spPr>
            <p:txBody>
              <a:bodyPr wrap="square" anchor="ctr">
                <a:noAutofit/>
              </a:bodyPr>
              <a:lstStyle/>
              <a:p>
                <a:pPr algn="ctr"/>
                <a14:m>
                  <m:oMathPara xmlns:m="http://schemas.openxmlformats.org/officeDocument/2006/math">
                    <m:oMathParaPr>
                      <m:jc m:val="centerGroup"/>
                    </m:oMathParaPr>
                    <m:oMath xmlns:m="http://schemas.openxmlformats.org/officeDocument/2006/math">
                      <m:r>
                        <a:rPr lang="en-US" sz="2200" b="1" i="1" smtClean="0">
                          <a:latin typeface="Cambria Math" panose="02040503050406030204" pitchFamily="18" charset="0"/>
                          <a:cs typeface="Segoe UI Semilight" panose="020B0402040204020203" pitchFamily="34" charset="0"/>
                        </a:rPr>
                        <m:t>𝑿</m:t>
                      </m:r>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𝟏</m:t>
                          </m:r>
                        </m:sub>
                      </m:sSub>
                    </m:oMath>
                  </m:oMathPara>
                </a14:m>
                <a:endParaRPr lang="en-US" sz="2200" b="1" dirty="0">
                  <a:latin typeface="Segoe UI Semilight" panose="020B0402040204020203" pitchFamily="34" charset="0"/>
                  <a:cs typeface="Segoe UI Semilight" panose="020B0402040204020203" pitchFamily="34" charset="0"/>
                </a:endParaRPr>
              </a:p>
              <a:p>
                <a:pPr algn="ctr"/>
                <a:r>
                  <a:rPr lang="en-US" sz="2200" dirty="0">
                    <a:latin typeface="Segoe UI Semilight" panose="020B0402040204020203" pitchFamily="34" charset="0"/>
                    <a:cs typeface="Segoe UI Semilight" panose="020B0402040204020203" pitchFamily="34" charset="0"/>
                  </a:rPr>
                  <a:t>where each </a:t>
                </a:r>
                <a14:m>
                  <m:oMath xmlns:m="http://schemas.openxmlformats.org/officeDocument/2006/math">
                    <m:sSub>
                      <m:sSubPr>
                        <m:ctrlPr>
                          <a:rPr lang="en-US" sz="2200" i="1" smtClean="0">
                            <a:latin typeface="Cambria Math" panose="02040503050406030204" pitchFamily="18" charset="0"/>
                            <a:cs typeface="Segoe UI Semilight" panose="020B0402040204020203" pitchFamily="34" charset="0"/>
                          </a:rPr>
                        </m:ctrlPr>
                      </m:sSubPr>
                      <m:e>
                        <m:r>
                          <a:rPr lang="en-US" sz="2200" b="0" i="1" smtClean="0">
                            <a:latin typeface="Cambria Math" panose="02040503050406030204" pitchFamily="18" charset="0"/>
                            <a:cs typeface="Segoe UI Semilight" panose="020B0402040204020203" pitchFamily="34" charset="0"/>
                          </a:rPr>
                          <m:t>𝑋</m:t>
                        </m:r>
                      </m:e>
                      <m:sub>
                        <m:r>
                          <a:rPr lang="en-US" sz="2200" b="0" i="1" smtClean="0">
                            <a:latin typeface="Cambria Math" panose="02040503050406030204" pitchFamily="18" charset="0"/>
                            <a:cs typeface="Segoe UI Semilight" panose="020B0402040204020203" pitchFamily="34" charset="0"/>
                          </a:rPr>
                          <m:t>𝑖</m:t>
                        </m:r>
                      </m:sub>
                    </m:sSub>
                    <m:r>
                      <a:rPr lang="en-US" sz="2200" b="0" i="1" smtClean="0">
                        <a:latin typeface="Cambria Math" panose="02040503050406030204" pitchFamily="18" charset="0"/>
                        <a:cs typeface="Segoe UI Semilight" panose="020B0402040204020203" pitchFamily="34" charset="0"/>
                      </a:rPr>
                      <m:t>~</m:t>
                    </m:r>
                    <m:r>
                      <m:rPr>
                        <m:sty m:val="p"/>
                      </m:rPr>
                      <a:rPr lang="en-US" sz="2200" b="0" i="0" smtClean="0">
                        <a:latin typeface="Cambria Math" panose="02040503050406030204" pitchFamily="18" charset="0"/>
                        <a:cs typeface="Segoe UI Semilight" panose="020B0402040204020203" pitchFamily="34" charset="0"/>
                      </a:rPr>
                      <m:t>Unif</m:t>
                    </m:r>
                    <m:r>
                      <a:rPr lang="en-US" sz="2200" b="0" i="0" smtClean="0">
                        <a:latin typeface="Cambria Math" panose="02040503050406030204" pitchFamily="18" charset="0"/>
                        <a:cs typeface="Segoe UI Semilight" panose="020B0402040204020203" pitchFamily="34" charset="0"/>
                      </a:rPr>
                      <m:t>(0,1)</m:t>
                    </m:r>
                  </m:oMath>
                </a14:m>
                <a:r>
                  <a:rPr lang="en-US" sz="2200" dirty="0">
                    <a:latin typeface="Segoe UI Semilight" panose="020B0402040204020203" pitchFamily="34" charset="0"/>
                    <a:cs typeface="Segoe UI Semilight" panose="020B0402040204020203" pitchFamily="34" charset="0"/>
                  </a:rPr>
                  <a:t> and is independent</a:t>
                </a:r>
              </a:p>
            </p:txBody>
          </p:sp>
        </mc:Choice>
        <mc:Fallback xmlns="">
          <p:sp>
            <p:nvSpPr>
              <p:cNvPr id="46" name="TextBox 45">
                <a:extLst>
                  <a:ext uri="{FF2B5EF4-FFF2-40B4-BE49-F238E27FC236}">
                    <a16:creationId xmlns:a16="http://schemas.microsoft.com/office/drawing/2014/main" id="{2D895C0F-A837-1486-9144-10828DFF2901}"/>
                  </a:ext>
                </a:extLst>
              </p:cNvPr>
              <p:cNvSpPr txBox="1">
                <a:spLocks noRot="1" noChangeAspect="1" noMove="1" noResize="1" noEditPoints="1" noAdjustHandles="1" noChangeArrowheads="1" noChangeShapeType="1" noTextEdit="1"/>
              </p:cNvSpPr>
              <p:nvPr/>
            </p:nvSpPr>
            <p:spPr>
              <a:xfrm>
                <a:off x="1030118" y="1158674"/>
                <a:ext cx="10131761" cy="845807"/>
              </a:xfrm>
              <a:prstGeom prst="roundRect">
                <a:avLst/>
              </a:prstGeom>
              <a:blipFill>
                <a:blip r:embed="rId4"/>
                <a:stretch>
                  <a:fillRect b="-10072"/>
                </a:stretch>
              </a:blipFill>
              <a:ln w="28575">
                <a:noFill/>
              </a:ln>
            </p:spPr>
            <p:txBody>
              <a:bodyPr/>
              <a:lstStyle/>
              <a:p>
                <a:r>
                  <a:rPr lang="en-US">
                    <a:noFill/>
                  </a:rPr>
                  <a:t> </a:t>
                </a:r>
              </a:p>
            </p:txBody>
          </p:sp>
        </mc:Fallback>
      </mc:AlternateContent>
    </p:spTree>
    <p:extLst>
      <p:ext uri="{BB962C8B-B14F-4D97-AF65-F5344CB8AC3E}">
        <p14:creationId xmlns:p14="http://schemas.microsoft.com/office/powerpoint/2010/main" val="159357188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E3B76-D408-412B-8C53-BB6850593D42}"/>
              </a:ext>
            </a:extLst>
          </p:cNvPr>
          <p:cNvSpPr>
            <a:spLocks noGrp="1"/>
          </p:cNvSpPr>
          <p:nvPr>
            <p:ph type="title"/>
          </p:nvPr>
        </p:nvSpPr>
        <p:spPr/>
        <p:txBody>
          <a:bodyPr/>
          <a:lstStyle/>
          <a:p>
            <a:r>
              <a:rPr lang="en-US" dirty="0"/>
              <a:t>“Proof by example” -- uniform</a:t>
            </a:r>
          </a:p>
        </p:txBody>
      </p:sp>
      <p:pic>
        <p:nvPicPr>
          <p:cNvPr id="29" name="Picture 28" descr="A graph of a function&#10;&#10;Description automatically generated">
            <a:extLst>
              <a:ext uri="{FF2B5EF4-FFF2-40B4-BE49-F238E27FC236}">
                <a16:creationId xmlns:a16="http://schemas.microsoft.com/office/drawing/2014/main" id="{0332B626-D6B4-E29F-77DE-0935574426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0125" y="2123750"/>
            <a:ext cx="10131763" cy="4342184"/>
          </a:xfrm>
          <a:prstGeom prst="rect">
            <a:avLst/>
          </a:prstGeom>
        </p:spPr>
      </p:pic>
      <mc:AlternateContent xmlns:mc="http://schemas.openxmlformats.org/markup-compatibility/2006" xmlns:a14="http://schemas.microsoft.com/office/drawing/2010/main">
        <mc:Choice Requires="a14">
          <p:sp>
            <p:nvSpPr>
              <p:cNvPr id="46" name="TextBox 45">
                <a:extLst>
                  <a:ext uri="{FF2B5EF4-FFF2-40B4-BE49-F238E27FC236}">
                    <a16:creationId xmlns:a16="http://schemas.microsoft.com/office/drawing/2014/main" id="{2D895C0F-A837-1486-9144-10828DFF2901}"/>
                  </a:ext>
                </a:extLst>
              </p:cNvPr>
              <p:cNvSpPr txBox="1"/>
              <p:nvPr/>
            </p:nvSpPr>
            <p:spPr>
              <a:xfrm>
                <a:off x="1030118" y="1158674"/>
                <a:ext cx="10131761" cy="845807"/>
              </a:xfrm>
              <a:prstGeom prst="roundRect">
                <a:avLst/>
              </a:prstGeom>
              <a:solidFill>
                <a:srgbClr val="FFF4E1"/>
              </a:solidFill>
              <a:ln w="28575">
                <a:noFill/>
              </a:ln>
            </p:spPr>
            <p:txBody>
              <a:bodyPr wrap="square" anchor="ctr">
                <a:noAutofit/>
              </a:bodyPr>
              <a:lstStyle/>
              <a:p>
                <a:pPr algn="ctr"/>
                <a14:m>
                  <m:oMathPara xmlns:m="http://schemas.openxmlformats.org/officeDocument/2006/math">
                    <m:oMathParaPr>
                      <m:jc m:val="centerGroup"/>
                    </m:oMathParaPr>
                    <m:oMath xmlns:m="http://schemas.openxmlformats.org/officeDocument/2006/math">
                      <m:r>
                        <a:rPr lang="en-US" sz="2200" b="1" i="1" smtClean="0">
                          <a:latin typeface="Cambria Math" panose="02040503050406030204" pitchFamily="18" charset="0"/>
                          <a:cs typeface="Segoe UI Semilight" panose="020B0402040204020203" pitchFamily="34" charset="0"/>
                        </a:rPr>
                        <m:t>𝑿</m:t>
                      </m:r>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𝟏</m:t>
                          </m:r>
                        </m:sub>
                      </m:sSub>
                    </m:oMath>
                  </m:oMathPara>
                </a14:m>
                <a:endParaRPr lang="en-US" sz="2200" b="1" dirty="0">
                  <a:latin typeface="Segoe UI Semilight" panose="020B0402040204020203" pitchFamily="34" charset="0"/>
                  <a:cs typeface="Segoe UI Semilight" panose="020B0402040204020203" pitchFamily="34" charset="0"/>
                </a:endParaRPr>
              </a:p>
              <a:p>
                <a:pPr algn="ctr"/>
                <a:r>
                  <a:rPr lang="en-US" sz="2200" dirty="0">
                    <a:latin typeface="Segoe UI Semilight" panose="020B0402040204020203" pitchFamily="34" charset="0"/>
                    <a:cs typeface="Segoe UI Semilight" panose="020B0402040204020203" pitchFamily="34" charset="0"/>
                  </a:rPr>
                  <a:t>where each </a:t>
                </a:r>
                <a14:m>
                  <m:oMath xmlns:m="http://schemas.openxmlformats.org/officeDocument/2006/math">
                    <m:sSub>
                      <m:sSubPr>
                        <m:ctrlPr>
                          <a:rPr lang="en-US" sz="2200" i="1" smtClean="0">
                            <a:latin typeface="Cambria Math" panose="02040503050406030204" pitchFamily="18" charset="0"/>
                            <a:cs typeface="Segoe UI Semilight" panose="020B0402040204020203" pitchFamily="34" charset="0"/>
                          </a:rPr>
                        </m:ctrlPr>
                      </m:sSubPr>
                      <m:e>
                        <m:r>
                          <a:rPr lang="en-US" sz="2200" b="0" i="1" smtClean="0">
                            <a:latin typeface="Cambria Math" panose="02040503050406030204" pitchFamily="18" charset="0"/>
                            <a:cs typeface="Segoe UI Semilight" panose="020B0402040204020203" pitchFamily="34" charset="0"/>
                          </a:rPr>
                          <m:t>𝑋</m:t>
                        </m:r>
                      </m:e>
                      <m:sub>
                        <m:r>
                          <a:rPr lang="en-US" sz="2200" b="0" i="1" smtClean="0">
                            <a:latin typeface="Cambria Math" panose="02040503050406030204" pitchFamily="18" charset="0"/>
                            <a:cs typeface="Segoe UI Semilight" panose="020B0402040204020203" pitchFamily="34" charset="0"/>
                          </a:rPr>
                          <m:t>𝑖</m:t>
                        </m:r>
                      </m:sub>
                    </m:sSub>
                    <m:r>
                      <a:rPr lang="en-US" sz="2200" b="0" i="1" smtClean="0">
                        <a:latin typeface="Cambria Math" panose="02040503050406030204" pitchFamily="18" charset="0"/>
                        <a:cs typeface="Segoe UI Semilight" panose="020B0402040204020203" pitchFamily="34" charset="0"/>
                      </a:rPr>
                      <m:t>~</m:t>
                    </m:r>
                    <m:r>
                      <m:rPr>
                        <m:sty m:val="p"/>
                      </m:rPr>
                      <a:rPr lang="en-US" sz="2200" b="0" i="0" smtClean="0">
                        <a:latin typeface="Cambria Math" panose="02040503050406030204" pitchFamily="18" charset="0"/>
                        <a:cs typeface="Segoe UI Semilight" panose="020B0402040204020203" pitchFamily="34" charset="0"/>
                      </a:rPr>
                      <m:t>Unif</m:t>
                    </m:r>
                    <m:r>
                      <a:rPr lang="en-US" sz="2200" b="0" i="0" smtClean="0">
                        <a:latin typeface="Cambria Math" panose="02040503050406030204" pitchFamily="18" charset="0"/>
                        <a:cs typeface="Segoe UI Semilight" panose="020B0402040204020203" pitchFamily="34" charset="0"/>
                      </a:rPr>
                      <m:t>(0,1)</m:t>
                    </m:r>
                  </m:oMath>
                </a14:m>
                <a:r>
                  <a:rPr lang="en-US" sz="2200" dirty="0">
                    <a:latin typeface="Segoe UI Semilight" panose="020B0402040204020203" pitchFamily="34" charset="0"/>
                    <a:cs typeface="Segoe UI Semilight" panose="020B0402040204020203" pitchFamily="34" charset="0"/>
                  </a:rPr>
                  <a:t> and is independent</a:t>
                </a:r>
              </a:p>
            </p:txBody>
          </p:sp>
        </mc:Choice>
        <mc:Fallback xmlns="">
          <p:sp>
            <p:nvSpPr>
              <p:cNvPr id="46" name="TextBox 45">
                <a:extLst>
                  <a:ext uri="{FF2B5EF4-FFF2-40B4-BE49-F238E27FC236}">
                    <a16:creationId xmlns:a16="http://schemas.microsoft.com/office/drawing/2014/main" id="{2D895C0F-A837-1486-9144-10828DFF2901}"/>
                  </a:ext>
                </a:extLst>
              </p:cNvPr>
              <p:cNvSpPr txBox="1">
                <a:spLocks noRot="1" noChangeAspect="1" noMove="1" noResize="1" noEditPoints="1" noAdjustHandles="1" noChangeArrowheads="1" noChangeShapeType="1" noTextEdit="1"/>
              </p:cNvSpPr>
              <p:nvPr/>
            </p:nvSpPr>
            <p:spPr>
              <a:xfrm>
                <a:off x="1030118" y="1158674"/>
                <a:ext cx="10131761" cy="845807"/>
              </a:xfrm>
              <a:prstGeom prst="roundRect">
                <a:avLst/>
              </a:prstGeom>
              <a:blipFill>
                <a:blip r:embed="rId4"/>
                <a:stretch>
                  <a:fillRect b="-10072"/>
                </a:stretch>
              </a:blipFill>
              <a:ln w="28575">
                <a:noFill/>
              </a:ln>
            </p:spPr>
            <p:txBody>
              <a:bodyPr/>
              <a:lstStyle/>
              <a:p>
                <a:r>
                  <a:rPr lang="en-US">
                    <a:noFill/>
                  </a:rPr>
                  <a:t> </a:t>
                </a:r>
              </a:p>
            </p:txBody>
          </p:sp>
        </mc:Fallback>
      </mc:AlternateContent>
    </p:spTree>
    <p:extLst>
      <p:ext uri="{BB962C8B-B14F-4D97-AF65-F5344CB8AC3E}">
        <p14:creationId xmlns:p14="http://schemas.microsoft.com/office/powerpoint/2010/main" val="404025883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E3B76-D408-412B-8C53-BB6850593D42}"/>
              </a:ext>
            </a:extLst>
          </p:cNvPr>
          <p:cNvSpPr>
            <a:spLocks noGrp="1"/>
          </p:cNvSpPr>
          <p:nvPr>
            <p:ph type="title"/>
          </p:nvPr>
        </p:nvSpPr>
        <p:spPr/>
        <p:txBody>
          <a:bodyPr/>
          <a:lstStyle/>
          <a:p>
            <a:r>
              <a:rPr lang="en-US" dirty="0"/>
              <a:t>“Proof by example” -- uniform</a:t>
            </a:r>
          </a:p>
        </p:txBody>
      </p:sp>
      <p:pic>
        <p:nvPicPr>
          <p:cNvPr id="29" name="Picture 28" descr="A graph of a function&#10;&#10;Description automatically generated">
            <a:extLst>
              <a:ext uri="{FF2B5EF4-FFF2-40B4-BE49-F238E27FC236}">
                <a16:creationId xmlns:a16="http://schemas.microsoft.com/office/drawing/2014/main" id="{0332B626-D6B4-E29F-77DE-0935574426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0125" y="2123750"/>
            <a:ext cx="10131763" cy="4342184"/>
          </a:xfrm>
          <a:prstGeom prst="rect">
            <a:avLst/>
          </a:prstGeom>
        </p:spPr>
      </p:pic>
      <p:pic>
        <p:nvPicPr>
          <p:cNvPr id="31" name="Picture 30" descr="A graph of a function&#10;&#10;Description automatically generated">
            <a:extLst>
              <a:ext uri="{FF2B5EF4-FFF2-40B4-BE49-F238E27FC236}">
                <a16:creationId xmlns:a16="http://schemas.microsoft.com/office/drawing/2014/main" id="{B3E13D3D-01B6-4593-F585-A082B72559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0124" y="2123750"/>
            <a:ext cx="10131763" cy="4342184"/>
          </a:xfrm>
          <a:prstGeom prst="rect">
            <a:avLst/>
          </a:prstGeom>
        </p:spPr>
      </p:pic>
      <mc:AlternateContent xmlns:mc="http://schemas.openxmlformats.org/markup-compatibility/2006" xmlns:a14="http://schemas.microsoft.com/office/drawing/2010/main">
        <mc:Choice Requires="a14">
          <p:sp>
            <p:nvSpPr>
              <p:cNvPr id="46" name="TextBox 45">
                <a:extLst>
                  <a:ext uri="{FF2B5EF4-FFF2-40B4-BE49-F238E27FC236}">
                    <a16:creationId xmlns:a16="http://schemas.microsoft.com/office/drawing/2014/main" id="{2D895C0F-A837-1486-9144-10828DFF2901}"/>
                  </a:ext>
                </a:extLst>
              </p:cNvPr>
              <p:cNvSpPr txBox="1"/>
              <p:nvPr/>
            </p:nvSpPr>
            <p:spPr>
              <a:xfrm>
                <a:off x="1030118" y="1158674"/>
                <a:ext cx="10131761" cy="845807"/>
              </a:xfrm>
              <a:prstGeom prst="roundRect">
                <a:avLst/>
              </a:prstGeom>
              <a:solidFill>
                <a:srgbClr val="FFF4E1"/>
              </a:solidFill>
              <a:ln w="28575">
                <a:noFill/>
              </a:ln>
            </p:spPr>
            <p:txBody>
              <a:bodyPr wrap="square" anchor="ctr">
                <a:noAutofit/>
              </a:bodyPr>
              <a:lstStyle/>
              <a:p>
                <a:pPr algn="ctr"/>
                <a14:m>
                  <m:oMathPara xmlns:m="http://schemas.openxmlformats.org/officeDocument/2006/math">
                    <m:oMathParaPr>
                      <m:jc m:val="centerGroup"/>
                    </m:oMathParaPr>
                    <m:oMath xmlns:m="http://schemas.openxmlformats.org/officeDocument/2006/math">
                      <m:r>
                        <a:rPr lang="en-US" sz="2200" b="1" i="1" smtClean="0">
                          <a:latin typeface="Cambria Math" panose="02040503050406030204" pitchFamily="18" charset="0"/>
                          <a:cs typeface="Segoe UI Semilight" panose="020B0402040204020203" pitchFamily="34" charset="0"/>
                        </a:rPr>
                        <m:t>𝑿</m:t>
                      </m:r>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𝟏</m:t>
                          </m:r>
                        </m:sub>
                      </m:sSub>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𝟐</m:t>
                          </m:r>
                        </m:sub>
                      </m:sSub>
                    </m:oMath>
                  </m:oMathPara>
                </a14:m>
                <a:endParaRPr lang="en-US" sz="2200" b="1" dirty="0">
                  <a:latin typeface="Segoe UI Semilight" panose="020B0402040204020203" pitchFamily="34" charset="0"/>
                  <a:cs typeface="Segoe UI Semilight" panose="020B0402040204020203" pitchFamily="34" charset="0"/>
                </a:endParaRPr>
              </a:p>
              <a:p>
                <a:pPr algn="ctr"/>
                <a:r>
                  <a:rPr lang="en-US" sz="2200" dirty="0">
                    <a:latin typeface="Segoe UI Semilight" panose="020B0402040204020203" pitchFamily="34" charset="0"/>
                    <a:cs typeface="Segoe UI Semilight" panose="020B0402040204020203" pitchFamily="34" charset="0"/>
                  </a:rPr>
                  <a:t>where each </a:t>
                </a:r>
                <a14:m>
                  <m:oMath xmlns:m="http://schemas.openxmlformats.org/officeDocument/2006/math">
                    <m:sSub>
                      <m:sSubPr>
                        <m:ctrlPr>
                          <a:rPr lang="en-US" sz="2200" i="1" smtClean="0">
                            <a:latin typeface="Cambria Math" panose="02040503050406030204" pitchFamily="18" charset="0"/>
                            <a:cs typeface="Segoe UI Semilight" panose="020B0402040204020203" pitchFamily="34" charset="0"/>
                          </a:rPr>
                        </m:ctrlPr>
                      </m:sSubPr>
                      <m:e>
                        <m:r>
                          <a:rPr lang="en-US" sz="2200" b="0" i="1" smtClean="0">
                            <a:latin typeface="Cambria Math" panose="02040503050406030204" pitchFamily="18" charset="0"/>
                            <a:cs typeface="Segoe UI Semilight" panose="020B0402040204020203" pitchFamily="34" charset="0"/>
                          </a:rPr>
                          <m:t>𝑋</m:t>
                        </m:r>
                      </m:e>
                      <m:sub>
                        <m:r>
                          <a:rPr lang="en-US" sz="2200" b="0" i="1" smtClean="0">
                            <a:latin typeface="Cambria Math" panose="02040503050406030204" pitchFamily="18" charset="0"/>
                            <a:cs typeface="Segoe UI Semilight" panose="020B0402040204020203" pitchFamily="34" charset="0"/>
                          </a:rPr>
                          <m:t>𝑖</m:t>
                        </m:r>
                      </m:sub>
                    </m:sSub>
                    <m:r>
                      <a:rPr lang="en-US" sz="2200" b="0" i="1" smtClean="0">
                        <a:latin typeface="Cambria Math" panose="02040503050406030204" pitchFamily="18" charset="0"/>
                        <a:cs typeface="Segoe UI Semilight" panose="020B0402040204020203" pitchFamily="34" charset="0"/>
                      </a:rPr>
                      <m:t>~</m:t>
                    </m:r>
                    <m:r>
                      <m:rPr>
                        <m:sty m:val="p"/>
                      </m:rPr>
                      <a:rPr lang="en-US" sz="2200" b="0" i="0" smtClean="0">
                        <a:latin typeface="Cambria Math" panose="02040503050406030204" pitchFamily="18" charset="0"/>
                        <a:cs typeface="Segoe UI Semilight" panose="020B0402040204020203" pitchFamily="34" charset="0"/>
                      </a:rPr>
                      <m:t>Unif</m:t>
                    </m:r>
                    <m:r>
                      <a:rPr lang="en-US" sz="2200" b="0" i="0" smtClean="0">
                        <a:latin typeface="Cambria Math" panose="02040503050406030204" pitchFamily="18" charset="0"/>
                        <a:cs typeface="Segoe UI Semilight" panose="020B0402040204020203" pitchFamily="34" charset="0"/>
                      </a:rPr>
                      <m:t>(0,1)</m:t>
                    </m:r>
                  </m:oMath>
                </a14:m>
                <a:r>
                  <a:rPr lang="en-US" sz="2200" dirty="0">
                    <a:latin typeface="Segoe UI Semilight" panose="020B0402040204020203" pitchFamily="34" charset="0"/>
                    <a:cs typeface="Segoe UI Semilight" panose="020B0402040204020203" pitchFamily="34" charset="0"/>
                  </a:rPr>
                  <a:t> and is independent</a:t>
                </a:r>
              </a:p>
            </p:txBody>
          </p:sp>
        </mc:Choice>
        <mc:Fallback xmlns="">
          <p:sp>
            <p:nvSpPr>
              <p:cNvPr id="46" name="TextBox 45">
                <a:extLst>
                  <a:ext uri="{FF2B5EF4-FFF2-40B4-BE49-F238E27FC236}">
                    <a16:creationId xmlns:a16="http://schemas.microsoft.com/office/drawing/2014/main" id="{2D895C0F-A837-1486-9144-10828DFF2901}"/>
                  </a:ext>
                </a:extLst>
              </p:cNvPr>
              <p:cNvSpPr txBox="1">
                <a:spLocks noRot="1" noChangeAspect="1" noMove="1" noResize="1" noEditPoints="1" noAdjustHandles="1" noChangeArrowheads="1" noChangeShapeType="1" noTextEdit="1"/>
              </p:cNvSpPr>
              <p:nvPr/>
            </p:nvSpPr>
            <p:spPr>
              <a:xfrm>
                <a:off x="1030118" y="1158674"/>
                <a:ext cx="10131761" cy="845807"/>
              </a:xfrm>
              <a:prstGeom prst="roundRect">
                <a:avLst/>
              </a:prstGeom>
              <a:blipFill>
                <a:blip r:embed="rId4"/>
                <a:stretch>
                  <a:fillRect b="-10072"/>
                </a:stretch>
              </a:blipFill>
              <a:ln w="28575">
                <a:noFill/>
              </a:ln>
            </p:spPr>
            <p:txBody>
              <a:bodyPr/>
              <a:lstStyle/>
              <a:p>
                <a:r>
                  <a:rPr lang="en-US">
                    <a:noFill/>
                  </a:rPr>
                  <a:t> </a:t>
                </a:r>
              </a:p>
            </p:txBody>
          </p:sp>
        </mc:Fallback>
      </mc:AlternateContent>
    </p:spTree>
    <p:extLst>
      <p:ext uri="{BB962C8B-B14F-4D97-AF65-F5344CB8AC3E}">
        <p14:creationId xmlns:p14="http://schemas.microsoft.com/office/powerpoint/2010/main" val="15625706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E3B76-D408-412B-8C53-BB6850593D42}"/>
              </a:ext>
            </a:extLst>
          </p:cNvPr>
          <p:cNvSpPr>
            <a:spLocks noGrp="1"/>
          </p:cNvSpPr>
          <p:nvPr>
            <p:ph type="title"/>
          </p:nvPr>
        </p:nvSpPr>
        <p:spPr/>
        <p:txBody>
          <a:bodyPr/>
          <a:lstStyle/>
          <a:p>
            <a:r>
              <a:rPr lang="en-US" dirty="0"/>
              <a:t>“Proof by example” -- uniform</a:t>
            </a:r>
          </a:p>
        </p:txBody>
      </p:sp>
      <p:pic>
        <p:nvPicPr>
          <p:cNvPr id="29" name="Picture 28" descr="A graph of a function&#10;&#10;Description automatically generated">
            <a:extLst>
              <a:ext uri="{FF2B5EF4-FFF2-40B4-BE49-F238E27FC236}">
                <a16:creationId xmlns:a16="http://schemas.microsoft.com/office/drawing/2014/main" id="{0332B626-D6B4-E29F-77DE-0935574426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0125" y="2123750"/>
            <a:ext cx="10131763" cy="4342184"/>
          </a:xfrm>
          <a:prstGeom prst="rect">
            <a:avLst/>
          </a:prstGeom>
        </p:spPr>
      </p:pic>
      <p:pic>
        <p:nvPicPr>
          <p:cNvPr id="31" name="Picture 30" descr="A graph of a function&#10;&#10;Description automatically generated">
            <a:extLst>
              <a:ext uri="{FF2B5EF4-FFF2-40B4-BE49-F238E27FC236}">
                <a16:creationId xmlns:a16="http://schemas.microsoft.com/office/drawing/2014/main" id="{B3E13D3D-01B6-4593-F585-A082B72559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0124" y="2123750"/>
            <a:ext cx="10131763" cy="4342184"/>
          </a:xfrm>
          <a:prstGeom prst="rect">
            <a:avLst/>
          </a:prstGeom>
        </p:spPr>
      </p:pic>
      <p:pic>
        <p:nvPicPr>
          <p:cNvPr id="33" name="Picture 32" descr="A graph of a function&#10;&#10;Description automatically generated">
            <a:extLst>
              <a:ext uri="{FF2B5EF4-FFF2-40B4-BE49-F238E27FC236}">
                <a16:creationId xmlns:a16="http://schemas.microsoft.com/office/drawing/2014/main" id="{55748C51-719E-311F-BA23-6651B71744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0123" y="2123750"/>
            <a:ext cx="10131762" cy="4342184"/>
          </a:xfrm>
          <a:prstGeom prst="rect">
            <a:avLst/>
          </a:prstGeom>
        </p:spPr>
      </p:pic>
      <mc:AlternateContent xmlns:mc="http://schemas.openxmlformats.org/markup-compatibility/2006" xmlns:a14="http://schemas.microsoft.com/office/drawing/2010/main">
        <mc:Choice Requires="a14">
          <p:sp>
            <p:nvSpPr>
              <p:cNvPr id="46" name="TextBox 45">
                <a:extLst>
                  <a:ext uri="{FF2B5EF4-FFF2-40B4-BE49-F238E27FC236}">
                    <a16:creationId xmlns:a16="http://schemas.microsoft.com/office/drawing/2014/main" id="{2D895C0F-A837-1486-9144-10828DFF2901}"/>
                  </a:ext>
                </a:extLst>
              </p:cNvPr>
              <p:cNvSpPr txBox="1"/>
              <p:nvPr/>
            </p:nvSpPr>
            <p:spPr>
              <a:xfrm>
                <a:off x="1030118" y="1158674"/>
                <a:ext cx="10131761" cy="845807"/>
              </a:xfrm>
              <a:prstGeom prst="roundRect">
                <a:avLst/>
              </a:prstGeom>
              <a:solidFill>
                <a:srgbClr val="FFF4E1"/>
              </a:solidFill>
              <a:ln w="28575">
                <a:noFill/>
              </a:ln>
            </p:spPr>
            <p:txBody>
              <a:bodyPr wrap="square" anchor="ctr">
                <a:noAutofit/>
              </a:bodyPr>
              <a:lstStyle/>
              <a:p>
                <a:pPr algn="ctr"/>
                <a14:m>
                  <m:oMathPara xmlns:m="http://schemas.openxmlformats.org/officeDocument/2006/math">
                    <m:oMathParaPr>
                      <m:jc m:val="centerGroup"/>
                    </m:oMathParaPr>
                    <m:oMath xmlns:m="http://schemas.openxmlformats.org/officeDocument/2006/math">
                      <m:r>
                        <a:rPr lang="en-US" sz="2200" b="1" i="1" smtClean="0">
                          <a:latin typeface="Cambria Math" panose="02040503050406030204" pitchFamily="18" charset="0"/>
                          <a:cs typeface="Segoe UI Semilight" panose="020B0402040204020203" pitchFamily="34" charset="0"/>
                        </a:rPr>
                        <m:t>𝑿</m:t>
                      </m:r>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𝟏</m:t>
                          </m:r>
                        </m:sub>
                      </m:sSub>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𝟐</m:t>
                          </m:r>
                        </m:sub>
                      </m:sSub>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𝟑</m:t>
                          </m:r>
                        </m:sub>
                      </m:sSub>
                    </m:oMath>
                  </m:oMathPara>
                </a14:m>
                <a:endParaRPr lang="en-US" sz="2200" b="1" dirty="0">
                  <a:latin typeface="Segoe UI Semilight" panose="020B0402040204020203" pitchFamily="34" charset="0"/>
                  <a:cs typeface="Segoe UI Semilight" panose="020B0402040204020203" pitchFamily="34" charset="0"/>
                </a:endParaRPr>
              </a:p>
              <a:p>
                <a:pPr algn="ctr"/>
                <a:r>
                  <a:rPr lang="en-US" sz="2200" dirty="0">
                    <a:latin typeface="Segoe UI Semilight" panose="020B0402040204020203" pitchFamily="34" charset="0"/>
                    <a:cs typeface="Segoe UI Semilight" panose="020B0402040204020203" pitchFamily="34" charset="0"/>
                  </a:rPr>
                  <a:t>where each </a:t>
                </a:r>
                <a14:m>
                  <m:oMath xmlns:m="http://schemas.openxmlformats.org/officeDocument/2006/math">
                    <m:sSub>
                      <m:sSubPr>
                        <m:ctrlPr>
                          <a:rPr lang="en-US" sz="2200" i="1" smtClean="0">
                            <a:latin typeface="Cambria Math" panose="02040503050406030204" pitchFamily="18" charset="0"/>
                            <a:cs typeface="Segoe UI Semilight" panose="020B0402040204020203" pitchFamily="34" charset="0"/>
                          </a:rPr>
                        </m:ctrlPr>
                      </m:sSubPr>
                      <m:e>
                        <m:r>
                          <a:rPr lang="en-US" sz="2200" b="0" i="1" smtClean="0">
                            <a:latin typeface="Cambria Math" panose="02040503050406030204" pitchFamily="18" charset="0"/>
                            <a:cs typeface="Segoe UI Semilight" panose="020B0402040204020203" pitchFamily="34" charset="0"/>
                          </a:rPr>
                          <m:t>𝑋</m:t>
                        </m:r>
                      </m:e>
                      <m:sub>
                        <m:r>
                          <a:rPr lang="en-US" sz="2200" b="0" i="1" smtClean="0">
                            <a:latin typeface="Cambria Math" panose="02040503050406030204" pitchFamily="18" charset="0"/>
                            <a:cs typeface="Segoe UI Semilight" panose="020B0402040204020203" pitchFamily="34" charset="0"/>
                          </a:rPr>
                          <m:t>𝑖</m:t>
                        </m:r>
                      </m:sub>
                    </m:sSub>
                    <m:r>
                      <a:rPr lang="en-US" sz="2200" b="0" i="1" smtClean="0">
                        <a:latin typeface="Cambria Math" panose="02040503050406030204" pitchFamily="18" charset="0"/>
                        <a:cs typeface="Segoe UI Semilight" panose="020B0402040204020203" pitchFamily="34" charset="0"/>
                      </a:rPr>
                      <m:t>~</m:t>
                    </m:r>
                    <m:r>
                      <m:rPr>
                        <m:sty m:val="p"/>
                      </m:rPr>
                      <a:rPr lang="en-US" sz="2200" b="0" i="0" smtClean="0">
                        <a:latin typeface="Cambria Math" panose="02040503050406030204" pitchFamily="18" charset="0"/>
                        <a:cs typeface="Segoe UI Semilight" panose="020B0402040204020203" pitchFamily="34" charset="0"/>
                      </a:rPr>
                      <m:t>Unif</m:t>
                    </m:r>
                    <m:r>
                      <a:rPr lang="en-US" sz="2200" b="0" i="0" smtClean="0">
                        <a:latin typeface="Cambria Math" panose="02040503050406030204" pitchFamily="18" charset="0"/>
                        <a:cs typeface="Segoe UI Semilight" panose="020B0402040204020203" pitchFamily="34" charset="0"/>
                      </a:rPr>
                      <m:t>(0,1)</m:t>
                    </m:r>
                  </m:oMath>
                </a14:m>
                <a:r>
                  <a:rPr lang="en-US" sz="2200" dirty="0">
                    <a:latin typeface="Segoe UI Semilight" panose="020B0402040204020203" pitchFamily="34" charset="0"/>
                    <a:cs typeface="Segoe UI Semilight" panose="020B0402040204020203" pitchFamily="34" charset="0"/>
                  </a:rPr>
                  <a:t> and is independent</a:t>
                </a:r>
              </a:p>
            </p:txBody>
          </p:sp>
        </mc:Choice>
        <mc:Fallback xmlns="">
          <p:sp>
            <p:nvSpPr>
              <p:cNvPr id="46" name="TextBox 45">
                <a:extLst>
                  <a:ext uri="{FF2B5EF4-FFF2-40B4-BE49-F238E27FC236}">
                    <a16:creationId xmlns:a16="http://schemas.microsoft.com/office/drawing/2014/main" id="{2D895C0F-A837-1486-9144-10828DFF2901}"/>
                  </a:ext>
                </a:extLst>
              </p:cNvPr>
              <p:cNvSpPr txBox="1">
                <a:spLocks noRot="1" noChangeAspect="1" noMove="1" noResize="1" noEditPoints="1" noAdjustHandles="1" noChangeArrowheads="1" noChangeShapeType="1" noTextEdit="1"/>
              </p:cNvSpPr>
              <p:nvPr/>
            </p:nvSpPr>
            <p:spPr>
              <a:xfrm>
                <a:off x="1030118" y="1158674"/>
                <a:ext cx="10131761" cy="845807"/>
              </a:xfrm>
              <a:prstGeom prst="roundRect">
                <a:avLst/>
              </a:prstGeom>
              <a:blipFill>
                <a:blip r:embed="rId5"/>
                <a:stretch>
                  <a:fillRect b="-10072"/>
                </a:stretch>
              </a:blipFill>
              <a:ln w="28575">
                <a:noFill/>
              </a:ln>
            </p:spPr>
            <p:txBody>
              <a:bodyPr/>
              <a:lstStyle/>
              <a:p>
                <a:r>
                  <a:rPr lang="en-US">
                    <a:noFill/>
                  </a:rPr>
                  <a:t> </a:t>
                </a:r>
              </a:p>
            </p:txBody>
          </p:sp>
        </mc:Fallback>
      </mc:AlternateContent>
    </p:spTree>
    <p:extLst>
      <p:ext uri="{BB962C8B-B14F-4D97-AF65-F5344CB8AC3E}">
        <p14:creationId xmlns:p14="http://schemas.microsoft.com/office/powerpoint/2010/main" val="417189665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E3B76-D408-412B-8C53-BB6850593D42}"/>
              </a:ext>
            </a:extLst>
          </p:cNvPr>
          <p:cNvSpPr>
            <a:spLocks noGrp="1"/>
          </p:cNvSpPr>
          <p:nvPr>
            <p:ph type="title"/>
          </p:nvPr>
        </p:nvSpPr>
        <p:spPr/>
        <p:txBody>
          <a:bodyPr/>
          <a:lstStyle/>
          <a:p>
            <a:r>
              <a:rPr lang="en-US" dirty="0"/>
              <a:t>“Proof by example” -- uniform</a:t>
            </a:r>
          </a:p>
        </p:txBody>
      </p:sp>
      <p:pic>
        <p:nvPicPr>
          <p:cNvPr id="29" name="Picture 28" descr="A graph of a function&#10;&#10;Description automatically generated">
            <a:extLst>
              <a:ext uri="{FF2B5EF4-FFF2-40B4-BE49-F238E27FC236}">
                <a16:creationId xmlns:a16="http://schemas.microsoft.com/office/drawing/2014/main" id="{0332B626-D6B4-E29F-77DE-0935574426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0125" y="2123750"/>
            <a:ext cx="10131763" cy="4342184"/>
          </a:xfrm>
          <a:prstGeom prst="rect">
            <a:avLst/>
          </a:prstGeom>
        </p:spPr>
      </p:pic>
      <p:pic>
        <p:nvPicPr>
          <p:cNvPr id="31" name="Picture 30" descr="A graph of a function&#10;&#10;Description automatically generated">
            <a:extLst>
              <a:ext uri="{FF2B5EF4-FFF2-40B4-BE49-F238E27FC236}">
                <a16:creationId xmlns:a16="http://schemas.microsoft.com/office/drawing/2014/main" id="{B3E13D3D-01B6-4593-F585-A082B72559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0124" y="2123750"/>
            <a:ext cx="10131763" cy="4342184"/>
          </a:xfrm>
          <a:prstGeom prst="rect">
            <a:avLst/>
          </a:prstGeom>
        </p:spPr>
      </p:pic>
      <p:pic>
        <p:nvPicPr>
          <p:cNvPr id="33" name="Picture 32" descr="A graph of a function&#10;&#10;Description automatically generated">
            <a:extLst>
              <a:ext uri="{FF2B5EF4-FFF2-40B4-BE49-F238E27FC236}">
                <a16:creationId xmlns:a16="http://schemas.microsoft.com/office/drawing/2014/main" id="{55748C51-719E-311F-BA23-6651B71744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0123" y="2123750"/>
            <a:ext cx="10131762" cy="4342184"/>
          </a:xfrm>
          <a:prstGeom prst="rect">
            <a:avLst/>
          </a:prstGeom>
        </p:spPr>
      </p:pic>
      <p:pic>
        <p:nvPicPr>
          <p:cNvPr id="35" name="Picture 34" descr="A graph of a function&#10;&#10;Description automatically generated">
            <a:extLst>
              <a:ext uri="{FF2B5EF4-FFF2-40B4-BE49-F238E27FC236}">
                <a16:creationId xmlns:a16="http://schemas.microsoft.com/office/drawing/2014/main" id="{5B97D716-7601-FDAB-303F-0F4FAB08FD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0121" y="2123750"/>
            <a:ext cx="10131762" cy="4342184"/>
          </a:xfrm>
          <a:prstGeom prst="rect">
            <a:avLst/>
          </a:prstGeom>
        </p:spPr>
      </p:pic>
      <mc:AlternateContent xmlns:mc="http://schemas.openxmlformats.org/markup-compatibility/2006" xmlns:a14="http://schemas.microsoft.com/office/drawing/2010/main">
        <mc:Choice Requires="a14">
          <p:sp>
            <p:nvSpPr>
              <p:cNvPr id="46" name="TextBox 45">
                <a:extLst>
                  <a:ext uri="{FF2B5EF4-FFF2-40B4-BE49-F238E27FC236}">
                    <a16:creationId xmlns:a16="http://schemas.microsoft.com/office/drawing/2014/main" id="{2D895C0F-A837-1486-9144-10828DFF2901}"/>
                  </a:ext>
                </a:extLst>
              </p:cNvPr>
              <p:cNvSpPr txBox="1"/>
              <p:nvPr/>
            </p:nvSpPr>
            <p:spPr>
              <a:xfrm>
                <a:off x="1030118" y="1158674"/>
                <a:ext cx="10131761" cy="845807"/>
              </a:xfrm>
              <a:prstGeom prst="roundRect">
                <a:avLst/>
              </a:prstGeom>
              <a:solidFill>
                <a:srgbClr val="FFF4E1"/>
              </a:solidFill>
              <a:ln w="28575">
                <a:noFill/>
              </a:ln>
            </p:spPr>
            <p:txBody>
              <a:bodyPr wrap="square" anchor="ctr">
                <a:noAutofit/>
              </a:bodyPr>
              <a:lstStyle/>
              <a:p>
                <a:pPr algn="ctr"/>
                <a14:m>
                  <m:oMathPara xmlns:m="http://schemas.openxmlformats.org/officeDocument/2006/math">
                    <m:oMathParaPr>
                      <m:jc m:val="centerGroup"/>
                    </m:oMathParaPr>
                    <m:oMath xmlns:m="http://schemas.openxmlformats.org/officeDocument/2006/math">
                      <m:r>
                        <a:rPr lang="en-US" sz="2200" b="1" i="1" smtClean="0">
                          <a:latin typeface="Cambria Math" panose="02040503050406030204" pitchFamily="18" charset="0"/>
                          <a:cs typeface="Segoe UI Semilight" panose="020B0402040204020203" pitchFamily="34" charset="0"/>
                        </a:rPr>
                        <m:t>𝑿</m:t>
                      </m:r>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𝟏</m:t>
                          </m:r>
                        </m:sub>
                      </m:sSub>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𝟐</m:t>
                          </m:r>
                        </m:sub>
                      </m:sSub>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𝟑</m:t>
                          </m:r>
                        </m:sub>
                      </m:sSub>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𝟒</m:t>
                          </m:r>
                        </m:sub>
                      </m:sSub>
                    </m:oMath>
                  </m:oMathPara>
                </a14:m>
                <a:endParaRPr lang="en-US" sz="2200" b="1" dirty="0">
                  <a:latin typeface="Segoe UI Semilight" panose="020B0402040204020203" pitchFamily="34" charset="0"/>
                  <a:cs typeface="Segoe UI Semilight" panose="020B0402040204020203" pitchFamily="34" charset="0"/>
                </a:endParaRPr>
              </a:p>
              <a:p>
                <a:pPr algn="ctr"/>
                <a:r>
                  <a:rPr lang="en-US" sz="2200" dirty="0">
                    <a:latin typeface="Segoe UI Semilight" panose="020B0402040204020203" pitchFamily="34" charset="0"/>
                    <a:cs typeface="Segoe UI Semilight" panose="020B0402040204020203" pitchFamily="34" charset="0"/>
                  </a:rPr>
                  <a:t>where each </a:t>
                </a:r>
                <a14:m>
                  <m:oMath xmlns:m="http://schemas.openxmlformats.org/officeDocument/2006/math">
                    <m:sSub>
                      <m:sSubPr>
                        <m:ctrlPr>
                          <a:rPr lang="en-US" sz="2200" i="1" smtClean="0">
                            <a:latin typeface="Cambria Math" panose="02040503050406030204" pitchFamily="18" charset="0"/>
                            <a:cs typeface="Segoe UI Semilight" panose="020B0402040204020203" pitchFamily="34" charset="0"/>
                          </a:rPr>
                        </m:ctrlPr>
                      </m:sSubPr>
                      <m:e>
                        <m:r>
                          <a:rPr lang="en-US" sz="2200" b="0" i="1" smtClean="0">
                            <a:latin typeface="Cambria Math" panose="02040503050406030204" pitchFamily="18" charset="0"/>
                            <a:cs typeface="Segoe UI Semilight" panose="020B0402040204020203" pitchFamily="34" charset="0"/>
                          </a:rPr>
                          <m:t>𝑋</m:t>
                        </m:r>
                      </m:e>
                      <m:sub>
                        <m:r>
                          <a:rPr lang="en-US" sz="2200" b="0" i="1" smtClean="0">
                            <a:latin typeface="Cambria Math" panose="02040503050406030204" pitchFamily="18" charset="0"/>
                            <a:cs typeface="Segoe UI Semilight" panose="020B0402040204020203" pitchFamily="34" charset="0"/>
                          </a:rPr>
                          <m:t>𝑖</m:t>
                        </m:r>
                      </m:sub>
                    </m:sSub>
                    <m:r>
                      <a:rPr lang="en-US" sz="2200" b="0" i="1" smtClean="0">
                        <a:latin typeface="Cambria Math" panose="02040503050406030204" pitchFamily="18" charset="0"/>
                        <a:cs typeface="Segoe UI Semilight" panose="020B0402040204020203" pitchFamily="34" charset="0"/>
                      </a:rPr>
                      <m:t>~</m:t>
                    </m:r>
                    <m:r>
                      <m:rPr>
                        <m:sty m:val="p"/>
                      </m:rPr>
                      <a:rPr lang="en-US" sz="2200" b="0" i="0" smtClean="0">
                        <a:latin typeface="Cambria Math" panose="02040503050406030204" pitchFamily="18" charset="0"/>
                        <a:cs typeface="Segoe UI Semilight" panose="020B0402040204020203" pitchFamily="34" charset="0"/>
                      </a:rPr>
                      <m:t>Unif</m:t>
                    </m:r>
                    <m:r>
                      <a:rPr lang="en-US" sz="2200" b="0" i="0" smtClean="0">
                        <a:latin typeface="Cambria Math" panose="02040503050406030204" pitchFamily="18" charset="0"/>
                        <a:cs typeface="Segoe UI Semilight" panose="020B0402040204020203" pitchFamily="34" charset="0"/>
                      </a:rPr>
                      <m:t>(0,1)</m:t>
                    </m:r>
                  </m:oMath>
                </a14:m>
                <a:r>
                  <a:rPr lang="en-US" sz="2200" dirty="0">
                    <a:latin typeface="Segoe UI Semilight" panose="020B0402040204020203" pitchFamily="34" charset="0"/>
                    <a:cs typeface="Segoe UI Semilight" panose="020B0402040204020203" pitchFamily="34" charset="0"/>
                  </a:rPr>
                  <a:t> and is independent</a:t>
                </a:r>
              </a:p>
            </p:txBody>
          </p:sp>
        </mc:Choice>
        <mc:Fallback xmlns="">
          <p:sp>
            <p:nvSpPr>
              <p:cNvPr id="46" name="TextBox 45">
                <a:extLst>
                  <a:ext uri="{FF2B5EF4-FFF2-40B4-BE49-F238E27FC236}">
                    <a16:creationId xmlns:a16="http://schemas.microsoft.com/office/drawing/2014/main" id="{2D895C0F-A837-1486-9144-10828DFF2901}"/>
                  </a:ext>
                </a:extLst>
              </p:cNvPr>
              <p:cNvSpPr txBox="1">
                <a:spLocks noRot="1" noChangeAspect="1" noMove="1" noResize="1" noEditPoints="1" noAdjustHandles="1" noChangeArrowheads="1" noChangeShapeType="1" noTextEdit="1"/>
              </p:cNvSpPr>
              <p:nvPr/>
            </p:nvSpPr>
            <p:spPr>
              <a:xfrm>
                <a:off x="1030118" y="1158674"/>
                <a:ext cx="10131761" cy="845807"/>
              </a:xfrm>
              <a:prstGeom prst="roundRect">
                <a:avLst/>
              </a:prstGeom>
              <a:blipFill>
                <a:blip r:embed="rId6"/>
                <a:stretch>
                  <a:fillRect b="-10072"/>
                </a:stretch>
              </a:blipFill>
              <a:ln w="28575">
                <a:noFill/>
              </a:ln>
            </p:spPr>
            <p:txBody>
              <a:bodyPr/>
              <a:lstStyle/>
              <a:p>
                <a:r>
                  <a:rPr lang="en-US">
                    <a:noFill/>
                  </a:rPr>
                  <a:t> </a:t>
                </a:r>
              </a:p>
            </p:txBody>
          </p:sp>
        </mc:Fallback>
      </mc:AlternateContent>
    </p:spTree>
    <p:extLst>
      <p:ext uri="{BB962C8B-B14F-4D97-AF65-F5344CB8AC3E}">
        <p14:creationId xmlns:p14="http://schemas.microsoft.com/office/powerpoint/2010/main" val="31962093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B202F3A6-E07F-8BC0-0A51-033005337BB9}"/>
              </a:ext>
            </a:extLst>
          </p:cNvPr>
          <p:cNvCxnSpPr>
            <a:cxnSpLocks/>
          </p:cNvCxnSpPr>
          <p:nvPr/>
        </p:nvCxnSpPr>
        <p:spPr>
          <a:xfrm>
            <a:off x="6096000" y="445770"/>
            <a:ext cx="0" cy="6035040"/>
          </a:xfrm>
          <a:prstGeom prst="line">
            <a:avLst/>
          </a:prstGeom>
          <a:ln w="38100">
            <a:solidFill>
              <a:schemeClr val="accent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6811CEE-599E-C888-AF97-8A97DBEEF38E}"/>
              </a:ext>
            </a:extLst>
          </p:cNvPr>
          <p:cNvSpPr>
            <a:spLocks noGrp="1"/>
          </p:cNvSpPr>
          <p:nvPr>
            <p:ph type="title"/>
          </p:nvPr>
        </p:nvSpPr>
        <p:spPr>
          <a:xfrm>
            <a:off x="575239" y="263276"/>
            <a:ext cx="5520761" cy="1014667"/>
          </a:xfrm>
        </p:spPr>
        <p:txBody>
          <a:bodyPr>
            <a:normAutofit/>
          </a:bodyPr>
          <a:lstStyle/>
          <a:p>
            <a:r>
              <a:rPr lang="en-US" b="1" i="1" dirty="0"/>
              <a:t>Discrete</a:t>
            </a:r>
            <a:r>
              <a:rPr lang="en-US" dirty="0"/>
              <a:t> RVs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A27EACA-9C17-3F8D-FFBF-E86D995118E4}"/>
                  </a:ext>
                </a:extLst>
              </p:cNvPr>
              <p:cNvSpPr>
                <a:spLocks noGrp="1"/>
              </p:cNvSpPr>
              <p:nvPr>
                <p:ph idx="1"/>
              </p:nvPr>
            </p:nvSpPr>
            <p:spPr>
              <a:xfrm>
                <a:off x="575240" y="1166676"/>
                <a:ext cx="5445733" cy="5302703"/>
              </a:xfrm>
            </p:spPr>
            <p:txBody>
              <a:bodyPr>
                <a:normAutofit/>
              </a:bodyPr>
              <a:lstStyle/>
              <a:p>
                <a:r>
                  <a:rPr lang="en-US" sz="2000" b="1" dirty="0">
                    <a:solidFill>
                      <a:schemeClr val="accent5"/>
                    </a:solidFill>
                  </a:rPr>
                  <a:t>Support</a:t>
                </a:r>
                <a:r>
                  <a:rPr lang="en-US" sz="2000" b="1" dirty="0"/>
                  <a:t> </a:t>
                </a:r>
                <a:r>
                  <a:rPr lang="en-US" sz="2000" dirty="0"/>
                  <a:t>is </a:t>
                </a:r>
                <a:r>
                  <a:rPr lang="en-US" sz="2000" u="sng" dirty="0"/>
                  <a:t>finite/countably infinite </a:t>
                </a:r>
                <a:r>
                  <a:rPr lang="en-US" sz="2000" dirty="0"/>
                  <a:t>(e.g. </a:t>
                </a:r>
                <a:r>
                  <a:rPr lang="en-US" sz="2000" i="1" dirty="0"/>
                  <a:t>integers</a:t>
                </a:r>
                <a:r>
                  <a:rPr lang="en-US" sz="2000" dirty="0"/>
                  <a:t>)</a:t>
                </a:r>
              </a:p>
              <a:p>
                <a:endParaRPr lang="en-US" sz="500" dirty="0"/>
              </a:p>
              <a:p>
                <a:r>
                  <a:rPr lang="en-US" sz="2000" b="1" dirty="0">
                    <a:solidFill>
                      <a:schemeClr val="accent5"/>
                    </a:solidFill>
                  </a:rPr>
                  <a:t>Probability mass function</a:t>
                </a:r>
                <a:r>
                  <a:rPr lang="en-US" sz="2000" dirty="0">
                    <a:solidFill>
                      <a:schemeClr val="accent5"/>
                    </a:solidFill>
                  </a:rPr>
                  <a:t> </a:t>
                </a: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𝑝</m:t>
                        </m:r>
                      </m:e>
                      <m:sub>
                        <m:r>
                          <a:rPr lang="en-US" sz="2000" b="0" i="1" smtClean="0">
                            <a:latin typeface="Cambria Math" panose="02040503050406030204" pitchFamily="18" charset="0"/>
                          </a:rPr>
                          <m:t>𝑋</m:t>
                        </m:r>
                      </m:sub>
                    </m:sSub>
                    <m:d>
                      <m:dPr>
                        <m:ctrlPr>
                          <a:rPr lang="en-US" sz="2000" b="0" i="1" smtClean="0">
                            <a:latin typeface="Cambria Math" panose="02040503050406030204" pitchFamily="18" charset="0"/>
                          </a:rPr>
                        </m:ctrlPr>
                      </m:dPr>
                      <m:e>
                        <m:r>
                          <a:rPr lang="en-US" sz="2000" b="0" i="1" smtClean="0">
                            <a:latin typeface="Cambria Math" panose="02040503050406030204" pitchFamily="18" charset="0"/>
                          </a:rPr>
                          <m:t>𝑘</m:t>
                        </m:r>
                      </m:e>
                    </m:d>
                  </m:oMath>
                </a14:m>
                <a:r>
                  <a:rPr lang="en-US" sz="2000" dirty="0"/>
                  <a:t> gives probability of each value in support</a:t>
                </a:r>
              </a:p>
              <a:p>
                <a:endParaRPr lang="en-US" sz="2000" dirty="0"/>
              </a:p>
              <a:p>
                <a:endParaRPr lang="en-US" sz="2000" dirty="0"/>
              </a:p>
              <a:p>
                <a:endParaRPr lang="en-US" sz="2000" dirty="0"/>
              </a:p>
              <a:p>
                <a:pPr marL="0" indent="0">
                  <a:buNone/>
                </a:pPr>
                <a:endParaRPr lang="en-US" sz="2000" dirty="0"/>
              </a:p>
              <a:p>
                <a:pPr marL="0" indent="0">
                  <a:buNone/>
                </a:pPr>
                <a:endParaRPr lang="en-US" sz="2000" dirty="0"/>
              </a:p>
              <a:p>
                <a:endParaRPr lang="en-US" sz="400" b="1" dirty="0"/>
              </a:p>
              <a:p>
                <a:endParaRPr lang="en-US" sz="2000" b="1" dirty="0">
                  <a:solidFill>
                    <a:schemeClr val="accent5"/>
                  </a:solidFill>
                </a:endParaRPr>
              </a:p>
            </p:txBody>
          </p:sp>
        </mc:Choice>
        <mc:Fallback xmlns="">
          <p:sp>
            <p:nvSpPr>
              <p:cNvPr id="3" name="Content Placeholder 2">
                <a:extLst>
                  <a:ext uri="{FF2B5EF4-FFF2-40B4-BE49-F238E27FC236}">
                    <a16:creationId xmlns:a16="http://schemas.microsoft.com/office/drawing/2014/main" id="{BA27EACA-9C17-3F8D-FFBF-E86D995118E4}"/>
                  </a:ext>
                </a:extLst>
              </p:cNvPr>
              <p:cNvSpPr>
                <a:spLocks noGrp="1" noRot="1" noChangeAspect="1" noMove="1" noResize="1" noEditPoints="1" noAdjustHandles="1" noChangeArrowheads="1" noChangeShapeType="1" noTextEdit="1"/>
              </p:cNvSpPr>
              <p:nvPr>
                <p:ph idx="1"/>
              </p:nvPr>
            </p:nvSpPr>
            <p:spPr>
              <a:xfrm>
                <a:off x="575240" y="1166676"/>
                <a:ext cx="5445733" cy="5302703"/>
              </a:xfrm>
              <a:blipFill>
                <a:blip r:embed="rId2"/>
                <a:stretch>
                  <a:fillRect l="-336" t="-1034" r="-895"/>
                </a:stretch>
              </a:blipFill>
            </p:spPr>
            <p:txBody>
              <a:bodyPr/>
              <a:lstStyle/>
              <a:p>
                <a:r>
                  <a:rPr lang="en-US">
                    <a:noFill/>
                  </a:rPr>
                  <a:t> </a:t>
                </a:r>
              </a:p>
            </p:txBody>
          </p:sp>
        </mc:Fallback>
      </mc:AlternateContent>
      <p:sp>
        <p:nvSpPr>
          <p:cNvPr id="4" name="Title 1">
            <a:extLst>
              <a:ext uri="{FF2B5EF4-FFF2-40B4-BE49-F238E27FC236}">
                <a16:creationId xmlns:a16="http://schemas.microsoft.com/office/drawing/2014/main" id="{99564E2D-F71A-6DCB-461C-AF14B0D2DA38}"/>
              </a:ext>
            </a:extLst>
          </p:cNvPr>
          <p:cNvSpPr txBox="1">
            <a:spLocks/>
          </p:cNvSpPr>
          <p:nvPr/>
        </p:nvSpPr>
        <p:spPr>
          <a:xfrm>
            <a:off x="6278880" y="263276"/>
            <a:ext cx="5520761" cy="1014667"/>
          </a:xfrm>
          <a:prstGeom prst="rect">
            <a:avLst/>
          </a:prstGeom>
        </p:spPr>
        <p:txBody>
          <a:bodyPr vert="horz" lIns="91440" tIns="45720" rIns="91440" bIns="45720" rtlCol="0" anchor="ctr">
            <a:normAutofit/>
          </a:bodyPr>
          <a:lstStyle>
            <a:lvl1pPr algn="l" defTabSz="914400" rtl="0" eaLnBrk="1" latinLnBrk="0" hangingPunct="1">
              <a:lnSpc>
                <a:spcPct val="80000"/>
              </a:lnSpc>
              <a:spcBef>
                <a:spcPct val="0"/>
              </a:spcBef>
              <a:buNone/>
              <a:defRPr sz="4400" kern="1200" cap="none" spc="100" baseline="0">
                <a:solidFill>
                  <a:schemeClr val="tx1">
                    <a:lumMod val="95000"/>
                    <a:lumOff val="5000"/>
                  </a:schemeClr>
                </a:solidFill>
                <a:latin typeface="Segoe UI" panose="020B0502040204020203" pitchFamily="34" charset="0"/>
                <a:ea typeface="+mj-ea"/>
                <a:cs typeface="Segoe UI" panose="020B0502040204020203" pitchFamily="34" charset="0"/>
              </a:defRPr>
            </a:lvl1pPr>
          </a:lstStyle>
          <a:p>
            <a:r>
              <a:rPr lang="en-US" b="1" i="1" dirty="0"/>
              <a:t>Continuous</a:t>
            </a:r>
            <a:r>
              <a:rPr lang="en-US" dirty="0"/>
              <a:t> RVs</a:t>
            </a:r>
          </a:p>
        </p:txBody>
      </p:sp>
      <mc:AlternateContent xmlns:mc="http://schemas.openxmlformats.org/markup-compatibility/2006" xmlns:a14="http://schemas.microsoft.com/office/drawing/2010/main">
        <mc:Choice Requires="a14">
          <p:sp>
            <p:nvSpPr>
              <p:cNvPr id="5" name="Content Placeholder 2">
                <a:extLst>
                  <a:ext uri="{FF2B5EF4-FFF2-40B4-BE49-F238E27FC236}">
                    <a16:creationId xmlns:a16="http://schemas.microsoft.com/office/drawing/2014/main" id="{CC59F384-8D8D-5895-0D89-85420EEEABF8}"/>
                  </a:ext>
                </a:extLst>
              </p:cNvPr>
              <p:cNvSpPr txBox="1">
                <a:spLocks/>
              </p:cNvSpPr>
              <p:nvPr/>
            </p:nvSpPr>
            <p:spPr>
              <a:xfrm>
                <a:off x="6278880" y="1166676"/>
                <a:ext cx="6214110" cy="5714184"/>
              </a:xfrm>
              <a:prstGeom prst="rect">
                <a:avLst/>
              </a:prstGeom>
            </p:spPr>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800" kern="1200">
                    <a:solidFill>
                      <a:schemeClr val="tx1"/>
                    </a:solidFill>
                    <a:latin typeface="Segoe UI Semilight" panose="020B0402040204020203" pitchFamily="34" charset="0"/>
                    <a:ea typeface="+mn-ea"/>
                    <a:cs typeface="Segoe UI Semilight" panose="020B0402040204020203" pitchFamily="34" charset="0"/>
                  </a:defRPr>
                </a:lvl1pPr>
                <a:lvl2pPr marL="128016" indent="0" algn="l" defTabSz="914400" rtl="0" eaLnBrk="1" latinLnBrk="0" hangingPunct="1">
                  <a:lnSpc>
                    <a:spcPct val="90000"/>
                  </a:lnSpc>
                  <a:spcBef>
                    <a:spcPts val="200"/>
                  </a:spcBef>
                  <a:spcAft>
                    <a:spcPts val="400"/>
                  </a:spcAft>
                  <a:buClr>
                    <a:srgbClr val="B6A479"/>
                  </a:buClr>
                  <a:buFont typeface="Segoe UI Semilight" panose="020B0402040204020203" pitchFamily="34" charset="0"/>
                  <a:buNone/>
                  <a:defRPr sz="2400" kern="1200" baseline="0">
                    <a:solidFill>
                      <a:schemeClr val="tx1"/>
                    </a:solidFill>
                    <a:latin typeface="Segoe UI Semilight" panose="020B0402040204020203" pitchFamily="34" charset="0"/>
                    <a:ea typeface="+mn-ea"/>
                    <a:cs typeface="Segoe UI Semilight" panose="020B0402040204020203" pitchFamily="34" charset="0"/>
                  </a:defRPr>
                </a:lvl2pPr>
                <a:lvl3pPr marL="448056"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3pPr>
                <a:lvl4pPr marL="59436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4pPr>
                <a:lvl5pPr marL="77724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r>
                  <a:rPr lang="en-US" sz="2000" b="1" dirty="0">
                    <a:solidFill>
                      <a:schemeClr val="accent5"/>
                    </a:solidFill>
                  </a:rPr>
                  <a:t>Support</a:t>
                </a:r>
                <a:r>
                  <a:rPr lang="en-US" sz="2000" b="1" dirty="0"/>
                  <a:t> </a:t>
                </a:r>
                <a:r>
                  <a:rPr lang="en-US" sz="2000" dirty="0"/>
                  <a:t>is </a:t>
                </a:r>
                <a:r>
                  <a:rPr lang="en-US" sz="2000" u="sng" dirty="0"/>
                  <a:t>uncountably infinite</a:t>
                </a:r>
                <a:r>
                  <a:rPr lang="en-US" sz="2000" dirty="0"/>
                  <a:t> (e.g., </a:t>
                </a:r>
                <a:r>
                  <a:rPr lang="en-US" sz="2000" i="1" dirty="0"/>
                  <a:t>real numbers</a:t>
                </a:r>
                <a:r>
                  <a:rPr lang="en-US" sz="2000" dirty="0"/>
                  <a:t>)</a:t>
                </a:r>
              </a:p>
              <a:p>
                <a:pPr>
                  <a:spcBef>
                    <a:spcPts val="700"/>
                  </a:spcBef>
                  <a:spcAft>
                    <a:spcPts val="0"/>
                  </a:spcAft>
                </a:pPr>
                <a14:m>
                  <m:oMath xmlns:m="http://schemas.openxmlformats.org/officeDocument/2006/math">
                    <m:r>
                      <a:rPr lang="en-US" sz="1500" b="1" i="1" smtClean="0">
                        <a:solidFill>
                          <a:schemeClr val="tx2">
                            <a:lumMod val="75000"/>
                          </a:schemeClr>
                        </a:solidFill>
                        <a:latin typeface="Cambria Math" panose="02040503050406030204" pitchFamily="18" charset="0"/>
                      </a:rPr>
                      <m:t>ℙ</m:t>
                    </m:r>
                    <m:d>
                      <m:dPr>
                        <m:ctrlPr>
                          <a:rPr lang="en-US" sz="1500" b="1" i="1" smtClean="0">
                            <a:solidFill>
                              <a:schemeClr val="tx2">
                                <a:lumMod val="75000"/>
                              </a:schemeClr>
                            </a:solidFill>
                            <a:latin typeface="Cambria Math" panose="02040503050406030204" pitchFamily="18" charset="0"/>
                          </a:rPr>
                        </m:ctrlPr>
                      </m:dPr>
                      <m:e>
                        <m:r>
                          <a:rPr lang="en-US" sz="1500" b="1" i="1" smtClean="0">
                            <a:solidFill>
                              <a:schemeClr val="tx2">
                                <a:lumMod val="75000"/>
                              </a:schemeClr>
                            </a:solidFill>
                            <a:latin typeface="Cambria Math" panose="02040503050406030204" pitchFamily="18" charset="0"/>
                          </a:rPr>
                          <m:t>𝑿</m:t>
                        </m:r>
                        <m:r>
                          <a:rPr lang="en-US" sz="1500" b="1" i="1" smtClean="0">
                            <a:solidFill>
                              <a:schemeClr val="tx2">
                                <a:lumMod val="75000"/>
                              </a:schemeClr>
                            </a:solidFill>
                            <a:latin typeface="Cambria Math" panose="02040503050406030204" pitchFamily="18" charset="0"/>
                          </a:rPr>
                          <m:t>=</m:t>
                        </m:r>
                        <m:r>
                          <a:rPr lang="en-US" sz="1500" b="1" i="1" smtClean="0">
                            <a:solidFill>
                              <a:schemeClr val="tx2">
                                <a:lumMod val="75000"/>
                              </a:schemeClr>
                            </a:solidFill>
                            <a:latin typeface="Cambria Math" panose="02040503050406030204" pitchFamily="18" charset="0"/>
                          </a:rPr>
                          <m:t>𝒌</m:t>
                        </m:r>
                      </m:e>
                    </m:d>
                    <m:r>
                      <a:rPr lang="en-US" sz="1500" b="1" i="1" smtClean="0">
                        <a:solidFill>
                          <a:schemeClr val="tx2">
                            <a:lumMod val="75000"/>
                          </a:schemeClr>
                        </a:solidFill>
                        <a:latin typeface="Cambria Math" panose="02040503050406030204" pitchFamily="18" charset="0"/>
                      </a:rPr>
                      <m:t>=</m:t>
                    </m:r>
                    <m:f>
                      <m:fPr>
                        <m:ctrlPr>
                          <a:rPr lang="en-US" sz="1500" b="1" i="1" smtClean="0">
                            <a:solidFill>
                              <a:schemeClr val="tx2">
                                <a:lumMod val="75000"/>
                              </a:schemeClr>
                            </a:solidFill>
                            <a:latin typeface="Cambria Math" panose="02040503050406030204" pitchFamily="18" charset="0"/>
                          </a:rPr>
                        </m:ctrlPr>
                      </m:fPr>
                      <m:num>
                        <m:r>
                          <a:rPr lang="en-US" sz="1500" b="1" i="1" smtClean="0">
                            <a:solidFill>
                              <a:schemeClr val="tx2">
                                <a:lumMod val="75000"/>
                              </a:schemeClr>
                            </a:solidFill>
                            <a:latin typeface="Cambria Math" panose="02040503050406030204" pitchFamily="18" charset="0"/>
                          </a:rPr>
                          <m:t>𝟏</m:t>
                        </m:r>
                      </m:num>
                      <m:den>
                        <m:r>
                          <a:rPr lang="en-US" sz="1500" b="1" i="1" smtClean="0">
                            <a:solidFill>
                              <a:schemeClr val="tx2">
                                <a:lumMod val="75000"/>
                              </a:schemeClr>
                            </a:solidFill>
                            <a:latin typeface="Cambria Math" panose="02040503050406030204" pitchFamily="18" charset="0"/>
                          </a:rPr>
                          <m:t>∞</m:t>
                        </m:r>
                      </m:den>
                    </m:f>
                    <m:r>
                      <a:rPr lang="en-US" sz="1500" b="1" i="1" smtClean="0">
                        <a:solidFill>
                          <a:schemeClr val="tx2">
                            <a:lumMod val="75000"/>
                          </a:schemeClr>
                        </a:solidFill>
                        <a:latin typeface="Cambria Math" panose="02040503050406030204" pitchFamily="18" charset="0"/>
                      </a:rPr>
                      <m:t>=</m:t>
                    </m:r>
                    <m:r>
                      <a:rPr lang="en-US" sz="1500" b="1" i="1" smtClean="0">
                        <a:solidFill>
                          <a:schemeClr val="tx2">
                            <a:lumMod val="75000"/>
                          </a:schemeClr>
                        </a:solidFill>
                        <a:latin typeface="Cambria Math" panose="02040503050406030204" pitchFamily="18" charset="0"/>
                      </a:rPr>
                      <m:t>𝟎</m:t>
                    </m:r>
                  </m:oMath>
                </a14:m>
                <a:r>
                  <a:rPr lang="en-US" sz="1500" b="1" dirty="0">
                    <a:solidFill>
                      <a:schemeClr val="tx2">
                        <a:lumMod val="75000"/>
                      </a:schemeClr>
                    </a:solidFill>
                  </a:rPr>
                  <a:t> so we don’t use PMF. instead...</a:t>
                </a:r>
              </a:p>
              <a:p>
                <a:pPr>
                  <a:spcBef>
                    <a:spcPts val="0"/>
                  </a:spcBef>
                </a:pPr>
                <a:r>
                  <a:rPr lang="en-US" sz="2000" b="1" dirty="0">
                    <a:solidFill>
                      <a:schemeClr val="accent5"/>
                    </a:solidFill>
                  </a:rPr>
                  <a:t>Probability </a:t>
                </a:r>
                <a:r>
                  <a:rPr lang="en-US" sz="2000" b="1" u="sng" dirty="0">
                    <a:solidFill>
                      <a:schemeClr val="accent5"/>
                    </a:solidFill>
                  </a:rPr>
                  <a:t>density</a:t>
                </a:r>
                <a:r>
                  <a:rPr lang="en-US" sz="2000" b="1" dirty="0">
                    <a:solidFill>
                      <a:schemeClr val="accent5"/>
                    </a:solidFill>
                  </a:rPr>
                  <a:t> function </a:t>
                </a:r>
                <a14:m>
                  <m:oMath xmlns:m="http://schemas.openxmlformats.org/officeDocument/2006/math">
                    <m:sSub>
                      <m:sSubPr>
                        <m:ctrlPr>
                          <a:rPr lang="en-US" sz="2000" b="1" i="1" smtClean="0">
                            <a:latin typeface="Cambria Math" panose="02040503050406030204" pitchFamily="18" charset="0"/>
                          </a:rPr>
                        </m:ctrlPr>
                      </m:sSubPr>
                      <m:e>
                        <m:r>
                          <a:rPr lang="en-US" sz="2000" b="1" i="1" smtClean="0">
                            <a:latin typeface="Cambria Math" panose="02040503050406030204" pitchFamily="18" charset="0"/>
                          </a:rPr>
                          <m:t>𝒇</m:t>
                        </m:r>
                      </m:e>
                      <m:sub>
                        <m:r>
                          <a:rPr lang="en-US" sz="2000" b="1" i="1" smtClean="0">
                            <a:latin typeface="Cambria Math" panose="02040503050406030204" pitchFamily="18" charset="0"/>
                          </a:rPr>
                          <m:t>𝑿</m:t>
                        </m:r>
                      </m:sub>
                    </m:sSub>
                    <m:r>
                      <a:rPr lang="en-US" sz="2000" b="1" i="1" smtClean="0">
                        <a:latin typeface="Cambria Math" panose="02040503050406030204" pitchFamily="18" charset="0"/>
                      </a:rPr>
                      <m:t>(</m:t>
                    </m:r>
                    <m:r>
                      <a:rPr lang="en-US" sz="2000" b="1" i="1" smtClean="0">
                        <a:latin typeface="Cambria Math" panose="02040503050406030204" pitchFamily="18" charset="0"/>
                      </a:rPr>
                      <m:t>𝒌</m:t>
                    </m:r>
                    <m:r>
                      <a:rPr lang="en-US" sz="2000" b="1" i="1" smtClean="0">
                        <a:latin typeface="Cambria Math" panose="02040503050406030204" pitchFamily="18" charset="0"/>
                      </a:rPr>
                      <m:t>)</m:t>
                    </m:r>
                  </m:oMath>
                </a14:m>
                <a:r>
                  <a:rPr lang="en-US" sz="2000" dirty="0"/>
                  <a:t> describes relative chances of taking values around </a:t>
                </a:r>
                <a14:m>
                  <m:oMath xmlns:m="http://schemas.openxmlformats.org/officeDocument/2006/math">
                    <m:r>
                      <a:rPr lang="en-US" sz="2000" i="1" dirty="0" smtClean="0">
                        <a:latin typeface="Cambria Math" panose="02040503050406030204" pitchFamily="18" charset="0"/>
                      </a:rPr>
                      <m:t>𝑘</m:t>
                    </m:r>
                  </m:oMath>
                </a14:m>
                <a:r>
                  <a:rPr lang="en-US" sz="2000" dirty="0"/>
                  <a:t> </a:t>
                </a:r>
              </a:p>
              <a:p>
                <a:endParaRPr lang="en-US" sz="2000" dirty="0"/>
              </a:p>
              <a:p>
                <a:endParaRPr lang="en-US" sz="2000" dirty="0"/>
              </a:p>
              <a:p>
                <a:pPr marL="0" indent="0">
                  <a:buNone/>
                </a:pPr>
                <a:endParaRPr lang="en-US" sz="2000" dirty="0"/>
              </a:p>
              <a:p>
                <a:pPr marL="0" indent="0">
                  <a:buNone/>
                </a:pPr>
                <a:endParaRPr lang="en-US" sz="2000" dirty="0"/>
              </a:p>
              <a:p>
                <a:pPr marL="0" indent="0">
                  <a:buNone/>
                </a:pPr>
                <a:endParaRPr lang="en-US" sz="1400" dirty="0"/>
              </a:p>
              <a:p>
                <a:pPr marL="0" indent="0">
                  <a:buNone/>
                </a:pPr>
                <a:endParaRPr lang="en-US" sz="1400" dirty="0"/>
              </a:p>
              <a:p>
                <a:pPr>
                  <a:spcAft>
                    <a:spcPts val="0"/>
                  </a:spcAft>
                </a:pPr>
                <a:endParaRPr lang="en-US" sz="2000" b="1" dirty="0">
                  <a:solidFill>
                    <a:schemeClr val="accent5"/>
                  </a:solidFill>
                </a:endParaRPr>
              </a:p>
            </p:txBody>
          </p:sp>
        </mc:Choice>
        <mc:Fallback xmlns="">
          <p:sp>
            <p:nvSpPr>
              <p:cNvPr id="5" name="Content Placeholder 2">
                <a:extLst>
                  <a:ext uri="{FF2B5EF4-FFF2-40B4-BE49-F238E27FC236}">
                    <a16:creationId xmlns:a16="http://schemas.microsoft.com/office/drawing/2014/main" id="{CC59F384-8D8D-5895-0D89-85420EEEABF8}"/>
                  </a:ext>
                </a:extLst>
              </p:cNvPr>
              <p:cNvSpPr txBox="1">
                <a:spLocks noRot="1" noChangeAspect="1" noMove="1" noResize="1" noEditPoints="1" noAdjustHandles="1" noChangeArrowheads="1" noChangeShapeType="1" noTextEdit="1"/>
              </p:cNvSpPr>
              <p:nvPr/>
            </p:nvSpPr>
            <p:spPr>
              <a:xfrm>
                <a:off x="6278880" y="1166676"/>
                <a:ext cx="6214110" cy="5714184"/>
              </a:xfrm>
              <a:prstGeom prst="rect">
                <a:avLst/>
              </a:prstGeom>
              <a:blipFill>
                <a:blip r:embed="rId3"/>
                <a:stretch>
                  <a:fillRect l="-1079" t="-959"/>
                </a:stretch>
              </a:blipFill>
            </p:spPr>
            <p:txBody>
              <a:bodyPr/>
              <a:lstStyle/>
              <a:p>
                <a:r>
                  <a:rPr lang="en-US">
                    <a:noFill/>
                  </a:rPr>
                  <a:t> </a:t>
                </a:r>
              </a:p>
            </p:txBody>
          </p:sp>
        </mc:Fallback>
      </mc:AlternateContent>
      <p:pic>
        <p:nvPicPr>
          <p:cNvPr id="6" name="Picture 5" descr="A graph and diagram of a graph&#10;&#10;Description automatically generated">
            <a:extLst>
              <a:ext uri="{FF2B5EF4-FFF2-40B4-BE49-F238E27FC236}">
                <a16:creationId xmlns:a16="http://schemas.microsoft.com/office/drawing/2014/main" id="{187D3242-4E04-3638-E14F-BED8354510C5}"/>
              </a:ext>
            </a:extLst>
          </p:cNvPr>
          <p:cNvPicPr>
            <a:picLocks noChangeAspect="1"/>
          </p:cNvPicPr>
          <p:nvPr/>
        </p:nvPicPr>
        <p:blipFill rotWithShape="1">
          <a:blip r:embed="rId4">
            <a:extLst>
              <a:ext uri="{28A0092B-C50C-407E-A947-70E740481C1C}">
                <a14:useLocalDpi xmlns:a14="http://schemas.microsoft.com/office/drawing/2010/main" val="0"/>
              </a:ext>
            </a:extLst>
          </a:blip>
          <a:srcRect l="10681" t="22254" r="34806" b="57308"/>
          <a:stretch/>
        </p:blipFill>
        <p:spPr>
          <a:xfrm>
            <a:off x="264442" y="2434590"/>
            <a:ext cx="3162618" cy="1485900"/>
          </a:xfrm>
          <a:prstGeom prst="rect">
            <a:avLst/>
          </a:prstGeom>
        </p:spPr>
      </p:pic>
      <p:pic>
        <p:nvPicPr>
          <p:cNvPr id="7" name="Picture 6" descr="A graph and diagram of a graph&#10;&#10;Description automatically generated">
            <a:extLst>
              <a:ext uri="{FF2B5EF4-FFF2-40B4-BE49-F238E27FC236}">
                <a16:creationId xmlns:a16="http://schemas.microsoft.com/office/drawing/2014/main" id="{FC2847A3-85A4-65AD-8AC6-861DFC83DAAB}"/>
              </a:ext>
            </a:extLst>
          </p:cNvPr>
          <p:cNvPicPr>
            <a:picLocks noChangeAspect="1"/>
          </p:cNvPicPr>
          <p:nvPr/>
        </p:nvPicPr>
        <p:blipFill rotWithShape="1">
          <a:blip r:embed="rId4">
            <a:extLst>
              <a:ext uri="{28A0092B-C50C-407E-A947-70E740481C1C}">
                <a14:useLocalDpi xmlns:a14="http://schemas.microsoft.com/office/drawing/2010/main" val="0"/>
              </a:ext>
            </a:extLst>
          </a:blip>
          <a:srcRect l="10681" t="42692" r="25478" b="31600"/>
          <a:stretch/>
        </p:blipFill>
        <p:spPr>
          <a:xfrm>
            <a:off x="6353908" y="2551087"/>
            <a:ext cx="2944688" cy="1485900"/>
          </a:xfrm>
          <a:prstGeom prst="rect">
            <a:avLst/>
          </a:prstGeom>
        </p:spPr>
      </p:pic>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C9F9E8C7-23F0-1AAE-DF95-1CEA86F16841}"/>
                  </a:ext>
                </a:extLst>
              </p:cNvPr>
              <p:cNvSpPr txBox="1"/>
              <p:nvPr/>
            </p:nvSpPr>
            <p:spPr>
              <a:xfrm>
                <a:off x="3270723" y="2477979"/>
                <a:ext cx="1858509" cy="1273754"/>
              </a:xfrm>
              <a:prstGeom prst="roundRect">
                <a:avLst/>
              </a:prstGeom>
              <a:noFill/>
              <a:ln w="28575">
                <a:solidFill>
                  <a:schemeClr val="accent4">
                    <a:lumMod val="75000"/>
                  </a:schemeClr>
                </a:solidFill>
              </a:ln>
            </p:spPr>
            <p:txBody>
              <a:bodyPr wrap="square">
                <a:spAutoFit/>
              </a:bodyPr>
              <a:lstStyle/>
              <a:p>
                <a:pPr/>
                <a14:m>
                  <m:oMathPara xmlns:m="http://schemas.openxmlformats.org/officeDocument/2006/math">
                    <m:oMathParaPr>
                      <m:jc m:val="centerGroup"/>
                    </m:oMathParaPr>
                    <m:oMath xmlns:m="http://schemas.openxmlformats.org/officeDocument/2006/math">
                      <m:nary>
                        <m:naryPr>
                          <m:chr m:val="∑"/>
                          <m:supHide m:val="on"/>
                          <m:ctrlPr>
                            <a:rPr lang="en-US" b="0" i="1" smtClean="0">
                              <a:latin typeface="Cambria Math" panose="02040503050406030204" pitchFamily="18" charset="0"/>
                            </a:rPr>
                          </m:ctrlPr>
                        </m:naryPr>
                        <m:sub>
                          <m:r>
                            <a:rPr lang="en-US" b="0" i="1" smtClean="0">
                              <a:latin typeface="Cambria Math" panose="02040503050406030204" pitchFamily="18" charset="0"/>
                            </a:rPr>
                            <m:t>𝑘</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Ω</m:t>
                              </m:r>
                            </m:e>
                            <m:sub>
                              <m:r>
                                <a:rPr lang="en-US" b="0" i="1" smtClean="0">
                                  <a:latin typeface="Cambria Math" panose="02040503050406030204" pitchFamily="18" charset="0"/>
                                </a:rPr>
                                <m:t>𝑋</m:t>
                              </m:r>
                            </m:sub>
                          </m:sSub>
                        </m:sub>
                        <m:sup/>
                        <m:e>
                          <m:sSub>
                            <m:sSubPr>
                              <m:ctrlPr>
                                <a:rPr lang="en-US" i="1">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𝑋</m:t>
                              </m:r>
                            </m:sub>
                          </m:sSub>
                          <m:r>
                            <a:rPr lang="en-US" i="1">
                              <a:latin typeface="Cambria Math" panose="02040503050406030204" pitchFamily="18" charset="0"/>
                            </a:rPr>
                            <m:t>(</m:t>
                          </m:r>
                          <m:r>
                            <a:rPr lang="en-US" b="0" i="1" smtClean="0">
                              <a:latin typeface="Cambria Math" panose="02040503050406030204" pitchFamily="18" charset="0"/>
                            </a:rPr>
                            <m:t>𝑘</m:t>
                          </m:r>
                          <m:r>
                            <a:rPr lang="en-US" i="1">
                              <a:latin typeface="Cambria Math" panose="02040503050406030204" pitchFamily="18" charset="0"/>
                            </a:rPr>
                            <m:t>)</m:t>
                          </m:r>
                        </m:e>
                      </m:nary>
                      <m:r>
                        <a:rPr lang="en-US" b="0" i="1" smtClean="0">
                          <a:latin typeface="Cambria Math" panose="02040503050406030204" pitchFamily="18" charset="0"/>
                        </a:rPr>
                        <m:t>=1</m:t>
                      </m:r>
                    </m:oMath>
                  </m:oMathPara>
                </a14:m>
                <a:endParaRPr lang="en-US" dirty="0"/>
              </a:p>
              <a:p>
                <a:endParaRPr lang="en-US" sz="500" dirty="0"/>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0≤</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r>
                        <a:rPr lang="en-US" b="0" i="1" smtClean="0">
                          <a:latin typeface="Cambria Math" panose="02040503050406030204" pitchFamily="18" charset="0"/>
                        </a:rPr>
                        <m:t>≤1</m:t>
                      </m:r>
                    </m:oMath>
                  </m:oMathPara>
                </a14:m>
                <a:endParaRPr lang="en-US" dirty="0"/>
              </a:p>
            </p:txBody>
          </p:sp>
        </mc:Choice>
        <mc:Fallback xmlns="">
          <p:sp>
            <p:nvSpPr>
              <p:cNvPr id="13" name="TextBox 12">
                <a:extLst>
                  <a:ext uri="{FF2B5EF4-FFF2-40B4-BE49-F238E27FC236}">
                    <a16:creationId xmlns:a16="http://schemas.microsoft.com/office/drawing/2014/main" id="{C9F9E8C7-23F0-1AAE-DF95-1CEA86F16841}"/>
                  </a:ext>
                </a:extLst>
              </p:cNvPr>
              <p:cNvSpPr txBox="1">
                <a:spLocks noRot="1" noChangeAspect="1" noMove="1" noResize="1" noEditPoints="1" noAdjustHandles="1" noChangeArrowheads="1" noChangeShapeType="1" noTextEdit="1"/>
              </p:cNvSpPr>
              <p:nvPr/>
            </p:nvSpPr>
            <p:spPr>
              <a:xfrm>
                <a:off x="3270723" y="2477979"/>
                <a:ext cx="1858509" cy="1273754"/>
              </a:xfrm>
              <a:prstGeom prst="roundRect">
                <a:avLst/>
              </a:prstGeom>
              <a:blipFill>
                <a:blip r:embed="rId5"/>
                <a:stretch>
                  <a:fillRect/>
                </a:stretch>
              </a:blipFill>
              <a:ln w="28575">
                <a:solidFill>
                  <a:schemeClr val="accent4">
                    <a:lumMod val="75000"/>
                  </a:schemeClr>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AFC1D068-CBF6-9C9A-1CB4-2E00D883C661}"/>
                  </a:ext>
                </a:extLst>
              </p:cNvPr>
              <p:cNvSpPr txBox="1"/>
              <p:nvPr/>
            </p:nvSpPr>
            <p:spPr>
              <a:xfrm>
                <a:off x="9130700" y="2551087"/>
                <a:ext cx="2057842" cy="1154926"/>
              </a:xfrm>
              <a:prstGeom prst="roundRect">
                <a:avLst/>
              </a:prstGeom>
              <a:noFill/>
              <a:ln w="38100">
                <a:solidFill>
                  <a:schemeClr val="accent4">
                    <a:lumMod val="75000"/>
                  </a:schemeClr>
                </a:solidFill>
              </a:ln>
            </p:spPr>
            <p:txBody>
              <a:bodyPr wrap="square">
                <a:spAutoFit/>
              </a:bodyPr>
              <a:lstStyle/>
              <a:p>
                <a:pPr/>
                <a14:m>
                  <m:oMathPara xmlns:m="http://schemas.openxmlformats.org/officeDocument/2006/math">
                    <m:oMathParaPr>
                      <m:jc m:val="left"/>
                    </m:oMathParaPr>
                    <m:oMath xmlns:m="http://schemas.openxmlformats.org/officeDocument/2006/math">
                      <m:nary>
                        <m:naryPr>
                          <m:ctrlP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ctrlPr>
                        </m:naryPr>
                        <m:sub>
                          <m:r>
                            <m:rPr>
                              <m:brk m:alnAt="23"/>
                            </m:rP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m:t>
                          </m:r>
                        </m:sub>
                        <m:sup>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m:t>
                          </m:r>
                        </m:sup>
                        <m:e>
                          <m:sSub>
                            <m:sSubPr>
                              <m:ctrlP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ctrlPr>
                            </m:sSubPr>
                            <m:e>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𝑓</m:t>
                              </m:r>
                            </m:e>
                            <m:sub>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𝑋</m:t>
                              </m:r>
                            </m:sub>
                          </m:sSub>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𝑘</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m:t>
                          </m:r>
                        </m:e>
                      </m:nary>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 </m:t>
                      </m:r>
                      <m:r>
                        <m:rPr>
                          <m:sty m:val="p"/>
                        </m:rPr>
                        <a:rPr kumimoji="0" lang="en-US" b="0" i="0" u="none" strike="noStrike" kern="1200" cap="none" spc="0" normalizeH="0" baseline="0" noProof="0" smtClean="0">
                          <a:ln>
                            <a:noFill/>
                          </a:ln>
                          <a:solidFill>
                            <a:prstClr val="black"/>
                          </a:solidFill>
                          <a:effectLst/>
                          <a:uLnTx/>
                          <a:uFillTx/>
                          <a:latin typeface="Cambria Math" panose="02040503050406030204" pitchFamily="18" charset="0"/>
                        </a:rPr>
                        <m:t>d</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𝑘</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=1</m:t>
                      </m:r>
                    </m:oMath>
                  </m:oMathPara>
                </a14:m>
                <a:endParaRPr lang="en-US" dirty="0"/>
              </a:p>
              <a:p>
                <a:endParaRPr lang="en-US" sz="500" dirty="0"/>
              </a:p>
              <a:p>
                <a:pPr/>
                <a14:m>
                  <m:oMathPara xmlns:m="http://schemas.openxmlformats.org/officeDocument/2006/math">
                    <m:oMathParaPr>
                      <m:jc m:val="left"/>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r>
                        <a:rPr lang="en-US" b="0" i="1" smtClean="0">
                          <a:latin typeface="Cambria Math" panose="02040503050406030204" pitchFamily="18" charset="0"/>
                        </a:rPr>
                        <m:t>≥0</m:t>
                      </m:r>
                    </m:oMath>
                  </m:oMathPara>
                </a14:m>
                <a:endParaRPr lang="en-US" dirty="0"/>
              </a:p>
            </p:txBody>
          </p:sp>
        </mc:Choice>
        <mc:Fallback xmlns="">
          <p:sp>
            <p:nvSpPr>
              <p:cNvPr id="17" name="TextBox 16">
                <a:extLst>
                  <a:ext uri="{FF2B5EF4-FFF2-40B4-BE49-F238E27FC236}">
                    <a16:creationId xmlns:a16="http://schemas.microsoft.com/office/drawing/2014/main" id="{AFC1D068-CBF6-9C9A-1CB4-2E00D883C661}"/>
                  </a:ext>
                </a:extLst>
              </p:cNvPr>
              <p:cNvSpPr txBox="1">
                <a:spLocks noRot="1" noChangeAspect="1" noMove="1" noResize="1" noEditPoints="1" noAdjustHandles="1" noChangeArrowheads="1" noChangeShapeType="1" noTextEdit="1"/>
              </p:cNvSpPr>
              <p:nvPr/>
            </p:nvSpPr>
            <p:spPr>
              <a:xfrm>
                <a:off x="9130700" y="2551087"/>
                <a:ext cx="2057842" cy="1154926"/>
              </a:xfrm>
              <a:prstGeom prst="roundRect">
                <a:avLst/>
              </a:prstGeom>
              <a:blipFill>
                <a:blip r:embed="rId6"/>
                <a:stretch>
                  <a:fillRect/>
                </a:stretch>
              </a:blipFill>
              <a:ln w="38100">
                <a:solidFill>
                  <a:schemeClr val="accent4">
                    <a:lumMod val="75000"/>
                  </a:schemeClr>
                </a:solidFill>
              </a:ln>
            </p:spPr>
            <p:txBody>
              <a:bodyPr/>
              <a:lstStyle/>
              <a:p>
                <a:r>
                  <a:rPr lang="en-US">
                    <a:noFill/>
                  </a:rPr>
                  <a:t> </a:t>
                </a:r>
              </a:p>
            </p:txBody>
          </p:sp>
        </mc:Fallback>
      </mc:AlternateContent>
    </p:spTree>
    <p:extLst>
      <p:ext uri="{BB962C8B-B14F-4D97-AF65-F5344CB8AC3E}">
        <p14:creationId xmlns:p14="http://schemas.microsoft.com/office/powerpoint/2010/main" val="359145686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E3B76-D408-412B-8C53-BB6850593D42}"/>
              </a:ext>
            </a:extLst>
          </p:cNvPr>
          <p:cNvSpPr>
            <a:spLocks noGrp="1"/>
          </p:cNvSpPr>
          <p:nvPr>
            <p:ph type="title"/>
          </p:nvPr>
        </p:nvSpPr>
        <p:spPr/>
        <p:txBody>
          <a:bodyPr/>
          <a:lstStyle/>
          <a:p>
            <a:r>
              <a:rPr lang="en-US" dirty="0"/>
              <a:t>“Proof by example” -- uniform</a:t>
            </a:r>
          </a:p>
        </p:txBody>
      </p:sp>
      <p:pic>
        <p:nvPicPr>
          <p:cNvPr id="29" name="Picture 28" descr="A graph of a function&#10;&#10;Description automatically generated">
            <a:extLst>
              <a:ext uri="{FF2B5EF4-FFF2-40B4-BE49-F238E27FC236}">
                <a16:creationId xmlns:a16="http://schemas.microsoft.com/office/drawing/2014/main" id="{0332B626-D6B4-E29F-77DE-0935574426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0125" y="2123750"/>
            <a:ext cx="10131763" cy="4342184"/>
          </a:xfrm>
          <a:prstGeom prst="rect">
            <a:avLst/>
          </a:prstGeom>
        </p:spPr>
      </p:pic>
      <p:pic>
        <p:nvPicPr>
          <p:cNvPr id="31" name="Picture 30" descr="A graph of a function&#10;&#10;Description automatically generated">
            <a:extLst>
              <a:ext uri="{FF2B5EF4-FFF2-40B4-BE49-F238E27FC236}">
                <a16:creationId xmlns:a16="http://schemas.microsoft.com/office/drawing/2014/main" id="{B3E13D3D-01B6-4593-F585-A082B72559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0124" y="2123750"/>
            <a:ext cx="10131763" cy="4342184"/>
          </a:xfrm>
          <a:prstGeom prst="rect">
            <a:avLst/>
          </a:prstGeom>
        </p:spPr>
      </p:pic>
      <p:pic>
        <p:nvPicPr>
          <p:cNvPr id="33" name="Picture 32" descr="A graph of a function&#10;&#10;Description automatically generated">
            <a:extLst>
              <a:ext uri="{FF2B5EF4-FFF2-40B4-BE49-F238E27FC236}">
                <a16:creationId xmlns:a16="http://schemas.microsoft.com/office/drawing/2014/main" id="{55748C51-719E-311F-BA23-6651B71744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0123" y="2123750"/>
            <a:ext cx="10131762" cy="4342184"/>
          </a:xfrm>
          <a:prstGeom prst="rect">
            <a:avLst/>
          </a:prstGeom>
        </p:spPr>
      </p:pic>
      <p:pic>
        <p:nvPicPr>
          <p:cNvPr id="35" name="Picture 34" descr="A graph of a function&#10;&#10;Description automatically generated">
            <a:extLst>
              <a:ext uri="{FF2B5EF4-FFF2-40B4-BE49-F238E27FC236}">
                <a16:creationId xmlns:a16="http://schemas.microsoft.com/office/drawing/2014/main" id="{5B97D716-7601-FDAB-303F-0F4FAB08FD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0121" y="2123750"/>
            <a:ext cx="10131762" cy="4342184"/>
          </a:xfrm>
          <a:prstGeom prst="rect">
            <a:avLst/>
          </a:prstGeom>
        </p:spPr>
      </p:pic>
      <p:pic>
        <p:nvPicPr>
          <p:cNvPr id="37" name="Picture 36" descr="A graph of a function&#10;&#10;Description automatically generated">
            <a:extLst>
              <a:ext uri="{FF2B5EF4-FFF2-40B4-BE49-F238E27FC236}">
                <a16:creationId xmlns:a16="http://schemas.microsoft.com/office/drawing/2014/main" id="{AB9CB559-62FC-1EDC-390D-8B369268C1E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30118" y="2123750"/>
            <a:ext cx="10131763" cy="4342184"/>
          </a:xfrm>
          <a:prstGeom prst="rect">
            <a:avLst/>
          </a:prstGeom>
        </p:spPr>
      </p:pic>
      <mc:AlternateContent xmlns:mc="http://schemas.openxmlformats.org/markup-compatibility/2006" xmlns:a14="http://schemas.microsoft.com/office/drawing/2010/main">
        <mc:Choice Requires="a14">
          <p:sp>
            <p:nvSpPr>
              <p:cNvPr id="46" name="TextBox 45">
                <a:extLst>
                  <a:ext uri="{FF2B5EF4-FFF2-40B4-BE49-F238E27FC236}">
                    <a16:creationId xmlns:a16="http://schemas.microsoft.com/office/drawing/2014/main" id="{2D895C0F-A837-1486-9144-10828DFF2901}"/>
                  </a:ext>
                </a:extLst>
              </p:cNvPr>
              <p:cNvSpPr txBox="1"/>
              <p:nvPr/>
            </p:nvSpPr>
            <p:spPr>
              <a:xfrm>
                <a:off x="1030118" y="1158674"/>
                <a:ext cx="10131761" cy="845807"/>
              </a:xfrm>
              <a:prstGeom prst="roundRect">
                <a:avLst/>
              </a:prstGeom>
              <a:solidFill>
                <a:srgbClr val="FFF4E1"/>
              </a:solidFill>
              <a:ln w="28575">
                <a:noFill/>
              </a:ln>
            </p:spPr>
            <p:txBody>
              <a:bodyPr wrap="square" anchor="ctr">
                <a:noAutofit/>
              </a:bodyPr>
              <a:lstStyle/>
              <a:p>
                <a:pPr algn="ctr"/>
                <a14:m>
                  <m:oMathPara xmlns:m="http://schemas.openxmlformats.org/officeDocument/2006/math">
                    <m:oMathParaPr>
                      <m:jc m:val="centerGroup"/>
                    </m:oMathParaPr>
                    <m:oMath xmlns:m="http://schemas.openxmlformats.org/officeDocument/2006/math">
                      <m:r>
                        <a:rPr lang="en-US" sz="2200" b="1" i="1" smtClean="0">
                          <a:latin typeface="Cambria Math" panose="02040503050406030204" pitchFamily="18" charset="0"/>
                          <a:cs typeface="Segoe UI Semilight" panose="020B0402040204020203" pitchFamily="34" charset="0"/>
                        </a:rPr>
                        <m:t>𝑿</m:t>
                      </m:r>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𝟏</m:t>
                          </m:r>
                        </m:sub>
                      </m:sSub>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𝟐</m:t>
                          </m:r>
                        </m:sub>
                      </m:sSub>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𝟑</m:t>
                          </m:r>
                        </m:sub>
                      </m:sSub>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𝟒</m:t>
                          </m:r>
                        </m:sub>
                      </m:sSub>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𝟓</m:t>
                          </m:r>
                        </m:sub>
                      </m:sSub>
                    </m:oMath>
                  </m:oMathPara>
                </a14:m>
                <a:endParaRPr lang="en-US" sz="2200" b="1" dirty="0">
                  <a:latin typeface="Segoe UI Semilight" panose="020B0402040204020203" pitchFamily="34" charset="0"/>
                  <a:cs typeface="Segoe UI Semilight" panose="020B0402040204020203" pitchFamily="34" charset="0"/>
                </a:endParaRPr>
              </a:p>
              <a:p>
                <a:pPr algn="ctr"/>
                <a:r>
                  <a:rPr lang="en-US" sz="2200" dirty="0">
                    <a:latin typeface="Segoe UI Semilight" panose="020B0402040204020203" pitchFamily="34" charset="0"/>
                    <a:cs typeface="Segoe UI Semilight" panose="020B0402040204020203" pitchFamily="34" charset="0"/>
                  </a:rPr>
                  <a:t>where each </a:t>
                </a:r>
                <a14:m>
                  <m:oMath xmlns:m="http://schemas.openxmlformats.org/officeDocument/2006/math">
                    <m:sSub>
                      <m:sSubPr>
                        <m:ctrlPr>
                          <a:rPr lang="en-US" sz="2200" i="1" smtClean="0">
                            <a:latin typeface="Cambria Math" panose="02040503050406030204" pitchFamily="18" charset="0"/>
                            <a:cs typeface="Segoe UI Semilight" panose="020B0402040204020203" pitchFamily="34" charset="0"/>
                          </a:rPr>
                        </m:ctrlPr>
                      </m:sSubPr>
                      <m:e>
                        <m:r>
                          <a:rPr lang="en-US" sz="2200" b="0" i="1" smtClean="0">
                            <a:latin typeface="Cambria Math" panose="02040503050406030204" pitchFamily="18" charset="0"/>
                            <a:cs typeface="Segoe UI Semilight" panose="020B0402040204020203" pitchFamily="34" charset="0"/>
                          </a:rPr>
                          <m:t>𝑋</m:t>
                        </m:r>
                      </m:e>
                      <m:sub>
                        <m:r>
                          <a:rPr lang="en-US" sz="2200" b="0" i="1" smtClean="0">
                            <a:latin typeface="Cambria Math" panose="02040503050406030204" pitchFamily="18" charset="0"/>
                            <a:cs typeface="Segoe UI Semilight" panose="020B0402040204020203" pitchFamily="34" charset="0"/>
                          </a:rPr>
                          <m:t>𝑖</m:t>
                        </m:r>
                      </m:sub>
                    </m:sSub>
                    <m:r>
                      <a:rPr lang="en-US" sz="2200" b="0" i="1" smtClean="0">
                        <a:latin typeface="Cambria Math" panose="02040503050406030204" pitchFamily="18" charset="0"/>
                        <a:cs typeface="Segoe UI Semilight" panose="020B0402040204020203" pitchFamily="34" charset="0"/>
                      </a:rPr>
                      <m:t>~</m:t>
                    </m:r>
                    <m:r>
                      <m:rPr>
                        <m:sty m:val="p"/>
                      </m:rPr>
                      <a:rPr lang="en-US" sz="2200" b="0" i="0" smtClean="0">
                        <a:latin typeface="Cambria Math" panose="02040503050406030204" pitchFamily="18" charset="0"/>
                        <a:cs typeface="Segoe UI Semilight" panose="020B0402040204020203" pitchFamily="34" charset="0"/>
                      </a:rPr>
                      <m:t>Unif</m:t>
                    </m:r>
                    <m:r>
                      <a:rPr lang="en-US" sz="2200" b="0" i="0" smtClean="0">
                        <a:latin typeface="Cambria Math" panose="02040503050406030204" pitchFamily="18" charset="0"/>
                        <a:cs typeface="Segoe UI Semilight" panose="020B0402040204020203" pitchFamily="34" charset="0"/>
                      </a:rPr>
                      <m:t>(0,1)</m:t>
                    </m:r>
                  </m:oMath>
                </a14:m>
                <a:r>
                  <a:rPr lang="en-US" sz="2200" dirty="0">
                    <a:latin typeface="Segoe UI Semilight" panose="020B0402040204020203" pitchFamily="34" charset="0"/>
                    <a:cs typeface="Segoe UI Semilight" panose="020B0402040204020203" pitchFamily="34" charset="0"/>
                  </a:rPr>
                  <a:t> and is independent</a:t>
                </a:r>
              </a:p>
            </p:txBody>
          </p:sp>
        </mc:Choice>
        <mc:Fallback xmlns="">
          <p:sp>
            <p:nvSpPr>
              <p:cNvPr id="46" name="TextBox 45">
                <a:extLst>
                  <a:ext uri="{FF2B5EF4-FFF2-40B4-BE49-F238E27FC236}">
                    <a16:creationId xmlns:a16="http://schemas.microsoft.com/office/drawing/2014/main" id="{2D895C0F-A837-1486-9144-10828DFF2901}"/>
                  </a:ext>
                </a:extLst>
              </p:cNvPr>
              <p:cNvSpPr txBox="1">
                <a:spLocks noRot="1" noChangeAspect="1" noMove="1" noResize="1" noEditPoints="1" noAdjustHandles="1" noChangeArrowheads="1" noChangeShapeType="1" noTextEdit="1"/>
              </p:cNvSpPr>
              <p:nvPr/>
            </p:nvSpPr>
            <p:spPr>
              <a:xfrm>
                <a:off x="1030118" y="1158674"/>
                <a:ext cx="10131761" cy="845807"/>
              </a:xfrm>
              <a:prstGeom prst="roundRect">
                <a:avLst/>
              </a:prstGeom>
              <a:blipFill>
                <a:blip r:embed="rId7"/>
                <a:stretch>
                  <a:fillRect b="-10072"/>
                </a:stretch>
              </a:blipFill>
              <a:ln w="28575">
                <a:noFill/>
              </a:ln>
            </p:spPr>
            <p:txBody>
              <a:bodyPr/>
              <a:lstStyle/>
              <a:p>
                <a:r>
                  <a:rPr lang="en-US">
                    <a:noFill/>
                  </a:rPr>
                  <a:t> </a:t>
                </a:r>
              </a:p>
            </p:txBody>
          </p:sp>
        </mc:Fallback>
      </mc:AlternateContent>
    </p:spTree>
    <p:extLst>
      <p:ext uri="{BB962C8B-B14F-4D97-AF65-F5344CB8AC3E}">
        <p14:creationId xmlns:p14="http://schemas.microsoft.com/office/powerpoint/2010/main" val="402055351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E3B76-D408-412B-8C53-BB6850593D42}"/>
              </a:ext>
            </a:extLst>
          </p:cNvPr>
          <p:cNvSpPr>
            <a:spLocks noGrp="1"/>
          </p:cNvSpPr>
          <p:nvPr>
            <p:ph type="title"/>
          </p:nvPr>
        </p:nvSpPr>
        <p:spPr/>
        <p:txBody>
          <a:bodyPr/>
          <a:lstStyle/>
          <a:p>
            <a:r>
              <a:rPr lang="en-US" dirty="0"/>
              <a:t>“Proof by example” -- uniform</a:t>
            </a:r>
          </a:p>
        </p:txBody>
      </p:sp>
      <p:pic>
        <p:nvPicPr>
          <p:cNvPr id="29" name="Picture 28" descr="A graph of a function&#10;&#10;Description automatically generated">
            <a:extLst>
              <a:ext uri="{FF2B5EF4-FFF2-40B4-BE49-F238E27FC236}">
                <a16:creationId xmlns:a16="http://schemas.microsoft.com/office/drawing/2014/main" id="{0332B626-D6B4-E29F-77DE-0935574426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0125" y="2123750"/>
            <a:ext cx="10131763" cy="4342184"/>
          </a:xfrm>
          <a:prstGeom prst="rect">
            <a:avLst/>
          </a:prstGeom>
        </p:spPr>
      </p:pic>
      <p:pic>
        <p:nvPicPr>
          <p:cNvPr id="31" name="Picture 30" descr="A graph of a function&#10;&#10;Description automatically generated">
            <a:extLst>
              <a:ext uri="{FF2B5EF4-FFF2-40B4-BE49-F238E27FC236}">
                <a16:creationId xmlns:a16="http://schemas.microsoft.com/office/drawing/2014/main" id="{B3E13D3D-01B6-4593-F585-A082B72559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0124" y="2123750"/>
            <a:ext cx="10131763" cy="4342184"/>
          </a:xfrm>
          <a:prstGeom prst="rect">
            <a:avLst/>
          </a:prstGeom>
        </p:spPr>
      </p:pic>
      <p:pic>
        <p:nvPicPr>
          <p:cNvPr id="33" name="Picture 32" descr="A graph of a function&#10;&#10;Description automatically generated">
            <a:extLst>
              <a:ext uri="{FF2B5EF4-FFF2-40B4-BE49-F238E27FC236}">
                <a16:creationId xmlns:a16="http://schemas.microsoft.com/office/drawing/2014/main" id="{55748C51-719E-311F-BA23-6651B71744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0123" y="2123750"/>
            <a:ext cx="10131762" cy="4342184"/>
          </a:xfrm>
          <a:prstGeom prst="rect">
            <a:avLst/>
          </a:prstGeom>
        </p:spPr>
      </p:pic>
      <p:pic>
        <p:nvPicPr>
          <p:cNvPr id="35" name="Picture 34" descr="A graph of a function&#10;&#10;Description automatically generated">
            <a:extLst>
              <a:ext uri="{FF2B5EF4-FFF2-40B4-BE49-F238E27FC236}">
                <a16:creationId xmlns:a16="http://schemas.microsoft.com/office/drawing/2014/main" id="{5B97D716-7601-FDAB-303F-0F4FAB08FD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0121" y="2123750"/>
            <a:ext cx="10131762" cy="4342184"/>
          </a:xfrm>
          <a:prstGeom prst="rect">
            <a:avLst/>
          </a:prstGeom>
        </p:spPr>
      </p:pic>
      <p:pic>
        <p:nvPicPr>
          <p:cNvPr id="37" name="Picture 36" descr="A graph of a function&#10;&#10;Description automatically generated">
            <a:extLst>
              <a:ext uri="{FF2B5EF4-FFF2-40B4-BE49-F238E27FC236}">
                <a16:creationId xmlns:a16="http://schemas.microsoft.com/office/drawing/2014/main" id="{AB9CB559-62FC-1EDC-390D-8B369268C1E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30118" y="2123750"/>
            <a:ext cx="10131763" cy="4342184"/>
          </a:xfrm>
          <a:prstGeom prst="rect">
            <a:avLst/>
          </a:prstGeom>
        </p:spPr>
      </p:pic>
      <p:pic>
        <p:nvPicPr>
          <p:cNvPr id="39" name="Picture 38" descr="A graph with a curve&#10;&#10;Description automatically generated">
            <a:extLst>
              <a:ext uri="{FF2B5EF4-FFF2-40B4-BE49-F238E27FC236}">
                <a16:creationId xmlns:a16="http://schemas.microsoft.com/office/drawing/2014/main" id="{59C8036C-9DA4-6FF7-7722-316B0D0D887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0118" y="2123750"/>
            <a:ext cx="10131763" cy="4342184"/>
          </a:xfrm>
          <a:prstGeom prst="rect">
            <a:avLst/>
          </a:prstGeom>
        </p:spPr>
      </p:pic>
      <mc:AlternateContent xmlns:mc="http://schemas.openxmlformats.org/markup-compatibility/2006" xmlns:a14="http://schemas.microsoft.com/office/drawing/2010/main">
        <mc:Choice Requires="a14">
          <p:sp>
            <p:nvSpPr>
              <p:cNvPr id="46" name="TextBox 45">
                <a:extLst>
                  <a:ext uri="{FF2B5EF4-FFF2-40B4-BE49-F238E27FC236}">
                    <a16:creationId xmlns:a16="http://schemas.microsoft.com/office/drawing/2014/main" id="{2D895C0F-A837-1486-9144-10828DFF2901}"/>
                  </a:ext>
                </a:extLst>
              </p:cNvPr>
              <p:cNvSpPr txBox="1"/>
              <p:nvPr/>
            </p:nvSpPr>
            <p:spPr>
              <a:xfrm>
                <a:off x="1030118" y="1158674"/>
                <a:ext cx="10131761" cy="845807"/>
              </a:xfrm>
              <a:prstGeom prst="roundRect">
                <a:avLst/>
              </a:prstGeom>
              <a:solidFill>
                <a:srgbClr val="FFF4E1"/>
              </a:solidFill>
              <a:ln w="28575">
                <a:noFill/>
              </a:ln>
            </p:spPr>
            <p:txBody>
              <a:bodyPr wrap="square" anchor="ctr">
                <a:noAutofit/>
              </a:bodyPr>
              <a:lstStyle/>
              <a:p>
                <a:pPr algn="ctr"/>
                <a14:m>
                  <m:oMathPara xmlns:m="http://schemas.openxmlformats.org/officeDocument/2006/math">
                    <m:oMathParaPr>
                      <m:jc m:val="centerGroup"/>
                    </m:oMathParaPr>
                    <m:oMath xmlns:m="http://schemas.openxmlformats.org/officeDocument/2006/math">
                      <m:r>
                        <a:rPr lang="en-US" sz="2200" b="1" i="1" smtClean="0">
                          <a:latin typeface="Cambria Math" panose="02040503050406030204" pitchFamily="18" charset="0"/>
                          <a:cs typeface="Segoe UI Semilight" panose="020B0402040204020203" pitchFamily="34" charset="0"/>
                        </a:rPr>
                        <m:t>𝑿</m:t>
                      </m:r>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𝟏</m:t>
                          </m:r>
                        </m:sub>
                      </m:sSub>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𝟐</m:t>
                          </m:r>
                        </m:sub>
                      </m:sSub>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𝟑</m:t>
                          </m:r>
                        </m:sub>
                      </m:sSub>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𝟒</m:t>
                          </m:r>
                        </m:sub>
                      </m:sSub>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𝟓</m:t>
                          </m:r>
                        </m:sub>
                      </m:sSub>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𝟔</m:t>
                          </m:r>
                        </m:sub>
                      </m:sSub>
                    </m:oMath>
                  </m:oMathPara>
                </a14:m>
                <a:endParaRPr lang="en-US" sz="2200" b="1" dirty="0">
                  <a:latin typeface="Segoe UI Semilight" panose="020B0402040204020203" pitchFamily="34" charset="0"/>
                  <a:cs typeface="Segoe UI Semilight" panose="020B0402040204020203" pitchFamily="34" charset="0"/>
                </a:endParaRPr>
              </a:p>
              <a:p>
                <a:pPr algn="ctr"/>
                <a:r>
                  <a:rPr lang="en-US" sz="2200" dirty="0">
                    <a:latin typeface="Segoe UI Semilight" panose="020B0402040204020203" pitchFamily="34" charset="0"/>
                    <a:cs typeface="Segoe UI Semilight" panose="020B0402040204020203" pitchFamily="34" charset="0"/>
                  </a:rPr>
                  <a:t>where each </a:t>
                </a:r>
                <a14:m>
                  <m:oMath xmlns:m="http://schemas.openxmlformats.org/officeDocument/2006/math">
                    <m:sSub>
                      <m:sSubPr>
                        <m:ctrlPr>
                          <a:rPr lang="en-US" sz="2200" i="1" smtClean="0">
                            <a:latin typeface="Cambria Math" panose="02040503050406030204" pitchFamily="18" charset="0"/>
                            <a:cs typeface="Segoe UI Semilight" panose="020B0402040204020203" pitchFamily="34" charset="0"/>
                          </a:rPr>
                        </m:ctrlPr>
                      </m:sSubPr>
                      <m:e>
                        <m:r>
                          <a:rPr lang="en-US" sz="2200" b="0" i="1" smtClean="0">
                            <a:latin typeface="Cambria Math" panose="02040503050406030204" pitchFamily="18" charset="0"/>
                            <a:cs typeface="Segoe UI Semilight" panose="020B0402040204020203" pitchFamily="34" charset="0"/>
                          </a:rPr>
                          <m:t>𝑋</m:t>
                        </m:r>
                      </m:e>
                      <m:sub>
                        <m:r>
                          <a:rPr lang="en-US" sz="2200" b="0" i="1" smtClean="0">
                            <a:latin typeface="Cambria Math" panose="02040503050406030204" pitchFamily="18" charset="0"/>
                            <a:cs typeface="Segoe UI Semilight" panose="020B0402040204020203" pitchFamily="34" charset="0"/>
                          </a:rPr>
                          <m:t>𝑖</m:t>
                        </m:r>
                      </m:sub>
                    </m:sSub>
                    <m:r>
                      <a:rPr lang="en-US" sz="2200" b="0" i="1" smtClean="0">
                        <a:latin typeface="Cambria Math" panose="02040503050406030204" pitchFamily="18" charset="0"/>
                        <a:cs typeface="Segoe UI Semilight" panose="020B0402040204020203" pitchFamily="34" charset="0"/>
                      </a:rPr>
                      <m:t>~</m:t>
                    </m:r>
                    <m:r>
                      <m:rPr>
                        <m:sty m:val="p"/>
                      </m:rPr>
                      <a:rPr lang="en-US" sz="2200" b="0" i="0" smtClean="0">
                        <a:latin typeface="Cambria Math" panose="02040503050406030204" pitchFamily="18" charset="0"/>
                        <a:cs typeface="Segoe UI Semilight" panose="020B0402040204020203" pitchFamily="34" charset="0"/>
                      </a:rPr>
                      <m:t>Unif</m:t>
                    </m:r>
                    <m:r>
                      <a:rPr lang="en-US" sz="2200" b="0" i="0" smtClean="0">
                        <a:latin typeface="Cambria Math" panose="02040503050406030204" pitchFamily="18" charset="0"/>
                        <a:cs typeface="Segoe UI Semilight" panose="020B0402040204020203" pitchFamily="34" charset="0"/>
                      </a:rPr>
                      <m:t>(0,1)</m:t>
                    </m:r>
                  </m:oMath>
                </a14:m>
                <a:r>
                  <a:rPr lang="en-US" sz="2200" dirty="0">
                    <a:latin typeface="Segoe UI Semilight" panose="020B0402040204020203" pitchFamily="34" charset="0"/>
                    <a:cs typeface="Segoe UI Semilight" panose="020B0402040204020203" pitchFamily="34" charset="0"/>
                  </a:rPr>
                  <a:t> and is independent</a:t>
                </a:r>
              </a:p>
            </p:txBody>
          </p:sp>
        </mc:Choice>
        <mc:Fallback xmlns="">
          <p:sp>
            <p:nvSpPr>
              <p:cNvPr id="46" name="TextBox 45">
                <a:extLst>
                  <a:ext uri="{FF2B5EF4-FFF2-40B4-BE49-F238E27FC236}">
                    <a16:creationId xmlns:a16="http://schemas.microsoft.com/office/drawing/2014/main" id="{2D895C0F-A837-1486-9144-10828DFF2901}"/>
                  </a:ext>
                </a:extLst>
              </p:cNvPr>
              <p:cNvSpPr txBox="1">
                <a:spLocks noRot="1" noChangeAspect="1" noMove="1" noResize="1" noEditPoints="1" noAdjustHandles="1" noChangeArrowheads="1" noChangeShapeType="1" noTextEdit="1"/>
              </p:cNvSpPr>
              <p:nvPr/>
            </p:nvSpPr>
            <p:spPr>
              <a:xfrm>
                <a:off x="1030118" y="1158674"/>
                <a:ext cx="10131761" cy="845807"/>
              </a:xfrm>
              <a:prstGeom prst="roundRect">
                <a:avLst/>
              </a:prstGeom>
              <a:blipFill>
                <a:blip r:embed="rId8"/>
                <a:stretch>
                  <a:fillRect b="-10072"/>
                </a:stretch>
              </a:blipFill>
              <a:ln w="28575">
                <a:noFill/>
              </a:ln>
            </p:spPr>
            <p:txBody>
              <a:bodyPr/>
              <a:lstStyle/>
              <a:p>
                <a:r>
                  <a:rPr lang="en-US">
                    <a:noFill/>
                  </a:rPr>
                  <a:t> </a:t>
                </a:r>
              </a:p>
            </p:txBody>
          </p:sp>
        </mc:Fallback>
      </mc:AlternateContent>
    </p:spTree>
    <p:extLst>
      <p:ext uri="{BB962C8B-B14F-4D97-AF65-F5344CB8AC3E}">
        <p14:creationId xmlns:p14="http://schemas.microsoft.com/office/powerpoint/2010/main" val="286828011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E3B76-D408-412B-8C53-BB6850593D42}"/>
              </a:ext>
            </a:extLst>
          </p:cNvPr>
          <p:cNvSpPr>
            <a:spLocks noGrp="1"/>
          </p:cNvSpPr>
          <p:nvPr>
            <p:ph type="title"/>
          </p:nvPr>
        </p:nvSpPr>
        <p:spPr/>
        <p:txBody>
          <a:bodyPr/>
          <a:lstStyle/>
          <a:p>
            <a:r>
              <a:rPr lang="en-US" dirty="0"/>
              <a:t>“Proof by example” -- uniform</a:t>
            </a:r>
          </a:p>
        </p:txBody>
      </p:sp>
      <p:pic>
        <p:nvPicPr>
          <p:cNvPr id="29" name="Picture 28" descr="A graph of a function&#10;&#10;Description automatically generated">
            <a:extLst>
              <a:ext uri="{FF2B5EF4-FFF2-40B4-BE49-F238E27FC236}">
                <a16:creationId xmlns:a16="http://schemas.microsoft.com/office/drawing/2014/main" id="{0332B626-D6B4-E29F-77DE-0935574426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0125" y="2123750"/>
            <a:ext cx="10131763" cy="4342184"/>
          </a:xfrm>
          <a:prstGeom prst="rect">
            <a:avLst/>
          </a:prstGeom>
        </p:spPr>
      </p:pic>
      <p:pic>
        <p:nvPicPr>
          <p:cNvPr id="31" name="Picture 30" descr="A graph of a function&#10;&#10;Description automatically generated">
            <a:extLst>
              <a:ext uri="{FF2B5EF4-FFF2-40B4-BE49-F238E27FC236}">
                <a16:creationId xmlns:a16="http://schemas.microsoft.com/office/drawing/2014/main" id="{B3E13D3D-01B6-4593-F585-A082B72559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0124" y="2123750"/>
            <a:ext cx="10131763" cy="4342184"/>
          </a:xfrm>
          <a:prstGeom prst="rect">
            <a:avLst/>
          </a:prstGeom>
        </p:spPr>
      </p:pic>
      <p:pic>
        <p:nvPicPr>
          <p:cNvPr id="33" name="Picture 32" descr="A graph of a function&#10;&#10;Description automatically generated">
            <a:extLst>
              <a:ext uri="{FF2B5EF4-FFF2-40B4-BE49-F238E27FC236}">
                <a16:creationId xmlns:a16="http://schemas.microsoft.com/office/drawing/2014/main" id="{55748C51-719E-311F-BA23-6651B71744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0123" y="2123750"/>
            <a:ext cx="10131762" cy="4342184"/>
          </a:xfrm>
          <a:prstGeom prst="rect">
            <a:avLst/>
          </a:prstGeom>
        </p:spPr>
      </p:pic>
      <p:pic>
        <p:nvPicPr>
          <p:cNvPr id="35" name="Picture 34" descr="A graph of a function&#10;&#10;Description automatically generated">
            <a:extLst>
              <a:ext uri="{FF2B5EF4-FFF2-40B4-BE49-F238E27FC236}">
                <a16:creationId xmlns:a16="http://schemas.microsoft.com/office/drawing/2014/main" id="{5B97D716-7601-FDAB-303F-0F4FAB08FD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0121" y="2123750"/>
            <a:ext cx="10131762" cy="4342184"/>
          </a:xfrm>
          <a:prstGeom prst="rect">
            <a:avLst/>
          </a:prstGeom>
        </p:spPr>
      </p:pic>
      <p:pic>
        <p:nvPicPr>
          <p:cNvPr id="37" name="Picture 36" descr="A graph of a function&#10;&#10;Description automatically generated">
            <a:extLst>
              <a:ext uri="{FF2B5EF4-FFF2-40B4-BE49-F238E27FC236}">
                <a16:creationId xmlns:a16="http://schemas.microsoft.com/office/drawing/2014/main" id="{AB9CB559-62FC-1EDC-390D-8B369268C1E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30118" y="2123750"/>
            <a:ext cx="10131763" cy="4342184"/>
          </a:xfrm>
          <a:prstGeom prst="rect">
            <a:avLst/>
          </a:prstGeom>
        </p:spPr>
      </p:pic>
      <p:pic>
        <p:nvPicPr>
          <p:cNvPr id="39" name="Picture 38" descr="A graph with a curve&#10;&#10;Description automatically generated">
            <a:extLst>
              <a:ext uri="{FF2B5EF4-FFF2-40B4-BE49-F238E27FC236}">
                <a16:creationId xmlns:a16="http://schemas.microsoft.com/office/drawing/2014/main" id="{59C8036C-9DA4-6FF7-7722-316B0D0D887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0118" y="2123750"/>
            <a:ext cx="10131763" cy="4342184"/>
          </a:xfrm>
          <a:prstGeom prst="rect">
            <a:avLst/>
          </a:prstGeom>
        </p:spPr>
      </p:pic>
      <p:pic>
        <p:nvPicPr>
          <p:cNvPr id="41" name="Picture 40" descr="A graph with a curve&#10;&#10;Description automatically generated">
            <a:extLst>
              <a:ext uri="{FF2B5EF4-FFF2-40B4-BE49-F238E27FC236}">
                <a16:creationId xmlns:a16="http://schemas.microsoft.com/office/drawing/2014/main" id="{0D48C5A2-69EC-A1E6-950E-75AF3320F0E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30118" y="2123750"/>
            <a:ext cx="10131763" cy="4342184"/>
          </a:xfrm>
          <a:prstGeom prst="rect">
            <a:avLst/>
          </a:prstGeom>
        </p:spPr>
      </p:pic>
      <mc:AlternateContent xmlns:mc="http://schemas.openxmlformats.org/markup-compatibility/2006" xmlns:a14="http://schemas.microsoft.com/office/drawing/2010/main">
        <mc:Choice Requires="a14">
          <p:sp>
            <p:nvSpPr>
              <p:cNvPr id="46" name="TextBox 45">
                <a:extLst>
                  <a:ext uri="{FF2B5EF4-FFF2-40B4-BE49-F238E27FC236}">
                    <a16:creationId xmlns:a16="http://schemas.microsoft.com/office/drawing/2014/main" id="{2D895C0F-A837-1486-9144-10828DFF2901}"/>
                  </a:ext>
                </a:extLst>
              </p:cNvPr>
              <p:cNvSpPr txBox="1"/>
              <p:nvPr/>
            </p:nvSpPr>
            <p:spPr>
              <a:xfrm>
                <a:off x="1030118" y="1158674"/>
                <a:ext cx="10131761" cy="845807"/>
              </a:xfrm>
              <a:prstGeom prst="roundRect">
                <a:avLst/>
              </a:prstGeom>
              <a:solidFill>
                <a:srgbClr val="FFF4E1"/>
              </a:solidFill>
              <a:ln w="28575">
                <a:noFill/>
              </a:ln>
            </p:spPr>
            <p:txBody>
              <a:bodyPr wrap="square" anchor="ctr">
                <a:noAutofit/>
              </a:bodyPr>
              <a:lstStyle/>
              <a:p>
                <a:pPr algn="ctr"/>
                <a14:m>
                  <m:oMathPara xmlns:m="http://schemas.openxmlformats.org/officeDocument/2006/math">
                    <m:oMathParaPr>
                      <m:jc m:val="centerGroup"/>
                    </m:oMathParaPr>
                    <m:oMath xmlns:m="http://schemas.openxmlformats.org/officeDocument/2006/math">
                      <m:r>
                        <a:rPr lang="en-US" sz="2200" b="1" i="1" smtClean="0">
                          <a:latin typeface="Cambria Math" panose="02040503050406030204" pitchFamily="18" charset="0"/>
                          <a:cs typeface="Segoe UI Semilight" panose="020B0402040204020203" pitchFamily="34" charset="0"/>
                        </a:rPr>
                        <m:t>𝑿</m:t>
                      </m:r>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𝟏</m:t>
                          </m:r>
                        </m:sub>
                      </m:sSub>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𝟐</m:t>
                          </m:r>
                        </m:sub>
                      </m:sSub>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𝟑</m:t>
                          </m:r>
                        </m:sub>
                      </m:sSub>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𝟒</m:t>
                          </m:r>
                        </m:sub>
                      </m:sSub>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𝟓</m:t>
                          </m:r>
                        </m:sub>
                      </m:sSub>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𝟔</m:t>
                          </m:r>
                        </m:sub>
                      </m:sSub>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𝟕</m:t>
                          </m:r>
                        </m:sub>
                      </m:sSub>
                    </m:oMath>
                  </m:oMathPara>
                </a14:m>
                <a:endParaRPr lang="en-US" sz="2200" b="1" dirty="0">
                  <a:latin typeface="Segoe UI Semilight" panose="020B0402040204020203" pitchFamily="34" charset="0"/>
                  <a:cs typeface="Segoe UI Semilight" panose="020B0402040204020203" pitchFamily="34" charset="0"/>
                </a:endParaRPr>
              </a:p>
              <a:p>
                <a:pPr algn="ctr"/>
                <a:r>
                  <a:rPr lang="en-US" sz="2200" dirty="0">
                    <a:latin typeface="Segoe UI Semilight" panose="020B0402040204020203" pitchFamily="34" charset="0"/>
                    <a:cs typeface="Segoe UI Semilight" panose="020B0402040204020203" pitchFamily="34" charset="0"/>
                  </a:rPr>
                  <a:t>where each </a:t>
                </a:r>
                <a14:m>
                  <m:oMath xmlns:m="http://schemas.openxmlformats.org/officeDocument/2006/math">
                    <m:sSub>
                      <m:sSubPr>
                        <m:ctrlPr>
                          <a:rPr lang="en-US" sz="2200" i="1" smtClean="0">
                            <a:latin typeface="Cambria Math" panose="02040503050406030204" pitchFamily="18" charset="0"/>
                            <a:cs typeface="Segoe UI Semilight" panose="020B0402040204020203" pitchFamily="34" charset="0"/>
                          </a:rPr>
                        </m:ctrlPr>
                      </m:sSubPr>
                      <m:e>
                        <m:r>
                          <a:rPr lang="en-US" sz="2200" b="0" i="1" smtClean="0">
                            <a:latin typeface="Cambria Math" panose="02040503050406030204" pitchFamily="18" charset="0"/>
                            <a:cs typeface="Segoe UI Semilight" panose="020B0402040204020203" pitchFamily="34" charset="0"/>
                          </a:rPr>
                          <m:t>𝑋</m:t>
                        </m:r>
                      </m:e>
                      <m:sub>
                        <m:r>
                          <a:rPr lang="en-US" sz="2200" b="0" i="1" smtClean="0">
                            <a:latin typeface="Cambria Math" panose="02040503050406030204" pitchFamily="18" charset="0"/>
                            <a:cs typeface="Segoe UI Semilight" panose="020B0402040204020203" pitchFamily="34" charset="0"/>
                          </a:rPr>
                          <m:t>𝑖</m:t>
                        </m:r>
                      </m:sub>
                    </m:sSub>
                    <m:r>
                      <a:rPr lang="en-US" sz="2200" b="0" i="1" smtClean="0">
                        <a:latin typeface="Cambria Math" panose="02040503050406030204" pitchFamily="18" charset="0"/>
                        <a:cs typeface="Segoe UI Semilight" panose="020B0402040204020203" pitchFamily="34" charset="0"/>
                      </a:rPr>
                      <m:t>~</m:t>
                    </m:r>
                    <m:r>
                      <m:rPr>
                        <m:sty m:val="p"/>
                      </m:rPr>
                      <a:rPr lang="en-US" sz="2200" b="0" i="0" smtClean="0">
                        <a:latin typeface="Cambria Math" panose="02040503050406030204" pitchFamily="18" charset="0"/>
                        <a:cs typeface="Segoe UI Semilight" panose="020B0402040204020203" pitchFamily="34" charset="0"/>
                      </a:rPr>
                      <m:t>Unif</m:t>
                    </m:r>
                    <m:r>
                      <a:rPr lang="en-US" sz="2200" b="0" i="0" smtClean="0">
                        <a:latin typeface="Cambria Math" panose="02040503050406030204" pitchFamily="18" charset="0"/>
                        <a:cs typeface="Segoe UI Semilight" panose="020B0402040204020203" pitchFamily="34" charset="0"/>
                      </a:rPr>
                      <m:t>(0,1)</m:t>
                    </m:r>
                  </m:oMath>
                </a14:m>
                <a:r>
                  <a:rPr lang="en-US" sz="2200" dirty="0">
                    <a:latin typeface="Segoe UI Semilight" panose="020B0402040204020203" pitchFamily="34" charset="0"/>
                    <a:cs typeface="Segoe UI Semilight" panose="020B0402040204020203" pitchFamily="34" charset="0"/>
                  </a:rPr>
                  <a:t> and is independent</a:t>
                </a:r>
              </a:p>
            </p:txBody>
          </p:sp>
        </mc:Choice>
        <mc:Fallback xmlns="">
          <p:sp>
            <p:nvSpPr>
              <p:cNvPr id="46" name="TextBox 45">
                <a:extLst>
                  <a:ext uri="{FF2B5EF4-FFF2-40B4-BE49-F238E27FC236}">
                    <a16:creationId xmlns:a16="http://schemas.microsoft.com/office/drawing/2014/main" id="{2D895C0F-A837-1486-9144-10828DFF2901}"/>
                  </a:ext>
                </a:extLst>
              </p:cNvPr>
              <p:cNvSpPr txBox="1">
                <a:spLocks noRot="1" noChangeAspect="1" noMove="1" noResize="1" noEditPoints="1" noAdjustHandles="1" noChangeArrowheads="1" noChangeShapeType="1" noTextEdit="1"/>
              </p:cNvSpPr>
              <p:nvPr/>
            </p:nvSpPr>
            <p:spPr>
              <a:xfrm>
                <a:off x="1030118" y="1158674"/>
                <a:ext cx="10131761" cy="845807"/>
              </a:xfrm>
              <a:prstGeom prst="roundRect">
                <a:avLst/>
              </a:prstGeom>
              <a:blipFill>
                <a:blip r:embed="rId9"/>
                <a:stretch>
                  <a:fillRect b="-10072"/>
                </a:stretch>
              </a:blipFill>
              <a:ln w="28575">
                <a:noFill/>
              </a:ln>
            </p:spPr>
            <p:txBody>
              <a:bodyPr/>
              <a:lstStyle/>
              <a:p>
                <a:r>
                  <a:rPr lang="en-US">
                    <a:noFill/>
                  </a:rPr>
                  <a:t> </a:t>
                </a:r>
              </a:p>
            </p:txBody>
          </p:sp>
        </mc:Fallback>
      </mc:AlternateContent>
    </p:spTree>
    <p:extLst>
      <p:ext uri="{BB962C8B-B14F-4D97-AF65-F5344CB8AC3E}">
        <p14:creationId xmlns:p14="http://schemas.microsoft.com/office/powerpoint/2010/main" val="283977134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E3B76-D408-412B-8C53-BB6850593D42}"/>
              </a:ext>
            </a:extLst>
          </p:cNvPr>
          <p:cNvSpPr>
            <a:spLocks noGrp="1"/>
          </p:cNvSpPr>
          <p:nvPr>
            <p:ph type="title"/>
          </p:nvPr>
        </p:nvSpPr>
        <p:spPr/>
        <p:txBody>
          <a:bodyPr/>
          <a:lstStyle/>
          <a:p>
            <a:r>
              <a:rPr lang="en-US" dirty="0"/>
              <a:t>“Proof by example” -- uniform</a:t>
            </a:r>
          </a:p>
        </p:txBody>
      </p:sp>
      <p:pic>
        <p:nvPicPr>
          <p:cNvPr id="29" name="Picture 28" descr="A graph of a function&#10;&#10;Description automatically generated">
            <a:extLst>
              <a:ext uri="{FF2B5EF4-FFF2-40B4-BE49-F238E27FC236}">
                <a16:creationId xmlns:a16="http://schemas.microsoft.com/office/drawing/2014/main" id="{0332B626-D6B4-E29F-77DE-0935574426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0125" y="2123750"/>
            <a:ext cx="10131763" cy="4342184"/>
          </a:xfrm>
          <a:prstGeom prst="rect">
            <a:avLst/>
          </a:prstGeom>
        </p:spPr>
      </p:pic>
      <p:pic>
        <p:nvPicPr>
          <p:cNvPr id="31" name="Picture 30" descr="A graph of a function&#10;&#10;Description automatically generated">
            <a:extLst>
              <a:ext uri="{FF2B5EF4-FFF2-40B4-BE49-F238E27FC236}">
                <a16:creationId xmlns:a16="http://schemas.microsoft.com/office/drawing/2014/main" id="{B3E13D3D-01B6-4593-F585-A082B72559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0124" y="2123750"/>
            <a:ext cx="10131763" cy="4342184"/>
          </a:xfrm>
          <a:prstGeom prst="rect">
            <a:avLst/>
          </a:prstGeom>
        </p:spPr>
      </p:pic>
      <p:pic>
        <p:nvPicPr>
          <p:cNvPr id="33" name="Picture 32" descr="A graph of a function&#10;&#10;Description automatically generated">
            <a:extLst>
              <a:ext uri="{FF2B5EF4-FFF2-40B4-BE49-F238E27FC236}">
                <a16:creationId xmlns:a16="http://schemas.microsoft.com/office/drawing/2014/main" id="{55748C51-719E-311F-BA23-6651B71744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0123" y="2123750"/>
            <a:ext cx="10131762" cy="4342184"/>
          </a:xfrm>
          <a:prstGeom prst="rect">
            <a:avLst/>
          </a:prstGeom>
        </p:spPr>
      </p:pic>
      <p:pic>
        <p:nvPicPr>
          <p:cNvPr id="35" name="Picture 34" descr="A graph of a function&#10;&#10;Description automatically generated">
            <a:extLst>
              <a:ext uri="{FF2B5EF4-FFF2-40B4-BE49-F238E27FC236}">
                <a16:creationId xmlns:a16="http://schemas.microsoft.com/office/drawing/2014/main" id="{5B97D716-7601-FDAB-303F-0F4FAB08FD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0121" y="2123750"/>
            <a:ext cx="10131762" cy="4342184"/>
          </a:xfrm>
          <a:prstGeom prst="rect">
            <a:avLst/>
          </a:prstGeom>
        </p:spPr>
      </p:pic>
      <p:pic>
        <p:nvPicPr>
          <p:cNvPr id="37" name="Picture 36" descr="A graph of a function&#10;&#10;Description automatically generated">
            <a:extLst>
              <a:ext uri="{FF2B5EF4-FFF2-40B4-BE49-F238E27FC236}">
                <a16:creationId xmlns:a16="http://schemas.microsoft.com/office/drawing/2014/main" id="{AB9CB559-62FC-1EDC-390D-8B369268C1E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30118" y="2123750"/>
            <a:ext cx="10131763" cy="4342184"/>
          </a:xfrm>
          <a:prstGeom prst="rect">
            <a:avLst/>
          </a:prstGeom>
        </p:spPr>
      </p:pic>
      <p:pic>
        <p:nvPicPr>
          <p:cNvPr id="39" name="Picture 38" descr="A graph with a curve&#10;&#10;Description automatically generated">
            <a:extLst>
              <a:ext uri="{FF2B5EF4-FFF2-40B4-BE49-F238E27FC236}">
                <a16:creationId xmlns:a16="http://schemas.microsoft.com/office/drawing/2014/main" id="{59C8036C-9DA4-6FF7-7722-316B0D0D887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0118" y="2123750"/>
            <a:ext cx="10131763" cy="4342184"/>
          </a:xfrm>
          <a:prstGeom prst="rect">
            <a:avLst/>
          </a:prstGeom>
        </p:spPr>
      </p:pic>
      <p:pic>
        <p:nvPicPr>
          <p:cNvPr id="41" name="Picture 40" descr="A graph with a curve&#10;&#10;Description automatically generated">
            <a:extLst>
              <a:ext uri="{FF2B5EF4-FFF2-40B4-BE49-F238E27FC236}">
                <a16:creationId xmlns:a16="http://schemas.microsoft.com/office/drawing/2014/main" id="{0D48C5A2-69EC-A1E6-950E-75AF3320F0E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30118" y="2123750"/>
            <a:ext cx="10131763" cy="4342184"/>
          </a:xfrm>
          <a:prstGeom prst="rect">
            <a:avLst/>
          </a:prstGeom>
        </p:spPr>
      </p:pic>
      <p:pic>
        <p:nvPicPr>
          <p:cNvPr id="43" name="Picture 42" descr="A graph with a curve&#10;&#10;Description automatically generated">
            <a:extLst>
              <a:ext uri="{FF2B5EF4-FFF2-40B4-BE49-F238E27FC236}">
                <a16:creationId xmlns:a16="http://schemas.microsoft.com/office/drawing/2014/main" id="{3E51A6FF-9B31-95E3-CE8A-F69545F1589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30118" y="2123750"/>
            <a:ext cx="10131763" cy="4342184"/>
          </a:xfrm>
          <a:prstGeom prst="rect">
            <a:avLst/>
          </a:prstGeom>
        </p:spPr>
      </p:pic>
      <mc:AlternateContent xmlns:mc="http://schemas.openxmlformats.org/markup-compatibility/2006" xmlns:a14="http://schemas.microsoft.com/office/drawing/2010/main">
        <mc:Choice Requires="a14">
          <p:sp>
            <p:nvSpPr>
              <p:cNvPr id="46" name="TextBox 45">
                <a:extLst>
                  <a:ext uri="{FF2B5EF4-FFF2-40B4-BE49-F238E27FC236}">
                    <a16:creationId xmlns:a16="http://schemas.microsoft.com/office/drawing/2014/main" id="{2D895C0F-A837-1486-9144-10828DFF2901}"/>
                  </a:ext>
                </a:extLst>
              </p:cNvPr>
              <p:cNvSpPr txBox="1"/>
              <p:nvPr/>
            </p:nvSpPr>
            <p:spPr>
              <a:xfrm>
                <a:off x="1030118" y="1158674"/>
                <a:ext cx="10131761" cy="845807"/>
              </a:xfrm>
              <a:prstGeom prst="roundRect">
                <a:avLst/>
              </a:prstGeom>
              <a:solidFill>
                <a:srgbClr val="FFF4E1"/>
              </a:solidFill>
              <a:ln w="28575">
                <a:noFill/>
              </a:ln>
            </p:spPr>
            <p:txBody>
              <a:bodyPr wrap="square" anchor="ctr">
                <a:noAutofit/>
              </a:bodyPr>
              <a:lstStyle/>
              <a:p>
                <a:pPr algn="ctr"/>
                <a14:m>
                  <m:oMathPara xmlns:m="http://schemas.openxmlformats.org/officeDocument/2006/math">
                    <m:oMathParaPr>
                      <m:jc m:val="centerGroup"/>
                    </m:oMathParaPr>
                    <m:oMath xmlns:m="http://schemas.openxmlformats.org/officeDocument/2006/math">
                      <m:r>
                        <a:rPr lang="en-US" sz="2200" b="1" i="1" smtClean="0">
                          <a:latin typeface="Cambria Math" panose="02040503050406030204" pitchFamily="18" charset="0"/>
                          <a:cs typeface="Segoe UI Semilight" panose="020B0402040204020203" pitchFamily="34" charset="0"/>
                        </a:rPr>
                        <m:t>𝑿</m:t>
                      </m:r>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𝟏</m:t>
                          </m:r>
                        </m:sub>
                      </m:sSub>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𝟐</m:t>
                          </m:r>
                        </m:sub>
                      </m:sSub>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𝟑</m:t>
                          </m:r>
                        </m:sub>
                      </m:sSub>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𝟒</m:t>
                          </m:r>
                        </m:sub>
                      </m:sSub>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𝟓</m:t>
                          </m:r>
                        </m:sub>
                      </m:sSub>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𝟔</m:t>
                          </m:r>
                        </m:sub>
                      </m:sSub>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𝟕</m:t>
                          </m:r>
                        </m:sub>
                      </m:sSub>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𝟖</m:t>
                          </m:r>
                        </m:sub>
                      </m:sSub>
                    </m:oMath>
                  </m:oMathPara>
                </a14:m>
                <a:endParaRPr lang="en-US" sz="2200" b="1" dirty="0">
                  <a:latin typeface="Segoe UI Semilight" panose="020B0402040204020203" pitchFamily="34" charset="0"/>
                  <a:cs typeface="Segoe UI Semilight" panose="020B0402040204020203" pitchFamily="34" charset="0"/>
                </a:endParaRPr>
              </a:p>
              <a:p>
                <a:pPr algn="ctr"/>
                <a:r>
                  <a:rPr lang="en-US" sz="2200" dirty="0">
                    <a:latin typeface="Segoe UI Semilight" panose="020B0402040204020203" pitchFamily="34" charset="0"/>
                    <a:cs typeface="Segoe UI Semilight" panose="020B0402040204020203" pitchFamily="34" charset="0"/>
                  </a:rPr>
                  <a:t>where each </a:t>
                </a:r>
                <a14:m>
                  <m:oMath xmlns:m="http://schemas.openxmlformats.org/officeDocument/2006/math">
                    <m:sSub>
                      <m:sSubPr>
                        <m:ctrlPr>
                          <a:rPr lang="en-US" sz="2200" i="1" smtClean="0">
                            <a:latin typeface="Cambria Math" panose="02040503050406030204" pitchFamily="18" charset="0"/>
                            <a:cs typeface="Segoe UI Semilight" panose="020B0402040204020203" pitchFamily="34" charset="0"/>
                          </a:rPr>
                        </m:ctrlPr>
                      </m:sSubPr>
                      <m:e>
                        <m:r>
                          <a:rPr lang="en-US" sz="2200" b="0" i="1" smtClean="0">
                            <a:latin typeface="Cambria Math" panose="02040503050406030204" pitchFamily="18" charset="0"/>
                            <a:cs typeface="Segoe UI Semilight" panose="020B0402040204020203" pitchFamily="34" charset="0"/>
                          </a:rPr>
                          <m:t>𝑋</m:t>
                        </m:r>
                      </m:e>
                      <m:sub>
                        <m:r>
                          <a:rPr lang="en-US" sz="2200" b="0" i="1" smtClean="0">
                            <a:latin typeface="Cambria Math" panose="02040503050406030204" pitchFamily="18" charset="0"/>
                            <a:cs typeface="Segoe UI Semilight" panose="020B0402040204020203" pitchFamily="34" charset="0"/>
                          </a:rPr>
                          <m:t>𝑖</m:t>
                        </m:r>
                      </m:sub>
                    </m:sSub>
                    <m:r>
                      <a:rPr lang="en-US" sz="2200" b="0" i="1" smtClean="0">
                        <a:latin typeface="Cambria Math" panose="02040503050406030204" pitchFamily="18" charset="0"/>
                        <a:cs typeface="Segoe UI Semilight" panose="020B0402040204020203" pitchFamily="34" charset="0"/>
                      </a:rPr>
                      <m:t>~</m:t>
                    </m:r>
                    <m:r>
                      <m:rPr>
                        <m:sty m:val="p"/>
                      </m:rPr>
                      <a:rPr lang="en-US" sz="2200" b="0" i="0" smtClean="0">
                        <a:latin typeface="Cambria Math" panose="02040503050406030204" pitchFamily="18" charset="0"/>
                        <a:cs typeface="Segoe UI Semilight" panose="020B0402040204020203" pitchFamily="34" charset="0"/>
                      </a:rPr>
                      <m:t>Unif</m:t>
                    </m:r>
                    <m:r>
                      <a:rPr lang="en-US" sz="2200" b="0" i="0" smtClean="0">
                        <a:latin typeface="Cambria Math" panose="02040503050406030204" pitchFamily="18" charset="0"/>
                        <a:cs typeface="Segoe UI Semilight" panose="020B0402040204020203" pitchFamily="34" charset="0"/>
                      </a:rPr>
                      <m:t>(0,1)</m:t>
                    </m:r>
                  </m:oMath>
                </a14:m>
                <a:r>
                  <a:rPr lang="en-US" sz="2200" dirty="0">
                    <a:latin typeface="Segoe UI Semilight" panose="020B0402040204020203" pitchFamily="34" charset="0"/>
                    <a:cs typeface="Segoe UI Semilight" panose="020B0402040204020203" pitchFamily="34" charset="0"/>
                  </a:rPr>
                  <a:t> and is independent</a:t>
                </a:r>
              </a:p>
            </p:txBody>
          </p:sp>
        </mc:Choice>
        <mc:Fallback xmlns="">
          <p:sp>
            <p:nvSpPr>
              <p:cNvPr id="46" name="TextBox 45">
                <a:extLst>
                  <a:ext uri="{FF2B5EF4-FFF2-40B4-BE49-F238E27FC236}">
                    <a16:creationId xmlns:a16="http://schemas.microsoft.com/office/drawing/2014/main" id="{2D895C0F-A837-1486-9144-10828DFF2901}"/>
                  </a:ext>
                </a:extLst>
              </p:cNvPr>
              <p:cNvSpPr txBox="1">
                <a:spLocks noRot="1" noChangeAspect="1" noMove="1" noResize="1" noEditPoints="1" noAdjustHandles="1" noChangeArrowheads="1" noChangeShapeType="1" noTextEdit="1"/>
              </p:cNvSpPr>
              <p:nvPr/>
            </p:nvSpPr>
            <p:spPr>
              <a:xfrm>
                <a:off x="1030118" y="1158674"/>
                <a:ext cx="10131761" cy="845807"/>
              </a:xfrm>
              <a:prstGeom prst="roundRect">
                <a:avLst/>
              </a:prstGeom>
              <a:blipFill>
                <a:blip r:embed="rId10"/>
                <a:stretch>
                  <a:fillRect b="-10072"/>
                </a:stretch>
              </a:blipFill>
              <a:ln w="28575">
                <a:noFill/>
              </a:ln>
            </p:spPr>
            <p:txBody>
              <a:bodyPr/>
              <a:lstStyle/>
              <a:p>
                <a:r>
                  <a:rPr lang="en-US">
                    <a:noFill/>
                  </a:rPr>
                  <a:t> </a:t>
                </a:r>
              </a:p>
            </p:txBody>
          </p:sp>
        </mc:Fallback>
      </mc:AlternateContent>
    </p:spTree>
    <p:extLst>
      <p:ext uri="{BB962C8B-B14F-4D97-AF65-F5344CB8AC3E}">
        <p14:creationId xmlns:p14="http://schemas.microsoft.com/office/powerpoint/2010/main" val="174177282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E3B76-D408-412B-8C53-BB6850593D42}"/>
              </a:ext>
            </a:extLst>
          </p:cNvPr>
          <p:cNvSpPr>
            <a:spLocks noGrp="1"/>
          </p:cNvSpPr>
          <p:nvPr>
            <p:ph type="title"/>
          </p:nvPr>
        </p:nvSpPr>
        <p:spPr/>
        <p:txBody>
          <a:bodyPr/>
          <a:lstStyle/>
          <a:p>
            <a:r>
              <a:rPr lang="en-US" dirty="0"/>
              <a:t>“Proof by example” -- uniform</a:t>
            </a:r>
          </a:p>
        </p:txBody>
      </p:sp>
      <p:pic>
        <p:nvPicPr>
          <p:cNvPr id="29" name="Picture 28" descr="A graph of a function&#10;&#10;Description automatically generated">
            <a:extLst>
              <a:ext uri="{FF2B5EF4-FFF2-40B4-BE49-F238E27FC236}">
                <a16:creationId xmlns:a16="http://schemas.microsoft.com/office/drawing/2014/main" id="{0332B626-D6B4-E29F-77DE-0935574426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0125" y="2123750"/>
            <a:ext cx="10131763" cy="4342184"/>
          </a:xfrm>
          <a:prstGeom prst="rect">
            <a:avLst/>
          </a:prstGeom>
        </p:spPr>
      </p:pic>
      <p:pic>
        <p:nvPicPr>
          <p:cNvPr id="31" name="Picture 30" descr="A graph of a function&#10;&#10;Description automatically generated">
            <a:extLst>
              <a:ext uri="{FF2B5EF4-FFF2-40B4-BE49-F238E27FC236}">
                <a16:creationId xmlns:a16="http://schemas.microsoft.com/office/drawing/2014/main" id="{B3E13D3D-01B6-4593-F585-A082B72559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0124" y="2123750"/>
            <a:ext cx="10131763" cy="4342184"/>
          </a:xfrm>
          <a:prstGeom prst="rect">
            <a:avLst/>
          </a:prstGeom>
        </p:spPr>
      </p:pic>
      <p:pic>
        <p:nvPicPr>
          <p:cNvPr id="33" name="Picture 32" descr="A graph of a function&#10;&#10;Description automatically generated">
            <a:extLst>
              <a:ext uri="{FF2B5EF4-FFF2-40B4-BE49-F238E27FC236}">
                <a16:creationId xmlns:a16="http://schemas.microsoft.com/office/drawing/2014/main" id="{55748C51-719E-311F-BA23-6651B71744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0123" y="2123750"/>
            <a:ext cx="10131762" cy="4342184"/>
          </a:xfrm>
          <a:prstGeom prst="rect">
            <a:avLst/>
          </a:prstGeom>
        </p:spPr>
      </p:pic>
      <p:pic>
        <p:nvPicPr>
          <p:cNvPr id="35" name="Picture 34" descr="A graph of a function&#10;&#10;Description automatically generated">
            <a:extLst>
              <a:ext uri="{FF2B5EF4-FFF2-40B4-BE49-F238E27FC236}">
                <a16:creationId xmlns:a16="http://schemas.microsoft.com/office/drawing/2014/main" id="{5B97D716-7601-FDAB-303F-0F4FAB08FD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0121" y="2123750"/>
            <a:ext cx="10131762" cy="4342184"/>
          </a:xfrm>
          <a:prstGeom prst="rect">
            <a:avLst/>
          </a:prstGeom>
        </p:spPr>
      </p:pic>
      <p:pic>
        <p:nvPicPr>
          <p:cNvPr id="37" name="Picture 36" descr="A graph of a function&#10;&#10;Description automatically generated">
            <a:extLst>
              <a:ext uri="{FF2B5EF4-FFF2-40B4-BE49-F238E27FC236}">
                <a16:creationId xmlns:a16="http://schemas.microsoft.com/office/drawing/2014/main" id="{AB9CB559-62FC-1EDC-390D-8B369268C1E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30118" y="2123750"/>
            <a:ext cx="10131763" cy="4342184"/>
          </a:xfrm>
          <a:prstGeom prst="rect">
            <a:avLst/>
          </a:prstGeom>
        </p:spPr>
      </p:pic>
      <p:pic>
        <p:nvPicPr>
          <p:cNvPr id="39" name="Picture 38" descr="A graph with a curve&#10;&#10;Description automatically generated">
            <a:extLst>
              <a:ext uri="{FF2B5EF4-FFF2-40B4-BE49-F238E27FC236}">
                <a16:creationId xmlns:a16="http://schemas.microsoft.com/office/drawing/2014/main" id="{59C8036C-9DA4-6FF7-7722-316B0D0D887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0118" y="2123750"/>
            <a:ext cx="10131763" cy="4342184"/>
          </a:xfrm>
          <a:prstGeom prst="rect">
            <a:avLst/>
          </a:prstGeom>
        </p:spPr>
      </p:pic>
      <p:pic>
        <p:nvPicPr>
          <p:cNvPr id="41" name="Picture 40" descr="A graph with a curve&#10;&#10;Description automatically generated">
            <a:extLst>
              <a:ext uri="{FF2B5EF4-FFF2-40B4-BE49-F238E27FC236}">
                <a16:creationId xmlns:a16="http://schemas.microsoft.com/office/drawing/2014/main" id="{0D48C5A2-69EC-A1E6-950E-75AF3320F0E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30118" y="2123750"/>
            <a:ext cx="10131763" cy="4342184"/>
          </a:xfrm>
          <a:prstGeom prst="rect">
            <a:avLst/>
          </a:prstGeom>
        </p:spPr>
      </p:pic>
      <p:pic>
        <p:nvPicPr>
          <p:cNvPr id="43" name="Picture 42" descr="A graph with a curve&#10;&#10;Description automatically generated">
            <a:extLst>
              <a:ext uri="{FF2B5EF4-FFF2-40B4-BE49-F238E27FC236}">
                <a16:creationId xmlns:a16="http://schemas.microsoft.com/office/drawing/2014/main" id="{3E51A6FF-9B31-95E3-CE8A-F69545F1589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30118" y="2123750"/>
            <a:ext cx="10131763" cy="4342184"/>
          </a:xfrm>
          <a:prstGeom prst="rect">
            <a:avLst/>
          </a:prstGeom>
        </p:spPr>
      </p:pic>
      <p:pic>
        <p:nvPicPr>
          <p:cNvPr id="45" name="Picture 44" descr="A graph with a curve&#10;&#10;Description automatically generated">
            <a:extLst>
              <a:ext uri="{FF2B5EF4-FFF2-40B4-BE49-F238E27FC236}">
                <a16:creationId xmlns:a16="http://schemas.microsoft.com/office/drawing/2014/main" id="{C4B39FB8-D800-F8EF-7949-016E8201FD7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30118" y="2123750"/>
            <a:ext cx="10131763" cy="4342184"/>
          </a:xfrm>
          <a:prstGeom prst="rect">
            <a:avLst/>
          </a:prstGeom>
        </p:spPr>
      </p:pic>
      <mc:AlternateContent xmlns:mc="http://schemas.openxmlformats.org/markup-compatibility/2006" xmlns:a14="http://schemas.microsoft.com/office/drawing/2010/main">
        <mc:Choice Requires="a14">
          <p:sp>
            <p:nvSpPr>
              <p:cNvPr id="46" name="TextBox 45">
                <a:extLst>
                  <a:ext uri="{FF2B5EF4-FFF2-40B4-BE49-F238E27FC236}">
                    <a16:creationId xmlns:a16="http://schemas.microsoft.com/office/drawing/2014/main" id="{2D895C0F-A837-1486-9144-10828DFF2901}"/>
                  </a:ext>
                </a:extLst>
              </p:cNvPr>
              <p:cNvSpPr txBox="1"/>
              <p:nvPr/>
            </p:nvSpPr>
            <p:spPr>
              <a:xfrm>
                <a:off x="1030118" y="1158674"/>
                <a:ext cx="10131761" cy="845807"/>
              </a:xfrm>
              <a:prstGeom prst="roundRect">
                <a:avLst/>
              </a:prstGeom>
              <a:solidFill>
                <a:srgbClr val="FFF4E1"/>
              </a:solidFill>
              <a:ln w="28575">
                <a:noFill/>
              </a:ln>
            </p:spPr>
            <p:txBody>
              <a:bodyPr wrap="square" anchor="ctr">
                <a:noAutofit/>
              </a:bodyPr>
              <a:lstStyle/>
              <a:p>
                <a:pPr algn="ctr"/>
                <a14:m>
                  <m:oMathPara xmlns:m="http://schemas.openxmlformats.org/officeDocument/2006/math">
                    <m:oMathParaPr>
                      <m:jc m:val="centerGroup"/>
                    </m:oMathParaPr>
                    <m:oMath xmlns:m="http://schemas.openxmlformats.org/officeDocument/2006/math">
                      <m:r>
                        <a:rPr lang="en-US" sz="2200" b="1" i="1" smtClean="0">
                          <a:latin typeface="Cambria Math" panose="02040503050406030204" pitchFamily="18" charset="0"/>
                          <a:cs typeface="Segoe UI Semilight" panose="020B0402040204020203" pitchFamily="34" charset="0"/>
                        </a:rPr>
                        <m:t>𝑿</m:t>
                      </m:r>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𝟏</m:t>
                          </m:r>
                        </m:sub>
                      </m:sSub>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𝟐</m:t>
                          </m:r>
                        </m:sub>
                      </m:sSub>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𝟑</m:t>
                          </m:r>
                        </m:sub>
                      </m:sSub>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𝟒</m:t>
                          </m:r>
                        </m:sub>
                      </m:sSub>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𝟓</m:t>
                          </m:r>
                        </m:sub>
                      </m:sSub>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𝟔</m:t>
                          </m:r>
                        </m:sub>
                      </m:sSub>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𝟕</m:t>
                          </m:r>
                        </m:sub>
                      </m:sSub>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𝟖</m:t>
                          </m:r>
                        </m:sub>
                      </m:sSub>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𝟗</m:t>
                          </m:r>
                        </m:sub>
                      </m:sSub>
                    </m:oMath>
                  </m:oMathPara>
                </a14:m>
                <a:endParaRPr lang="en-US" sz="2200" b="1" dirty="0">
                  <a:latin typeface="Segoe UI Semilight" panose="020B0402040204020203" pitchFamily="34" charset="0"/>
                  <a:cs typeface="Segoe UI Semilight" panose="020B0402040204020203" pitchFamily="34" charset="0"/>
                </a:endParaRPr>
              </a:p>
              <a:p>
                <a:pPr algn="ctr"/>
                <a:r>
                  <a:rPr lang="en-US" sz="2200" dirty="0">
                    <a:latin typeface="Segoe UI Semilight" panose="020B0402040204020203" pitchFamily="34" charset="0"/>
                    <a:cs typeface="Segoe UI Semilight" panose="020B0402040204020203" pitchFamily="34" charset="0"/>
                  </a:rPr>
                  <a:t>where each </a:t>
                </a:r>
                <a14:m>
                  <m:oMath xmlns:m="http://schemas.openxmlformats.org/officeDocument/2006/math">
                    <m:sSub>
                      <m:sSubPr>
                        <m:ctrlPr>
                          <a:rPr lang="en-US" sz="2200" i="1" smtClean="0">
                            <a:latin typeface="Cambria Math" panose="02040503050406030204" pitchFamily="18" charset="0"/>
                            <a:cs typeface="Segoe UI Semilight" panose="020B0402040204020203" pitchFamily="34" charset="0"/>
                          </a:rPr>
                        </m:ctrlPr>
                      </m:sSubPr>
                      <m:e>
                        <m:r>
                          <a:rPr lang="en-US" sz="2200" b="0" i="1" smtClean="0">
                            <a:latin typeface="Cambria Math" panose="02040503050406030204" pitchFamily="18" charset="0"/>
                            <a:cs typeface="Segoe UI Semilight" panose="020B0402040204020203" pitchFamily="34" charset="0"/>
                          </a:rPr>
                          <m:t>𝑋</m:t>
                        </m:r>
                      </m:e>
                      <m:sub>
                        <m:r>
                          <a:rPr lang="en-US" sz="2200" b="0" i="1" smtClean="0">
                            <a:latin typeface="Cambria Math" panose="02040503050406030204" pitchFamily="18" charset="0"/>
                            <a:cs typeface="Segoe UI Semilight" panose="020B0402040204020203" pitchFamily="34" charset="0"/>
                          </a:rPr>
                          <m:t>𝑖</m:t>
                        </m:r>
                      </m:sub>
                    </m:sSub>
                    <m:r>
                      <a:rPr lang="en-US" sz="2200" b="0" i="1" smtClean="0">
                        <a:latin typeface="Cambria Math" panose="02040503050406030204" pitchFamily="18" charset="0"/>
                        <a:cs typeface="Segoe UI Semilight" panose="020B0402040204020203" pitchFamily="34" charset="0"/>
                      </a:rPr>
                      <m:t>~</m:t>
                    </m:r>
                    <m:r>
                      <m:rPr>
                        <m:sty m:val="p"/>
                      </m:rPr>
                      <a:rPr lang="en-US" sz="2200" b="0" i="0" smtClean="0">
                        <a:latin typeface="Cambria Math" panose="02040503050406030204" pitchFamily="18" charset="0"/>
                        <a:cs typeface="Segoe UI Semilight" panose="020B0402040204020203" pitchFamily="34" charset="0"/>
                      </a:rPr>
                      <m:t>Unif</m:t>
                    </m:r>
                    <m:r>
                      <a:rPr lang="en-US" sz="2200" b="0" i="0" smtClean="0">
                        <a:latin typeface="Cambria Math" panose="02040503050406030204" pitchFamily="18" charset="0"/>
                        <a:cs typeface="Segoe UI Semilight" panose="020B0402040204020203" pitchFamily="34" charset="0"/>
                      </a:rPr>
                      <m:t>(0,1)</m:t>
                    </m:r>
                  </m:oMath>
                </a14:m>
                <a:r>
                  <a:rPr lang="en-US" sz="2200" dirty="0">
                    <a:latin typeface="Segoe UI Semilight" panose="020B0402040204020203" pitchFamily="34" charset="0"/>
                    <a:cs typeface="Segoe UI Semilight" panose="020B0402040204020203" pitchFamily="34" charset="0"/>
                  </a:rPr>
                  <a:t> and is independent</a:t>
                </a:r>
              </a:p>
            </p:txBody>
          </p:sp>
        </mc:Choice>
        <mc:Fallback xmlns="">
          <p:sp>
            <p:nvSpPr>
              <p:cNvPr id="46" name="TextBox 45">
                <a:extLst>
                  <a:ext uri="{FF2B5EF4-FFF2-40B4-BE49-F238E27FC236}">
                    <a16:creationId xmlns:a16="http://schemas.microsoft.com/office/drawing/2014/main" id="{2D895C0F-A837-1486-9144-10828DFF2901}"/>
                  </a:ext>
                </a:extLst>
              </p:cNvPr>
              <p:cNvSpPr txBox="1">
                <a:spLocks noRot="1" noChangeAspect="1" noMove="1" noResize="1" noEditPoints="1" noAdjustHandles="1" noChangeArrowheads="1" noChangeShapeType="1" noTextEdit="1"/>
              </p:cNvSpPr>
              <p:nvPr/>
            </p:nvSpPr>
            <p:spPr>
              <a:xfrm>
                <a:off x="1030118" y="1158674"/>
                <a:ext cx="10131761" cy="845807"/>
              </a:xfrm>
              <a:prstGeom prst="roundRect">
                <a:avLst/>
              </a:prstGeom>
              <a:blipFill>
                <a:blip r:embed="rId11"/>
                <a:stretch>
                  <a:fillRect b="-10072"/>
                </a:stretch>
              </a:blipFill>
              <a:ln w="28575">
                <a:noFill/>
              </a:ln>
            </p:spPr>
            <p:txBody>
              <a:bodyPr/>
              <a:lstStyle/>
              <a:p>
                <a:r>
                  <a:rPr lang="en-US">
                    <a:noFill/>
                  </a:rPr>
                  <a:t> </a:t>
                </a:r>
              </a:p>
            </p:txBody>
          </p:sp>
        </mc:Fallback>
      </mc:AlternateContent>
    </p:spTree>
    <p:extLst>
      <p:ext uri="{BB962C8B-B14F-4D97-AF65-F5344CB8AC3E}">
        <p14:creationId xmlns:p14="http://schemas.microsoft.com/office/powerpoint/2010/main" val="320710404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E3B76-D408-412B-8C53-BB6850593D42}"/>
              </a:ext>
            </a:extLst>
          </p:cNvPr>
          <p:cNvSpPr>
            <a:spLocks noGrp="1"/>
          </p:cNvSpPr>
          <p:nvPr>
            <p:ph type="title"/>
          </p:nvPr>
        </p:nvSpPr>
        <p:spPr/>
        <p:txBody>
          <a:bodyPr/>
          <a:lstStyle/>
          <a:p>
            <a:r>
              <a:rPr lang="en-US" dirty="0"/>
              <a:t>“Proof by example” -- uniform</a:t>
            </a:r>
          </a:p>
        </p:txBody>
      </p:sp>
      <p:pic>
        <p:nvPicPr>
          <p:cNvPr id="29" name="Picture 28" descr="A graph of a function&#10;&#10;Description automatically generated">
            <a:extLst>
              <a:ext uri="{FF2B5EF4-FFF2-40B4-BE49-F238E27FC236}">
                <a16:creationId xmlns:a16="http://schemas.microsoft.com/office/drawing/2014/main" id="{0332B626-D6B4-E29F-77DE-0935574426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0125" y="2123750"/>
            <a:ext cx="10131763" cy="4342184"/>
          </a:xfrm>
          <a:prstGeom prst="rect">
            <a:avLst/>
          </a:prstGeom>
        </p:spPr>
      </p:pic>
      <p:pic>
        <p:nvPicPr>
          <p:cNvPr id="31" name="Picture 30" descr="A graph of a function&#10;&#10;Description automatically generated">
            <a:extLst>
              <a:ext uri="{FF2B5EF4-FFF2-40B4-BE49-F238E27FC236}">
                <a16:creationId xmlns:a16="http://schemas.microsoft.com/office/drawing/2014/main" id="{B3E13D3D-01B6-4593-F585-A082B72559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0124" y="2123750"/>
            <a:ext cx="10131763" cy="4342184"/>
          </a:xfrm>
          <a:prstGeom prst="rect">
            <a:avLst/>
          </a:prstGeom>
        </p:spPr>
      </p:pic>
      <p:pic>
        <p:nvPicPr>
          <p:cNvPr id="33" name="Picture 32" descr="A graph of a function&#10;&#10;Description automatically generated">
            <a:extLst>
              <a:ext uri="{FF2B5EF4-FFF2-40B4-BE49-F238E27FC236}">
                <a16:creationId xmlns:a16="http://schemas.microsoft.com/office/drawing/2014/main" id="{55748C51-719E-311F-BA23-6651B71744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0123" y="2123750"/>
            <a:ext cx="10131762" cy="4342184"/>
          </a:xfrm>
          <a:prstGeom prst="rect">
            <a:avLst/>
          </a:prstGeom>
        </p:spPr>
      </p:pic>
      <p:pic>
        <p:nvPicPr>
          <p:cNvPr id="35" name="Picture 34" descr="A graph of a function&#10;&#10;Description automatically generated">
            <a:extLst>
              <a:ext uri="{FF2B5EF4-FFF2-40B4-BE49-F238E27FC236}">
                <a16:creationId xmlns:a16="http://schemas.microsoft.com/office/drawing/2014/main" id="{5B97D716-7601-FDAB-303F-0F4FAB08FD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0121" y="2123750"/>
            <a:ext cx="10131762" cy="4342184"/>
          </a:xfrm>
          <a:prstGeom prst="rect">
            <a:avLst/>
          </a:prstGeom>
        </p:spPr>
      </p:pic>
      <p:pic>
        <p:nvPicPr>
          <p:cNvPr id="37" name="Picture 36" descr="A graph of a function&#10;&#10;Description automatically generated">
            <a:extLst>
              <a:ext uri="{FF2B5EF4-FFF2-40B4-BE49-F238E27FC236}">
                <a16:creationId xmlns:a16="http://schemas.microsoft.com/office/drawing/2014/main" id="{AB9CB559-62FC-1EDC-390D-8B369268C1E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30118" y="2123750"/>
            <a:ext cx="10131763" cy="4342184"/>
          </a:xfrm>
          <a:prstGeom prst="rect">
            <a:avLst/>
          </a:prstGeom>
        </p:spPr>
      </p:pic>
      <p:pic>
        <p:nvPicPr>
          <p:cNvPr id="39" name="Picture 38" descr="A graph with a curve&#10;&#10;Description automatically generated">
            <a:extLst>
              <a:ext uri="{FF2B5EF4-FFF2-40B4-BE49-F238E27FC236}">
                <a16:creationId xmlns:a16="http://schemas.microsoft.com/office/drawing/2014/main" id="{59C8036C-9DA4-6FF7-7722-316B0D0D887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0118" y="2123750"/>
            <a:ext cx="10131763" cy="4342184"/>
          </a:xfrm>
          <a:prstGeom prst="rect">
            <a:avLst/>
          </a:prstGeom>
        </p:spPr>
      </p:pic>
      <p:pic>
        <p:nvPicPr>
          <p:cNvPr id="41" name="Picture 40" descr="A graph with a curve&#10;&#10;Description automatically generated">
            <a:extLst>
              <a:ext uri="{FF2B5EF4-FFF2-40B4-BE49-F238E27FC236}">
                <a16:creationId xmlns:a16="http://schemas.microsoft.com/office/drawing/2014/main" id="{0D48C5A2-69EC-A1E6-950E-75AF3320F0E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30118" y="2123750"/>
            <a:ext cx="10131763" cy="4342184"/>
          </a:xfrm>
          <a:prstGeom prst="rect">
            <a:avLst/>
          </a:prstGeom>
        </p:spPr>
      </p:pic>
      <p:pic>
        <p:nvPicPr>
          <p:cNvPr id="43" name="Picture 42" descr="A graph with a curve&#10;&#10;Description automatically generated">
            <a:extLst>
              <a:ext uri="{FF2B5EF4-FFF2-40B4-BE49-F238E27FC236}">
                <a16:creationId xmlns:a16="http://schemas.microsoft.com/office/drawing/2014/main" id="{3E51A6FF-9B31-95E3-CE8A-F69545F1589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30118" y="2123750"/>
            <a:ext cx="10131763" cy="4342184"/>
          </a:xfrm>
          <a:prstGeom prst="rect">
            <a:avLst/>
          </a:prstGeom>
        </p:spPr>
      </p:pic>
      <p:pic>
        <p:nvPicPr>
          <p:cNvPr id="45" name="Picture 44" descr="A graph with a curve&#10;&#10;Description automatically generated">
            <a:extLst>
              <a:ext uri="{FF2B5EF4-FFF2-40B4-BE49-F238E27FC236}">
                <a16:creationId xmlns:a16="http://schemas.microsoft.com/office/drawing/2014/main" id="{C4B39FB8-D800-F8EF-7949-016E8201FD7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30118" y="2123750"/>
            <a:ext cx="10131763" cy="4342184"/>
          </a:xfrm>
          <a:prstGeom prst="rect">
            <a:avLst/>
          </a:prstGeom>
        </p:spPr>
      </p:pic>
      <mc:AlternateContent xmlns:mc="http://schemas.openxmlformats.org/markup-compatibility/2006" xmlns:a14="http://schemas.microsoft.com/office/drawing/2010/main">
        <mc:Choice Requires="a14">
          <p:sp>
            <p:nvSpPr>
              <p:cNvPr id="46" name="TextBox 45">
                <a:extLst>
                  <a:ext uri="{FF2B5EF4-FFF2-40B4-BE49-F238E27FC236}">
                    <a16:creationId xmlns:a16="http://schemas.microsoft.com/office/drawing/2014/main" id="{2D895C0F-A837-1486-9144-10828DFF2901}"/>
                  </a:ext>
                </a:extLst>
              </p:cNvPr>
              <p:cNvSpPr txBox="1"/>
              <p:nvPr/>
            </p:nvSpPr>
            <p:spPr>
              <a:xfrm>
                <a:off x="1030118" y="1158674"/>
                <a:ext cx="10131761" cy="845807"/>
              </a:xfrm>
              <a:prstGeom prst="roundRect">
                <a:avLst/>
              </a:prstGeom>
              <a:solidFill>
                <a:srgbClr val="FFF4E1"/>
              </a:solidFill>
              <a:ln w="28575">
                <a:noFill/>
              </a:ln>
            </p:spPr>
            <p:txBody>
              <a:bodyPr wrap="square" anchor="ctr">
                <a:noAutofit/>
              </a:bodyPr>
              <a:lstStyle/>
              <a:p>
                <a:pPr algn="ctr"/>
                <a14:m>
                  <m:oMathPara xmlns:m="http://schemas.openxmlformats.org/officeDocument/2006/math">
                    <m:oMathParaPr>
                      <m:jc m:val="centerGroup"/>
                    </m:oMathParaPr>
                    <m:oMath xmlns:m="http://schemas.openxmlformats.org/officeDocument/2006/math">
                      <m:r>
                        <a:rPr lang="en-US" sz="2200" b="1" i="1" smtClean="0">
                          <a:latin typeface="Cambria Math" panose="02040503050406030204" pitchFamily="18" charset="0"/>
                          <a:cs typeface="Segoe UI Semilight" panose="020B0402040204020203" pitchFamily="34" charset="0"/>
                        </a:rPr>
                        <m:t>𝑿</m:t>
                      </m:r>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𝟏</m:t>
                          </m:r>
                        </m:sub>
                      </m:sSub>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𝟐</m:t>
                          </m:r>
                        </m:sub>
                      </m:sSub>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𝟑</m:t>
                          </m:r>
                        </m:sub>
                      </m:sSub>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𝟒</m:t>
                          </m:r>
                        </m:sub>
                      </m:sSub>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𝟓</m:t>
                          </m:r>
                        </m:sub>
                      </m:sSub>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𝟔</m:t>
                          </m:r>
                        </m:sub>
                      </m:sSub>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𝟕</m:t>
                          </m:r>
                        </m:sub>
                      </m:sSub>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𝟖</m:t>
                          </m:r>
                        </m:sub>
                      </m:sSub>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𝟗</m:t>
                          </m:r>
                        </m:sub>
                      </m:sSub>
                      <m:r>
                        <a:rPr lang="en-US" sz="2200" b="1" i="1" smtClean="0">
                          <a:latin typeface="Cambria Math" panose="02040503050406030204" pitchFamily="18" charset="0"/>
                          <a:cs typeface="Segoe UI Semilight" panose="020B0402040204020203" pitchFamily="34" charset="0"/>
                        </a:rPr>
                        <m:t>+</m:t>
                      </m:r>
                      <m:sSub>
                        <m:sSubPr>
                          <m:ctrlPr>
                            <a:rPr lang="en-US" sz="2200" b="1" i="1" smtClean="0">
                              <a:latin typeface="Cambria Math" panose="02040503050406030204" pitchFamily="18" charset="0"/>
                              <a:cs typeface="Segoe UI Semilight" panose="020B0402040204020203" pitchFamily="34" charset="0"/>
                            </a:rPr>
                          </m:ctrlPr>
                        </m:sSubPr>
                        <m:e>
                          <m:r>
                            <a:rPr lang="en-US" sz="2200" b="1" i="1" smtClean="0">
                              <a:latin typeface="Cambria Math" panose="02040503050406030204" pitchFamily="18" charset="0"/>
                              <a:cs typeface="Segoe UI Semilight" panose="020B0402040204020203" pitchFamily="34" charset="0"/>
                            </a:rPr>
                            <m:t>𝑿</m:t>
                          </m:r>
                        </m:e>
                        <m:sub>
                          <m:r>
                            <a:rPr lang="en-US" sz="2200" b="1" i="1" smtClean="0">
                              <a:latin typeface="Cambria Math" panose="02040503050406030204" pitchFamily="18" charset="0"/>
                              <a:cs typeface="Segoe UI Semilight" panose="020B0402040204020203" pitchFamily="34" charset="0"/>
                            </a:rPr>
                            <m:t>𝟏𝟎</m:t>
                          </m:r>
                        </m:sub>
                      </m:sSub>
                    </m:oMath>
                  </m:oMathPara>
                </a14:m>
                <a:endParaRPr lang="en-US" sz="2200" b="1" dirty="0">
                  <a:latin typeface="Segoe UI Semilight" panose="020B0402040204020203" pitchFamily="34" charset="0"/>
                  <a:cs typeface="Segoe UI Semilight" panose="020B0402040204020203" pitchFamily="34" charset="0"/>
                </a:endParaRPr>
              </a:p>
              <a:p>
                <a:pPr algn="ctr"/>
                <a:r>
                  <a:rPr lang="en-US" sz="2200" dirty="0">
                    <a:latin typeface="Segoe UI Semilight" panose="020B0402040204020203" pitchFamily="34" charset="0"/>
                    <a:cs typeface="Segoe UI Semilight" panose="020B0402040204020203" pitchFamily="34" charset="0"/>
                  </a:rPr>
                  <a:t>where each </a:t>
                </a:r>
                <a14:m>
                  <m:oMath xmlns:m="http://schemas.openxmlformats.org/officeDocument/2006/math">
                    <m:sSub>
                      <m:sSubPr>
                        <m:ctrlPr>
                          <a:rPr lang="en-US" sz="2200" i="1" smtClean="0">
                            <a:latin typeface="Cambria Math" panose="02040503050406030204" pitchFamily="18" charset="0"/>
                            <a:cs typeface="Segoe UI Semilight" panose="020B0402040204020203" pitchFamily="34" charset="0"/>
                          </a:rPr>
                        </m:ctrlPr>
                      </m:sSubPr>
                      <m:e>
                        <m:r>
                          <a:rPr lang="en-US" sz="2200" b="0" i="1" smtClean="0">
                            <a:latin typeface="Cambria Math" panose="02040503050406030204" pitchFamily="18" charset="0"/>
                            <a:cs typeface="Segoe UI Semilight" panose="020B0402040204020203" pitchFamily="34" charset="0"/>
                          </a:rPr>
                          <m:t>𝑋</m:t>
                        </m:r>
                      </m:e>
                      <m:sub>
                        <m:r>
                          <a:rPr lang="en-US" sz="2200" b="0" i="1" smtClean="0">
                            <a:latin typeface="Cambria Math" panose="02040503050406030204" pitchFamily="18" charset="0"/>
                            <a:cs typeface="Segoe UI Semilight" panose="020B0402040204020203" pitchFamily="34" charset="0"/>
                          </a:rPr>
                          <m:t>𝑖</m:t>
                        </m:r>
                      </m:sub>
                    </m:sSub>
                    <m:r>
                      <a:rPr lang="en-US" sz="2200" b="0" i="1" smtClean="0">
                        <a:latin typeface="Cambria Math" panose="02040503050406030204" pitchFamily="18" charset="0"/>
                        <a:cs typeface="Segoe UI Semilight" panose="020B0402040204020203" pitchFamily="34" charset="0"/>
                      </a:rPr>
                      <m:t>~</m:t>
                    </m:r>
                    <m:r>
                      <m:rPr>
                        <m:sty m:val="p"/>
                      </m:rPr>
                      <a:rPr lang="en-US" sz="2200" b="0" i="0" smtClean="0">
                        <a:latin typeface="Cambria Math" panose="02040503050406030204" pitchFamily="18" charset="0"/>
                        <a:cs typeface="Segoe UI Semilight" panose="020B0402040204020203" pitchFamily="34" charset="0"/>
                      </a:rPr>
                      <m:t>Unif</m:t>
                    </m:r>
                    <m:r>
                      <a:rPr lang="en-US" sz="2200" b="0" i="0" smtClean="0">
                        <a:latin typeface="Cambria Math" panose="02040503050406030204" pitchFamily="18" charset="0"/>
                        <a:cs typeface="Segoe UI Semilight" panose="020B0402040204020203" pitchFamily="34" charset="0"/>
                      </a:rPr>
                      <m:t>(0,1)</m:t>
                    </m:r>
                  </m:oMath>
                </a14:m>
                <a:r>
                  <a:rPr lang="en-US" sz="2200" dirty="0">
                    <a:latin typeface="Segoe UI Semilight" panose="020B0402040204020203" pitchFamily="34" charset="0"/>
                    <a:cs typeface="Segoe UI Semilight" panose="020B0402040204020203" pitchFamily="34" charset="0"/>
                  </a:rPr>
                  <a:t> and is independent</a:t>
                </a:r>
              </a:p>
            </p:txBody>
          </p:sp>
        </mc:Choice>
        <mc:Fallback xmlns="">
          <p:sp>
            <p:nvSpPr>
              <p:cNvPr id="46" name="TextBox 45">
                <a:extLst>
                  <a:ext uri="{FF2B5EF4-FFF2-40B4-BE49-F238E27FC236}">
                    <a16:creationId xmlns:a16="http://schemas.microsoft.com/office/drawing/2014/main" id="{2D895C0F-A837-1486-9144-10828DFF2901}"/>
                  </a:ext>
                </a:extLst>
              </p:cNvPr>
              <p:cNvSpPr txBox="1">
                <a:spLocks noRot="1" noChangeAspect="1" noMove="1" noResize="1" noEditPoints="1" noAdjustHandles="1" noChangeArrowheads="1" noChangeShapeType="1" noTextEdit="1"/>
              </p:cNvSpPr>
              <p:nvPr/>
            </p:nvSpPr>
            <p:spPr>
              <a:xfrm>
                <a:off x="1030118" y="1158674"/>
                <a:ext cx="10131761" cy="845807"/>
              </a:xfrm>
              <a:prstGeom prst="roundRect">
                <a:avLst/>
              </a:prstGeom>
              <a:blipFill>
                <a:blip r:embed="rId11"/>
                <a:stretch>
                  <a:fillRect b="-10072"/>
                </a:stretch>
              </a:blipFill>
              <a:ln w="28575">
                <a:noFill/>
              </a:ln>
            </p:spPr>
            <p:txBody>
              <a:bodyPr/>
              <a:lstStyle/>
              <a:p>
                <a:r>
                  <a:rPr lang="en-US">
                    <a:noFill/>
                  </a:rPr>
                  <a:t> </a:t>
                </a:r>
              </a:p>
            </p:txBody>
          </p:sp>
        </mc:Fallback>
      </mc:AlternateContent>
      <p:pic>
        <p:nvPicPr>
          <p:cNvPr id="4" name="Picture 3" descr="A graph with a curve&#10;&#10;Description automatically generated">
            <a:extLst>
              <a:ext uri="{FF2B5EF4-FFF2-40B4-BE49-F238E27FC236}">
                <a16:creationId xmlns:a16="http://schemas.microsoft.com/office/drawing/2014/main" id="{264E1489-E2D9-4F2E-5D2D-A67455AFBCD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30116" y="2123750"/>
            <a:ext cx="10131763" cy="4342184"/>
          </a:xfrm>
          <a:prstGeom prst="rect">
            <a:avLst/>
          </a:prstGeom>
        </p:spPr>
      </p:pic>
    </p:spTree>
    <p:extLst>
      <p:ext uri="{BB962C8B-B14F-4D97-AF65-F5344CB8AC3E}">
        <p14:creationId xmlns:p14="http://schemas.microsoft.com/office/powerpoint/2010/main" val="308580112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C1FEB-44B4-4282-AD17-E2AF2AA90DC1}"/>
              </a:ext>
            </a:extLst>
          </p:cNvPr>
          <p:cNvSpPr>
            <a:spLocks noGrp="1"/>
          </p:cNvSpPr>
          <p:nvPr>
            <p:ph type="title"/>
          </p:nvPr>
        </p:nvSpPr>
        <p:spPr/>
        <p:txBody>
          <a:bodyPr/>
          <a:lstStyle/>
          <a:p>
            <a:r>
              <a:rPr lang="en-US" dirty="0"/>
              <a:t>“Proof by real-world”</a:t>
            </a:r>
          </a:p>
        </p:txBody>
      </p:sp>
      <p:sp>
        <p:nvSpPr>
          <p:cNvPr id="3" name="Content Placeholder 2">
            <a:extLst>
              <a:ext uri="{FF2B5EF4-FFF2-40B4-BE49-F238E27FC236}">
                <a16:creationId xmlns:a16="http://schemas.microsoft.com/office/drawing/2014/main" id="{0C0AEB51-FE6E-4FFD-A10E-6E7C5C60FFDB}"/>
              </a:ext>
            </a:extLst>
          </p:cNvPr>
          <p:cNvSpPr>
            <a:spLocks noGrp="1"/>
          </p:cNvSpPr>
          <p:nvPr>
            <p:ph idx="1"/>
          </p:nvPr>
        </p:nvSpPr>
        <p:spPr>
          <a:xfrm>
            <a:off x="6972300" y="1463857"/>
            <a:ext cx="4790198" cy="4845504"/>
          </a:xfrm>
        </p:spPr>
        <p:txBody>
          <a:bodyPr/>
          <a:lstStyle/>
          <a:p>
            <a:r>
              <a:rPr lang="en-US" dirty="0"/>
              <a:t>A lot of real-world bell-curves can be explained as:</a:t>
            </a:r>
          </a:p>
          <a:p>
            <a:r>
              <a:rPr lang="en-US" b="1" dirty="0"/>
              <a:t>1. </a:t>
            </a:r>
            <a:r>
              <a:rPr lang="en-US" dirty="0"/>
              <a:t>The random variable comes from a combination of independent factors.</a:t>
            </a:r>
          </a:p>
          <a:p>
            <a:r>
              <a:rPr lang="en-US" b="1" dirty="0"/>
              <a:t>2. </a:t>
            </a:r>
            <a:r>
              <a:rPr lang="en-US" dirty="0"/>
              <a:t>The CLT says the distribution will become like a bell curve. </a:t>
            </a:r>
          </a:p>
        </p:txBody>
      </p:sp>
      <p:sp>
        <p:nvSpPr>
          <p:cNvPr id="4" name="Rectangle 3">
            <a:extLst>
              <a:ext uri="{FF2B5EF4-FFF2-40B4-BE49-F238E27FC236}">
                <a16:creationId xmlns:a16="http://schemas.microsoft.com/office/drawing/2014/main" id="{AD094DAC-9B82-42E4-A0F4-37B723059170}"/>
              </a:ext>
            </a:extLst>
          </p:cNvPr>
          <p:cNvSpPr/>
          <p:nvPr/>
        </p:nvSpPr>
        <p:spPr>
          <a:xfrm>
            <a:off x="1041400" y="5846002"/>
            <a:ext cx="1278467" cy="369332"/>
          </a:xfrm>
          <a:prstGeom prst="rect">
            <a:avLst/>
          </a:prstGeom>
        </p:spPr>
        <p:txBody>
          <a:bodyPr wrap="square">
            <a:spAutoFit/>
          </a:bodyPr>
          <a:lstStyle/>
          <a:p>
            <a:r>
              <a:rPr lang="en-US" dirty="0">
                <a:hlinkClick r:id="rId3"/>
              </a:rPr>
              <a:t>birthweight</a:t>
            </a:r>
            <a:endParaRPr lang="en-US" dirty="0"/>
          </a:p>
        </p:txBody>
      </p:sp>
      <p:pic>
        <p:nvPicPr>
          <p:cNvPr id="1026" name="Picture 2" descr="https://www.healthknowledge.org.uk/sites/default/files/documents/publichealthtextbook/statistics/1b3b.jpg">
            <a:extLst>
              <a:ext uri="{FF2B5EF4-FFF2-40B4-BE49-F238E27FC236}">
                <a16:creationId xmlns:a16="http://schemas.microsoft.com/office/drawing/2014/main" id="{C15E7273-98D6-48C2-8400-6237DC33AFD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9502" y="1385334"/>
            <a:ext cx="5991225" cy="4543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667738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23555-8FBE-4CD2-A2C9-5BCAC29B0446}"/>
              </a:ext>
            </a:extLst>
          </p:cNvPr>
          <p:cNvSpPr>
            <a:spLocks noGrp="1"/>
          </p:cNvSpPr>
          <p:nvPr>
            <p:ph type="title"/>
          </p:nvPr>
        </p:nvSpPr>
        <p:spPr/>
        <p:txBody>
          <a:bodyPr/>
          <a:lstStyle/>
          <a:p>
            <a:r>
              <a:rPr lang="en-US" dirty="0"/>
              <a:t>Theory vs. Practice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79D4597-9F89-4EFE-A6CE-0E20A9E0A0C9}"/>
                  </a:ext>
                </a:extLst>
              </p:cNvPr>
              <p:cNvSpPr>
                <a:spLocks noGrp="1"/>
              </p:cNvSpPr>
              <p:nvPr>
                <p:ph idx="1"/>
              </p:nvPr>
            </p:nvSpPr>
            <p:spPr/>
            <p:txBody>
              <a:bodyPr>
                <a:noAutofit/>
              </a:bodyPr>
              <a:lstStyle/>
              <a:p>
                <a:r>
                  <a:rPr lang="en-US" dirty="0"/>
                  <a:t>&gt; The formal theorem statement is “in the limit”</a:t>
                </a:r>
              </a:p>
              <a:p>
                <a:r>
                  <a:rPr lang="en-US" dirty="0"/>
                  <a:t>   You might not get exactly a normal distribution for any finite </a:t>
                </a:r>
                <a14:m>
                  <m:oMath xmlns:m="http://schemas.openxmlformats.org/officeDocument/2006/math">
                    <m:r>
                      <a:rPr lang="en-US" b="0" i="1" smtClean="0">
                        <a:latin typeface="Cambria Math" panose="02040503050406030204" pitchFamily="18" charset="0"/>
                      </a:rPr>
                      <m:t>𝑛</m:t>
                    </m:r>
                  </m:oMath>
                </a14:m>
                <a:r>
                  <a:rPr lang="en-US" dirty="0"/>
                  <a:t> (e.g. if </a:t>
                </a:r>
                <a:br>
                  <a:rPr lang="en-US" dirty="0"/>
                </a:br>
                <a:r>
                  <a:rPr lang="en-US" dirty="0"/>
                  <a:t>   you sum discrete, the sum is always discrete and will be discontinuous </a:t>
                </a:r>
                <a:br>
                  <a:rPr lang="en-US" dirty="0"/>
                </a:br>
                <a:r>
                  <a:rPr lang="en-US" dirty="0"/>
                  <a:t>   for every finite </a:t>
                </a:r>
                <a14:m>
                  <m:oMath xmlns:m="http://schemas.openxmlformats.org/officeDocument/2006/math">
                    <m:r>
                      <a:rPr lang="en-US" b="0" i="1" smtClean="0">
                        <a:latin typeface="Cambria Math" panose="02040503050406030204" pitchFamily="18" charset="0"/>
                      </a:rPr>
                      <m:t>𝑛</m:t>
                    </m:r>
                  </m:oMath>
                </a14:m>
                <a:r>
                  <a:rPr lang="en-US" dirty="0"/>
                  <a:t>. </a:t>
                </a:r>
              </a:p>
              <a:p>
                <a:endParaRPr lang="en-US" dirty="0"/>
              </a:p>
              <a:p>
                <a:r>
                  <a:rPr lang="en-US" dirty="0"/>
                  <a:t>&gt; In practice, the approximations get very accurate very quickly (at least </a:t>
                </a:r>
                <a:br>
                  <a:rPr lang="en-US" dirty="0"/>
                </a:br>
                <a:r>
                  <a:rPr lang="en-US" dirty="0"/>
                  <a:t>    with a few tricks we’ll see soon). </a:t>
                </a:r>
              </a:p>
              <a:p>
                <a:r>
                  <a:rPr lang="en-US" dirty="0"/>
                  <a:t>   They won’t be exact (unless the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oMath>
                </a14:m>
                <a:r>
                  <a:rPr lang="en-US" dirty="0"/>
                  <a:t> are </a:t>
                </a:r>
                <a:r>
                  <a:rPr lang="en-US" dirty="0" err="1"/>
                  <a:t>normals</a:t>
                </a:r>
                <a:r>
                  <a:rPr lang="en-US" dirty="0"/>
                  <a:t>) but it’s close enough    </a:t>
                </a:r>
                <a:br>
                  <a:rPr lang="en-US" dirty="0"/>
                </a:br>
                <a:r>
                  <a:rPr lang="en-US" dirty="0"/>
                  <a:t>   to use even with relatively small </a:t>
                </a:r>
                <a14:m>
                  <m:oMath xmlns:m="http://schemas.openxmlformats.org/officeDocument/2006/math">
                    <m:r>
                      <a:rPr lang="en-US" b="0" i="1" smtClean="0">
                        <a:latin typeface="Cambria Math" panose="02040503050406030204" pitchFamily="18" charset="0"/>
                      </a:rPr>
                      <m:t>𝑛</m:t>
                    </m:r>
                  </m:oMath>
                </a14:m>
                <a:r>
                  <a:rPr lang="en-US" dirty="0"/>
                  <a:t>.</a:t>
                </a:r>
              </a:p>
            </p:txBody>
          </p:sp>
        </mc:Choice>
        <mc:Fallback xmlns="">
          <p:sp>
            <p:nvSpPr>
              <p:cNvPr id="3" name="Content Placeholder 2">
                <a:extLst>
                  <a:ext uri="{FF2B5EF4-FFF2-40B4-BE49-F238E27FC236}">
                    <a16:creationId xmlns:a16="http://schemas.microsoft.com/office/drawing/2014/main" id="{779D4597-9F89-4EFE-A6CE-0E20A9E0A0C9}"/>
                  </a:ext>
                </a:extLst>
              </p:cNvPr>
              <p:cNvSpPr>
                <a:spLocks noGrp="1" noRot="1" noChangeAspect="1" noMove="1" noResize="1" noEditPoints="1" noAdjustHandles="1" noChangeArrowheads="1" noChangeShapeType="1" noTextEdit="1"/>
              </p:cNvSpPr>
              <p:nvPr>
                <p:ph idx="1"/>
              </p:nvPr>
            </p:nvSpPr>
            <p:spPr>
              <a:blipFill>
                <a:blip r:embed="rId3"/>
                <a:stretch>
                  <a:fillRect l="-1525" t="-2138" r="-2669"/>
                </a:stretch>
              </a:blipFill>
            </p:spPr>
            <p:txBody>
              <a:bodyPr/>
              <a:lstStyle/>
              <a:p>
                <a:r>
                  <a:rPr lang="en-US">
                    <a:noFill/>
                  </a:rPr>
                  <a:t> </a:t>
                </a:r>
              </a:p>
            </p:txBody>
          </p:sp>
        </mc:Fallback>
      </mc:AlternateContent>
    </p:spTree>
    <p:extLst>
      <p:ext uri="{BB962C8B-B14F-4D97-AF65-F5344CB8AC3E}">
        <p14:creationId xmlns:p14="http://schemas.microsoft.com/office/powerpoint/2010/main" val="1080411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B202F3A6-E07F-8BC0-0A51-033005337BB9}"/>
              </a:ext>
            </a:extLst>
          </p:cNvPr>
          <p:cNvCxnSpPr>
            <a:cxnSpLocks/>
          </p:cNvCxnSpPr>
          <p:nvPr/>
        </p:nvCxnSpPr>
        <p:spPr>
          <a:xfrm>
            <a:off x="6096000" y="445770"/>
            <a:ext cx="0" cy="6035040"/>
          </a:xfrm>
          <a:prstGeom prst="line">
            <a:avLst/>
          </a:prstGeom>
          <a:ln w="38100">
            <a:solidFill>
              <a:schemeClr val="accent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6811CEE-599E-C888-AF97-8A97DBEEF38E}"/>
              </a:ext>
            </a:extLst>
          </p:cNvPr>
          <p:cNvSpPr>
            <a:spLocks noGrp="1"/>
          </p:cNvSpPr>
          <p:nvPr>
            <p:ph type="title"/>
          </p:nvPr>
        </p:nvSpPr>
        <p:spPr>
          <a:xfrm>
            <a:off x="575239" y="263276"/>
            <a:ext cx="5520761" cy="1014667"/>
          </a:xfrm>
        </p:spPr>
        <p:txBody>
          <a:bodyPr>
            <a:normAutofit/>
          </a:bodyPr>
          <a:lstStyle/>
          <a:p>
            <a:r>
              <a:rPr lang="en-US" b="1" i="1" dirty="0"/>
              <a:t>Discrete</a:t>
            </a:r>
            <a:r>
              <a:rPr lang="en-US" dirty="0"/>
              <a:t> RVs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A27EACA-9C17-3F8D-FFBF-E86D995118E4}"/>
                  </a:ext>
                </a:extLst>
              </p:cNvPr>
              <p:cNvSpPr>
                <a:spLocks noGrp="1"/>
              </p:cNvSpPr>
              <p:nvPr>
                <p:ph idx="1"/>
              </p:nvPr>
            </p:nvSpPr>
            <p:spPr>
              <a:xfrm>
                <a:off x="575240" y="1166676"/>
                <a:ext cx="5445733" cy="5302703"/>
              </a:xfrm>
            </p:spPr>
            <p:txBody>
              <a:bodyPr>
                <a:normAutofit/>
              </a:bodyPr>
              <a:lstStyle/>
              <a:p>
                <a:r>
                  <a:rPr lang="en-US" sz="2000" b="1" dirty="0">
                    <a:solidFill>
                      <a:schemeClr val="accent5"/>
                    </a:solidFill>
                  </a:rPr>
                  <a:t>Support</a:t>
                </a:r>
                <a:r>
                  <a:rPr lang="en-US" sz="2000" b="1" dirty="0"/>
                  <a:t> </a:t>
                </a:r>
                <a:r>
                  <a:rPr lang="en-US" sz="2000" dirty="0"/>
                  <a:t>is </a:t>
                </a:r>
                <a:r>
                  <a:rPr lang="en-US" sz="2000" u="sng" dirty="0"/>
                  <a:t>finite/countably infinite </a:t>
                </a:r>
                <a:r>
                  <a:rPr lang="en-US" sz="2000" dirty="0"/>
                  <a:t>(e.g. </a:t>
                </a:r>
                <a:r>
                  <a:rPr lang="en-US" sz="2000" i="1" dirty="0"/>
                  <a:t>integers</a:t>
                </a:r>
                <a:r>
                  <a:rPr lang="en-US" sz="2000" dirty="0"/>
                  <a:t>)</a:t>
                </a:r>
              </a:p>
              <a:p>
                <a:endParaRPr lang="en-US" sz="500" dirty="0"/>
              </a:p>
              <a:p>
                <a:r>
                  <a:rPr lang="en-US" sz="2000" b="1" dirty="0">
                    <a:solidFill>
                      <a:schemeClr val="accent5"/>
                    </a:solidFill>
                  </a:rPr>
                  <a:t>Probability mass function</a:t>
                </a:r>
                <a:r>
                  <a:rPr lang="en-US" sz="2000" dirty="0">
                    <a:solidFill>
                      <a:schemeClr val="accent5"/>
                    </a:solidFill>
                  </a:rPr>
                  <a:t> </a:t>
                </a: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𝑝</m:t>
                        </m:r>
                      </m:e>
                      <m:sub>
                        <m:r>
                          <a:rPr lang="en-US" sz="2000" b="0" i="1" smtClean="0">
                            <a:latin typeface="Cambria Math" panose="02040503050406030204" pitchFamily="18" charset="0"/>
                          </a:rPr>
                          <m:t>𝑋</m:t>
                        </m:r>
                      </m:sub>
                    </m:sSub>
                    <m:d>
                      <m:dPr>
                        <m:ctrlPr>
                          <a:rPr lang="en-US" sz="2000" b="0" i="1" smtClean="0">
                            <a:latin typeface="Cambria Math" panose="02040503050406030204" pitchFamily="18" charset="0"/>
                          </a:rPr>
                        </m:ctrlPr>
                      </m:dPr>
                      <m:e>
                        <m:r>
                          <a:rPr lang="en-US" sz="2000" b="0" i="1" smtClean="0">
                            <a:latin typeface="Cambria Math" panose="02040503050406030204" pitchFamily="18" charset="0"/>
                          </a:rPr>
                          <m:t>𝑘</m:t>
                        </m:r>
                      </m:e>
                    </m:d>
                  </m:oMath>
                </a14:m>
                <a:r>
                  <a:rPr lang="en-US" sz="2000" dirty="0"/>
                  <a:t> gives probability of each value in support</a:t>
                </a:r>
              </a:p>
              <a:p>
                <a:endParaRPr lang="en-US" sz="2000" dirty="0"/>
              </a:p>
              <a:p>
                <a:endParaRPr lang="en-US" sz="2000" dirty="0"/>
              </a:p>
              <a:p>
                <a:endParaRPr lang="en-US" sz="2000" dirty="0"/>
              </a:p>
              <a:p>
                <a:pPr marL="0" indent="0">
                  <a:buNone/>
                </a:pPr>
                <a:endParaRPr lang="en-US" sz="2000" dirty="0"/>
              </a:p>
              <a:p>
                <a:pPr marL="0" indent="0">
                  <a:buNone/>
                </a:pPr>
                <a:endParaRPr lang="en-US" sz="2000" dirty="0"/>
              </a:p>
              <a:p>
                <a:endParaRPr lang="en-US" sz="400" b="1" dirty="0"/>
              </a:p>
              <a:p>
                <a:endParaRPr lang="en-US" sz="2000" b="1" dirty="0">
                  <a:solidFill>
                    <a:schemeClr val="accent5"/>
                  </a:solidFill>
                </a:endParaRPr>
              </a:p>
            </p:txBody>
          </p:sp>
        </mc:Choice>
        <mc:Fallback xmlns="">
          <p:sp>
            <p:nvSpPr>
              <p:cNvPr id="3" name="Content Placeholder 2">
                <a:extLst>
                  <a:ext uri="{FF2B5EF4-FFF2-40B4-BE49-F238E27FC236}">
                    <a16:creationId xmlns:a16="http://schemas.microsoft.com/office/drawing/2014/main" id="{BA27EACA-9C17-3F8D-FFBF-E86D995118E4}"/>
                  </a:ext>
                </a:extLst>
              </p:cNvPr>
              <p:cNvSpPr>
                <a:spLocks noGrp="1" noRot="1" noChangeAspect="1" noMove="1" noResize="1" noEditPoints="1" noAdjustHandles="1" noChangeArrowheads="1" noChangeShapeType="1" noTextEdit="1"/>
              </p:cNvSpPr>
              <p:nvPr>
                <p:ph idx="1"/>
              </p:nvPr>
            </p:nvSpPr>
            <p:spPr>
              <a:xfrm>
                <a:off x="575240" y="1166676"/>
                <a:ext cx="5445733" cy="5302703"/>
              </a:xfrm>
              <a:blipFill>
                <a:blip r:embed="rId2"/>
                <a:stretch>
                  <a:fillRect l="-336" t="-1034" r="-895"/>
                </a:stretch>
              </a:blipFill>
            </p:spPr>
            <p:txBody>
              <a:bodyPr/>
              <a:lstStyle/>
              <a:p>
                <a:r>
                  <a:rPr lang="en-US">
                    <a:noFill/>
                  </a:rPr>
                  <a:t> </a:t>
                </a:r>
              </a:p>
            </p:txBody>
          </p:sp>
        </mc:Fallback>
      </mc:AlternateContent>
      <p:sp>
        <p:nvSpPr>
          <p:cNvPr id="4" name="Title 1">
            <a:extLst>
              <a:ext uri="{FF2B5EF4-FFF2-40B4-BE49-F238E27FC236}">
                <a16:creationId xmlns:a16="http://schemas.microsoft.com/office/drawing/2014/main" id="{99564E2D-F71A-6DCB-461C-AF14B0D2DA38}"/>
              </a:ext>
            </a:extLst>
          </p:cNvPr>
          <p:cNvSpPr txBox="1">
            <a:spLocks/>
          </p:cNvSpPr>
          <p:nvPr/>
        </p:nvSpPr>
        <p:spPr>
          <a:xfrm>
            <a:off x="6278880" y="263276"/>
            <a:ext cx="5520761" cy="1014667"/>
          </a:xfrm>
          <a:prstGeom prst="rect">
            <a:avLst/>
          </a:prstGeom>
        </p:spPr>
        <p:txBody>
          <a:bodyPr vert="horz" lIns="91440" tIns="45720" rIns="91440" bIns="45720" rtlCol="0" anchor="ctr">
            <a:normAutofit/>
          </a:bodyPr>
          <a:lstStyle>
            <a:lvl1pPr algn="l" defTabSz="914400" rtl="0" eaLnBrk="1" latinLnBrk="0" hangingPunct="1">
              <a:lnSpc>
                <a:spcPct val="80000"/>
              </a:lnSpc>
              <a:spcBef>
                <a:spcPct val="0"/>
              </a:spcBef>
              <a:buNone/>
              <a:defRPr sz="4400" kern="1200" cap="none" spc="100" baseline="0">
                <a:solidFill>
                  <a:schemeClr val="tx1">
                    <a:lumMod val="95000"/>
                    <a:lumOff val="5000"/>
                  </a:schemeClr>
                </a:solidFill>
                <a:latin typeface="Segoe UI" panose="020B0502040204020203" pitchFamily="34" charset="0"/>
                <a:ea typeface="+mj-ea"/>
                <a:cs typeface="Segoe UI" panose="020B0502040204020203" pitchFamily="34" charset="0"/>
              </a:defRPr>
            </a:lvl1pPr>
          </a:lstStyle>
          <a:p>
            <a:r>
              <a:rPr lang="en-US" b="1" i="1" dirty="0"/>
              <a:t>Continuous</a:t>
            </a:r>
            <a:r>
              <a:rPr lang="en-US" dirty="0"/>
              <a:t> RVs</a:t>
            </a:r>
          </a:p>
        </p:txBody>
      </p:sp>
      <mc:AlternateContent xmlns:mc="http://schemas.openxmlformats.org/markup-compatibility/2006" xmlns:a14="http://schemas.microsoft.com/office/drawing/2010/main">
        <mc:Choice Requires="a14">
          <p:sp>
            <p:nvSpPr>
              <p:cNvPr id="5" name="Content Placeholder 2">
                <a:extLst>
                  <a:ext uri="{FF2B5EF4-FFF2-40B4-BE49-F238E27FC236}">
                    <a16:creationId xmlns:a16="http://schemas.microsoft.com/office/drawing/2014/main" id="{CC59F384-8D8D-5895-0D89-85420EEEABF8}"/>
                  </a:ext>
                </a:extLst>
              </p:cNvPr>
              <p:cNvSpPr txBox="1">
                <a:spLocks/>
              </p:cNvSpPr>
              <p:nvPr/>
            </p:nvSpPr>
            <p:spPr>
              <a:xfrm>
                <a:off x="6278880" y="1166676"/>
                <a:ext cx="6214110" cy="5714184"/>
              </a:xfrm>
              <a:prstGeom prst="rect">
                <a:avLst/>
              </a:prstGeom>
            </p:spPr>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800" kern="1200">
                    <a:solidFill>
                      <a:schemeClr val="tx1"/>
                    </a:solidFill>
                    <a:latin typeface="Segoe UI Semilight" panose="020B0402040204020203" pitchFamily="34" charset="0"/>
                    <a:ea typeface="+mn-ea"/>
                    <a:cs typeface="Segoe UI Semilight" panose="020B0402040204020203" pitchFamily="34" charset="0"/>
                  </a:defRPr>
                </a:lvl1pPr>
                <a:lvl2pPr marL="128016" indent="0" algn="l" defTabSz="914400" rtl="0" eaLnBrk="1" latinLnBrk="0" hangingPunct="1">
                  <a:lnSpc>
                    <a:spcPct val="90000"/>
                  </a:lnSpc>
                  <a:spcBef>
                    <a:spcPts val="200"/>
                  </a:spcBef>
                  <a:spcAft>
                    <a:spcPts val="400"/>
                  </a:spcAft>
                  <a:buClr>
                    <a:srgbClr val="B6A479"/>
                  </a:buClr>
                  <a:buFont typeface="Segoe UI Semilight" panose="020B0402040204020203" pitchFamily="34" charset="0"/>
                  <a:buNone/>
                  <a:defRPr sz="2400" kern="1200" baseline="0">
                    <a:solidFill>
                      <a:schemeClr val="tx1"/>
                    </a:solidFill>
                    <a:latin typeface="Segoe UI Semilight" panose="020B0402040204020203" pitchFamily="34" charset="0"/>
                    <a:ea typeface="+mn-ea"/>
                    <a:cs typeface="Segoe UI Semilight" panose="020B0402040204020203" pitchFamily="34" charset="0"/>
                  </a:defRPr>
                </a:lvl2pPr>
                <a:lvl3pPr marL="448056"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3pPr>
                <a:lvl4pPr marL="59436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4pPr>
                <a:lvl5pPr marL="77724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r>
                  <a:rPr lang="en-US" sz="2000" b="1" dirty="0">
                    <a:solidFill>
                      <a:schemeClr val="accent5"/>
                    </a:solidFill>
                  </a:rPr>
                  <a:t>Support</a:t>
                </a:r>
                <a:r>
                  <a:rPr lang="en-US" sz="2000" b="1" dirty="0"/>
                  <a:t> </a:t>
                </a:r>
                <a:r>
                  <a:rPr lang="en-US" sz="2000" dirty="0"/>
                  <a:t>is </a:t>
                </a:r>
                <a:r>
                  <a:rPr lang="en-US" sz="2000" u="sng" dirty="0"/>
                  <a:t>uncountably infinite</a:t>
                </a:r>
                <a:r>
                  <a:rPr lang="en-US" sz="2000" dirty="0"/>
                  <a:t> (e.g., </a:t>
                </a:r>
                <a:r>
                  <a:rPr lang="en-US" sz="2000" i="1" dirty="0"/>
                  <a:t>real numbers</a:t>
                </a:r>
                <a:r>
                  <a:rPr lang="en-US" sz="2000" dirty="0"/>
                  <a:t>)</a:t>
                </a:r>
              </a:p>
              <a:p>
                <a:pPr>
                  <a:spcBef>
                    <a:spcPts val="700"/>
                  </a:spcBef>
                  <a:spcAft>
                    <a:spcPts val="0"/>
                  </a:spcAft>
                </a:pPr>
                <a14:m>
                  <m:oMath xmlns:m="http://schemas.openxmlformats.org/officeDocument/2006/math">
                    <m:r>
                      <a:rPr lang="en-US" sz="1500" b="1" i="1" smtClean="0">
                        <a:solidFill>
                          <a:schemeClr val="tx2">
                            <a:lumMod val="75000"/>
                          </a:schemeClr>
                        </a:solidFill>
                        <a:latin typeface="Cambria Math" panose="02040503050406030204" pitchFamily="18" charset="0"/>
                      </a:rPr>
                      <m:t>ℙ</m:t>
                    </m:r>
                    <m:d>
                      <m:dPr>
                        <m:ctrlPr>
                          <a:rPr lang="en-US" sz="1500" b="1" i="1" smtClean="0">
                            <a:solidFill>
                              <a:schemeClr val="tx2">
                                <a:lumMod val="75000"/>
                              </a:schemeClr>
                            </a:solidFill>
                            <a:latin typeface="Cambria Math" panose="02040503050406030204" pitchFamily="18" charset="0"/>
                          </a:rPr>
                        </m:ctrlPr>
                      </m:dPr>
                      <m:e>
                        <m:r>
                          <a:rPr lang="en-US" sz="1500" b="1" i="1" smtClean="0">
                            <a:solidFill>
                              <a:schemeClr val="tx2">
                                <a:lumMod val="75000"/>
                              </a:schemeClr>
                            </a:solidFill>
                            <a:latin typeface="Cambria Math" panose="02040503050406030204" pitchFamily="18" charset="0"/>
                          </a:rPr>
                          <m:t>𝑿</m:t>
                        </m:r>
                        <m:r>
                          <a:rPr lang="en-US" sz="1500" b="1" i="1" smtClean="0">
                            <a:solidFill>
                              <a:schemeClr val="tx2">
                                <a:lumMod val="75000"/>
                              </a:schemeClr>
                            </a:solidFill>
                            <a:latin typeface="Cambria Math" panose="02040503050406030204" pitchFamily="18" charset="0"/>
                          </a:rPr>
                          <m:t>=</m:t>
                        </m:r>
                        <m:r>
                          <a:rPr lang="en-US" sz="1500" b="1" i="1" smtClean="0">
                            <a:solidFill>
                              <a:schemeClr val="tx2">
                                <a:lumMod val="75000"/>
                              </a:schemeClr>
                            </a:solidFill>
                            <a:latin typeface="Cambria Math" panose="02040503050406030204" pitchFamily="18" charset="0"/>
                          </a:rPr>
                          <m:t>𝒌</m:t>
                        </m:r>
                      </m:e>
                    </m:d>
                    <m:r>
                      <a:rPr lang="en-US" sz="1500" b="1" i="1" smtClean="0">
                        <a:solidFill>
                          <a:schemeClr val="tx2">
                            <a:lumMod val="75000"/>
                          </a:schemeClr>
                        </a:solidFill>
                        <a:latin typeface="Cambria Math" panose="02040503050406030204" pitchFamily="18" charset="0"/>
                      </a:rPr>
                      <m:t>=</m:t>
                    </m:r>
                    <m:f>
                      <m:fPr>
                        <m:ctrlPr>
                          <a:rPr lang="en-US" sz="1500" b="1" i="1" smtClean="0">
                            <a:solidFill>
                              <a:schemeClr val="tx2">
                                <a:lumMod val="75000"/>
                              </a:schemeClr>
                            </a:solidFill>
                            <a:latin typeface="Cambria Math" panose="02040503050406030204" pitchFamily="18" charset="0"/>
                          </a:rPr>
                        </m:ctrlPr>
                      </m:fPr>
                      <m:num>
                        <m:r>
                          <a:rPr lang="en-US" sz="1500" b="1" i="1" smtClean="0">
                            <a:solidFill>
                              <a:schemeClr val="tx2">
                                <a:lumMod val="75000"/>
                              </a:schemeClr>
                            </a:solidFill>
                            <a:latin typeface="Cambria Math" panose="02040503050406030204" pitchFamily="18" charset="0"/>
                          </a:rPr>
                          <m:t>𝟏</m:t>
                        </m:r>
                      </m:num>
                      <m:den>
                        <m:r>
                          <a:rPr lang="en-US" sz="1500" b="1" i="1" smtClean="0">
                            <a:solidFill>
                              <a:schemeClr val="tx2">
                                <a:lumMod val="75000"/>
                              </a:schemeClr>
                            </a:solidFill>
                            <a:latin typeface="Cambria Math" panose="02040503050406030204" pitchFamily="18" charset="0"/>
                          </a:rPr>
                          <m:t>∞</m:t>
                        </m:r>
                      </m:den>
                    </m:f>
                    <m:r>
                      <a:rPr lang="en-US" sz="1500" b="1" i="1" smtClean="0">
                        <a:solidFill>
                          <a:schemeClr val="tx2">
                            <a:lumMod val="75000"/>
                          </a:schemeClr>
                        </a:solidFill>
                        <a:latin typeface="Cambria Math" panose="02040503050406030204" pitchFamily="18" charset="0"/>
                      </a:rPr>
                      <m:t>=</m:t>
                    </m:r>
                    <m:r>
                      <a:rPr lang="en-US" sz="1500" b="1" i="1" smtClean="0">
                        <a:solidFill>
                          <a:schemeClr val="tx2">
                            <a:lumMod val="75000"/>
                          </a:schemeClr>
                        </a:solidFill>
                        <a:latin typeface="Cambria Math" panose="02040503050406030204" pitchFamily="18" charset="0"/>
                      </a:rPr>
                      <m:t>𝟎</m:t>
                    </m:r>
                  </m:oMath>
                </a14:m>
                <a:r>
                  <a:rPr lang="en-US" sz="1500" b="1" dirty="0">
                    <a:solidFill>
                      <a:schemeClr val="tx2">
                        <a:lumMod val="75000"/>
                      </a:schemeClr>
                    </a:solidFill>
                  </a:rPr>
                  <a:t> so we don’t use PMF. instead...</a:t>
                </a:r>
              </a:p>
              <a:p>
                <a:pPr>
                  <a:spcBef>
                    <a:spcPts val="0"/>
                  </a:spcBef>
                </a:pPr>
                <a:r>
                  <a:rPr lang="en-US" sz="2000" b="1" dirty="0">
                    <a:solidFill>
                      <a:schemeClr val="accent5"/>
                    </a:solidFill>
                  </a:rPr>
                  <a:t>Probability </a:t>
                </a:r>
                <a:r>
                  <a:rPr lang="en-US" sz="2000" b="1" u="sng" dirty="0">
                    <a:solidFill>
                      <a:schemeClr val="accent5"/>
                    </a:solidFill>
                  </a:rPr>
                  <a:t>density</a:t>
                </a:r>
                <a:r>
                  <a:rPr lang="en-US" sz="2000" b="1" dirty="0">
                    <a:solidFill>
                      <a:schemeClr val="accent5"/>
                    </a:solidFill>
                  </a:rPr>
                  <a:t> function </a:t>
                </a:r>
                <a14:m>
                  <m:oMath xmlns:m="http://schemas.openxmlformats.org/officeDocument/2006/math">
                    <m:sSub>
                      <m:sSubPr>
                        <m:ctrlPr>
                          <a:rPr lang="en-US" sz="2000" b="1" i="1" smtClean="0">
                            <a:latin typeface="Cambria Math" panose="02040503050406030204" pitchFamily="18" charset="0"/>
                          </a:rPr>
                        </m:ctrlPr>
                      </m:sSubPr>
                      <m:e>
                        <m:r>
                          <a:rPr lang="en-US" sz="2000" b="1" i="1" smtClean="0">
                            <a:latin typeface="Cambria Math" panose="02040503050406030204" pitchFamily="18" charset="0"/>
                          </a:rPr>
                          <m:t>𝒇</m:t>
                        </m:r>
                      </m:e>
                      <m:sub>
                        <m:r>
                          <a:rPr lang="en-US" sz="2000" b="1" i="1" smtClean="0">
                            <a:latin typeface="Cambria Math" panose="02040503050406030204" pitchFamily="18" charset="0"/>
                          </a:rPr>
                          <m:t>𝑿</m:t>
                        </m:r>
                      </m:sub>
                    </m:sSub>
                    <m:r>
                      <a:rPr lang="en-US" sz="2000" b="1" i="1" smtClean="0">
                        <a:latin typeface="Cambria Math" panose="02040503050406030204" pitchFamily="18" charset="0"/>
                      </a:rPr>
                      <m:t>(</m:t>
                    </m:r>
                    <m:r>
                      <a:rPr lang="en-US" sz="2000" b="1" i="1" smtClean="0">
                        <a:latin typeface="Cambria Math" panose="02040503050406030204" pitchFamily="18" charset="0"/>
                      </a:rPr>
                      <m:t>𝒌</m:t>
                    </m:r>
                    <m:r>
                      <a:rPr lang="en-US" sz="2000" b="1" i="1" smtClean="0">
                        <a:latin typeface="Cambria Math" panose="02040503050406030204" pitchFamily="18" charset="0"/>
                      </a:rPr>
                      <m:t>)</m:t>
                    </m:r>
                  </m:oMath>
                </a14:m>
                <a:r>
                  <a:rPr lang="en-US" sz="2000" dirty="0"/>
                  <a:t> describes relative chances of taking values around </a:t>
                </a:r>
                <a14:m>
                  <m:oMath xmlns:m="http://schemas.openxmlformats.org/officeDocument/2006/math">
                    <m:r>
                      <a:rPr lang="en-US" sz="2000" i="1" dirty="0" smtClean="0">
                        <a:latin typeface="Cambria Math" panose="02040503050406030204" pitchFamily="18" charset="0"/>
                      </a:rPr>
                      <m:t>𝑘</m:t>
                    </m:r>
                  </m:oMath>
                </a14:m>
                <a:r>
                  <a:rPr lang="en-US" sz="2000" dirty="0"/>
                  <a:t> </a:t>
                </a:r>
              </a:p>
              <a:p>
                <a:endParaRPr lang="en-US" sz="2000" dirty="0"/>
              </a:p>
              <a:p>
                <a:endParaRPr lang="en-US" sz="2000" dirty="0"/>
              </a:p>
              <a:p>
                <a:pPr marL="0" indent="0">
                  <a:buNone/>
                </a:pPr>
                <a:endParaRPr lang="en-US" sz="2000" dirty="0"/>
              </a:p>
              <a:p>
                <a:pPr marL="0" indent="0">
                  <a:buNone/>
                </a:pPr>
                <a:endParaRPr lang="en-US" sz="2000" dirty="0"/>
              </a:p>
              <a:p>
                <a:pPr marL="0" indent="0">
                  <a:buNone/>
                </a:pPr>
                <a:endParaRPr lang="en-US" sz="1400" dirty="0"/>
              </a:p>
              <a:p>
                <a:pPr marL="0" indent="0">
                  <a:buNone/>
                </a:pPr>
                <a:endParaRPr lang="en-US" sz="1400" dirty="0"/>
              </a:p>
              <a:p>
                <a:pPr>
                  <a:spcAft>
                    <a:spcPts val="0"/>
                  </a:spcAft>
                </a:pPr>
                <a:endParaRPr lang="en-US" sz="2000" b="1" dirty="0">
                  <a:solidFill>
                    <a:schemeClr val="accent5"/>
                  </a:solidFill>
                </a:endParaRPr>
              </a:p>
            </p:txBody>
          </p:sp>
        </mc:Choice>
        <mc:Fallback xmlns="">
          <p:sp>
            <p:nvSpPr>
              <p:cNvPr id="5" name="Content Placeholder 2">
                <a:extLst>
                  <a:ext uri="{FF2B5EF4-FFF2-40B4-BE49-F238E27FC236}">
                    <a16:creationId xmlns:a16="http://schemas.microsoft.com/office/drawing/2014/main" id="{CC59F384-8D8D-5895-0D89-85420EEEABF8}"/>
                  </a:ext>
                </a:extLst>
              </p:cNvPr>
              <p:cNvSpPr txBox="1">
                <a:spLocks noRot="1" noChangeAspect="1" noMove="1" noResize="1" noEditPoints="1" noAdjustHandles="1" noChangeArrowheads="1" noChangeShapeType="1" noTextEdit="1"/>
              </p:cNvSpPr>
              <p:nvPr/>
            </p:nvSpPr>
            <p:spPr>
              <a:xfrm>
                <a:off x="6278880" y="1166676"/>
                <a:ext cx="6214110" cy="5714184"/>
              </a:xfrm>
              <a:prstGeom prst="rect">
                <a:avLst/>
              </a:prstGeom>
              <a:blipFill>
                <a:blip r:embed="rId3"/>
                <a:stretch>
                  <a:fillRect l="-1079" t="-959"/>
                </a:stretch>
              </a:blipFill>
            </p:spPr>
            <p:txBody>
              <a:bodyPr/>
              <a:lstStyle/>
              <a:p>
                <a:r>
                  <a:rPr lang="en-US">
                    <a:noFill/>
                  </a:rPr>
                  <a:t> </a:t>
                </a:r>
              </a:p>
            </p:txBody>
          </p:sp>
        </mc:Fallback>
      </mc:AlternateContent>
      <p:pic>
        <p:nvPicPr>
          <p:cNvPr id="6" name="Picture 5" descr="A graph and diagram of a graph&#10;&#10;Description automatically generated">
            <a:extLst>
              <a:ext uri="{FF2B5EF4-FFF2-40B4-BE49-F238E27FC236}">
                <a16:creationId xmlns:a16="http://schemas.microsoft.com/office/drawing/2014/main" id="{187D3242-4E04-3638-E14F-BED8354510C5}"/>
              </a:ext>
            </a:extLst>
          </p:cNvPr>
          <p:cNvPicPr>
            <a:picLocks noChangeAspect="1"/>
          </p:cNvPicPr>
          <p:nvPr/>
        </p:nvPicPr>
        <p:blipFill rotWithShape="1">
          <a:blip r:embed="rId4">
            <a:extLst>
              <a:ext uri="{28A0092B-C50C-407E-A947-70E740481C1C}">
                <a14:useLocalDpi xmlns:a14="http://schemas.microsoft.com/office/drawing/2010/main" val="0"/>
              </a:ext>
            </a:extLst>
          </a:blip>
          <a:srcRect l="10681" t="22254" r="34806" b="57308"/>
          <a:stretch/>
        </p:blipFill>
        <p:spPr>
          <a:xfrm>
            <a:off x="264442" y="2434590"/>
            <a:ext cx="3162618" cy="1485900"/>
          </a:xfrm>
          <a:prstGeom prst="rect">
            <a:avLst/>
          </a:prstGeom>
        </p:spPr>
      </p:pic>
      <p:pic>
        <p:nvPicPr>
          <p:cNvPr id="7" name="Picture 6" descr="A graph and diagram of a graph&#10;&#10;Description automatically generated">
            <a:extLst>
              <a:ext uri="{FF2B5EF4-FFF2-40B4-BE49-F238E27FC236}">
                <a16:creationId xmlns:a16="http://schemas.microsoft.com/office/drawing/2014/main" id="{FC2847A3-85A4-65AD-8AC6-861DFC83DAAB}"/>
              </a:ext>
            </a:extLst>
          </p:cNvPr>
          <p:cNvPicPr>
            <a:picLocks noChangeAspect="1"/>
          </p:cNvPicPr>
          <p:nvPr/>
        </p:nvPicPr>
        <p:blipFill rotWithShape="1">
          <a:blip r:embed="rId4">
            <a:extLst>
              <a:ext uri="{28A0092B-C50C-407E-A947-70E740481C1C}">
                <a14:useLocalDpi xmlns:a14="http://schemas.microsoft.com/office/drawing/2010/main" val="0"/>
              </a:ext>
            </a:extLst>
          </a:blip>
          <a:srcRect l="10681" t="42692" r="25478" b="31600"/>
          <a:stretch/>
        </p:blipFill>
        <p:spPr>
          <a:xfrm>
            <a:off x="6353908" y="2551087"/>
            <a:ext cx="2944688" cy="1485900"/>
          </a:xfrm>
          <a:prstGeom prst="rect">
            <a:avLst/>
          </a:prstGeom>
        </p:spPr>
      </p:pic>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C9F9E8C7-23F0-1AAE-DF95-1CEA86F16841}"/>
                  </a:ext>
                </a:extLst>
              </p:cNvPr>
              <p:cNvSpPr txBox="1"/>
              <p:nvPr/>
            </p:nvSpPr>
            <p:spPr>
              <a:xfrm>
                <a:off x="3270723" y="2477979"/>
                <a:ext cx="1858509" cy="1273754"/>
              </a:xfrm>
              <a:prstGeom prst="roundRect">
                <a:avLst/>
              </a:prstGeom>
              <a:noFill/>
              <a:ln w="28575">
                <a:solidFill>
                  <a:schemeClr val="accent4">
                    <a:lumMod val="75000"/>
                  </a:schemeClr>
                </a:solidFill>
              </a:ln>
            </p:spPr>
            <p:txBody>
              <a:bodyPr wrap="square">
                <a:spAutoFit/>
              </a:bodyPr>
              <a:lstStyle/>
              <a:p>
                <a:pPr/>
                <a14:m>
                  <m:oMathPara xmlns:m="http://schemas.openxmlformats.org/officeDocument/2006/math">
                    <m:oMathParaPr>
                      <m:jc m:val="centerGroup"/>
                    </m:oMathParaPr>
                    <m:oMath xmlns:m="http://schemas.openxmlformats.org/officeDocument/2006/math">
                      <m:nary>
                        <m:naryPr>
                          <m:chr m:val="∑"/>
                          <m:supHide m:val="on"/>
                          <m:ctrlPr>
                            <a:rPr lang="en-US" b="0" i="1" smtClean="0">
                              <a:latin typeface="Cambria Math" panose="02040503050406030204" pitchFamily="18" charset="0"/>
                            </a:rPr>
                          </m:ctrlPr>
                        </m:naryPr>
                        <m:sub>
                          <m:r>
                            <a:rPr lang="en-US" b="0" i="1" smtClean="0">
                              <a:latin typeface="Cambria Math" panose="02040503050406030204" pitchFamily="18" charset="0"/>
                            </a:rPr>
                            <m:t>𝑘</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Ω</m:t>
                              </m:r>
                            </m:e>
                            <m:sub>
                              <m:r>
                                <a:rPr lang="en-US" b="0" i="1" smtClean="0">
                                  <a:latin typeface="Cambria Math" panose="02040503050406030204" pitchFamily="18" charset="0"/>
                                </a:rPr>
                                <m:t>𝑋</m:t>
                              </m:r>
                            </m:sub>
                          </m:sSub>
                        </m:sub>
                        <m:sup/>
                        <m:e>
                          <m:sSub>
                            <m:sSubPr>
                              <m:ctrlPr>
                                <a:rPr lang="en-US" i="1">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𝑋</m:t>
                              </m:r>
                            </m:sub>
                          </m:sSub>
                          <m:r>
                            <a:rPr lang="en-US" i="1">
                              <a:latin typeface="Cambria Math" panose="02040503050406030204" pitchFamily="18" charset="0"/>
                            </a:rPr>
                            <m:t>(</m:t>
                          </m:r>
                          <m:r>
                            <a:rPr lang="en-US" b="0" i="1" smtClean="0">
                              <a:latin typeface="Cambria Math" panose="02040503050406030204" pitchFamily="18" charset="0"/>
                            </a:rPr>
                            <m:t>𝑘</m:t>
                          </m:r>
                          <m:r>
                            <a:rPr lang="en-US" i="1">
                              <a:latin typeface="Cambria Math" panose="02040503050406030204" pitchFamily="18" charset="0"/>
                            </a:rPr>
                            <m:t>)</m:t>
                          </m:r>
                        </m:e>
                      </m:nary>
                      <m:r>
                        <a:rPr lang="en-US" b="0" i="1" smtClean="0">
                          <a:latin typeface="Cambria Math" panose="02040503050406030204" pitchFamily="18" charset="0"/>
                        </a:rPr>
                        <m:t>=1</m:t>
                      </m:r>
                    </m:oMath>
                  </m:oMathPara>
                </a14:m>
                <a:endParaRPr lang="en-US" dirty="0"/>
              </a:p>
              <a:p>
                <a:endParaRPr lang="en-US" sz="500" dirty="0"/>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0≤</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r>
                        <a:rPr lang="en-US" b="0" i="1" smtClean="0">
                          <a:latin typeface="Cambria Math" panose="02040503050406030204" pitchFamily="18" charset="0"/>
                        </a:rPr>
                        <m:t>≤1</m:t>
                      </m:r>
                    </m:oMath>
                  </m:oMathPara>
                </a14:m>
                <a:endParaRPr lang="en-US" dirty="0"/>
              </a:p>
            </p:txBody>
          </p:sp>
        </mc:Choice>
        <mc:Fallback xmlns="">
          <p:sp>
            <p:nvSpPr>
              <p:cNvPr id="13" name="TextBox 12">
                <a:extLst>
                  <a:ext uri="{FF2B5EF4-FFF2-40B4-BE49-F238E27FC236}">
                    <a16:creationId xmlns:a16="http://schemas.microsoft.com/office/drawing/2014/main" id="{C9F9E8C7-23F0-1AAE-DF95-1CEA86F16841}"/>
                  </a:ext>
                </a:extLst>
              </p:cNvPr>
              <p:cNvSpPr txBox="1">
                <a:spLocks noRot="1" noChangeAspect="1" noMove="1" noResize="1" noEditPoints="1" noAdjustHandles="1" noChangeArrowheads="1" noChangeShapeType="1" noTextEdit="1"/>
              </p:cNvSpPr>
              <p:nvPr/>
            </p:nvSpPr>
            <p:spPr>
              <a:xfrm>
                <a:off x="3270723" y="2477979"/>
                <a:ext cx="1858509" cy="1273754"/>
              </a:xfrm>
              <a:prstGeom prst="roundRect">
                <a:avLst/>
              </a:prstGeom>
              <a:blipFill>
                <a:blip r:embed="rId5"/>
                <a:stretch>
                  <a:fillRect/>
                </a:stretch>
              </a:blipFill>
              <a:ln w="28575">
                <a:solidFill>
                  <a:schemeClr val="accent4">
                    <a:lumMod val="75000"/>
                  </a:schemeClr>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AFC1D068-CBF6-9C9A-1CB4-2E00D883C661}"/>
                  </a:ext>
                </a:extLst>
              </p:cNvPr>
              <p:cNvSpPr txBox="1"/>
              <p:nvPr/>
            </p:nvSpPr>
            <p:spPr>
              <a:xfrm>
                <a:off x="9130700" y="2551087"/>
                <a:ext cx="2057842" cy="1154926"/>
              </a:xfrm>
              <a:prstGeom prst="roundRect">
                <a:avLst/>
              </a:prstGeom>
              <a:noFill/>
              <a:ln w="38100">
                <a:solidFill>
                  <a:schemeClr val="accent4">
                    <a:lumMod val="75000"/>
                  </a:schemeClr>
                </a:solidFill>
              </a:ln>
            </p:spPr>
            <p:txBody>
              <a:bodyPr wrap="square">
                <a:spAutoFit/>
              </a:bodyPr>
              <a:lstStyle/>
              <a:p>
                <a:pPr/>
                <a14:m>
                  <m:oMathPara xmlns:m="http://schemas.openxmlformats.org/officeDocument/2006/math">
                    <m:oMathParaPr>
                      <m:jc m:val="left"/>
                    </m:oMathParaPr>
                    <m:oMath xmlns:m="http://schemas.openxmlformats.org/officeDocument/2006/math">
                      <m:nary>
                        <m:naryPr>
                          <m:ctrlP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ctrlPr>
                        </m:naryPr>
                        <m:sub>
                          <m:r>
                            <m:rPr>
                              <m:brk m:alnAt="23"/>
                            </m:rP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m:t>
                          </m:r>
                        </m:sub>
                        <m:sup>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m:t>
                          </m:r>
                        </m:sup>
                        <m:e>
                          <m:sSub>
                            <m:sSubPr>
                              <m:ctrlP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ctrlPr>
                            </m:sSubPr>
                            <m:e>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𝑓</m:t>
                              </m:r>
                            </m:e>
                            <m:sub>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𝑋</m:t>
                              </m:r>
                            </m:sub>
                          </m:sSub>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𝑘</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m:t>
                          </m:r>
                        </m:e>
                      </m:nary>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 </m:t>
                      </m:r>
                      <m:r>
                        <m:rPr>
                          <m:sty m:val="p"/>
                        </m:rPr>
                        <a:rPr kumimoji="0" lang="en-US" b="0" i="0" u="none" strike="noStrike" kern="1200" cap="none" spc="0" normalizeH="0" baseline="0" noProof="0" smtClean="0">
                          <a:ln>
                            <a:noFill/>
                          </a:ln>
                          <a:solidFill>
                            <a:prstClr val="black"/>
                          </a:solidFill>
                          <a:effectLst/>
                          <a:uLnTx/>
                          <a:uFillTx/>
                          <a:latin typeface="Cambria Math" panose="02040503050406030204" pitchFamily="18" charset="0"/>
                        </a:rPr>
                        <m:t>d</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𝑘</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=1</m:t>
                      </m:r>
                    </m:oMath>
                  </m:oMathPara>
                </a14:m>
                <a:endParaRPr lang="en-US" dirty="0"/>
              </a:p>
              <a:p>
                <a:endParaRPr lang="en-US" sz="500" dirty="0"/>
              </a:p>
              <a:p>
                <a:pPr/>
                <a14:m>
                  <m:oMathPara xmlns:m="http://schemas.openxmlformats.org/officeDocument/2006/math">
                    <m:oMathParaPr>
                      <m:jc m:val="left"/>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r>
                        <a:rPr lang="en-US" b="0" i="1" smtClean="0">
                          <a:latin typeface="Cambria Math" panose="02040503050406030204" pitchFamily="18" charset="0"/>
                        </a:rPr>
                        <m:t>≥0</m:t>
                      </m:r>
                    </m:oMath>
                  </m:oMathPara>
                </a14:m>
                <a:endParaRPr lang="en-US" dirty="0"/>
              </a:p>
            </p:txBody>
          </p:sp>
        </mc:Choice>
        <mc:Fallback xmlns="">
          <p:sp>
            <p:nvSpPr>
              <p:cNvPr id="17" name="TextBox 16">
                <a:extLst>
                  <a:ext uri="{FF2B5EF4-FFF2-40B4-BE49-F238E27FC236}">
                    <a16:creationId xmlns:a16="http://schemas.microsoft.com/office/drawing/2014/main" id="{AFC1D068-CBF6-9C9A-1CB4-2E00D883C661}"/>
                  </a:ext>
                </a:extLst>
              </p:cNvPr>
              <p:cNvSpPr txBox="1">
                <a:spLocks noRot="1" noChangeAspect="1" noMove="1" noResize="1" noEditPoints="1" noAdjustHandles="1" noChangeArrowheads="1" noChangeShapeType="1" noTextEdit="1"/>
              </p:cNvSpPr>
              <p:nvPr/>
            </p:nvSpPr>
            <p:spPr>
              <a:xfrm>
                <a:off x="9130700" y="2551087"/>
                <a:ext cx="2057842" cy="1154926"/>
              </a:xfrm>
              <a:prstGeom prst="roundRect">
                <a:avLst/>
              </a:prstGeom>
              <a:blipFill>
                <a:blip r:embed="rId6"/>
                <a:stretch>
                  <a:fillRect/>
                </a:stretch>
              </a:blipFill>
              <a:ln w="38100">
                <a:solidFill>
                  <a:schemeClr val="accent4">
                    <a:lumMod val="75000"/>
                  </a:schemeClr>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81F41072-9E69-89D1-E802-12257E7E866E}"/>
                  </a:ext>
                </a:extLst>
              </p:cNvPr>
              <p:cNvSpPr txBox="1"/>
              <p:nvPr/>
            </p:nvSpPr>
            <p:spPr>
              <a:xfrm>
                <a:off x="575240" y="4151287"/>
                <a:ext cx="11369108" cy="476726"/>
              </a:xfrm>
              <a:prstGeom prst="roundRect">
                <a:avLst/>
              </a:prstGeom>
              <a:solidFill>
                <a:srgbClr val="EAF1F6"/>
              </a:solidFill>
              <a:ln w="28575">
                <a:noFill/>
              </a:ln>
            </p:spPr>
            <p:txBody>
              <a:bodyPr wrap="square">
                <a:spAutoFit/>
              </a:bodyPr>
              <a:lstStyle/>
              <a:p>
                <a:pPr algn="ctr"/>
                <a:r>
                  <a:rPr lang="en-US" sz="2200" b="1" dirty="0">
                    <a:solidFill>
                      <a:schemeClr val="accent5"/>
                    </a:solidFill>
                    <a:latin typeface="Segoe UI Semilight" panose="020B0402040204020203" pitchFamily="34" charset="0"/>
                    <a:cs typeface="Segoe UI Semilight" panose="020B0402040204020203" pitchFamily="34" charset="0"/>
                  </a:rPr>
                  <a:t>Cumulative Distribution Function (CDF) </a:t>
                </a:r>
                <a:r>
                  <a:rPr lang="en-US" sz="2200" dirty="0">
                    <a:solidFill>
                      <a:schemeClr val="tx1"/>
                    </a:solidFill>
                    <a:latin typeface="Segoe UI Semilight" panose="020B0402040204020203" pitchFamily="34" charset="0"/>
                    <a:cs typeface="Segoe UI Semilight" panose="020B0402040204020203" pitchFamily="34" charset="0"/>
                  </a:rPr>
                  <a:t>is the function </a:t>
                </a:r>
                <a14:m>
                  <m:oMath xmlns:m="http://schemas.openxmlformats.org/officeDocument/2006/math">
                    <m:sSub>
                      <m:sSubPr>
                        <m:ctrlPr>
                          <a:rPr lang="en-US" sz="2200" b="0" i="1" smtClean="0">
                            <a:solidFill>
                              <a:schemeClr val="tx1"/>
                            </a:solidFill>
                            <a:latin typeface="Cambria Math" panose="02040503050406030204" pitchFamily="18" charset="0"/>
                            <a:cs typeface="Segoe UI Semilight" panose="020B0402040204020203" pitchFamily="34" charset="0"/>
                          </a:rPr>
                        </m:ctrlPr>
                      </m:sSubPr>
                      <m:e>
                        <m:r>
                          <a:rPr lang="en-US" sz="2200" b="0" i="1" smtClean="0">
                            <a:solidFill>
                              <a:schemeClr val="tx1"/>
                            </a:solidFill>
                            <a:latin typeface="Cambria Math" panose="02040503050406030204" pitchFamily="18" charset="0"/>
                            <a:cs typeface="Segoe UI Semilight" panose="020B0402040204020203" pitchFamily="34" charset="0"/>
                          </a:rPr>
                          <m:t>𝐹</m:t>
                        </m:r>
                      </m:e>
                      <m:sub>
                        <m:r>
                          <a:rPr lang="en-US" sz="2200" b="0" i="1" smtClean="0">
                            <a:solidFill>
                              <a:schemeClr val="tx1"/>
                            </a:solidFill>
                            <a:latin typeface="Cambria Math" panose="02040503050406030204" pitchFamily="18" charset="0"/>
                            <a:cs typeface="Segoe UI Semilight" panose="020B0402040204020203" pitchFamily="34" charset="0"/>
                          </a:rPr>
                          <m:t>𝑋</m:t>
                        </m:r>
                      </m:sub>
                    </m:sSub>
                    <m:d>
                      <m:dPr>
                        <m:ctrlPr>
                          <a:rPr lang="en-US" sz="2200" b="0" i="1" smtClean="0">
                            <a:solidFill>
                              <a:schemeClr val="tx1"/>
                            </a:solidFill>
                            <a:latin typeface="Cambria Math" panose="02040503050406030204" pitchFamily="18" charset="0"/>
                            <a:cs typeface="Segoe UI Semilight" panose="020B0402040204020203" pitchFamily="34" charset="0"/>
                          </a:rPr>
                        </m:ctrlPr>
                      </m:dPr>
                      <m:e>
                        <m:r>
                          <a:rPr lang="en-US" sz="2200" b="0" i="1" smtClean="0">
                            <a:solidFill>
                              <a:schemeClr val="tx1"/>
                            </a:solidFill>
                            <a:latin typeface="Cambria Math" panose="02040503050406030204" pitchFamily="18" charset="0"/>
                            <a:cs typeface="Segoe UI Semilight" panose="020B0402040204020203" pitchFamily="34" charset="0"/>
                          </a:rPr>
                          <m:t>𝑘</m:t>
                        </m:r>
                      </m:e>
                    </m:d>
                    <m:r>
                      <a:rPr lang="en-US" sz="2200" b="0" i="1" smtClean="0">
                        <a:solidFill>
                          <a:schemeClr val="tx1"/>
                        </a:solidFill>
                        <a:latin typeface="Cambria Math" panose="02040503050406030204" pitchFamily="18" charset="0"/>
                        <a:cs typeface="Segoe UI Semilight" panose="020B0402040204020203" pitchFamily="34" charset="0"/>
                      </a:rPr>
                      <m:t>=</m:t>
                    </m:r>
                    <m:r>
                      <a:rPr lang="en-US" sz="2200" b="1" i="1">
                        <a:solidFill>
                          <a:schemeClr val="tx1"/>
                        </a:solidFill>
                        <a:latin typeface="Cambria Math" panose="02040503050406030204" pitchFamily="18" charset="0"/>
                      </a:rPr>
                      <m:t>ℙ</m:t>
                    </m:r>
                    <m:r>
                      <a:rPr lang="en-US" sz="2200" b="1" i="1" smtClean="0">
                        <a:solidFill>
                          <a:schemeClr val="tx1"/>
                        </a:solidFill>
                        <a:latin typeface="Cambria Math" panose="02040503050406030204" pitchFamily="18" charset="0"/>
                      </a:rPr>
                      <m:t>(</m:t>
                    </m:r>
                    <m:r>
                      <a:rPr lang="en-US" sz="2200" b="1" i="1" smtClean="0">
                        <a:solidFill>
                          <a:schemeClr val="tx1"/>
                        </a:solidFill>
                        <a:latin typeface="Cambria Math" panose="02040503050406030204" pitchFamily="18" charset="0"/>
                      </a:rPr>
                      <m:t>𝑿</m:t>
                    </m:r>
                    <m:r>
                      <a:rPr lang="en-US" sz="2200" b="1" i="1" smtClean="0">
                        <a:solidFill>
                          <a:schemeClr val="tx1"/>
                        </a:solidFill>
                        <a:latin typeface="Cambria Math" panose="02040503050406030204" pitchFamily="18" charset="0"/>
                      </a:rPr>
                      <m:t>≤</m:t>
                    </m:r>
                    <m:r>
                      <a:rPr lang="en-US" sz="2200" b="1" i="1" smtClean="0">
                        <a:solidFill>
                          <a:schemeClr val="tx1"/>
                        </a:solidFill>
                        <a:latin typeface="Cambria Math" panose="02040503050406030204" pitchFamily="18" charset="0"/>
                      </a:rPr>
                      <m:t>𝒌</m:t>
                    </m:r>
                    <m:r>
                      <a:rPr lang="en-US" sz="2200" b="1" i="1" smtClean="0">
                        <a:solidFill>
                          <a:schemeClr val="tx1"/>
                        </a:solidFill>
                        <a:latin typeface="Cambria Math" panose="02040503050406030204" pitchFamily="18" charset="0"/>
                      </a:rPr>
                      <m:t>)</m:t>
                    </m:r>
                  </m:oMath>
                </a14:m>
                <a:endParaRPr lang="en-US" sz="2200" b="1" dirty="0">
                  <a:solidFill>
                    <a:schemeClr val="tx1"/>
                  </a:solidFill>
                  <a:latin typeface="Segoe UI Semilight" panose="020B0402040204020203" pitchFamily="34" charset="0"/>
                  <a:cs typeface="Segoe UI Semilight" panose="020B0402040204020203" pitchFamily="34" charset="0"/>
                </a:endParaRPr>
              </a:p>
            </p:txBody>
          </p:sp>
        </mc:Choice>
        <mc:Fallback xmlns="">
          <p:sp>
            <p:nvSpPr>
              <p:cNvPr id="18" name="TextBox 17">
                <a:extLst>
                  <a:ext uri="{FF2B5EF4-FFF2-40B4-BE49-F238E27FC236}">
                    <a16:creationId xmlns:a16="http://schemas.microsoft.com/office/drawing/2014/main" id="{81F41072-9E69-89D1-E802-12257E7E866E}"/>
                  </a:ext>
                </a:extLst>
              </p:cNvPr>
              <p:cNvSpPr txBox="1">
                <a:spLocks noRot="1" noChangeAspect="1" noMove="1" noResize="1" noEditPoints="1" noAdjustHandles="1" noChangeArrowheads="1" noChangeShapeType="1" noTextEdit="1"/>
              </p:cNvSpPr>
              <p:nvPr/>
            </p:nvSpPr>
            <p:spPr>
              <a:xfrm>
                <a:off x="575240" y="4151287"/>
                <a:ext cx="11369108" cy="476726"/>
              </a:xfrm>
              <a:prstGeom prst="roundRect">
                <a:avLst/>
              </a:prstGeom>
              <a:blipFill>
                <a:blip r:embed="rId7"/>
                <a:stretch>
                  <a:fillRect t="-2564" b="-21795"/>
                </a:stretch>
              </a:blipFill>
              <a:ln w="28575">
                <a:noFill/>
              </a:ln>
            </p:spPr>
            <p:txBody>
              <a:bodyPr/>
              <a:lstStyle/>
              <a:p>
                <a:r>
                  <a:rPr lang="en-US">
                    <a:noFill/>
                  </a:rPr>
                  <a:t> </a:t>
                </a:r>
              </a:p>
            </p:txBody>
          </p:sp>
        </mc:Fallback>
      </mc:AlternateContent>
    </p:spTree>
    <p:extLst>
      <p:ext uri="{BB962C8B-B14F-4D97-AF65-F5344CB8AC3E}">
        <p14:creationId xmlns:p14="http://schemas.microsoft.com/office/powerpoint/2010/main" val="5095994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B202F3A6-E07F-8BC0-0A51-033005337BB9}"/>
              </a:ext>
            </a:extLst>
          </p:cNvPr>
          <p:cNvCxnSpPr>
            <a:cxnSpLocks/>
          </p:cNvCxnSpPr>
          <p:nvPr/>
        </p:nvCxnSpPr>
        <p:spPr>
          <a:xfrm>
            <a:off x="6096000" y="445770"/>
            <a:ext cx="0" cy="6035040"/>
          </a:xfrm>
          <a:prstGeom prst="line">
            <a:avLst/>
          </a:prstGeom>
          <a:ln w="38100">
            <a:solidFill>
              <a:schemeClr val="accent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6811CEE-599E-C888-AF97-8A97DBEEF38E}"/>
              </a:ext>
            </a:extLst>
          </p:cNvPr>
          <p:cNvSpPr>
            <a:spLocks noGrp="1"/>
          </p:cNvSpPr>
          <p:nvPr>
            <p:ph type="title"/>
          </p:nvPr>
        </p:nvSpPr>
        <p:spPr>
          <a:xfrm>
            <a:off x="575239" y="263276"/>
            <a:ext cx="5520761" cy="1014667"/>
          </a:xfrm>
        </p:spPr>
        <p:txBody>
          <a:bodyPr>
            <a:normAutofit/>
          </a:bodyPr>
          <a:lstStyle/>
          <a:p>
            <a:r>
              <a:rPr lang="en-US" b="1" i="1" dirty="0"/>
              <a:t>Discrete</a:t>
            </a:r>
            <a:r>
              <a:rPr lang="en-US" dirty="0"/>
              <a:t> RVs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A27EACA-9C17-3F8D-FFBF-E86D995118E4}"/>
                  </a:ext>
                </a:extLst>
              </p:cNvPr>
              <p:cNvSpPr>
                <a:spLocks noGrp="1"/>
              </p:cNvSpPr>
              <p:nvPr>
                <p:ph idx="1"/>
              </p:nvPr>
            </p:nvSpPr>
            <p:spPr>
              <a:xfrm>
                <a:off x="575240" y="1166676"/>
                <a:ext cx="5445733" cy="5302703"/>
              </a:xfrm>
            </p:spPr>
            <p:txBody>
              <a:bodyPr>
                <a:normAutofit/>
              </a:bodyPr>
              <a:lstStyle/>
              <a:p>
                <a:r>
                  <a:rPr lang="en-US" sz="2000" b="1" dirty="0">
                    <a:solidFill>
                      <a:schemeClr val="accent5"/>
                    </a:solidFill>
                  </a:rPr>
                  <a:t>Support</a:t>
                </a:r>
                <a:r>
                  <a:rPr lang="en-US" sz="2000" b="1" dirty="0"/>
                  <a:t> </a:t>
                </a:r>
                <a:r>
                  <a:rPr lang="en-US" sz="2000" dirty="0"/>
                  <a:t>is </a:t>
                </a:r>
                <a:r>
                  <a:rPr lang="en-US" sz="2000" u="sng" dirty="0"/>
                  <a:t>finite/countably infinite </a:t>
                </a:r>
                <a:r>
                  <a:rPr lang="en-US" sz="2000" dirty="0"/>
                  <a:t>(e.g. </a:t>
                </a:r>
                <a:r>
                  <a:rPr lang="en-US" sz="2000" i="1" dirty="0"/>
                  <a:t>integers</a:t>
                </a:r>
                <a:r>
                  <a:rPr lang="en-US" sz="2000" dirty="0"/>
                  <a:t>)</a:t>
                </a:r>
              </a:p>
              <a:p>
                <a:endParaRPr lang="en-US" sz="500" dirty="0"/>
              </a:p>
              <a:p>
                <a:r>
                  <a:rPr lang="en-US" sz="2000" b="1" dirty="0">
                    <a:solidFill>
                      <a:schemeClr val="accent5"/>
                    </a:solidFill>
                  </a:rPr>
                  <a:t>Probability mass function</a:t>
                </a:r>
                <a:r>
                  <a:rPr lang="en-US" sz="2000" dirty="0">
                    <a:solidFill>
                      <a:schemeClr val="accent5"/>
                    </a:solidFill>
                  </a:rPr>
                  <a:t> </a:t>
                </a: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𝑝</m:t>
                        </m:r>
                      </m:e>
                      <m:sub>
                        <m:r>
                          <a:rPr lang="en-US" sz="2000" b="0" i="1" smtClean="0">
                            <a:latin typeface="Cambria Math" panose="02040503050406030204" pitchFamily="18" charset="0"/>
                          </a:rPr>
                          <m:t>𝑋</m:t>
                        </m:r>
                      </m:sub>
                    </m:sSub>
                    <m:d>
                      <m:dPr>
                        <m:ctrlPr>
                          <a:rPr lang="en-US" sz="2000" b="0" i="1" smtClean="0">
                            <a:latin typeface="Cambria Math" panose="02040503050406030204" pitchFamily="18" charset="0"/>
                          </a:rPr>
                        </m:ctrlPr>
                      </m:dPr>
                      <m:e>
                        <m:r>
                          <a:rPr lang="en-US" sz="2000" b="0" i="1" smtClean="0">
                            <a:latin typeface="Cambria Math" panose="02040503050406030204" pitchFamily="18" charset="0"/>
                          </a:rPr>
                          <m:t>𝑘</m:t>
                        </m:r>
                      </m:e>
                    </m:d>
                  </m:oMath>
                </a14:m>
                <a:r>
                  <a:rPr lang="en-US" sz="2000" dirty="0"/>
                  <a:t> gives probability of each value in support</a:t>
                </a:r>
              </a:p>
              <a:p>
                <a:endParaRPr lang="en-US" sz="2000" dirty="0"/>
              </a:p>
              <a:p>
                <a:endParaRPr lang="en-US" sz="2000" dirty="0"/>
              </a:p>
              <a:p>
                <a:endParaRPr lang="en-US" sz="2000" dirty="0"/>
              </a:p>
              <a:p>
                <a:pPr marL="0" indent="0">
                  <a:buNone/>
                </a:pPr>
                <a:endParaRPr lang="en-US" sz="2000" dirty="0"/>
              </a:p>
              <a:p>
                <a:pPr marL="0" indent="0">
                  <a:buNone/>
                </a:pPr>
                <a:endParaRPr lang="en-US" sz="2000" dirty="0"/>
              </a:p>
              <a:p>
                <a:endParaRPr lang="en-US" sz="400" b="1" dirty="0"/>
              </a:p>
              <a:p>
                <a:endParaRPr lang="en-US" sz="2000" b="1" dirty="0">
                  <a:solidFill>
                    <a:schemeClr val="accent5"/>
                  </a:solidFill>
                </a:endParaRPr>
              </a:p>
            </p:txBody>
          </p:sp>
        </mc:Choice>
        <mc:Fallback xmlns="">
          <p:sp>
            <p:nvSpPr>
              <p:cNvPr id="3" name="Content Placeholder 2">
                <a:extLst>
                  <a:ext uri="{FF2B5EF4-FFF2-40B4-BE49-F238E27FC236}">
                    <a16:creationId xmlns:a16="http://schemas.microsoft.com/office/drawing/2014/main" id="{BA27EACA-9C17-3F8D-FFBF-E86D995118E4}"/>
                  </a:ext>
                </a:extLst>
              </p:cNvPr>
              <p:cNvSpPr>
                <a:spLocks noGrp="1" noRot="1" noChangeAspect="1" noMove="1" noResize="1" noEditPoints="1" noAdjustHandles="1" noChangeArrowheads="1" noChangeShapeType="1" noTextEdit="1"/>
              </p:cNvSpPr>
              <p:nvPr>
                <p:ph idx="1"/>
              </p:nvPr>
            </p:nvSpPr>
            <p:spPr>
              <a:xfrm>
                <a:off x="575240" y="1166676"/>
                <a:ext cx="5445733" cy="5302703"/>
              </a:xfrm>
              <a:blipFill>
                <a:blip r:embed="rId2"/>
                <a:stretch>
                  <a:fillRect l="-336" t="-1034" r="-895"/>
                </a:stretch>
              </a:blipFill>
            </p:spPr>
            <p:txBody>
              <a:bodyPr/>
              <a:lstStyle/>
              <a:p>
                <a:r>
                  <a:rPr lang="en-US">
                    <a:noFill/>
                  </a:rPr>
                  <a:t> </a:t>
                </a:r>
              </a:p>
            </p:txBody>
          </p:sp>
        </mc:Fallback>
      </mc:AlternateContent>
      <p:sp>
        <p:nvSpPr>
          <p:cNvPr id="4" name="Title 1">
            <a:extLst>
              <a:ext uri="{FF2B5EF4-FFF2-40B4-BE49-F238E27FC236}">
                <a16:creationId xmlns:a16="http://schemas.microsoft.com/office/drawing/2014/main" id="{99564E2D-F71A-6DCB-461C-AF14B0D2DA38}"/>
              </a:ext>
            </a:extLst>
          </p:cNvPr>
          <p:cNvSpPr txBox="1">
            <a:spLocks/>
          </p:cNvSpPr>
          <p:nvPr/>
        </p:nvSpPr>
        <p:spPr>
          <a:xfrm>
            <a:off x="6278880" y="263276"/>
            <a:ext cx="5520761" cy="1014667"/>
          </a:xfrm>
          <a:prstGeom prst="rect">
            <a:avLst/>
          </a:prstGeom>
        </p:spPr>
        <p:txBody>
          <a:bodyPr vert="horz" lIns="91440" tIns="45720" rIns="91440" bIns="45720" rtlCol="0" anchor="ctr">
            <a:normAutofit/>
          </a:bodyPr>
          <a:lstStyle>
            <a:lvl1pPr algn="l" defTabSz="914400" rtl="0" eaLnBrk="1" latinLnBrk="0" hangingPunct="1">
              <a:lnSpc>
                <a:spcPct val="80000"/>
              </a:lnSpc>
              <a:spcBef>
                <a:spcPct val="0"/>
              </a:spcBef>
              <a:buNone/>
              <a:defRPr sz="4400" kern="1200" cap="none" spc="100" baseline="0">
                <a:solidFill>
                  <a:schemeClr val="tx1">
                    <a:lumMod val="95000"/>
                    <a:lumOff val="5000"/>
                  </a:schemeClr>
                </a:solidFill>
                <a:latin typeface="Segoe UI" panose="020B0502040204020203" pitchFamily="34" charset="0"/>
                <a:ea typeface="+mj-ea"/>
                <a:cs typeface="Segoe UI" panose="020B0502040204020203" pitchFamily="34" charset="0"/>
              </a:defRPr>
            </a:lvl1pPr>
          </a:lstStyle>
          <a:p>
            <a:r>
              <a:rPr lang="en-US" b="1" i="1" dirty="0"/>
              <a:t>Continuous</a:t>
            </a:r>
            <a:r>
              <a:rPr lang="en-US" dirty="0"/>
              <a:t> RVs</a:t>
            </a:r>
          </a:p>
        </p:txBody>
      </p:sp>
      <mc:AlternateContent xmlns:mc="http://schemas.openxmlformats.org/markup-compatibility/2006" xmlns:a14="http://schemas.microsoft.com/office/drawing/2010/main">
        <mc:Choice Requires="a14">
          <p:sp>
            <p:nvSpPr>
              <p:cNvPr id="5" name="Content Placeholder 2">
                <a:extLst>
                  <a:ext uri="{FF2B5EF4-FFF2-40B4-BE49-F238E27FC236}">
                    <a16:creationId xmlns:a16="http://schemas.microsoft.com/office/drawing/2014/main" id="{CC59F384-8D8D-5895-0D89-85420EEEABF8}"/>
                  </a:ext>
                </a:extLst>
              </p:cNvPr>
              <p:cNvSpPr txBox="1">
                <a:spLocks/>
              </p:cNvSpPr>
              <p:nvPr/>
            </p:nvSpPr>
            <p:spPr>
              <a:xfrm>
                <a:off x="6278880" y="1166676"/>
                <a:ext cx="6214110" cy="5714184"/>
              </a:xfrm>
              <a:prstGeom prst="rect">
                <a:avLst/>
              </a:prstGeom>
            </p:spPr>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800" kern="1200">
                    <a:solidFill>
                      <a:schemeClr val="tx1"/>
                    </a:solidFill>
                    <a:latin typeface="Segoe UI Semilight" panose="020B0402040204020203" pitchFamily="34" charset="0"/>
                    <a:ea typeface="+mn-ea"/>
                    <a:cs typeface="Segoe UI Semilight" panose="020B0402040204020203" pitchFamily="34" charset="0"/>
                  </a:defRPr>
                </a:lvl1pPr>
                <a:lvl2pPr marL="128016" indent="0" algn="l" defTabSz="914400" rtl="0" eaLnBrk="1" latinLnBrk="0" hangingPunct="1">
                  <a:lnSpc>
                    <a:spcPct val="90000"/>
                  </a:lnSpc>
                  <a:spcBef>
                    <a:spcPts val="200"/>
                  </a:spcBef>
                  <a:spcAft>
                    <a:spcPts val="400"/>
                  </a:spcAft>
                  <a:buClr>
                    <a:srgbClr val="B6A479"/>
                  </a:buClr>
                  <a:buFont typeface="Segoe UI Semilight" panose="020B0402040204020203" pitchFamily="34" charset="0"/>
                  <a:buNone/>
                  <a:defRPr sz="2400" kern="1200" baseline="0">
                    <a:solidFill>
                      <a:schemeClr val="tx1"/>
                    </a:solidFill>
                    <a:latin typeface="Segoe UI Semilight" panose="020B0402040204020203" pitchFamily="34" charset="0"/>
                    <a:ea typeface="+mn-ea"/>
                    <a:cs typeface="Segoe UI Semilight" panose="020B0402040204020203" pitchFamily="34" charset="0"/>
                  </a:defRPr>
                </a:lvl2pPr>
                <a:lvl3pPr marL="448056"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3pPr>
                <a:lvl4pPr marL="59436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4pPr>
                <a:lvl5pPr marL="77724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r>
                  <a:rPr lang="en-US" sz="2000" b="1" dirty="0">
                    <a:solidFill>
                      <a:schemeClr val="accent5"/>
                    </a:solidFill>
                  </a:rPr>
                  <a:t>Support</a:t>
                </a:r>
                <a:r>
                  <a:rPr lang="en-US" sz="2000" b="1" dirty="0"/>
                  <a:t> </a:t>
                </a:r>
                <a:r>
                  <a:rPr lang="en-US" sz="2000" dirty="0"/>
                  <a:t>is </a:t>
                </a:r>
                <a:r>
                  <a:rPr lang="en-US" sz="2000" u="sng" dirty="0"/>
                  <a:t>uncountably infinite</a:t>
                </a:r>
                <a:r>
                  <a:rPr lang="en-US" sz="2000" dirty="0"/>
                  <a:t> (e.g., </a:t>
                </a:r>
                <a:r>
                  <a:rPr lang="en-US" sz="2000" i="1" dirty="0"/>
                  <a:t>real numbers</a:t>
                </a:r>
                <a:r>
                  <a:rPr lang="en-US" sz="2000" dirty="0"/>
                  <a:t>)</a:t>
                </a:r>
              </a:p>
              <a:p>
                <a:pPr>
                  <a:spcBef>
                    <a:spcPts val="700"/>
                  </a:spcBef>
                  <a:spcAft>
                    <a:spcPts val="0"/>
                  </a:spcAft>
                </a:pPr>
                <a14:m>
                  <m:oMath xmlns:m="http://schemas.openxmlformats.org/officeDocument/2006/math">
                    <m:r>
                      <a:rPr lang="en-US" sz="1500" b="1" i="1" smtClean="0">
                        <a:solidFill>
                          <a:schemeClr val="tx2">
                            <a:lumMod val="75000"/>
                          </a:schemeClr>
                        </a:solidFill>
                        <a:latin typeface="Cambria Math" panose="02040503050406030204" pitchFamily="18" charset="0"/>
                      </a:rPr>
                      <m:t>ℙ</m:t>
                    </m:r>
                    <m:d>
                      <m:dPr>
                        <m:ctrlPr>
                          <a:rPr lang="en-US" sz="1500" b="1" i="1" smtClean="0">
                            <a:solidFill>
                              <a:schemeClr val="tx2">
                                <a:lumMod val="75000"/>
                              </a:schemeClr>
                            </a:solidFill>
                            <a:latin typeface="Cambria Math" panose="02040503050406030204" pitchFamily="18" charset="0"/>
                          </a:rPr>
                        </m:ctrlPr>
                      </m:dPr>
                      <m:e>
                        <m:r>
                          <a:rPr lang="en-US" sz="1500" b="1" i="1" smtClean="0">
                            <a:solidFill>
                              <a:schemeClr val="tx2">
                                <a:lumMod val="75000"/>
                              </a:schemeClr>
                            </a:solidFill>
                            <a:latin typeface="Cambria Math" panose="02040503050406030204" pitchFamily="18" charset="0"/>
                          </a:rPr>
                          <m:t>𝑿</m:t>
                        </m:r>
                        <m:r>
                          <a:rPr lang="en-US" sz="1500" b="1" i="1" smtClean="0">
                            <a:solidFill>
                              <a:schemeClr val="tx2">
                                <a:lumMod val="75000"/>
                              </a:schemeClr>
                            </a:solidFill>
                            <a:latin typeface="Cambria Math" panose="02040503050406030204" pitchFamily="18" charset="0"/>
                          </a:rPr>
                          <m:t>=</m:t>
                        </m:r>
                        <m:r>
                          <a:rPr lang="en-US" sz="1500" b="1" i="1" smtClean="0">
                            <a:solidFill>
                              <a:schemeClr val="tx2">
                                <a:lumMod val="75000"/>
                              </a:schemeClr>
                            </a:solidFill>
                            <a:latin typeface="Cambria Math" panose="02040503050406030204" pitchFamily="18" charset="0"/>
                          </a:rPr>
                          <m:t>𝒌</m:t>
                        </m:r>
                      </m:e>
                    </m:d>
                    <m:r>
                      <a:rPr lang="en-US" sz="1500" b="1" i="1" smtClean="0">
                        <a:solidFill>
                          <a:schemeClr val="tx2">
                            <a:lumMod val="75000"/>
                          </a:schemeClr>
                        </a:solidFill>
                        <a:latin typeface="Cambria Math" panose="02040503050406030204" pitchFamily="18" charset="0"/>
                      </a:rPr>
                      <m:t>=</m:t>
                    </m:r>
                    <m:f>
                      <m:fPr>
                        <m:ctrlPr>
                          <a:rPr lang="en-US" sz="1500" b="1" i="1" smtClean="0">
                            <a:solidFill>
                              <a:schemeClr val="tx2">
                                <a:lumMod val="75000"/>
                              </a:schemeClr>
                            </a:solidFill>
                            <a:latin typeface="Cambria Math" panose="02040503050406030204" pitchFamily="18" charset="0"/>
                          </a:rPr>
                        </m:ctrlPr>
                      </m:fPr>
                      <m:num>
                        <m:r>
                          <a:rPr lang="en-US" sz="1500" b="1" i="1" smtClean="0">
                            <a:solidFill>
                              <a:schemeClr val="tx2">
                                <a:lumMod val="75000"/>
                              </a:schemeClr>
                            </a:solidFill>
                            <a:latin typeface="Cambria Math" panose="02040503050406030204" pitchFamily="18" charset="0"/>
                          </a:rPr>
                          <m:t>𝟏</m:t>
                        </m:r>
                      </m:num>
                      <m:den>
                        <m:r>
                          <a:rPr lang="en-US" sz="1500" b="1" i="1" smtClean="0">
                            <a:solidFill>
                              <a:schemeClr val="tx2">
                                <a:lumMod val="75000"/>
                              </a:schemeClr>
                            </a:solidFill>
                            <a:latin typeface="Cambria Math" panose="02040503050406030204" pitchFamily="18" charset="0"/>
                          </a:rPr>
                          <m:t>∞</m:t>
                        </m:r>
                      </m:den>
                    </m:f>
                    <m:r>
                      <a:rPr lang="en-US" sz="1500" b="1" i="1" smtClean="0">
                        <a:solidFill>
                          <a:schemeClr val="tx2">
                            <a:lumMod val="75000"/>
                          </a:schemeClr>
                        </a:solidFill>
                        <a:latin typeface="Cambria Math" panose="02040503050406030204" pitchFamily="18" charset="0"/>
                      </a:rPr>
                      <m:t>=</m:t>
                    </m:r>
                    <m:r>
                      <a:rPr lang="en-US" sz="1500" b="1" i="1" smtClean="0">
                        <a:solidFill>
                          <a:schemeClr val="tx2">
                            <a:lumMod val="75000"/>
                          </a:schemeClr>
                        </a:solidFill>
                        <a:latin typeface="Cambria Math" panose="02040503050406030204" pitchFamily="18" charset="0"/>
                      </a:rPr>
                      <m:t>𝟎</m:t>
                    </m:r>
                  </m:oMath>
                </a14:m>
                <a:r>
                  <a:rPr lang="en-US" sz="1500" b="1" dirty="0">
                    <a:solidFill>
                      <a:schemeClr val="tx2">
                        <a:lumMod val="75000"/>
                      </a:schemeClr>
                    </a:solidFill>
                  </a:rPr>
                  <a:t> so we don’t use PMF. instead...</a:t>
                </a:r>
              </a:p>
              <a:p>
                <a:pPr>
                  <a:spcBef>
                    <a:spcPts val="0"/>
                  </a:spcBef>
                </a:pPr>
                <a:r>
                  <a:rPr lang="en-US" sz="2000" b="1" dirty="0">
                    <a:solidFill>
                      <a:schemeClr val="accent5"/>
                    </a:solidFill>
                  </a:rPr>
                  <a:t>Probability </a:t>
                </a:r>
                <a:r>
                  <a:rPr lang="en-US" sz="2000" b="1" u="sng" dirty="0">
                    <a:solidFill>
                      <a:schemeClr val="accent5"/>
                    </a:solidFill>
                  </a:rPr>
                  <a:t>density</a:t>
                </a:r>
                <a:r>
                  <a:rPr lang="en-US" sz="2000" b="1" dirty="0">
                    <a:solidFill>
                      <a:schemeClr val="accent5"/>
                    </a:solidFill>
                  </a:rPr>
                  <a:t> function </a:t>
                </a:r>
                <a14:m>
                  <m:oMath xmlns:m="http://schemas.openxmlformats.org/officeDocument/2006/math">
                    <m:sSub>
                      <m:sSubPr>
                        <m:ctrlPr>
                          <a:rPr lang="en-US" sz="2000" b="1" i="1" smtClean="0">
                            <a:latin typeface="Cambria Math" panose="02040503050406030204" pitchFamily="18" charset="0"/>
                          </a:rPr>
                        </m:ctrlPr>
                      </m:sSubPr>
                      <m:e>
                        <m:r>
                          <a:rPr lang="en-US" sz="2000" b="1" i="1" smtClean="0">
                            <a:latin typeface="Cambria Math" panose="02040503050406030204" pitchFamily="18" charset="0"/>
                          </a:rPr>
                          <m:t>𝒇</m:t>
                        </m:r>
                      </m:e>
                      <m:sub>
                        <m:r>
                          <a:rPr lang="en-US" sz="2000" b="1" i="1" smtClean="0">
                            <a:latin typeface="Cambria Math" panose="02040503050406030204" pitchFamily="18" charset="0"/>
                          </a:rPr>
                          <m:t>𝑿</m:t>
                        </m:r>
                      </m:sub>
                    </m:sSub>
                    <m:r>
                      <a:rPr lang="en-US" sz="2000" b="1" i="1" smtClean="0">
                        <a:latin typeface="Cambria Math" panose="02040503050406030204" pitchFamily="18" charset="0"/>
                      </a:rPr>
                      <m:t>(</m:t>
                    </m:r>
                    <m:r>
                      <a:rPr lang="en-US" sz="2000" b="1" i="1" smtClean="0">
                        <a:latin typeface="Cambria Math" panose="02040503050406030204" pitchFamily="18" charset="0"/>
                      </a:rPr>
                      <m:t>𝒌</m:t>
                    </m:r>
                    <m:r>
                      <a:rPr lang="en-US" sz="2000" b="1" i="1" smtClean="0">
                        <a:latin typeface="Cambria Math" panose="02040503050406030204" pitchFamily="18" charset="0"/>
                      </a:rPr>
                      <m:t>)</m:t>
                    </m:r>
                  </m:oMath>
                </a14:m>
                <a:r>
                  <a:rPr lang="en-US" sz="2000" dirty="0"/>
                  <a:t> describes relative chances of taking values around </a:t>
                </a:r>
                <a14:m>
                  <m:oMath xmlns:m="http://schemas.openxmlformats.org/officeDocument/2006/math">
                    <m:r>
                      <a:rPr lang="en-US" sz="2000" i="1" dirty="0" smtClean="0">
                        <a:latin typeface="Cambria Math" panose="02040503050406030204" pitchFamily="18" charset="0"/>
                      </a:rPr>
                      <m:t>𝑘</m:t>
                    </m:r>
                  </m:oMath>
                </a14:m>
                <a:r>
                  <a:rPr lang="en-US" sz="2000" dirty="0"/>
                  <a:t> </a:t>
                </a:r>
              </a:p>
              <a:p>
                <a:endParaRPr lang="en-US" sz="2000" dirty="0"/>
              </a:p>
              <a:p>
                <a:endParaRPr lang="en-US" sz="2000" dirty="0"/>
              </a:p>
              <a:p>
                <a:pPr marL="0" indent="0">
                  <a:buNone/>
                </a:pPr>
                <a:endParaRPr lang="en-US" sz="2000" dirty="0"/>
              </a:p>
              <a:p>
                <a:pPr marL="0" indent="0">
                  <a:buNone/>
                </a:pPr>
                <a:endParaRPr lang="en-US" sz="2000" dirty="0"/>
              </a:p>
              <a:p>
                <a:pPr marL="0" indent="0">
                  <a:buNone/>
                </a:pPr>
                <a:endParaRPr lang="en-US" sz="1400" dirty="0"/>
              </a:p>
              <a:p>
                <a:pPr marL="0" indent="0">
                  <a:buNone/>
                </a:pPr>
                <a:endParaRPr lang="en-US" sz="1400" dirty="0"/>
              </a:p>
              <a:p>
                <a:pPr>
                  <a:spcAft>
                    <a:spcPts val="0"/>
                  </a:spcAft>
                </a:pPr>
                <a:endParaRPr lang="en-US" sz="2000" b="1" dirty="0">
                  <a:solidFill>
                    <a:schemeClr val="accent5"/>
                  </a:solidFill>
                </a:endParaRPr>
              </a:p>
            </p:txBody>
          </p:sp>
        </mc:Choice>
        <mc:Fallback xmlns="">
          <p:sp>
            <p:nvSpPr>
              <p:cNvPr id="5" name="Content Placeholder 2">
                <a:extLst>
                  <a:ext uri="{FF2B5EF4-FFF2-40B4-BE49-F238E27FC236}">
                    <a16:creationId xmlns:a16="http://schemas.microsoft.com/office/drawing/2014/main" id="{CC59F384-8D8D-5895-0D89-85420EEEABF8}"/>
                  </a:ext>
                </a:extLst>
              </p:cNvPr>
              <p:cNvSpPr txBox="1">
                <a:spLocks noRot="1" noChangeAspect="1" noMove="1" noResize="1" noEditPoints="1" noAdjustHandles="1" noChangeArrowheads="1" noChangeShapeType="1" noTextEdit="1"/>
              </p:cNvSpPr>
              <p:nvPr/>
            </p:nvSpPr>
            <p:spPr>
              <a:xfrm>
                <a:off x="6278880" y="1166676"/>
                <a:ext cx="6214110" cy="5714184"/>
              </a:xfrm>
              <a:prstGeom prst="rect">
                <a:avLst/>
              </a:prstGeom>
              <a:blipFill>
                <a:blip r:embed="rId3"/>
                <a:stretch>
                  <a:fillRect l="-1079" t="-959"/>
                </a:stretch>
              </a:blipFill>
            </p:spPr>
            <p:txBody>
              <a:bodyPr/>
              <a:lstStyle/>
              <a:p>
                <a:r>
                  <a:rPr lang="en-US">
                    <a:noFill/>
                  </a:rPr>
                  <a:t> </a:t>
                </a:r>
              </a:p>
            </p:txBody>
          </p:sp>
        </mc:Fallback>
      </mc:AlternateContent>
      <p:pic>
        <p:nvPicPr>
          <p:cNvPr id="6" name="Picture 5" descr="A graph and diagram of a graph&#10;&#10;Description automatically generated">
            <a:extLst>
              <a:ext uri="{FF2B5EF4-FFF2-40B4-BE49-F238E27FC236}">
                <a16:creationId xmlns:a16="http://schemas.microsoft.com/office/drawing/2014/main" id="{187D3242-4E04-3638-E14F-BED8354510C5}"/>
              </a:ext>
            </a:extLst>
          </p:cNvPr>
          <p:cNvPicPr>
            <a:picLocks noChangeAspect="1"/>
          </p:cNvPicPr>
          <p:nvPr/>
        </p:nvPicPr>
        <p:blipFill rotWithShape="1">
          <a:blip r:embed="rId4">
            <a:extLst>
              <a:ext uri="{28A0092B-C50C-407E-A947-70E740481C1C}">
                <a14:useLocalDpi xmlns:a14="http://schemas.microsoft.com/office/drawing/2010/main" val="0"/>
              </a:ext>
            </a:extLst>
          </a:blip>
          <a:srcRect l="10681" t="22254" r="34806" b="57308"/>
          <a:stretch/>
        </p:blipFill>
        <p:spPr>
          <a:xfrm>
            <a:off x="264442" y="2434590"/>
            <a:ext cx="3162618" cy="1485900"/>
          </a:xfrm>
          <a:prstGeom prst="rect">
            <a:avLst/>
          </a:prstGeom>
        </p:spPr>
      </p:pic>
      <p:pic>
        <p:nvPicPr>
          <p:cNvPr id="7" name="Picture 6" descr="A graph and diagram of a graph&#10;&#10;Description automatically generated">
            <a:extLst>
              <a:ext uri="{FF2B5EF4-FFF2-40B4-BE49-F238E27FC236}">
                <a16:creationId xmlns:a16="http://schemas.microsoft.com/office/drawing/2014/main" id="{FC2847A3-85A4-65AD-8AC6-861DFC83DAAB}"/>
              </a:ext>
            </a:extLst>
          </p:cNvPr>
          <p:cNvPicPr>
            <a:picLocks noChangeAspect="1"/>
          </p:cNvPicPr>
          <p:nvPr/>
        </p:nvPicPr>
        <p:blipFill rotWithShape="1">
          <a:blip r:embed="rId4">
            <a:extLst>
              <a:ext uri="{28A0092B-C50C-407E-A947-70E740481C1C}">
                <a14:useLocalDpi xmlns:a14="http://schemas.microsoft.com/office/drawing/2010/main" val="0"/>
              </a:ext>
            </a:extLst>
          </a:blip>
          <a:srcRect l="10681" t="42692" r="25478" b="31600"/>
          <a:stretch/>
        </p:blipFill>
        <p:spPr>
          <a:xfrm>
            <a:off x="6353908" y="2551087"/>
            <a:ext cx="2944688" cy="1485900"/>
          </a:xfrm>
          <a:prstGeom prst="rect">
            <a:avLst/>
          </a:prstGeom>
        </p:spPr>
      </p:pic>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C9F9E8C7-23F0-1AAE-DF95-1CEA86F16841}"/>
                  </a:ext>
                </a:extLst>
              </p:cNvPr>
              <p:cNvSpPr txBox="1"/>
              <p:nvPr/>
            </p:nvSpPr>
            <p:spPr>
              <a:xfrm>
                <a:off x="3270723" y="2477979"/>
                <a:ext cx="1858509" cy="1273754"/>
              </a:xfrm>
              <a:prstGeom prst="roundRect">
                <a:avLst/>
              </a:prstGeom>
              <a:noFill/>
              <a:ln w="28575">
                <a:solidFill>
                  <a:schemeClr val="accent4">
                    <a:lumMod val="75000"/>
                  </a:schemeClr>
                </a:solidFill>
              </a:ln>
            </p:spPr>
            <p:txBody>
              <a:bodyPr wrap="square">
                <a:spAutoFit/>
              </a:bodyPr>
              <a:lstStyle/>
              <a:p>
                <a:pPr/>
                <a14:m>
                  <m:oMathPara xmlns:m="http://schemas.openxmlformats.org/officeDocument/2006/math">
                    <m:oMathParaPr>
                      <m:jc m:val="centerGroup"/>
                    </m:oMathParaPr>
                    <m:oMath xmlns:m="http://schemas.openxmlformats.org/officeDocument/2006/math">
                      <m:nary>
                        <m:naryPr>
                          <m:chr m:val="∑"/>
                          <m:supHide m:val="on"/>
                          <m:ctrlPr>
                            <a:rPr lang="en-US" b="0" i="1" smtClean="0">
                              <a:latin typeface="Cambria Math" panose="02040503050406030204" pitchFamily="18" charset="0"/>
                            </a:rPr>
                          </m:ctrlPr>
                        </m:naryPr>
                        <m:sub>
                          <m:r>
                            <a:rPr lang="en-US" b="0" i="1" smtClean="0">
                              <a:latin typeface="Cambria Math" panose="02040503050406030204" pitchFamily="18" charset="0"/>
                            </a:rPr>
                            <m:t>𝑘</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Ω</m:t>
                              </m:r>
                            </m:e>
                            <m:sub>
                              <m:r>
                                <a:rPr lang="en-US" b="0" i="1" smtClean="0">
                                  <a:latin typeface="Cambria Math" panose="02040503050406030204" pitchFamily="18" charset="0"/>
                                </a:rPr>
                                <m:t>𝑋</m:t>
                              </m:r>
                            </m:sub>
                          </m:sSub>
                        </m:sub>
                        <m:sup/>
                        <m:e>
                          <m:sSub>
                            <m:sSubPr>
                              <m:ctrlPr>
                                <a:rPr lang="en-US" i="1">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𝑋</m:t>
                              </m:r>
                            </m:sub>
                          </m:sSub>
                          <m:r>
                            <a:rPr lang="en-US" i="1">
                              <a:latin typeface="Cambria Math" panose="02040503050406030204" pitchFamily="18" charset="0"/>
                            </a:rPr>
                            <m:t>(</m:t>
                          </m:r>
                          <m:r>
                            <a:rPr lang="en-US" b="0" i="1" smtClean="0">
                              <a:latin typeface="Cambria Math" panose="02040503050406030204" pitchFamily="18" charset="0"/>
                            </a:rPr>
                            <m:t>𝑘</m:t>
                          </m:r>
                          <m:r>
                            <a:rPr lang="en-US" i="1">
                              <a:latin typeface="Cambria Math" panose="02040503050406030204" pitchFamily="18" charset="0"/>
                            </a:rPr>
                            <m:t>)</m:t>
                          </m:r>
                        </m:e>
                      </m:nary>
                      <m:r>
                        <a:rPr lang="en-US" b="0" i="1" smtClean="0">
                          <a:latin typeface="Cambria Math" panose="02040503050406030204" pitchFamily="18" charset="0"/>
                        </a:rPr>
                        <m:t>=1</m:t>
                      </m:r>
                    </m:oMath>
                  </m:oMathPara>
                </a14:m>
                <a:endParaRPr lang="en-US" dirty="0"/>
              </a:p>
              <a:p>
                <a:endParaRPr lang="en-US" sz="500" dirty="0"/>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0≤</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r>
                        <a:rPr lang="en-US" b="0" i="1" smtClean="0">
                          <a:latin typeface="Cambria Math" panose="02040503050406030204" pitchFamily="18" charset="0"/>
                        </a:rPr>
                        <m:t>≤1</m:t>
                      </m:r>
                    </m:oMath>
                  </m:oMathPara>
                </a14:m>
                <a:endParaRPr lang="en-US" dirty="0"/>
              </a:p>
            </p:txBody>
          </p:sp>
        </mc:Choice>
        <mc:Fallback xmlns="">
          <p:sp>
            <p:nvSpPr>
              <p:cNvPr id="13" name="TextBox 12">
                <a:extLst>
                  <a:ext uri="{FF2B5EF4-FFF2-40B4-BE49-F238E27FC236}">
                    <a16:creationId xmlns:a16="http://schemas.microsoft.com/office/drawing/2014/main" id="{C9F9E8C7-23F0-1AAE-DF95-1CEA86F16841}"/>
                  </a:ext>
                </a:extLst>
              </p:cNvPr>
              <p:cNvSpPr txBox="1">
                <a:spLocks noRot="1" noChangeAspect="1" noMove="1" noResize="1" noEditPoints="1" noAdjustHandles="1" noChangeArrowheads="1" noChangeShapeType="1" noTextEdit="1"/>
              </p:cNvSpPr>
              <p:nvPr/>
            </p:nvSpPr>
            <p:spPr>
              <a:xfrm>
                <a:off x="3270723" y="2477979"/>
                <a:ext cx="1858509" cy="1273754"/>
              </a:xfrm>
              <a:prstGeom prst="roundRect">
                <a:avLst/>
              </a:prstGeom>
              <a:blipFill>
                <a:blip r:embed="rId5"/>
                <a:stretch>
                  <a:fillRect/>
                </a:stretch>
              </a:blipFill>
              <a:ln w="28575">
                <a:solidFill>
                  <a:schemeClr val="accent4">
                    <a:lumMod val="75000"/>
                  </a:schemeClr>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AFC1D068-CBF6-9C9A-1CB4-2E00D883C661}"/>
                  </a:ext>
                </a:extLst>
              </p:cNvPr>
              <p:cNvSpPr txBox="1"/>
              <p:nvPr/>
            </p:nvSpPr>
            <p:spPr>
              <a:xfrm>
                <a:off x="9130700" y="2551087"/>
                <a:ext cx="2057842" cy="1154926"/>
              </a:xfrm>
              <a:prstGeom prst="roundRect">
                <a:avLst/>
              </a:prstGeom>
              <a:noFill/>
              <a:ln w="38100">
                <a:solidFill>
                  <a:schemeClr val="accent4">
                    <a:lumMod val="75000"/>
                  </a:schemeClr>
                </a:solidFill>
              </a:ln>
            </p:spPr>
            <p:txBody>
              <a:bodyPr wrap="square">
                <a:spAutoFit/>
              </a:bodyPr>
              <a:lstStyle/>
              <a:p>
                <a:pPr/>
                <a14:m>
                  <m:oMathPara xmlns:m="http://schemas.openxmlformats.org/officeDocument/2006/math">
                    <m:oMathParaPr>
                      <m:jc m:val="left"/>
                    </m:oMathParaPr>
                    <m:oMath xmlns:m="http://schemas.openxmlformats.org/officeDocument/2006/math">
                      <m:nary>
                        <m:naryPr>
                          <m:ctrlP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ctrlPr>
                        </m:naryPr>
                        <m:sub>
                          <m:r>
                            <m:rPr>
                              <m:brk m:alnAt="23"/>
                            </m:rP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m:t>
                          </m:r>
                        </m:sub>
                        <m:sup>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m:t>
                          </m:r>
                        </m:sup>
                        <m:e>
                          <m:sSub>
                            <m:sSubPr>
                              <m:ctrlP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ctrlPr>
                            </m:sSubPr>
                            <m:e>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𝑓</m:t>
                              </m:r>
                            </m:e>
                            <m:sub>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𝑋</m:t>
                              </m:r>
                            </m:sub>
                          </m:sSub>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𝑘</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m:t>
                          </m:r>
                        </m:e>
                      </m:nary>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 </m:t>
                      </m:r>
                      <m:r>
                        <m:rPr>
                          <m:sty m:val="p"/>
                        </m:rPr>
                        <a:rPr kumimoji="0" lang="en-US" b="0" i="0" u="none" strike="noStrike" kern="1200" cap="none" spc="0" normalizeH="0" baseline="0" noProof="0" smtClean="0">
                          <a:ln>
                            <a:noFill/>
                          </a:ln>
                          <a:solidFill>
                            <a:prstClr val="black"/>
                          </a:solidFill>
                          <a:effectLst/>
                          <a:uLnTx/>
                          <a:uFillTx/>
                          <a:latin typeface="Cambria Math" panose="02040503050406030204" pitchFamily="18" charset="0"/>
                        </a:rPr>
                        <m:t>d</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𝑘</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rPr>
                        <m:t>=1</m:t>
                      </m:r>
                    </m:oMath>
                  </m:oMathPara>
                </a14:m>
                <a:endParaRPr lang="en-US" dirty="0"/>
              </a:p>
              <a:p>
                <a:endParaRPr lang="en-US" sz="500" dirty="0"/>
              </a:p>
              <a:p>
                <a:pPr/>
                <a14:m>
                  <m:oMathPara xmlns:m="http://schemas.openxmlformats.org/officeDocument/2006/math">
                    <m:oMathParaPr>
                      <m:jc m:val="left"/>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r>
                        <a:rPr lang="en-US" b="0" i="1" smtClean="0">
                          <a:latin typeface="Cambria Math" panose="02040503050406030204" pitchFamily="18" charset="0"/>
                        </a:rPr>
                        <m:t>≥0</m:t>
                      </m:r>
                    </m:oMath>
                  </m:oMathPara>
                </a14:m>
                <a:endParaRPr lang="en-US" dirty="0"/>
              </a:p>
            </p:txBody>
          </p:sp>
        </mc:Choice>
        <mc:Fallback xmlns="">
          <p:sp>
            <p:nvSpPr>
              <p:cNvPr id="17" name="TextBox 16">
                <a:extLst>
                  <a:ext uri="{FF2B5EF4-FFF2-40B4-BE49-F238E27FC236}">
                    <a16:creationId xmlns:a16="http://schemas.microsoft.com/office/drawing/2014/main" id="{AFC1D068-CBF6-9C9A-1CB4-2E00D883C661}"/>
                  </a:ext>
                </a:extLst>
              </p:cNvPr>
              <p:cNvSpPr txBox="1">
                <a:spLocks noRot="1" noChangeAspect="1" noMove="1" noResize="1" noEditPoints="1" noAdjustHandles="1" noChangeArrowheads="1" noChangeShapeType="1" noTextEdit="1"/>
              </p:cNvSpPr>
              <p:nvPr/>
            </p:nvSpPr>
            <p:spPr>
              <a:xfrm>
                <a:off x="9130700" y="2551087"/>
                <a:ext cx="2057842" cy="1154926"/>
              </a:xfrm>
              <a:prstGeom prst="roundRect">
                <a:avLst/>
              </a:prstGeom>
              <a:blipFill>
                <a:blip r:embed="rId6"/>
                <a:stretch>
                  <a:fillRect/>
                </a:stretch>
              </a:blipFill>
              <a:ln w="38100">
                <a:solidFill>
                  <a:schemeClr val="accent4">
                    <a:lumMod val="75000"/>
                  </a:schemeClr>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Rectangle: Rounded Corners 19">
                <a:extLst>
                  <a:ext uri="{FF2B5EF4-FFF2-40B4-BE49-F238E27FC236}">
                    <a16:creationId xmlns:a16="http://schemas.microsoft.com/office/drawing/2014/main" id="{16A061D0-44DC-92FB-8FCE-19E4A58F110D}"/>
                  </a:ext>
                </a:extLst>
              </p:cNvPr>
              <p:cNvSpPr/>
              <p:nvPr/>
            </p:nvSpPr>
            <p:spPr>
              <a:xfrm>
                <a:off x="612753" y="4217195"/>
                <a:ext cx="4516479" cy="823865"/>
              </a:xfrm>
              <a:prstGeom prst="roundRect">
                <a:avLst/>
              </a:prstGeom>
              <a:solidFill>
                <a:schemeClr val="bg1"/>
              </a:solidFill>
              <a:ln w="28575">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endParaRPr kumimoji="0" lang="en-US" sz="2000" b="0" i="1" u="sng"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endParaRP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endParaRPr lang="en-US" sz="2000" i="1" u="sng" dirty="0">
                  <a:solidFill>
                    <a:prstClr val="black"/>
                  </a:solidFill>
                  <a:latin typeface="Segoe UI Semilight" panose="020B0402040204020203" pitchFamily="34" charset="0"/>
                  <a:cs typeface="Segoe UI Semilight" panose="020B0402040204020203" pitchFamily="34" charset="0"/>
                </a:endParaRPr>
              </a:p>
              <a:p>
                <a:pPr marR="0" lvl="0" algn="l" defTabSz="914400" rtl="0" eaLnBrk="1" fontAlgn="auto" latinLnBrk="0" hangingPunct="1">
                  <a:lnSpc>
                    <a:spcPct val="90000"/>
                  </a:lnSpc>
                  <a:spcBef>
                    <a:spcPts val="1200"/>
                  </a:spcBef>
                  <a:spcAft>
                    <a:spcPts val="200"/>
                  </a:spcAft>
                  <a:buClr>
                    <a:srgbClr val="1CADE4"/>
                  </a:buClr>
                  <a:buSzPct val="100000"/>
                  <a:tabLst/>
                  <a:defRPr/>
                </a:pPr>
                <a:r>
                  <a:rPr kumimoji="0" lang="en-US" sz="2000" b="0" i="1" u="sng"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Sum</a:t>
                </a:r>
                <a:r>
                  <a:rPr kumimoji="0" lang="en-US" sz="20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up the probabilities of values </a:t>
                </a:r>
                <a14:m>
                  <m:oMath xmlns:m="http://schemas.openxmlformats.org/officeDocument/2006/math">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rPr>
                      <m:t>≤</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rPr>
                      <m:t>𝑘</m:t>
                    </m:r>
                  </m:oMath>
                </a14:m>
                <a:endParaRPr kumimoji="0" lang="en-US" sz="20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endParaRPr>
              </a:p>
            </p:txBody>
          </p:sp>
        </mc:Choice>
        <mc:Fallback xmlns="">
          <p:sp>
            <p:nvSpPr>
              <p:cNvPr id="20" name="Rectangle: Rounded Corners 19">
                <a:extLst>
                  <a:ext uri="{FF2B5EF4-FFF2-40B4-BE49-F238E27FC236}">
                    <a16:creationId xmlns:a16="http://schemas.microsoft.com/office/drawing/2014/main" id="{16A061D0-44DC-92FB-8FCE-19E4A58F110D}"/>
                  </a:ext>
                </a:extLst>
              </p:cNvPr>
              <p:cNvSpPr>
                <a:spLocks noRot="1" noChangeAspect="1" noMove="1" noResize="1" noEditPoints="1" noAdjustHandles="1" noChangeArrowheads="1" noChangeShapeType="1" noTextEdit="1"/>
              </p:cNvSpPr>
              <p:nvPr/>
            </p:nvSpPr>
            <p:spPr>
              <a:xfrm>
                <a:off x="612753" y="4217195"/>
                <a:ext cx="4516479" cy="823865"/>
              </a:xfrm>
              <a:prstGeom prst="roundRect">
                <a:avLst/>
              </a:prstGeom>
              <a:blipFill>
                <a:blip r:embed="rId7"/>
                <a:stretch>
                  <a:fillRect l="-268" b="-6429"/>
                </a:stretch>
              </a:blipFill>
              <a:ln w="28575">
                <a:solidFill>
                  <a:schemeClr val="accent1">
                    <a:lumMod val="75000"/>
                  </a:schemeClr>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Rectangle: Rounded Corners 20">
                <a:extLst>
                  <a:ext uri="{FF2B5EF4-FFF2-40B4-BE49-F238E27FC236}">
                    <a16:creationId xmlns:a16="http://schemas.microsoft.com/office/drawing/2014/main" id="{ED127C20-1F08-28A5-6D0A-132802C15AFA}"/>
                  </a:ext>
                </a:extLst>
              </p:cNvPr>
              <p:cNvSpPr/>
              <p:nvPr/>
            </p:nvSpPr>
            <p:spPr>
              <a:xfrm>
                <a:off x="6389300" y="4262554"/>
                <a:ext cx="5520757" cy="823865"/>
              </a:xfrm>
              <a:prstGeom prst="roundRect">
                <a:avLst/>
              </a:prstGeom>
              <a:solidFill>
                <a:schemeClr val="bg1"/>
              </a:solidFill>
              <a:ln w="28575">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endParaRPr kumimoji="0" lang="en-US" sz="2000" b="0" i="1" u="sng"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endParaRP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endParaRPr lang="en-US" sz="2000" i="1" u="sng" dirty="0">
                  <a:solidFill>
                    <a:prstClr val="black"/>
                  </a:solidFill>
                  <a:latin typeface="Segoe UI Semilight" panose="020B0402040204020203" pitchFamily="34" charset="0"/>
                  <a:cs typeface="Segoe UI Semilight" panose="020B0402040204020203" pitchFamily="34" charset="0"/>
                </a:endParaRPr>
              </a:p>
              <a:p>
                <a:pPr lvl="0"/>
                <a:r>
                  <a:rPr lang="en-US" sz="2000" i="1" u="sng" dirty="0">
                    <a:solidFill>
                      <a:prstClr val="black"/>
                    </a:solidFill>
                    <a:latin typeface="Segoe UI Semilight" panose="020B0402040204020203" pitchFamily="34" charset="0"/>
                    <a:cs typeface="Segoe UI Semilight" panose="020B0402040204020203" pitchFamily="34" charset="0"/>
                  </a:rPr>
                  <a:t>Integrate</a:t>
                </a:r>
                <a:r>
                  <a:rPr lang="en-US" sz="2000" dirty="0">
                    <a:solidFill>
                      <a:prstClr val="black"/>
                    </a:solidFill>
                    <a:latin typeface="Segoe UI Semilight" panose="020B0402040204020203" pitchFamily="34" charset="0"/>
                    <a:cs typeface="Segoe UI Semilight" panose="020B0402040204020203" pitchFamily="34" charset="0"/>
                  </a:rPr>
                  <a:t> over values </a:t>
                </a:r>
                <a14:m>
                  <m:oMath xmlns:m="http://schemas.openxmlformats.org/officeDocument/2006/math">
                    <m:r>
                      <a:rPr lang="en-US" sz="2000" i="1">
                        <a:solidFill>
                          <a:prstClr val="black"/>
                        </a:solidFill>
                        <a:latin typeface="Cambria Math" panose="02040503050406030204" pitchFamily="18" charset="0"/>
                      </a:rPr>
                      <m:t>≤</m:t>
                    </m:r>
                    <m:r>
                      <a:rPr lang="en-US" sz="2000" i="1">
                        <a:solidFill>
                          <a:prstClr val="black"/>
                        </a:solidFill>
                        <a:latin typeface="Cambria Math" panose="02040503050406030204" pitchFamily="18" charset="0"/>
                      </a:rPr>
                      <m:t>𝑘</m:t>
                    </m:r>
                  </m:oMath>
                </a14:m>
                <a:r>
                  <a:rPr lang="en-US" sz="2000" dirty="0">
                    <a:solidFill>
                      <a:prstClr val="black"/>
                    </a:solidFill>
                    <a:latin typeface="Segoe UI Semilight" panose="020B0402040204020203" pitchFamily="34" charset="0"/>
                    <a:cs typeface="Segoe UI Semilight" panose="020B0402040204020203" pitchFamily="34" charset="0"/>
                  </a:rPr>
                  <a:t>: </a:t>
                </a:r>
                <a14:m>
                  <m:oMath xmlns:m="http://schemas.openxmlformats.org/officeDocument/2006/math">
                    <m:sSub>
                      <m:sSubPr>
                        <m:ctrlPr>
                          <a:rPr lang="en-US" sz="2000" i="1">
                            <a:solidFill>
                              <a:prstClr val="black"/>
                            </a:solidFill>
                            <a:latin typeface="Cambria Math" panose="02040503050406030204" pitchFamily="18" charset="0"/>
                          </a:rPr>
                        </m:ctrlPr>
                      </m:sSubPr>
                      <m:e>
                        <m:r>
                          <a:rPr lang="en-US" sz="2000" i="1">
                            <a:solidFill>
                              <a:prstClr val="black"/>
                            </a:solidFill>
                            <a:latin typeface="Cambria Math" panose="02040503050406030204" pitchFamily="18" charset="0"/>
                          </a:rPr>
                          <m:t>𝐹</m:t>
                        </m:r>
                      </m:e>
                      <m:sub>
                        <m:r>
                          <a:rPr lang="en-US" sz="2000" i="1">
                            <a:solidFill>
                              <a:prstClr val="black"/>
                            </a:solidFill>
                            <a:latin typeface="Cambria Math" panose="02040503050406030204" pitchFamily="18" charset="0"/>
                          </a:rPr>
                          <m:t>𝑋</m:t>
                        </m:r>
                      </m:sub>
                    </m:sSub>
                    <m:d>
                      <m:dPr>
                        <m:ctrlPr>
                          <a:rPr lang="en-US" sz="2000" i="1">
                            <a:solidFill>
                              <a:prstClr val="black"/>
                            </a:solidFill>
                            <a:latin typeface="Cambria Math" panose="02040503050406030204" pitchFamily="18" charset="0"/>
                          </a:rPr>
                        </m:ctrlPr>
                      </m:dPr>
                      <m:e>
                        <m:r>
                          <a:rPr lang="en-US" sz="2000" i="1">
                            <a:solidFill>
                              <a:prstClr val="black"/>
                            </a:solidFill>
                            <a:latin typeface="Cambria Math" panose="02040503050406030204" pitchFamily="18" charset="0"/>
                          </a:rPr>
                          <m:t>𝑘</m:t>
                        </m:r>
                      </m:e>
                    </m:d>
                    <m:r>
                      <a:rPr lang="en-US" sz="2000" i="1">
                        <a:solidFill>
                          <a:prstClr val="black"/>
                        </a:solidFill>
                        <a:latin typeface="Cambria Math" panose="02040503050406030204" pitchFamily="18" charset="0"/>
                      </a:rPr>
                      <m:t>=</m:t>
                    </m:r>
                    <m:nary>
                      <m:naryPr>
                        <m:limLoc m:val="subSup"/>
                        <m:grow m:val="on"/>
                        <m:ctrlPr>
                          <a:rPr lang="en-US" sz="2000" i="1" dirty="0">
                            <a:solidFill>
                              <a:prstClr val="black"/>
                            </a:solidFill>
                            <a:latin typeface="Cambria Math" panose="02040503050406030204" pitchFamily="18" charset="0"/>
                          </a:rPr>
                        </m:ctrlPr>
                      </m:naryPr>
                      <m:sub>
                        <m:r>
                          <a:rPr lang="en-US" sz="2000" dirty="0">
                            <a:solidFill>
                              <a:prstClr val="black"/>
                            </a:solidFill>
                            <a:latin typeface="Cambria Math" panose="02040503050406030204" pitchFamily="18" charset="0"/>
                          </a:rPr>
                          <m:t>−∞</m:t>
                        </m:r>
                      </m:sub>
                      <m:sup>
                        <m:r>
                          <a:rPr lang="en-US" sz="2000" i="1" dirty="0">
                            <a:solidFill>
                              <a:prstClr val="black"/>
                            </a:solidFill>
                            <a:latin typeface="Cambria Math" panose="02040503050406030204" pitchFamily="18" charset="0"/>
                          </a:rPr>
                          <m:t>𝑘</m:t>
                        </m:r>
                      </m:sup>
                      <m:e>
                        <m:sSub>
                          <m:sSubPr>
                            <m:ctrlPr>
                              <a:rPr lang="en-US" sz="2000" i="1" dirty="0">
                                <a:solidFill>
                                  <a:srgbClr val="836967"/>
                                </a:solidFill>
                                <a:latin typeface="Cambria Math" panose="02040503050406030204" pitchFamily="18" charset="0"/>
                              </a:rPr>
                            </m:ctrlPr>
                          </m:sSubPr>
                          <m:e>
                            <m:r>
                              <a:rPr lang="en-US" sz="2000" i="1" dirty="0">
                                <a:solidFill>
                                  <a:prstClr val="black"/>
                                </a:solidFill>
                                <a:latin typeface="Cambria Math" panose="02040503050406030204" pitchFamily="18" charset="0"/>
                              </a:rPr>
                              <m:t>𝑓</m:t>
                            </m:r>
                          </m:e>
                          <m:sub>
                            <m:r>
                              <a:rPr lang="en-US" sz="2000" i="1" dirty="0">
                                <a:solidFill>
                                  <a:prstClr val="black"/>
                                </a:solidFill>
                                <a:latin typeface="Cambria Math" panose="02040503050406030204" pitchFamily="18" charset="0"/>
                              </a:rPr>
                              <m:t>𝑋</m:t>
                            </m:r>
                          </m:sub>
                        </m:sSub>
                        <m:d>
                          <m:dPr>
                            <m:ctrlPr>
                              <a:rPr lang="en-US" sz="2000" i="1" dirty="0">
                                <a:solidFill>
                                  <a:prstClr val="black"/>
                                </a:solidFill>
                                <a:latin typeface="Cambria Math" panose="02040503050406030204" pitchFamily="18" charset="0"/>
                              </a:rPr>
                            </m:ctrlPr>
                          </m:dPr>
                          <m:e>
                            <m:r>
                              <a:rPr lang="en-US" sz="2000" i="1" dirty="0">
                                <a:solidFill>
                                  <a:prstClr val="black"/>
                                </a:solidFill>
                                <a:latin typeface="Cambria Math" panose="02040503050406030204" pitchFamily="18" charset="0"/>
                              </a:rPr>
                              <m:t>𝑧</m:t>
                            </m:r>
                          </m:e>
                        </m:d>
                        <m:r>
                          <a:rPr lang="en-US" sz="2000" i="1" dirty="0">
                            <a:solidFill>
                              <a:prstClr val="black"/>
                            </a:solidFill>
                            <a:latin typeface="Cambria Math" panose="02040503050406030204" pitchFamily="18" charset="0"/>
                          </a:rPr>
                          <m:t>𝑑𝑧</m:t>
                        </m:r>
                      </m:e>
                    </m:nary>
                  </m:oMath>
                </a14:m>
                <a:endParaRPr lang="en-US" sz="2000" dirty="0">
                  <a:solidFill>
                    <a:prstClr val="black"/>
                  </a:solidFill>
                  <a:latin typeface="Segoe UI Semilight" panose="020B0402040204020203" pitchFamily="34" charset="0"/>
                  <a:cs typeface="Segoe UI Semilight" panose="020B0402040204020203" pitchFamily="34" charset="0"/>
                </a:endParaRPr>
              </a:p>
            </p:txBody>
          </p:sp>
        </mc:Choice>
        <mc:Fallback xmlns="">
          <p:sp>
            <p:nvSpPr>
              <p:cNvPr id="21" name="Rectangle: Rounded Corners 20">
                <a:extLst>
                  <a:ext uri="{FF2B5EF4-FFF2-40B4-BE49-F238E27FC236}">
                    <a16:creationId xmlns:a16="http://schemas.microsoft.com/office/drawing/2014/main" id="{ED127C20-1F08-28A5-6D0A-132802C15AFA}"/>
                  </a:ext>
                </a:extLst>
              </p:cNvPr>
              <p:cNvSpPr>
                <a:spLocks noRot="1" noChangeAspect="1" noMove="1" noResize="1" noEditPoints="1" noAdjustHandles="1" noChangeArrowheads="1" noChangeShapeType="1" noTextEdit="1"/>
              </p:cNvSpPr>
              <p:nvPr/>
            </p:nvSpPr>
            <p:spPr>
              <a:xfrm>
                <a:off x="6389300" y="4262554"/>
                <a:ext cx="5520757" cy="823865"/>
              </a:xfrm>
              <a:prstGeom prst="roundRect">
                <a:avLst/>
              </a:prstGeom>
              <a:blipFill>
                <a:blip r:embed="rId8"/>
                <a:stretch>
                  <a:fillRect l="-220" b="-1429"/>
                </a:stretch>
              </a:blipFill>
              <a:ln w="28575">
                <a:solidFill>
                  <a:schemeClr val="accent1">
                    <a:lumMod val="75000"/>
                  </a:schemeClr>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81F41072-9E69-89D1-E802-12257E7E866E}"/>
                  </a:ext>
                </a:extLst>
              </p:cNvPr>
              <p:cNvSpPr txBox="1"/>
              <p:nvPr/>
            </p:nvSpPr>
            <p:spPr>
              <a:xfrm>
                <a:off x="575240" y="4151287"/>
                <a:ext cx="11369108" cy="476726"/>
              </a:xfrm>
              <a:prstGeom prst="roundRect">
                <a:avLst/>
              </a:prstGeom>
              <a:solidFill>
                <a:srgbClr val="EAF1F6"/>
              </a:solidFill>
              <a:ln w="28575">
                <a:noFill/>
              </a:ln>
            </p:spPr>
            <p:txBody>
              <a:bodyPr wrap="square">
                <a:spAutoFit/>
              </a:bodyPr>
              <a:lstStyle/>
              <a:p>
                <a:pPr algn="ctr"/>
                <a:r>
                  <a:rPr lang="en-US" sz="2200" b="1" dirty="0">
                    <a:solidFill>
                      <a:schemeClr val="accent5"/>
                    </a:solidFill>
                    <a:latin typeface="Segoe UI Semilight" panose="020B0402040204020203" pitchFamily="34" charset="0"/>
                    <a:cs typeface="Segoe UI Semilight" panose="020B0402040204020203" pitchFamily="34" charset="0"/>
                  </a:rPr>
                  <a:t>Cumulative Distribution Function (CDF) </a:t>
                </a:r>
                <a:r>
                  <a:rPr lang="en-US" sz="2200" dirty="0">
                    <a:solidFill>
                      <a:schemeClr val="tx1"/>
                    </a:solidFill>
                    <a:latin typeface="Segoe UI Semilight" panose="020B0402040204020203" pitchFamily="34" charset="0"/>
                    <a:cs typeface="Segoe UI Semilight" panose="020B0402040204020203" pitchFamily="34" charset="0"/>
                  </a:rPr>
                  <a:t>is the function </a:t>
                </a:r>
                <a14:m>
                  <m:oMath xmlns:m="http://schemas.openxmlformats.org/officeDocument/2006/math">
                    <m:sSub>
                      <m:sSubPr>
                        <m:ctrlPr>
                          <a:rPr lang="en-US" sz="2200" b="0" i="1" smtClean="0">
                            <a:solidFill>
                              <a:schemeClr val="tx1"/>
                            </a:solidFill>
                            <a:latin typeface="Cambria Math" panose="02040503050406030204" pitchFamily="18" charset="0"/>
                            <a:cs typeface="Segoe UI Semilight" panose="020B0402040204020203" pitchFamily="34" charset="0"/>
                          </a:rPr>
                        </m:ctrlPr>
                      </m:sSubPr>
                      <m:e>
                        <m:r>
                          <a:rPr lang="en-US" sz="2200" b="0" i="1" smtClean="0">
                            <a:solidFill>
                              <a:schemeClr val="tx1"/>
                            </a:solidFill>
                            <a:latin typeface="Cambria Math" panose="02040503050406030204" pitchFamily="18" charset="0"/>
                            <a:cs typeface="Segoe UI Semilight" panose="020B0402040204020203" pitchFamily="34" charset="0"/>
                          </a:rPr>
                          <m:t>𝐹</m:t>
                        </m:r>
                      </m:e>
                      <m:sub>
                        <m:r>
                          <a:rPr lang="en-US" sz="2200" b="0" i="1" smtClean="0">
                            <a:solidFill>
                              <a:schemeClr val="tx1"/>
                            </a:solidFill>
                            <a:latin typeface="Cambria Math" panose="02040503050406030204" pitchFamily="18" charset="0"/>
                            <a:cs typeface="Segoe UI Semilight" panose="020B0402040204020203" pitchFamily="34" charset="0"/>
                          </a:rPr>
                          <m:t>𝑋</m:t>
                        </m:r>
                      </m:sub>
                    </m:sSub>
                    <m:d>
                      <m:dPr>
                        <m:ctrlPr>
                          <a:rPr lang="en-US" sz="2200" b="0" i="1" smtClean="0">
                            <a:solidFill>
                              <a:schemeClr val="tx1"/>
                            </a:solidFill>
                            <a:latin typeface="Cambria Math" panose="02040503050406030204" pitchFamily="18" charset="0"/>
                            <a:cs typeface="Segoe UI Semilight" panose="020B0402040204020203" pitchFamily="34" charset="0"/>
                          </a:rPr>
                        </m:ctrlPr>
                      </m:dPr>
                      <m:e>
                        <m:r>
                          <a:rPr lang="en-US" sz="2200" b="0" i="1" smtClean="0">
                            <a:solidFill>
                              <a:schemeClr val="tx1"/>
                            </a:solidFill>
                            <a:latin typeface="Cambria Math" panose="02040503050406030204" pitchFamily="18" charset="0"/>
                            <a:cs typeface="Segoe UI Semilight" panose="020B0402040204020203" pitchFamily="34" charset="0"/>
                          </a:rPr>
                          <m:t>𝑘</m:t>
                        </m:r>
                      </m:e>
                    </m:d>
                    <m:r>
                      <a:rPr lang="en-US" sz="2200" b="0" i="1" smtClean="0">
                        <a:solidFill>
                          <a:schemeClr val="tx1"/>
                        </a:solidFill>
                        <a:latin typeface="Cambria Math" panose="02040503050406030204" pitchFamily="18" charset="0"/>
                        <a:cs typeface="Segoe UI Semilight" panose="020B0402040204020203" pitchFamily="34" charset="0"/>
                      </a:rPr>
                      <m:t>=</m:t>
                    </m:r>
                    <m:r>
                      <a:rPr lang="en-US" sz="2200" b="1" i="1">
                        <a:solidFill>
                          <a:schemeClr val="tx1"/>
                        </a:solidFill>
                        <a:latin typeface="Cambria Math" panose="02040503050406030204" pitchFamily="18" charset="0"/>
                      </a:rPr>
                      <m:t>ℙ</m:t>
                    </m:r>
                    <m:r>
                      <a:rPr lang="en-US" sz="2200" b="1" i="1" smtClean="0">
                        <a:solidFill>
                          <a:schemeClr val="tx1"/>
                        </a:solidFill>
                        <a:latin typeface="Cambria Math" panose="02040503050406030204" pitchFamily="18" charset="0"/>
                      </a:rPr>
                      <m:t>(</m:t>
                    </m:r>
                    <m:r>
                      <a:rPr lang="en-US" sz="2200" b="1" i="1" smtClean="0">
                        <a:solidFill>
                          <a:schemeClr val="tx1"/>
                        </a:solidFill>
                        <a:latin typeface="Cambria Math" panose="02040503050406030204" pitchFamily="18" charset="0"/>
                      </a:rPr>
                      <m:t>𝑿</m:t>
                    </m:r>
                    <m:r>
                      <a:rPr lang="en-US" sz="2200" b="1" i="1" smtClean="0">
                        <a:solidFill>
                          <a:schemeClr val="tx1"/>
                        </a:solidFill>
                        <a:latin typeface="Cambria Math" panose="02040503050406030204" pitchFamily="18" charset="0"/>
                      </a:rPr>
                      <m:t>≤</m:t>
                    </m:r>
                    <m:r>
                      <a:rPr lang="en-US" sz="2200" b="1" i="1" smtClean="0">
                        <a:solidFill>
                          <a:schemeClr val="tx1"/>
                        </a:solidFill>
                        <a:latin typeface="Cambria Math" panose="02040503050406030204" pitchFamily="18" charset="0"/>
                      </a:rPr>
                      <m:t>𝒌</m:t>
                    </m:r>
                    <m:r>
                      <a:rPr lang="en-US" sz="2200" b="1" i="1" smtClean="0">
                        <a:solidFill>
                          <a:schemeClr val="tx1"/>
                        </a:solidFill>
                        <a:latin typeface="Cambria Math" panose="02040503050406030204" pitchFamily="18" charset="0"/>
                      </a:rPr>
                      <m:t>)</m:t>
                    </m:r>
                  </m:oMath>
                </a14:m>
                <a:endParaRPr lang="en-US" sz="2200" b="1" dirty="0">
                  <a:solidFill>
                    <a:schemeClr val="tx1"/>
                  </a:solidFill>
                  <a:latin typeface="Segoe UI Semilight" panose="020B0402040204020203" pitchFamily="34" charset="0"/>
                  <a:cs typeface="Segoe UI Semilight" panose="020B0402040204020203" pitchFamily="34" charset="0"/>
                </a:endParaRPr>
              </a:p>
            </p:txBody>
          </p:sp>
        </mc:Choice>
        <mc:Fallback xmlns="">
          <p:sp>
            <p:nvSpPr>
              <p:cNvPr id="18" name="TextBox 17">
                <a:extLst>
                  <a:ext uri="{FF2B5EF4-FFF2-40B4-BE49-F238E27FC236}">
                    <a16:creationId xmlns:a16="http://schemas.microsoft.com/office/drawing/2014/main" id="{81F41072-9E69-89D1-E802-12257E7E866E}"/>
                  </a:ext>
                </a:extLst>
              </p:cNvPr>
              <p:cNvSpPr txBox="1">
                <a:spLocks noRot="1" noChangeAspect="1" noMove="1" noResize="1" noEditPoints="1" noAdjustHandles="1" noChangeArrowheads="1" noChangeShapeType="1" noTextEdit="1"/>
              </p:cNvSpPr>
              <p:nvPr/>
            </p:nvSpPr>
            <p:spPr>
              <a:xfrm>
                <a:off x="575240" y="4151287"/>
                <a:ext cx="11369108" cy="476726"/>
              </a:xfrm>
              <a:prstGeom prst="roundRect">
                <a:avLst/>
              </a:prstGeom>
              <a:blipFill>
                <a:blip r:embed="rId9"/>
                <a:stretch>
                  <a:fillRect t="-2564" b="-21795"/>
                </a:stretch>
              </a:blipFill>
              <a:ln w="28575">
                <a:noFill/>
              </a:ln>
            </p:spPr>
            <p:txBody>
              <a:bodyPr/>
              <a:lstStyle/>
              <a:p>
                <a:r>
                  <a:rPr lang="en-US">
                    <a:noFill/>
                  </a:rPr>
                  <a:t> </a:t>
                </a:r>
              </a:p>
            </p:txBody>
          </p:sp>
        </mc:Fallback>
      </mc:AlternateContent>
    </p:spTree>
    <p:extLst>
      <p:ext uri="{BB962C8B-B14F-4D97-AF65-F5344CB8AC3E}">
        <p14:creationId xmlns:p14="http://schemas.microsoft.com/office/powerpoint/2010/main" val="326282380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with UW colors">
      <a:dk1>
        <a:sysClr val="windowText" lastClr="000000"/>
      </a:dk1>
      <a:lt1>
        <a:sysClr val="window" lastClr="FFFFFF"/>
      </a:lt1>
      <a:dk2>
        <a:srgbClr val="335B74"/>
      </a:dk2>
      <a:lt2>
        <a:srgbClr val="DFE3E5"/>
      </a:lt2>
      <a:accent1>
        <a:srgbClr val="1CADE4"/>
      </a:accent1>
      <a:accent2>
        <a:srgbClr val="A48DD3"/>
      </a:accent2>
      <a:accent3>
        <a:srgbClr val="4C3282"/>
      </a:accent3>
      <a:accent4>
        <a:srgbClr val="B6A479"/>
      </a:accent4>
      <a:accent5>
        <a:srgbClr val="3E8853"/>
      </a:accent5>
      <a:accent6>
        <a:srgbClr val="62A39F"/>
      </a:accent6>
      <a:hlink>
        <a:srgbClr val="33006F"/>
      </a:hlink>
      <a:folHlink>
        <a:srgbClr val="9A7B4C"/>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311_template" id="{CF2E33B2-997D-4F55-9C04-23BC94CAE906}" vid="{863C565C-B775-42FC-8F75-344706EF3AA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417_template</Template>
  <TotalTime>1539</TotalTime>
  <Words>6245</Words>
  <Application>Microsoft Office PowerPoint</Application>
  <PresentationFormat>Widescreen</PresentationFormat>
  <Paragraphs>784</Paragraphs>
  <Slides>77</Slides>
  <Notes>35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77</vt:i4>
      </vt:variant>
    </vt:vector>
  </HeadingPairs>
  <TitlesOfParts>
    <vt:vector size="88" baseType="lpstr">
      <vt:lpstr>Aptos</vt:lpstr>
      <vt:lpstr>Arial</vt:lpstr>
      <vt:lpstr>Cambria Math</vt:lpstr>
      <vt:lpstr>Segoe UI</vt:lpstr>
      <vt:lpstr>Segoe UI Light</vt:lpstr>
      <vt:lpstr>Segoe UI Semibold</vt:lpstr>
      <vt:lpstr>Segoe UI Semilight</vt:lpstr>
      <vt:lpstr>Tw Cen MT</vt:lpstr>
      <vt:lpstr>Wingdings</vt:lpstr>
      <vt:lpstr>Wingdings 3</vt:lpstr>
      <vt:lpstr>Integral</vt:lpstr>
      <vt:lpstr>Zoo of Continuous Random Variables</vt:lpstr>
      <vt:lpstr>Where Are We?</vt:lpstr>
      <vt:lpstr>Discrete Random Variables</vt:lpstr>
      <vt:lpstr>Discrete RVs</vt:lpstr>
      <vt:lpstr>Discrete RVs</vt:lpstr>
      <vt:lpstr>Discrete RVs</vt:lpstr>
      <vt:lpstr>Discrete RVs</vt:lpstr>
      <vt:lpstr>Discrete RVs</vt:lpstr>
      <vt:lpstr>Discrete RVs</vt:lpstr>
      <vt:lpstr>Discrete RVs</vt:lpstr>
      <vt:lpstr>Discrete RVs</vt:lpstr>
      <vt:lpstr>Discrete RVs</vt:lpstr>
      <vt:lpstr>Zoo of Continuous Random variables</vt:lpstr>
      <vt:lpstr>Continuous Zoo</vt:lpstr>
      <vt:lpstr>Continuous Uniform Distribution</vt:lpstr>
      <vt:lpstr>Exponential Distribution</vt:lpstr>
      <vt:lpstr>Exponential Distribution- CDF</vt:lpstr>
      <vt:lpstr>Exponential Distribution- CDF</vt:lpstr>
      <vt:lpstr>Exponential Distribution- CDF</vt:lpstr>
      <vt:lpstr>Exponential Distribution- CDF</vt:lpstr>
      <vt:lpstr>Exponential Distribution- CDF</vt:lpstr>
      <vt:lpstr>Exponential Distribution- CDF</vt:lpstr>
      <vt:lpstr>Exponential Distribution- PDF</vt:lpstr>
      <vt:lpstr>Exponential Distribution- PDF</vt:lpstr>
      <vt:lpstr>Exponential Distribution- PDF</vt:lpstr>
      <vt:lpstr>Memorylessness</vt:lpstr>
      <vt:lpstr>Side note</vt:lpstr>
      <vt:lpstr>Exponential Distribution- Expectation</vt:lpstr>
      <vt:lpstr>Exponential Distribution- Variance</vt:lpstr>
      <vt:lpstr>Exponential Distribution</vt:lpstr>
      <vt:lpstr>Normal Distribution</vt:lpstr>
      <vt:lpstr>Normal Random Variable (AKA Gaussian)</vt:lpstr>
      <vt:lpstr>Let’s take a closer look at that PDF…</vt:lpstr>
      <vt:lpstr>Changing the variance</vt:lpstr>
      <vt:lpstr>Changing the mean</vt:lpstr>
      <vt:lpstr>Closure of Normals Under Scale and Shift</vt:lpstr>
      <vt:lpstr>Closure of Normals Under Addition</vt:lpstr>
      <vt:lpstr>Ok…what about the CDF?</vt:lpstr>
      <vt:lpstr>We have a table with precomputed values!</vt:lpstr>
      <vt:lpstr>We have a table with precomputed values!</vt:lpstr>
      <vt:lpstr>We have a table with precomputed values!</vt:lpstr>
      <vt:lpstr>But how to go from N(μ,σ^2 ) to N(0,1)?</vt:lpstr>
      <vt:lpstr>Computing Probabilities of Normal RVs</vt:lpstr>
      <vt:lpstr>Practice!</vt:lpstr>
      <vt:lpstr>Practice!</vt:lpstr>
      <vt:lpstr>PowerPoint Presentation</vt:lpstr>
      <vt:lpstr>More practice</vt:lpstr>
      <vt:lpstr>More practice</vt:lpstr>
      <vt:lpstr>More practice</vt:lpstr>
      <vt:lpstr>More practice</vt:lpstr>
      <vt:lpstr>More practice</vt:lpstr>
      <vt:lpstr>“within __ standard deviations from the mean”</vt:lpstr>
      <vt:lpstr>Normal (aka Guassian)</vt:lpstr>
      <vt:lpstr>Can you spot the normal distribution?</vt:lpstr>
      <vt:lpstr>Normal distributions show up everywhere!</vt:lpstr>
      <vt:lpstr>But…why?</vt:lpstr>
      <vt:lpstr>More formally, the Central Limit Theorem!</vt:lpstr>
      <vt:lpstr>What does i.i.d mean? </vt:lpstr>
      <vt:lpstr>CLT with RVs that are NOT i.i.d </vt:lpstr>
      <vt:lpstr>CLT with RVs that are i.i.d </vt:lpstr>
      <vt:lpstr>A Sum of i.i.d Random Variables</vt:lpstr>
      <vt:lpstr>Proof of the CLT?</vt:lpstr>
      <vt:lpstr>“Proof by example”</vt:lpstr>
      <vt:lpstr>“Proof by example” -- uniform</vt:lpstr>
      <vt:lpstr>“Proof by example” -- uniform</vt:lpstr>
      <vt:lpstr>“Proof by example” -- uniform</vt:lpstr>
      <vt:lpstr>“Proof by example” -- uniform</vt:lpstr>
      <vt:lpstr>“Proof by example” -- uniform</vt:lpstr>
      <vt:lpstr>“Proof by example” -- uniform</vt:lpstr>
      <vt:lpstr>“Proof by example” -- uniform</vt:lpstr>
      <vt:lpstr>“Proof by example” -- uniform</vt:lpstr>
      <vt:lpstr>“Proof by example” -- uniform</vt:lpstr>
      <vt:lpstr>“Proof by example” -- uniform</vt:lpstr>
      <vt:lpstr>“Proof by example” -- uniform</vt:lpstr>
      <vt:lpstr>“Proof by example” -- uniform</vt:lpstr>
      <vt:lpstr>“Proof by real-world”</vt:lpstr>
      <vt:lpstr>Theory vs. Practice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 Weber</dc:creator>
  <cp:lastModifiedBy>Jolie Zhou</cp:lastModifiedBy>
  <cp:revision>16</cp:revision>
  <cp:lastPrinted>2023-05-01T04:09:41Z</cp:lastPrinted>
  <dcterms:created xsi:type="dcterms:W3CDTF">2023-05-01T03:47:30Z</dcterms:created>
  <dcterms:modified xsi:type="dcterms:W3CDTF">2026-07-27T09:28:52Z</dcterms:modified>
</cp:coreProperties>
</file>